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91" r:id="rId2"/>
    <p:sldId id="327" r:id="rId3"/>
    <p:sldId id="338" r:id="rId4"/>
    <p:sldId id="345" r:id="rId5"/>
    <p:sldId id="346" r:id="rId6"/>
    <p:sldId id="325" r:id="rId7"/>
    <p:sldId id="347" r:id="rId8"/>
    <p:sldId id="350" r:id="rId9"/>
    <p:sldId id="354" r:id="rId10"/>
    <p:sldId id="355" r:id="rId11"/>
    <p:sldId id="356" r:id="rId12"/>
    <p:sldId id="357" r:id="rId13"/>
    <p:sldId id="358" r:id="rId14"/>
    <p:sldId id="359" r:id="rId15"/>
    <p:sldId id="360" r:id="rId16"/>
    <p:sldId id="361" r:id="rId17"/>
    <p:sldId id="362" r:id="rId18"/>
    <p:sldId id="363" r:id="rId19"/>
    <p:sldId id="364" r:id="rId20"/>
    <p:sldId id="349" r:id="rId21"/>
    <p:sldId id="352" r:id="rId22"/>
    <p:sldId id="337" r:id="rId23"/>
    <p:sldId id="366" r:id="rId24"/>
    <p:sldId id="367" r:id="rId25"/>
    <p:sldId id="374" r:id="rId26"/>
    <p:sldId id="375" r:id="rId27"/>
    <p:sldId id="372" r:id="rId28"/>
    <p:sldId id="341" r:id="rId29"/>
    <p:sldId id="373" r:id="rId30"/>
    <p:sldId id="371" r:id="rId31"/>
    <p:sldId id="323" r:id="rId32"/>
    <p:sldId id="376" r:id="rId33"/>
    <p:sldId id="377" r:id="rId34"/>
    <p:sldId id="378" r:id="rId35"/>
    <p:sldId id="379" r:id="rId36"/>
    <p:sldId id="380" r:id="rId37"/>
    <p:sldId id="381" r:id="rId38"/>
    <p:sldId id="382" r:id="rId39"/>
    <p:sldId id="383" r:id="rId40"/>
    <p:sldId id="384" r:id="rId41"/>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651D32"/>
    <a:srgbClr val="E7E7E5"/>
    <a:srgbClr val="CFCDC9"/>
    <a:srgbClr val="FFFFFF"/>
    <a:srgbClr val="6C6463"/>
    <a:srgbClr val="002F6C"/>
    <a:srgbClr val="0067B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99841" autoAdjust="0"/>
  </p:normalViewPr>
  <p:slideViewPr>
    <p:cSldViewPr snapToGrid="0" snapToObjects="1">
      <p:cViewPr varScale="1">
        <p:scale>
          <a:sx n="90" d="100"/>
          <a:sy n="90" d="100"/>
        </p:scale>
        <p:origin x="774" y="66"/>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10/7/2020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10/7/2020</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10/7/2020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10/7/2020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10/7/2020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10/7/2020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10/7/2020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10/7/2020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10/7/2020</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10/7/2020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10/7/2020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10/7/2020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10/7/2020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10/7/2020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10/7/2020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10/7/2020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10/7/2020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10/7/2020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10/7/2020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10/7/2020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10/7/2020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10/7/2020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10/7/2020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10/7/2020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10/7/2020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10/7/2020</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s://leanin.org/education/creating-a-level-playing-field"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79B594D-EE2C-E248-B7F0-F679C2E525DC}" type="datetime1">
              <a:rPr lang="en-US" smtClean="0"/>
              <a:pPr/>
              <a:t>10/7/2020</a:t>
            </a:fld>
            <a:r>
              <a:rPr lang="en-US"/>
              <a:t>`1</a:t>
            </a:r>
            <a:endParaRPr lang="en-US" dirty="0"/>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a:xfrm>
            <a:off x="1278835" y="1925425"/>
            <a:ext cx="7179365" cy="1209781"/>
          </a:xfrm>
        </p:spPr>
        <p:txBody>
          <a:bodyPr>
            <a:normAutofit/>
          </a:bodyPr>
          <a:lstStyle/>
          <a:p>
            <a:r>
              <a:rPr lang="en-US" sz="4000" dirty="0"/>
              <a:t>Gender workshop - Part 1</a:t>
            </a:r>
            <a:br>
              <a:rPr lang="en-US" dirty="0"/>
            </a:br>
            <a:endParaRPr lang="en-US" dirty="0"/>
          </a:p>
        </p:txBody>
      </p:sp>
      <p:sp>
        <p:nvSpPr>
          <p:cNvPr id="13" name="Subtitle 12"/>
          <p:cNvSpPr>
            <a:spLocks noGrp="1"/>
          </p:cNvSpPr>
          <p:nvPr>
            <p:ph type="subTitle" idx="1"/>
          </p:nvPr>
        </p:nvSpPr>
        <p:spPr/>
        <p:txBody>
          <a:bodyPr/>
          <a:lstStyle/>
          <a:p>
            <a:r>
              <a:rPr lang="en-US" dirty="0"/>
              <a:t>Beirut, October 2020</a:t>
            </a:r>
          </a:p>
          <a:p>
            <a:endParaRPr lang="en-US" dirty="0"/>
          </a:p>
          <a:p>
            <a:r>
              <a:rPr lang="en-US" dirty="0"/>
              <a:t>Dr. Dima </a:t>
            </a:r>
            <a:r>
              <a:rPr lang="en-US" dirty="0" err="1"/>
              <a:t>Dabbous</a:t>
            </a:r>
            <a:endParaRPr lang="en-US" dirty="0"/>
          </a:p>
        </p:txBody>
      </p:sp>
      <p:sp>
        <p:nvSpPr>
          <p:cNvPr id="8" name="TextBox 7">
            <a:extLst>
              <a:ext uri="{FF2B5EF4-FFF2-40B4-BE49-F238E27FC236}">
                <a16:creationId xmlns:a16="http://schemas.microsoft.com/office/drawing/2014/main" id="{853527D2-75D5-43C2-8CF9-6FEB9341F252}"/>
              </a:ext>
            </a:extLst>
          </p:cNvPr>
          <p:cNvSpPr txBox="1"/>
          <p:nvPr/>
        </p:nvSpPr>
        <p:spPr>
          <a:xfrm>
            <a:off x="76200" y="4435681"/>
            <a:ext cx="8991600" cy="408958"/>
          </a:xfrm>
          <a:prstGeom prst="rect">
            <a:avLst/>
          </a:prstGeom>
          <a:noFill/>
        </p:spPr>
        <p:txBody>
          <a:bodyPr wrap="square">
            <a:spAutoFit/>
          </a:bodyPr>
          <a:lstStyle/>
          <a:p>
            <a:pPr algn="ctr">
              <a:lnSpc>
                <a:spcPct val="105000"/>
              </a:lnSpc>
              <a:spcAft>
                <a:spcPts val="800"/>
              </a:spcAft>
            </a:pPr>
            <a:r>
              <a:rPr lang="en-US" sz="1000" dirty="0">
                <a:latin typeface="Calibri" panose="020F0502020204030204" pitchFamily="34" charset="0"/>
                <a:ea typeface="Calibri" panose="020F0502020204030204" pitchFamily="34" charset="0"/>
              </a:rPr>
              <a:t>This publication is made possible with the support of the American People through the United States Agency for International Development (USAID). The content of this publication is the sole responsibility of MSI and does not necessarily reflect the views of USAID or the United States Government.</a:t>
            </a:r>
          </a:p>
        </p:txBody>
      </p:sp>
      <p:sp>
        <p:nvSpPr>
          <p:cNvPr id="6" name="Rectangle 5">
            <a:extLst>
              <a:ext uri="{FF2B5EF4-FFF2-40B4-BE49-F238E27FC236}">
                <a16:creationId xmlns:a16="http://schemas.microsoft.com/office/drawing/2014/main" id="{1FB76A51-3422-4FC6-A3F1-027BEB773FE5}"/>
              </a:ext>
            </a:extLst>
          </p:cNvPr>
          <p:cNvSpPr/>
          <p:nvPr/>
        </p:nvSpPr>
        <p:spPr>
          <a:xfrm>
            <a:off x="4572000" y="528993"/>
            <a:ext cx="4356763" cy="1169551"/>
          </a:xfrm>
          <a:prstGeom prst="rect">
            <a:avLst/>
          </a:prstGeom>
        </p:spPr>
        <p:txBody>
          <a:bodyPr wrap="square">
            <a:spAutoFit/>
          </a:bodyPr>
          <a:lstStyle/>
          <a:p>
            <a:pPr algn="ctr"/>
            <a:r>
              <a:rPr lang="en-US" sz="1400" dirty="0">
                <a:solidFill>
                  <a:schemeClr val="bg1"/>
                </a:solidFill>
                <a:latin typeface="Gill Sans MT"/>
              </a:rPr>
              <a:t>Funded by the United States Agency for International Development (USAID) </a:t>
            </a:r>
          </a:p>
          <a:p>
            <a:pPr algn="ctr"/>
            <a:r>
              <a:rPr lang="en-US" sz="1400" dirty="0">
                <a:solidFill>
                  <a:schemeClr val="bg1"/>
                </a:solidFill>
                <a:latin typeface="Gill Sans MT"/>
              </a:rPr>
              <a:t>Through the Building Alliance for Local Advancement, Development and Investment – Capacity Building (BALADI CAP) project</a:t>
            </a: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72000" y="1197549"/>
            <a:ext cx="4419600" cy="2789676"/>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10</a:t>
            </a:fld>
            <a:endParaRPr lang="en-US"/>
          </a:p>
        </p:txBody>
      </p:sp>
      <p:sp>
        <p:nvSpPr>
          <p:cNvPr id="13" name="Content Placeholder 12"/>
          <p:cNvSpPr>
            <a:spLocks noGrp="1"/>
          </p:cNvSpPr>
          <p:nvPr>
            <p:ph idx="1"/>
          </p:nvPr>
        </p:nvSpPr>
        <p:spPr/>
        <p:txBody>
          <a:bodyPr>
            <a:normAutofit lnSpcReduction="10000"/>
          </a:bodyPr>
          <a:lstStyle/>
          <a:p>
            <a:pPr marL="0" indent="0">
              <a:buNone/>
            </a:pPr>
            <a:r>
              <a:rPr lang="en-US" sz="2200" b="1" dirty="0"/>
              <a:t>Equality does </a:t>
            </a:r>
            <a:r>
              <a:rPr lang="en-US" sz="2200" b="1" u="sng" dirty="0"/>
              <a:t>not</a:t>
            </a:r>
            <a:r>
              <a:rPr lang="en-US" sz="2200" b="1" dirty="0"/>
              <a:t> mean that women and men will become the same</a:t>
            </a:r>
            <a:r>
              <a:rPr lang="en-US" sz="2200" dirty="0"/>
              <a:t>, but that women´s and men´s rights, responsibilities and opportunities will not depend on whether they are born male or female. </a:t>
            </a:r>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337006"/>
            <a:ext cx="3657600" cy="1200329"/>
          </a:xfrm>
        </p:spPr>
        <p:txBody>
          <a:bodyPr/>
          <a:lstStyle/>
          <a:p>
            <a:r>
              <a:rPr lang="en-US" dirty="0">
                <a:solidFill>
                  <a:srgbClr val="651D32"/>
                </a:solidFill>
              </a:rPr>
              <a:t>Gender concepts: </a:t>
            </a:r>
            <a:br>
              <a:rPr lang="en-US" dirty="0">
                <a:solidFill>
                  <a:srgbClr val="651D32"/>
                </a:solidFill>
              </a:rPr>
            </a:br>
            <a:r>
              <a:rPr lang="en-US" dirty="0">
                <a:solidFill>
                  <a:srgbClr val="C00000"/>
                </a:solidFill>
              </a:rPr>
              <a:t>Gender Equality</a:t>
            </a:r>
            <a:br>
              <a:rPr lang="en-US" dirty="0">
                <a:solidFill>
                  <a:srgbClr val="651D32"/>
                </a:solidFill>
              </a:rPr>
            </a:br>
            <a:endParaRPr lang="en-US" dirty="0"/>
          </a:p>
        </p:txBody>
      </p:sp>
    </p:spTree>
    <p:extLst>
      <p:ext uri="{BB962C8B-B14F-4D97-AF65-F5344CB8AC3E}">
        <p14:creationId xmlns:p14="http://schemas.microsoft.com/office/powerpoint/2010/main" val="106841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72000" y="1232511"/>
            <a:ext cx="4419600" cy="2719753"/>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11</a:t>
            </a:fld>
            <a:endParaRPr lang="en-US"/>
          </a:p>
        </p:txBody>
      </p:sp>
      <p:sp>
        <p:nvSpPr>
          <p:cNvPr id="13" name="Content Placeholder 12"/>
          <p:cNvSpPr>
            <a:spLocks noGrp="1"/>
          </p:cNvSpPr>
          <p:nvPr>
            <p:ph idx="1"/>
          </p:nvPr>
        </p:nvSpPr>
        <p:spPr/>
        <p:txBody>
          <a:bodyPr>
            <a:normAutofit/>
          </a:bodyPr>
          <a:lstStyle/>
          <a:p>
            <a:pPr marL="0" indent="0">
              <a:buNone/>
            </a:pPr>
            <a:r>
              <a:rPr lang="en-US" sz="2200" dirty="0"/>
              <a:t>Equality between women and men is seen both as </a:t>
            </a:r>
          </a:p>
          <a:p>
            <a:pPr marL="0" indent="0">
              <a:buNone/>
            </a:pPr>
            <a:r>
              <a:rPr lang="en-US" sz="2200" dirty="0"/>
              <a:t>1.a human rights (social justice) issue and </a:t>
            </a:r>
          </a:p>
          <a:p>
            <a:pPr marL="0" indent="0">
              <a:buNone/>
            </a:pPr>
            <a:r>
              <a:rPr lang="en-US" sz="2200" dirty="0"/>
              <a:t>2. as a precondition for, and indicator of, sustainable, people-centered development</a:t>
            </a:r>
          </a:p>
          <a:p>
            <a:pPr marL="0" indent="0">
              <a:buNone/>
            </a:pPr>
            <a:endParaRPr lang="en-US" sz="2200" dirty="0"/>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337006"/>
            <a:ext cx="3657600" cy="1200329"/>
          </a:xfrm>
        </p:spPr>
        <p:txBody>
          <a:bodyPr/>
          <a:lstStyle/>
          <a:p>
            <a:r>
              <a:rPr lang="en-US" dirty="0">
                <a:solidFill>
                  <a:srgbClr val="651D32"/>
                </a:solidFill>
              </a:rPr>
              <a:t>Gender concepts: </a:t>
            </a:r>
            <a:br>
              <a:rPr lang="en-US" dirty="0">
                <a:solidFill>
                  <a:srgbClr val="651D32"/>
                </a:solidFill>
              </a:rPr>
            </a:br>
            <a:r>
              <a:rPr lang="en-US" dirty="0">
                <a:solidFill>
                  <a:srgbClr val="C00000"/>
                </a:solidFill>
              </a:rPr>
              <a:t>Gender Equality</a:t>
            </a:r>
            <a:br>
              <a:rPr lang="en-US" dirty="0">
                <a:solidFill>
                  <a:srgbClr val="651D32"/>
                </a:solidFill>
              </a:rPr>
            </a:br>
            <a:endParaRPr lang="en-US" dirty="0"/>
          </a:p>
        </p:txBody>
      </p:sp>
    </p:spTree>
    <p:extLst>
      <p:ext uri="{BB962C8B-B14F-4D97-AF65-F5344CB8AC3E}">
        <p14:creationId xmlns:p14="http://schemas.microsoft.com/office/powerpoint/2010/main" val="140600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867400" y="153987"/>
            <a:ext cx="3124200" cy="1383348"/>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12</a:t>
            </a:fld>
            <a:endParaRPr lang="en-US"/>
          </a:p>
        </p:txBody>
      </p:sp>
      <p:sp>
        <p:nvSpPr>
          <p:cNvPr id="13" name="Content Placeholder 12"/>
          <p:cNvSpPr>
            <a:spLocks noGrp="1"/>
          </p:cNvSpPr>
          <p:nvPr>
            <p:ph idx="1"/>
          </p:nvPr>
        </p:nvSpPr>
        <p:spPr>
          <a:xfrm>
            <a:off x="685799" y="1677987"/>
            <a:ext cx="7033591" cy="3352800"/>
          </a:xfrm>
        </p:spPr>
        <p:txBody>
          <a:bodyPr>
            <a:normAutofit/>
          </a:bodyPr>
          <a:lstStyle/>
          <a:p>
            <a:pPr marL="0" indent="0">
              <a:buNone/>
            </a:pPr>
            <a:endParaRPr lang="en-US" sz="2200" dirty="0"/>
          </a:p>
          <a:p>
            <a:pPr lvl="1"/>
            <a:r>
              <a:rPr lang="en-US" sz="1800" b="1" dirty="0"/>
              <a:t>Gender equality </a:t>
            </a:r>
            <a:r>
              <a:rPr lang="en-US" dirty="0"/>
              <a:t>refers to the </a:t>
            </a:r>
            <a:r>
              <a:rPr lang="en-US" sz="2000" b="1" dirty="0"/>
              <a:t>equal rights, responsibilities and opportunities </a:t>
            </a:r>
            <a:r>
              <a:rPr lang="en-US" dirty="0"/>
              <a:t>of women and men and girls and boys.</a:t>
            </a:r>
          </a:p>
          <a:p>
            <a:pPr marL="454025" lvl="1" indent="0">
              <a:buNone/>
            </a:pPr>
            <a:endParaRPr lang="en-US" dirty="0"/>
          </a:p>
          <a:p>
            <a:pPr lvl="1"/>
            <a:r>
              <a:rPr lang="en-US" dirty="0"/>
              <a:t>"Gender equality requires </a:t>
            </a:r>
            <a:r>
              <a:rPr lang="en-US" dirty="0">
                <a:solidFill>
                  <a:srgbClr val="C00000"/>
                </a:solidFill>
              </a:rPr>
              <a:t>equal enjoyment </a:t>
            </a:r>
            <a:r>
              <a:rPr lang="en-US" dirty="0"/>
              <a:t>[and </a:t>
            </a:r>
            <a:r>
              <a:rPr lang="en-US" dirty="0">
                <a:solidFill>
                  <a:srgbClr val="C00000"/>
                </a:solidFill>
              </a:rPr>
              <a:t>equal access</a:t>
            </a:r>
            <a:r>
              <a:rPr lang="en-US" dirty="0"/>
              <a:t>]  by women and men of socially-valued </a:t>
            </a:r>
            <a:r>
              <a:rPr lang="en-US" dirty="0">
                <a:solidFill>
                  <a:srgbClr val="C00000"/>
                </a:solidFill>
              </a:rPr>
              <a:t>goods, opportunities, resources and rewards</a:t>
            </a:r>
            <a:r>
              <a:rPr lang="en-US" dirty="0"/>
              <a:t>." </a:t>
            </a:r>
          </a:p>
          <a:p>
            <a:pPr marL="454025" lvl="1" indent="0">
              <a:buNone/>
            </a:pPr>
            <a:r>
              <a:rPr lang="en-US" dirty="0"/>
              <a:t>     (http://web.unfpa.org/gender/resources3.htm#2)</a:t>
            </a:r>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152400" y="-156575"/>
            <a:ext cx="5340626" cy="1938992"/>
          </a:xfrm>
        </p:spPr>
        <p:txBody>
          <a:bodyPr/>
          <a:lstStyle/>
          <a:p>
            <a:br>
              <a:rPr lang="en-US" dirty="0">
                <a:solidFill>
                  <a:srgbClr val="651D32"/>
                </a:solidFill>
              </a:rPr>
            </a:br>
            <a:br>
              <a:rPr lang="en-US" dirty="0">
                <a:solidFill>
                  <a:srgbClr val="651D32"/>
                </a:solidFill>
              </a:rPr>
            </a:br>
            <a:r>
              <a:rPr lang="en-US" dirty="0">
                <a:solidFill>
                  <a:srgbClr val="651D32"/>
                </a:solidFill>
              </a:rPr>
              <a:t>Gender concepts: </a:t>
            </a:r>
            <a:br>
              <a:rPr lang="en-US" dirty="0">
                <a:solidFill>
                  <a:srgbClr val="651D32"/>
                </a:solidFill>
              </a:rPr>
            </a:br>
            <a:r>
              <a:rPr lang="en-US" dirty="0">
                <a:solidFill>
                  <a:srgbClr val="C00000"/>
                </a:solidFill>
              </a:rPr>
              <a:t>Gender Equality &amp; Equal Opportunity</a:t>
            </a:r>
            <a:br>
              <a:rPr lang="en-US" dirty="0">
                <a:solidFill>
                  <a:srgbClr val="651D32"/>
                </a:solidFill>
              </a:rPr>
            </a:br>
            <a:endParaRPr lang="en-US" dirty="0"/>
          </a:p>
        </p:txBody>
      </p:sp>
    </p:spTree>
    <p:extLst>
      <p:ext uri="{BB962C8B-B14F-4D97-AF65-F5344CB8AC3E}">
        <p14:creationId xmlns:p14="http://schemas.microsoft.com/office/powerpoint/2010/main" val="383094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221896" y="397566"/>
            <a:ext cx="2677371" cy="4633221"/>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13</a:t>
            </a:fld>
            <a:endParaRPr lang="en-US"/>
          </a:p>
        </p:txBody>
      </p:sp>
      <p:sp>
        <p:nvSpPr>
          <p:cNvPr id="13" name="Content Placeholder 12"/>
          <p:cNvSpPr>
            <a:spLocks noGrp="1"/>
          </p:cNvSpPr>
          <p:nvPr>
            <p:ph idx="1"/>
          </p:nvPr>
        </p:nvSpPr>
        <p:spPr>
          <a:xfrm>
            <a:off x="218661" y="1677987"/>
            <a:ext cx="6003235" cy="2819400"/>
          </a:xfrm>
        </p:spPr>
        <p:txBody>
          <a:bodyPr>
            <a:normAutofit/>
          </a:bodyPr>
          <a:lstStyle/>
          <a:p>
            <a:pPr marL="0" indent="0">
              <a:buNone/>
            </a:pPr>
            <a:endParaRPr lang="en-US" sz="2200" dirty="0"/>
          </a:p>
          <a:p>
            <a:pPr marL="0" indent="0">
              <a:buNone/>
            </a:pPr>
            <a:endParaRPr lang="en-US" sz="2200" dirty="0"/>
          </a:p>
          <a:p>
            <a:pPr marL="454025" lvl="1" indent="0">
              <a:buNone/>
            </a:pPr>
            <a:r>
              <a:rPr lang="en-US" sz="1800" dirty="0"/>
              <a:t>When there is gender inequality, it is women that are more likely to be disadvantaged and marginalized</a:t>
            </a:r>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337006"/>
            <a:ext cx="3657600" cy="1200329"/>
          </a:xfrm>
        </p:spPr>
        <p:txBody>
          <a:bodyPr/>
          <a:lstStyle/>
          <a:p>
            <a:r>
              <a:rPr lang="en-US" dirty="0">
                <a:solidFill>
                  <a:srgbClr val="651D32"/>
                </a:solidFill>
              </a:rPr>
              <a:t>Gender concepts: </a:t>
            </a:r>
            <a:br>
              <a:rPr lang="en-US" dirty="0">
                <a:solidFill>
                  <a:srgbClr val="651D32"/>
                </a:solidFill>
              </a:rPr>
            </a:br>
            <a:r>
              <a:rPr lang="en-US" dirty="0">
                <a:solidFill>
                  <a:srgbClr val="C00000"/>
                </a:solidFill>
              </a:rPr>
              <a:t>Gender Equality</a:t>
            </a:r>
            <a:br>
              <a:rPr lang="en-US" dirty="0">
                <a:solidFill>
                  <a:srgbClr val="651D32"/>
                </a:solidFill>
              </a:rPr>
            </a:br>
            <a:endParaRPr lang="en-US" dirty="0"/>
          </a:p>
        </p:txBody>
      </p:sp>
    </p:spTree>
    <p:extLst>
      <p:ext uri="{BB962C8B-B14F-4D97-AF65-F5344CB8AC3E}">
        <p14:creationId xmlns:p14="http://schemas.microsoft.com/office/powerpoint/2010/main" val="231897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221896" y="397566"/>
            <a:ext cx="2677371" cy="4633221"/>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14</a:t>
            </a:fld>
            <a:endParaRPr lang="en-US"/>
          </a:p>
        </p:txBody>
      </p:sp>
      <p:sp>
        <p:nvSpPr>
          <p:cNvPr id="13" name="Content Placeholder 12"/>
          <p:cNvSpPr>
            <a:spLocks noGrp="1"/>
          </p:cNvSpPr>
          <p:nvPr>
            <p:ph idx="1"/>
          </p:nvPr>
        </p:nvSpPr>
        <p:spPr>
          <a:xfrm>
            <a:off x="218661" y="1677987"/>
            <a:ext cx="6003235" cy="2819400"/>
          </a:xfrm>
        </p:spPr>
        <p:txBody>
          <a:bodyPr>
            <a:normAutofit fontScale="77500" lnSpcReduction="20000"/>
          </a:bodyPr>
          <a:lstStyle/>
          <a:p>
            <a:pPr marL="0" indent="0">
              <a:buNone/>
            </a:pPr>
            <a:r>
              <a:rPr lang="en-US" sz="2200" dirty="0"/>
              <a:t>Gender inequality means men suffer too, though in </a:t>
            </a:r>
            <a:r>
              <a:rPr lang="en-US" sz="2200" b="1" dirty="0"/>
              <a:t>different ways</a:t>
            </a:r>
            <a:r>
              <a:rPr lang="en-US" sz="2200" dirty="0"/>
              <a:t>:</a:t>
            </a:r>
          </a:p>
          <a:p>
            <a:pPr marL="0" indent="0">
              <a:buNone/>
            </a:pPr>
            <a:endParaRPr lang="en-US" sz="2200" dirty="0"/>
          </a:p>
          <a:p>
            <a:pPr marL="0" indent="0">
              <a:buNone/>
            </a:pPr>
            <a:r>
              <a:rPr lang="en-US" sz="2200" dirty="0"/>
              <a:t>1. Great social pressure to provide for family:</a:t>
            </a:r>
          </a:p>
          <a:p>
            <a:pPr marL="0" indent="0">
              <a:buNone/>
            </a:pPr>
            <a:r>
              <a:rPr lang="en-US" sz="2200" dirty="0"/>
              <a:t>      greater suicide rate among unemployed men</a:t>
            </a:r>
          </a:p>
          <a:p>
            <a:pPr marL="0" indent="0">
              <a:buNone/>
            </a:pPr>
            <a:endParaRPr lang="en-US" sz="2200" dirty="0"/>
          </a:p>
          <a:p>
            <a:pPr marL="0" indent="0">
              <a:buNone/>
            </a:pPr>
            <a:r>
              <a:rPr lang="en-US" sz="2200" dirty="0"/>
              <a:t>2.  Societal norms also deny them opportunities of being more    </a:t>
            </a:r>
          </a:p>
          <a:p>
            <a:pPr marL="0" indent="0">
              <a:buNone/>
            </a:pPr>
            <a:r>
              <a:rPr lang="en-US" sz="2200" dirty="0"/>
              <a:t>      nurturing towards their children and wife (problem lately  </a:t>
            </a:r>
          </a:p>
          <a:p>
            <a:pPr marL="0" indent="0">
              <a:buNone/>
            </a:pPr>
            <a:r>
              <a:rPr lang="en-US" sz="2200" dirty="0"/>
              <a:t>      addressed by work/life balance policies for all)</a:t>
            </a:r>
          </a:p>
          <a:p>
            <a:pPr marL="0" indent="0">
              <a:buNone/>
            </a:pPr>
            <a:endParaRPr lang="en-US" sz="2200" dirty="0"/>
          </a:p>
          <a:p>
            <a:pPr marL="0" indent="0">
              <a:buNone/>
            </a:pPr>
            <a:endParaRPr lang="en-US" sz="2200"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337006"/>
            <a:ext cx="3657600" cy="1200329"/>
          </a:xfrm>
        </p:spPr>
        <p:txBody>
          <a:bodyPr/>
          <a:lstStyle/>
          <a:p>
            <a:r>
              <a:rPr lang="en-US" dirty="0">
                <a:solidFill>
                  <a:srgbClr val="651D32"/>
                </a:solidFill>
              </a:rPr>
              <a:t>Gender concepts: </a:t>
            </a:r>
            <a:br>
              <a:rPr lang="en-US" dirty="0">
                <a:solidFill>
                  <a:srgbClr val="651D32"/>
                </a:solidFill>
              </a:rPr>
            </a:br>
            <a:r>
              <a:rPr lang="en-US" dirty="0">
                <a:solidFill>
                  <a:srgbClr val="C00000"/>
                </a:solidFill>
              </a:rPr>
              <a:t>Gender Equality</a:t>
            </a:r>
            <a:br>
              <a:rPr lang="en-US" dirty="0">
                <a:solidFill>
                  <a:srgbClr val="651D32"/>
                </a:solidFill>
              </a:rPr>
            </a:br>
            <a:endParaRPr lang="en-US" dirty="0"/>
          </a:p>
        </p:txBody>
      </p:sp>
    </p:spTree>
    <p:extLst>
      <p:ext uri="{BB962C8B-B14F-4D97-AF65-F5344CB8AC3E}">
        <p14:creationId xmlns:p14="http://schemas.microsoft.com/office/powerpoint/2010/main" val="2722827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683027" y="1482244"/>
            <a:ext cx="6003234" cy="1791404"/>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15</a:t>
            </a:fld>
            <a:endParaRPr lang="en-US"/>
          </a:p>
        </p:txBody>
      </p:sp>
      <p:sp>
        <p:nvSpPr>
          <p:cNvPr id="13" name="Content Placeholder 12"/>
          <p:cNvSpPr>
            <a:spLocks noGrp="1"/>
          </p:cNvSpPr>
          <p:nvPr>
            <p:ph idx="1"/>
          </p:nvPr>
        </p:nvSpPr>
        <p:spPr>
          <a:xfrm>
            <a:off x="218661" y="3034747"/>
            <a:ext cx="8269356" cy="1462639"/>
          </a:xfrm>
        </p:spPr>
        <p:txBody>
          <a:bodyPr>
            <a:normAutofit/>
          </a:bodyPr>
          <a:lstStyle/>
          <a:p>
            <a:pPr marL="0" indent="0">
              <a:buNone/>
            </a:pPr>
            <a:endParaRPr lang="en-US" sz="2200" dirty="0"/>
          </a:p>
          <a:p>
            <a:pPr marL="0" indent="0">
              <a:buNone/>
            </a:pPr>
            <a:endParaRPr lang="en-US" sz="2200" dirty="0"/>
          </a:p>
          <a:p>
            <a:pPr marL="0" indent="0">
              <a:buNone/>
            </a:pPr>
            <a:r>
              <a:rPr lang="en-US" sz="2200" dirty="0"/>
              <a:t>  It remains true that women have the greater share of disadvantages.</a:t>
            </a:r>
          </a:p>
          <a:p>
            <a:pPr marL="0" indent="0">
              <a:buNone/>
            </a:pPr>
            <a:endParaRPr lang="en-US" sz="2200"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457200" y="258506"/>
            <a:ext cx="3657600" cy="1200329"/>
          </a:xfrm>
        </p:spPr>
        <p:txBody>
          <a:bodyPr/>
          <a:lstStyle/>
          <a:p>
            <a:r>
              <a:rPr lang="en-US" dirty="0">
                <a:solidFill>
                  <a:srgbClr val="651D32"/>
                </a:solidFill>
              </a:rPr>
              <a:t>Gender concepts: </a:t>
            </a:r>
            <a:br>
              <a:rPr lang="en-US" dirty="0">
                <a:solidFill>
                  <a:srgbClr val="651D32"/>
                </a:solidFill>
              </a:rPr>
            </a:br>
            <a:r>
              <a:rPr lang="en-US" dirty="0">
                <a:solidFill>
                  <a:srgbClr val="C00000"/>
                </a:solidFill>
              </a:rPr>
              <a:t>Gender Equality</a:t>
            </a:r>
            <a:br>
              <a:rPr lang="en-US" dirty="0">
                <a:solidFill>
                  <a:srgbClr val="651D32"/>
                </a:solidFill>
              </a:rPr>
            </a:br>
            <a:endParaRPr lang="en-US" dirty="0"/>
          </a:p>
        </p:txBody>
      </p:sp>
    </p:spTree>
    <p:extLst>
      <p:ext uri="{BB962C8B-B14F-4D97-AF65-F5344CB8AC3E}">
        <p14:creationId xmlns:p14="http://schemas.microsoft.com/office/powerpoint/2010/main" val="395205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8627164" y="153988"/>
            <a:ext cx="364435" cy="4876800"/>
          </a:xfrm>
        </p:spPr>
      </p:sp>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a:p>
        </p:txBody>
      </p:sp>
      <p:sp>
        <p:nvSpPr>
          <p:cNvPr id="5" name="Content Placeholder 4"/>
          <p:cNvSpPr>
            <a:spLocks noGrp="1"/>
          </p:cNvSpPr>
          <p:nvPr>
            <p:ph idx="1"/>
          </p:nvPr>
        </p:nvSpPr>
        <p:spPr>
          <a:xfrm>
            <a:off x="685799" y="1677987"/>
            <a:ext cx="7808843" cy="2819400"/>
          </a:xfrm>
        </p:spPr>
        <p:txBody>
          <a:bodyPr>
            <a:normAutofit lnSpcReduction="10000"/>
          </a:bodyPr>
          <a:lstStyle/>
          <a:p>
            <a:pPr marL="0" indent="0">
              <a:buNone/>
            </a:pPr>
            <a:r>
              <a:rPr lang="en-US" dirty="0"/>
              <a:t>Although men suffer too when there is gender inequality, when there is gender inequality, it is women that are more likely to be disadvantaged and marginalized</a:t>
            </a:r>
          </a:p>
          <a:p>
            <a:pPr marL="0" indent="0">
              <a:buNone/>
            </a:pPr>
            <a:r>
              <a:rPr lang="en-US" dirty="0"/>
              <a:t>						Consequently,</a:t>
            </a:r>
          </a:p>
          <a:p>
            <a:endParaRPr lang="en-US" dirty="0"/>
          </a:p>
          <a:p>
            <a:r>
              <a:rPr lang="en-US" dirty="0"/>
              <a:t>gender equality is the concern of all </a:t>
            </a:r>
          </a:p>
          <a:p>
            <a:endParaRPr lang="en-US" dirty="0"/>
          </a:p>
          <a:p>
            <a:pPr marL="0" indent="0">
              <a:buNone/>
            </a:pPr>
            <a:r>
              <a:rPr lang="en-US" dirty="0"/>
              <a:t>                                             and </a:t>
            </a:r>
          </a:p>
          <a:p>
            <a:endParaRPr lang="en-US" dirty="0"/>
          </a:p>
          <a:p>
            <a:r>
              <a:rPr lang="en-US" dirty="0"/>
              <a:t>changes must be brought about for both men and women</a:t>
            </a:r>
          </a:p>
        </p:txBody>
      </p:sp>
      <p:sp>
        <p:nvSpPr>
          <p:cNvPr id="6" name="Text Placeholder 5"/>
          <p:cNvSpPr>
            <a:spLocks noGrp="1"/>
          </p:cNvSpPr>
          <p:nvPr>
            <p:ph type="body" sz="quarter" idx="12"/>
          </p:nvPr>
        </p:nvSpPr>
        <p:spPr/>
        <p:txBody>
          <a:bodyPr/>
          <a:lstStyle/>
          <a:p>
            <a:endParaRPr lang="en-US"/>
          </a:p>
        </p:txBody>
      </p:sp>
      <p:sp>
        <p:nvSpPr>
          <p:cNvPr id="7" name="Title 6"/>
          <p:cNvSpPr>
            <a:spLocks noGrp="1"/>
          </p:cNvSpPr>
          <p:nvPr>
            <p:ph type="title"/>
          </p:nvPr>
        </p:nvSpPr>
        <p:spPr/>
        <p:txBody>
          <a:bodyPr/>
          <a:lstStyle/>
          <a:p>
            <a:r>
              <a:rPr lang="en-US" dirty="0">
                <a:solidFill>
                  <a:srgbClr val="002060"/>
                </a:solidFill>
              </a:rPr>
              <a:t>Gender concepts: </a:t>
            </a:r>
            <a:br>
              <a:rPr lang="en-US" dirty="0">
                <a:solidFill>
                  <a:srgbClr val="002060"/>
                </a:solidFill>
              </a:rPr>
            </a:br>
            <a:r>
              <a:rPr lang="en-US" dirty="0"/>
              <a:t>Gender Equality</a:t>
            </a:r>
          </a:p>
        </p:txBody>
      </p:sp>
    </p:spTree>
    <p:extLst>
      <p:ext uri="{BB962C8B-B14F-4D97-AF65-F5344CB8AC3E}">
        <p14:creationId xmlns:p14="http://schemas.microsoft.com/office/powerpoint/2010/main" val="414921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8613912" y="307975"/>
            <a:ext cx="377687" cy="4876800"/>
          </a:xfrm>
        </p:spPr>
      </p:sp>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17</a:t>
            </a:fld>
            <a:endParaRPr lang="en-US"/>
          </a:p>
        </p:txBody>
      </p:sp>
      <p:sp>
        <p:nvSpPr>
          <p:cNvPr id="5" name="Content Placeholder 4"/>
          <p:cNvSpPr>
            <a:spLocks noGrp="1"/>
          </p:cNvSpPr>
          <p:nvPr>
            <p:ph idx="1"/>
          </p:nvPr>
        </p:nvSpPr>
        <p:spPr>
          <a:xfrm>
            <a:off x="992255" y="1677987"/>
            <a:ext cx="7621655" cy="2819400"/>
          </a:xfrm>
        </p:spPr>
        <p:txBody>
          <a:bodyPr/>
          <a:lstStyle/>
          <a:p>
            <a:pPr marL="0" indent="0">
              <a:buNone/>
            </a:pPr>
            <a:r>
              <a:rPr lang="en-US" sz="2400" dirty="0"/>
              <a:t>                   What is the difference between </a:t>
            </a:r>
          </a:p>
          <a:p>
            <a:endParaRPr lang="en-US" dirty="0"/>
          </a:p>
          <a:p>
            <a:endParaRPr lang="en-US" dirty="0"/>
          </a:p>
          <a:p>
            <a:pPr marL="0" indent="0">
              <a:buNone/>
            </a:pPr>
            <a:r>
              <a:rPr lang="en-US" sz="3600" dirty="0"/>
              <a:t>   Gender Equality &amp; Gender Equity?</a:t>
            </a:r>
          </a:p>
          <a:p>
            <a:endParaRPr lang="en-US" dirty="0"/>
          </a:p>
        </p:txBody>
      </p:sp>
      <p:sp>
        <p:nvSpPr>
          <p:cNvPr id="6" name="Text Placeholder 5"/>
          <p:cNvSpPr>
            <a:spLocks noGrp="1"/>
          </p:cNvSpPr>
          <p:nvPr>
            <p:ph type="body" sz="quarter" idx="12"/>
          </p:nvPr>
        </p:nvSpPr>
        <p:spPr/>
        <p:txBody>
          <a:bodyPr/>
          <a:lstStyle/>
          <a:p>
            <a:endParaRPr lang="en-US"/>
          </a:p>
        </p:txBody>
      </p:sp>
      <p:sp>
        <p:nvSpPr>
          <p:cNvPr id="7" name="Title 6"/>
          <p:cNvSpPr>
            <a:spLocks noGrp="1"/>
          </p:cNvSpPr>
          <p:nvPr>
            <p:ph type="title"/>
          </p:nvPr>
        </p:nvSpPr>
        <p:spPr/>
        <p:txBody>
          <a:bodyPr/>
          <a:lstStyle/>
          <a:p>
            <a:r>
              <a:rPr lang="en-US" dirty="0">
                <a:solidFill>
                  <a:srgbClr val="002060"/>
                </a:solidFill>
              </a:rPr>
              <a:t>Gender concepts</a:t>
            </a:r>
            <a:r>
              <a:rPr lang="en-US" dirty="0"/>
              <a:t>: </a:t>
            </a:r>
            <a:br>
              <a:rPr lang="en-US" dirty="0"/>
            </a:br>
            <a:r>
              <a:rPr lang="en-US" dirty="0"/>
              <a:t>Gender Equity</a:t>
            </a:r>
          </a:p>
        </p:txBody>
      </p:sp>
    </p:spTree>
    <p:extLst>
      <p:ext uri="{BB962C8B-B14F-4D97-AF65-F5344CB8AC3E}">
        <p14:creationId xmlns:p14="http://schemas.microsoft.com/office/powerpoint/2010/main" val="249471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8613912" y="307975"/>
            <a:ext cx="377687" cy="4876800"/>
          </a:xfrm>
        </p:spPr>
      </p:sp>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18</a:t>
            </a:fld>
            <a:endParaRPr lang="en-US"/>
          </a:p>
        </p:txBody>
      </p:sp>
      <p:sp>
        <p:nvSpPr>
          <p:cNvPr id="5" name="Content Placeholder 4"/>
          <p:cNvSpPr>
            <a:spLocks noGrp="1"/>
          </p:cNvSpPr>
          <p:nvPr>
            <p:ph idx="1"/>
          </p:nvPr>
        </p:nvSpPr>
        <p:spPr>
          <a:xfrm>
            <a:off x="477079" y="1677987"/>
            <a:ext cx="7977808" cy="2819400"/>
          </a:xfrm>
        </p:spPr>
        <p:txBody>
          <a:bodyPr/>
          <a:lstStyle/>
          <a:p>
            <a:r>
              <a:rPr lang="en-US" dirty="0"/>
              <a:t>Gender equality, as defined above, </a:t>
            </a:r>
            <a:r>
              <a:rPr lang="en-US" b="1" dirty="0"/>
              <a:t>does not </a:t>
            </a:r>
            <a:r>
              <a:rPr lang="en-US" dirty="0"/>
              <a:t>often result in equal outcomes for men and women.</a:t>
            </a:r>
          </a:p>
          <a:p>
            <a:endParaRPr lang="en-US" dirty="0"/>
          </a:p>
          <a:p>
            <a:r>
              <a:rPr lang="en-US" dirty="0"/>
              <a:t>In other words, </a:t>
            </a:r>
            <a:r>
              <a:rPr lang="en-US" b="1" dirty="0"/>
              <a:t>equal opportunity and equal access to resources does not necessarily lead to equality in outcome.</a:t>
            </a:r>
          </a:p>
          <a:p>
            <a:endParaRPr lang="en-US" dirty="0"/>
          </a:p>
          <a:p>
            <a:r>
              <a:rPr lang="en-US" dirty="0"/>
              <a:t>Being given the same chances in life is not sufficient to bring about true equality.</a:t>
            </a:r>
          </a:p>
          <a:p>
            <a:endParaRPr lang="en-US" dirty="0"/>
          </a:p>
        </p:txBody>
      </p:sp>
      <p:sp>
        <p:nvSpPr>
          <p:cNvPr id="6" name="Text Placeholder 5"/>
          <p:cNvSpPr>
            <a:spLocks noGrp="1"/>
          </p:cNvSpPr>
          <p:nvPr>
            <p:ph type="body" sz="quarter" idx="12"/>
          </p:nvPr>
        </p:nvSpPr>
        <p:spPr/>
        <p:txBody>
          <a:bodyPr/>
          <a:lstStyle/>
          <a:p>
            <a:endParaRPr lang="en-US"/>
          </a:p>
        </p:txBody>
      </p:sp>
      <p:sp>
        <p:nvSpPr>
          <p:cNvPr id="7" name="Title 6"/>
          <p:cNvSpPr>
            <a:spLocks noGrp="1"/>
          </p:cNvSpPr>
          <p:nvPr>
            <p:ph type="title"/>
          </p:nvPr>
        </p:nvSpPr>
        <p:spPr/>
        <p:txBody>
          <a:bodyPr/>
          <a:lstStyle/>
          <a:p>
            <a:r>
              <a:rPr lang="en-US" dirty="0">
                <a:solidFill>
                  <a:srgbClr val="002060"/>
                </a:solidFill>
              </a:rPr>
              <a:t>Gender concepts</a:t>
            </a:r>
            <a:r>
              <a:rPr lang="en-US" dirty="0"/>
              <a:t>: </a:t>
            </a:r>
            <a:br>
              <a:rPr lang="en-US" dirty="0"/>
            </a:br>
            <a:r>
              <a:rPr lang="en-US" dirty="0"/>
              <a:t>Gender Equity</a:t>
            </a:r>
          </a:p>
        </p:txBody>
      </p:sp>
    </p:spTree>
    <p:extLst>
      <p:ext uri="{BB962C8B-B14F-4D97-AF65-F5344CB8AC3E}">
        <p14:creationId xmlns:p14="http://schemas.microsoft.com/office/powerpoint/2010/main" val="3110492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8613912" y="307975"/>
            <a:ext cx="377687" cy="4876800"/>
          </a:xfrm>
        </p:spPr>
      </p:sp>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19</a:t>
            </a:fld>
            <a:endParaRPr lang="en-US"/>
          </a:p>
        </p:txBody>
      </p:sp>
      <p:sp>
        <p:nvSpPr>
          <p:cNvPr id="5" name="Content Placeholder 4"/>
          <p:cNvSpPr>
            <a:spLocks noGrp="1"/>
          </p:cNvSpPr>
          <p:nvPr>
            <p:ph idx="1"/>
          </p:nvPr>
        </p:nvSpPr>
        <p:spPr>
          <a:xfrm>
            <a:off x="992255" y="1677987"/>
            <a:ext cx="7621655" cy="2819400"/>
          </a:xfrm>
        </p:spPr>
        <p:txBody>
          <a:bodyPr/>
          <a:lstStyle/>
          <a:p>
            <a:pPr marL="0" indent="0">
              <a:buNone/>
            </a:pPr>
            <a:r>
              <a:rPr lang="en-US" sz="2400" dirty="0"/>
              <a:t>                   What is the difference between </a:t>
            </a:r>
          </a:p>
          <a:p>
            <a:endParaRPr lang="en-US" dirty="0"/>
          </a:p>
          <a:p>
            <a:endParaRPr lang="en-US" dirty="0"/>
          </a:p>
          <a:p>
            <a:pPr marL="0" indent="0">
              <a:buNone/>
            </a:pPr>
            <a:r>
              <a:rPr lang="en-US" sz="3600" dirty="0"/>
              <a:t>   Gender Equality &amp; Gender Equity?</a:t>
            </a:r>
          </a:p>
          <a:p>
            <a:endParaRPr lang="en-US" dirty="0"/>
          </a:p>
        </p:txBody>
      </p:sp>
      <p:sp>
        <p:nvSpPr>
          <p:cNvPr id="6" name="Text Placeholder 5"/>
          <p:cNvSpPr>
            <a:spLocks noGrp="1"/>
          </p:cNvSpPr>
          <p:nvPr>
            <p:ph type="body" sz="quarter" idx="12"/>
          </p:nvPr>
        </p:nvSpPr>
        <p:spPr/>
        <p:txBody>
          <a:bodyPr/>
          <a:lstStyle/>
          <a:p>
            <a:endParaRPr lang="en-US"/>
          </a:p>
        </p:txBody>
      </p:sp>
      <p:sp>
        <p:nvSpPr>
          <p:cNvPr id="7" name="Title 6"/>
          <p:cNvSpPr>
            <a:spLocks noGrp="1"/>
          </p:cNvSpPr>
          <p:nvPr>
            <p:ph type="title"/>
          </p:nvPr>
        </p:nvSpPr>
        <p:spPr/>
        <p:txBody>
          <a:bodyPr/>
          <a:lstStyle/>
          <a:p>
            <a:r>
              <a:rPr lang="en-US" dirty="0">
                <a:solidFill>
                  <a:srgbClr val="002060"/>
                </a:solidFill>
              </a:rPr>
              <a:t>Gender concepts</a:t>
            </a:r>
            <a:r>
              <a:rPr lang="en-US" dirty="0"/>
              <a:t>: </a:t>
            </a:r>
            <a:br>
              <a:rPr lang="en-US" dirty="0"/>
            </a:br>
            <a:r>
              <a:rPr lang="en-US" dirty="0"/>
              <a:t>Gender Equity</a:t>
            </a:r>
          </a:p>
        </p:txBody>
      </p:sp>
    </p:spTree>
    <p:extLst>
      <p:ext uri="{BB962C8B-B14F-4D97-AF65-F5344CB8AC3E}">
        <p14:creationId xmlns:p14="http://schemas.microsoft.com/office/powerpoint/2010/main" val="18819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964017" y="3624469"/>
            <a:ext cx="1695858" cy="1313243"/>
          </a:xfrm>
        </p:spPr>
      </p:pic>
      <p:sp>
        <p:nvSpPr>
          <p:cNvPr id="12" name="Content Placeholder 11"/>
          <p:cNvSpPr>
            <a:spLocks noGrp="1"/>
          </p:cNvSpPr>
          <p:nvPr>
            <p:ph idx="1"/>
          </p:nvPr>
        </p:nvSpPr>
        <p:spPr>
          <a:xfrm>
            <a:off x="685800" y="1296987"/>
            <a:ext cx="6131157" cy="3547652"/>
          </a:xfrm>
        </p:spPr>
        <p:txBody>
          <a:bodyPr>
            <a:normAutofit/>
          </a:bodyPr>
          <a:lstStyle/>
          <a:p>
            <a:pPr marL="0" indent="0">
              <a:buNone/>
            </a:pPr>
            <a:r>
              <a:rPr lang="en-US" dirty="0"/>
              <a:t>Introduce and explain major concepts related to gender and human rights</a:t>
            </a:r>
          </a:p>
          <a:p>
            <a:pPr marL="342900" indent="-342900">
              <a:buAutoNum type="arabicPeriod"/>
            </a:pPr>
            <a:r>
              <a:rPr lang="en-US" dirty="0"/>
              <a:t>What is gender? Difference between sex and gender</a:t>
            </a:r>
          </a:p>
          <a:p>
            <a:pPr marL="342900" indent="-342900">
              <a:buAutoNum type="arabicPeriod"/>
            </a:pPr>
            <a:r>
              <a:rPr lang="en-US" dirty="0"/>
              <a:t> Gender Equality</a:t>
            </a:r>
          </a:p>
          <a:p>
            <a:pPr marL="342900" indent="-342900">
              <a:buAutoNum type="arabicPeriod"/>
            </a:pPr>
            <a:r>
              <a:rPr lang="en-US" dirty="0"/>
              <a:t>Gender Equity</a:t>
            </a:r>
          </a:p>
          <a:p>
            <a:pPr marL="342900" indent="-342900">
              <a:buAutoNum type="arabicPeriod"/>
            </a:pPr>
            <a:r>
              <a:rPr lang="en-US" dirty="0"/>
              <a:t>Equal opportunity</a:t>
            </a:r>
          </a:p>
          <a:p>
            <a:pPr marL="342900" indent="-342900">
              <a:buAutoNum type="arabicPeriod"/>
            </a:pPr>
            <a:r>
              <a:rPr lang="en-US" dirty="0"/>
              <a:t>Equal Opportunity Employment vs.  Affirmative Action</a:t>
            </a:r>
          </a:p>
          <a:p>
            <a:pPr marL="342900" indent="-342900">
              <a:buAutoNum type="arabicPeriod"/>
            </a:pPr>
            <a:r>
              <a:rPr lang="en-US" dirty="0"/>
              <a:t>Gender Mainstreaming</a:t>
            </a:r>
          </a:p>
          <a:p>
            <a:pPr marL="342900" indent="-342900">
              <a:buAutoNum type="arabicPeriod"/>
            </a:pPr>
            <a:r>
              <a:rPr lang="en-US" dirty="0"/>
              <a:t>Gender budgeting &amp; gender analysis</a:t>
            </a:r>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
        <p:nvSpPr>
          <p:cNvPr id="2" name="Date Placeholder 1"/>
          <p:cNvSpPr>
            <a:spLocks noGrp="1"/>
          </p:cNvSpPr>
          <p:nvPr>
            <p:ph type="dt" sz="half" idx="2"/>
          </p:nvPr>
        </p:nvSpPr>
        <p:spPr/>
        <p:txBody>
          <a:bodyPr/>
          <a:lstStyle/>
          <a:p>
            <a:fld id="{215C1E33-7843-DD4E-A777-43ECB6153BE3}" type="datetime1">
              <a:rPr lang="en-US" smtClean="0"/>
              <a:pPr/>
              <a:t>10/7/2020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2</a:t>
            </a:fld>
            <a:endParaRPr lang="en-US"/>
          </a:p>
        </p:txBody>
      </p:sp>
      <p:sp>
        <p:nvSpPr>
          <p:cNvPr id="22" name="Text Placeholder 21"/>
          <p:cNvSpPr>
            <a:spLocks noGrp="1"/>
          </p:cNvSpPr>
          <p:nvPr>
            <p:ph type="body" sz="quarter" idx="12"/>
          </p:nvPr>
        </p:nvSpPr>
        <p:spPr/>
        <p:txBody>
          <a:bodyPr/>
          <a:lstStyle/>
          <a:p>
            <a:endParaRPr lang="en-US"/>
          </a:p>
        </p:txBody>
      </p:sp>
      <p:sp>
        <p:nvSpPr>
          <p:cNvPr id="5" name="Title 4"/>
          <p:cNvSpPr>
            <a:spLocks noGrp="1"/>
          </p:cNvSpPr>
          <p:nvPr>
            <p:ph type="title"/>
          </p:nvPr>
        </p:nvSpPr>
        <p:spPr>
          <a:xfrm>
            <a:off x="686104" y="190480"/>
            <a:ext cx="7772400" cy="954107"/>
          </a:xfrm>
        </p:spPr>
        <p:txBody>
          <a:bodyPr/>
          <a:lstStyle/>
          <a:p>
            <a:r>
              <a:rPr lang="en-US" sz="3200" dirty="0">
                <a:solidFill>
                  <a:srgbClr val="651D32"/>
                </a:solidFill>
              </a:rPr>
              <a:t>               </a:t>
            </a:r>
            <a:r>
              <a:rPr lang="en-US" sz="3200" dirty="0">
                <a:solidFill>
                  <a:srgbClr val="C00000"/>
                </a:solidFill>
              </a:rPr>
              <a:t>Gender Mainstreaming</a:t>
            </a:r>
            <a:br>
              <a:rPr lang="en-US" dirty="0">
                <a:solidFill>
                  <a:srgbClr val="C00000"/>
                </a:solidFill>
              </a:rPr>
            </a:br>
            <a:r>
              <a:rPr lang="en-US" dirty="0">
                <a:solidFill>
                  <a:srgbClr val="651D32"/>
                </a:solidFill>
              </a:rPr>
              <a:t>Goals of the workshop</a:t>
            </a:r>
            <a:endParaRPr lang="en-US" dirty="0"/>
          </a:p>
        </p:txBody>
      </p:sp>
    </p:spTree>
    <p:extLst>
      <p:ext uri="{BB962C8B-B14F-4D97-AF65-F5344CB8AC3E}">
        <p14:creationId xmlns:p14="http://schemas.microsoft.com/office/powerpoint/2010/main" val="201355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77617" y="1771805"/>
            <a:ext cx="6632713" cy="2979634"/>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20</a:t>
            </a:fld>
            <a:endParaRPr lang="en-US"/>
          </a:p>
        </p:txBody>
      </p:sp>
      <p:sp>
        <p:nvSpPr>
          <p:cNvPr id="13" name="Content Placeholder 12"/>
          <p:cNvSpPr>
            <a:spLocks noGrp="1"/>
          </p:cNvSpPr>
          <p:nvPr>
            <p:ph idx="1"/>
          </p:nvPr>
        </p:nvSpPr>
        <p:spPr>
          <a:xfrm flipH="1">
            <a:off x="640082" y="1677987"/>
            <a:ext cx="45719" cy="2819400"/>
          </a:xfrm>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11" name="Title 10"/>
          <p:cNvSpPr>
            <a:spLocks noGrp="1"/>
          </p:cNvSpPr>
          <p:nvPr>
            <p:ph type="title"/>
          </p:nvPr>
        </p:nvSpPr>
        <p:spPr>
          <a:xfrm>
            <a:off x="685800" y="309383"/>
            <a:ext cx="5734878" cy="1200329"/>
          </a:xfrm>
        </p:spPr>
        <p:txBody>
          <a:bodyPr/>
          <a:lstStyle/>
          <a:p>
            <a:r>
              <a:rPr lang="en-US" dirty="0">
                <a:solidFill>
                  <a:srgbClr val="002060"/>
                </a:solidFill>
              </a:rPr>
              <a:t>Gender concepts: </a:t>
            </a:r>
            <a:br>
              <a:rPr lang="en-US" dirty="0">
                <a:solidFill>
                  <a:srgbClr val="002060"/>
                </a:solidFill>
              </a:rPr>
            </a:br>
            <a:r>
              <a:rPr lang="en-US" dirty="0"/>
              <a:t>Gender Equity &amp; Level Playing Field</a:t>
            </a:r>
          </a:p>
        </p:txBody>
      </p:sp>
    </p:spTree>
    <p:extLst>
      <p:ext uri="{BB962C8B-B14F-4D97-AF65-F5344CB8AC3E}">
        <p14:creationId xmlns:p14="http://schemas.microsoft.com/office/powerpoint/2010/main" val="66330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954158" y="1699781"/>
            <a:ext cx="7852776" cy="3230027"/>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21</a:t>
            </a:fld>
            <a:endParaRPr lang="en-US"/>
          </a:p>
        </p:txBody>
      </p:sp>
      <p:sp>
        <p:nvSpPr>
          <p:cNvPr id="13" name="Content Placeholder 12"/>
          <p:cNvSpPr>
            <a:spLocks noGrp="1"/>
          </p:cNvSpPr>
          <p:nvPr>
            <p:ph idx="1"/>
          </p:nvPr>
        </p:nvSpPr>
        <p:spPr>
          <a:xfrm>
            <a:off x="685800" y="1677987"/>
            <a:ext cx="45719" cy="2819400"/>
          </a:xfrm>
        </p:spPr>
        <p:txBody>
          <a:bodyPr/>
          <a:lstStyle/>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r>
              <a:rPr lang="en-US" dirty="0">
                <a:solidFill>
                  <a:srgbClr val="002060"/>
                </a:solidFill>
              </a:rPr>
              <a:t>Gender concepts: </a:t>
            </a:r>
            <a:br>
              <a:rPr lang="en-US" dirty="0">
                <a:solidFill>
                  <a:srgbClr val="002060"/>
                </a:solidFill>
              </a:rPr>
            </a:br>
            <a:r>
              <a:rPr lang="en-US" dirty="0"/>
              <a:t>Gender Equity</a:t>
            </a:r>
          </a:p>
        </p:txBody>
      </p:sp>
    </p:spTree>
    <p:extLst>
      <p:ext uri="{BB962C8B-B14F-4D97-AF65-F5344CB8AC3E}">
        <p14:creationId xmlns:p14="http://schemas.microsoft.com/office/powerpoint/2010/main" val="1488711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22</a:t>
            </a:fld>
            <a:endParaRPr lang="en-US"/>
          </a:p>
        </p:txBody>
      </p:sp>
      <p:sp>
        <p:nvSpPr>
          <p:cNvPr id="8" name="Title 7"/>
          <p:cNvSpPr>
            <a:spLocks noGrp="1"/>
          </p:cNvSpPr>
          <p:nvPr>
            <p:ph type="title"/>
          </p:nvPr>
        </p:nvSpPr>
        <p:spPr>
          <a:xfrm>
            <a:off x="686104" y="313590"/>
            <a:ext cx="7772400" cy="830997"/>
          </a:xfrm>
        </p:spPr>
        <p:txBody>
          <a:bodyPr/>
          <a:lstStyle/>
          <a:p>
            <a:r>
              <a:rPr lang="en-US" dirty="0">
                <a:solidFill>
                  <a:srgbClr val="002060"/>
                </a:solidFill>
              </a:rPr>
              <a:t>Gender concepts: </a:t>
            </a:r>
            <a:br>
              <a:rPr lang="en-US" dirty="0"/>
            </a:br>
            <a:r>
              <a:rPr lang="en-US" dirty="0"/>
              <a:t>Gender Equity &amp; Level Playing Field</a:t>
            </a:r>
          </a:p>
        </p:txBody>
      </p:sp>
      <p:sp>
        <p:nvSpPr>
          <p:cNvPr id="9" name="Content Placeholder 8"/>
          <p:cNvSpPr>
            <a:spLocks noGrp="1"/>
          </p:cNvSpPr>
          <p:nvPr>
            <p:ph idx="1"/>
          </p:nvPr>
        </p:nvSpPr>
        <p:spPr/>
        <p:txBody>
          <a:bodyPr>
            <a:normAutofit lnSpcReduction="10000"/>
          </a:bodyPr>
          <a:lstStyle/>
          <a:p>
            <a:r>
              <a:rPr lang="en-US" sz="2400" dirty="0"/>
              <a:t>Women and men have different needs and experiences and accommodation should be made for these differences. </a:t>
            </a:r>
          </a:p>
          <a:p>
            <a:endParaRPr lang="en-US" sz="2400" dirty="0"/>
          </a:p>
          <a:p>
            <a:r>
              <a:rPr lang="en-US" sz="2400" dirty="0"/>
              <a:t>For example, giving boys and girls equal access to all the courses offered in a school may not result in girls taking advantage of this opportunity if some courses are predominantly filled with male students and have only male teachers.</a:t>
            </a:r>
          </a:p>
          <a:p>
            <a:endParaRPr lang="en-US" dirty="0"/>
          </a:p>
        </p:txBody>
      </p:sp>
    </p:spTree>
    <p:extLst>
      <p:ext uri="{BB962C8B-B14F-4D97-AF65-F5344CB8AC3E}">
        <p14:creationId xmlns:p14="http://schemas.microsoft.com/office/powerpoint/2010/main" val="963461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23</a:t>
            </a:fld>
            <a:endParaRPr lang="en-US"/>
          </a:p>
        </p:txBody>
      </p:sp>
      <p:sp>
        <p:nvSpPr>
          <p:cNvPr id="8" name="Title 7"/>
          <p:cNvSpPr>
            <a:spLocks noGrp="1"/>
          </p:cNvSpPr>
          <p:nvPr>
            <p:ph type="title"/>
          </p:nvPr>
        </p:nvSpPr>
        <p:spPr>
          <a:xfrm>
            <a:off x="686104" y="313590"/>
            <a:ext cx="7772400" cy="830997"/>
          </a:xfrm>
        </p:spPr>
        <p:txBody>
          <a:bodyPr/>
          <a:lstStyle/>
          <a:p>
            <a:r>
              <a:rPr lang="en-US" dirty="0">
                <a:solidFill>
                  <a:srgbClr val="002060"/>
                </a:solidFill>
              </a:rPr>
              <a:t>Gender concepts: </a:t>
            </a:r>
            <a:br>
              <a:rPr lang="en-US" dirty="0">
                <a:solidFill>
                  <a:srgbClr val="002060"/>
                </a:solidFill>
              </a:rPr>
            </a:br>
            <a:r>
              <a:rPr lang="en-US" dirty="0"/>
              <a:t>Gender Equity</a:t>
            </a:r>
          </a:p>
        </p:txBody>
      </p:sp>
      <p:sp>
        <p:nvSpPr>
          <p:cNvPr id="9" name="Content Placeholder 8"/>
          <p:cNvSpPr>
            <a:spLocks noGrp="1"/>
          </p:cNvSpPr>
          <p:nvPr>
            <p:ph idx="1"/>
          </p:nvPr>
        </p:nvSpPr>
        <p:spPr/>
        <p:txBody>
          <a:bodyPr>
            <a:normAutofit/>
          </a:bodyPr>
          <a:lstStyle/>
          <a:p>
            <a:pPr marL="0" indent="0">
              <a:buNone/>
            </a:pPr>
            <a:endParaRPr lang="en-US" sz="2400" dirty="0"/>
          </a:p>
          <a:p>
            <a:pPr marL="0" indent="0">
              <a:buNone/>
            </a:pPr>
            <a:r>
              <a:rPr lang="en-US" sz="2400" dirty="0"/>
              <a:t>Providing women and men with the same opportunities (</a:t>
            </a:r>
            <a:r>
              <a:rPr lang="en-US" sz="2400" dirty="0">
                <a:solidFill>
                  <a:srgbClr val="002060"/>
                </a:solidFill>
              </a:rPr>
              <a:t>Equal Opportunity</a:t>
            </a:r>
            <a:r>
              <a:rPr lang="en-US" sz="2400" dirty="0"/>
              <a:t>) is the first step; </a:t>
            </a:r>
          </a:p>
          <a:p>
            <a:endParaRPr lang="en-US" sz="2400" dirty="0"/>
          </a:p>
          <a:p>
            <a:pPr marL="0" indent="0">
              <a:buNone/>
            </a:pPr>
            <a:r>
              <a:rPr lang="en-US" sz="2400" dirty="0"/>
              <a:t>but for true gender equality to be achieved there is a need for </a:t>
            </a:r>
            <a:r>
              <a:rPr lang="en-US" sz="2400" dirty="0">
                <a:solidFill>
                  <a:srgbClr val="C00000"/>
                </a:solidFill>
              </a:rPr>
              <a:t>gender equity</a:t>
            </a:r>
            <a:r>
              <a:rPr lang="en-US" sz="2400" dirty="0"/>
              <a:t>. </a:t>
            </a:r>
          </a:p>
        </p:txBody>
      </p:sp>
    </p:spTree>
    <p:extLst>
      <p:ext uri="{BB962C8B-B14F-4D97-AF65-F5344CB8AC3E}">
        <p14:creationId xmlns:p14="http://schemas.microsoft.com/office/powerpoint/2010/main" val="742265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24</a:t>
            </a:fld>
            <a:endParaRPr lang="en-US"/>
          </a:p>
        </p:txBody>
      </p:sp>
      <p:sp>
        <p:nvSpPr>
          <p:cNvPr id="8" name="Title 7"/>
          <p:cNvSpPr>
            <a:spLocks noGrp="1"/>
          </p:cNvSpPr>
          <p:nvPr>
            <p:ph type="title"/>
          </p:nvPr>
        </p:nvSpPr>
        <p:spPr>
          <a:xfrm>
            <a:off x="686104" y="313590"/>
            <a:ext cx="7772400" cy="830997"/>
          </a:xfrm>
        </p:spPr>
        <p:txBody>
          <a:bodyPr/>
          <a:lstStyle/>
          <a:p>
            <a:r>
              <a:rPr lang="en-US" dirty="0">
                <a:solidFill>
                  <a:srgbClr val="002060"/>
                </a:solidFill>
              </a:rPr>
              <a:t>Gender concepts: </a:t>
            </a:r>
            <a:br>
              <a:rPr lang="en-US" dirty="0">
                <a:solidFill>
                  <a:srgbClr val="002060"/>
                </a:solidFill>
              </a:rPr>
            </a:br>
            <a:r>
              <a:rPr lang="en-US" dirty="0"/>
              <a:t>Gender Equity</a:t>
            </a:r>
          </a:p>
        </p:txBody>
      </p:sp>
      <p:sp>
        <p:nvSpPr>
          <p:cNvPr id="9" name="Content Placeholder 8"/>
          <p:cNvSpPr>
            <a:spLocks noGrp="1"/>
          </p:cNvSpPr>
          <p:nvPr>
            <p:ph idx="1"/>
          </p:nvPr>
        </p:nvSpPr>
        <p:spPr/>
        <p:txBody>
          <a:bodyPr>
            <a:normAutofit/>
          </a:bodyPr>
          <a:lstStyle/>
          <a:p>
            <a:pPr marL="0" indent="0">
              <a:buNone/>
            </a:pPr>
            <a:r>
              <a:rPr lang="en-US" sz="2400" dirty="0"/>
              <a:t>"Gender equity is the process of being </a:t>
            </a:r>
            <a:r>
              <a:rPr lang="en-US" sz="2400" b="1" u="sng" dirty="0"/>
              <a:t>fair</a:t>
            </a:r>
            <a:r>
              <a:rPr lang="en-US" sz="2400" dirty="0"/>
              <a:t> to women and men." (UNFPA)</a:t>
            </a:r>
          </a:p>
          <a:p>
            <a:pPr marL="0" indent="0">
              <a:buNone/>
            </a:pPr>
            <a:endParaRPr lang="en-US" sz="2400" dirty="0"/>
          </a:p>
          <a:p>
            <a:pPr marL="0" indent="0">
              <a:buNone/>
            </a:pPr>
            <a:endParaRPr lang="en-US" sz="2400" dirty="0"/>
          </a:p>
          <a:p>
            <a:pPr marL="0" indent="0">
              <a:buNone/>
            </a:pPr>
            <a:r>
              <a:rPr lang="en-US" sz="2400" dirty="0"/>
              <a:t>Women and men should not only be given equal access to resources and equal opportunities, but they should also be given the means of benefiting from this equality</a:t>
            </a:r>
          </a:p>
        </p:txBody>
      </p:sp>
    </p:spTree>
    <p:extLst>
      <p:ext uri="{BB962C8B-B14F-4D97-AF65-F5344CB8AC3E}">
        <p14:creationId xmlns:p14="http://schemas.microsoft.com/office/powerpoint/2010/main" val="237808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25</a:t>
            </a:fld>
            <a:endParaRPr lang="en-US"/>
          </a:p>
        </p:txBody>
      </p:sp>
      <p:sp>
        <p:nvSpPr>
          <p:cNvPr id="8" name="Title 7"/>
          <p:cNvSpPr>
            <a:spLocks noGrp="1"/>
          </p:cNvSpPr>
          <p:nvPr>
            <p:ph type="title"/>
          </p:nvPr>
        </p:nvSpPr>
        <p:spPr>
          <a:xfrm>
            <a:off x="686104" y="313590"/>
            <a:ext cx="7772400" cy="830997"/>
          </a:xfrm>
        </p:spPr>
        <p:txBody>
          <a:bodyPr/>
          <a:lstStyle/>
          <a:p>
            <a:r>
              <a:rPr lang="en-US" dirty="0">
                <a:solidFill>
                  <a:srgbClr val="002060"/>
                </a:solidFill>
              </a:rPr>
              <a:t>Gender concepts: </a:t>
            </a:r>
            <a:br>
              <a:rPr lang="en-US" dirty="0">
                <a:solidFill>
                  <a:srgbClr val="002060"/>
                </a:solidFill>
              </a:rPr>
            </a:br>
            <a:r>
              <a:rPr lang="en-US" dirty="0"/>
              <a:t>Gender Equity</a:t>
            </a:r>
          </a:p>
        </p:txBody>
      </p:sp>
      <p:sp>
        <p:nvSpPr>
          <p:cNvPr id="9" name="Content Placeholder 8"/>
          <p:cNvSpPr>
            <a:spLocks noGrp="1"/>
          </p:cNvSpPr>
          <p:nvPr>
            <p:ph idx="1"/>
          </p:nvPr>
        </p:nvSpPr>
        <p:spPr/>
        <p:txBody>
          <a:bodyPr>
            <a:normAutofit lnSpcReduction="10000"/>
          </a:bodyPr>
          <a:lstStyle/>
          <a:p>
            <a:pPr marL="0" indent="0">
              <a:buNone/>
            </a:pPr>
            <a:r>
              <a:rPr lang="en-US" sz="2400" dirty="0"/>
              <a:t>The different life experiences and needs of men and women are taken into consideration and compensation is made for women's historical and social disadvantages</a:t>
            </a:r>
          </a:p>
          <a:p>
            <a:pPr marL="0" indent="0">
              <a:buNone/>
            </a:pPr>
            <a:endParaRPr lang="en-US" sz="2400" dirty="0"/>
          </a:p>
          <a:p>
            <a:pPr marL="0" indent="0">
              <a:buNone/>
            </a:pPr>
            <a:r>
              <a:rPr lang="en-US" sz="2400" dirty="0"/>
              <a:t>The lower status of women in society often constitutes a handicap and provisions should be made to redress this inequality before they can take advantage of the opportunities provided</a:t>
            </a:r>
          </a:p>
        </p:txBody>
      </p:sp>
    </p:spTree>
    <p:extLst>
      <p:ext uri="{BB962C8B-B14F-4D97-AF65-F5344CB8AC3E}">
        <p14:creationId xmlns:p14="http://schemas.microsoft.com/office/powerpoint/2010/main" val="2823538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26</a:t>
            </a:fld>
            <a:endParaRPr lang="en-US"/>
          </a:p>
        </p:txBody>
      </p:sp>
      <p:sp>
        <p:nvSpPr>
          <p:cNvPr id="8" name="Title 7"/>
          <p:cNvSpPr>
            <a:spLocks noGrp="1"/>
          </p:cNvSpPr>
          <p:nvPr>
            <p:ph type="title"/>
          </p:nvPr>
        </p:nvSpPr>
        <p:spPr>
          <a:xfrm>
            <a:off x="686104" y="313590"/>
            <a:ext cx="7772400" cy="830997"/>
          </a:xfrm>
        </p:spPr>
        <p:txBody>
          <a:bodyPr/>
          <a:lstStyle/>
          <a:p>
            <a:r>
              <a:rPr lang="en-US" dirty="0">
                <a:solidFill>
                  <a:srgbClr val="002060"/>
                </a:solidFill>
              </a:rPr>
              <a:t>Gender concepts: </a:t>
            </a:r>
            <a:br>
              <a:rPr lang="en-US" dirty="0">
                <a:solidFill>
                  <a:srgbClr val="002060"/>
                </a:solidFill>
              </a:rPr>
            </a:br>
            <a:r>
              <a:rPr lang="en-US" dirty="0"/>
              <a:t>Gender Equity</a:t>
            </a:r>
          </a:p>
        </p:txBody>
      </p:sp>
      <p:sp>
        <p:nvSpPr>
          <p:cNvPr id="9" name="Content Placeholder 8"/>
          <p:cNvSpPr>
            <a:spLocks noGrp="1"/>
          </p:cNvSpPr>
          <p:nvPr>
            <p:ph idx="1"/>
          </p:nvPr>
        </p:nvSpPr>
        <p:spPr/>
        <p:txBody>
          <a:bodyPr>
            <a:normAutofit/>
          </a:bodyPr>
          <a:lstStyle/>
          <a:p>
            <a:pPr marL="0" indent="0">
              <a:buNone/>
            </a:pPr>
            <a:r>
              <a:rPr lang="en-US" sz="2400" dirty="0"/>
              <a:t>Gender equity thus serves to level the playing field and empower women. Therefore, we can say that </a:t>
            </a:r>
          </a:p>
          <a:p>
            <a:pPr marL="0" indent="0">
              <a:buNone/>
            </a:pPr>
            <a:endParaRPr lang="en-US" sz="2400" dirty="0"/>
          </a:p>
          <a:p>
            <a:pPr marL="0" indent="0">
              <a:buNone/>
            </a:pPr>
            <a:r>
              <a:rPr lang="en-US" sz="2400" b="1" dirty="0"/>
              <a:t>        equity is essential to achieve true equality</a:t>
            </a:r>
          </a:p>
          <a:p>
            <a:pPr marL="0" indent="0">
              <a:buNone/>
            </a:pPr>
            <a:endParaRPr lang="en-US" sz="2400" dirty="0"/>
          </a:p>
          <a:p>
            <a:pPr marL="0" indent="0">
              <a:buNone/>
            </a:pPr>
            <a:r>
              <a:rPr lang="en-US" sz="2400" dirty="0">
                <a:hlinkClick r:id="rId2"/>
              </a:rPr>
              <a:t>https://leanin.org/education/creating-a-level-playing-field</a:t>
            </a: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962054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10/7/2020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27</a:t>
            </a:fld>
            <a:endParaRPr lang="en-US"/>
          </a:p>
        </p:txBody>
      </p:sp>
      <p:sp>
        <p:nvSpPr>
          <p:cNvPr id="8" name="Title 7"/>
          <p:cNvSpPr>
            <a:spLocks noGrp="1"/>
          </p:cNvSpPr>
          <p:nvPr>
            <p:ph type="title"/>
          </p:nvPr>
        </p:nvSpPr>
        <p:spPr>
          <a:xfrm>
            <a:off x="686104" y="313590"/>
            <a:ext cx="7772400" cy="830997"/>
          </a:xfrm>
        </p:spPr>
        <p:txBody>
          <a:bodyPr/>
          <a:lstStyle/>
          <a:p>
            <a:r>
              <a:rPr lang="en-US" dirty="0">
                <a:solidFill>
                  <a:srgbClr val="002060"/>
                </a:solidFill>
              </a:rPr>
              <a:t>Gender concepts: </a:t>
            </a:r>
            <a:br>
              <a:rPr lang="en-US" dirty="0">
                <a:solidFill>
                  <a:srgbClr val="002060"/>
                </a:solidFill>
              </a:rPr>
            </a:br>
            <a:r>
              <a:rPr lang="en-US" dirty="0">
                <a:solidFill>
                  <a:srgbClr val="C00000"/>
                </a:solidFill>
              </a:rPr>
              <a:t>Equal Employment Opportunity </a:t>
            </a:r>
          </a:p>
        </p:txBody>
      </p:sp>
      <p:sp>
        <p:nvSpPr>
          <p:cNvPr id="9" name="Content Placeholder 8"/>
          <p:cNvSpPr>
            <a:spLocks noGrp="1"/>
          </p:cNvSpPr>
          <p:nvPr>
            <p:ph idx="1"/>
          </p:nvPr>
        </p:nvSpPr>
        <p:spPr/>
        <p:txBody>
          <a:bodyPr>
            <a:normAutofit fontScale="92500"/>
          </a:bodyPr>
          <a:lstStyle/>
          <a:p>
            <a:pPr marL="0" indent="0">
              <a:buNone/>
            </a:pPr>
            <a:r>
              <a:rPr lang="en-US" sz="2400" dirty="0"/>
              <a:t>Equal Employment Opportunity prohibits employers from  discriminating against anyone. It attempts to ensure that all applicants, males-females and all races have a fair opportunity in:</a:t>
            </a:r>
          </a:p>
          <a:p>
            <a:pPr marL="0" indent="0">
              <a:buNone/>
            </a:pPr>
            <a:r>
              <a:rPr lang="en-US" sz="2400" dirty="0"/>
              <a:t>1. a hiring process,</a:t>
            </a:r>
          </a:p>
          <a:p>
            <a:pPr marL="0" indent="0">
              <a:buNone/>
            </a:pPr>
            <a:r>
              <a:rPr lang="en-US" sz="2400" dirty="0"/>
              <a:t>2. in competing for promotions, </a:t>
            </a:r>
          </a:p>
          <a:p>
            <a:pPr marL="0" indent="0">
              <a:buNone/>
            </a:pPr>
            <a:r>
              <a:rPr lang="en-US" sz="2400" dirty="0"/>
              <a:t>3. and equal access to training/professional  </a:t>
            </a:r>
          </a:p>
          <a:p>
            <a:pPr marL="0" indent="0">
              <a:buNone/>
            </a:pPr>
            <a:r>
              <a:rPr lang="en-US" sz="2400" dirty="0"/>
              <a:t>      development opportunities.</a:t>
            </a:r>
          </a:p>
          <a:p>
            <a:pPr marL="0" indent="0">
              <a:buNone/>
            </a:pPr>
            <a:endParaRPr lang="en-US" sz="2400" dirty="0"/>
          </a:p>
        </p:txBody>
      </p:sp>
    </p:spTree>
    <p:extLst>
      <p:ext uri="{BB962C8B-B14F-4D97-AF65-F5344CB8AC3E}">
        <p14:creationId xmlns:p14="http://schemas.microsoft.com/office/powerpoint/2010/main" val="603051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636644" y="1775763"/>
            <a:ext cx="5983356" cy="3154045"/>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28</a:t>
            </a:fld>
            <a:endParaRPr lang="en-US"/>
          </a:p>
        </p:txBody>
      </p:sp>
      <p:sp>
        <p:nvSpPr>
          <p:cNvPr id="13" name="Content Placeholder 12"/>
          <p:cNvSpPr>
            <a:spLocks noGrp="1"/>
          </p:cNvSpPr>
          <p:nvPr>
            <p:ph idx="1"/>
          </p:nvPr>
        </p:nvSpPr>
        <p:spPr>
          <a:xfrm>
            <a:off x="685800" y="1677987"/>
            <a:ext cx="1023730" cy="2819400"/>
          </a:xfrm>
        </p:spPr>
        <p:txBody>
          <a:bodyPr/>
          <a:lstStyle/>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r>
              <a:rPr lang="en-US" dirty="0">
                <a:solidFill>
                  <a:srgbClr val="002060"/>
                </a:solidFill>
              </a:rPr>
              <a:t>Gender concepts:</a:t>
            </a:r>
            <a:br>
              <a:rPr lang="en-US" dirty="0">
                <a:solidFill>
                  <a:srgbClr val="002060"/>
                </a:solidFill>
              </a:rPr>
            </a:br>
            <a:r>
              <a:rPr lang="en-US" dirty="0"/>
              <a:t>Gender equity</a:t>
            </a:r>
          </a:p>
        </p:txBody>
      </p:sp>
    </p:spTree>
    <p:extLst>
      <p:ext uri="{BB962C8B-B14F-4D97-AF65-F5344CB8AC3E}">
        <p14:creationId xmlns:p14="http://schemas.microsoft.com/office/powerpoint/2010/main" val="504956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504930" y="153987"/>
            <a:ext cx="1678287" cy="4775821"/>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29</a:t>
            </a:fld>
            <a:endParaRPr lang="en-US"/>
          </a:p>
        </p:txBody>
      </p:sp>
      <p:sp>
        <p:nvSpPr>
          <p:cNvPr id="13" name="Content Placeholder 12"/>
          <p:cNvSpPr>
            <a:spLocks noGrp="1"/>
          </p:cNvSpPr>
          <p:nvPr>
            <p:ph idx="1"/>
          </p:nvPr>
        </p:nvSpPr>
        <p:spPr>
          <a:xfrm>
            <a:off x="685800" y="1677987"/>
            <a:ext cx="5052390" cy="2819400"/>
          </a:xfrm>
        </p:spPr>
        <p:txBody>
          <a:bodyPr/>
          <a:lstStyle/>
          <a:p>
            <a:pPr marL="0" indent="0">
              <a:buNone/>
            </a:pPr>
            <a:r>
              <a:rPr lang="en-US" dirty="0"/>
              <a:t>Gender justice entails</a:t>
            </a:r>
          </a:p>
          <a:p>
            <a:pPr marL="0" indent="0">
              <a:buNone/>
            </a:pPr>
            <a:r>
              <a:rPr lang="en-US" dirty="0"/>
              <a:t>ending the inequalities between women and men that are produced and reproduced in: </a:t>
            </a:r>
          </a:p>
          <a:p>
            <a:pPr marL="0" indent="0">
              <a:buNone/>
            </a:pPr>
            <a:r>
              <a:rPr lang="en-US" dirty="0"/>
              <a:t>The family</a:t>
            </a:r>
          </a:p>
          <a:p>
            <a:pPr marL="0" indent="0">
              <a:buNone/>
            </a:pPr>
            <a:r>
              <a:rPr lang="en-US" dirty="0"/>
              <a:t>The community</a:t>
            </a:r>
          </a:p>
          <a:p>
            <a:pPr marL="0" indent="0">
              <a:buNone/>
            </a:pPr>
            <a:r>
              <a:rPr lang="en-US" dirty="0"/>
              <a:t>The market </a:t>
            </a:r>
          </a:p>
          <a:p>
            <a:pPr marL="0" indent="0">
              <a:buNone/>
            </a:pPr>
            <a:r>
              <a:rPr lang="en-US" dirty="0"/>
              <a:t>The state</a:t>
            </a:r>
          </a:p>
          <a:p>
            <a:pPr marL="0"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r>
              <a:rPr lang="en-US" dirty="0">
                <a:solidFill>
                  <a:srgbClr val="002060"/>
                </a:solidFill>
              </a:rPr>
              <a:t>Gender concepts:</a:t>
            </a:r>
            <a:br>
              <a:rPr lang="en-US" dirty="0">
                <a:solidFill>
                  <a:srgbClr val="002060"/>
                </a:solidFill>
              </a:rPr>
            </a:br>
            <a:r>
              <a:rPr lang="en-US" dirty="0"/>
              <a:t>Gender Justice</a:t>
            </a:r>
          </a:p>
        </p:txBody>
      </p:sp>
    </p:spTree>
    <p:extLst>
      <p:ext uri="{BB962C8B-B14F-4D97-AF65-F5344CB8AC3E}">
        <p14:creationId xmlns:p14="http://schemas.microsoft.com/office/powerpoint/2010/main" val="137302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167690" y="2592387"/>
            <a:ext cx="2808620" cy="2440594"/>
          </a:xfrm>
        </p:spPr>
      </p:pic>
      <p:sp>
        <p:nvSpPr>
          <p:cNvPr id="12" name="Content Placeholder 11"/>
          <p:cNvSpPr>
            <a:spLocks noGrp="1"/>
          </p:cNvSpPr>
          <p:nvPr>
            <p:ph idx="1"/>
          </p:nvPr>
        </p:nvSpPr>
        <p:spPr>
          <a:xfrm>
            <a:off x="685800" y="1296987"/>
            <a:ext cx="7772400" cy="1293206"/>
          </a:xfrm>
        </p:spPr>
        <p:txBody>
          <a:bodyPr/>
          <a:lstStyle/>
          <a:p>
            <a:pPr marL="0" indent="0">
              <a:buNone/>
            </a:pPr>
            <a:r>
              <a:rPr lang="en-US" sz="1800" b="1" dirty="0"/>
              <a:t>                                      The burning question</a:t>
            </a:r>
          </a:p>
          <a:p>
            <a:pPr marL="0" indent="0">
              <a:buNone/>
            </a:pPr>
            <a:r>
              <a:rPr lang="en-US" dirty="0"/>
              <a:t>Write the single burning question that has always bothered you about “gender”</a:t>
            </a:r>
          </a:p>
          <a:p>
            <a:pPr lvl="1"/>
            <a:endParaRPr lang="en-US" dirty="0"/>
          </a:p>
        </p:txBody>
      </p:sp>
      <p:sp>
        <p:nvSpPr>
          <p:cNvPr id="2" name="Date Placeholder 1"/>
          <p:cNvSpPr>
            <a:spLocks noGrp="1"/>
          </p:cNvSpPr>
          <p:nvPr>
            <p:ph type="dt" sz="half" idx="2"/>
          </p:nvPr>
        </p:nvSpPr>
        <p:spPr/>
        <p:txBody>
          <a:bodyPr/>
          <a:lstStyle/>
          <a:p>
            <a:fld id="{215C1E33-7843-DD4E-A777-43ECB6153BE3}" type="datetime1">
              <a:rPr lang="en-US" smtClean="0"/>
              <a:pPr/>
              <a:t>10/7/2020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3</a:t>
            </a:fld>
            <a:endParaRPr lang="en-US"/>
          </a:p>
        </p:txBody>
      </p:sp>
      <p:sp>
        <p:nvSpPr>
          <p:cNvPr id="22" name="Text Placeholder 21"/>
          <p:cNvSpPr>
            <a:spLocks noGrp="1"/>
          </p:cNvSpPr>
          <p:nvPr>
            <p:ph type="body" sz="quarter" idx="12"/>
          </p:nvPr>
        </p:nvSpPr>
        <p:spPr/>
        <p:txBody>
          <a:bodyPr/>
          <a:lstStyle/>
          <a:p>
            <a:endParaRPr lang="en-US"/>
          </a:p>
        </p:txBody>
      </p:sp>
      <p:sp>
        <p:nvSpPr>
          <p:cNvPr id="5" name="Title 4"/>
          <p:cNvSpPr>
            <a:spLocks noGrp="1"/>
          </p:cNvSpPr>
          <p:nvPr>
            <p:ph type="title"/>
          </p:nvPr>
        </p:nvSpPr>
        <p:spPr>
          <a:xfrm>
            <a:off x="686104" y="682922"/>
            <a:ext cx="7772400" cy="461665"/>
          </a:xfrm>
        </p:spPr>
        <p:txBody>
          <a:bodyPr/>
          <a:lstStyle/>
          <a:p>
            <a:r>
              <a:rPr lang="en-US" dirty="0">
                <a:solidFill>
                  <a:srgbClr val="651D32"/>
                </a:solidFill>
              </a:rPr>
              <a:t>                         </a:t>
            </a:r>
            <a:r>
              <a:rPr lang="en-US" dirty="0">
                <a:solidFill>
                  <a:srgbClr val="C00000"/>
                </a:solidFill>
              </a:rPr>
              <a:t>Gender &amp; the burning question</a:t>
            </a:r>
          </a:p>
        </p:txBody>
      </p:sp>
    </p:spTree>
    <p:extLst>
      <p:ext uri="{BB962C8B-B14F-4D97-AF65-F5344CB8AC3E}">
        <p14:creationId xmlns:p14="http://schemas.microsoft.com/office/powerpoint/2010/main" val="3981834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657600" y="254966"/>
            <a:ext cx="3942522" cy="4775821"/>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30</a:t>
            </a:fld>
            <a:endParaRPr lang="en-US"/>
          </a:p>
        </p:txBody>
      </p:sp>
      <p:sp>
        <p:nvSpPr>
          <p:cNvPr id="13" name="Content Placeholder 12"/>
          <p:cNvSpPr>
            <a:spLocks noGrp="1"/>
          </p:cNvSpPr>
          <p:nvPr>
            <p:ph idx="1"/>
          </p:nvPr>
        </p:nvSpPr>
        <p:spPr>
          <a:xfrm>
            <a:off x="576471" y="1605100"/>
            <a:ext cx="1769164" cy="2819400"/>
          </a:xfrm>
        </p:spPr>
        <p:txBody>
          <a:bodyPr/>
          <a:lstStyle/>
          <a:p>
            <a:pPr marL="0" indent="0">
              <a:buNone/>
            </a:pPr>
            <a:r>
              <a:rPr lang="en-US" dirty="0">
                <a:solidFill>
                  <a:srgbClr val="C00000"/>
                </a:solidFill>
              </a:rPr>
              <a:t>Gender Equality</a:t>
            </a:r>
          </a:p>
          <a:p>
            <a:pPr marL="0" indent="0">
              <a:buNone/>
            </a:pPr>
            <a:endParaRPr lang="en-US" dirty="0"/>
          </a:p>
          <a:p>
            <a:pPr marL="0" indent="0">
              <a:buNone/>
            </a:pPr>
            <a:endParaRPr lang="en-US" dirty="0"/>
          </a:p>
          <a:p>
            <a:pPr marL="0" indent="0">
              <a:buNone/>
            </a:pPr>
            <a:r>
              <a:rPr lang="en-US" dirty="0">
                <a:solidFill>
                  <a:srgbClr val="C00000"/>
                </a:solidFill>
              </a:rPr>
              <a:t>Gender Equity</a:t>
            </a:r>
          </a:p>
          <a:p>
            <a:pPr marL="0" indent="0">
              <a:buNone/>
            </a:pPr>
            <a:endParaRPr lang="en-US" dirty="0"/>
          </a:p>
          <a:p>
            <a:pPr marL="0" indent="0">
              <a:buNone/>
            </a:pPr>
            <a:endParaRPr lang="en-US" dirty="0"/>
          </a:p>
          <a:p>
            <a:pPr marL="0" indent="0">
              <a:buNone/>
            </a:pPr>
            <a:r>
              <a:rPr lang="en-US" dirty="0">
                <a:solidFill>
                  <a:srgbClr val="C00000"/>
                </a:solidFill>
              </a:rPr>
              <a:t>Gender Justice</a:t>
            </a:r>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r>
              <a:rPr lang="en-US" dirty="0">
                <a:solidFill>
                  <a:srgbClr val="002060"/>
                </a:solidFill>
              </a:rPr>
              <a:t>Gender concepts:</a:t>
            </a:r>
            <a:br>
              <a:rPr lang="en-US" dirty="0">
                <a:solidFill>
                  <a:srgbClr val="002060"/>
                </a:solidFill>
              </a:rPr>
            </a:br>
            <a:endParaRPr lang="en-US" dirty="0"/>
          </a:p>
        </p:txBody>
      </p:sp>
    </p:spTree>
    <p:extLst>
      <p:ext uri="{BB962C8B-B14F-4D97-AF65-F5344CB8AC3E}">
        <p14:creationId xmlns:p14="http://schemas.microsoft.com/office/powerpoint/2010/main" val="26652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endParaRPr lang="en-US" dirty="0"/>
          </a:p>
          <a:p>
            <a:endParaRPr lang="en-US" dirty="0"/>
          </a:p>
          <a:p>
            <a:pPr marL="0" indent="0">
              <a:buNone/>
            </a:pPr>
            <a:r>
              <a:rPr lang="en-US" sz="2400" dirty="0"/>
              <a:t>Are these two expressions of the same idea/concept? </a:t>
            </a:r>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31</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Equal Opportunity Employment vs.  Affirmative Action</a:t>
            </a:r>
          </a:p>
        </p:txBody>
      </p:sp>
    </p:spTree>
    <p:extLst>
      <p:ext uri="{BB962C8B-B14F-4D97-AF65-F5344CB8AC3E}">
        <p14:creationId xmlns:p14="http://schemas.microsoft.com/office/powerpoint/2010/main" val="101949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endParaRPr lang="en-US" dirty="0"/>
          </a:p>
          <a:p>
            <a:pPr marL="0" indent="0">
              <a:buNone/>
            </a:pPr>
            <a:r>
              <a:rPr lang="en-US" dirty="0"/>
              <a:t>Equal Employment Opportunity prohibits employers from  discriminating against anyone. It attempts to ensure that all applicants, males-females and all races have a fair opportunity in:</a:t>
            </a:r>
          </a:p>
          <a:p>
            <a:r>
              <a:rPr lang="en-US" dirty="0"/>
              <a:t>a hiring process,</a:t>
            </a:r>
          </a:p>
          <a:p>
            <a:r>
              <a:rPr lang="en-US" dirty="0"/>
              <a:t>in competing for promotions, </a:t>
            </a:r>
          </a:p>
          <a:p>
            <a:r>
              <a:rPr lang="en-US" dirty="0"/>
              <a:t>and equal access to training/professional development opportunities.</a:t>
            </a:r>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32</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Equal Opportunity Employment </a:t>
            </a:r>
          </a:p>
        </p:txBody>
      </p:sp>
    </p:spTree>
    <p:extLst>
      <p:ext uri="{BB962C8B-B14F-4D97-AF65-F5344CB8AC3E}">
        <p14:creationId xmlns:p14="http://schemas.microsoft.com/office/powerpoint/2010/main" val="1897340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endParaRPr lang="en-US" dirty="0"/>
          </a:p>
          <a:p>
            <a:r>
              <a:rPr lang="en-US" dirty="0"/>
              <a:t>The Equal Employment Opportunity law requires that employers evaluate all job applicants fairly, without using their race, ethnicity, sex, age, religion or physical disability as a means for discrimination against them. </a:t>
            </a:r>
          </a:p>
          <a:p>
            <a:endParaRPr lang="en-US" dirty="0"/>
          </a:p>
          <a:p>
            <a:r>
              <a:rPr lang="en-US" dirty="0"/>
              <a:t>Once a worker is hired, the Equal Employment Opportunity Act also mandates that employers extend job training and promotions equally to him/her, regardless of any physical differences or personal beliefs he/she may possess.</a:t>
            </a:r>
          </a:p>
          <a:p>
            <a:endParaRPr lang="en-US" dirty="0"/>
          </a:p>
          <a:p>
            <a:r>
              <a:rPr lang="en-US" dirty="0"/>
              <a:t>EOE usually applies to companies that employ at least 15 people</a:t>
            </a:r>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33</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Equal Opportunity Employment </a:t>
            </a:r>
          </a:p>
        </p:txBody>
      </p:sp>
    </p:spTree>
    <p:extLst>
      <p:ext uri="{BB962C8B-B14F-4D97-AF65-F5344CB8AC3E}">
        <p14:creationId xmlns:p14="http://schemas.microsoft.com/office/powerpoint/2010/main" val="658868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lstStyle/>
          <a:p>
            <a:endParaRPr lang="en-US" dirty="0"/>
          </a:p>
          <a:p>
            <a:r>
              <a:rPr lang="en-US" dirty="0"/>
              <a:t>Affirmative action plans (AAPs) define an employer's standard for proactively recruiting, hiring and promoting women, minorities, disabled individuals and veterans.</a:t>
            </a:r>
          </a:p>
          <a:p>
            <a:endParaRPr lang="en-US" dirty="0"/>
          </a:p>
          <a:p>
            <a:r>
              <a:rPr lang="en-US" dirty="0"/>
              <a:t> Affirmative action is deemed a moral and social obligation to amend historical wrongs and eliminate the present effects of past discrimination. AAPs include numerical measures with the intent of increasing the representation of minorities or marginalized groups (women, Blacks, etc.).</a:t>
            </a:r>
          </a:p>
          <a:p>
            <a:endParaRPr lang="en-US" dirty="0"/>
          </a:p>
          <a:p>
            <a:r>
              <a:rPr lang="en-US" dirty="0"/>
              <a:t>AAPs are often voluntary (except  big US federal contractors)</a:t>
            </a:r>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34</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Equal Opportunity Employment</a:t>
            </a:r>
          </a:p>
        </p:txBody>
      </p:sp>
    </p:spTree>
    <p:extLst>
      <p:ext uri="{BB962C8B-B14F-4D97-AF65-F5344CB8AC3E}">
        <p14:creationId xmlns:p14="http://schemas.microsoft.com/office/powerpoint/2010/main" val="3557615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lnSpcReduction="10000"/>
          </a:bodyPr>
          <a:lstStyle/>
          <a:p>
            <a:endParaRPr lang="en-US" dirty="0"/>
          </a:p>
          <a:p>
            <a:r>
              <a:rPr lang="en-US" dirty="0"/>
              <a:t>Both AA and EOE are aimed at equality in the workplace and in colleges, but they achieve this in different ways. </a:t>
            </a:r>
          </a:p>
          <a:p>
            <a:endParaRPr lang="en-US" dirty="0"/>
          </a:p>
          <a:p>
            <a:r>
              <a:rPr lang="en-US" dirty="0"/>
              <a:t>EOE merely prevents an employer from discriminating against hiring a possible employee because of race, sex, age, or handicap. AA, however, attempts to establish equality in the workplace by directly controlling the number of minorities and other </a:t>
            </a:r>
            <a:r>
              <a:rPr lang="en-US" dirty="0" err="1"/>
              <a:t>discrimants</a:t>
            </a:r>
            <a:r>
              <a:rPr lang="en-US" dirty="0"/>
              <a:t> in the workplace. </a:t>
            </a:r>
          </a:p>
          <a:p>
            <a:r>
              <a:rPr lang="en-US" dirty="0"/>
              <a:t>For example, a business may hire so that its workforce is 40% </a:t>
            </a:r>
            <a:r>
              <a:rPr lang="en-US" dirty="0" err="1"/>
              <a:t>caucasian</a:t>
            </a:r>
            <a:r>
              <a:rPr lang="en-US" dirty="0"/>
              <a:t>, 30% black, 20% </a:t>
            </a:r>
            <a:r>
              <a:rPr lang="en-US" dirty="0" err="1"/>
              <a:t>latino</a:t>
            </a:r>
            <a:r>
              <a:rPr lang="en-US" dirty="0"/>
              <a:t>, and 10% miscellaneous.</a:t>
            </a:r>
          </a:p>
          <a:p>
            <a:r>
              <a:rPr lang="en-US" dirty="0"/>
              <a:t>In Lebanon, confessional quota to include all groups in </a:t>
            </a:r>
            <a:r>
              <a:rPr lang="en-US" dirty="0" err="1"/>
              <a:t>gvt</a:t>
            </a:r>
            <a:endParaRPr lang="en-US" dirty="0"/>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35</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Equal Opportunity Employment vs Affirmative Action</a:t>
            </a:r>
          </a:p>
        </p:txBody>
      </p:sp>
    </p:spTree>
    <p:extLst>
      <p:ext uri="{BB962C8B-B14F-4D97-AF65-F5344CB8AC3E}">
        <p14:creationId xmlns:p14="http://schemas.microsoft.com/office/powerpoint/2010/main" val="2020457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a:bodyPr>
          <a:lstStyle/>
          <a:p>
            <a:endParaRPr lang="en-US" dirty="0"/>
          </a:p>
          <a:p>
            <a:r>
              <a:rPr lang="en-US" dirty="0"/>
              <a:t>Affirmative Action is a proactive method of hiring that encourages employers to seek out members of historically oppressed groups, including individuals of minority races and women, for qualified positions in their companies. </a:t>
            </a:r>
          </a:p>
          <a:p>
            <a:endParaRPr lang="en-US" dirty="0"/>
          </a:p>
          <a:p>
            <a:r>
              <a:rPr lang="en-US" dirty="0"/>
              <a:t>In this way, Affirmative Action is a more direct way of ensuring diversity than the Equal Employment Opportunity law. </a:t>
            </a:r>
          </a:p>
          <a:p>
            <a:endParaRPr lang="en-US" dirty="0"/>
          </a:p>
          <a:p>
            <a:r>
              <a:rPr lang="en-US" dirty="0"/>
              <a:t>Corporations that participate in Affirmative Action may also provide specialized training and assistance to help women and minorities work up to management roles.</a:t>
            </a:r>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36</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Equal Opportunity Employment vs Affirmative Action</a:t>
            </a:r>
          </a:p>
        </p:txBody>
      </p:sp>
    </p:spTree>
    <p:extLst>
      <p:ext uri="{BB962C8B-B14F-4D97-AF65-F5344CB8AC3E}">
        <p14:creationId xmlns:p14="http://schemas.microsoft.com/office/powerpoint/2010/main" val="2451799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a:bodyPr>
          <a:lstStyle/>
          <a:p>
            <a:endParaRPr lang="en-US" dirty="0"/>
          </a:p>
          <a:p>
            <a:r>
              <a:rPr lang="en-US" dirty="0"/>
              <a:t>In other words, Affirmative Action  is a remedy with concrete measures to address past practices of discrimination. </a:t>
            </a:r>
          </a:p>
          <a:p>
            <a:endParaRPr lang="en-US" dirty="0"/>
          </a:p>
          <a:p>
            <a:endParaRPr lang="en-US" dirty="0"/>
          </a:p>
          <a:p>
            <a:r>
              <a:rPr lang="en-US" dirty="0"/>
              <a:t>Affirmative Action was designed to level the playing field for </a:t>
            </a:r>
          </a:p>
          <a:p>
            <a:r>
              <a:rPr lang="en-US" dirty="0"/>
              <a:t>1. Women, </a:t>
            </a:r>
          </a:p>
          <a:p>
            <a:r>
              <a:rPr lang="en-US" dirty="0"/>
              <a:t>2. Minorities</a:t>
            </a:r>
          </a:p>
          <a:p>
            <a:r>
              <a:rPr lang="en-US" dirty="0"/>
              <a:t>3. Individuals with disabilities </a:t>
            </a:r>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37</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Equal Opportunity Employment vs Affirmative Action</a:t>
            </a:r>
          </a:p>
        </p:txBody>
      </p:sp>
    </p:spTree>
    <p:extLst>
      <p:ext uri="{BB962C8B-B14F-4D97-AF65-F5344CB8AC3E}">
        <p14:creationId xmlns:p14="http://schemas.microsoft.com/office/powerpoint/2010/main" val="4206563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a:bodyPr>
          <a:lstStyle/>
          <a:p>
            <a:pPr marL="0" indent="0">
              <a:buNone/>
            </a:pPr>
            <a:r>
              <a:rPr lang="en-US" dirty="0"/>
              <a:t>Some misconceptions about AA:</a:t>
            </a:r>
          </a:p>
          <a:p>
            <a:endParaRPr lang="en-US" dirty="0"/>
          </a:p>
          <a:p>
            <a:r>
              <a:rPr lang="en-US" dirty="0"/>
              <a:t>1. Affirmative Action does not mean that managers are expected to hire unqualified applicants. </a:t>
            </a:r>
          </a:p>
          <a:p>
            <a:endParaRPr lang="en-US" dirty="0"/>
          </a:p>
          <a:p>
            <a:r>
              <a:rPr lang="en-US" dirty="0"/>
              <a:t>2. Additionally, Affirmative Action quotas are not automatic. The implementation of quotas must be ordered by a court of law. Affirmative Action is usually implemented as a voluntary goal oriented program, but can be required in some cases. </a:t>
            </a:r>
          </a:p>
          <a:p>
            <a:endParaRPr lang="en-US" dirty="0"/>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38</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Equal Opportunity Employment vs Affirmative Action</a:t>
            </a:r>
          </a:p>
        </p:txBody>
      </p:sp>
    </p:spTree>
    <p:extLst>
      <p:ext uri="{BB962C8B-B14F-4D97-AF65-F5344CB8AC3E}">
        <p14:creationId xmlns:p14="http://schemas.microsoft.com/office/powerpoint/2010/main" val="1873853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fontScale="92500" lnSpcReduction="20000"/>
          </a:bodyPr>
          <a:lstStyle/>
          <a:p>
            <a:endParaRPr lang="en-US" dirty="0"/>
          </a:p>
          <a:p>
            <a:pPr marL="0" indent="0">
              <a:buNone/>
            </a:pPr>
            <a:r>
              <a:rPr lang="en-US" dirty="0"/>
              <a:t>AA is considered unfair by some:</a:t>
            </a:r>
          </a:p>
          <a:p>
            <a:r>
              <a:rPr lang="en-US" dirty="0"/>
              <a:t>“An employee should be hired based solely on their abilities and skills </a:t>
            </a:r>
            <a:r>
              <a:rPr lang="en-US" dirty="0" err="1"/>
              <a:t>pertinant</a:t>
            </a:r>
            <a:r>
              <a:rPr lang="en-US" dirty="0"/>
              <a:t> to the job, and race, gender, age, and handicap should not be taken into account (unless the job description specifies otherwise). AA attempts to achieve equality in an unfair way. If two candidates apply for the same job, and one is more qualified, but the other better fits the racial requirement in order to achieve the desired equality, the less capable applicant will get the job, which is unfair.  “</a:t>
            </a:r>
          </a:p>
          <a:p>
            <a:endParaRPr lang="en-US" dirty="0"/>
          </a:p>
          <a:p>
            <a:endParaRPr lang="en-US" dirty="0"/>
          </a:p>
          <a:p>
            <a:r>
              <a:rPr lang="en-US" dirty="0"/>
              <a:t>Remember UNFPA’s definition of Gender Equity, which AA in  a way helps materialize concretely:</a:t>
            </a:r>
          </a:p>
          <a:p>
            <a:r>
              <a:rPr lang="en-US" dirty="0"/>
              <a:t>"Gender equity is the process of being fair to women and men."</a:t>
            </a:r>
          </a:p>
          <a:p>
            <a:endParaRPr lang="en-US" dirty="0"/>
          </a:p>
          <a:p>
            <a:endParaRPr lang="en-US" dirty="0"/>
          </a:p>
        </p:txBody>
      </p:sp>
      <p:sp>
        <p:nvSpPr>
          <p:cNvPr id="2" name="Content Placeholder 1"/>
          <p:cNvSpPr>
            <a:spLocks noGrp="1"/>
          </p:cNvSpPr>
          <p:nvPr>
            <p:ph sz="half" idx="4294967295"/>
          </p:nvPr>
        </p:nvSpPr>
        <p:spPr>
          <a:xfrm>
            <a:off x="4648200" y="1296987"/>
            <a:ext cx="3810304" cy="3200400"/>
          </a:xfrm>
        </p:spPr>
        <p:txBody>
          <a:bodyPr/>
          <a:lstStyle/>
          <a:p>
            <a:r>
              <a:rPr lang="en-US" dirty="0"/>
              <a:t>.</a:t>
            </a:r>
          </a:p>
        </p:txBody>
      </p:sp>
      <p:sp>
        <p:nvSpPr>
          <p:cNvPr id="3" name="Date Placeholder 2"/>
          <p:cNvSpPr>
            <a:spLocks noGrp="1"/>
          </p:cNvSpPr>
          <p:nvPr>
            <p:ph type="dt" sz="half" idx="10"/>
          </p:nvPr>
        </p:nvSpPr>
        <p:spPr/>
        <p:txBody>
          <a:bodyPr/>
          <a:lstStyle/>
          <a:p>
            <a:fld id="{D0D91A58-12D5-4546-995B-9323A3D8C075}" type="datetime1">
              <a:rPr lang="en-US" smtClean="0"/>
              <a:pPr/>
              <a:t>10/7/2020</a:t>
            </a:fld>
            <a:endParaRPr lang="en-US"/>
          </a:p>
        </p:txBody>
      </p:sp>
      <p:sp>
        <p:nvSpPr>
          <p:cNvPr id="4" name="Footer Placeholder 3"/>
          <p:cNvSpPr>
            <a:spLocks noGrp="1"/>
          </p:cNvSpPr>
          <p:nvPr>
            <p:ph type="ftr" sz="quarter" idx="11"/>
          </p:nvPr>
        </p:nvSpPr>
        <p:spPr/>
        <p:txBody>
          <a:bodyPr/>
          <a:lstStyle/>
          <a:p>
            <a:r>
              <a:rPr lang="en-US"/>
              <a:t>FOOTER GOES HERE</a:t>
            </a:r>
          </a:p>
        </p:txBody>
      </p:sp>
      <p:sp>
        <p:nvSpPr>
          <p:cNvPr id="5" name="Slide Number Placeholder 4"/>
          <p:cNvSpPr>
            <a:spLocks noGrp="1"/>
          </p:cNvSpPr>
          <p:nvPr>
            <p:ph type="sldNum" sz="quarter" idx="12"/>
          </p:nvPr>
        </p:nvSpPr>
        <p:spPr/>
        <p:txBody>
          <a:bodyPr/>
          <a:lstStyle/>
          <a:p>
            <a:fld id="{42782948-4DBE-204D-AB9E-B65E067054AE}" type="slidenum">
              <a:rPr lang="en-US" smtClean="0"/>
              <a:pPr/>
              <a:t>39</a:t>
            </a:fld>
            <a:endParaRPr lang="en-US"/>
          </a:p>
        </p:txBody>
      </p:sp>
      <p:sp>
        <p:nvSpPr>
          <p:cNvPr id="11" name="Title 10"/>
          <p:cNvSpPr>
            <a:spLocks noGrp="1"/>
          </p:cNvSpPr>
          <p:nvPr>
            <p:ph type="title"/>
          </p:nvPr>
        </p:nvSpPr>
        <p:spPr>
          <a:xfrm>
            <a:off x="686104" y="405923"/>
            <a:ext cx="7772400" cy="738664"/>
          </a:xfrm>
        </p:spPr>
        <p:txBody>
          <a:bodyPr/>
          <a:lstStyle/>
          <a:p>
            <a:r>
              <a:rPr lang="en-US" dirty="0">
                <a:solidFill>
                  <a:srgbClr val="002060"/>
                </a:solidFill>
              </a:rPr>
              <a:t>Gender Concepts  </a:t>
            </a:r>
            <a:br>
              <a:rPr lang="en-US" dirty="0">
                <a:solidFill>
                  <a:srgbClr val="651D32"/>
                </a:solidFill>
              </a:rPr>
            </a:br>
            <a:r>
              <a:rPr lang="en-US" sz="1800" dirty="0"/>
              <a:t>Affirmative Action</a:t>
            </a:r>
          </a:p>
        </p:txBody>
      </p:sp>
    </p:spTree>
    <p:extLst>
      <p:ext uri="{BB962C8B-B14F-4D97-AF65-F5344CB8AC3E}">
        <p14:creationId xmlns:p14="http://schemas.microsoft.com/office/powerpoint/2010/main" val="11088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648122" y="2902225"/>
            <a:ext cx="2276678" cy="1978355"/>
          </a:xfrm>
        </p:spPr>
      </p:pic>
      <p:sp>
        <p:nvSpPr>
          <p:cNvPr id="12" name="Content Placeholder 11"/>
          <p:cNvSpPr>
            <a:spLocks noGrp="1"/>
          </p:cNvSpPr>
          <p:nvPr>
            <p:ph idx="1"/>
          </p:nvPr>
        </p:nvSpPr>
        <p:spPr>
          <a:xfrm>
            <a:off x="685800" y="1296987"/>
            <a:ext cx="7772400" cy="1658248"/>
          </a:xfrm>
        </p:spPr>
        <p:txBody>
          <a:bodyPr>
            <a:normAutofit fontScale="92500" lnSpcReduction="10000"/>
          </a:bodyPr>
          <a:lstStyle/>
          <a:p>
            <a:pPr marL="0" indent="0">
              <a:buNone/>
            </a:pPr>
            <a:r>
              <a:rPr lang="en-US" sz="2100" dirty="0"/>
              <a:t>                                       </a:t>
            </a:r>
            <a:r>
              <a:rPr lang="en-US" sz="2100" b="1" dirty="0"/>
              <a:t>Cultural baggage </a:t>
            </a:r>
            <a:r>
              <a:rPr lang="en-US" dirty="0"/>
              <a:t>(20 </a:t>
            </a:r>
            <a:r>
              <a:rPr lang="en-US" dirty="0" err="1"/>
              <a:t>mn</a:t>
            </a:r>
            <a:r>
              <a:rPr lang="en-US" dirty="0"/>
              <a:t>)</a:t>
            </a:r>
          </a:p>
          <a:p>
            <a:r>
              <a:rPr lang="en-US" sz="2000" dirty="0"/>
              <a:t>You have to flee to a deserted island (no electricity), and can only take along one small bag with 5 items. Fit in FIVE real items without which you will not leave .You have 5 to 7 </a:t>
            </a:r>
            <a:r>
              <a:rPr lang="en-US" sz="2000" dirty="0" err="1"/>
              <a:t>mn</a:t>
            </a:r>
            <a:r>
              <a:rPr lang="en-US" sz="2000" dirty="0"/>
              <a:t> to compile your list. Do not write your name.</a:t>
            </a:r>
          </a:p>
          <a:p>
            <a:pPr lvl="1"/>
            <a:endParaRPr lang="en-US" dirty="0"/>
          </a:p>
        </p:txBody>
      </p:sp>
      <p:sp>
        <p:nvSpPr>
          <p:cNvPr id="2" name="Date Placeholder 1"/>
          <p:cNvSpPr>
            <a:spLocks noGrp="1"/>
          </p:cNvSpPr>
          <p:nvPr>
            <p:ph type="dt" sz="half" idx="2"/>
          </p:nvPr>
        </p:nvSpPr>
        <p:spPr/>
        <p:txBody>
          <a:bodyPr/>
          <a:lstStyle/>
          <a:p>
            <a:fld id="{215C1E33-7843-DD4E-A777-43ECB6153BE3}" type="datetime1">
              <a:rPr lang="en-US" smtClean="0"/>
              <a:pPr/>
              <a:t>10/7/2020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a:p>
        </p:txBody>
      </p:sp>
      <p:sp>
        <p:nvSpPr>
          <p:cNvPr id="22" name="Text Placeholder 21"/>
          <p:cNvSpPr>
            <a:spLocks noGrp="1"/>
          </p:cNvSpPr>
          <p:nvPr>
            <p:ph type="body" sz="quarter" idx="12"/>
          </p:nvPr>
        </p:nvSpPr>
        <p:spPr/>
        <p:txBody>
          <a:bodyPr/>
          <a:lstStyle/>
          <a:p>
            <a:endParaRPr lang="en-US"/>
          </a:p>
        </p:txBody>
      </p:sp>
      <p:sp>
        <p:nvSpPr>
          <p:cNvPr id="5" name="Title 4"/>
          <p:cNvSpPr>
            <a:spLocks noGrp="1"/>
          </p:cNvSpPr>
          <p:nvPr>
            <p:ph type="title"/>
          </p:nvPr>
        </p:nvSpPr>
        <p:spPr>
          <a:xfrm>
            <a:off x="686104" y="682922"/>
            <a:ext cx="7772400" cy="461665"/>
          </a:xfrm>
        </p:spPr>
        <p:txBody>
          <a:bodyPr/>
          <a:lstStyle/>
          <a:p>
            <a:r>
              <a:rPr lang="en-US" dirty="0">
                <a:solidFill>
                  <a:srgbClr val="C00000"/>
                </a:solidFill>
              </a:rPr>
              <a:t>                       Is Gender Invisible?</a:t>
            </a:r>
          </a:p>
        </p:txBody>
      </p:sp>
    </p:spTree>
    <p:extLst>
      <p:ext uri="{BB962C8B-B14F-4D97-AF65-F5344CB8AC3E}">
        <p14:creationId xmlns:p14="http://schemas.microsoft.com/office/powerpoint/2010/main" val="3365307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AB8431-9593-4EC4-9376-563392D19FB7}"/>
              </a:ext>
            </a:extLst>
          </p:cNvPr>
          <p:cNvSpPr>
            <a:spLocks noGrp="1"/>
          </p:cNvSpPr>
          <p:nvPr>
            <p:ph type="dt" sz="half" idx="10"/>
          </p:nvPr>
        </p:nvSpPr>
        <p:spPr/>
        <p:txBody>
          <a:bodyPr/>
          <a:lstStyle/>
          <a:p>
            <a:fld id="{AB18E012-EC0C-1649-A039-CB178266D114}" type="datetime1">
              <a:rPr lang="en-US" smtClean="0"/>
              <a:t>10/7/2020</a:t>
            </a:fld>
            <a:endParaRPr lang="en-US"/>
          </a:p>
        </p:txBody>
      </p:sp>
      <p:sp>
        <p:nvSpPr>
          <p:cNvPr id="8" name="Slide Number Placeholder 6">
            <a:extLst>
              <a:ext uri="{FF2B5EF4-FFF2-40B4-BE49-F238E27FC236}">
                <a16:creationId xmlns:a16="http://schemas.microsoft.com/office/drawing/2014/main" id="{9F433606-74D3-4398-AF9F-601CE655B457}"/>
              </a:ext>
            </a:extLst>
          </p:cNvPr>
          <p:cNvSpPr txBox="1">
            <a:spLocks/>
          </p:cNvSpPr>
          <p:nvPr/>
        </p:nvSpPr>
        <p:spPr>
          <a:xfrm>
            <a:off x="6858000" y="4844639"/>
            <a:ext cx="2133600" cy="186148"/>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latin typeface="+mj-lt"/>
              </a:rPr>
              <a:pPr/>
              <a:t>40</a:t>
            </a:fld>
            <a:endParaRPr lang="en-US">
              <a:latin typeface="+mj-lt"/>
            </a:endParaRPr>
          </a:p>
        </p:txBody>
      </p:sp>
      <p:sp>
        <p:nvSpPr>
          <p:cNvPr id="9" name="Title 1">
            <a:extLst>
              <a:ext uri="{FF2B5EF4-FFF2-40B4-BE49-F238E27FC236}">
                <a16:creationId xmlns:a16="http://schemas.microsoft.com/office/drawing/2014/main" id="{3638BF40-2158-4EF7-B970-D505FC106E96}"/>
              </a:ext>
            </a:extLst>
          </p:cNvPr>
          <p:cNvSpPr txBox="1">
            <a:spLocks/>
          </p:cNvSpPr>
          <p:nvPr/>
        </p:nvSpPr>
        <p:spPr>
          <a:xfrm>
            <a:off x="2133871" y="1414315"/>
            <a:ext cx="4691502" cy="781316"/>
          </a:xfrm>
          <a:prstGeom prst="rect">
            <a:avLst/>
          </a:prstGeom>
          <a:no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080" i="1" dirty="0"/>
              <a:t>Building Alliance for Local Advancement, Development, and Investment – CAP</a:t>
            </a:r>
            <a:br>
              <a:rPr lang="en-US" sz="1080" i="1" dirty="0"/>
            </a:br>
            <a:r>
              <a:rPr lang="en-US" sz="2376" b="1" dirty="0">
                <a:solidFill>
                  <a:srgbClr val="C00000"/>
                </a:solidFill>
              </a:rPr>
              <a:t>BALADI CAP</a:t>
            </a:r>
          </a:p>
        </p:txBody>
      </p:sp>
      <p:sp>
        <p:nvSpPr>
          <p:cNvPr id="10" name="Rectangle 9">
            <a:extLst>
              <a:ext uri="{FF2B5EF4-FFF2-40B4-BE49-F238E27FC236}">
                <a16:creationId xmlns:a16="http://schemas.microsoft.com/office/drawing/2014/main" id="{560755EE-FCAF-4211-824B-806A5D93F2AD}"/>
              </a:ext>
            </a:extLst>
          </p:cNvPr>
          <p:cNvSpPr>
            <a:spLocks noChangeArrowheads="1"/>
          </p:cNvSpPr>
          <p:nvPr/>
        </p:nvSpPr>
        <p:spPr bwMode="auto">
          <a:xfrm>
            <a:off x="2421914" y="1009341"/>
            <a:ext cx="4115416" cy="418128"/>
          </a:xfrm>
          <a:prstGeom prst="rect">
            <a:avLst/>
          </a:prstGeom>
          <a:noFill/>
          <a:ln>
            <a:noFill/>
          </a:ln>
        </p:spPr>
        <p:txBody>
          <a:bodyPr>
            <a:spAutoFit/>
          </a:bodyPr>
          <a:lstStyle>
            <a:lvl1pPr>
              <a:defRPr sz="3900">
                <a:solidFill>
                  <a:schemeClr val="tx1"/>
                </a:solidFill>
                <a:latin typeface="Times" panose="02020603050405020304" pitchFamily="18" charset="0"/>
                <a:cs typeface="Arial" panose="020B0604020202020204" pitchFamily="34" charset="0"/>
              </a:defRPr>
            </a:lvl1pPr>
            <a:lvl2pPr marL="742950" indent="-285750">
              <a:defRPr sz="3900">
                <a:solidFill>
                  <a:schemeClr val="tx1"/>
                </a:solidFill>
                <a:latin typeface="Times" panose="02020603050405020304" pitchFamily="18" charset="0"/>
                <a:cs typeface="Arial" panose="020B0604020202020204" pitchFamily="34" charset="0"/>
              </a:defRPr>
            </a:lvl2pPr>
            <a:lvl3pPr marL="1143000" indent="-228600">
              <a:defRPr sz="3900">
                <a:solidFill>
                  <a:schemeClr val="tx1"/>
                </a:solidFill>
                <a:latin typeface="Times" panose="02020603050405020304" pitchFamily="18" charset="0"/>
                <a:cs typeface="Arial" panose="020B0604020202020204" pitchFamily="34" charset="0"/>
              </a:defRPr>
            </a:lvl3pPr>
            <a:lvl4pPr marL="1600200" indent="-228600">
              <a:defRPr sz="3900">
                <a:solidFill>
                  <a:schemeClr val="tx1"/>
                </a:solidFill>
                <a:latin typeface="Times" panose="02020603050405020304" pitchFamily="18" charset="0"/>
                <a:cs typeface="Arial" panose="020B0604020202020204" pitchFamily="34" charset="0"/>
              </a:defRPr>
            </a:lvl4pPr>
            <a:lvl5pPr marL="2057400" indent="-228600">
              <a:defRPr sz="39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9pPr>
          </a:lstStyle>
          <a:p>
            <a:pPr algn="ctr">
              <a:defRPr/>
            </a:pPr>
            <a:r>
              <a:rPr lang="ar-LB" altLang="en-US" sz="2117" b="1" dirty="0">
                <a:latin typeface="+mj-lt"/>
              </a:rPr>
              <a:t>لمزيد من المعلومات</a:t>
            </a:r>
            <a:endParaRPr lang="en-US" altLang="en-US" sz="2117" b="1" dirty="0">
              <a:latin typeface="+mj-lt"/>
            </a:endParaRPr>
          </a:p>
        </p:txBody>
      </p:sp>
      <p:pic>
        <p:nvPicPr>
          <p:cNvPr id="11" name="Picture 2" descr="C:\Users\Pamela Chemali\Desktop\images.jpg">
            <a:extLst>
              <a:ext uri="{FF2B5EF4-FFF2-40B4-BE49-F238E27FC236}">
                <a16:creationId xmlns:a16="http://schemas.microsoft.com/office/drawing/2014/main" id="{A884615D-D0E5-481D-91DB-85D4F5B6781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528" r="15089"/>
          <a:stretch>
            <a:fillRect/>
          </a:stretch>
        </p:blipFill>
        <p:spPr bwMode="auto">
          <a:xfrm>
            <a:off x="2035032" y="3204479"/>
            <a:ext cx="386882" cy="386458"/>
          </a:xfrm>
          <a:prstGeom prst="rect">
            <a:avLst/>
          </a:prstGeom>
          <a:noFill/>
          <a:ln>
            <a:noFill/>
          </a:ln>
        </p:spPr>
      </p:pic>
      <p:pic>
        <p:nvPicPr>
          <p:cNvPr id="12" name="Picture 3" descr="C:\Users\Pamela Chemali\Desktop\images.png">
            <a:extLst>
              <a:ext uri="{FF2B5EF4-FFF2-40B4-BE49-F238E27FC236}">
                <a16:creationId xmlns:a16="http://schemas.microsoft.com/office/drawing/2014/main" id="{115F4969-12D3-4E08-B601-FD83D0FFE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510" y="3732702"/>
            <a:ext cx="384057" cy="312047"/>
          </a:xfrm>
          <a:prstGeom prst="rect">
            <a:avLst/>
          </a:prstGeom>
          <a:noFill/>
          <a:ln>
            <a:solidFill>
              <a:schemeClr val="bg1"/>
            </a:solidFill>
          </a:ln>
        </p:spPr>
      </p:pic>
      <p:pic>
        <p:nvPicPr>
          <p:cNvPr id="13" name="Picture 4" descr="C:\Users\Pamela Chemali\Desktop\download.jpg">
            <a:extLst>
              <a:ext uri="{FF2B5EF4-FFF2-40B4-BE49-F238E27FC236}">
                <a16:creationId xmlns:a16="http://schemas.microsoft.com/office/drawing/2014/main" id="{CD324BD1-F628-4661-B060-DF3D6250459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560" r="16382"/>
          <a:stretch>
            <a:fillRect/>
          </a:stretch>
        </p:blipFill>
        <p:spPr bwMode="auto">
          <a:xfrm>
            <a:off x="5471711" y="3240484"/>
            <a:ext cx="393659" cy="350452"/>
          </a:xfrm>
          <a:prstGeom prst="rect">
            <a:avLst/>
          </a:prstGeom>
          <a:noFill/>
          <a:ln>
            <a:noFill/>
          </a:ln>
        </p:spPr>
      </p:pic>
      <p:sp>
        <p:nvSpPr>
          <p:cNvPr id="14" name="Rectangle 13">
            <a:extLst>
              <a:ext uri="{FF2B5EF4-FFF2-40B4-BE49-F238E27FC236}">
                <a16:creationId xmlns:a16="http://schemas.microsoft.com/office/drawing/2014/main" id="{50C6A88A-FF87-46F1-816C-886ABC27B04A}"/>
              </a:ext>
            </a:extLst>
          </p:cNvPr>
          <p:cNvSpPr>
            <a:spLocks noChangeArrowheads="1"/>
          </p:cNvSpPr>
          <p:nvPr/>
        </p:nvSpPr>
        <p:spPr bwMode="auto">
          <a:xfrm>
            <a:off x="2298296" y="2102016"/>
            <a:ext cx="4115415" cy="391517"/>
          </a:xfrm>
          <a:prstGeom prst="rect">
            <a:avLst/>
          </a:prstGeom>
          <a:noFill/>
          <a:ln>
            <a:noFill/>
          </a:ln>
        </p:spPr>
        <p:txBody>
          <a:bodyPr>
            <a:spAutoFit/>
          </a:bodyPr>
          <a:lstStyle>
            <a:lvl1pPr>
              <a:defRPr sz="3900">
                <a:solidFill>
                  <a:schemeClr val="tx1"/>
                </a:solidFill>
                <a:latin typeface="Times" panose="02020603050405020304" pitchFamily="18" charset="0"/>
                <a:cs typeface="Arial" panose="020B0604020202020204" pitchFamily="34" charset="0"/>
              </a:defRPr>
            </a:lvl1pPr>
            <a:lvl2pPr marL="742950" indent="-285750">
              <a:defRPr sz="3900">
                <a:solidFill>
                  <a:schemeClr val="tx1"/>
                </a:solidFill>
                <a:latin typeface="Times" panose="02020603050405020304" pitchFamily="18" charset="0"/>
                <a:cs typeface="Arial" panose="020B0604020202020204" pitchFamily="34" charset="0"/>
              </a:defRPr>
            </a:lvl2pPr>
            <a:lvl3pPr marL="1143000" indent="-228600">
              <a:defRPr sz="3900">
                <a:solidFill>
                  <a:schemeClr val="tx1"/>
                </a:solidFill>
                <a:latin typeface="Times" panose="02020603050405020304" pitchFamily="18" charset="0"/>
                <a:cs typeface="Arial" panose="020B0604020202020204" pitchFamily="34" charset="0"/>
              </a:defRPr>
            </a:lvl3pPr>
            <a:lvl4pPr marL="1600200" indent="-228600">
              <a:defRPr sz="3900">
                <a:solidFill>
                  <a:schemeClr val="tx1"/>
                </a:solidFill>
                <a:latin typeface="Times" panose="02020603050405020304" pitchFamily="18" charset="0"/>
                <a:cs typeface="Arial" panose="020B0604020202020204" pitchFamily="34" charset="0"/>
              </a:defRPr>
            </a:lvl4pPr>
            <a:lvl5pPr marL="2057400" indent="-228600">
              <a:defRPr sz="39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9pPr>
          </a:lstStyle>
          <a:p>
            <a:pPr algn="ctr">
              <a:defRPr/>
            </a:pPr>
            <a:r>
              <a:rPr lang="ar-LB" altLang="en-US" sz="1728" b="1" dirty="0">
                <a:latin typeface="+mj-lt"/>
              </a:rPr>
              <a:t>تابعونا</a:t>
            </a:r>
            <a:r>
              <a:rPr lang="ar-LB" altLang="en-US" sz="1944" b="1" dirty="0">
                <a:latin typeface="+mj-lt"/>
              </a:rPr>
              <a:t> على </a:t>
            </a:r>
            <a:endParaRPr lang="en-US" altLang="en-US" sz="1944" b="1" dirty="0">
              <a:latin typeface="+mj-lt"/>
            </a:endParaRPr>
          </a:p>
        </p:txBody>
      </p:sp>
      <p:sp>
        <p:nvSpPr>
          <p:cNvPr id="15" name="Rectangle 14">
            <a:extLst>
              <a:ext uri="{FF2B5EF4-FFF2-40B4-BE49-F238E27FC236}">
                <a16:creationId xmlns:a16="http://schemas.microsoft.com/office/drawing/2014/main" id="{F00FBDE2-A4F8-4AF3-8EB0-65968F9FFA57}"/>
              </a:ext>
            </a:extLst>
          </p:cNvPr>
          <p:cNvSpPr>
            <a:spLocks noChangeArrowheads="1"/>
          </p:cNvSpPr>
          <p:nvPr/>
        </p:nvSpPr>
        <p:spPr bwMode="auto">
          <a:xfrm>
            <a:off x="2446113" y="3775514"/>
            <a:ext cx="2494337" cy="278538"/>
          </a:xfrm>
          <a:prstGeom prst="rect">
            <a:avLst/>
          </a:prstGeom>
          <a:noFill/>
          <a:ln>
            <a:noFill/>
          </a:ln>
        </p:spPr>
        <p:txBody>
          <a:bodyPr wrap="none">
            <a:spAutoFit/>
          </a:bodyPr>
          <a:lstStyle/>
          <a:p>
            <a:pPr>
              <a:defRPr/>
            </a:pPr>
            <a:r>
              <a:rPr lang="en-US" altLang="en-US" sz="1210" b="1" dirty="0">
                <a:solidFill>
                  <a:srgbClr val="6C6463"/>
                </a:solidFill>
                <a:latin typeface="+mj-lt"/>
              </a:rPr>
              <a:t>https://baladicap.wordpress.com</a:t>
            </a:r>
          </a:p>
        </p:txBody>
      </p:sp>
      <p:sp>
        <p:nvSpPr>
          <p:cNvPr id="16" name="Rectangle 15">
            <a:extLst>
              <a:ext uri="{FF2B5EF4-FFF2-40B4-BE49-F238E27FC236}">
                <a16:creationId xmlns:a16="http://schemas.microsoft.com/office/drawing/2014/main" id="{3C422B1F-B4E6-4286-95DD-D35988DD6A8C}"/>
              </a:ext>
            </a:extLst>
          </p:cNvPr>
          <p:cNvSpPr>
            <a:spLocks noChangeArrowheads="1"/>
          </p:cNvSpPr>
          <p:nvPr/>
        </p:nvSpPr>
        <p:spPr bwMode="auto">
          <a:xfrm>
            <a:off x="3144564" y="2690633"/>
            <a:ext cx="3372718" cy="325025"/>
          </a:xfrm>
          <a:prstGeom prst="rect">
            <a:avLst/>
          </a:prstGeom>
          <a:noFill/>
          <a:ln>
            <a:noFill/>
          </a:ln>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512" b="1" dirty="0">
                <a:latin typeface="+mj-lt"/>
              </a:rPr>
              <a:t>http://baladi-lebanon.org/baladicap/</a:t>
            </a:r>
          </a:p>
        </p:txBody>
      </p:sp>
      <p:sp>
        <p:nvSpPr>
          <p:cNvPr id="17" name="Rectangle 16">
            <a:extLst>
              <a:ext uri="{FF2B5EF4-FFF2-40B4-BE49-F238E27FC236}">
                <a16:creationId xmlns:a16="http://schemas.microsoft.com/office/drawing/2014/main" id="{186F665C-8F64-4E54-8BDC-D427CFD8898D}"/>
              </a:ext>
            </a:extLst>
          </p:cNvPr>
          <p:cNvSpPr>
            <a:spLocks noChangeArrowheads="1"/>
          </p:cNvSpPr>
          <p:nvPr/>
        </p:nvSpPr>
        <p:spPr bwMode="auto">
          <a:xfrm>
            <a:off x="2446113" y="3324411"/>
            <a:ext cx="2371547" cy="278538"/>
          </a:xfrm>
          <a:prstGeom prst="rect">
            <a:avLst/>
          </a:prstGeom>
          <a:noFill/>
          <a:ln>
            <a:noFill/>
          </a:ln>
        </p:spPr>
        <p:txBody>
          <a:bodyPr wrap="none">
            <a:spAutoFit/>
          </a:bodyPr>
          <a:lstStyle/>
          <a:p>
            <a:pPr>
              <a:defRPr/>
            </a:pPr>
            <a:r>
              <a:rPr lang="en-US" altLang="en-US" sz="1210" b="1" dirty="0">
                <a:solidFill>
                  <a:srgbClr val="6C6463"/>
                </a:solidFill>
                <a:latin typeface="+mj-lt"/>
              </a:rPr>
              <a:t>www.facebook.com/Baladi.cap</a:t>
            </a:r>
          </a:p>
        </p:txBody>
      </p:sp>
      <p:pic>
        <p:nvPicPr>
          <p:cNvPr id="18" name="Picture 1">
            <a:extLst>
              <a:ext uri="{FF2B5EF4-FFF2-40B4-BE49-F238E27FC236}">
                <a16:creationId xmlns:a16="http://schemas.microsoft.com/office/drawing/2014/main" id="{31A6261B-696B-4DA1-81F8-01DA25CF9A4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1313" y="3737931"/>
            <a:ext cx="384057" cy="384057"/>
          </a:xfrm>
          <a:prstGeom prst="rect">
            <a:avLst/>
          </a:prstGeom>
          <a:noFill/>
          <a:ln>
            <a:noFill/>
          </a:ln>
        </p:spPr>
      </p:pic>
      <p:sp>
        <p:nvSpPr>
          <p:cNvPr id="19" name="Rectangle 18">
            <a:extLst>
              <a:ext uri="{FF2B5EF4-FFF2-40B4-BE49-F238E27FC236}">
                <a16:creationId xmlns:a16="http://schemas.microsoft.com/office/drawing/2014/main" id="{F8C56361-705E-4436-8E93-0BFB69F84F2B}"/>
              </a:ext>
            </a:extLst>
          </p:cNvPr>
          <p:cNvSpPr>
            <a:spLocks noChangeArrowheads="1"/>
          </p:cNvSpPr>
          <p:nvPr/>
        </p:nvSpPr>
        <p:spPr bwMode="auto">
          <a:xfrm>
            <a:off x="5866571" y="3274089"/>
            <a:ext cx="1305165" cy="278538"/>
          </a:xfrm>
          <a:prstGeom prst="rect">
            <a:avLst/>
          </a:prstGeom>
          <a:noFill/>
          <a:ln>
            <a:noFill/>
          </a:ln>
        </p:spPr>
        <p:txBody>
          <a:bodyPr wrap="none">
            <a:spAutoFit/>
          </a:bodyPr>
          <a:lstStyle/>
          <a:p>
            <a:pPr>
              <a:defRPr/>
            </a:pPr>
            <a:r>
              <a:rPr lang="en-US" altLang="en-US" sz="1210" b="1" dirty="0">
                <a:solidFill>
                  <a:srgbClr val="6C6463"/>
                </a:solidFill>
                <a:latin typeface="+mj-lt"/>
              </a:rPr>
              <a:t>@BALADICAP</a:t>
            </a:r>
          </a:p>
        </p:txBody>
      </p:sp>
      <p:sp>
        <p:nvSpPr>
          <p:cNvPr id="20" name="Rectangle 19">
            <a:extLst>
              <a:ext uri="{FF2B5EF4-FFF2-40B4-BE49-F238E27FC236}">
                <a16:creationId xmlns:a16="http://schemas.microsoft.com/office/drawing/2014/main" id="{6389D39B-F277-46BE-89CD-623DEDDB09A8}"/>
              </a:ext>
            </a:extLst>
          </p:cNvPr>
          <p:cNvSpPr>
            <a:spLocks noChangeArrowheads="1"/>
          </p:cNvSpPr>
          <p:nvPr/>
        </p:nvSpPr>
        <p:spPr bwMode="auto">
          <a:xfrm>
            <a:off x="5894175" y="3773363"/>
            <a:ext cx="1305165" cy="278538"/>
          </a:xfrm>
          <a:prstGeom prst="rect">
            <a:avLst/>
          </a:prstGeom>
          <a:noFill/>
          <a:ln>
            <a:noFill/>
          </a:ln>
        </p:spPr>
        <p:txBody>
          <a:bodyPr wrap="none">
            <a:spAutoFit/>
          </a:bodyPr>
          <a:lstStyle/>
          <a:p>
            <a:pPr>
              <a:defRPr/>
            </a:pPr>
            <a:r>
              <a:rPr lang="en-US" altLang="en-US" sz="1210" b="1" dirty="0">
                <a:solidFill>
                  <a:srgbClr val="6C6463"/>
                </a:solidFill>
                <a:latin typeface="+mj-lt"/>
              </a:rPr>
              <a:t>@BALADICAP</a:t>
            </a:r>
          </a:p>
        </p:txBody>
      </p:sp>
      <p:sp>
        <p:nvSpPr>
          <p:cNvPr id="23" name="TextBox 22">
            <a:extLst>
              <a:ext uri="{FF2B5EF4-FFF2-40B4-BE49-F238E27FC236}">
                <a16:creationId xmlns:a16="http://schemas.microsoft.com/office/drawing/2014/main" id="{CF181A04-AD3D-41F9-8EE7-5CE8C0420594}"/>
              </a:ext>
            </a:extLst>
          </p:cNvPr>
          <p:cNvSpPr txBox="1"/>
          <p:nvPr/>
        </p:nvSpPr>
        <p:spPr>
          <a:xfrm>
            <a:off x="76200" y="4435681"/>
            <a:ext cx="8991600" cy="408958"/>
          </a:xfrm>
          <a:prstGeom prst="rect">
            <a:avLst/>
          </a:prstGeom>
          <a:noFill/>
        </p:spPr>
        <p:txBody>
          <a:bodyPr wrap="square">
            <a:spAutoFit/>
          </a:bodyPr>
          <a:lstStyle/>
          <a:p>
            <a:pPr algn="ctr">
              <a:lnSpc>
                <a:spcPct val="105000"/>
              </a:lnSpc>
              <a:spcAft>
                <a:spcPts val="800"/>
              </a:spcAft>
            </a:pPr>
            <a:r>
              <a:rPr lang="en-US" sz="1000" dirty="0">
                <a:latin typeface="Calibri" panose="020F0502020204030204" pitchFamily="34" charset="0"/>
                <a:ea typeface="Calibri" panose="020F0502020204030204" pitchFamily="34" charset="0"/>
              </a:rPr>
              <a:t>This publication is made possible with the support of the American People through the United States Agency for International Development (USAID). The content of this publication is the sole responsibility of MSI and does not necessarily reflect the views of USAID or the United States Government.</a:t>
            </a:r>
          </a:p>
        </p:txBody>
      </p:sp>
    </p:spTree>
    <p:extLst>
      <p:ext uri="{BB962C8B-B14F-4D97-AF65-F5344CB8AC3E}">
        <p14:creationId xmlns:p14="http://schemas.microsoft.com/office/powerpoint/2010/main" val="127000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6" grpId="0"/>
      <p:bldP spid="17"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896678" y="2578528"/>
            <a:ext cx="2802834" cy="2440594"/>
          </a:xfrm>
        </p:spPr>
      </p:pic>
      <p:sp>
        <p:nvSpPr>
          <p:cNvPr id="12" name="Content Placeholder 11"/>
          <p:cNvSpPr>
            <a:spLocks noGrp="1"/>
          </p:cNvSpPr>
          <p:nvPr>
            <p:ph idx="1"/>
          </p:nvPr>
        </p:nvSpPr>
        <p:spPr>
          <a:xfrm>
            <a:off x="685800" y="1296987"/>
            <a:ext cx="7772400" cy="1558856"/>
          </a:xfrm>
        </p:spPr>
        <p:txBody>
          <a:bodyPr>
            <a:normAutofit fontScale="70000" lnSpcReduction="20000"/>
          </a:bodyPr>
          <a:lstStyle/>
          <a:p>
            <a:pPr marL="454025" lvl="1" indent="0">
              <a:buNone/>
            </a:pPr>
            <a:r>
              <a:rPr lang="en-US" sz="2500" dirty="0"/>
              <a:t>Imagine each one of you will give birth to a child in 5 </a:t>
            </a:r>
            <a:r>
              <a:rPr lang="en-US" sz="2500" dirty="0" err="1"/>
              <a:t>mn</a:t>
            </a:r>
            <a:r>
              <a:rPr lang="en-US" sz="2500" dirty="0"/>
              <a:t> from now: what would you choose the sex of the child to be and </a:t>
            </a:r>
            <a:r>
              <a:rPr lang="en-US" sz="2500" u="sng" dirty="0"/>
              <a:t>why</a:t>
            </a:r>
            <a:r>
              <a:rPr lang="en-US" sz="2500" dirty="0"/>
              <a:t>? (list the qualities/characteristics  associated with boys or girls on a piece of paper)</a:t>
            </a:r>
          </a:p>
          <a:p>
            <a:pPr lvl="1"/>
            <a:endParaRPr lang="en-US" sz="2500" dirty="0"/>
          </a:p>
          <a:p>
            <a:pPr marL="454025" lvl="1" indent="0">
              <a:buNone/>
            </a:pPr>
            <a:r>
              <a:rPr lang="en-US" sz="2500" dirty="0"/>
              <a:t>Discuss the choices</a:t>
            </a:r>
          </a:p>
          <a:p>
            <a:pPr lvl="1"/>
            <a:endParaRPr lang="en-US" dirty="0"/>
          </a:p>
        </p:txBody>
      </p:sp>
      <p:sp>
        <p:nvSpPr>
          <p:cNvPr id="2" name="Date Placeholder 1"/>
          <p:cNvSpPr>
            <a:spLocks noGrp="1"/>
          </p:cNvSpPr>
          <p:nvPr>
            <p:ph type="dt" sz="half" idx="2"/>
          </p:nvPr>
        </p:nvSpPr>
        <p:spPr/>
        <p:txBody>
          <a:bodyPr/>
          <a:lstStyle/>
          <a:p>
            <a:fld id="{215C1E33-7843-DD4E-A777-43ECB6153BE3}" type="datetime1">
              <a:rPr lang="en-US" smtClean="0"/>
              <a:pPr/>
              <a:t>10/7/2020</a:t>
            </a:fld>
            <a:endParaRPr lang="en-US"/>
          </a:p>
        </p:txBody>
      </p:sp>
      <p:sp>
        <p:nvSpPr>
          <p:cNvPr id="3" name="Footer Placeholder 2"/>
          <p:cNvSpPr>
            <a:spLocks noGrp="1"/>
          </p:cNvSpPr>
          <p:nvPr>
            <p:ph type="ftr" sz="quarter" idx="3"/>
          </p:nvPr>
        </p:nvSpPr>
        <p:spPr/>
        <p:txBody>
          <a:bodyPr/>
          <a:lstStyle/>
          <a:p>
            <a:r>
              <a:rPr lang="en-US"/>
              <a:t>FOOTER GOES HERE</a:t>
            </a:r>
          </a:p>
        </p:txBody>
      </p:sp>
      <p:sp>
        <p:nvSpPr>
          <p:cNvPr id="4" name="Slide Number Placeholder 3"/>
          <p:cNvSpPr>
            <a:spLocks noGrp="1"/>
          </p:cNvSpPr>
          <p:nvPr>
            <p:ph type="sldNum" sz="quarter" idx="4"/>
          </p:nvPr>
        </p:nvSpPr>
        <p:spPr/>
        <p:txBody>
          <a:bodyPr/>
          <a:lstStyle/>
          <a:p>
            <a:fld id="{42782948-4DBE-204D-AB9E-B65E067054AE}" type="slidenum">
              <a:rPr lang="en-US" smtClean="0"/>
              <a:pPr/>
              <a:t>5</a:t>
            </a:fld>
            <a:endParaRPr lang="en-US"/>
          </a:p>
        </p:txBody>
      </p:sp>
      <p:sp>
        <p:nvSpPr>
          <p:cNvPr id="22" name="Text Placeholder 21"/>
          <p:cNvSpPr>
            <a:spLocks noGrp="1"/>
          </p:cNvSpPr>
          <p:nvPr>
            <p:ph type="body" sz="quarter" idx="12"/>
          </p:nvPr>
        </p:nvSpPr>
        <p:spPr/>
        <p:txBody>
          <a:bodyPr/>
          <a:lstStyle/>
          <a:p>
            <a:endParaRPr lang="en-US"/>
          </a:p>
        </p:txBody>
      </p:sp>
      <p:sp>
        <p:nvSpPr>
          <p:cNvPr id="5" name="Title 4"/>
          <p:cNvSpPr>
            <a:spLocks noGrp="1"/>
          </p:cNvSpPr>
          <p:nvPr>
            <p:ph type="title"/>
          </p:nvPr>
        </p:nvSpPr>
        <p:spPr>
          <a:xfrm>
            <a:off x="686104" y="313590"/>
            <a:ext cx="7772400" cy="830997"/>
          </a:xfrm>
        </p:spPr>
        <p:txBody>
          <a:bodyPr/>
          <a:lstStyle/>
          <a:p>
            <a:r>
              <a:rPr lang="en-US" dirty="0">
                <a:solidFill>
                  <a:srgbClr val="651D32"/>
                </a:solidFill>
              </a:rPr>
              <a:t>                          </a:t>
            </a:r>
            <a:br>
              <a:rPr lang="en-US" dirty="0">
                <a:solidFill>
                  <a:srgbClr val="651D32"/>
                </a:solidFill>
              </a:rPr>
            </a:br>
            <a:r>
              <a:rPr lang="en-US" dirty="0">
                <a:solidFill>
                  <a:srgbClr val="651D32"/>
                </a:solidFill>
              </a:rPr>
              <a:t>                      </a:t>
            </a:r>
            <a:r>
              <a:rPr lang="en-US" dirty="0">
                <a:solidFill>
                  <a:srgbClr val="C00000"/>
                </a:solidFill>
              </a:rPr>
              <a:t>Do you want a boy or a girl?</a:t>
            </a:r>
          </a:p>
        </p:txBody>
      </p:sp>
    </p:spTree>
    <p:extLst>
      <p:ext uri="{BB962C8B-B14F-4D97-AF65-F5344CB8AC3E}">
        <p14:creationId xmlns:p14="http://schemas.microsoft.com/office/powerpoint/2010/main" val="293708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667817" y="2027583"/>
            <a:ext cx="3238075" cy="2425430"/>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6</a:t>
            </a:fld>
            <a:endParaRPr lang="en-US"/>
          </a:p>
        </p:txBody>
      </p:sp>
      <p:sp>
        <p:nvSpPr>
          <p:cNvPr id="13" name="Content Placeholder 12"/>
          <p:cNvSpPr>
            <a:spLocks noGrp="1"/>
          </p:cNvSpPr>
          <p:nvPr>
            <p:ph idx="1"/>
          </p:nvPr>
        </p:nvSpPr>
        <p:spPr>
          <a:xfrm>
            <a:off x="685799" y="1677987"/>
            <a:ext cx="4896309" cy="3352800"/>
          </a:xfrm>
        </p:spPr>
        <p:txBody>
          <a:bodyPr>
            <a:normAutofit fontScale="85000" lnSpcReduction="20000"/>
          </a:bodyPr>
          <a:lstStyle/>
          <a:p>
            <a:pPr marL="454025" lvl="1" indent="0">
              <a:buNone/>
            </a:pPr>
            <a:r>
              <a:rPr lang="en-US" dirty="0"/>
              <a:t>Exercise 1 (10 minutes): </a:t>
            </a:r>
          </a:p>
          <a:p>
            <a:pPr marL="454025" lvl="1" indent="0">
              <a:buNone/>
            </a:pPr>
            <a:r>
              <a:rPr lang="en-US" sz="2000" dirty="0"/>
              <a:t>Indicate whether the statement is based on sex (S) or gender </a:t>
            </a:r>
            <a:r>
              <a:rPr lang="en-US" sz="1800" dirty="0"/>
              <a:t>(G)</a:t>
            </a:r>
          </a:p>
          <a:p>
            <a:pPr marL="454025" lvl="1" indent="0">
              <a:buNone/>
            </a:pPr>
            <a:endParaRPr lang="en-US" dirty="0"/>
          </a:p>
          <a:p>
            <a:pPr marL="454025" lvl="1" indent="0">
              <a:buNone/>
            </a:pPr>
            <a:r>
              <a:rPr lang="en-US" dirty="0"/>
              <a:t>1.Women give birth to babies,  men don’t </a:t>
            </a:r>
          </a:p>
          <a:p>
            <a:pPr marL="454025" lvl="1" indent="0">
              <a:buNone/>
            </a:pPr>
            <a:r>
              <a:rPr lang="en-US" dirty="0"/>
              <a:t>2. Little girls are gentle, boys are tough </a:t>
            </a:r>
          </a:p>
          <a:p>
            <a:pPr marL="454025" lvl="1" indent="0">
              <a:buNone/>
            </a:pPr>
            <a:r>
              <a:rPr lang="en-US" dirty="0"/>
              <a:t>3.Women can breastfeed babies، men can bottle-feed babies </a:t>
            </a:r>
          </a:p>
          <a:p>
            <a:pPr marL="454025" lvl="1" indent="0">
              <a:buNone/>
            </a:pPr>
            <a:r>
              <a:rPr lang="en-US" dirty="0"/>
              <a:t>4.Most building-site workers in Jordan are men </a:t>
            </a:r>
          </a:p>
          <a:p>
            <a:pPr marL="454025" lvl="1" indent="0">
              <a:buNone/>
            </a:pPr>
            <a:r>
              <a:rPr lang="en-US" dirty="0"/>
              <a:t>5.Men’s voices break at puberty، women’s do not </a:t>
            </a:r>
          </a:p>
          <a:p>
            <a:pPr marL="454025" lvl="1" indent="0">
              <a:buNone/>
            </a:pPr>
            <a:r>
              <a:rPr lang="en-US" dirty="0"/>
              <a:t>6.Boxing is for men</a:t>
            </a:r>
          </a:p>
          <a:p>
            <a:pPr marL="454025" lvl="1" indent="0">
              <a:buNone/>
            </a:pPr>
            <a:r>
              <a:rPr lang="en-US" dirty="0"/>
              <a:t>7.Women menstruate</a:t>
            </a:r>
          </a:p>
          <a:p>
            <a:pPr marL="454025" lvl="1" indent="0">
              <a:buNone/>
            </a:pPr>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1454426" y="432543"/>
            <a:ext cx="5158409" cy="461665"/>
          </a:xfrm>
        </p:spPr>
        <p:txBody>
          <a:bodyPr/>
          <a:lstStyle/>
          <a:p>
            <a:r>
              <a:rPr lang="en-US" dirty="0"/>
              <a:t>Difference between Sex &amp; Gender</a:t>
            </a:r>
          </a:p>
        </p:txBody>
      </p:sp>
    </p:spTree>
    <p:extLst>
      <p:ext uri="{BB962C8B-B14F-4D97-AF65-F5344CB8AC3E}">
        <p14:creationId xmlns:p14="http://schemas.microsoft.com/office/powerpoint/2010/main" val="312452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4572000" y="937171"/>
            <a:ext cx="4419600" cy="3310433"/>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7</a:t>
            </a:fld>
            <a:endParaRPr lang="en-US"/>
          </a:p>
        </p:txBody>
      </p:sp>
      <p:sp>
        <p:nvSpPr>
          <p:cNvPr id="13" name="Content Placeholder 12"/>
          <p:cNvSpPr>
            <a:spLocks noGrp="1"/>
          </p:cNvSpPr>
          <p:nvPr>
            <p:ph idx="1"/>
          </p:nvPr>
        </p:nvSpPr>
        <p:spPr/>
        <p:txBody>
          <a:bodyPr/>
          <a:lstStyle/>
          <a:p>
            <a:pPr marL="0" indent="0">
              <a:buNone/>
            </a:pPr>
            <a:r>
              <a:rPr lang="en-US" sz="2400" dirty="0"/>
              <a:t>Sex</a:t>
            </a:r>
          </a:p>
          <a:p>
            <a:r>
              <a:rPr lang="en-US" dirty="0"/>
              <a:t>Refers to the physical/biological differences between males and females</a:t>
            </a:r>
          </a:p>
          <a:p>
            <a:endParaRPr lang="en-US" dirty="0"/>
          </a:p>
          <a:p>
            <a:r>
              <a:rPr lang="en-US" dirty="0"/>
              <a:t>Determined by biology</a:t>
            </a:r>
          </a:p>
          <a:p>
            <a:endParaRPr lang="en-US" dirty="0"/>
          </a:p>
          <a:p>
            <a:r>
              <a:rPr lang="en-US" dirty="0"/>
              <a:t>Does not change (without surgical intervention. </a:t>
            </a:r>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678715"/>
            <a:ext cx="3657600" cy="830997"/>
          </a:xfrm>
        </p:spPr>
        <p:txBody>
          <a:bodyPr/>
          <a:lstStyle/>
          <a:p>
            <a:r>
              <a:rPr lang="en-US" dirty="0">
                <a:solidFill>
                  <a:srgbClr val="651D32"/>
                </a:solidFill>
              </a:rPr>
              <a:t>Gender concepts: </a:t>
            </a:r>
            <a:br>
              <a:rPr lang="en-US" dirty="0">
                <a:solidFill>
                  <a:srgbClr val="651D32"/>
                </a:solidFill>
              </a:rPr>
            </a:br>
            <a:r>
              <a:rPr lang="en-US" dirty="0"/>
              <a:t>Defining Sex &amp; Gender</a:t>
            </a:r>
          </a:p>
        </p:txBody>
      </p:sp>
    </p:spTree>
    <p:extLst>
      <p:ext uri="{BB962C8B-B14F-4D97-AF65-F5344CB8AC3E}">
        <p14:creationId xmlns:p14="http://schemas.microsoft.com/office/powerpoint/2010/main" val="321805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903908" y="1934817"/>
            <a:ext cx="3087691" cy="2312787"/>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8</a:t>
            </a:fld>
            <a:endParaRPr lang="en-US"/>
          </a:p>
        </p:txBody>
      </p:sp>
      <p:sp>
        <p:nvSpPr>
          <p:cNvPr id="13" name="Content Placeholder 12"/>
          <p:cNvSpPr>
            <a:spLocks noGrp="1"/>
          </p:cNvSpPr>
          <p:nvPr>
            <p:ph idx="1"/>
          </p:nvPr>
        </p:nvSpPr>
        <p:spPr>
          <a:xfrm>
            <a:off x="685800" y="1677987"/>
            <a:ext cx="5092148" cy="3410848"/>
          </a:xfrm>
        </p:spPr>
        <p:txBody>
          <a:bodyPr>
            <a:normAutofit lnSpcReduction="10000"/>
          </a:bodyPr>
          <a:lstStyle/>
          <a:p>
            <a:pPr marL="0" indent="0">
              <a:buNone/>
            </a:pPr>
            <a:r>
              <a:rPr lang="en-US" sz="2200" dirty="0"/>
              <a:t>Gender</a:t>
            </a:r>
          </a:p>
          <a:p>
            <a:r>
              <a:rPr lang="en-US" dirty="0"/>
              <a:t>Refers to the social differences between males and females</a:t>
            </a:r>
          </a:p>
          <a:p>
            <a:endParaRPr lang="en-US" dirty="0"/>
          </a:p>
          <a:p>
            <a:r>
              <a:rPr lang="en-US" dirty="0"/>
              <a:t>Determined by social factors—history، culture، tradition، societal norms، religion</a:t>
            </a:r>
          </a:p>
          <a:p>
            <a:endParaRPr lang="en-US" dirty="0"/>
          </a:p>
          <a:p>
            <a:r>
              <a:rPr lang="en-US" dirty="0"/>
              <a:t>Involves the socialization for boys and girls، men and women that determines roles، responsibilities، opportunities، privileges، limitations، and expectations that are different in different cultures.</a:t>
            </a:r>
          </a:p>
          <a:p>
            <a:pPr lvl="1"/>
            <a:endParaRPr lang="en-US" dirty="0"/>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799" y="337006"/>
            <a:ext cx="5582479" cy="1114107"/>
          </a:xfrm>
        </p:spPr>
        <p:txBody>
          <a:bodyPr/>
          <a:lstStyle/>
          <a:p>
            <a:r>
              <a:rPr lang="en-US" dirty="0">
                <a:solidFill>
                  <a:srgbClr val="651D32"/>
                </a:solidFill>
              </a:rPr>
              <a:t>Gender concepts: </a:t>
            </a:r>
            <a:br>
              <a:rPr lang="en-US" dirty="0">
                <a:solidFill>
                  <a:srgbClr val="651D32"/>
                </a:solidFill>
              </a:rPr>
            </a:br>
            <a:r>
              <a:rPr lang="en-US" dirty="0">
                <a:solidFill>
                  <a:srgbClr val="C00000"/>
                </a:solidFill>
              </a:rPr>
              <a:t>Defining Sex &amp; Gender</a:t>
            </a:r>
            <a:br>
              <a:rPr lang="en-US" dirty="0">
                <a:solidFill>
                  <a:srgbClr val="651D32"/>
                </a:solidFill>
              </a:rPr>
            </a:br>
            <a:endParaRPr lang="en-US" dirty="0"/>
          </a:p>
        </p:txBody>
      </p:sp>
    </p:spTree>
    <p:extLst>
      <p:ext uri="{BB962C8B-B14F-4D97-AF65-F5344CB8AC3E}">
        <p14:creationId xmlns:p14="http://schemas.microsoft.com/office/powerpoint/2010/main" val="1114342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945845" y="153987"/>
            <a:ext cx="1813842" cy="1358630"/>
          </a:xfrm>
        </p:spPr>
      </p:pic>
      <p:sp>
        <p:nvSpPr>
          <p:cNvPr id="2" name="Date Placeholder 1"/>
          <p:cNvSpPr>
            <a:spLocks noGrp="1"/>
          </p:cNvSpPr>
          <p:nvPr>
            <p:ph type="dt" sz="half" idx="2"/>
          </p:nvPr>
        </p:nvSpPr>
        <p:spPr/>
        <p:txBody>
          <a:bodyPr/>
          <a:lstStyle/>
          <a:p>
            <a:fld id="{81B7343D-1FD4-744C-9192-B6EF5881B96B}" type="datetime1">
              <a:rPr lang="en-US" smtClean="0"/>
              <a:pPr/>
              <a:t>10/7/2020</a:t>
            </a:fld>
            <a:endParaRPr lang="en-US"/>
          </a:p>
        </p:txBody>
      </p:sp>
      <p:sp>
        <p:nvSpPr>
          <p:cNvPr id="3" name="Slide Number Placeholder 2"/>
          <p:cNvSpPr>
            <a:spLocks noGrp="1"/>
          </p:cNvSpPr>
          <p:nvPr>
            <p:ph type="sldNum" sz="quarter" idx="4"/>
          </p:nvPr>
        </p:nvSpPr>
        <p:spPr/>
        <p:txBody>
          <a:bodyPr/>
          <a:lstStyle/>
          <a:p>
            <a:fld id="{42782948-4DBE-204D-AB9E-B65E067054AE}" type="slidenum">
              <a:rPr lang="en-US" smtClean="0"/>
              <a:pPr/>
              <a:t>9</a:t>
            </a:fld>
            <a:endParaRPr lang="en-US"/>
          </a:p>
        </p:txBody>
      </p:sp>
      <p:sp>
        <p:nvSpPr>
          <p:cNvPr id="13" name="Content Placeholder 12"/>
          <p:cNvSpPr>
            <a:spLocks noGrp="1"/>
          </p:cNvSpPr>
          <p:nvPr>
            <p:ph idx="1"/>
          </p:nvPr>
        </p:nvSpPr>
        <p:spPr>
          <a:xfrm>
            <a:off x="685799" y="1649895"/>
            <a:ext cx="7934740" cy="3194744"/>
          </a:xfrm>
        </p:spPr>
        <p:txBody>
          <a:bodyPr>
            <a:normAutofit fontScale="85000" lnSpcReduction="10000"/>
          </a:bodyPr>
          <a:lstStyle/>
          <a:p>
            <a:pPr marL="454025" lvl="1" indent="0">
              <a:buNone/>
            </a:pPr>
            <a:r>
              <a:rPr lang="en-US" dirty="0"/>
              <a:t>1.Universal 			     			          1.Varies from place to place</a:t>
            </a:r>
          </a:p>
          <a:p>
            <a:pPr marL="454025" lvl="1" indent="0">
              <a:buNone/>
            </a:pPr>
            <a:r>
              <a:rPr lang="en-US" dirty="0"/>
              <a:t>2.Does not change over time 		      		 2. Changes over time</a:t>
            </a:r>
          </a:p>
          <a:p>
            <a:pPr marL="454025" lvl="1" indent="0">
              <a:buNone/>
            </a:pPr>
            <a:r>
              <a:rPr lang="en-US" dirty="0"/>
              <a:t>3.Can not be changed	                       	           3. Can be modified</a:t>
            </a:r>
          </a:p>
          <a:p>
            <a:pPr marL="454025" lvl="1" indent="0">
              <a:buNone/>
            </a:pPr>
            <a:r>
              <a:rPr lang="en-US" dirty="0"/>
              <a:t>4.Is determined by physiology                                4. Is socially constructed</a:t>
            </a:r>
          </a:p>
          <a:p>
            <a:pPr marL="454025" lvl="1" indent="0">
              <a:buNone/>
            </a:pPr>
            <a:r>
              <a:rPr lang="en-US" dirty="0"/>
              <a:t>5.One is born with it			      		 5. It is learned</a:t>
            </a:r>
          </a:p>
          <a:p>
            <a:pPr marL="454025" lvl="1" indent="0">
              <a:buNone/>
            </a:pPr>
            <a:r>
              <a:rPr lang="en-US" dirty="0"/>
              <a:t>6.Is perceived as an anatomical difference               6. Is perceived through behaviors, and    </a:t>
            </a:r>
          </a:p>
          <a:p>
            <a:pPr marL="454025" lvl="1" indent="0">
              <a:buNone/>
            </a:pPr>
            <a:r>
              <a:rPr lang="en-US" dirty="0"/>
              <a:t>                                                                       			 ideas</a:t>
            </a:r>
          </a:p>
          <a:p>
            <a:pPr marL="454025" lvl="1" indent="0">
              <a:buNone/>
            </a:pPr>
            <a:r>
              <a:rPr lang="en-US" dirty="0"/>
              <a:t>7.Is designated by nature (at conception)                7.Is assigned by society (from birth to death) 					</a:t>
            </a:r>
          </a:p>
          <a:p>
            <a:pPr marL="454025" lvl="1" indent="0">
              <a:buNone/>
            </a:pPr>
            <a:r>
              <a:rPr lang="en-US" dirty="0"/>
              <a:t>8.A set of physical and biological characteristics  	8.A set of cultural, social, and  psychological traits</a:t>
            </a:r>
          </a:p>
          <a:p>
            <a:pPr marL="454025" lvl="1" indent="0">
              <a:buNone/>
            </a:pPr>
            <a:r>
              <a:rPr lang="en-US" dirty="0"/>
              <a:t>						</a:t>
            </a:r>
          </a:p>
        </p:txBody>
      </p:sp>
      <p:sp>
        <p:nvSpPr>
          <p:cNvPr id="4" name="Text Placeholder 3"/>
          <p:cNvSpPr>
            <a:spLocks noGrp="1"/>
          </p:cNvSpPr>
          <p:nvPr>
            <p:ph type="body" sz="quarter" idx="12"/>
          </p:nvPr>
        </p:nvSpPr>
        <p:spPr/>
        <p:txBody>
          <a:bodyPr/>
          <a:lstStyle/>
          <a:p>
            <a:endParaRPr lang="en-US"/>
          </a:p>
        </p:txBody>
      </p:sp>
      <p:sp>
        <p:nvSpPr>
          <p:cNvPr id="11" name="Title 10"/>
          <p:cNvSpPr>
            <a:spLocks noGrp="1"/>
          </p:cNvSpPr>
          <p:nvPr>
            <p:ph type="title"/>
          </p:nvPr>
        </p:nvSpPr>
        <p:spPr>
          <a:xfrm>
            <a:off x="685800" y="337006"/>
            <a:ext cx="3657600" cy="1200329"/>
          </a:xfrm>
        </p:spPr>
        <p:txBody>
          <a:bodyPr/>
          <a:lstStyle/>
          <a:p>
            <a:r>
              <a:rPr lang="en-US" dirty="0">
                <a:solidFill>
                  <a:srgbClr val="651D32"/>
                </a:solidFill>
              </a:rPr>
              <a:t>Gender concepts: </a:t>
            </a:r>
            <a:br>
              <a:rPr lang="en-US" dirty="0">
                <a:solidFill>
                  <a:srgbClr val="651D32"/>
                </a:solidFill>
              </a:rPr>
            </a:br>
            <a:r>
              <a:rPr lang="en-US" dirty="0">
                <a:solidFill>
                  <a:srgbClr val="C00000"/>
                </a:solidFill>
              </a:rPr>
              <a:t>Defining Sex &amp; Gender</a:t>
            </a:r>
            <a:br>
              <a:rPr lang="en-US" dirty="0">
                <a:solidFill>
                  <a:srgbClr val="651D32"/>
                </a:solidFill>
              </a:rPr>
            </a:br>
            <a:endParaRPr lang="en-US" dirty="0"/>
          </a:p>
        </p:txBody>
      </p:sp>
    </p:spTree>
    <p:extLst>
      <p:ext uri="{BB962C8B-B14F-4D97-AF65-F5344CB8AC3E}">
        <p14:creationId xmlns:p14="http://schemas.microsoft.com/office/powerpoint/2010/main" val="599683215"/>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16.9-Template_12.7.2016</Template>
  <TotalTime>466</TotalTime>
  <Words>2424</Words>
  <Application>Microsoft Office PowerPoint</Application>
  <PresentationFormat>Custom</PresentationFormat>
  <Paragraphs>341</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Gill Sans MT</vt:lpstr>
      <vt:lpstr>16.9-Template_12.7.2016</vt:lpstr>
      <vt:lpstr>Gender workshop - Part 1 </vt:lpstr>
      <vt:lpstr>               Gender Mainstreaming Goals of the workshop</vt:lpstr>
      <vt:lpstr>                         Gender &amp; the burning question</vt:lpstr>
      <vt:lpstr>                       Is Gender Invisible?</vt:lpstr>
      <vt:lpstr>                                                 Do you want a boy or a girl?</vt:lpstr>
      <vt:lpstr>Difference between Sex &amp; Gender</vt:lpstr>
      <vt:lpstr>Gender concepts:  Defining Sex &amp; Gender</vt:lpstr>
      <vt:lpstr>Gender concepts:  Defining Sex &amp; Gender </vt:lpstr>
      <vt:lpstr>Gender concepts:  Defining Sex &amp; Gender </vt:lpstr>
      <vt:lpstr>Gender concepts:  Gender Equality </vt:lpstr>
      <vt:lpstr>Gender concepts:  Gender Equality </vt:lpstr>
      <vt:lpstr>  Gender concepts:  Gender Equality &amp; Equal Opportunity </vt:lpstr>
      <vt:lpstr>Gender concepts:  Gender Equality </vt:lpstr>
      <vt:lpstr>Gender concepts:  Gender Equality </vt:lpstr>
      <vt:lpstr>Gender concepts:  Gender Equality </vt:lpstr>
      <vt:lpstr>Gender concepts:  Gender Equality</vt:lpstr>
      <vt:lpstr>Gender concepts:  Gender Equity</vt:lpstr>
      <vt:lpstr>Gender concepts:  Gender Equity</vt:lpstr>
      <vt:lpstr>Gender concepts:  Gender Equity</vt:lpstr>
      <vt:lpstr>Gender concepts:  Gender Equity &amp; Level Playing Field</vt:lpstr>
      <vt:lpstr>Gender concepts:  Gender Equity</vt:lpstr>
      <vt:lpstr>Gender concepts:  Gender Equity &amp; Level Playing Field</vt:lpstr>
      <vt:lpstr>Gender concepts:  Gender Equity</vt:lpstr>
      <vt:lpstr>Gender concepts:  Gender Equity</vt:lpstr>
      <vt:lpstr>Gender concepts:  Gender Equity</vt:lpstr>
      <vt:lpstr>Gender concepts:  Gender Equity</vt:lpstr>
      <vt:lpstr>Gender concepts:  Equal Employment Opportunity </vt:lpstr>
      <vt:lpstr>Gender concepts: Gender equity</vt:lpstr>
      <vt:lpstr>Gender concepts: Gender Justice</vt:lpstr>
      <vt:lpstr>Gender concepts: </vt:lpstr>
      <vt:lpstr>Gender Concepts   Equal Opportunity Employment vs.  Affirmative Action</vt:lpstr>
      <vt:lpstr>Gender Concepts   Equal Opportunity Employment </vt:lpstr>
      <vt:lpstr>Gender Concepts   Equal Opportunity Employment </vt:lpstr>
      <vt:lpstr>Gender Concepts   Equal Opportunity Employment</vt:lpstr>
      <vt:lpstr>Gender Concepts   Equal Opportunity Employment vs Affirmative Action</vt:lpstr>
      <vt:lpstr>Gender Concepts   Equal Opportunity Employment vs Affirmative Action</vt:lpstr>
      <vt:lpstr>Gender Concepts   Equal Opportunity Employment vs Affirmative Action</vt:lpstr>
      <vt:lpstr>Gender Concepts   Equal Opportunity Employment vs Affirmative Action</vt:lpstr>
      <vt:lpstr>Gender Concepts   Affirmative Action</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MSI MEL</cp:lastModifiedBy>
  <cp:revision>59</cp:revision>
  <dcterms:created xsi:type="dcterms:W3CDTF">2017-03-16T17:43:27Z</dcterms:created>
  <dcterms:modified xsi:type="dcterms:W3CDTF">2020-10-07T07:29:01Z</dcterms:modified>
</cp:coreProperties>
</file>