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8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4" r:id="rId11"/>
    <p:sldId id="275" r:id="rId12"/>
    <p:sldId id="276" r:id="rId13"/>
    <p:sldId id="270" r:id="rId14"/>
    <p:sldId id="271" r:id="rId15"/>
    <p:sldId id="294" r:id="rId16"/>
    <p:sldId id="262" r:id="rId17"/>
    <p:sldId id="296" r:id="rId18"/>
    <p:sldId id="281" r:id="rId19"/>
    <p:sldId id="277" r:id="rId20"/>
    <p:sldId id="278" r:id="rId21"/>
    <p:sldId id="282" r:id="rId22"/>
    <p:sldId id="283" r:id="rId23"/>
    <p:sldId id="280" r:id="rId24"/>
    <p:sldId id="285" r:id="rId25"/>
    <p:sldId id="286" r:id="rId26"/>
    <p:sldId id="287" r:id="rId27"/>
    <p:sldId id="295" r:id="rId28"/>
    <p:sldId id="288" r:id="rId29"/>
    <p:sldId id="290" r:id="rId30"/>
    <p:sldId id="291" r:id="rId31"/>
    <p:sldId id="292" r:id="rId32"/>
    <p:sldId id="45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3979" autoAdjust="0"/>
  </p:normalViewPr>
  <p:slideViewPr>
    <p:cSldViewPr snapToGrid="0">
      <p:cViewPr varScale="1">
        <p:scale>
          <a:sx n="64" d="100"/>
          <a:sy n="64" d="100"/>
        </p:scale>
        <p:origin x="9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823093-8C14-4A42-B922-054AD876C53F}" type="doc">
      <dgm:prSet loTypeId="urn:microsoft.com/office/officeart/2005/8/layout/process1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249A3559-1C2E-4A09-9A2F-5608C6993A23}">
      <dgm:prSet phldrT="[Text]"/>
      <dgm:spPr>
        <a:xfrm>
          <a:off x="4625" y="457970"/>
          <a:ext cx="1433842" cy="860305"/>
        </a:xfrm>
        <a:prstGeom prst="roundRect">
          <a:avLst>
            <a:gd name="adj" fmla="val 10000"/>
          </a:avLst>
        </a:prstGeom>
        <a:solidFill>
          <a:srgbClr val="31B4E6">
            <a:shade val="50000"/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Inputs </a:t>
          </a:r>
          <a:endParaRPr lang="ar-LB" b="1" dirty="0">
            <a:solidFill>
              <a:sysClr val="window" lastClr="FFFFFF"/>
            </a:solidFill>
            <a:latin typeface="Century Gothic" panose="020B0502020202020204"/>
            <a:ea typeface="+mn-ea"/>
            <a:cs typeface="Tahoma" panose="020B0604030504040204" pitchFamily="34" charset="0"/>
          </a:endParaRPr>
        </a:p>
        <a:p>
          <a:r>
            <a:rPr lang="ar-LB" b="1" dirty="0">
              <a:solidFill>
                <a:sysClr val="window" lastClr="FFFFFF"/>
              </a:solidFill>
              <a:latin typeface="Century Gothic" panose="020B0502020202020204"/>
              <a:ea typeface="+mn-ea"/>
              <a:cs typeface="Tahoma" panose="020B0604030504040204" pitchFamily="34" charset="0"/>
            </a:rPr>
            <a:t>المدخلات</a:t>
          </a:r>
          <a:endParaRPr lang="en-US" b="1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0681EF76-5C3B-40C6-95E9-8CAC782A45E0}" type="parTrans" cxnId="{D37B1C1A-7932-4F8B-82C3-7428826C6AEA}">
      <dgm:prSet/>
      <dgm:spPr/>
      <dgm:t>
        <a:bodyPr/>
        <a:lstStyle/>
        <a:p>
          <a:endParaRPr lang="en-US"/>
        </a:p>
      </dgm:t>
    </dgm:pt>
    <dgm:pt modelId="{A827DECA-B6A9-44CD-987B-F85DF23FCAEA}" type="sibTrans" cxnId="{D37B1C1A-7932-4F8B-82C3-7428826C6AEA}">
      <dgm:prSet/>
      <dgm:spPr>
        <a:xfrm>
          <a:off x="1581852" y="710327"/>
          <a:ext cx="303974" cy="355592"/>
        </a:xfrm>
        <a:prstGeom prst="rightArrow">
          <a:avLst>
            <a:gd name="adj1" fmla="val 60000"/>
            <a:gd name="adj2" fmla="val 50000"/>
          </a:avLst>
        </a:prstGeom>
        <a:solidFill>
          <a:srgbClr val="31B4E6">
            <a:shade val="9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2CB36E2C-31D5-4B2C-806F-6CD0BD2994D4}">
      <dgm:prSet phldrT="[Text]"/>
      <dgm:spPr>
        <a:xfrm>
          <a:off x="2012004" y="457970"/>
          <a:ext cx="1433842" cy="860305"/>
        </a:xfrm>
        <a:prstGeom prst="roundRect">
          <a:avLst>
            <a:gd name="adj" fmla="val 10000"/>
          </a:avLst>
        </a:prstGeom>
        <a:solidFill>
          <a:srgbClr val="31B4E6">
            <a:shade val="50000"/>
            <a:hueOff val="188251"/>
            <a:satOff val="400"/>
            <a:lumOff val="18828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Activities</a:t>
          </a:r>
          <a:endParaRPr lang="ar-LB" b="1" dirty="0">
            <a:solidFill>
              <a:sysClr val="window" lastClr="FFFFFF"/>
            </a:solidFill>
            <a:latin typeface="Century Gothic" panose="020B0502020202020204"/>
            <a:ea typeface="+mn-ea"/>
            <a:cs typeface="Tahoma" panose="020B0604030504040204" pitchFamily="34" charset="0"/>
          </a:endParaRPr>
        </a:p>
        <a:p>
          <a:r>
            <a:rPr lang="ar-LB" b="1" baseline="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Tahoma" panose="020B0604030504040204" pitchFamily="34" charset="0"/>
            </a:rPr>
            <a:t>الأنشطة</a:t>
          </a:r>
          <a:r>
            <a:rPr lang="en-US" b="1" baseline="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 </a:t>
          </a:r>
          <a:endParaRPr lang="en-US" b="1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CE2F7643-C29E-47A0-B14D-FADB97FD5845}" type="parTrans" cxnId="{CE1CDF65-7FF7-484A-9FC1-238CE3E3FA16}">
      <dgm:prSet/>
      <dgm:spPr/>
      <dgm:t>
        <a:bodyPr/>
        <a:lstStyle/>
        <a:p>
          <a:endParaRPr lang="en-US"/>
        </a:p>
      </dgm:t>
    </dgm:pt>
    <dgm:pt modelId="{12523CBC-E182-435C-9B92-D505CC7A3CAD}" type="sibTrans" cxnId="{CE1CDF65-7FF7-484A-9FC1-238CE3E3FA16}">
      <dgm:prSet/>
      <dgm:spPr>
        <a:xfrm>
          <a:off x="3589231" y="710327"/>
          <a:ext cx="303974" cy="355592"/>
        </a:xfrm>
        <a:prstGeom prst="rightArrow">
          <a:avLst>
            <a:gd name="adj1" fmla="val 60000"/>
            <a:gd name="adj2" fmla="val 50000"/>
          </a:avLst>
        </a:prstGeom>
        <a:solidFill>
          <a:srgbClr val="31B4E6">
            <a:shade val="90000"/>
            <a:hueOff val="225790"/>
            <a:satOff val="-1150"/>
            <a:lumOff val="1639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2687058E-4EDA-4695-A7A6-10D92F0B40B1}">
      <dgm:prSet phldrT="[Text]"/>
      <dgm:spPr>
        <a:xfrm>
          <a:off x="4019384" y="457970"/>
          <a:ext cx="1433842" cy="860305"/>
        </a:xfrm>
        <a:prstGeom prst="roundRect">
          <a:avLst>
            <a:gd name="adj" fmla="val 10000"/>
          </a:avLst>
        </a:prstGeom>
        <a:solidFill>
          <a:srgbClr val="31B4E6">
            <a:shade val="50000"/>
            <a:hueOff val="376503"/>
            <a:satOff val="801"/>
            <a:lumOff val="37655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Outputs</a:t>
          </a:r>
          <a:endParaRPr lang="ar-LB" b="1" dirty="0">
            <a:solidFill>
              <a:sysClr val="window" lastClr="FFFFFF"/>
            </a:solidFill>
            <a:latin typeface="Century Gothic" panose="020B0502020202020204"/>
            <a:ea typeface="+mn-ea"/>
            <a:cs typeface="Tahoma" panose="020B0604030504040204" pitchFamily="34" charset="0"/>
          </a:endParaRPr>
        </a:p>
        <a:p>
          <a:r>
            <a:rPr lang="ar-LB" b="1" dirty="0">
              <a:solidFill>
                <a:sysClr val="window" lastClr="FFFFFF"/>
              </a:solidFill>
              <a:latin typeface="Century Gothic" panose="020B0502020202020204"/>
              <a:ea typeface="+mn-ea"/>
              <a:cs typeface="Tahoma" panose="020B0604030504040204" pitchFamily="34" charset="0"/>
            </a:rPr>
            <a:t>المخرجات</a:t>
          </a:r>
          <a:endParaRPr lang="en-US" b="1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16CCE2F2-8490-4E05-92DF-9BF922ABFA76}" type="parTrans" cxnId="{02CE1CD7-B2E2-49F1-A8B2-329807087FCE}">
      <dgm:prSet/>
      <dgm:spPr/>
      <dgm:t>
        <a:bodyPr/>
        <a:lstStyle/>
        <a:p>
          <a:endParaRPr lang="en-US"/>
        </a:p>
      </dgm:t>
    </dgm:pt>
    <dgm:pt modelId="{66D1F6C3-7BCF-4D6F-90A1-59C19520DD93}" type="sibTrans" cxnId="{02CE1CD7-B2E2-49F1-A8B2-329807087FCE}">
      <dgm:prSet/>
      <dgm:spPr>
        <a:xfrm>
          <a:off x="5596611" y="710327"/>
          <a:ext cx="303974" cy="355592"/>
        </a:xfrm>
        <a:prstGeom prst="rightArrow">
          <a:avLst>
            <a:gd name="adj1" fmla="val 60000"/>
            <a:gd name="adj2" fmla="val 50000"/>
          </a:avLst>
        </a:prstGeom>
        <a:solidFill>
          <a:srgbClr val="31B4E6">
            <a:shade val="90000"/>
            <a:hueOff val="451579"/>
            <a:satOff val="-2300"/>
            <a:lumOff val="32781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5A9573C4-3D13-4E3A-8633-B37B19F64D56}">
      <dgm:prSet/>
      <dgm:spPr>
        <a:xfrm>
          <a:off x="6026764" y="457970"/>
          <a:ext cx="1433842" cy="860305"/>
        </a:xfrm>
        <a:prstGeom prst="roundRect">
          <a:avLst>
            <a:gd name="adj" fmla="val 10000"/>
          </a:avLst>
        </a:prstGeom>
        <a:solidFill>
          <a:srgbClr val="31B4E6">
            <a:shade val="50000"/>
            <a:hueOff val="376503"/>
            <a:satOff val="801"/>
            <a:lumOff val="37655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Outcomes</a:t>
          </a:r>
          <a:endParaRPr lang="ar-LB" b="1" dirty="0">
            <a:solidFill>
              <a:sysClr val="window" lastClr="FFFFFF"/>
            </a:solidFill>
            <a:latin typeface="Century Gothic" panose="020B0502020202020204"/>
            <a:ea typeface="+mn-ea"/>
            <a:cs typeface="Tahoma" panose="020B0604030504040204" pitchFamily="34" charset="0"/>
          </a:endParaRPr>
        </a:p>
        <a:p>
          <a:r>
            <a:rPr lang="ar-LB" b="1" dirty="0">
              <a:solidFill>
                <a:sysClr val="window" lastClr="FFFFFF"/>
              </a:solidFill>
              <a:latin typeface="Century Gothic" panose="020B0502020202020204"/>
              <a:ea typeface="+mn-ea"/>
              <a:cs typeface="Tahoma" panose="020B0604030504040204" pitchFamily="34" charset="0"/>
            </a:rPr>
            <a:t>النتائج</a:t>
          </a:r>
          <a:r>
            <a:rPr lang="en-US" b="1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 </a:t>
          </a:r>
        </a:p>
      </dgm:t>
    </dgm:pt>
    <dgm:pt modelId="{EE443447-48D1-4AA0-BE1F-48AA5E394D37}" type="parTrans" cxnId="{4185A975-9616-44C9-9B50-301708205EEB}">
      <dgm:prSet/>
      <dgm:spPr/>
      <dgm:t>
        <a:bodyPr/>
        <a:lstStyle/>
        <a:p>
          <a:endParaRPr lang="en-US"/>
        </a:p>
      </dgm:t>
    </dgm:pt>
    <dgm:pt modelId="{38744BAE-DF79-452C-80CF-E3B269115AEB}" type="sibTrans" cxnId="{4185A975-9616-44C9-9B50-301708205EEB}">
      <dgm:prSet/>
      <dgm:spPr>
        <a:xfrm>
          <a:off x="7603991" y="710327"/>
          <a:ext cx="303974" cy="355592"/>
        </a:xfrm>
        <a:prstGeom prst="rightArrow">
          <a:avLst>
            <a:gd name="adj1" fmla="val 60000"/>
            <a:gd name="adj2" fmla="val 50000"/>
          </a:avLst>
        </a:prstGeom>
        <a:solidFill>
          <a:srgbClr val="31B4E6">
            <a:shade val="90000"/>
            <a:hueOff val="225790"/>
            <a:satOff val="-1150"/>
            <a:lumOff val="1639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DAB00480-66E5-4538-8DBC-9949828907AD}">
      <dgm:prSet/>
      <dgm:spPr>
        <a:xfrm>
          <a:off x="8034144" y="457970"/>
          <a:ext cx="1433842" cy="860305"/>
        </a:xfrm>
        <a:prstGeom prst="roundRect">
          <a:avLst>
            <a:gd name="adj" fmla="val 10000"/>
          </a:avLst>
        </a:prstGeom>
        <a:solidFill>
          <a:srgbClr val="31B4E6">
            <a:shade val="50000"/>
            <a:hueOff val="188251"/>
            <a:satOff val="400"/>
            <a:lumOff val="18828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Impact</a:t>
          </a:r>
          <a:endParaRPr lang="ar-LB" b="1" dirty="0">
            <a:solidFill>
              <a:sysClr val="window" lastClr="FFFFFF"/>
            </a:solidFill>
            <a:latin typeface="Century Gothic" panose="020B0502020202020204"/>
            <a:ea typeface="+mn-ea"/>
            <a:cs typeface="Tahoma" panose="020B0604030504040204" pitchFamily="34" charset="0"/>
          </a:endParaRPr>
        </a:p>
        <a:p>
          <a:r>
            <a:rPr lang="ar-LB" b="1" dirty="0">
              <a:solidFill>
                <a:sysClr val="window" lastClr="FFFFFF"/>
              </a:solidFill>
              <a:latin typeface="Century Gothic" panose="020B0502020202020204"/>
              <a:ea typeface="+mn-ea"/>
              <a:cs typeface="Tahoma" panose="020B0604030504040204" pitchFamily="34" charset="0"/>
            </a:rPr>
            <a:t>الأثر</a:t>
          </a:r>
          <a:endParaRPr lang="en-US" b="1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989D3DE7-6B80-4E80-80D5-B0BCA24D7D38}" type="parTrans" cxnId="{2F228D7F-2476-40A4-B29A-6E461371DE93}">
      <dgm:prSet/>
      <dgm:spPr/>
      <dgm:t>
        <a:bodyPr/>
        <a:lstStyle/>
        <a:p>
          <a:endParaRPr lang="en-US"/>
        </a:p>
      </dgm:t>
    </dgm:pt>
    <dgm:pt modelId="{87CF0EA7-1038-4598-B05D-67B5C51C7D14}" type="sibTrans" cxnId="{2F228D7F-2476-40A4-B29A-6E461371DE93}">
      <dgm:prSet/>
      <dgm:spPr/>
      <dgm:t>
        <a:bodyPr/>
        <a:lstStyle/>
        <a:p>
          <a:endParaRPr lang="en-US"/>
        </a:p>
      </dgm:t>
    </dgm:pt>
    <dgm:pt modelId="{17D87E6A-3550-4011-B9BF-62A3DE3D7487}" type="pres">
      <dgm:prSet presAssocID="{1E823093-8C14-4A42-B922-054AD876C53F}" presName="Name0" presStyleCnt="0">
        <dgm:presLayoutVars>
          <dgm:dir/>
          <dgm:resizeHandles val="exact"/>
        </dgm:presLayoutVars>
      </dgm:prSet>
      <dgm:spPr/>
    </dgm:pt>
    <dgm:pt modelId="{568514A7-90BC-4E0C-9E1D-35F34720184B}" type="pres">
      <dgm:prSet presAssocID="{249A3559-1C2E-4A09-9A2F-5608C6993A23}" presName="node" presStyleLbl="node1" presStyleIdx="0" presStyleCnt="5">
        <dgm:presLayoutVars>
          <dgm:bulletEnabled val="1"/>
        </dgm:presLayoutVars>
      </dgm:prSet>
      <dgm:spPr/>
    </dgm:pt>
    <dgm:pt modelId="{2DAD5A8B-9DCE-4BD7-9166-A6B7E3685BB1}" type="pres">
      <dgm:prSet presAssocID="{A827DECA-B6A9-44CD-987B-F85DF23FCAEA}" presName="sibTrans" presStyleLbl="sibTrans2D1" presStyleIdx="0" presStyleCnt="4"/>
      <dgm:spPr/>
    </dgm:pt>
    <dgm:pt modelId="{F4FBC693-593E-48D1-A90F-7EDA3C391F7F}" type="pres">
      <dgm:prSet presAssocID="{A827DECA-B6A9-44CD-987B-F85DF23FCAEA}" presName="connectorText" presStyleLbl="sibTrans2D1" presStyleIdx="0" presStyleCnt="4"/>
      <dgm:spPr/>
    </dgm:pt>
    <dgm:pt modelId="{D64A8BC6-B063-4214-9584-83E167BA802D}" type="pres">
      <dgm:prSet presAssocID="{2CB36E2C-31D5-4B2C-806F-6CD0BD2994D4}" presName="node" presStyleLbl="node1" presStyleIdx="1" presStyleCnt="5">
        <dgm:presLayoutVars>
          <dgm:bulletEnabled val="1"/>
        </dgm:presLayoutVars>
      </dgm:prSet>
      <dgm:spPr/>
    </dgm:pt>
    <dgm:pt modelId="{58FDB716-7EDD-44C1-8924-7DBCC4D43B7F}" type="pres">
      <dgm:prSet presAssocID="{12523CBC-E182-435C-9B92-D505CC7A3CAD}" presName="sibTrans" presStyleLbl="sibTrans2D1" presStyleIdx="1" presStyleCnt="4"/>
      <dgm:spPr/>
    </dgm:pt>
    <dgm:pt modelId="{5818D651-2D61-421E-8150-DBF27D3F10CA}" type="pres">
      <dgm:prSet presAssocID="{12523CBC-E182-435C-9B92-D505CC7A3CAD}" presName="connectorText" presStyleLbl="sibTrans2D1" presStyleIdx="1" presStyleCnt="4"/>
      <dgm:spPr/>
    </dgm:pt>
    <dgm:pt modelId="{03E8692B-D248-4876-BD9D-58482AAEF849}" type="pres">
      <dgm:prSet presAssocID="{2687058E-4EDA-4695-A7A6-10D92F0B40B1}" presName="node" presStyleLbl="node1" presStyleIdx="2" presStyleCnt="5">
        <dgm:presLayoutVars>
          <dgm:bulletEnabled val="1"/>
        </dgm:presLayoutVars>
      </dgm:prSet>
      <dgm:spPr/>
    </dgm:pt>
    <dgm:pt modelId="{18EDF316-C160-471B-BADF-7709A50D6594}" type="pres">
      <dgm:prSet presAssocID="{66D1F6C3-7BCF-4D6F-90A1-59C19520DD93}" presName="sibTrans" presStyleLbl="sibTrans2D1" presStyleIdx="2" presStyleCnt="4"/>
      <dgm:spPr/>
    </dgm:pt>
    <dgm:pt modelId="{03E2C218-61E4-419D-B196-F0C8660F361E}" type="pres">
      <dgm:prSet presAssocID="{66D1F6C3-7BCF-4D6F-90A1-59C19520DD93}" presName="connectorText" presStyleLbl="sibTrans2D1" presStyleIdx="2" presStyleCnt="4"/>
      <dgm:spPr/>
    </dgm:pt>
    <dgm:pt modelId="{C5CE5A36-A124-4B13-AB91-A61D7D618217}" type="pres">
      <dgm:prSet presAssocID="{5A9573C4-3D13-4E3A-8633-B37B19F64D56}" presName="node" presStyleLbl="node1" presStyleIdx="3" presStyleCnt="5">
        <dgm:presLayoutVars>
          <dgm:bulletEnabled val="1"/>
        </dgm:presLayoutVars>
      </dgm:prSet>
      <dgm:spPr/>
    </dgm:pt>
    <dgm:pt modelId="{75CA0D03-B3B5-4A91-B35F-ED7063AADEE0}" type="pres">
      <dgm:prSet presAssocID="{38744BAE-DF79-452C-80CF-E3B269115AEB}" presName="sibTrans" presStyleLbl="sibTrans2D1" presStyleIdx="3" presStyleCnt="4"/>
      <dgm:spPr/>
    </dgm:pt>
    <dgm:pt modelId="{B1879F73-CC38-4C46-AF00-0102CA1457DF}" type="pres">
      <dgm:prSet presAssocID="{38744BAE-DF79-452C-80CF-E3B269115AEB}" presName="connectorText" presStyleLbl="sibTrans2D1" presStyleIdx="3" presStyleCnt="4"/>
      <dgm:spPr/>
    </dgm:pt>
    <dgm:pt modelId="{3D3528D4-D2BB-4C9A-870E-BE1DC07C5CA0}" type="pres">
      <dgm:prSet presAssocID="{DAB00480-66E5-4538-8DBC-9949828907AD}" presName="node" presStyleLbl="node1" presStyleIdx="4" presStyleCnt="5">
        <dgm:presLayoutVars>
          <dgm:bulletEnabled val="1"/>
        </dgm:presLayoutVars>
      </dgm:prSet>
      <dgm:spPr/>
    </dgm:pt>
  </dgm:ptLst>
  <dgm:cxnLst>
    <dgm:cxn modelId="{6AC57309-2586-40DB-8387-465E1668AD6B}" type="presOf" srcId="{38744BAE-DF79-452C-80CF-E3B269115AEB}" destId="{B1879F73-CC38-4C46-AF00-0102CA1457DF}" srcOrd="1" destOrd="0" presId="urn:microsoft.com/office/officeart/2005/8/layout/process1"/>
    <dgm:cxn modelId="{3F9AC80B-3CF4-47E8-B0CD-B58B6A961024}" type="presOf" srcId="{38744BAE-DF79-452C-80CF-E3B269115AEB}" destId="{75CA0D03-B3B5-4A91-B35F-ED7063AADEE0}" srcOrd="0" destOrd="0" presId="urn:microsoft.com/office/officeart/2005/8/layout/process1"/>
    <dgm:cxn modelId="{D37B1C1A-7932-4F8B-82C3-7428826C6AEA}" srcId="{1E823093-8C14-4A42-B922-054AD876C53F}" destId="{249A3559-1C2E-4A09-9A2F-5608C6993A23}" srcOrd="0" destOrd="0" parTransId="{0681EF76-5C3B-40C6-95E9-8CAC782A45E0}" sibTransId="{A827DECA-B6A9-44CD-987B-F85DF23FCAEA}"/>
    <dgm:cxn modelId="{EB5E4924-8DD9-4CE6-9D04-DD2F4F235DBB}" type="presOf" srcId="{1E823093-8C14-4A42-B922-054AD876C53F}" destId="{17D87E6A-3550-4011-B9BF-62A3DE3D7487}" srcOrd="0" destOrd="0" presId="urn:microsoft.com/office/officeart/2005/8/layout/process1"/>
    <dgm:cxn modelId="{488FD12D-79FF-455A-8615-16B7C253D40A}" type="presOf" srcId="{A827DECA-B6A9-44CD-987B-F85DF23FCAEA}" destId="{F4FBC693-593E-48D1-A90F-7EDA3C391F7F}" srcOrd="1" destOrd="0" presId="urn:microsoft.com/office/officeart/2005/8/layout/process1"/>
    <dgm:cxn modelId="{CE1CDF65-7FF7-484A-9FC1-238CE3E3FA16}" srcId="{1E823093-8C14-4A42-B922-054AD876C53F}" destId="{2CB36E2C-31D5-4B2C-806F-6CD0BD2994D4}" srcOrd="1" destOrd="0" parTransId="{CE2F7643-C29E-47A0-B14D-FADB97FD5845}" sibTransId="{12523CBC-E182-435C-9B92-D505CC7A3CAD}"/>
    <dgm:cxn modelId="{4185A975-9616-44C9-9B50-301708205EEB}" srcId="{1E823093-8C14-4A42-B922-054AD876C53F}" destId="{5A9573C4-3D13-4E3A-8633-B37B19F64D56}" srcOrd="3" destOrd="0" parTransId="{EE443447-48D1-4AA0-BE1F-48AA5E394D37}" sibTransId="{38744BAE-DF79-452C-80CF-E3B269115AEB}"/>
    <dgm:cxn modelId="{4E8B835A-80F6-48E6-BB4D-85E787C9E91E}" type="presOf" srcId="{66D1F6C3-7BCF-4D6F-90A1-59C19520DD93}" destId="{03E2C218-61E4-419D-B196-F0C8660F361E}" srcOrd="1" destOrd="0" presId="urn:microsoft.com/office/officeart/2005/8/layout/process1"/>
    <dgm:cxn modelId="{2F228D7F-2476-40A4-B29A-6E461371DE93}" srcId="{1E823093-8C14-4A42-B922-054AD876C53F}" destId="{DAB00480-66E5-4538-8DBC-9949828907AD}" srcOrd="4" destOrd="0" parTransId="{989D3DE7-6B80-4E80-80D5-B0BCA24D7D38}" sibTransId="{87CF0EA7-1038-4598-B05D-67B5C51C7D14}"/>
    <dgm:cxn modelId="{5127E180-4ED3-46EF-B6CF-A1968B9971BB}" type="presOf" srcId="{66D1F6C3-7BCF-4D6F-90A1-59C19520DD93}" destId="{18EDF316-C160-471B-BADF-7709A50D6594}" srcOrd="0" destOrd="0" presId="urn:microsoft.com/office/officeart/2005/8/layout/process1"/>
    <dgm:cxn modelId="{27A1D18C-7FC0-430B-B1EA-492BDB5FFFA6}" type="presOf" srcId="{12523CBC-E182-435C-9B92-D505CC7A3CAD}" destId="{5818D651-2D61-421E-8150-DBF27D3F10CA}" srcOrd="1" destOrd="0" presId="urn:microsoft.com/office/officeart/2005/8/layout/process1"/>
    <dgm:cxn modelId="{D320219C-87E1-4BD0-8EB4-EC28EBB26338}" type="presOf" srcId="{249A3559-1C2E-4A09-9A2F-5608C6993A23}" destId="{568514A7-90BC-4E0C-9E1D-35F34720184B}" srcOrd="0" destOrd="0" presId="urn:microsoft.com/office/officeart/2005/8/layout/process1"/>
    <dgm:cxn modelId="{CDCEC6AC-CEA0-4FB4-AEFA-C7DA77F808F5}" type="presOf" srcId="{DAB00480-66E5-4538-8DBC-9949828907AD}" destId="{3D3528D4-D2BB-4C9A-870E-BE1DC07C5CA0}" srcOrd="0" destOrd="0" presId="urn:microsoft.com/office/officeart/2005/8/layout/process1"/>
    <dgm:cxn modelId="{6E9232C1-8529-4191-8A33-487882AD7209}" type="presOf" srcId="{5A9573C4-3D13-4E3A-8633-B37B19F64D56}" destId="{C5CE5A36-A124-4B13-AB91-A61D7D618217}" srcOrd="0" destOrd="0" presId="urn:microsoft.com/office/officeart/2005/8/layout/process1"/>
    <dgm:cxn modelId="{D3FF56C8-C986-4857-885E-50AD4372D253}" type="presOf" srcId="{2CB36E2C-31D5-4B2C-806F-6CD0BD2994D4}" destId="{D64A8BC6-B063-4214-9584-83E167BA802D}" srcOrd="0" destOrd="0" presId="urn:microsoft.com/office/officeart/2005/8/layout/process1"/>
    <dgm:cxn modelId="{CA77D3CE-2661-4DDE-8ED4-BEDE9F45E128}" type="presOf" srcId="{2687058E-4EDA-4695-A7A6-10D92F0B40B1}" destId="{03E8692B-D248-4876-BD9D-58482AAEF849}" srcOrd="0" destOrd="0" presId="urn:microsoft.com/office/officeart/2005/8/layout/process1"/>
    <dgm:cxn modelId="{9AADA8CF-16E3-4D86-A0D9-400837A23C16}" type="presOf" srcId="{A827DECA-B6A9-44CD-987B-F85DF23FCAEA}" destId="{2DAD5A8B-9DCE-4BD7-9166-A6B7E3685BB1}" srcOrd="0" destOrd="0" presId="urn:microsoft.com/office/officeart/2005/8/layout/process1"/>
    <dgm:cxn modelId="{FAE0EAD6-B049-46D1-BB4A-83759D4B7634}" type="presOf" srcId="{12523CBC-E182-435C-9B92-D505CC7A3CAD}" destId="{58FDB716-7EDD-44C1-8924-7DBCC4D43B7F}" srcOrd="0" destOrd="0" presId="urn:microsoft.com/office/officeart/2005/8/layout/process1"/>
    <dgm:cxn modelId="{02CE1CD7-B2E2-49F1-A8B2-329807087FCE}" srcId="{1E823093-8C14-4A42-B922-054AD876C53F}" destId="{2687058E-4EDA-4695-A7A6-10D92F0B40B1}" srcOrd="2" destOrd="0" parTransId="{16CCE2F2-8490-4E05-92DF-9BF922ABFA76}" sibTransId="{66D1F6C3-7BCF-4D6F-90A1-59C19520DD93}"/>
    <dgm:cxn modelId="{B6F7194D-1ABA-43FD-ACEB-8BF67F309874}" type="presParOf" srcId="{17D87E6A-3550-4011-B9BF-62A3DE3D7487}" destId="{568514A7-90BC-4E0C-9E1D-35F34720184B}" srcOrd="0" destOrd="0" presId="urn:microsoft.com/office/officeart/2005/8/layout/process1"/>
    <dgm:cxn modelId="{4F7CAB4C-85B7-4C2D-8099-268A4E2DC011}" type="presParOf" srcId="{17D87E6A-3550-4011-B9BF-62A3DE3D7487}" destId="{2DAD5A8B-9DCE-4BD7-9166-A6B7E3685BB1}" srcOrd="1" destOrd="0" presId="urn:microsoft.com/office/officeart/2005/8/layout/process1"/>
    <dgm:cxn modelId="{E8FB9CB9-BACF-41CE-8EE9-E1A7A279EFB7}" type="presParOf" srcId="{2DAD5A8B-9DCE-4BD7-9166-A6B7E3685BB1}" destId="{F4FBC693-593E-48D1-A90F-7EDA3C391F7F}" srcOrd="0" destOrd="0" presId="urn:microsoft.com/office/officeart/2005/8/layout/process1"/>
    <dgm:cxn modelId="{32626148-1CEB-4BE7-B4CA-A181A7DF1B69}" type="presParOf" srcId="{17D87E6A-3550-4011-B9BF-62A3DE3D7487}" destId="{D64A8BC6-B063-4214-9584-83E167BA802D}" srcOrd="2" destOrd="0" presId="urn:microsoft.com/office/officeart/2005/8/layout/process1"/>
    <dgm:cxn modelId="{F74F0C5A-D42D-4FA1-B3F8-32F30B4BB3A4}" type="presParOf" srcId="{17D87E6A-3550-4011-B9BF-62A3DE3D7487}" destId="{58FDB716-7EDD-44C1-8924-7DBCC4D43B7F}" srcOrd="3" destOrd="0" presId="urn:microsoft.com/office/officeart/2005/8/layout/process1"/>
    <dgm:cxn modelId="{1CFCDDB7-299F-4BF7-8CFD-63EE32298B9E}" type="presParOf" srcId="{58FDB716-7EDD-44C1-8924-7DBCC4D43B7F}" destId="{5818D651-2D61-421E-8150-DBF27D3F10CA}" srcOrd="0" destOrd="0" presId="urn:microsoft.com/office/officeart/2005/8/layout/process1"/>
    <dgm:cxn modelId="{1E0E589E-90E6-42F7-AA87-9DA6B864B0C8}" type="presParOf" srcId="{17D87E6A-3550-4011-B9BF-62A3DE3D7487}" destId="{03E8692B-D248-4876-BD9D-58482AAEF849}" srcOrd="4" destOrd="0" presId="urn:microsoft.com/office/officeart/2005/8/layout/process1"/>
    <dgm:cxn modelId="{F3D2BA24-625E-4DC9-9492-26D85254B499}" type="presParOf" srcId="{17D87E6A-3550-4011-B9BF-62A3DE3D7487}" destId="{18EDF316-C160-471B-BADF-7709A50D6594}" srcOrd="5" destOrd="0" presId="urn:microsoft.com/office/officeart/2005/8/layout/process1"/>
    <dgm:cxn modelId="{29A19CF2-77FA-4187-9A05-C4577FF40BD9}" type="presParOf" srcId="{18EDF316-C160-471B-BADF-7709A50D6594}" destId="{03E2C218-61E4-419D-B196-F0C8660F361E}" srcOrd="0" destOrd="0" presId="urn:microsoft.com/office/officeart/2005/8/layout/process1"/>
    <dgm:cxn modelId="{C3E0E0AD-D7FB-4EBD-A237-EB85B79399AD}" type="presParOf" srcId="{17D87E6A-3550-4011-B9BF-62A3DE3D7487}" destId="{C5CE5A36-A124-4B13-AB91-A61D7D618217}" srcOrd="6" destOrd="0" presId="urn:microsoft.com/office/officeart/2005/8/layout/process1"/>
    <dgm:cxn modelId="{D5125955-1F14-4477-B0EA-2983851EB746}" type="presParOf" srcId="{17D87E6A-3550-4011-B9BF-62A3DE3D7487}" destId="{75CA0D03-B3B5-4A91-B35F-ED7063AADEE0}" srcOrd="7" destOrd="0" presId="urn:microsoft.com/office/officeart/2005/8/layout/process1"/>
    <dgm:cxn modelId="{365AA690-082D-49AF-8B1B-66B53C9D3E50}" type="presParOf" srcId="{75CA0D03-B3B5-4A91-B35F-ED7063AADEE0}" destId="{B1879F73-CC38-4C46-AF00-0102CA1457DF}" srcOrd="0" destOrd="0" presId="urn:microsoft.com/office/officeart/2005/8/layout/process1"/>
    <dgm:cxn modelId="{56F329D0-F0DD-465C-A98C-6297482E76F0}" type="presParOf" srcId="{17D87E6A-3550-4011-B9BF-62A3DE3D7487}" destId="{3D3528D4-D2BB-4C9A-870E-BE1DC07C5CA0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479B85-DD54-41D8-9E4C-E1403978327D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F629A6-5F82-49CF-A6F1-4B7E69081121}">
      <dgm:prSet phldrT="[Text]" custT="1"/>
      <dgm:spPr>
        <a:solidFill>
          <a:srgbClr val="01758C"/>
        </a:solidFill>
      </dgm:spPr>
      <dgm:t>
        <a:bodyPr/>
        <a:lstStyle/>
        <a:p>
          <a:r>
            <a:rPr lang="ar-LB" sz="2400" dirty="0"/>
            <a:t>تحديد</a:t>
          </a:r>
          <a:endParaRPr lang="en-US" sz="2400" dirty="0"/>
        </a:p>
      </dgm:t>
    </dgm:pt>
    <dgm:pt modelId="{4D770916-5947-478E-B5F8-383FF9018772}" type="parTrans" cxnId="{3E0F7F43-D29D-4F8D-AD3A-EC95AD030CBC}">
      <dgm:prSet/>
      <dgm:spPr/>
      <dgm:t>
        <a:bodyPr/>
        <a:lstStyle/>
        <a:p>
          <a:endParaRPr lang="en-US"/>
        </a:p>
      </dgm:t>
    </dgm:pt>
    <dgm:pt modelId="{F0CB0569-5451-4C9C-8212-41FCB98D895E}" type="sibTrans" cxnId="{3E0F7F43-D29D-4F8D-AD3A-EC95AD030CBC}">
      <dgm:prSet/>
      <dgm:spPr/>
      <dgm:t>
        <a:bodyPr/>
        <a:lstStyle/>
        <a:p>
          <a:endParaRPr lang="en-US" dirty="0"/>
        </a:p>
      </dgm:t>
    </dgm:pt>
    <dgm:pt modelId="{C2CE1AAD-A285-4D39-94E0-146FE6C6E021}">
      <dgm:prSet phldrT="[Text]" custT="1"/>
      <dgm:spPr>
        <a:solidFill>
          <a:srgbClr val="C00000"/>
        </a:solidFill>
      </dgm:spPr>
      <dgm:t>
        <a:bodyPr/>
        <a:lstStyle/>
        <a:p>
          <a:r>
            <a:rPr lang="ar-LB" sz="2400" dirty="0"/>
            <a:t>تصميم</a:t>
          </a:r>
          <a:endParaRPr lang="en-US" sz="2400" dirty="0"/>
        </a:p>
      </dgm:t>
    </dgm:pt>
    <dgm:pt modelId="{36050124-6FDD-4503-9D97-425FCD75BDAD}" type="parTrans" cxnId="{64BD4D9F-42A3-4905-A425-DFEA27804075}">
      <dgm:prSet/>
      <dgm:spPr/>
      <dgm:t>
        <a:bodyPr/>
        <a:lstStyle/>
        <a:p>
          <a:endParaRPr lang="en-US"/>
        </a:p>
      </dgm:t>
    </dgm:pt>
    <dgm:pt modelId="{9D3835B0-6A06-44A8-88CA-881E5EB20AA6}" type="sibTrans" cxnId="{64BD4D9F-42A3-4905-A425-DFEA27804075}">
      <dgm:prSet/>
      <dgm:spPr/>
      <dgm:t>
        <a:bodyPr/>
        <a:lstStyle/>
        <a:p>
          <a:endParaRPr lang="en-US" dirty="0"/>
        </a:p>
      </dgm:t>
    </dgm:pt>
    <dgm:pt modelId="{A6C6D000-9D9C-4409-AF33-09A86220948A}">
      <dgm:prSet phldrT="[Text]" custT="1"/>
      <dgm:spPr>
        <a:solidFill>
          <a:srgbClr val="00B050"/>
        </a:solidFill>
      </dgm:spPr>
      <dgm:t>
        <a:bodyPr/>
        <a:lstStyle/>
        <a:p>
          <a:r>
            <a:rPr lang="ar-LB" sz="2400" dirty="0"/>
            <a:t>تنفيذ</a:t>
          </a:r>
          <a:endParaRPr lang="en-US" sz="2400" dirty="0"/>
        </a:p>
      </dgm:t>
    </dgm:pt>
    <dgm:pt modelId="{A84B960D-2917-4CFD-B7EA-5A4411F72CD0}" type="parTrans" cxnId="{9299390E-48C7-48CB-9B58-130FB95919A3}">
      <dgm:prSet/>
      <dgm:spPr/>
      <dgm:t>
        <a:bodyPr/>
        <a:lstStyle/>
        <a:p>
          <a:endParaRPr lang="en-US"/>
        </a:p>
      </dgm:t>
    </dgm:pt>
    <dgm:pt modelId="{2E782BB9-8CAA-4990-A523-980D83D872BE}" type="sibTrans" cxnId="{9299390E-48C7-48CB-9B58-130FB95919A3}">
      <dgm:prSet/>
      <dgm:spPr/>
      <dgm:t>
        <a:bodyPr/>
        <a:lstStyle/>
        <a:p>
          <a:endParaRPr lang="en-US" dirty="0"/>
        </a:p>
      </dgm:t>
    </dgm:pt>
    <dgm:pt modelId="{2EB7BF67-7B9E-401A-8B36-DFD2030155E9}">
      <dgm:prSet phldrT="[Text]" custT="1"/>
      <dgm:spPr>
        <a:solidFill>
          <a:srgbClr val="F5C912"/>
        </a:solidFill>
      </dgm:spPr>
      <dgm:t>
        <a:bodyPr/>
        <a:lstStyle/>
        <a:p>
          <a:r>
            <a:rPr lang="ar-LB" sz="2400" dirty="0">
              <a:solidFill>
                <a:schemeClr val="tx1">
                  <a:lumMod val="75000"/>
                  <a:lumOff val="25000"/>
                </a:schemeClr>
              </a:solidFill>
            </a:rPr>
            <a:t>نهاية</a:t>
          </a:r>
          <a:endParaRPr lang="en-US" sz="2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64F00A4-1187-48CD-BF79-2BE0E96E3DF3}" type="parTrans" cxnId="{8FD27E37-B99E-4573-B308-96A0A7D87F74}">
      <dgm:prSet/>
      <dgm:spPr/>
      <dgm:t>
        <a:bodyPr/>
        <a:lstStyle/>
        <a:p>
          <a:endParaRPr lang="en-US"/>
        </a:p>
      </dgm:t>
    </dgm:pt>
    <dgm:pt modelId="{20149EA1-266C-4100-9258-3B3D67D17B3A}" type="sibTrans" cxnId="{8FD27E37-B99E-4573-B308-96A0A7D87F74}">
      <dgm:prSet/>
      <dgm:spPr/>
      <dgm:t>
        <a:bodyPr/>
        <a:lstStyle/>
        <a:p>
          <a:endParaRPr lang="en-US" dirty="0"/>
        </a:p>
      </dgm:t>
    </dgm:pt>
    <dgm:pt modelId="{D6F8F0B6-54FC-4EDB-9B7D-3C7BD3F29363}" type="pres">
      <dgm:prSet presAssocID="{A4479B85-DD54-41D8-9E4C-E1403978327D}" presName="cycle" presStyleCnt="0">
        <dgm:presLayoutVars>
          <dgm:dir/>
          <dgm:resizeHandles val="exact"/>
        </dgm:presLayoutVars>
      </dgm:prSet>
      <dgm:spPr/>
    </dgm:pt>
    <dgm:pt modelId="{9FAB6EF8-D124-4D56-9D7A-6F97673431E8}" type="pres">
      <dgm:prSet presAssocID="{2AF629A6-5F82-49CF-A6F1-4B7E69081121}" presName="node" presStyleLbl="node1" presStyleIdx="0" presStyleCnt="4" custScaleY="40897">
        <dgm:presLayoutVars>
          <dgm:bulletEnabled val="1"/>
        </dgm:presLayoutVars>
      </dgm:prSet>
      <dgm:spPr/>
    </dgm:pt>
    <dgm:pt modelId="{6C3828D8-F51E-4D92-B8A6-BA0A03744000}" type="pres">
      <dgm:prSet presAssocID="{2AF629A6-5F82-49CF-A6F1-4B7E69081121}" presName="spNode" presStyleCnt="0"/>
      <dgm:spPr/>
    </dgm:pt>
    <dgm:pt modelId="{58EC91D7-B90C-4E1F-97F7-8EB52D71F005}" type="pres">
      <dgm:prSet presAssocID="{F0CB0569-5451-4C9C-8212-41FCB98D895E}" presName="sibTrans" presStyleLbl="sibTrans1D1" presStyleIdx="0" presStyleCnt="4"/>
      <dgm:spPr/>
    </dgm:pt>
    <dgm:pt modelId="{B5637813-4FE2-49FC-B908-BDD83AA312BE}" type="pres">
      <dgm:prSet presAssocID="{C2CE1AAD-A285-4D39-94E0-146FE6C6E021}" presName="node" presStyleLbl="node1" presStyleIdx="1" presStyleCnt="4" custScaleY="49396">
        <dgm:presLayoutVars>
          <dgm:bulletEnabled val="1"/>
        </dgm:presLayoutVars>
      </dgm:prSet>
      <dgm:spPr/>
    </dgm:pt>
    <dgm:pt modelId="{9996144E-F103-447C-94E4-69171F0DBBD7}" type="pres">
      <dgm:prSet presAssocID="{C2CE1AAD-A285-4D39-94E0-146FE6C6E021}" presName="spNode" presStyleCnt="0"/>
      <dgm:spPr/>
    </dgm:pt>
    <dgm:pt modelId="{31BA8E73-B311-49A2-82F6-2D34ABF5A1B5}" type="pres">
      <dgm:prSet presAssocID="{9D3835B0-6A06-44A8-88CA-881E5EB20AA6}" presName="sibTrans" presStyleLbl="sibTrans1D1" presStyleIdx="1" presStyleCnt="4"/>
      <dgm:spPr/>
    </dgm:pt>
    <dgm:pt modelId="{53E549A8-E2A7-41C9-8179-E93E954FBD6B}" type="pres">
      <dgm:prSet presAssocID="{A6C6D000-9D9C-4409-AF33-09A86220948A}" presName="node" presStyleLbl="node1" presStyleIdx="2" presStyleCnt="4" custScaleY="45107">
        <dgm:presLayoutVars>
          <dgm:bulletEnabled val="1"/>
        </dgm:presLayoutVars>
      </dgm:prSet>
      <dgm:spPr/>
    </dgm:pt>
    <dgm:pt modelId="{4F8A01F5-5C2F-4143-B635-9209CCBE3465}" type="pres">
      <dgm:prSet presAssocID="{A6C6D000-9D9C-4409-AF33-09A86220948A}" presName="spNode" presStyleCnt="0"/>
      <dgm:spPr/>
    </dgm:pt>
    <dgm:pt modelId="{28506B9B-BEFE-48D1-AEEA-B3B220E25FC0}" type="pres">
      <dgm:prSet presAssocID="{2E782BB9-8CAA-4990-A523-980D83D872BE}" presName="sibTrans" presStyleLbl="sibTrans1D1" presStyleIdx="2" presStyleCnt="4"/>
      <dgm:spPr/>
    </dgm:pt>
    <dgm:pt modelId="{410F2134-A6C7-4DA9-A378-9E00AA9E2F1A}" type="pres">
      <dgm:prSet presAssocID="{2EB7BF67-7B9E-401A-8B36-DFD2030155E9}" presName="node" presStyleLbl="node1" presStyleIdx="3" presStyleCnt="4" custScaleY="41131" custRadScaleRad="98984" custRadScaleInc="-13862">
        <dgm:presLayoutVars>
          <dgm:bulletEnabled val="1"/>
        </dgm:presLayoutVars>
      </dgm:prSet>
      <dgm:spPr/>
    </dgm:pt>
    <dgm:pt modelId="{9956CC77-6856-4FEF-A1F1-B284EB1B82EA}" type="pres">
      <dgm:prSet presAssocID="{2EB7BF67-7B9E-401A-8B36-DFD2030155E9}" presName="spNode" presStyleCnt="0"/>
      <dgm:spPr/>
    </dgm:pt>
    <dgm:pt modelId="{84DA3372-BDE8-45A9-A997-4680196A30F0}" type="pres">
      <dgm:prSet presAssocID="{20149EA1-266C-4100-9258-3B3D67D17B3A}" presName="sibTrans" presStyleLbl="sibTrans1D1" presStyleIdx="3" presStyleCnt="4"/>
      <dgm:spPr/>
    </dgm:pt>
  </dgm:ptLst>
  <dgm:cxnLst>
    <dgm:cxn modelId="{9299390E-48C7-48CB-9B58-130FB95919A3}" srcId="{A4479B85-DD54-41D8-9E4C-E1403978327D}" destId="{A6C6D000-9D9C-4409-AF33-09A86220948A}" srcOrd="2" destOrd="0" parTransId="{A84B960D-2917-4CFD-B7EA-5A4411F72CD0}" sibTransId="{2E782BB9-8CAA-4990-A523-980D83D872BE}"/>
    <dgm:cxn modelId="{8E9F2410-B7CF-4595-B2FC-66980ECA1CD8}" type="presOf" srcId="{C2CE1AAD-A285-4D39-94E0-146FE6C6E021}" destId="{B5637813-4FE2-49FC-B908-BDD83AA312BE}" srcOrd="0" destOrd="0" presId="urn:microsoft.com/office/officeart/2005/8/layout/cycle6"/>
    <dgm:cxn modelId="{8550D52B-9EA0-4A9F-B170-662FEC72407A}" type="presOf" srcId="{F0CB0569-5451-4C9C-8212-41FCB98D895E}" destId="{58EC91D7-B90C-4E1F-97F7-8EB52D71F005}" srcOrd="0" destOrd="0" presId="urn:microsoft.com/office/officeart/2005/8/layout/cycle6"/>
    <dgm:cxn modelId="{8FD27E37-B99E-4573-B308-96A0A7D87F74}" srcId="{A4479B85-DD54-41D8-9E4C-E1403978327D}" destId="{2EB7BF67-7B9E-401A-8B36-DFD2030155E9}" srcOrd="3" destOrd="0" parTransId="{E64F00A4-1187-48CD-BF79-2BE0E96E3DF3}" sibTransId="{20149EA1-266C-4100-9258-3B3D67D17B3A}"/>
    <dgm:cxn modelId="{3E0F7F43-D29D-4F8D-AD3A-EC95AD030CBC}" srcId="{A4479B85-DD54-41D8-9E4C-E1403978327D}" destId="{2AF629A6-5F82-49CF-A6F1-4B7E69081121}" srcOrd="0" destOrd="0" parTransId="{4D770916-5947-478E-B5F8-383FF9018772}" sibTransId="{F0CB0569-5451-4C9C-8212-41FCB98D895E}"/>
    <dgm:cxn modelId="{8995925A-49FC-4FF5-A51A-554E3AC65116}" type="presOf" srcId="{2AF629A6-5F82-49CF-A6F1-4B7E69081121}" destId="{9FAB6EF8-D124-4D56-9D7A-6F97673431E8}" srcOrd="0" destOrd="0" presId="urn:microsoft.com/office/officeart/2005/8/layout/cycle6"/>
    <dgm:cxn modelId="{EF50067D-F627-41E6-8C4A-19B42FCCF120}" type="presOf" srcId="{A6C6D000-9D9C-4409-AF33-09A86220948A}" destId="{53E549A8-E2A7-41C9-8179-E93E954FBD6B}" srcOrd="0" destOrd="0" presId="urn:microsoft.com/office/officeart/2005/8/layout/cycle6"/>
    <dgm:cxn modelId="{40A0A187-31C0-4A2E-99D0-CF6E51F3ACAE}" type="presOf" srcId="{20149EA1-266C-4100-9258-3B3D67D17B3A}" destId="{84DA3372-BDE8-45A9-A997-4680196A30F0}" srcOrd="0" destOrd="0" presId="urn:microsoft.com/office/officeart/2005/8/layout/cycle6"/>
    <dgm:cxn modelId="{67560F91-E87D-4DA1-97C1-F0744541D2FC}" type="presOf" srcId="{9D3835B0-6A06-44A8-88CA-881E5EB20AA6}" destId="{31BA8E73-B311-49A2-82F6-2D34ABF5A1B5}" srcOrd="0" destOrd="0" presId="urn:microsoft.com/office/officeart/2005/8/layout/cycle6"/>
    <dgm:cxn modelId="{64BD4D9F-42A3-4905-A425-DFEA27804075}" srcId="{A4479B85-DD54-41D8-9E4C-E1403978327D}" destId="{C2CE1AAD-A285-4D39-94E0-146FE6C6E021}" srcOrd="1" destOrd="0" parTransId="{36050124-6FDD-4503-9D97-425FCD75BDAD}" sibTransId="{9D3835B0-6A06-44A8-88CA-881E5EB20AA6}"/>
    <dgm:cxn modelId="{D0620ED9-2B1A-4485-A0C3-6EB02F66D29D}" type="presOf" srcId="{A4479B85-DD54-41D8-9E4C-E1403978327D}" destId="{D6F8F0B6-54FC-4EDB-9B7D-3C7BD3F29363}" srcOrd="0" destOrd="0" presId="urn:microsoft.com/office/officeart/2005/8/layout/cycle6"/>
    <dgm:cxn modelId="{080AAFDE-801D-4EF5-8DE1-1AD0787C5EDB}" type="presOf" srcId="{2E782BB9-8CAA-4990-A523-980D83D872BE}" destId="{28506B9B-BEFE-48D1-AEEA-B3B220E25FC0}" srcOrd="0" destOrd="0" presId="urn:microsoft.com/office/officeart/2005/8/layout/cycle6"/>
    <dgm:cxn modelId="{53D7EBEB-A2B2-4EED-BCA4-41B63BD31032}" type="presOf" srcId="{2EB7BF67-7B9E-401A-8B36-DFD2030155E9}" destId="{410F2134-A6C7-4DA9-A378-9E00AA9E2F1A}" srcOrd="0" destOrd="0" presId="urn:microsoft.com/office/officeart/2005/8/layout/cycle6"/>
    <dgm:cxn modelId="{C23DBA8F-22FD-437E-B4C5-0AAA29AE2A43}" type="presParOf" srcId="{D6F8F0B6-54FC-4EDB-9B7D-3C7BD3F29363}" destId="{9FAB6EF8-D124-4D56-9D7A-6F97673431E8}" srcOrd="0" destOrd="0" presId="urn:microsoft.com/office/officeart/2005/8/layout/cycle6"/>
    <dgm:cxn modelId="{EF026FBB-D16D-4D2F-9D80-80591BE4A54D}" type="presParOf" srcId="{D6F8F0B6-54FC-4EDB-9B7D-3C7BD3F29363}" destId="{6C3828D8-F51E-4D92-B8A6-BA0A03744000}" srcOrd="1" destOrd="0" presId="urn:microsoft.com/office/officeart/2005/8/layout/cycle6"/>
    <dgm:cxn modelId="{123AEBDC-BA34-4688-9D35-97447996F08A}" type="presParOf" srcId="{D6F8F0B6-54FC-4EDB-9B7D-3C7BD3F29363}" destId="{58EC91D7-B90C-4E1F-97F7-8EB52D71F005}" srcOrd="2" destOrd="0" presId="urn:microsoft.com/office/officeart/2005/8/layout/cycle6"/>
    <dgm:cxn modelId="{F47CB9E8-765B-4820-A746-0CDECCE622A0}" type="presParOf" srcId="{D6F8F0B6-54FC-4EDB-9B7D-3C7BD3F29363}" destId="{B5637813-4FE2-49FC-B908-BDD83AA312BE}" srcOrd="3" destOrd="0" presId="urn:microsoft.com/office/officeart/2005/8/layout/cycle6"/>
    <dgm:cxn modelId="{5BB1C04D-489B-4479-B733-575579E48BD8}" type="presParOf" srcId="{D6F8F0B6-54FC-4EDB-9B7D-3C7BD3F29363}" destId="{9996144E-F103-447C-94E4-69171F0DBBD7}" srcOrd="4" destOrd="0" presId="urn:microsoft.com/office/officeart/2005/8/layout/cycle6"/>
    <dgm:cxn modelId="{BC8284B8-DA84-4A1A-B4B8-59739C2D5FED}" type="presParOf" srcId="{D6F8F0B6-54FC-4EDB-9B7D-3C7BD3F29363}" destId="{31BA8E73-B311-49A2-82F6-2D34ABF5A1B5}" srcOrd="5" destOrd="0" presId="urn:microsoft.com/office/officeart/2005/8/layout/cycle6"/>
    <dgm:cxn modelId="{9A83737D-8222-4989-B390-A7E2A3E9F8AB}" type="presParOf" srcId="{D6F8F0B6-54FC-4EDB-9B7D-3C7BD3F29363}" destId="{53E549A8-E2A7-41C9-8179-E93E954FBD6B}" srcOrd="6" destOrd="0" presId="urn:microsoft.com/office/officeart/2005/8/layout/cycle6"/>
    <dgm:cxn modelId="{7C7F153A-0D7E-494E-BCC8-4555DD4ADFF1}" type="presParOf" srcId="{D6F8F0B6-54FC-4EDB-9B7D-3C7BD3F29363}" destId="{4F8A01F5-5C2F-4143-B635-9209CCBE3465}" srcOrd="7" destOrd="0" presId="urn:microsoft.com/office/officeart/2005/8/layout/cycle6"/>
    <dgm:cxn modelId="{04AADA3B-70E6-4DB7-8971-AE1CBD869D53}" type="presParOf" srcId="{D6F8F0B6-54FC-4EDB-9B7D-3C7BD3F29363}" destId="{28506B9B-BEFE-48D1-AEEA-B3B220E25FC0}" srcOrd="8" destOrd="0" presId="urn:microsoft.com/office/officeart/2005/8/layout/cycle6"/>
    <dgm:cxn modelId="{8D67E883-C8BC-4150-BF19-624C9124634F}" type="presParOf" srcId="{D6F8F0B6-54FC-4EDB-9B7D-3C7BD3F29363}" destId="{410F2134-A6C7-4DA9-A378-9E00AA9E2F1A}" srcOrd="9" destOrd="0" presId="urn:microsoft.com/office/officeart/2005/8/layout/cycle6"/>
    <dgm:cxn modelId="{7FEF0205-19DD-4180-910F-FBBCBB1B6C9F}" type="presParOf" srcId="{D6F8F0B6-54FC-4EDB-9B7D-3C7BD3F29363}" destId="{9956CC77-6856-4FEF-A1F1-B284EB1B82EA}" srcOrd="10" destOrd="0" presId="urn:microsoft.com/office/officeart/2005/8/layout/cycle6"/>
    <dgm:cxn modelId="{84784044-F9D0-43F9-81D3-17528BF7CDCD}" type="presParOf" srcId="{D6F8F0B6-54FC-4EDB-9B7D-3C7BD3F29363}" destId="{84DA3372-BDE8-45A9-A997-4680196A30F0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930504-258B-481B-ABF4-2799C6775D20}" type="doc">
      <dgm:prSet loTypeId="urn:microsoft.com/office/officeart/2005/8/layout/cycle3" loCatId="cycle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3E1F3997-0544-406D-AABF-DB2B7934CCF8}">
      <dgm:prSet phldrT="[Text]" custT="1"/>
      <dgm:spPr>
        <a:xfrm>
          <a:off x="3489015" y="1762"/>
          <a:ext cx="2454977" cy="1227488"/>
        </a:xfrm>
        <a:prstGeom prst="roundRect">
          <a:avLst/>
        </a:prstGeom>
        <a:solidFill>
          <a:srgbClr val="265991">
            <a:shade val="80000"/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200" b="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Problem Analysis</a:t>
          </a:r>
        </a:p>
      </dgm:t>
    </dgm:pt>
    <dgm:pt modelId="{DC061491-424D-400E-9921-5B975A635844}" type="parTrans" cxnId="{707BE244-2BAC-4DAB-B009-6524C93F28F1}">
      <dgm:prSet/>
      <dgm:spPr/>
      <dgm:t>
        <a:bodyPr/>
        <a:lstStyle/>
        <a:p>
          <a:endParaRPr lang="en-US"/>
        </a:p>
      </dgm:t>
    </dgm:pt>
    <dgm:pt modelId="{B92254E4-D1FB-4416-A0E9-A11DACEEDB3B}" type="sibTrans" cxnId="{707BE244-2BAC-4DAB-B009-6524C93F28F1}">
      <dgm:prSet/>
      <dgm:spPr>
        <a:xfrm>
          <a:off x="2123038" y="-32437"/>
          <a:ext cx="5186932" cy="5186932"/>
        </a:xfrm>
        <a:prstGeom prst="circularArrow">
          <a:avLst>
            <a:gd name="adj1" fmla="val 5544"/>
            <a:gd name="adj2" fmla="val 330680"/>
            <a:gd name="adj3" fmla="val 13750937"/>
            <a:gd name="adj4" fmla="val 17401190"/>
            <a:gd name="adj5" fmla="val 5757"/>
          </a:avLst>
        </a:prstGeom>
        <a:solidFill>
          <a:srgbClr val="26599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76D154D5-4C30-4C21-B4E7-5E05BC9532B2}">
      <dgm:prSet phldrT="[Text]" custT="1"/>
      <dgm:spPr>
        <a:xfrm>
          <a:off x="5592668" y="1530155"/>
          <a:ext cx="2454977" cy="1227488"/>
        </a:xfrm>
        <a:prstGeom prst="roundRect">
          <a:avLst/>
        </a:prstGeom>
        <a:solidFill>
          <a:srgbClr val="265991">
            <a:shade val="80000"/>
            <a:hueOff val="127441"/>
            <a:satOff val="-9676"/>
            <a:lumOff val="8572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Project Design</a:t>
          </a:r>
        </a:p>
      </dgm:t>
    </dgm:pt>
    <dgm:pt modelId="{5D020DA4-A456-4E64-BFB4-705C087F7CCF}" type="parTrans" cxnId="{7D9631AE-7724-4925-B90F-352E908EBEA7}">
      <dgm:prSet/>
      <dgm:spPr/>
      <dgm:t>
        <a:bodyPr/>
        <a:lstStyle/>
        <a:p>
          <a:endParaRPr lang="en-US"/>
        </a:p>
      </dgm:t>
    </dgm:pt>
    <dgm:pt modelId="{2FC87190-C362-43F1-918B-F476179D62C9}" type="sibTrans" cxnId="{7D9631AE-7724-4925-B90F-352E908EBEA7}">
      <dgm:prSet/>
      <dgm:spPr/>
      <dgm:t>
        <a:bodyPr/>
        <a:lstStyle/>
        <a:p>
          <a:endParaRPr lang="en-US"/>
        </a:p>
      </dgm:t>
    </dgm:pt>
    <dgm:pt modelId="{D17D76FC-B9EC-424A-8A32-FEA379F636D5}">
      <dgm:prSet phldrT="[Text]" custT="1"/>
      <dgm:spPr>
        <a:xfrm>
          <a:off x="4691424" y="4003147"/>
          <a:ext cx="2650418" cy="1227488"/>
        </a:xfrm>
        <a:prstGeom prst="roundRect">
          <a:avLst/>
        </a:prstGeom>
        <a:solidFill>
          <a:srgbClr val="265991">
            <a:shade val="80000"/>
            <a:hueOff val="254882"/>
            <a:satOff val="-19351"/>
            <a:lumOff val="17144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Implementation</a:t>
          </a:r>
        </a:p>
      </dgm:t>
    </dgm:pt>
    <dgm:pt modelId="{4EA19B87-80CA-4A77-8E8B-AE7784393B08}" type="parTrans" cxnId="{D6583376-5098-4D8A-A1ED-176739E77707}">
      <dgm:prSet/>
      <dgm:spPr/>
      <dgm:t>
        <a:bodyPr/>
        <a:lstStyle/>
        <a:p>
          <a:endParaRPr lang="en-US"/>
        </a:p>
      </dgm:t>
    </dgm:pt>
    <dgm:pt modelId="{F4484F17-13F7-4692-AFB5-A4F0A3E59357}" type="sibTrans" cxnId="{D6583376-5098-4D8A-A1ED-176739E77707}">
      <dgm:prSet/>
      <dgm:spPr/>
      <dgm:t>
        <a:bodyPr/>
        <a:lstStyle/>
        <a:p>
          <a:endParaRPr lang="en-US"/>
        </a:p>
      </dgm:t>
    </dgm:pt>
    <dgm:pt modelId="{A662B852-116D-4830-A37B-DFBA56EDA265}">
      <dgm:prSet phldrT="[Text]" custT="1"/>
      <dgm:spPr>
        <a:xfrm>
          <a:off x="1907604" y="4004910"/>
          <a:ext cx="2670819" cy="1227488"/>
        </a:xfrm>
        <a:prstGeom prst="roundRect">
          <a:avLst/>
        </a:prstGeom>
        <a:solidFill>
          <a:srgbClr val="265991">
            <a:shade val="80000"/>
            <a:hueOff val="382324"/>
            <a:satOff val="-29027"/>
            <a:lumOff val="25716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Midterm Review &amp; Learning</a:t>
          </a:r>
        </a:p>
      </dgm:t>
    </dgm:pt>
    <dgm:pt modelId="{9CE54AB4-C49C-4580-89FA-F016ABC5DC8B}" type="parTrans" cxnId="{26CD6688-0970-4523-9073-FF53AE0D5F2F}">
      <dgm:prSet/>
      <dgm:spPr/>
      <dgm:t>
        <a:bodyPr/>
        <a:lstStyle/>
        <a:p>
          <a:endParaRPr lang="en-US"/>
        </a:p>
      </dgm:t>
    </dgm:pt>
    <dgm:pt modelId="{F436DC0E-CDE8-427F-BB2A-0D471B0234A7}" type="sibTrans" cxnId="{26CD6688-0970-4523-9073-FF53AE0D5F2F}">
      <dgm:prSet/>
      <dgm:spPr/>
      <dgm:t>
        <a:bodyPr/>
        <a:lstStyle/>
        <a:p>
          <a:endParaRPr lang="en-US"/>
        </a:p>
      </dgm:t>
    </dgm:pt>
    <dgm:pt modelId="{E1CCC173-9215-4226-BF2D-64AF723B2DB4}">
      <dgm:prSet phldrT="[Text]" custT="1"/>
      <dgm:spPr>
        <a:xfrm>
          <a:off x="1385363" y="1530155"/>
          <a:ext cx="2454977" cy="1227488"/>
        </a:xfrm>
        <a:prstGeom prst="roundRect">
          <a:avLst/>
        </a:prstGeom>
        <a:solidFill>
          <a:srgbClr val="265991">
            <a:shade val="80000"/>
            <a:hueOff val="509765"/>
            <a:satOff val="-38702"/>
            <a:lumOff val="34288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Project Closure – </a:t>
          </a:r>
          <a:r>
            <a:rPr lang="en-US" sz="2200" dirty="0" err="1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EoP</a:t>
          </a:r>
          <a:r>
            <a:rPr lang="en-US" sz="2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 Evaluation </a:t>
          </a:r>
        </a:p>
      </dgm:t>
    </dgm:pt>
    <dgm:pt modelId="{2CC223E4-1F22-4C23-B235-540DB876764E}" type="parTrans" cxnId="{653BCC2D-1471-4281-A45A-CBAF9A371CB0}">
      <dgm:prSet/>
      <dgm:spPr/>
      <dgm:t>
        <a:bodyPr/>
        <a:lstStyle/>
        <a:p>
          <a:endParaRPr lang="en-US"/>
        </a:p>
      </dgm:t>
    </dgm:pt>
    <dgm:pt modelId="{71F57078-5C4B-46D6-A64E-078DFA582A61}" type="sibTrans" cxnId="{653BCC2D-1471-4281-A45A-CBAF9A371CB0}">
      <dgm:prSet/>
      <dgm:spPr/>
      <dgm:t>
        <a:bodyPr/>
        <a:lstStyle/>
        <a:p>
          <a:endParaRPr lang="en-US"/>
        </a:p>
      </dgm:t>
    </dgm:pt>
    <dgm:pt modelId="{46BE089E-AA5D-43BC-B10C-D8D2912B7818}" type="pres">
      <dgm:prSet presAssocID="{F1930504-258B-481B-ABF4-2799C6775D20}" presName="Name0" presStyleCnt="0">
        <dgm:presLayoutVars>
          <dgm:dir/>
          <dgm:resizeHandles val="exact"/>
        </dgm:presLayoutVars>
      </dgm:prSet>
      <dgm:spPr/>
    </dgm:pt>
    <dgm:pt modelId="{B50F298B-B2E9-48D9-9353-0D88003CE453}" type="pres">
      <dgm:prSet presAssocID="{F1930504-258B-481B-ABF4-2799C6775D20}" presName="cycle" presStyleCnt="0"/>
      <dgm:spPr/>
    </dgm:pt>
    <dgm:pt modelId="{4D0989C9-2318-4AB0-AADD-37921112E95C}" type="pres">
      <dgm:prSet presAssocID="{3E1F3997-0544-406D-AABF-DB2B7934CCF8}" presName="nodeFirstNode" presStyleLbl="node1" presStyleIdx="0" presStyleCnt="5">
        <dgm:presLayoutVars>
          <dgm:bulletEnabled val="1"/>
        </dgm:presLayoutVars>
      </dgm:prSet>
      <dgm:spPr/>
    </dgm:pt>
    <dgm:pt modelId="{A8D2B4EB-2BB5-4BF8-A1DE-0BB32A0198AE}" type="pres">
      <dgm:prSet presAssocID="{B92254E4-D1FB-4416-A0E9-A11DACEEDB3B}" presName="sibTransFirstNode" presStyleLbl="bgShp" presStyleIdx="0" presStyleCnt="1"/>
      <dgm:spPr/>
    </dgm:pt>
    <dgm:pt modelId="{632A29C4-7BBD-406E-91DC-7A66E60EA77B}" type="pres">
      <dgm:prSet presAssocID="{76D154D5-4C30-4C21-B4E7-5E05BC9532B2}" presName="nodeFollowingNodes" presStyleLbl="node1" presStyleIdx="1" presStyleCnt="5">
        <dgm:presLayoutVars>
          <dgm:bulletEnabled val="1"/>
        </dgm:presLayoutVars>
      </dgm:prSet>
      <dgm:spPr/>
    </dgm:pt>
    <dgm:pt modelId="{6F5B3ABC-0A23-4111-A34B-C04BEBC856FD}" type="pres">
      <dgm:prSet presAssocID="{D17D76FC-B9EC-424A-8A32-FEA379F636D5}" presName="nodeFollowingNodes" presStyleLbl="node1" presStyleIdx="2" presStyleCnt="5" custScaleX="107961">
        <dgm:presLayoutVars>
          <dgm:bulletEnabled val="1"/>
        </dgm:presLayoutVars>
      </dgm:prSet>
      <dgm:spPr/>
    </dgm:pt>
    <dgm:pt modelId="{C0A29791-1EE6-4CD5-B952-141CA4F832E3}" type="pres">
      <dgm:prSet presAssocID="{A662B852-116D-4830-A37B-DFBA56EDA265}" presName="nodeFollowingNodes" presStyleLbl="node1" presStyleIdx="3" presStyleCnt="5" custScaleX="108792" custRadScaleRad="105512" custRadScaleInc="5251">
        <dgm:presLayoutVars>
          <dgm:bulletEnabled val="1"/>
        </dgm:presLayoutVars>
      </dgm:prSet>
      <dgm:spPr/>
    </dgm:pt>
    <dgm:pt modelId="{9A801156-A28F-4C11-95A2-437FAAD8F491}" type="pres">
      <dgm:prSet presAssocID="{E1CCC173-9215-4226-BF2D-64AF723B2DB4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653BCC2D-1471-4281-A45A-CBAF9A371CB0}" srcId="{F1930504-258B-481B-ABF4-2799C6775D20}" destId="{E1CCC173-9215-4226-BF2D-64AF723B2DB4}" srcOrd="4" destOrd="0" parTransId="{2CC223E4-1F22-4C23-B235-540DB876764E}" sibTransId="{71F57078-5C4B-46D6-A64E-078DFA582A61}"/>
    <dgm:cxn modelId="{707BE244-2BAC-4DAB-B009-6524C93F28F1}" srcId="{F1930504-258B-481B-ABF4-2799C6775D20}" destId="{3E1F3997-0544-406D-AABF-DB2B7934CCF8}" srcOrd="0" destOrd="0" parTransId="{DC061491-424D-400E-9921-5B975A635844}" sibTransId="{B92254E4-D1FB-4416-A0E9-A11DACEEDB3B}"/>
    <dgm:cxn modelId="{C3F93169-1FB6-493F-8BAE-36A0E48E1919}" type="presOf" srcId="{A662B852-116D-4830-A37B-DFBA56EDA265}" destId="{C0A29791-1EE6-4CD5-B952-141CA4F832E3}" srcOrd="0" destOrd="0" presId="urn:microsoft.com/office/officeart/2005/8/layout/cycle3"/>
    <dgm:cxn modelId="{C18A6C6C-5FF6-403B-A95B-4B398841FA03}" type="presOf" srcId="{B92254E4-D1FB-4416-A0E9-A11DACEEDB3B}" destId="{A8D2B4EB-2BB5-4BF8-A1DE-0BB32A0198AE}" srcOrd="0" destOrd="0" presId="urn:microsoft.com/office/officeart/2005/8/layout/cycle3"/>
    <dgm:cxn modelId="{D6583376-5098-4D8A-A1ED-176739E77707}" srcId="{F1930504-258B-481B-ABF4-2799C6775D20}" destId="{D17D76FC-B9EC-424A-8A32-FEA379F636D5}" srcOrd="2" destOrd="0" parTransId="{4EA19B87-80CA-4A77-8E8B-AE7784393B08}" sibTransId="{F4484F17-13F7-4692-AFB5-A4F0A3E59357}"/>
    <dgm:cxn modelId="{5507BD82-4D9B-46F5-A3FD-546CDD36925C}" type="presOf" srcId="{D17D76FC-B9EC-424A-8A32-FEA379F636D5}" destId="{6F5B3ABC-0A23-4111-A34B-C04BEBC856FD}" srcOrd="0" destOrd="0" presId="urn:microsoft.com/office/officeart/2005/8/layout/cycle3"/>
    <dgm:cxn modelId="{26CD6688-0970-4523-9073-FF53AE0D5F2F}" srcId="{F1930504-258B-481B-ABF4-2799C6775D20}" destId="{A662B852-116D-4830-A37B-DFBA56EDA265}" srcOrd="3" destOrd="0" parTransId="{9CE54AB4-C49C-4580-89FA-F016ABC5DC8B}" sibTransId="{F436DC0E-CDE8-427F-BB2A-0D471B0234A7}"/>
    <dgm:cxn modelId="{377F56A8-D88D-4AB2-AB7F-C5017BFF9A7F}" type="presOf" srcId="{3E1F3997-0544-406D-AABF-DB2B7934CCF8}" destId="{4D0989C9-2318-4AB0-AADD-37921112E95C}" srcOrd="0" destOrd="0" presId="urn:microsoft.com/office/officeart/2005/8/layout/cycle3"/>
    <dgm:cxn modelId="{7D9631AE-7724-4925-B90F-352E908EBEA7}" srcId="{F1930504-258B-481B-ABF4-2799C6775D20}" destId="{76D154D5-4C30-4C21-B4E7-5E05BC9532B2}" srcOrd="1" destOrd="0" parTransId="{5D020DA4-A456-4E64-BFB4-705C087F7CCF}" sibTransId="{2FC87190-C362-43F1-918B-F476179D62C9}"/>
    <dgm:cxn modelId="{918F78C5-83DA-4979-B6B6-2668974D53BB}" type="presOf" srcId="{F1930504-258B-481B-ABF4-2799C6775D20}" destId="{46BE089E-AA5D-43BC-B10C-D8D2912B7818}" srcOrd="0" destOrd="0" presId="urn:microsoft.com/office/officeart/2005/8/layout/cycle3"/>
    <dgm:cxn modelId="{C0827EE2-DA2B-4E70-8ADA-8B1D88B66291}" type="presOf" srcId="{E1CCC173-9215-4226-BF2D-64AF723B2DB4}" destId="{9A801156-A28F-4C11-95A2-437FAAD8F491}" srcOrd="0" destOrd="0" presId="urn:microsoft.com/office/officeart/2005/8/layout/cycle3"/>
    <dgm:cxn modelId="{2EC878FD-5AC9-4C4E-A0B3-940D86F5108C}" type="presOf" srcId="{76D154D5-4C30-4C21-B4E7-5E05BC9532B2}" destId="{632A29C4-7BBD-406E-91DC-7A66E60EA77B}" srcOrd="0" destOrd="0" presId="urn:microsoft.com/office/officeart/2005/8/layout/cycle3"/>
    <dgm:cxn modelId="{67C99B09-4CB7-41CD-A136-CA49FB68C947}" type="presParOf" srcId="{46BE089E-AA5D-43BC-B10C-D8D2912B7818}" destId="{B50F298B-B2E9-48D9-9353-0D88003CE453}" srcOrd="0" destOrd="0" presId="urn:microsoft.com/office/officeart/2005/8/layout/cycle3"/>
    <dgm:cxn modelId="{C0AA4CCC-9432-4E33-844C-B40BD44A6F70}" type="presParOf" srcId="{B50F298B-B2E9-48D9-9353-0D88003CE453}" destId="{4D0989C9-2318-4AB0-AADD-37921112E95C}" srcOrd="0" destOrd="0" presId="urn:microsoft.com/office/officeart/2005/8/layout/cycle3"/>
    <dgm:cxn modelId="{EF105ECD-430B-4F4D-9F48-8F0DA6F12507}" type="presParOf" srcId="{B50F298B-B2E9-48D9-9353-0D88003CE453}" destId="{A8D2B4EB-2BB5-4BF8-A1DE-0BB32A0198AE}" srcOrd="1" destOrd="0" presId="urn:microsoft.com/office/officeart/2005/8/layout/cycle3"/>
    <dgm:cxn modelId="{0B68E3F6-1592-45C4-B39A-5A28F38BA202}" type="presParOf" srcId="{B50F298B-B2E9-48D9-9353-0D88003CE453}" destId="{632A29C4-7BBD-406E-91DC-7A66E60EA77B}" srcOrd="2" destOrd="0" presId="urn:microsoft.com/office/officeart/2005/8/layout/cycle3"/>
    <dgm:cxn modelId="{727957A7-97DF-443D-98F8-C9B23435235D}" type="presParOf" srcId="{B50F298B-B2E9-48D9-9353-0D88003CE453}" destId="{6F5B3ABC-0A23-4111-A34B-C04BEBC856FD}" srcOrd="3" destOrd="0" presId="urn:microsoft.com/office/officeart/2005/8/layout/cycle3"/>
    <dgm:cxn modelId="{8A6C9891-0681-44F3-9747-ED10CC96D842}" type="presParOf" srcId="{B50F298B-B2E9-48D9-9353-0D88003CE453}" destId="{C0A29791-1EE6-4CD5-B952-141CA4F832E3}" srcOrd="4" destOrd="0" presId="urn:microsoft.com/office/officeart/2005/8/layout/cycle3"/>
    <dgm:cxn modelId="{C3F89C91-B93D-4579-B16C-7C228DE66A0E}" type="presParOf" srcId="{B50F298B-B2E9-48D9-9353-0D88003CE453}" destId="{9A801156-A28F-4C11-95A2-437FAAD8F49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479B85-DD54-41D8-9E4C-E1403978327D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F629A6-5F82-49CF-A6F1-4B7E69081121}">
      <dgm:prSet phldrT="[Text]" custT="1"/>
      <dgm:spPr>
        <a:solidFill>
          <a:srgbClr val="01758C"/>
        </a:solidFill>
      </dgm:spPr>
      <dgm:t>
        <a:bodyPr/>
        <a:lstStyle/>
        <a:p>
          <a:r>
            <a:rPr lang="ar-LB" sz="2400" b="1" dirty="0"/>
            <a:t>تحديد</a:t>
          </a:r>
          <a:endParaRPr lang="en-US" sz="2400" b="1" dirty="0"/>
        </a:p>
      </dgm:t>
    </dgm:pt>
    <dgm:pt modelId="{4D770916-5947-478E-B5F8-383FF9018772}" type="parTrans" cxnId="{3E0F7F43-D29D-4F8D-AD3A-EC95AD030CBC}">
      <dgm:prSet/>
      <dgm:spPr/>
      <dgm:t>
        <a:bodyPr/>
        <a:lstStyle/>
        <a:p>
          <a:endParaRPr lang="en-US"/>
        </a:p>
      </dgm:t>
    </dgm:pt>
    <dgm:pt modelId="{F0CB0569-5451-4C9C-8212-41FCB98D895E}" type="sibTrans" cxnId="{3E0F7F43-D29D-4F8D-AD3A-EC95AD030CBC}">
      <dgm:prSet/>
      <dgm:spPr/>
      <dgm:t>
        <a:bodyPr/>
        <a:lstStyle/>
        <a:p>
          <a:endParaRPr lang="en-US" dirty="0"/>
        </a:p>
      </dgm:t>
    </dgm:pt>
    <dgm:pt modelId="{C2CE1AAD-A285-4D39-94E0-146FE6C6E021}">
      <dgm:prSet phldrT="[Text]" custT="1"/>
      <dgm:spPr>
        <a:solidFill>
          <a:srgbClr val="C00000"/>
        </a:solidFill>
      </dgm:spPr>
      <dgm:t>
        <a:bodyPr/>
        <a:lstStyle/>
        <a:p>
          <a:r>
            <a:rPr lang="ar-LB" sz="2400" b="1" dirty="0"/>
            <a:t>تصميم</a:t>
          </a:r>
          <a:endParaRPr lang="en-US" sz="2400" b="1" dirty="0"/>
        </a:p>
      </dgm:t>
    </dgm:pt>
    <dgm:pt modelId="{36050124-6FDD-4503-9D97-425FCD75BDAD}" type="parTrans" cxnId="{64BD4D9F-42A3-4905-A425-DFEA27804075}">
      <dgm:prSet/>
      <dgm:spPr/>
      <dgm:t>
        <a:bodyPr/>
        <a:lstStyle/>
        <a:p>
          <a:endParaRPr lang="en-US"/>
        </a:p>
      </dgm:t>
    </dgm:pt>
    <dgm:pt modelId="{9D3835B0-6A06-44A8-88CA-881E5EB20AA6}" type="sibTrans" cxnId="{64BD4D9F-42A3-4905-A425-DFEA27804075}">
      <dgm:prSet/>
      <dgm:spPr/>
      <dgm:t>
        <a:bodyPr/>
        <a:lstStyle/>
        <a:p>
          <a:endParaRPr lang="en-US" dirty="0"/>
        </a:p>
      </dgm:t>
    </dgm:pt>
    <dgm:pt modelId="{A6C6D000-9D9C-4409-AF33-09A86220948A}">
      <dgm:prSet phldrT="[Text]" custT="1"/>
      <dgm:spPr>
        <a:solidFill>
          <a:srgbClr val="00B050"/>
        </a:solidFill>
      </dgm:spPr>
      <dgm:t>
        <a:bodyPr/>
        <a:lstStyle/>
        <a:p>
          <a:r>
            <a:rPr lang="ar-LB" sz="2400" b="1" dirty="0"/>
            <a:t>تنفيذ</a:t>
          </a:r>
          <a:endParaRPr lang="en-US" sz="2400" b="1" dirty="0"/>
        </a:p>
      </dgm:t>
    </dgm:pt>
    <dgm:pt modelId="{A84B960D-2917-4CFD-B7EA-5A4411F72CD0}" type="parTrans" cxnId="{9299390E-48C7-48CB-9B58-130FB95919A3}">
      <dgm:prSet/>
      <dgm:spPr/>
      <dgm:t>
        <a:bodyPr/>
        <a:lstStyle/>
        <a:p>
          <a:endParaRPr lang="en-US"/>
        </a:p>
      </dgm:t>
    </dgm:pt>
    <dgm:pt modelId="{2E782BB9-8CAA-4990-A523-980D83D872BE}" type="sibTrans" cxnId="{9299390E-48C7-48CB-9B58-130FB95919A3}">
      <dgm:prSet/>
      <dgm:spPr/>
      <dgm:t>
        <a:bodyPr/>
        <a:lstStyle/>
        <a:p>
          <a:endParaRPr lang="en-US" dirty="0"/>
        </a:p>
      </dgm:t>
    </dgm:pt>
    <dgm:pt modelId="{2EB7BF67-7B9E-401A-8B36-DFD2030155E9}">
      <dgm:prSet phldrT="[Text]" custT="1"/>
      <dgm:spPr>
        <a:solidFill>
          <a:schemeClr val="accent1"/>
        </a:solidFill>
      </dgm:spPr>
      <dgm:t>
        <a:bodyPr/>
        <a:lstStyle/>
        <a:p>
          <a:r>
            <a:rPr lang="ar-LB" sz="2400" b="1" dirty="0">
              <a:solidFill>
                <a:schemeClr val="bg1"/>
              </a:solidFill>
            </a:rPr>
            <a:t>نهاية</a:t>
          </a:r>
          <a:endParaRPr lang="en-US" sz="2400" b="1" dirty="0">
            <a:solidFill>
              <a:schemeClr val="bg1"/>
            </a:solidFill>
          </a:endParaRPr>
        </a:p>
      </dgm:t>
    </dgm:pt>
    <dgm:pt modelId="{E64F00A4-1187-48CD-BF79-2BE0E96E3DF3}" type="parTrans" cxnId="{8FD27E37-B99E-4573-B308-96A0A7D87F74}">
      <dgm:prSet/>
      <dgm:spPr/>
      <dgm:t>
        <a:bodyPr/>
        <a:lstStyle/>
        <a:p>
          <a:endParaRPr lang="en-US"/>
        </a:p>
      </dgm:t>
    </dgm:pt>
    <dgm:pt modelId="{20149EA1-266C-4100-9258-3B3D67D17B3A}" type="sibTrans" cxnId="{8FD27E37-B99E-4573-B308-96A0A7D87F74}">
      <dgm:prSet/>
      <dgm:spPr/>
      <dgm:t>
        <a:bodyPr/>
        <a:lstStyle/>
        <a:p>
          <a:endParaRPr lang="en-US" dirty="0"/>
        </a:p>
      </dgm:t>
    </dgm:pt>
    <dgm:pt modelId="{D6F8F0B6-54FC-4EDB-9B7D-3C7BD3F29363}" type="pres">
      <dgm:prSet presAssocID="{A4479B85-DD54-41D8-9E4C-E1403978327D}" presName="cycle" presStyleCnt="0">
        <dgm:presLayoutVars>
          <dgm:dir/>
          <dgm:resizeHandles val="exact"/>
        </dgm:presLayoutVars>
      </dgm:prSet>
      <dgm:spPr/>
    </dgm:pt>
    <dgm:pt modelId="{9FAB6EF8-D124-4D56-9D7A-6F97673431E8}" type="pres">
      <dgm:prSet presAssocID="{2AF629A6-5F82-49CF-A6F1-4B7E69081121}" presName="node" presStyleLbl="node1" presStyleIdx="0" presStyleCnt="4" custScaleY="40897">
        <dgm:presLayoutVars>
          <dgm:bulletEnabled val="1"/>
        </dgm:presLayoutVars>
      </dgm:prSet>
      <dgm:spPr/>
    </dgm:pt>
    <dgm:pt modelId="{6C3828D8-F51E-4D92-B8A6-BA0A03744000}" type="pres">
      <dgm:prSet presAssocID="{2AF629A6-5F82-49CF-A6F1-4B7E69081121}" presName="spNode" presStyleCnt="0"/>
      <dgm:spPr/>
    </dgm:pt>
    <dgm:pt modelId="{58EC91D7-B90C-4E1F-97F7-8EB52D71F005}" type="pres">
      <dgm:prSet presAssocID="{F0CB0569-5451-4C9C-8212-41FCB98D895E}" presName="sibTrans" presStyleLbl="sibTrans1D1" presStyleIdx="0" presStyleCnt="4"/>
      <dgm:spPr/>
    </dgm:pt>
    <dgm:pt modelId="{B5637813-4FE2-49FC-B908-BDD83AA312BE}" type="pres">
      <dgm:prSet presAssocID="{C2CE1AAD-A285-4D39-94E0-146FE6C6E021}" presName="node" presStyleLbl="node1" presStyleIdx="1" presStyleCnt="4" custScaleY="49396">
        <dgm:presLayoutVars>
          <dgm:bulletEnabled val="1"/>
        </dgm:presLayoutVars>
      </dgm:prSet>
      <dgm:spPr/>
    </dgm:pt>
    <dgm:pt modelId="{9996144E-F103-447C-94E4-69171F0DBBD7}" type="pres">
      <dgm:prSet presAssocID="{C2CE1AAD-A285-4D39-94E0-146FE6C6E021}" presName="spNode" presStyleCnt="0"/>
      <dgm:spPr/>
    </dgm:pt>
    <dgm:pt modelId="{31BA8E73-B311-49A2-82F6-2D34ABF5A1B5}" type="pres">
      <dgm:prSet presAssocID="{9D3835B0-6A06-44A8-88CA-881E5EB20AA6}" presName="sibTrans" presStyleLbl="sibTrans1D1" presStyleIdx="1" presStyleCnt="4"/>
      <dgm:spPr/>
    </dgm:pt>
    <dgm:pt modelId="{53E549A8-E2A7-41C9-8179-E93E954FBD6B}" type="pres">
      <dgm:prSet presAssocID="{A6C6D000-9D9C-4409-AF33-09A86220948A}" presName="node" presStyleLbl="node1" presStyleIdx="2" presStyleCnt="4" custScaleY="45107">
        <dgm:presLayoutVars>
          <dgm:bulletEnabled val="1"/>
        </dgm:presLayoutVars>
      </dgm:prSet>
      <dgm:spPr/>
    </dgm:pt>
    <dgm:pt modelId="{4F8A01F5-5C2F-4143-B635-9209CCBE3465}" type="pres">
      <dgm:prSet presAssocID="{A6C6D000-9D9C-4409-AF33-09A86220948A}" presName="spNode" presStyleCnt="0"/>
      <dgm:spPr/>
    </dgm:pt>
    <dgm:pt modelId="{28506B9B-BEFE-48D1-AEEA-B3B220E25FC0}" type="pres">
      <dgm:prSet presAssocID="{2E782BB9-8CAA-4990-A523-980D83D872BE}" presName="sibTrans" presStyleLbl="sibTrans1D1" presStyleIdx="2" presStyleCnt="4"/>
      <dgm:spPr/>
    </dgm:pt>
    <dgm:pt modelId="{410F2134-A6C7-4DA9-A378-9E00AA9E2F1A}" type="pres">
      <dgm:prSet presAssocID="{2EB7BF67-7B9E-401A-8B36-DFD2030155E9}" presName="node" presStyleLbl="node1" presStyleIdx="3" presStyleCnt="4" custScaleY="41131" custRadScaleRad="98984" custRadScaleInc="-13862">
        <dgm:presLayoutVars>
          <dgm:bulletEnabled val="1"/>
        </dgm:presLayoutVars>
      </dgm:prSet>
      <dgm:spPr/>
    </dgm:pt>
    <dgm:pt modelId="{9956CC77-6856-4FEF-A1F1-B284EB1B82EA}" type="pres">
      <dgm:prSet presAssocID="{2EB7BF67-7B9E-401A-8B36-DFD2030155E9}" presName="spNode" presStyleCnt="0"/>
      <dgm:spPr/>
    </dgm:pt>
    <dgm:pt modelId="{84DA3372-BDE8-45A9-A997-4680196A30F0}" type="pres">
      <dgm:prSet presAssocID="{20149EA1-266C-4100-9258-3B3D67D17B3A}" presName="sibTrans" presStyleLbl="sibTrans1D1" presStyleIdx="3" presStyleCnt="4"/>
      <dgm:spPr/>
    </dgm:pt>
  </dgm:ptLst>
  <dgm:cxnLst>
    <dgm:cxn modelId="{9299390E-48C7-48CB-9B58-130FB95919A3}" srcId="{A4479B85-DD54-41D8-9E4C-E1403978327D}" destId="{A6C6D000-9D9C-4409-AF33-09A86220948A}" srcOrd="2" destOrd="0" parTransId="{A84B960D-2917-4CFD-B7EA-5A4411F72CD0}" sibTransId="{2E782BB9-8CAA-4990-A523-980D83D872BE}"/>
    <dgm:cxn modelId="{8E9F2410-B7CF-4595-B2FC-66980ECA1CD8}" type="presOf" srcId="{C2CE1AAD-A285-4D39-94E0-146FE6C6E021}" destId="{B5637813-4FE2-49FC-B908-BDD83AA312BE}" srcOrd="0" destOrd="0" presId="urn:microsoft.com/office/officeart/2005/8/layout/cycle6"/>
    <dgm:cxn modelId="{8550D52B-9EA0-4A9F-B170-662FEC72407A}" type="presOf" srcId="{F0CB0569-5451-4C9C-8212-41FCB98D895E}" destId="{58EC91D7-B90C-4E1F-97F7-8EB52D71F005}" srcOrd="0" destOrd="0" presId="urn:microsoft.com/office/officeart/2005/8/layout/cycle6"/>
    <dgm:cxn modelId="{8FD27E37-B99E-4573-B308-96A0A7D87F74}" srcId="{A4479B85-DD54-41D8-9E4C-E1403978327D}" destId="{2EB7BF67-7B9E-401A-8B36-DFD2030155E9}" srcOrd="3" destOrd="0" parTransId="{E64F00A4-1187-48CD-BF79-2BE0E96E3DF3}" sibTransId="{20149EA1-266C-4100-9258-3B3D67D17B3A}"/>
    <dgm:cxn modelId="{3E0F7F43-D29D-4F8D-AD3A-EC95AD030CBC}" srcId="{A4479B85-DD54-41D8-9E4C-E1403978327D}" destId="{2AF629A6-5F82-49CF-A6F1-4B7E69081121}" srcOrd="0" destOrd="0" parTransId="{4D770916-5947-478E-B5F8-383FF9018772}" sibTransId="{F0CB0569-5451-4C9C-8212-41FCB98D895E}"/>
    <dgm:cxn modelId="{8995925A-49FC-4FF5-A51A-554E3AC65116}" type="presOf" srcId="{2AF629A6-5F82-49CF-A6F1-4B7E69081121}" destId="{9FAB6EF8-D124-4D56-9D7A-6F97673431E8}" srcOrd="0" destOrd="0" presId="urn:microsoft.com/office/officeart/2005/8/layout/cycle6"/>
    <dgm:cxn modelId="{EF50067D-F627-41E6-8C4A-19B42FCCF120}" type="presOf" srcId="{A6C6D000-9D9C-4409-AF33-09A86220948A}" destId="{53E549A8-E2A7-41C9-8179-E93E954FBD6B}" srcOrd="0" destOrd="0" presId="urn:microsoft.com/office/officeart/2005/8/layout/cycle6"/>
    <dgm:cxn modelId="{40A0A187-31C0-4A2E-99D0-CF6E51F3ACAE}" type="presOf" srcId="{20149EA1-266C-4100-9258-3B3D67D17B3A}" destId="{84DA3372-BDE8-45A9-A997-4680196A30F0}" srcOrd="0" destOrd="0" presId="urn:microsoft.com/office/officeart/2005/8/layout/cycle6"/>
    <dgm:cxn modelId="{67560F91-E87D-4DA1-97C1-F0744541D2FC}" type="presOf" srcId="{9D3835B0-6A06-44A8-88CA-881E5EB20AA6}" destId="{31BA8E73-B311-49A2-82F6-2D34ABF5A1B5}" srcOrd="0" destOrd="0" presId="urn:microsoft.com/office/officeart/2005/8/layout/cycle6"/>
    <dgm:cxn modelId="{64BD4D9F-42A3-4905-A425-DFEA27804075}" srcId="{A4479B85-DD54-41D8-9E4C-E1403978327D}" destId="{C2CE1AAD-A285-4D39-94E0-146FE6C6E021}" srcOrd="1" destOrd="0" parTransId="{36050124-6FDD-4503-9D97-425FCD75BDAD}" sibTransId="{9D3835B0-6A06-44A8-88CA-881E5EB20AA6}"/>
    <dgm:cxn modelId="{D0620ED9-2B1A-4485-A0C3-6EB02F66D29D}" type="presOf" srcId="{A4479B85-DD54-41D8-9E4C-E1403978327D}" destId="{D6F8F0B6-54FC-4EDB-9B7D-3C7BD3F29363}" srcOrd="0" destOrd="0" presId="urn:microsoft.com/office/officeart/2005/8/layout/cycle6"/>
    <dgm:cxn modelId="{080AAFDE-801D-4EF5-8DE1-1AD0787C5EDB}" type="presOf" srcId="{2E782BB9-8CAA-4990-A523-980D83D872BE}" destId="{28506B9B-BEFE-48D1-AEEA-B3B220E25FC0}" srcOrd="0" destOrd="0" presId="urn:microsoft.com/office/officeart/2005/8/layout/cycle6"/>
    <dgm:cxn modelId="{53D7EBEB-A2B2-4EED-BCA4-41B63BD31032}" type="presOf" srcId="{2EB7BF67-7B9E-401A-8B36-DFD2030155E9}" destId="{410F2134-A6C7-4DA9-A378-9E00AA9E2F1A}" srcOrd="0" destOrd="0" presId="urn:microsoft.com/office/officeart/2005/8/layout/cycle6"/>
    <dgm:cxn modelId="{C23DBA8F-22FD-437E-B4C5-0AAA29AE2A43}" type="presParOf" srcId="{D6F8F0B6-54FC-4EDB-9B7D-3C7BD3F29363}" destId="{9FAB6EF8-D124-4D56-9D7A-6F97673431E8}" srcOrd="0" destOrd="0" presId="urn:microsoft.com/office/officeart/2005/8/layout/cycle6"/>
    <dgm:cxn modelId="{EF026FBB-D16D-4D2F-9D80-80591BE4A54D}" type="presParOf" srcId="{D6F8F0B6-54FC-4EDB-9B7D-3C7BD3F29363}" destId="{6C3828D8-F51E-4D92-B8A6-BA0A03744000}" srcOrd="1" destOrd="0" presId="urn:microsoft.com/office/officeart/2005/8/layout/cycle6"/>
    <dgm:cxn modelId="{123AEBDC-BA34-4688-9D35-97447996F08A}" type="presParOf" srcId="{D6F8F0B6-54FC-4EDB-9B7D-3C7BD3F29363}" destId="{58EC91D7-B90C-4E1F-97F7-8EB52D71F005}" srcOrd="2" destOrd="0" presId="urn:microsoft.com/office/officeart/2005/8/layout/cycle6"/>
    <dgm:cxn modelId="{F47CB9E8-765B-4820-A746-0CDECCE622A0}" type="presParOf" srcId="{D6F8F0B6-54FC-4EDB-9B7D-3C7BD3F29363}" destId="{B5637813-4FE2-49FC-B908-BDD83AA312BE}" srcOrd="3" destOrd="0" presId="urn:microsoft.com/office/officeart/2005/8/layout/cycle6"/>
    <dgm:cxn modelId="{5BB1C04D-489B-4479-B733-575579E48BD8}" type="presParOf" srcId="{D6F8F0B6-54FC-4EDB-9B7D-3C7BD3F29363}" destId="{9996144E-F103-447C-94E4-69171F0DBBD7}" srcOrd="4" destOrd="0" presId="urn:microsoft.com/office/officeart/2005/8/layout/cycle6"/>
    <dgm:cxn modelId="{BC8284B8-DA84-4A1A-B4B8-59739C2D5FED}" type="presParOf" srcId="{D6F8F0B6-54FC-4EDB-9B7D-3C7BD3F29363}" destId="{31BA8E73-B311-49A2-82F6-2D34ABF5A1B5}" srcOrd="5" destOrd="0" presId="urn:microsoft.com/office/officeart/2005/8/layout/cycle6"/>
    <dgm:cxn modelId="{9A83737D-8222-4989-B390-A7E2A3E9F8AB}" type="presParOf" srcId="{D6F8F0B6-54FC-4EDB-9B7D-3C7BD3F29363}" destId="{53E549A8-E2A7-41C9-8179-E93E954FBD6B}" srcOrd="6" destOrd="0" presId="urn:microsoft.com/office/officeart/2005/8/layout/cycle6"/>
    <dgm:cxn modelId="{7C7F153A-0D7E-494E-BCC8-4555DD4ADFF1}" type="presParOf" srcId="{D6F8F0B6-54FC-4EDB-9B7D-3C7BD3F29363}" destId="{4F8A01F5-5C2F-4143-B635-9209CCBE3465}" srcOrd="7" destOrd="0" presId="urn:microsoft.com/office/officeart/2005/8/layout/cycle6"/>
    <dgm:cxn modelId="{04AADA3B-70E6-4DB7-8971-AE1CBD869D53}" type="presParOf" srcId="{D6F8F0B6-54FC-4EDB-9B7D-3C7BD3F29363}" destId="{28506B9B-BEFE-48D1-AEEA-B3B220E25FC0}" srcOrd="8" destOrd="0" presId="urn:microsoft.com/office/officeart/2005/8/layout/cycle6"/>
    <dgm:cxn modelId="{8D67E883-C8BC-4150-BF19-624C9124634F}" type="presParOf" srcId="{D6F8F0B6-54FC-4EDB-9B7D-3C7BD3F29363}" destId="{410F2134-A6C7-4DA9-A378-9E00AA9E2F1A}" srcOrd="9" destOrd="0" presId="urn:microsoft.com/office/officeart/2005/8/layout/cycle6"/>
    <dgm:cxn modelId="{7FEF0205-19DD-4180-910F-FBBCBB1B6C9F}" type="presParOf" srcId="{D6F8F0B6-54FC-4EDB-9B7D-3C7BD3F29363}" destId="{9956CC77-6856-4FEF-A1F1-B284EB1B82EA}" srcOrd="10" destOrd="0" presId="urn:microsoft.com/office/officeart/2005/8/layout/cycle6"/>
    <dgm:cxn modelId="{84784044-F9D0-43F9-81D3-17528BF7CDCD}" type="presParOf" srcId="{D6F8F0B6-54FC-4EDB-9B7D-3C7BD3F29363}" destId="{84DA3372-BDE8-45A9-A997-4680196A30F0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479B85-DD54-41D8-9E4C-E1403978327D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F629A6-5F82-49CF-A6F1-4B7E69081121}">
      <dgm:prSet phldrT="[Text]" custT="1"/>
      <dgm:spPr>
        <a:solidFill>
          <a:srgbClr val="01758C"/>
        </a:solidFill>
      </dgm:spPr>
      <dgm:t>
        <a:bodyPr/>
        <a:lstStyle/>
        <a:p>
          <a:r>
            <a:rPr lang="ar-LB" sz="2400" b="1" dirty="0"/>
            <a:t>1- تحديد – تحليل المشكلة </a:t>
          </a:r>
          <a:endParaRPr lang="en-US" sz="2400" b="1" dirty="0"/>
        </a:p>
      </dgm:t>
    </dgm:pt>
    <dgm:pt modelId="{4D770916-5947-478E-B5F8-383FF9018772}" type="parTrans" cxnId="{3E0F7F43-D29D-4F8D-AD3A-EC95AD030CBC}">
      <dgm:prSet/>
      <dgm:spPr/>
      <dgm:t>
        <a:bodyPr/>
        <a:lstStyle/>
        <a:p>
          <a:endParaRPr lang="en-US"/>
        </a:p>
      </dgm:t>
    </dgm:pt>
    <dgm:pt modelId="{F0CB0569-5451-4C9C-8212-41FCB98D895E}" type="sibTrans" cxnId="{3E0F7F43-D29D-4F8D-AD3A-EC95AD030CBC}">
      <dgm:prSet/>
      <dgm:spPr/>
      <dgm:t>
        <a:bodyPr/>
        <a:lstStyle/>
        <a:p>
          <a:endParaRPr lang="en-US" dirty="0"/>
        </a:p>
      </dgm:t>
    </dgm:pt>
    <dgm:pt modelId="{C2CE1AAD-A285-4D39-94E0-146FE6C6E021}">
      <dgm:prSet phldrT="[Text]" custT="1"/>
      <dgm:spPr>
        <a:solidFill>
          <a:srgbClr val="C00000"/>
        </a:solidFill>
      </dgm:spPr>
      <dgm:t>
        <a:bodyPr/>
        <a:lstStyle/>
        <a:p>
          <a:r>
            <a:rPr lang="ar-LB" sz="2400" b="1" dirty="0"/>
            <a:t>2- تصميم المشروع</a:t>
          </a:r>
          <a:endParaRPr lang="en-US" sz="2400" b="1" dirty="0"/>
        </a:p>
      </dgm:t>
    </dgm:pt>
    <dgm:pt modelId="{36050124-6FDD-4503-9D97-425FCD75BDAD}" type="parTrans" cxnId="{64BD4D9F-42A3-4905-A425-DFEA27804075}">
      <dgm:prSet/>
      <dgm:spPr/>
      <dgm:t>
        <a:bodyPr/>
        <a:lstStyle/>
        <a:p>
          <a:endParaRPr lang="en-US"/>
        </a:p>
      </dgm:t>
    </dgm:pt>
    <dgm:pt modelId="{9D3835B0-6A06-44A8-88CA-881E5EB20AA6}" type="sibTrans" cxnId="{64BD4D9F-42A3-4905-A425-DFEA27804075}">
      <dgm:prSet/>
      <dgm:spPr/>
      <dgm:t>
        <a:bodyPr/>
        <a:lstStyle/>
        <a:p>
          <a:endParaRPr lang="en-US" dirty="0"/>
        </a:p>
      </dgm:t>
    </dgm:pt>
    <dgm:pt modelId="{A6C6D000-9D9C-4409-AF33-09A86220948A}">
      <dgm:prSet phldrT="[Text]" custT="1"/>
      <dgm:spPr>
        <a:solidFill>
          <a:srgbClr val="00B050"/>
        </a:solidFill>
      </dgm:spPr>
      <dgm:t>
        <a:bodyPr/>
        <a:lstStyle/>
        <a:p>
          <a:r>
            <a:rPr lang="ar-LB" sz="2400" b="1" dirty="0"/>
            <a:t>3- تنفيذ المشروع</a:t>
          </a:r>
          <a:endParaRPr lang="en-US" sz="2400" b="1" dirty="0"/>
        </a:p>
      </dgm:t>
    </dgm:pt>
    <dgm:pt modelId="{A84B960D-2917-4CFD-B7EA-5A4411F72CD0}" type="parTrans" cxnId="{9299390E-48C7-48CB-9B58-130FB95919A3}">
      <dgm:prSet/>
      <dgm:spPr/>
      <dgm:t>
        <a:bodyPr/>
        <a:lstStyle/>
        <a:p>
          <a:endParaRPr lang="en-US"/>
        </a:p>
      </dgm:t>
    </dgm:pt>
    <dgm:pt modelId="{2E782BB9-8CAA-4990-A523-980D83D872BE}" type="sibTrans" cxnId="{9299390E-48C7-48CB-9B58-130FB95919A3}">
      <dgm:prSet/>
      <dgm:spPr/>
      <dgm:t>
        <a:bodyPr/>
        <a:lstStyle/>
        <a:p>
          <a:endParaRPr lang="en-US" dirty="0"/>
        </a:p>
      </dgm:t>
    </dgm:pt>
    <dgm:pt modelId="{2EB7BF67-7B9E-401A-8B36-DFD2030155E9}">
      <dgm:prSet phldrT="[Text]" custT="1"/>
      <dgm:spPr>
        <a:solidFill>
          <a:srgbClr val="F5C912"/>
        </a:solidFill>
      </dgm:spPr>
      <dgm:t>
        <a:bodyPr/>
        <a:lstStyle/>
        <a:p>
          <a:r>
            <a:rPr lang="ar-LB" sz="2400" b="1" dirty="0">
              <a:solidFill>
                <a:schemeClr val="tx1">
                  <a:lumMod val="75000"/>
                  <a:lumOff val="25000"/>
                </a:schemeClr>
              </a:solidFill>
            </a:rPr>
            <a:t>4- إنهاء المشروع </a:t>
          </a:r>
          <a:endParaRPr lang="en-US" sz="24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64F00A4-1187-48CD-BF79-2BE0E96E3DF3}" type="parTrans" cxnId="{8FD27E37-B99E-4573-B308-96A0A7D87F74}">
      <dgm:prSet/>
      <dgm:spPr/>
      <dgm:t>
        <a:bodyPr/>
        <a:lstStyle/>
        <a:p>
          <a:endParaRPr lang="en-US"/>
        </a:p>
      </dgm:t>
    </dgm:pt>
    <dgm:pt modelId="{20149EA1-266C-4100-9258-3B3D67D17B3A}" type="sibTrans" cxnId="{8FD27E37-B99E-4573-B308-96A0A7D87F74}">
      <dgm:prSet/>
      <dgm:spPr/>
      <dgm:t>
        <a:bodyPr/>
        <a:lstStyle/>
        <a:p>
          <a:endParaRPr lang="en-US" dirty="0"/>
        </a:p>
      </dgm:t>
    </dgm:pt>
    <dgm:pt modelId="{D6F8F0B6-54FC-4EDB-9B7D-3C7BD3F29363}" type="pres">
      <dgm:prSet presAssocID="{A4479B85-DD54-41D8-9E4C-E1403978327D}" presName="cycle" presStyleCnt="0">
        <dgm:presLayoutVars>
          <dgm:dir/>
          <dgm:resizeHandles val="exact"/>
        </dgm:presLayoutVars>
      </dgm:prSet>
      <dgm:spPr/>
    </dgm:pt>
    <dgm:pt modelId="{9FAB6EF8-D124-4D56-9D7A-6F97673431E8}" type="pres">
      <dgm:prSet presAssocID="{2AF629A6-5F82-49CF-A6F1-4B7E69081121}" presName="node" presStyleLbl="node1" presStyleIdx="0" presStyleCnt="4" custScaleX="167539" custScaleY="93800">
        <dgm:presLayoutVars>
          <dgm:bulletEnabled val="1"/>
        </dgm:presLayoutVars>
      </dgm:prSet>
      <dgm:spPr/>
    </dgm:pt>
    <dgm:pt modelId="{6C3828D8-F51E-4D92-B8A6-BA0A03744000}" type="pres">
      <dgm:prSet presAssocID="{2AF629A6-5F82-49CF-A6F1-4B7E69081121}" presName="spNode" presStyleCnt="0"/>
      <dgm:spPr/>
    </dgm:pt>
    <dgm:pt modelId="{58EC91D7-B90C-4E1F-97F7-8EB52D71F005}" type="pres">
      <dgm:prSet presAssocID="{F0CB0569-5451-4C9C-8212-41FCB98D895E}" presName="sibTrans" presStyleLbl="sibTrans1D1" presStyleIdx="0" presStyleCnt="4"/>
      <dgm:spPr/>
    </dgm:pt>
    <dgm:pt modelId="{B5637813-4FE2-49FC-B908-BDD83AA312BE}" type="pres">
      <dgm:prSet presAssocID="{C2CE1AAD-A285-4D39-94E0-146FE6C6E021}" presName="node" presStyleLbl="node1" presStyleIdx="1" presStyleCnt="4" custScaleX="109898" custScaleY="74829">
        <dgm:presLayoutVars>
          <dgm:bulletEnabled val="1"/>
        </dgm:presLayoutVars>
      </dgm:prSet>
      <dgm:spPr/>
    </dgm:pt>
    <dgm:pt modelId="{9996144E-F103-447C-94E4-69171F0DBBD7}" type="pres">
      <dgm:prSet presAssocID="{C2CE1AAD-A285-4D39-94E0-146FE6C6E021}" presName="spNode" presStyleCnt="0"/>
      <dgm:spPr/>
    </dgm:pt>
    <dgm:pt modelId="{31BA8E73-B311-49A2-82F6-2D34ABF5A1B5}" type="pres">
      <dgm:prSet presAssocID="{9D3835B0-6A06-44A8-88CA-881E5EB20AA6}" presName="sibTrans" presStyleLbl="sibTrans1D1" presStyleIdx="1" presStyleCnt="4"/>
      <dgm:spPr/>
    </dgm:pt>
    <dgm:pt modelId="{53E549A8-E2A7-41C9-8179-E93E954FBD6B}" type="pres">
      <dgm:prSet presAssocID="{A6C6D000-9D9C-4409-AF33-09A86220948A}" presName="node" presStyleLbl="node1" presStyleIdx="2" presStyleCnt="4" custScaleX="142812" custScaleY="50733" custRadScaleRad="100659" custRadScaleInc="-1368">
        <dgm:presLayoutVars>
          <dgm:bulletEnabled val="1"/>
        </dgm:presLayoutVars>
      </dgm:prSet>
      <dgm:spPr/>
    </dgm:pt>
    <dgm:pt modelId="{4F8A01F5-5C2F-4143-B635-9209CCBE3465}" type="pres">
      <dgm:prSet presAssocID="{A6C6D000-9D9C-4409-AF33-09A86220948A}" presName="spNode" presStyleCnt="0"/>
      <dgm:spPr/>
    </dgm:pt>
    <dgm:pt modelId="{28506B9B-BEFE-48D1-AEEA-B3B220E25FC0}" type="pres">
      <dgm:prSet presAssocID="{2E782BB9-8CAA-4990-A523-980D83D872BE}" presName="sibTrans" presStyleLbl="sibTrans1D1" presStyleIdx="2" presStyleCnt="4"/>
      <dgm:spPr/>
    </dgm:pt>
    <dgm:pt modelId="{410F2134-A6C7-4DA9-A378-9E00AA9E2F1A}" type="pres">
      <dgm:prSet presAssocID="{2EB7BF67-7B9E-401A-8B36-DFD2030155E9}" presName="node" presStyleLbl="node1" presStyleIdx="3" presStyleCnt="4" custScaleX="92427" custScaleY="76411" custRadScaleRad="97495" custRadScaleInc="-12658">
        <dgm:presLayoutVars>
          <dgm:bulletEnabled val="1"/>
        </dgm:presLayoutVars>
      </dgm:prSet>
      <dgm:spPr/>
    </dgm:pt>
    <dgm:pt modelId="{9956CC77-6856-4FEF-A1F1-B284EB1B82EA}" type="pres">
      <dgm:prSet presAssocID="{2EB7BF67-7B9E-401A-8B36-DFD2030155E9}" presName="spNode" presStyleCnt="0"/>
      <dgm:spPr/>
    </dgm:pt>
    <dgm:pt modelId="{84DA3372-BDE8-45A9-A997-4680196A30F0}" type="pres">
      <dgm:prSet presAssocID="{20149EA1-266C-4100-9258-3B3D67D17B3A}" presName="sibTrans" presStyleLbl="sibTrans1D1" presStyleIdx="3" presStyleCnt="4"/>
      <dgm:spPr/>
    </dgm:pt>
  </dgm:ptLst>
  <dgm:cxnLst>
    <dgm:cxn modelId="{9299390E-48C7-48CB-9B58-130FB95919A3}" srcId="{A4479B85-DD54-41D8-9E4C-E1403978327D}" destId="{A6C6D000-9D9C-4409-AF33-09A86220948A}" srcOrd="2" destOrd="0" parTransId="{A84B960D-2917-4CFD-B7EA-5A4411F72CD0}" sibTransId="{2E782BB9-8CAA-4990-A523-980D83D872BE}"/>
    <dgm:cxn modelId="{8E9F2410-B7CF-4595-B2FC-66980ECA1CD8}" type="presOf" srcId="{C2CE1AAD-A285-4D39-94E0-146FE6C6E021}" destId="{B5637813-4FE2-49FC-B908-BDD83AA312BE}" srcOrd="0" destOrd="0" presId="urn:microsoft.com/office/officeart/2005/8/layout/cycle6"/>
    <dgm:cxn modelId="{8550D52B-9EA0-4A9F-B170-662FEC72407A}" type="presOf" srcId="{F0CB0569-5451-4C9C-8212-41FCB98D895E}" destId="{58EC91D7-B90C-4E1F-97F7-8EB52D71F005}" srcOrd="0" destOrd="0" presId="urn:microsoft.com/office/officeart/2005/8/layout/cycle6"/>
    <dgm:cxn modelId="{8FD27E37-B99E-4573-B308-96A0A7D87F74}" srcId="{A4479B85-DD54-41D8-9E4C-E1403978327D}" destId="{2EB7BF67-7B9E-401A-8B36-DFD2030155E9}" srcOrd="3" destOrd="0" parTransId="{E64F00A4-1187-48CD-BF79-2BE0E96E3DF3}" sibTransId="{20149EA1-266C-4100-9258-3B3D67D17B3A}"/>
    <dgm:cxn modelId="{3E0F7F43-D29D-4F8D-AD3A-EC95AD030CBC}" srcId="{A4479B85-DD54-41D8-9E4C-E1403978327D}" destId="{2AF629A6-5F82-49CF-A6F1-4B7E69081121}" srcOrd="0" destOrd="0" parTransId="{4D770916-5947-478E-B5F8-383FF9018772}" sibTransId="{F0CB0569-5451-4C9C-8212-41FCB98D895E}"/>
    <dgm:cxn modelId="{8995925A-49FC-4FF5-A51A-554E3AC65116}" type="presOf" srcId="{2AF629A6-5F82-49CF-A6F1-4B7E69081121}" destId="{9FAB6EF8-D124-4D56-9D7A-6F97673431E8}" srcOrd="0" destOrd="0" presId="urn:microsoft.com/office/officeart/2005/8/layout/cycle6"/>
    <dgm:cxn modelId="{EF50067D-F627-41E6-8C4A-19B42FCCF120}" type="presOf" srcId="{A6C6D000-9D9C-4409-AF33-09A86220948A}" destId="{53E549A8-E2A7-41C9-8179-E93E954FBD6B}" srcOrd="0" destOrd="0" presId="urn:microsoft.com/office/officeart/2005/8/layout/cycle6"/>
    <dgm:cxn modelId="{40A0A187-31C0-4A2E-99D0-CF6E51F3ACAE}" type="presOf" srcId="{20149EA1-266C-4100-9258-3B3D67D17B3A}" destId="{84DA3372-BDE8-45A9-A997-4680196A30F0}" srcOrd="0" destOrd="0" presId="urn:microsoft.com/office/officeart/2005/8/layout/cycle6"/>
    <dgm:cxn modelId="{67560F91-E87D-4DA1-97C1-F0744541D2FC}" type="presOf" srcId="{9D3835B0-6A06-44A8-88CA-881E5EB20AA6}" destId="{31BA8E73-B311-49A2-82F6-2D34ABF5A1B5}" srcOrd="0" destOrd="0" presId="urn:microsoft.com/office/officeart/2005/8/layout/cycle6"/>
    <dgm:cxn modelId="{64BD4D9F-42A3-4905-A425-DFEA27804075}" srcId="{A4479B85-DD54-41D8-9E4C-E1403978327D}" destId="{C2CE1AAD-A285-4D39-94E0-146FE6C6E021}" srcOrd="1" destOrd="0" parTransId="{36050124-6FDD-4503-9D97-425FCD75BDAD}" sibTransId="{9D3835B0-6A06-44A8-88CA-881E5EB20AA6}"/>
    <dgm:cxn modelId="{D0620ED9-2B1A-4485-A0C3-6EB02F66D29D}" type="presOf" srcId="{A4479B85-DD54-41D8-9E4C-E1403978327D}" destId="{D6F8F0B6-54FC-4EDB-9B7D-3C7BD3F29363}" srcOrd="0" destOrd="0" presId="urn:microsoft.com/office/officeart/2005/8/layout/cycle6"/>
    <dgm:cxn modelId="{080AAFDE-801D-4EF5-8DE1-1AD0787C5EDB}" type="presOf" srcId="{2E782BB9-8CAA-4990-A523-980D83D872BE}" destId="{28506B9B-BEFE-48D1-AEEA-B3B220E25FC0}" srcOrd="0" destOrd="0" presId="urn:microsoft.com/office/officeart/2005/8/layout/cycle6"/>
    <dgm:cxn modelId="{53D7EBEB-A2B2-4EED-BCA4-41B63BD31032}" type="presOf" srcId="{2EB7BF67-7B9E-401A-8B36-DFD2030155E9}" destId="{410F2134-A6C7-4DA9-A378-9E00AA9E2F1A}" srcOrd="0" destOrd="0" presId="urn:microsoft.com/office/officeart/2005/8/layout/cycle6"/>
    <dgm:cxn modelId="{C23DBA8F-22FD-437E-B4C5-0AAA29AE2A43}" type="presParOf" srcId="{D6F8F0B6-54FC-4EDB-9B7D-3C7BD3F29363}" destId="{9FAB6EF8-D124-4D56-9D7A-6F97673431E8}" srcOrd="0" destOrd="0" presId="urn:microsoft.com/office/officeart/2005/8/layout/cycle6"/>
    <dgm:cxn modelId="{EF026FBB-D16D-4D2F-9D80-80591BE4A54D}" type="presParOf" srcId="{D6F8F0B6-54FC-4EDB-9B7D-3C7BD3F29363}" destId="{6C3828D8-F51E-4D92-B8A6-BA0A03744000}" srcOrd="1" destOrd="0" presId="urn:microsoft.com/office/officeart/2005/8/layout/cycle6"/>
    <dgm:cxn modelId="{123AEBDC-BA34-4688-9D35-97447996F08A}" type="presParOf" srcId="{D6F8F0B6-54FC-4EDB-9B7D-3C7BD3F29363}" destId="{58EC91D7-B90C-4E1F-97F7-8EB52D71F005}" srcOrd="2" destOrd="0" presId="urn:microsoft.com/office/officeart/2005/8/layout/cycle6"/>
    <dgm:cxn modelId="{F47CB9E8-765B-4820-A746-0CDECCE622A0}" type="presParOf" srcId="{D6F8F0B6-54FC-4EDB-9B7D-3C7BD3F29363}" destId="{B5637813-4FE2-49FC-B908-BDD83AA312BE}" srcOrd="3" destOrd="0" presId="urn:microsoft.com/office/officeart/2005/8/layout/cycle6"/>
    <dgm:cxn modelId="{5BB1C04D-489B-4479-B733-575579E48BD8}" type="presParOf" srcId="{D6F8F0B6-54FC-4EDB-9B7D-3C7BD3F29363}" destId="{9996144E-F103-447C-94E4-69171F0DBBD7}" srcOrd="4" destOrd="0" presId="urn:microsoft.com/office/officeart/2005/8/layout/cycle6"/>
    <dgm:cxn modelId="{BC8284B8-DA84-4A1A-B4B8-59739C2D5FED}" type="presParOf" srcId="{D6F8F0B6-54FC-4EDB-9B7D-3C7BD3F29363}" destId="{31BA8E73-B311-49A2-82F6-2D34ABF5A1B5}" srcOrd="5" destOrd="0" presId="urn:microsoft.com/office/officeart/2005/8/layout/cycle6"/>
    <dgm:cxn modelId="{9A83737D-8222-4989-B390-A7E2A3E9F8AB}" type="presParOf" srcId="{D6F8F0B6-54FC-4EDB-9B7D-3C7BD3F29363}" destId="{53E549A8-E2A7-41C9-8179-E93E954FBD6B}" srcOrd="6" destOrd="0" presId="urn:microsoft.com/office/officeart/2005/8/layout/cycle6"/>
    <dgm:cxn modelId="{7C7F153A-0D7E-494E-BCC8-4555DD4ADFF1}" type="presParOf" srcId="{D6F8F0B6-54FC-4EDB-9B7D-3C7BD3F29363}" destId="{4F8A01F5-5C2F-4143-B635-9209CCBE3465}" srcOrd="7" destOrd="0" presId="urn:microsoft.com/office/officeart/2005/8/layout/cycle6"/>
    <dgm:cxn modelId="{04AADA3B-70E6-4DB7-8971-AE1CBD869D53}" type="presParOf" srcId="{D6F8F0B6-54FC-4EDB-9B7D-3C7BD3F29363}" destId="{28506B9B-BEFE-48D1-AEEA-B3B220E25FC0}" srcOrd="8" destOrd="0" presId="urn:microsoft.com/office/officeart/2005/8/layout/cycle6"/>
    <dgm:cxn modelId="{8D67E883-C8BC-4150-BF19-624C9124634F}" type="presParOf" srcId="{D6F8F0B6-54FC-4EDB-9B7D-3C7BD3F29363}" destId="{410F2134-A6C7-4DA9-A378-9E00AA9E2F1A}" srcOrd="9" destOrd="0" presId="urn:microsoft.com/office/officeart/2005/8/layout/cycle6"/>
    <dgm:cxn modelId="{7FEF0205-19DD-4180-910F-FBBCBB1B6C9F}" type="presParOf" srcId="{D6F8F0B6-54FC-4EDB-9B7D-3C7BD3F29363}" destId="{9956CC77-6856-4FEF-A1F1-B284EB1B82EA}" srcOrd="10" destOrd="0" presId="urn:microsoft.com/office/officeart/2005/8/layout/cycle6"/>
    <dgm:cxn modelId="{84784044-F9D0-43F9-81D3-17528BF7CDCD}" type="presParOf" srcId="{D6F8F0B6-54FC-4EDB-9B7D-3C7BD3F29363}" destId="{84DA3372-BDE8-45A9-A997-4680196A30F0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514A7-90BC-4E0C-9E1D-35F34720184B}">
      <dsp:nvSpPr>
        <dsp:cNvPr id="0" name=""/>
        <dsp:cNvSpPr/>
      </dsp:nvSpPr>
      <dsp:spPr>
        <a:xfrm>
          <a:off x="4625" y="457970"/>
          <a:ext cx="1433842" cy="860305"/>
        </a:xfrm>
        <a:prstGeom prst="roundRect">
          <a:avLst>
            <a:gd name="adj" fmla="val 10000"/>
          </a:avLst>
        </a:prstGeom>
        <a:solidFill>
          <a:srgbClr val="31B4E6">
            <a:shade val="50000"/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Inputs </a:t>
          </a:r>
          <a:endParaRPr lang="ar-LB" sz="1900" b="1" kern="1200" dirty="0">
            <a:solidFill>
              <a:sysClr val="window" lastClr="FFFFFF"/>
            </a:solidFill>
            <a:latin typeface="Century Gothic" panose="020B0502020202020204"/>
            <a:ea typeface="+mn-ea"/>
            <a:cs typeface="Tahoma" panose="020B0604030504040204" pitchFamily="34" charset="0"/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1900" b="1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Tahoma" panose="020B0604030504040204" pitchFamily="34" charset="0"/>
            </a:rPr>
            <a:t>المدخلات</a:t>
          </a:r>
          <a:endParaRPr lang="en-US" sz="1900" b="1" kern="1200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29822" y="483167"/>
        <a:ext cx="1383448" cy="809911"/>
      </dsp:txXfrm>
    </dsp:sp>
    <dsp:sp modelId="{2DAD5A8B-9DCE-4BD7-9166-A6B7E3685BB1}">
      <dsp:nvSpPr>
        <dsp:cNvPr id="0" name=""/>
        <dsp:cNvSpPr/>
      </dsp:nvSpPr>
      <dsp:spPr>
        <a:xfrm>
          <a:off x="1581852" y="710327"/>
          <a:ext cx="303974" cy="355592"/>
        </a:xfrm>
        <a:prstGeom prst="rightArrow">
          <a:avLst>
            <a:gd name="adj1" fmla="val 60000"/>
            <a:gd name="adj2" fmla="val 50000"/>
          </a:avLst>
        </a:prstGeom>
        <a:solidFill>
          <a:srgbClr val="31B4E6">
            <a:shade val="9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1581852" y="781445"/>
        <a:ext cx="212782" cy="213356"/>
      </dsp:txXfrm>
    </dsp:sp>
    <dsp:sp modelId="{D64A8BC6-B063-4214-9584-83E167BA802D}">
      <dsp:nvSpPr>
        <dsp:cNvPr id="0" name=""/>
        <dsp:cNvSpPr/>
      </dsp:nvSpPr>
      <dsp:spPr>
        <a:xfrm>
          <a:off x="2012004" y="457970"/>
          <a:ext cx="1433842" cy="860305"/>
        </a:xfrm>
        <a:prstGeom prst="roundRect">
          <a:avLst>
            <a:gd name="adj" fmla="val 10000"/>
          </a:avLst>
        </a:prstGeom>
        <a:solidFill>
          <a:srgbClr val="31B4E6">
            <a:shade val="50000"/>
            <a:hueOff val="188251"/>
            <a:satOff val="400"/>
            <a:lumOff val="18828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Activities</a:t>
          </a:r>
          <a:endParaRPr lang="ar-LB" sz="1900" b="1" kern="1200" dirty="0">
            <a:solidFill>
              <a:sysClr val="window" lastClr="FFFFFF"/>
            </a:solidFill>
            <a:latin typeface="Century Gothic" panose="020B0502020202020204"/>
            <a:ea typeface="+mn-ea"/>
            <a:cs typeface="Tahoma" panose="020B0604030504040204" pitchFamily="34" charset="0"/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1900" b="1" kern="1200" baseline="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Tahoma" panose="020B0604030504040204" pitchFamily="34" charset="0"/>
            </a:rPr>
            <a:t>الأنشطة</a:t>
          </a:r>
          <a:r>
            <a:rPr lang="en-US" sz="1900" b="1" kern="1200" baseline="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 </a:t>
          </a:r>
          <a:endParaRPr lang="en-US" sz="1900" b="1" kern="1200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2037201" y="483167"/>
        <a:ext cx="1383448" cy="809911"/>
      </dsp:txXfrm>
    </dsp:sp>
    <dsp:sp modelId="{58FDB716-7EDD-44C1-8924-7DBCC4D43B7F}">
      <dsp:nvSpPr>
        <dsp:cNvPr id="0" name=""/>
        <dsp:cNvSpPr/>
      </dsp:nvSpPr>
      <dsp:spPr>
        <a:xfrm>
          <a:off x="3589231" y="710327"/>
          <a:ext cx="303974" cy="355592"/>
        </a:xfrm>
        <a:prstGeom prst="rightArrow">
          <a:avLst>
            <a:gd name="adj1" fmla="val 60000"/>
            <a:gd name="adj2" fmla="val 50000"/>
          </a:avLst>
        </a:prstGeom>
        <a:solidFill>
          <a:srgbClr val="31B4E6">
            <a:shade val="90000"/>
            <a:hueOff val="225790"/>
            <a:satOff val="-1150"/>
            <a:lumOff val="1639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3589231" y="781445"/>
        <a:ext cx="212782" cy="213356"/>
      </dsp:txXfrm>
    </dsp:sp>
    <dsp:sp modelId="{03E8692B-D248-4876-BD9D-58482AAEF849}">
      <dsp:nvSpPr>
        <dsp:cNvPr id="0" name=""/>
        <dsp:cNvSpPr/>
      </dsp:nvSpPr>
      <dsp:spPr>
        <a:xfrm>
          <a:off x="4019384" y="457970"/>
          <a:ext cx="1433842" cy="860305"/>
        </a:xfrm>
        <a:prstGeom prst="roundRect">
          <a:avLst>
            <a:gd name="adj" fmla="val 10000"/>
          </a:avLst>
        </a:prstGeom>
        <a:solidFill>
          <a:srgbClr val="31B4E6">
            <a:shade val="50000"/>
            <a:hueOff val="376503"/>
            <a:satOff val="801"/>
            <a:lumOff val="37655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Outputs</a:t>
          </a:r>
          <a:endParaRPr lang="ar-LB" sz="1900" b="1" kern="1200" dirty="0">
            <a:solidFill>
              <a:sysClr val="window" lastClr="FFFFFF"/>
            </a:solidFill>
            <a:latin typeface="Century Gothic" panose="020B0502020202020204"/>
            <a:ea typeface="+mn-ea"/>
            <a:cs typeface="Tahoma" panose="020B0604030504040204" pitchFamily="34" charset="0"/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1900" b="1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Tahoma" panose="020B0604030504040204" pitchFamily="34" charset="0"/>
            </a:rPr>
            <a:t>المخرجات</a:t>
          </a:r>
          <a:endParaRPr lang="en-US" sz="1900" b="1" kern="1200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4044581" y="483167"/>
        <a:ext cx="1383448" cy="809911"/>
      </dsp:txXfrm>
    </dsp:sp>
    <dsp:sp modelId="{18EDF316-C160-471B-BADF-7709A50D6594}">
      <dsp:nvSpPr>
        <dsp:cNvPr id="0" name=""/>
        <dsp:cNvSpPr/>
      </dsp:nvSpPr>
      <dsp:spPr>
        <a:xfrm>
          <a:off x="5596611" y="710327"/>
          <a:ext cx="303974" cy="355592"/>
        </a:xfrm>
        <a:prstGeom prst="rightArrow">
          <a:avLst>
            <a:gd name="adj1" fmla="val 60000"/>
            <a:gd name="adj2" fmla="val 50000"/>
          </a:avLst>
        </a:prstGeom>
        <a:solidFill>
          <a:srgbClr val="31B4E6">
            <a:shade val="90000"/>
            <a:hueOff val="451579"/>
            <a:satOff val="-2300"/>
            <a:lumOff val="32781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5596611" y="781445"/>
        <a:ext cx="212782" cy="213356"/>
      </dsp:txXfrm>
    </dsp:sp>
    <dsp:sp modelId="{C5CE5A36-A124-4B13-AB91-A61D7D618217}">
      <dsp:nvSpPr>
        <dsp:cNvPr id="0" name=""/>
        <dsp:cNvSpPr/>
      </dsp:nvSpPr>
      <dsp:spPr>
        <a:xfrm>
          <a:off x="6026764" y="457970"/>
          <a:ext cx="1433842" cy="860305"/>
        </a:xfrm>
        <a:prstGeom prst="roundRect">
          <a:avLst>
            <a:gd name="adj" fmla="val 10000"/>
          </a:avLst>
        </a:prstGeom>
        <a:solidFill>
          <a:srgbClr val="31B4E6">
            <a:shade val="50000"/>
            <a:hueOff val="376503"/>
            <a:satOff val="801"/>
            <a:lumOff val="37655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Outcomes</a:t>
          </a:r>
          <a:endParaRPr lang="ar-LB" sz="1900" b="1" kern="1200" dirty="0">
            <a:solidFill>
              <a:sysClr val="window" lastClr="FFFFFF"/>
            </a:solidFill>
            <a:latin typeface="Century Gothic" panose="020B0502020202020204"/>
            <a:ea typeface="+mn-ea"/>
            <a:cs typeface="Tahoma" panose="020B0604030504040204" pitchFamily="34" charset="0"/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1900" b="1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Tahoma" panose="020B0604030504040204" pitchFamily="34" charset="0"/>
            </a:rPr>
            <a:t>النتائج</a:t>
          </a:r>
          <a:r>
            <a:rPr lang="en-US" sz="1900" b="1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 </a:t>
          </a:r>
        </a:p>
      </dsp:txBody>
      <dsp:txXfrm>
        <a:off x="6051961" y="483167"/>
        <a:ext cx="1383448" cy="809911"/>
      </dsp:txXfrm>
    </dsp:sp>
    <dsp:sp modelId="{75CA0D03-B3B5-4A91-B35F-ED7063AADEE0}">
      <dsp:nvSpPr>
        <dsp:cNvPr id="0" name=""/>
        <dsp:cNvSpPr/>
      </dsp:nvSpPr>
      <dsp:spPr>
        <a:xfrm>
          <a:off x="7603991" y="710327"/>
          <a:ext cx="303974" cy="355592"/>
        </a:xfrm>
        <a:prstGeom prst="rightArrow">
          <a:avLst>
            <a:gd name="adj1" fmla="val 60000"/>
            <a:gd name="adj2" fmla="val 50000"/>
          </a:avLst>
        </a:prstGeom>
        <a:solidFill>
          <a:srgbClr val="31B4E6">
            <a:shade val="90000"/>
            <a:hueOff val="225790"/>
            <a:satOff val="-1150"/>
            <a:lumOff val="1639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7603991" y="781445"/>
        <a:ext cx="212782" cy="213356"/>
      </dsp:txXfrm>
    </dsp:sp>
    <dsp:sp modelId="{3D3528D4-D2BB-4C9A-870E-BE1DC07C5CA0}">
      <dsp:nvSpPr>
        <dsp:cNvPr id="0" name=""/>
        <dsp:cNvSpPr/>
      </dsp:nvSpPr>
      <dsp:spPr>
        <a:xfrm>
          <a:off x="8034144" y="457970"/>
          <a:ext cx="1433842" cy="860305"/>
        </a:xfrm>
        <a:prstGeom prst="roundRect">
          <a:avLst>
            <a:gd name="adj" fmla="val 10000"/>
          </a:avLst>
        </a:prstGeom>
        <a:solidFill>
          <a:srgbClr val="31B4E6">
            <a:shade val="50000"/>
            <a:hueOff val="188251"/>
            <a:satOff val="400"/>
            <a:lumOff val="18828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Impact</a:t>
          </a:r>
          <a:endParaRPr lang="ar-LB" sz="1900" b="1" kern="1200" dirty="0">
            <a:solidFill>
              <a:sysClr val="window" lastClr="FFFFFF"/>
            </a:solidFill>
            <a:latin typeface="Century Gothic" panose="020B0502020202020204"/>
            <a:ea typeface="+mn-ea"/>
            <a:cs typeface="Tahoma" panose="020B0604030504040204" pitchFamily="34" charset="0"/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1900" b="1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Tahoma" panose="020B0604030504040204" pitchFamily="34" charset="0"/>
            </a:rPr>
            <a:t>الأثر</a:t>
          </a:r>
          <a:endParaRPr lang="en-US" sz="1900" b="1" kern="1200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8059341" y="483167"/>
        <a:ext cx="1383448" cy="8099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B6EF8-D124-4D56-9D7A-6F97673431E8}">
      <dsp:nvSpPr>
        <dsp:cNvPr id="0" name=""/>
        <dsp:cNvSpPr/>
      </dsp:nvSpPr>
      <dsp:spPr>
        <a:xfrm>
          <a:off x="1457870" y="949629"/>
          <a:ext cx="1355674" cy="360379"/>
        </a:xfrm>
        <a:prstGeom prst="roundRect">
          <a:avLst/>
        </a:prstGeom>
        <a:solidFill>
          <a:srgbClr val="0175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2400" kern="1200" dirty="0"/>
            <a:t>تحديد</a:t>
          </a:r>
          <a:endParaRPr lang="en-US" sz="2400" kern="1200" dirty="0"/>
        </a:p>
      </dsp:txBody>
      <dsp:txXfrm>
        <a:off x="1475462" y="967221"/>
        <a:ext cx="1320490" cy="325195"/>
      </dsp:txXfrm>
    </dsp:sp>
    <dsp:sp modelId="{58EC91D7-B90C-4E1F-97F7-8EB52D71F005}">
      <dsp:nvSpPr>
        <dsp:cNvPr id="0" name=""/>
        <dsp:cNvSpPr/>
      </dsp:nvSpPr>
      <dsp:spPr>
        <a:xfrm>
          <a:off x="678473" y="1129819"/>
          <a:ext cx="2914469" cy="2914469"/>
        </a:xfrm>
        <a:custGeom>
          <a:avLst/>
          <a:gdLst/>
          <a:ahLst/>
          <a:cxnLst/>
          <a:rect l="0" t="0" r="0" b="0"/>
          <a:pathLst>
            <a:path>
              <a:moveTo>
                <a:pt x="2146694" y="173420"/>
              </a:moveTo>
              <a:arcTo wR="1457234" hR="1457234" stAng="17894256" swAng="315934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37813-4FE2-49FC-B908-BDD83AA312BE}">
      <dsp:nvSpPr>
        <dsp:cNvPr id="0" name=""/>
        <dsp:cNvSpPr/>
      </dsp:nvSpPr>
      <dsp:spPr>
        <a:xfrm>
          <a:off x="2915105" y="2369418"/>
          <a:ext cx="1355674" cy="435271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2400" kern="1200" dirty="0"/>
            <a:t>تصميم</a:t>
          </a:r>
          <a:endParaRPr lang="en-US" sz="2400" kern="1200" dirty="0"/>
        </a:p>
      </dsp:txBody>
      <dsp:txXfrm>
        <a:off x="2936353" y="2390666"/>
        <a:ext cx="1313178" cy="392775"/>
      </dsp:txXfrm>
    </dsp:sp>
    <dsp:sp modelId="{31BA8E73-B311-49A2-82F6-2D34ABF5A1B5}">
      <dsp:nvSpPr>
        <dsp:cNvPr id="0" name=""/>
        <dsp:cNvSpPr/>
      </dsp:nvSpPr>
      <dsp:spPr>
        <a:xfrm>
          <a:off x="678473" y="1129819"/>
          <a:ext cx="2914469" cy="2914469"/>
        </a:xfrm>
        <a:custGeom>
          <a:avLst/>
          <a:gdLst/>
          <a:ahLst/>
          <a:cxnLst/>
          <a:rect l="0" t="0" r="0" b="0"/>
          <a:pathLst>
            <a:path>
              <a:moveTo>
                <a:pt x="2896101" y="1687875"/>
              </a:moveTo>
              <a:arcTo wR="1457234" hR="1457234" stAng="546399" swAng="315934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549A8-E2A7-41C9-8179-E93E954FBD6B}">
      <dsp:nvSpPr>
        <dsp:cNvPr id="0" name=""/>
        <dsp:cNvSpPr/>
      </dsp:nvSpPr>
      <dsp:spPr>
        <a:xfrm>
          <a:off x="1457870" y="3845550"/>
          <a:ext cx="1355674" cy="397477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2400" kern="1200" dirty="0"/>
            <a:t>تنفيذ</a:t>
          </a:r>
          <a:endParaRPr lang="en-US" sz="2400" kern="1200" dirty="0"/>
        </a:p>
      </dsp:txBody>
      <dsp:txXfrm>
        <a:off x="1477273" y="3864953"/>
        <a:ext cx="1316868" cy="358671"/>
      </dsp:txXfrm>
    </dsp:sp>
    <dsp:sp modelId="{28506B9B-BEFE-48D1-AEEA-B3B220E25FC0}">
      <dsp:nvSpPr>
        <dsp:cNvPr id="0" name=""/>
        <dsp:cNvSpPr/>
      </dsp:nvSpPr>
      <dsp:spPr>
        <a:xfrm>
          <a:off x="695347" y="1138828"/>
          <a:ext cx="2914469" cy="2914469"/>
        </a:xfrm>
        <a:custGeom>
          <a:avLst/>
          <a:gdLst/>
          <a:ahLst/>
          <a:cxnLst/>
          <a:rect l="0" t="0" r="0" b="0"/>
          <a:pathLst>
            <a:path>
              <a:moveTo>
                <a:pt x="751604" y="2732232"/>
              </a:moveTo>
              <a:arcTo wR="1457234" hR="1457234" stAng="7137704" swAng="297590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0F2134-A6C7-4DA9-A378-9E00AA9E2F1A}">
      <dsp:nvSpPr>
        <dsp:cNvPr id="0" name=""/>
        <dsp:cNvSpPr/>
      </dsp:nvSpPr>
      <dsp:spPr>
        <a:xfrm>
          <a:off x="19239" y="2510435"/>
          <a:ext cx="1355674" cy="362441"/>
        </a:xfrm>
        <a:prstGeom prst="roundRect">
          <a:avLst/>
        </a:prstGeom>
        <a:solidFill>
          <a:srgbClr val="F5C91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2400" kern="1200" dirty="0">
              <a:solidFill>
                <a:schemeClr val="tx1">
                  <a:lumMod val="75000"/>
                  <a:lumOff val="25000"/>
                </a:schemeClr>
              </a:solidFill>
            </a:rPr>
            <a:t>نهاية</a:t>
          </a:r>
          <a:endParaRPr lang="en-US" sz="2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6932" y="2528128"/>
        <a:ext cx="1320288" cy="327055"/>
      </dsp:txXfrm>
    </dsp:sp>
    <dsp:sp modelId="{84DA3372-BDE8-45A9-A997-4680196A30F0}">
      <dsp:nvSpPr>
        <dsp:cNvPr id="0" name=""/>
        <dsp:cNvSpPr/>
      </dsp:nvSpPr>
      <dsp:spPr>
        <a:xfrm>
          <a:off x="693704" y="1121701"/>
          <a:ext cx="2914469" cy="2914469"/>
        </a:xfrm>
        <a:custGeom>
          <a:avLst/>
          <a:gdLst/>
          <a:ahLst/>
          <a:cxnLst/>
          <a:rect l="0" t="0" r="0" b="0"/>
          <a:pathLst>
            <a:path>
              <a:moveTo>
                <a:pt x="2354" y="1374422"/>
              </a:moveTo>
              <a:arcTo wR="1457234" hR="1457234" stAng="10995466" swAng="346680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2B4EB-2BB5-4BF8-A1DE-0BB32A0198AE}">
      <dsp:nvSpPr>
        <dsp:cNvPr id="0" name=""/>
        <dsp:cNvSpPr/>
      </dsp:nvSpPr>
      <dsp:spPr>
        <a:xfrm>
          <a:off x="2123038" y="-32437"/>
          <a:ext cx="5186932" cy="5186932"/>
        </a:xfrm>
        <a:prstGeom prst="circularArrow">
          <a:avLst>
            <a:gd name="adj1" fmla="val 5544"/>
            <a:gd name="adj2" fmla="val 330680"/>
            <a:gd name="adj3" fmla="val 13750937"/>
            <a:gd name="adj4" fmla="val 17401190"/>
            <a:gd name="adj5" fmla="val 5757"/>
          </a:avLst>
        </a:prstGeom>
        <a:solidFill>
          <a:srgbClr val="26599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0989C9-2318-4AB0-AADD-37921112E95C}">
      <dsp:nvSpPr>
        <dsp:cNvPr id="0" name=""/>
        <dsp:cNvSpPr/>
      </dsp:nvSpPr>
      <dsp:spPr>
        <a:xfrm>
          <a:off x="3489015" y="1762"/>
          <a:ext cx="2454977" cy="1227488"/>
        </a:xfrm>
        <a:prstGeom prst="roundRect">
          <a:avLst/>
        </a:prstGeom>
        <a:solidFill>
          <a:srgbClr val="265991">
            <a:shade val="80000"/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Problem Analysis</a:t>
          </a:r>
        </a:p>
      </dsp:txBody>
      <dsp:txXfrm>
        <a:off x="3548936" y="61683"/>
        <a:ext cx="2335135" cy="1107646"/>
      </dsp:txXfrm>
    </dsp:sp>
    <dsp:sp modelId="{632A29C4-7BBD-406E-91DC-7A66E60EA77B}">
      <dsp:nvSpPr>
        <dsp:cNvPr id="0" name=""/>
        <dsp:cNvSpPr/>
      </dsp:nvSpPr>
      <dsp:spPr>
        <a:xfrm>
          <a:off x="5592668" y="1530155"/>
          <a:ext cx="2454977" cy="1227488"/>
        </a:xfrm>
        <a:prstGeom prst="roundRect">
          <a:avLst/>
        </a:prstGeom>
        <a:solidFill>
          <a:srgbClr val="265991">
            <a:shade val="80000"/>
            <a:hueOff val="127441"/>
            <a:satOff val="-9676"/>
            <a:lumOff val="8572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Project Design</a:t>
          </a:r>
        </a:p>
      </dsp:txBody>
      <dsp:txXfrm>
        <a:off x="5652589" y="1590076"/>
        <a:ext cx="2335135" cy="1107646"/>
      </dsp:txXfrm>
    </dsp:sp>
    <dsp:sp modelId="{6F5B3ABC-0A23-4111-A34B-C04BEBC856FD}">
      <dsp:nvSpPr>
        <dsp:cNvPr id="0" name=""/>
        <dsp:cNvSpPr/>
      </dsp:nvSpPr>
      <dsp:spPr>
        <a:xfrm>
          <a:off x="4691424" y="4003147"/>
          <a:ext cx="2650418" cy="1227488"/>
        </a:xfrm>
        <a:prstGeom prst="roundRect">
          <a:avLst/>
        </a:prstGeom>
        <a:solidFill>
          <a:srgbClr val="265991">
            <a:shade val="80000"/>
            <a:hueOff val="254882"/>
            <a:satOff val="-19351"/>
            <a:lumOff val="17144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Implementation</a:t>
          </a:r>
        </a:p>
      </dsp:txBody>
      <dsp:txXfrm>
        <a:off x="4751345" y="4063068"/>
        <a:ext cx="2530576" cy="1107646"/>
      </dsp:txXfrm>
    </dsp:sp>
    <dsp:sp modelId="{C0A29791-1EE6-4CD5-B952-141CA4F832E3}">
      <dsp:nvSpPr>
        <dsp:cNvPr id="0" name=""/>
        <dsp:cNvSpPr/>
      </dsp:nvSpPr>
      <dsp:spPr>
        <a:xfrm>
          <a:off x="1907604" y="4004910"/>
          <a:ext cx="2670819" cy="1227488"/>
        </a:xfrm>
        <a:prstGeom prst="roundRect">
          <a:avLst/>
        </a:prstGeom>
        <a:solidFill>
          <a:srgbClr val="265991">
            <a:shade val="80000"/>
            <a:hueOff val="382324"/>
            <a:satOff val="-29027"/>
            <a:lumOff val="25716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Midterm Review &amp; Learning</a:t>
          </a:r>
        </a:p>
      </dsp:txBody>
      <dsp:txXfrm>
        <a:off x="1967525" y="4064831"/>
        <a:ext cx="2550977" cy="1107646"/>
      </dsp:txXfrm>
    </dsp:sp>
    <dsp:sp modelId="{9A801156-A28F-4C11-95A2-437FAAD8F491}">
      <dsp:nvSpPr>
        <dsp:cNvPr id="0" name=""/>
        <dsp:cNvSpPr/>
      </dsp:nvSpPr>
      <dsp:spPr>
        <a:xfrm>
          <a:off x="1385363" y="1530155"/>
          <a:ext cx="2454977" cy="1227488"/>
        </a:xfrm>
        <a:prstGeom prst="roundRect">
          <a:avLst/>
        </a:prstGeom>
        <a:solidFill>
          <a:srgbClr val="265991">
            <a:shade val="80000"/>
            <a:hueOff val="509765"/>
            <a:satOff val="-38702"/>
            <a:lumOff val="34288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Project Closure – </a:t>
          </a:r>
          <a:r>
            <a:rPr lang="en-US" sz="2200" kern="1200" dirty="0" err="1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EoP</a:t>
          </a:r>
          <a:r>
            <a:rPr lang="en-US" sz="22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 Evaluation </a:t>
          </a:r>
        </a:p>
      </dsp:txBody>
      <dsp:txXfrm>
        <a:off x="1445284" y="1590076"/>
        <a:ext cx="2335135" cy="11076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B6EF8-D124-4D56-9D7A-6F97673431E8}">
      <dsp:nvSpPr>
        <dsp:cNvPr id="0" name=""/>
        <dsp:cNvSpPr/>
      </dsp:nvSpPr>
      <dsp:spPr>
        <a:xfrm>
          <a:off x="3482237" y="346072"/>
          <a:ext cx="1856331" cy="493469"/>
        </a:xfrm>
        <a:prstGeom prst="roundRect">
          <a:avLst/>
        </a:prstGeom>
        <a:solidFill>
          <a:srgbClr val="0175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2400" b="1" kern="1200" dirty="0"/>
            <a:t>تحديد</a:t>
          </a:r>
          <a:endParaRPr lang="en-US" sz="2400" b="1" kern="1200" dirty="0"/>
        </a:p>
      </dsp:txBody>
      <dsp:txXfrm>
        <a:off x="3506326" y="370161"/>
        <a:ext cx="1808153" cy="445291"/>
      </dsp:txXfrm>
    </dsp:sp>
    <dsp:sp modelId="{58EC91D7-B90C-4E1F-97F7-8EB52D71F005}">
      <dsp:nvSpPr>
        <dsp:cNvPr id="0" name=""/>
        <dsp:cNvSpPr/>
      </dsp:nvSpPr>
      <dsp:spPr>
        <a:xfrm>
          <a:off x="2416803" y="592806"/>
          <a:ext cx="3987200" cy="3987200"/>
        </a:xfrm>
        <a:custGeom>
          <a:avLst/>
          <a:gdLst/>
          <a:ahLst/>
          <a:cxnLst/>
          <a:rect l="0" t="0" r="0" b="0"/>
          <a:pathLst>
            <a:path>
              <a:moveTo>
                <a:pt x="2937653" y="237694"/>
              </a:moveTo>
              <a:arcTo wR="1993600" hR="1993600" stAng="17895867" swAng="315728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37813-4FE2-49FC-B908-BDD83AA312BE}">
      <dsp:nvSpPr>
        <dsp:cNvPr id="0" name=""/>
        <dsp:cNvSpPr/>
      </dsp:nvSpPr>
      <dsp:spPr>
        <a:xfrm>
          <a:off x="5475837" y="2288397"/>
          <a:ext cx="1856331" cy="596019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2400" b="1" kern="1200" dirty="0"/>
            <a:t>تصميم</a:t>
          </a:r>
          <a:endParaRPr lang="en-US" sz="2400" b="1" kern="1200" dirty="0"/>
        </a:p>
      </dsp:txBody>
      <dsp:txXfrm>
        <a:off x="5504932" y="2317492"/>
        <a:ext cx="1798141" cy="537829"/>
      </dsp:txXfrm>
    </dsp:sp>
    <dsp:sp modelId="{31BA8E73-B311-49A2-82F6-2D34ABF5A1B5}">
      <dsp:nvSpPr>
        <dsp:cNvPr id="0" name=""/>
        <dsp:cNvSpPr/>
      </dsp:nvSpPr>
      <dsp:spPr>
        <a:xfrm>
          <a:off x="2416803" y="592806"/>
          <a:ext cx="3987200" cy="3987200"/>
        </a:xfrm>
        <a:custGeom>
          <a:avLst/>
          <a:gdLst/>
          <a:ahLst/>
          <a:cxnLst/>
          <a:rect l="0" t="0" r="0" b="0"/>
          <a:pathLst>
            <a:path>
              <a:moveTo>
                <a:pt x="3962031" y="2309390"/>
              </a:moveTo>
              <a:arcTo wR="1993600" hR="1993600" stAng="546849" swAng="315728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549A8-E2A7-41C9-8179-E93E954FBD6B}">
      <dsp:nvSpPr>
        <dsp:cNvPr id="0" name=""/>
        <dsp:cNvSpPr/>
      </dsp:nvSpPr>
      <dsp:spPr>
        <a:xfrm>
          <a:off x="3482237" y="4307873"/>
          <a:ext cx="1856331" cy="544268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2400" b="1" kern="1200" dirty="0"/>
            <a:t>تنفيذ</a:t>
          </a:r>
          <a:endParaRPr lang="en-US" sz="2400" b="1" kern="1200" dirty="0"/>
        </a:p>
      </dsp:txBody>
      <dsp:txXfrm>
        <a:off x="3508806" y="4334442"/>
        <a:ext cx="1803193" cy="491130"/>
      </dsp:txXfrm>
    </dsp:sp>
    <dsp:sp modelId="{28506B9B-BEFE-48D1-AEEA-B3B220E25FC0}">
      <dsp:nvSpPr>
        <dsp:cNvPr id="0" name=""/>
        <dsp:cNvSpPr/>
      </dsp:nvSpPr>
      <dsp:spPr>
        <a:xfrm>
          <a:off x="2439893" y="605148"/>
          <a:ext cx="3987200" cy="3987200"/>
        </a:xfrm>
        <a:custGeom>
          <a:avLst/>
          <a:gdLst/>
          <a:ahLst/>
          <a:cxnLst/>
          <a:rect l="0" t="0" r="0" b="0"/>
          <a:pathLst>
            <a:path>
              <a:moveTo>
                <a:pt x="1027419" y="3737428"/>
              </a:moveTo>
              <a:arcTo wR="1993600" hR="1993600" stAng="7139338" swAng="297392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0F2134-A6C7-4DA9-A378-9E00AA9E2F1A}">
      <dsp:nvSpPr>
        <dsp:cNvPr id="0" name=""/>
        <dsp:cNvSpPr/>
      </dsp:nvSpPr>
      <dsp:spPr>
        <a:xfrm>
          <a:off x="1514087" y="2481362"/>
          <a:ext cx="1856331" cy="496293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2400" b="1" kern="1200" dirty="0">
              <a:solidFill>
                <a:schemeClr val="bg1"/>
              </a:solidFill>
            </a:rPr>
            <a:t>نهاية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1538314" y="2505589"/>
        <a:ext cx="1807877" cy="447839"/>
      </dsp:txXfrm>
    </dsp:sp>
    <dsp:sp modelId="{84DA3372-BDE8-45A9-A997-4680196A30F0}">
      <dsp:nvSpPr>
        <dsp:cNvPr id="0" name=""/>
        <dsp:cNvSpPr/>
      </dsp:nvSpPr>
      <dsp:spPr>
        <a:xfrm>
          <a:off x="2437642" y="581686"/>
          <a:ext cx="3987200" cy="3987200"/>
        </a:xfrm>
        <a:custGeom>
          <a:avLst/>
          <a:gdLst/>
          <a:ahLst/>
          <a:cxnLst/>
          <a:rect l="0" t="0" r="0" b="0"/>
          <a:pathLst>
            <a:path>
              <a:moveTo>
                <a:pt x="3233" y="1880107"/>
              </a:moveTo>
              <a:arcTo wR="1993600" hR="1993600" stAng="10995811" swAng="346482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B6EF8-D124-4D56-9D7A-6F97673431E8}">
      <dsp:nvSpPr>
        <dsp:cNvPr id="0" name=""/>
        <dsp:cNvSpPr/>
      </dsp:nvSpPr>
      <dsp:spPr>
        <a:xfrm>
          <a:off x="1016902" y="235399"/>
          <a:ext cx="2454867" cy="893363"/>
        </a:xfrm>
        <a:prstGeom prst="roundRect">
          <a:avLst/>
        </a:prstGeom>
        <a:solidFill>
          <a:srgbClr val="0175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2400" b="1" kern="1200" dirty="0"/>
            <a:t>1- تحديد – تحليل المشكلة </a:t>
          </a:r>
          <a:endParaRPr lang="en-US" sz="2400" b="1" kern="1200" dirty="0"/>
        </a:p>
      </dsp:txBody>
      <dsp:txXfrm>
        <a:off x="1060512" y="279009"/>
        <a:ext cx="2367647" cy="806143"/>
      </dsp:txXfrm>
    </dsp:sp>
    <dsp:sp modelId="{58EC91D7-B90C-4E1F-97F7-8EB52D71F005}">
      <dsp:nvSpPr>
        <dsp:cNvPr id="0" name=""/>
        <dsp:cNvSpPr/>
      </dsp:nvSpPr>
      <dsp:spPr>
        <a:xfrm>
          <a:off x="456843" y="984449"/>
          <a:ext cx="3150932" cy="3150932"/>
        </a:xfrm>
        <a:custGeom>
          <a:avLst/>
          <a:gdLst/>
          <a:ahLst/>
          <a:cxnLst/>
          <a:rect l="0" t="0" r="0" b="0"/>
          <a:pathLst>
            <a:path>
              <a:moveTo>
                <a:pt x="2244082" y="148915"/>
              </a:moveTo>
              <a:arcTo wR="1575466" hR="1575466" stAng="17706733" swAng="238653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37813-4FE2-49FC-B908-BDD83AA312BE}">
      <dsp:nvSpPr>
        <dsp:cNvPr id="0" name=""/>
        <dsp:cNvSpPr/>
      </dsp:nvSpPr>
      <dsp:spPr>
        <a:xfrm>
          <a:off x="3014661" y="1901207"/>
          <a:ext cx="1610281" cy="712681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2400" b="1" kern="1200" dirty="0"/>
            <a:t>2- تصميم المشروع</a:t>
          </a:r>
          <a:endParaRPr lang="en-US" sz="2400" b="1" kern="1200" dirty="0"/>
        </a:p>
      </dsp:txBody>
      <dsp:txXfrm>
        <a:off x="3049451" y="1935997"/>
        <a:ext cx="1540701" cy="643101"/>
      </dsp:txXfrm>
    </dsp:sp>
    <dsp:sp modelId="{31BA8E73-B311-49A2-82F6-2D34ABF5A1B5}">
      <dsp:nvSpPr>
        <dsp:cNvPr id="0" name=""/>
        <dsp:cNvSpPr/>
      </dsp:nvSpPr>
      <dsp:spPr>
        <a:xfrm>
          <a:off x="398632" y="539078"/>
          <a:ext cx="3150932" cy="3150932"/>
        </a:xfrm>
        <a:custGeom>
          <a:avLst/>
          <a:gdLst/>
          <a:ahLst/>
          <a:cxnLst/>
          <a:rect l="0" t="0" r="0" b="0"/>
          <a:pathLst>
            <a:path>
              <a:moveTo>
                <a:pt x="3065249" y="2087950"/>
              </a:moveTo>
              <a:arcTo wR="1575466" hR="1575466" stAng="1138991" swAng="307465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549A8-E2A7-41C9-8179-E93E954FBD6B}">
      <dsp:nvSpPr>
        <dsp:cNvPr id="0" name=""/>
        <dsp:cNvSpPr/>
      </dsp:nvSpPr>
      <dsp:spPr>
        <a:xfrm>
          <a:off x="1209417" y="3601761"/>
          <a:ext cx="2092554" cy="483187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2400" b="1" kern="1200" dirty="0"/>
            <a:t>3- تنفيذ المشروع</a:t>
          </a:r>
          <a:endParaRPr lang="en-US" sz="2400" b="1" kern="1200" dirty="0"/>
        </a:p>
      </dsp:txBody>
      <dsp:txXfrm>
        <a:off x="1233004" y="3625348"/>
        <a:ext cx="2045380" cy="436013"/>
      </dsp:txXfrm>
    </dsp:sp>
    <dsp:sp modelId="{28506B9B-BEFE-48D1-AEEA-B3B220E25FC0}">
      <dsp:nvSpPr>
        <dsp:cNvPr id="0" name=""/>
        <dsp:cNvSpPr/>
      </dsp:nvSpPr>
      <dsp:spPr>
        <a:xfrm>
          <a:off x="971328" y="547158"/>
          <a:ext cx="3150932" cy="3150932"/>
        </a:xfrm>
        <a:custGeom>
          <a:avLst/>
          <a:gdLst/>
          <a:ahLst/>
          <a:cxnLst/>
          <a:rect l="0" t="0" r="0" b="0"/>
          <a:pathLst>
            <a:path>
              <a:moveTo>
                <a:pt x="1021134" y="3050189"/>
              </a:moveTo>
              <a:arcTo wR="1575466" hR="1575466" stAng="6636040" swAng="279191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0F2134-A6C7-4DA9-A378-9E00AA9E2F1A}">
      <dsp:nvSpPr>
        <dsp:cNvPr id="0" name=""/>
        <dsp:cNvSpPr/>
      </dsp:nvSpPr>
      <dsp:spPr>
        <a:xfrm>
          <a:off x="34563" y="1995400"/>
          <a:ext cx="1354287" cy="727748"/>
        </a:xfrm>
        <a:prstGeom prst="roundRect">
          <a:avLst/>
        </a:prstGeom>
        <a:solidFill>
          <a:srgbClr val="F5C91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24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4- إنهاء المشروع </a:t>
          </a:r>
          <a:endParaRPr lang="en-US" sz="24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70089" y="2030926"/>
        <a:ext cx="1283235" cy="656696"/>
      </dsp:txXfrm>
    </dsp:sp>
    <dsp:sp modelId="{84DA3372-BDE8-45A9-A997-4680196A30F0}">
      <dsp:nvSpPr>
        <dsp:cNvPr id="0" name=""/>
        <dsp:cNvSpPr/>
      </dsp:nvSpPr>
      <dsp:spPr>
        <a:xfrm>
          <a:off x="944000" y="972867"/>
          <a:ext cx="3150932" cy="3150932"/>
        </a:xfrm>
        <a:custGeom>
          <a:avLst/>
          <a:gdLst/>
          <a:ahLst/>
          <a:cxnLst/>
          <a:rect l="0" t="0" r="0" b="0"/>
          <a:pathLst>
            <a:path>
              <a:moveTo>
                <a:pt x="104378" y="1011555"/>
              </a:moveTo>
              <a:arcTo wR="1575466" hR="1575466" stAng="12058397" swAng="257375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E9839-DA71-46CA-880E-B8A6A0014EE2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22D6D-F703-4BEC-9F16-97B2E66C6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07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9582D-E0E5-467B-BC4F-F90F93668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3BB585-4D30-4766-9DC3-F27D8A5992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5E30A-91FF-4721-B9BD-4CFDDEE76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F0679-850D-44DF-B99E-7238006AF113}" type="datetime1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A333F-2A2C-4939-9071-0CBE833A1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7D2DE-BE17-4F35-9914-707C1C547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59A9-6431-421B-A438-2519B698B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96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5E3A8-42B4-4D4C-A111-C44CB2150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319533-1D1A-4AEB-A590-A4C295221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D31C4-1956-47E7-8365-B17B437F9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428A9-A7DF-47D7-B4CF-4ED052523352}" type="datetime1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57C5E-3DF8-4374-A2F8-4BA17419D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E2347-9EBB-460D-87A4-C82BE868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59A9-6431-421B-A438-2519B698B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85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8CC90F-C233-446D-83E3-EEBF134E73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814EF0-E3A1-430C-AF1C-0426677BA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048BD-6851-4ED5-8472-9448423A2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6F1D-5ACC-4664-87D2-B8B77B1316C2}" type="datetime1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98901-42C5-4334-AFCF-EE8B0A74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21224-414F-408E-97AA-DF05A374B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59A9-6431-421B-A438-2519B698B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04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1436218"/>
            <a:ext cx="2743200" cy="175561"/>
          </a:xfrm>
        </p:spPr>
        <p:txBody>
          <a:bodyPr>
            <a:spAutoFit/>
          </a:bodyPr>
          <a:lstStyle>
            <a:lvl1pPr marL="0" indent="0" algn="r">
              <a:buNone/>
              <a:defRPr sz="601" baseline="0">
                <a:solidFill>
                  <a:srgbClr val="FFFFFF"/>
                </a:solidFill>
              </a:defRPr>
            </a:lvl1pPr>
            <a:lvl2pPr marL="230178" indent="0">
              <a:buNone/>
              <a:defRPr sz="1800">
                <a:solidFill>
                  <a:schemeClr val="bg1"/>
                </a:solidFill>
              </a:defRPr>
            </a:lvl2pPr>
            <a:lvl3pPr marL="460358" indent="0">
              <a:buNone/>
              <a:defRPr sz="1600">
                <a:solidFill>
                  <a:schemeClr val="bg1"/>
                </a:solidFill>
              </a:defRPr>
            </a:lvl3pPr>
            <a:lvl4pPr marL="684185" indent="0">
              <a:buNone/>
              <a:defRPr sz="1399">
                <a:solidFill>
                  <a:schemeClr val="bg1"/>
                </a:solidFill>
              </a:defRPr>
            </a:lvl4pPr>
            <a:lvl5pPr marL="102548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870"/>
            <a:ext cx="2844800" cy="18479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1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3F4168E2-91C5-9646-9F53-5B4E70AF759D}" type="datetime1">
              <a:rPr lang="en-US" smtClean="0"/>
              <a:pPr/>
              <a:t>9/22/2020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870"/>
            <a:ext cx="2844800" cy="18479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1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47" y="5943601"/>
            <a:ext cx="2032000" cy="4572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114801"/>
            <a:ext cx="4572000" cy="1600200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016000" y="3886200"/>
            <a:ext cx="42672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50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6641C-2075-4636-B7FF-EDDA5F5DD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003C3-6481-408A-B779-010C4C6FF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B33AD-F38D-444D-ADA4-DAC55C13C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5E08-B1A0-4516-BFEF-C0AF1EF5AC2C}" type="datetime1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3E4A2-620C-48AE-8E64-8E7E9392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8D66D-ABAF-4B89-BCDD-55E55B72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59A9-6431-421B-A438-2519B698B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515E6-0542-4D83-8713-92CA10049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19B4F-D7DB-4B25-9821-E872D2DD2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DCE6A-6809-43C3-B84B-D4D99584C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8AF7-9615-4883-B540-BF063C620968}" type="datetime1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499FA-0D6B-4A80-A58F-1988B45C7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0C697-1652-44DE-A6B0-17CA26A26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59A9-6431-421B-A438-2519B698B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99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5C540-9D1F-4CD0-B892-D546DB521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C70AC-3D51-4700-8879-C2BD5EEA3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57B8B1-8EFF-4C22-BF5F-1584DEDBF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E77D2D-16B5-490D-92E3-67BF50B2A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4D87-685E-4CBB-AF9B-158BD338ED47}" type="datetime1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1A57A-5F6D-405C-9CC6-101D01DB8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F8BAC-26B6-47E6-9E3C-36B11EF01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59A9-6431-421B-A438-2519B698B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64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AE3FD-E538-4E67-AE90-3941B491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722CA-DB44-4219-B440-5714B18B7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5ECC47-9068-491F-B845-55E35F12C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D5851D-FE58-408B-AE1E-27854E528E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1CCE0D-C9FA-43FB-BFDB-7F8516D12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60474D-9707-41C2-A146-FE391CC01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0907-056E-4EC4-A1CB-27968C41C76E}" type="datetime1">
              <a:rPr lang="en-US" smtClean="0"/>
              <a:t>9/22/2020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DAF09C-D515-40C7-B85C-EDB302A78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17D461-0356-4EEE-866F-05842306A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59A9-6431-421B-A438-2519B698B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6C34B-DF13-4485-800C-5E5DC8D62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57FCBC-4E70-496E-8768-22BA807AE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5201-3B03-4EFC-9C12-C7754649EE18}" type="datetime1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63A0AF-1688-43BD-8872-29BD65AC8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DC54F1-1830-4606-8719-41C97D187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59A9-6431-421B-A438-2519B698B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1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23AACB-5983-454D-AA3A-AC08D4C74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240A-043E-478F-89AF-9F53C86369AA}" type="datetime1">
              <a:rPr lang="en-US" smtClean="0"/>
              <a:t>9/22/2020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848737-A0B3-4EC0-9D25-F3DAAAB0A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7C728-BFE1-4EB5-A394-19842F65D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59A9-6431-421B-A438-2519B698B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45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9D1E4-E457-4233-926F-8477A755F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5D3BD-B433-4877-9FA7-60D23A80D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670A46-A592-4F17-9B6A-890146733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5106A6-0DB8-4880-A54E-3DE4D6776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6687E-1064-4E07-B0D0-1917FED6C9C6}" type="datetime1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5C50B9-8C0E-4F4C-8831-8EACAE9F4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980BE3-123E-46B4-B036-AEE0EB14F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59A9-6431-421B-A438-2519B698B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43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95C52-75E6-4354-830D-64297FF78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02D682-CA4F-47EB-923C-146135E2A3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56AC4-FD3A-4685-BD7B-3883F2EB3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63C38-F367-45DE-992F-B7E610F98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910C-6CCE-4205-8489-30DB5A811EA1}" type="datetime1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C3B324-C126-4B3E-92DD-C85C597F5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BDA199-8998-434A-9676-26926BA2B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59A9-6431-421B-A438-2519B698B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99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9A0CEE-6870-4A00-B7A9-87F16585D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B1BC8-9562-428A-BF99-A29A1E50C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5696D-21AC-437A-B55B-DFCDC089E7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D4D1C-8752-486F-9E14-A3F53EB22500}" type="datetime1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FBCDC-408B-43D9-BE26-09FFCE8C2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F8C55-036A-472A-AB4E-C9C6545A15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359A9-6431-421B-A438-2519B698B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7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microsoft.com/office/2007/relationships/hdphoto" Target="../media/hdphoto1.wdp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1D51C7-60A5-46B3-9252-B0545AC60077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7525" y1="43077" x2="37525" y2="43077"/>
                        <a14:foregroundMark x1="52456" y1="43077" x2="52456" y2="43077"/>
                        <a14:foregroundMark x1="62475" y1="44103" x2="62475" y2="44103"/>
                        <a14:foregroundMark x1="74263" y1="49744" x2="74263" y2="49744"/>
                        <a14:foregroundMark x1="80354" y1="49744" x2="80354" y2="49744"/>
                        <a14:foregroundMark x1="79764" y1="65641" x2="79764" y2="65641"/>
                        <a14:foregroundMark x1="84086" y1="66154" x2="84086" y2="66154"/>
                        <a14:foregroundMark x1="86051" y1="66154" x2="86051" y2="66154"/>
                        <a14:foregroundMark x1="86837" y1="66154" x2="86837" y2="66154"/>
                        <a14:foregroundMark x1="88212" y1="66154" x2="88212" y2="66154"/>
                        <a14:foregroundMark x1="84479" y1="66667" x2="84479" y2="66667"/>
                        <a14:foregroundMark x1="83497" y1="66667" x2="83497" y2="66667"/>
                        <a14:foregroundMark x1="76424" y1="68718" x2="76424" y2="68718"/>
                        <a14:foregroundMark x1="74263" y1="67179" x2="74263" y2="67179"/>
                        <a14:foregroundMark x1="72102" y1="67179" x2="72102" y2="67179"/>
                        <a14:foregroundMark x1="70923" y1="67179" x2="70923" y2="67179"/>
                        <a14:foregroundMark x1="67780" y1="69231" x2="67780" y2="69231"/>
                        <a14:foregroundMark x1="63654" y1="68718" x2="63654" y2="68718"/>
                        <a14:foregroundMark x1="59725" y1="68718" x2="59136" y2="68718"/>
                        <a14:foregroundMark x1="36739" y1="68718" x2="36739" y2="68718"/>
                        <a14:foregroundMark x1="38507" y1="68718" x2="38507" y2="68718"/>
                        <a14:foregroundMark x1="39293" y1="67179" x2="39293" y2="67179"/>
                        <a14:foregroundMark x1="41257" y1="66667" x2="41847" y2="66667"/>
                        <a14:foregroundMark x1="43811" y1="66667" x2="43811" y2="66667"/>
                        <a14:foregroundMark x1="44794" y1="66154" x2="45383" y2="66154"/>
                        <a14:foregroundMark x1="46562" y1="66154" x2="46562" y2="66154"/>
                        <a14:foregroundMark x1="49116" y1="66154" x2="50098" y2="64615"/>
                        <a14:foregroundMark x1="53045" y1="67179" x2="54617" y2="67179"/>
                        <a14:foregroundMark x1="55796" y1="67179" x2="56778" y2="67179"/>
                        <a14:foregroundMark x1="59332" y1="68718" x2="60511" y2="68718"/>
                        <a14:foregroundMark x1="60511" y1="68718" x2="60511" y2="68718"/>
                        <a14:foregroundMark x1="66798" y1="68718" x2="74067" y2="68718"/>
                        <a14:foregroundMark x1="75442" y1="68718" x2="79371" y2="68718"/>
                        <a14:foregroundMark x1="80550" y1="67692" x2="73084" y2="67692"/>
                        <a14:foregroundMark x1="43026" y1="66667" x2="53045" y2="67692"/>
                        <a14:foregroundMark x1="49116" y1="67692" x2="89391" y2="66667"/>
                        <a14:foregroundMark x1="38114" y1="48718" x2="38507" y2="34359"/>
                        <a14:foregroundMark x1="38507" y1="39487" x2="46169" y2="37436"/>
                        <a14:foregroundMark x1="65422" y1="32308" x2="62083" y2="5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9" y="3994"/>
            <a:ext cx="2815592" cy="11296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F191C0D-65A2-46B5-9228-94539DC1645A}"/>
              </a:ext>
            </a:extLst>
          </p:cNvPr>
          <p:cNvSpPr/>
          <p:nvPr/>
        </p:nvSpPr>
        <p:spPr>
          <a:xfrm>
            <a:off x="11105851" y="5982871"/>
            <a:ext cx="21358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altLang="en-US" sz="1000" dirty="0"/>
              <a:t> 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 algn="r"/>
            <a:endParaRPr lang="en-US" sz="2400" dirty="0">
              <a:solidFill>
                <a:srgbClr val="C00000"/>
              </a:solidFill>
              <a:latin typeface="Gill Sans M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325687-F994-4547-9C8F-59E3CFDB8D3D}"/>
              </a:ext>
            </a:extLst>
          </p:cNvPr>
          <p:cNvSpPr/>
          <p:nvPr/>
        </p:nvSpPr>
        <p:spPr>
          <a:xfrm>
            <a:off x="2135374" y="5990692"/>
            <a:ext cx="79212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1200" cap="al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تم تطوير هذه المنشورة بفضل دعم الشعب الأميركي من خلال الوكالة الأميركية للتنمية الدولية (</a:t>
            </a:r>
            <a:r>
              <a:rPr lang="en-US" sz="1200" cap="al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USAID</a:t>
            </a:r>
            <a:r>
              <a:rPr lang="ar-LB" sz="1200" cap="al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1200" cap="all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ar-LB" sz="1200" cap="al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محتويات هذه المنشورة هي مسؤولية</a:t>
            </a:r>
            <a:r>
              <a:rPr lang="en-US" sz="1200" cap="al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MSI </a:t>
            </a:r>
            <a:r>
              <a:rPr lang="ar-LB" sz="1200" cap="al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ولا تعكس بالضرورة وجهة نظر أو آراء الوكالة الأميركية للتنمية الدولية أو حكومة الولايات المتحدة. 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33E950-5628-483D-8D06-0A9E9BBA5406}"/>
              </a:ext>
            </a:extLst>
          </p:cNvPr>
          <p:cNvSpPr txBox="1"/>
          <p:nvPr/>
        </p:nvSpPr>
        <p:spPr>
          <a:xfrm>
            <a:off x="1617692" y="4026846"/>
            <a:ext cx="9903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(USAID) </a:t>
            </a:r>
            <a:r>
              <a:rPr lang="ar-A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بتمويل من الوكالة الأميركية للتنمية الدولية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  (BALADI CAP) </a:t>
            </a:r>
            <a:r>
              <a:rPr lang="ar-L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، بلدي كاب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ar-L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ar-A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من خلال برنامج بناء التحالف</a:t>
            </a:r>
            <a:r>
              <a:rPr lang="ar-L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ات</a:t>
            </a:r>
            <a:r>
              <a:rPr lang="ar-A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من أجل التقدم والتنمية والاستثمار المحلي - بناء القدرات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061861" y="1178706"/>
            <a:ext cx="7035546" cy="1074771"/>
          </a:xfrm>
        </p:spPr>
        <p:txBody>
          <a:bodyPr/>
          <a:lstStyle/>
          <a:p>
            <a:r>
              <a:rPr lang="ar-LB" altLang="en-US" b="1" dirty="0"/>
              <a:t>الإدارة القائمة على النتائج</a:t>
            </a:r>
            <a:endParaRPr lang="en-US" dirty="0"/>
          </a:p>
        </p:txBody>
      </p:sp>
      <p:pic>
        <p:nvPicPr>
          <p:cNvPr id="12" name="Picture 2" descr="Motion Design Image - Tracking Results , Free Transparent Clipart -  ClipartK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3" y="1629191"/>
            <a:ext cx="3769149" cy="283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01251" y="2651442"/>
            <a:ext cx="7418184" cy="75820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Gill Sans MT" panose="020B0502020104020203" pitchFamily="34" charset="0"/>
              </a:rPr>
              <a:t>Results Based Management – RBM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1919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57171" y="5596506"/>
            <a:ext cx="1255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LB" altLang="en-US" sz="1200" b="1" dirty="0">
                <a:solidFill>
                  <a:srgbClr val="222222"/>
                </a:solidFill>
                <a:latin typeface="inherit"/>
                <a:cs typeface="+mj-cs"/>
              </a:rPr>
              <a:t>8 </a:t>
            </a:r>
            <a:r>
              <a:rPr lang="ar-SA" altLang="en-US" sz="1200" b="1" dirty="0">
                <a:solidFill>
                  <a:srgbClr val="222222"/>
                </a:solidFill>
                <a:latin typeface="inherit"/>
                <a:cs typeface="+mj-cs"/>
              </a:rPr>
              <a:t>تشرين الأول</a:t>
            </a:r>
            <a:r>
              <a:rPr lang="ar-LB" altLang="en-US" sz="1200" b="1" dirty="0">
                <a:solidFill>
                  <a:srgbClr val="222222"/>
                </a:solidFill>
                <a:latin typeface="inherit"/>
                <a:cs typeface="+mj-cs"/>
              </a:rPr>
              <a:t> 2020</a:t>
            </a:r>
            <a:endParaRPr lang="en-US" sz="1200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59A9-6431-421B-A438-2519B698BE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09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5890"/>
            <a:ext cx="10515600" cy="739127"/>
          </a:xfrm>
        </p:spPr>
        <p:txBody>
          <a:bodyPr>
            <a:normAutofit/>
          </a:bodyPr>
          <a:lstStyle/>
          <a:p>
            <a:pPr algn="r"/>
            <a:r>
              <a:rPr lang="ar-LB" altLang="en-US" sz="4000" b="1" dirty="0"/>
              <a:t>الإدارة القائمة على النتائج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6026"/>
            <a:ext cx="10515600" cy="4713923"/>
          </a:xfrm>
        </p:spPr>
        <p:txBody>
          <a:bodyPr/>
          <a:lstStyle/>
          <a:p>
            <a:pPr algn="r" defTabSz="457200" rtl="1">
              <a:lnSpc>
                <a:spcPct val="100000"/>
              </a:lnSpc>
              <a:buClr>
                <a:srgbClr val="353535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ﺔﺟﻳﺗﻧﻟﺍﻭ ﺏﺑﺳﻟﺍ ﻥﻳﺑ ﻲﺟﻳﺗﺍﺭﺗﺳﻻﺍ ﻁﺎﺑﺗﺭﻻﺍ ﻰﻠﻋ ﺯﻛﺭﺗ ﻁﻳﻁﺧﺗﻟﺍ ﺕﺎﻳﻠﻣﻋ</a:t>
            </a:r>
            <a:endParaRPr lang="en-US" b="1" i="1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pPr marL="0" lvl="0" indent="0" algn="ctr" defTabSz="457200">
              <a:lnSpc>
                <a:spcPct val="100000"/>
              </a:lnSpc>
              <a:buClr>
                <a:srgbClr val="353535"/>
              </a:buClr>
              <a:buNone/>
            </a:pPr>
            <a:r>
              <a:rPr lang="en-US" sz="2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If             Then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: Causal Logic (Cause –Effect)</a:t>
            </a:r>
          </a:p>
          <a:p>
            <a:pPr marL="0" lvl="0" indent="0" algn="ctr" defTabSz="457200">
              <a:lnSpc>
                <a:spcPct val="100000"/>
              </a:lnSpc>
              <a:buClr>
                <a:srgbClr val="353535"/>
              </a:buClr>
              <a:buNone/>
            </a:pPr>
            <a:endParaRPr lang="ar-LB" sz="24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pPr marL="0" lvl="0" indent="0" algn="r" defTabSz="457200">
              <a:lnSpc>
                <a:spcPct val="100000"/>
              </a:lnSpc>
              <a:buClr>
                <a:srgbClr val="353535"/>
              </a:buClr>
              <a:buNone/>
            </a:pPr>
            <a:r>
              <a:rPr lang="ar-LB" sz="2400" dirty="0"/>
              <a:t>استخدام السببية والمنطق السببي (لو--- فسوف)</a:t>
            </a:r>
            <a:endParaRPr lang="en-US" sz="2400" dirty="0"/>
          </a:p>
          <a:p>
            <a:pPr marL="0" indent="0" algn="r" defTabSz="457200">
              <a:lnSpc>
                <a:spcPct val="100000"/>
              </a:lnSpc>
              <a:buClr>
                <a:srgbClr val="353535"/>
              </a:buClr>
              <a:buNone/>
            </a:pPr>
            <a:r>
              <a:rPr lang="ar-LB" altLang="en-US" sz="2400" dirty="0"/>
              <a:t>الرسم البياني: سلسلة علاقة الوسائل والغايات </a:t>
            </a:r>
            <a:endParaRPr lang="en-US" altLang="en-US" sz="2400" dirty="0"/>
          </a:p>
          <a:p>
            <a:pPr marL="0" lvl="0" indent="0" algn="r" defTabSz="457200">
              <a:lnSpc>
                <a:spcPct val="100000"/>
              </a:lnSpc>
              <a:buClr>
                <a:srgbClr val="353535"/>
              </a:buClr>
              <a:buNone/>
            </a:pPr>
            <a:endParaRPr lang="en-US" sz="2400" dirty="0"/>
          </a:p>
          <a:p>
            <a:pPr marL="0" lvl="0" indent="0" algn="r" defTabSz="457200">
              <a:lnSpc>
                <a:spcPct val="100000"/>
              </a:lnSpc>
              <a:buClr>
                <a:srgbClr val="353535"/>
              </a:buClr>
              <a:buNone/>
            </a:pPr>
            <a:endParaRPr lang="en-US" sz="2400" dirty="0"/>
          </a:p>
          <a:p>
            <a:pPr marL="0" lvl="0" indent="0" algn="r" defTabSz="457200">
              <a:lnSpc>
                <a:spcPct val="100000"/>
              </a:lnSpc>
              <a:buClr>
                <a:srgbClr val="353535"/>
              </a:buClr>
              <a:buNone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 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49999262"/>
              </p:ext>
            </p:extLst>
          </p:nvPr>
        </p:nvGraphicFramePr>
        <p:xfrm>
          <a:off x="1550737" y="4007827"/>
          <a:ext cx="9472612" cy="1776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46996" y="5466717"/>
            <a:ext cx="1356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entury Gothic" panose="020B0502020202020204"/>
              </a:rPr>
              <a:t>What resources are used?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49378" y="5489053"/>
            <a:ext cx="1299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entury Gothic" panose="020B0502020202020204"/>
              </a:rPr>
              <a:t>What is done?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36932" y="5381668"/>
            <a:ext cx="1665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entury Gothic" panose="020B0502020202020204"/>
              </a:rPr>
              <a:t>What is produced or delivered?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10445" y="5350553"/>
            <a:ext cx="1424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entury Gothic" panose="020B0502020202020204"/>
              </a:rPr>
              <a:t>What do you wish to achieve?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08028" y="5396719"/>
            <a:ext cx="1719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latin typeface="Century Gothic" panose="020B0502020202020204"/>
              </a:rPr>
              <a:t>What long term change are you aiming for?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3206439" y="2125109"/>
            <a:ext cx="840828" cy="314978"/>
          </a:xfrm>
          <a:prstGeom prst="rightArrow">
            <a:avLst/>
          </a:prstGeom>
          <a:solidFill>
            <a:srgbClr val="CFE2E7">
              <a:lumMod val="75000"/>
            </a:srgbClr>
          </a:solidFill>
          <a:ln w="15875" cap="rnd" cmpd="sng" algn="ctr">
            <a:solidFill>
              <a:srgbClr val="E833B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2593" y="2610185"/>
            <a:ext cx="6096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Present the logical sequence and causal relationships among: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endParaRPr lang="en-US" altLang="en-US" sz="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altLang="en-US" dirty="0">
                <a:latin typeface="Gill Sans MT Condensed" panose="020B0506020104020203" pitchFamily="34" charset="0"/>
              </a:rPr>
              <a:t>The </a:t>
            </a:r>
            <a:r>
              <a:rPr lang="en-US" altLang="en-US" b="1" dirty="0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 Condensed" panose="020B0506020104020203" pitchFamily="34" charset="0"/>
              </a:rPr>
              <a:t>(Resources)</a:t>
            </a:r>
            <a:r>
              <a:rPr lang="en-US" altLang="en-US" dirty="0">
                <a:latin typeface="Gill Sans MT Condensed" panose="020B0506020104020203" pitchFamily="34" charset="0"/>
              </a:rPr>
              <a:t> you have to operate your program </a:t>
            </a:r>
          </a:p>
          <a:p>
            <a:r>
              <a:rPr lang="en-US" altLang="en-US" dirty="0">
                <a:latin typeface="Gill Sans MT Condensed" panose="020B0506020104020203" pitchFamily="34" charset="0"/>
              </a:rPr>
              <a:t>The </a:t>
            </a:r>
            <a:r>
              <a:rPr lang="en-US" altLang="en-US" b="1" dirty="0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 Condensed" panose="020B0506020104020203" pitchFamily="34" charset="0"/>
              </a:rPr>
              <a:t>(Activities)</a:t>
            </a:r>
            <a:r>
              <a:rPr lang="en-US" altLang="en-US" dirty="0">
                <a:latin typeface="Gill Sans MT Condensed" panose="020B0506020104020203" pitchFamily="34" charset="0"/>
              </a:rPr>
              <a:t> you plan to do; and</a:t>
            </a:r>
          </a:p>
          <a:p>
            <a:r>
              <a:rPr lang="en-US" altLang="en-US" dirty="0">
                <a:latin typeface="Gill Sans MT Condensed" panose="020B0506020104020203" pitchFamily="34" charset="0"/>
              </a:rPr>
              <a:t>The </a:t>
            </a:r>
            <a:r>
              <a:rPr lang="en-US" altLang="en-US" b="1" dirty="0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 Condensed" panose="020B0506020104020203" pitchFamily="34" charset="0"/>
              </a:rPr>
              <a:t>(Results)</a:t>
            </a:r>
            <a:r>
              <a:rPr lang="en-US" altLang="en-US" dirty="0">
                <a:latin typeface="Gill Sans MT Condensed" panose="020B0506020104020203" pitchFamily="34" charset="0"/>
              </a:rPr>
              <a:t> and </a:t>
            </a:r>
            <a:r>
              <a:rPr lang="en-US" altLang="en-US" b="1" dirty="0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 Condensed" panose="020B0506020104020203" pitchFamily="34" charset="0"/>
              </a:rPr>
              <a:t>(Changes)</a:t>
            </a:r>
            <a:r>
              <a:rPr lang="en-US" altLang="en-US" dirty="0">
                <a:latin typeface="Gill Sans MT Condensed" panose="020B0506020104020203" pitchFamily="34" charset="0"/>
              </a:rPr>
              <a:t> you hope to achieve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1D51C7-60A5-46B3-9252-B0545AC60077}"/>
              </a:ext>
            </a:extLst>
          </p:cNvPr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7525" y1="43077" x2="37525" y2="43077"/>
                        <a14:foregroundMark x1="52456" y1="43077" x2="52456" y2="43077"/>
                        <a14:foregroundMark x1="62475" y1="44103" x2="62475" y2="44103"/>
                        <a14:foregroundMark x1="74263" y1="49744" x2="74263" y2="49744"/>
                        <a14:foregroundMark x1="80354" y1="49744" x2="80354" y2="49744"/>
                        <a14:foregroundMark x1="79764" y1="65641" x2="79764" y2="65641"/>
                        <a14:foregroundMark x1="84086" y1="66154" x2="84086" y2="66154"/>
                        <a14:foregroundMark x1="86051" y1="66154" x2="86051" y2="66154"/>
                        <a14:foregroundMark x1="86837" y1="66154" x2="86837" y2="66154"/>
                        <a14:foregroundMark x1="88212" y1="66154" x2="88212" y2="66154"/>
                        <a14:foregroundMark x1="84479" y1="66667" x2="84479" y2="66667"/>
                        <a14:foregroundMark x1="83497" y1="66667" x2="83497" y2="66667"/>
                        <a14:foregroundMark x1="76424" y1="68718" x2="76424" y2="68718"/>
                        <a14:foregroundMark x1="74263" y1="67179" x2="74263" y2="67179"/>
                        <a14:foregroundMark x1="72102" y1="67179" x2="72102" y2="67179"/>
                        <a14:foregroundMark x1="70923" y1="67179" x2="70923" y2="67179"/>
                        <a14:foregroundMark x1="67780" y1="69231" x2="67780" y2="69231"/>
                        <a14:foregroundMark x1="63654" y1="68718" x2="63654" y2="68718"/>
                        <a14:foregroundMark x1="59725" y1="68718" x2="59136" y2="68718"/>
                        <a14:foregroundMark x1="36739" y1="68718" x2="36739" y2="68718"/>
                        <a14:foregroundMark x1="38507" y1="68718" x2="38507" y2="68718"/>
                        <a14:foregroundMark x1="39293" y1="67179" x2="39293" y2="67179"/>
                        <a14:foregroundMark x1="41257" y1="66667" x2="41847" y2="66667"/>
                        <a14:foregroundMark x1="43811" y1="66667" x2="43811" y2="66667"/>
                        <a14:foregroundMark x1="44794" y1="66154" x2="45383" y2="66154"/>
                        <a14:foregroundMark x1="46562" y1="66154" x2="46562" y2="66154"/>
                        <a14:foregroundMark x1="49116" y1="66154" x2="50098" y2="64615"/>
                        <a14:foregroundMark x1="53045" y1="67179" x2="54617" y2="67179"/>
                        <a14:foregroundMark x1="55796" y1="67179" x2="56778" y2="67179"/>
                        <a14:foregroundMark x1="59332" y1="68718" x2="60511" y2="68718"/>
                        <a14:foregroundMark x1="60511" y1="68718" x2="60511" y2="68718"/>
                        <a14:foregroundMark x1="66798" y1="68718" x2="74067" y2="68718"/>
                        <a14:foregroundMark x1="75442" y1="68718" x2="79371" y2="68718"/>
                        <a14:foregroundMark x1="80550" y1="67692" x2="73084" y2="67692"/>
                        <a14:foregroundMark x1="43026" y1="66667" x2="53045" y2="67692"/>
                        <a14:foregroundMark x1="49116" y1="67692" x2="89391" y2="66667"/>
                        <a14:foregroundMark x1="38114" y1="48718" x2="38507" y2="34359"/>
                        <a14:foregroundMark x1="38507" y1="39487" x2="46169" y2="37436"/>
                        <a14:foregroundMark x1="65422" y1="32308" x2="62083" y2="5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9" y="3994"/>
            <a:ext cx="2815592" cy="11296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59A9-6431-421B-A438-2519B698BE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65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ext Box 93"/>
          <p:cNvSpPr txBox="1">
            <a:spLocks noChangeArrowheads="1"/>
          </p:cNvSpPr>
          <p:nvPr/>
        </p:nvSpPr>
        <p:spPr bwMode="auto">
          <a:xfrm>
            <a:off x="7319964" y="3860801"/>
            <a:ext cx="30241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endParaRPr lang="en-US" altLang="en-US" sz="2800" u="sng">
              <a:solidFill>
                <a:schemeClr val="hlink"/>
              </a:solidFill>
              <a:latin typeface="Tahoma" panose="020B0604030504040204" pitchFamily="34" charset="0"/>
            </a:endParaRPr>
          </a:p>
        </p:txBody>
      </p:sp>
      <p:sp>
        <p:nvSpPr>
          <p:cNvPr id="31750" name="Text Box 102"/>
          <p:cNvSpPr txBox="1">
            <a:spLocks noChangeArrowheads="1"/>
          </p:cNvSpPr>
          <p:nvPr/>
        </p:nvSpPr>
        <p:spPr bwMode="auto">
          <a:xfrm>
            <a:off x="5499100" y="55372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9" name="Rectangle 136"/>
          <p:cNvSpPr>
            <a:spLocks noChangeArrowheads="1"/>
          </p:cNvSpPr>
          <p:nvPr/>
        </p:nvSpPr>
        <p:spPr bwMode="auto">
          <a:xfrm>
            <a:off x="1870127" y="1050208"/>
            <a:ext cx="2520950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ar-MA" sz="40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الهدف العام</a:t>
            </a:r>
            <a:endParaRPr lang="fr-FR" sz="4000" b="1" dirty="0">
              <a:effectLst>
                <a:outerShdw blurRad="38100" dist="38100" dir="2700000" algn="tl">
                  <a:srgbClr val="000000"/>
                </a:outerShdw>
              </a:effectLst>
              <a:cs typeface="+mj-cs"/>
            </a:endParaRPr>
          </a:p>
        </p:txBody>
      </p:sp>
      <p:sp>
        <p:nvSpPr>
          <p:cNvPr id="10" name="Rectangle 137"/>
          <p:cNvSpPr>
            <a:spLocks noChangeArrowheads="1"/>
          </p:cNvSpPr>
          <p:nvPr/>
        </p:nvSpPr>
        <p:spPr bwMode="auto">
          <a:xfrm>
            <a:off x="1897857" y="2534985"/>
            <a:ext cx="2520950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ar-MA" sz="40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ا</a:t>
            </a:r>
            <a:r>
              <a:rPr lang="ar-LB" sz="40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لأ</a:t>
            </a:r>
            <a:r>
              <a:rPr lang="ar-MA" sz="40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هدف الخاص</a:t>
            </a:r>
            <a:r>
              <a:rPr lang="ar-LB" sz="40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ة</a:t>
            </a:r>
            <a:endParaRPr lang="fr-FR" sz="4000" b="1" dirty="0">
              <a:effectLst>
                <a:outerShdw blurRad="38100" dist="38100" dir="2700000" algn="tl">
                  <a:srgbClr val="000000"/>
                </a:outerShdw>
              </a:effectLst>
              <a:cs typeface="+mj-cs"/>
            </a:endParaRPr>
          </a:p>
        </p:txBody>
      </p:sp>
      <p:sp>
        <p:nvSpPr>
          <p:cNvPr id="11" name="Rectangle 138"/>
          <p:cNvSpPr>
            <a:spLocks noChangeArrowheads="1"/>
          </p:cNvSpPr>
          <p:nvPr/>
        </p:nvSpPr>
        <p:spPr bwMode="auto">
          <a:xfrm>
            <a:off x="1774825" y="4076700"/>
            <a:ext cx="2520950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ar-MA" sz="40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النتائج</a:t>
            </a:r>
            <a:endParaRPr lang="fr-FR" sz="4000" b="1" dirty="0">
              <a:effectLst>
                <a:outerShdw blurRad="38100" dist="38100" dir="2700000" algn="tl">
                  <a:srgbClr val="000000"/>
                </a:outerShdw>
              </a:effectLst>
              <a:cs typeface="+mj-cs"/>
            </a:endParaRPr>
          </a:p>
        </p:txBody>
      </p:sp>
      <p:sp>
        <p:nvSpPr>
          <p:cNvPr id="12" name="Rectangle 139"/>
          <p:cNvSpPr>
            <a:spLocks noChangeArrowheads="1"/>
          </p:cNvSpPr>
          <p:nvPr/>
        </p:nvSpPr>
        <p:spPr bwMode="auto">
          <a:xfrm>
            <a:off x="1774825" y="5598320"/>
            <a:ext cx="2520950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ar-MA" sz="40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الأنشطة</a:t>
            </a:r>
            <a:endParaRPr lang="fr-FR" sz="4000" b="1" dirty="0">
              <a:effectLst>
                <a:outerShdw blurRad="38100" dist="38100" dir="2700000" algn="tl">
                  <a:srgbClr val="000000"/>
                </a:outerShdw>
              </a:effectLst>
              <a:cs typeface="+mj-cs"/>
            </a:endParaRPr>
          </a:p>
        </p:txBody>
      </p:sp>
      <p:sp>
        <p:nvSpPr>
          <p:cNvPr id="13" name="Text Box 142"/>
          <p:cNvSpPr txBox="1">
            <a:spLocks noChangeArrowheads="1"/>
          </p:cNvSpPr>
          <p:nvPr/>
        </p:nvSpPr>
        <p:spPr bwMode="auto">
          <a:xfrm>
            <a:off x="2728635" y="1771455"/>
            <a:ext cx="6064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/>
                  </a:outerShdw>
                </a:effectLst>
                <a:sym typeface="Wingdings 3" pitchFamily="18" charset="2"/>
              </a:rPr>
              <a:t></a:t>
            </a:r>
            <a:endParaRPr lang="fr-FR" sz="6000" b="1" dirty="0">
              <a:effectLst>
                <a:outerShdw blurRad="38100" dist="38100" dir="2700000" algn="tl">
                  <a:srgbClr val="000000"/>
                </a:outerShdw>
              </a:effectLst>
              <a:sym typeface="Wingdings 3" pitchFamily="18" charset="2"/>
            </a:endParaRPr>
          </a:p>
        </p:txBody>
      </p:sp>
      <p:sp>
        <p:nvSpPr>
          <p:cNvPr id="14" name="Text Box 143"/>
          <p:cNvSpPr txBox="1">
            <a:spLocks noChangeArrowheads="1"/>
          </p:cNvSpPr>
          <p:nvPr/>
        </p:nvSpPr>
        <p:spPr bwMode="auto">
          <a:xfrm>
            <a:off x="2642395" y="4813296"/>
            <a:ext cx="6064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/>
                  </a:outerShdw>
                </a:effectLst>
                <a:sym typeface="Wingdings 3" pitchFamily="18" charset="2"/>
              </a:rPr>
              <a:t></a:t>
            </a:r>
            <a:endParaRPr lang="fr-FR" sz="6000" b="1" dirty="0">
              <a:effectLst>
                <a:outerShdw blurRad="38100" dist="38100" dir="2700000" algn="tl">
                  <a:srgbClr val="000000"/>
                </a:outerShdw>
              </a:effectLst>
              <a:sym typeface="Wingdings 3" pitchFamily="18" charset="2"/>
            </a:endParaRPr>
          </a:p>
        </p:txBody>
      </p:sp>
      <p:sp>
        <p:nvSpPr>
          <p:cNvPr id="15" name="Text Box 144"/>
          <p:cNvSpPr txBox="1">
            <a:spLocks noChangeArrowheads="1"/>
          </p:cNvSpPr>
          <p:nvPr/>
        </p:nvSpPr>
        <p:spPr bwMode="auto">
          <a:xfrm>
            <a:off x="2638426" y="3251200"/>
            <a:ext cx="4524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/>
                  </a:outerShdw>
                </a:effectLst>
                <a:sym typeface="Wingdings 3" pitchFamily="18" charset="2"/>
              </a:rPr>
              <a:t></a:t>
            </a:r>
            <a:endParaRPr lang="fr-FR" sz="6000" b="1" dirty="0">
              <a:effectLst>
                <a:outerShdw blurRad="38100" dist="38100" dir="2700000" algn="tl">
                  <a:srgbClr val="000000"/>
                </a:outerShdw>
              </a:effectLst>
              <a:sym typeface="Wingdings 3" pitchFamily="18" charset="2"/>
            </a:endParaRPr>
          </a:p>
        </p:txBody>
      </p:sp>
      <p:sp>
        <p:nvSpPr>
          <p:cNvPr id="16" name="Text Box 147"/>
          <p:cNvSpPr txBox="1">
            <a:spLocks noChangeArrowheads="1"/>
          </p:cNvSpPr>
          <p:nvPr/>
        </p:nvSpPr>
        <p:spPr bwMode="auto">
          <a:xfrm>
            <a:off x="6816725" y="5302128"/>
            <a:ext cx="39608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>
              <a:defRPr/>
            </a:pPr>
            <a:r>
              <a:rPr lang="ar-SA" sz="3000" b="1" dirty="0">
                <a:latin typeface="Calibri" pitchFamily="34" charset="0"/>
                <a:cs typeface="+mj-cs"/>
              </a:rPr>
              <a:t>بفضل الأنشطة يتم بلوغ النتائج</a:t>
            </a:r>
            <a:endParaRPr lang="fr-FR" sz="3000" b="1" dirty="0">
              <a:latin typeface="Calibri" pitchFamily="34" charset="0"/>
              <a:cs typeface="+mj-cs"/>
            </a:endParaRPr>
          </a:p>
        </p:txBody>
      </p:sp>
      <p:sp>
        <p:nvSpPr>
          <p:cNvPr id="17" name="Text Box 148"/>
          <p:cNvSpPr txBox="1">
            <a:spLocks noChangeArrowheads="1"/>
          </p:cNvSpPr>
          <p:nvPr/>
        </p:nvSpPr>
        <p:spPr bwMode="auto">
          <a:xfrm>
            <a:off x="6546851" y="3338579"/>
            <a:ext cx="42306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>
              <a:defRPr/>
            </a:pPr>
            <a:r>
              <a:rPr lang="ar-SA" sz="3000" b="1" dirty="0">
                <a:latin typeface="Calibri" pitchFamily="34" charset="0"/>
                <a:cs typeface="+mj-cs"/>
              </a:rPr>
              <a:t>بواسطة النتائج يتم تحقيق ا</a:t>
            </a:r>
            <a:r>
              <a:rPr lang="ar-LB" sz="3000" b="1" dirty="0">
                <a:latin typeface="Calibri" pitchFamily="34" charset="0"/>
                <a:cs typeface="+mj-cs"/>
              </a:rPr>
              <a:t>لأ</a:t>
            </a:r>
            <a:r>
              <a:rPr lang="ar-SA" sz="3000" b="1" dirty="0">
                <a:latin typeface="Calibri" pitchFamily="34" charset="0"/>
                <a:cs typeface="+mj-cs"/>
              </a:rPr>
              <a:t>هدف الخاص</a:t>
            </a:r>
            <a:r>
              <a:rPr lang="ar-LB" sz="3000" b="1" dirty="0">
                <a:latin typeface="Calibri" pitchFamily="34" charset="0"/>
                <a:cs typeface="+mj-cs"/>
              </a:rPr>
              <a:t>ة</a:t>
            </a:r>
            <a:endParaRPr lang="fr-FR" sz="3000" b="1" dirty="0">
              <a:latin typeface="Calibri" pitchFamily="34" charset="0"/>
              <a:cs typeface="+mj-cs"/>
            </a:endParaRPr>
          </a:p>
        </p:txBody>
      </p:sp>
      <p:sp>
        <p:nvSpPr>
          <p:cNvPr id="18" name="Text Box 149"/>
          <p:cNvSpPr txBox="1">
            <a:spLocks noChangeArrowheads="1"/>
          </p:cNvSpPr>
          <p:nvPr/>
        </p:nvSpPr>
        <p:spPr bwMode="auto">
          <a:xfrm>
            <a:off x="6707982" y="1601898"/>
            <a:ext cx="42481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>
              <a:defRPr/>
            </a:pPr>
            <a:r>
              <a:rPr lang="ar-SA" sz="3000" b="1" dirty="0">
                <a:latin typeface="Calibri" pitchFamily="34" charset="0"/>
                <a:cs typeface="+mj-cs"/>
              </a:rPr>
              <a:t>عبر الهدف الخاص تتم المساهمة في تحقيق الهدف العام.</a:t>
            </a:r>
            <a:endParaRPr lang="fr-FR" sz="3000" b="1" dirty="0">
              <a:latin typeface="Calibri" pitchFamily="34" charset="0"/>
              <a:cs typeface="+mj-cs"/>
            </a:endParaRPr>
          </a:p>
        </p:txBody>
      </p:sp>
      <p:sp>
        <p:nvSpPr>
          <p:cNvPr id="19" name="Rectangle 150"/>
          <p:cNvSpPr>
            <a:spLocks noChangeArrowheads="1"/>
          </p:cNvSpPr>
          <p:nvPr/>
        </p:nvSpPr>
        <p:spPr bwMode="auto">
          <a:xfrm>
            <a:off x="4876800" y="304801"/>
            <a:ext cx="419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ar-LB" sz="3200" b="1" dirty="0">
                <a:cs typeface="+mj-cs"/>
              </a:rPr>
              <a:t> </a:t>
            </a:r>
            <a:endParaRPr lang="fr-FR" sz="4000" b="1" dirty="0">
              <a:cs typeface="+mj-cs"/>
            </a:endParaRPr>
          </a:p>
        </p:txBody>
      </p:sp>
      <p:sp>
        <p:nvSpPr>
          <p:cNvPr id="31762" name="Line 153"/>
          <p:cNvSpPr>
            <a:spLocks noChangeShapeType="1"/>
          </p:cNvSpPr>
          <p:nvPr/>
        </p:nvSpPr>
        <p:spPr bwMode="auto">
          <a:xfrm flipV="1">
            <a:off x="4295775" y="5634906"/>
            <a:ext cx="2495474" cy="6194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3" name="Line 154"/>
          <p:cNvSpPr>
            <a:spLocks noChangeShapeType="1"/>
          </p:cNvSpPr>
          <p:nvPr/>
        </p:nvSpPr>
        <p:spPr bwMode="auto">
          <a:xfrm flipV="1">
            <a:off x="4295776" y="3753434"/>
            <a:ext cx="2152054" cy="9328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4" name="Line 155"/>
          <p:cNvSpPr>
            <a:spLocks noChangeShapeType="1"/>
          </p:cNvSpPr>
          <p:nvPr/>
        </p:nvSpPr>
        <p:spPr bwMode="auto">
          <a:xfrm flipV="1">
            <a:off x="4424859" y="2033773"/>
            <a:ext cx="2391866" cy="9460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5" name="Line 156"/>
          <p:cNvSpPr>
            <a:spLocks noChangeShapeType="1"/>
          </p:cNvSpPr>
          <p:nvPr/>
        </p:nvSpPr>
        <p:spPr bwMode="auto">
          <a:xfrm>
            <a:off x="4295775" y="4650888"/>
            <a:ext cx="2510821" cy="9840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6" name="Line 157"/>
          <p:cNvSpPr>
            <a:spLocks noChangeShapeType="1"/>
          </p:cNvSpPr>
          <p:nvPr/>
        </p:nvSpPr>
        <p:spPr bwMode="auto">
          <a:xfrm>
            <a:off x="4415831" y="1363194"/>
            <a:ext cx="2375418" cy="6530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7" name="Line 158"/>
          <p:cNvSpPr>
            <a:spLocks noChangeShapeType="1"/>
          </p:cNvSpPr>
          <p:nvPr/>
        </p:nvSpPr>
        <p:spPr bwMode="auto">
          <a:xfrm>
            <a:off x="4415831" y="3032869"/>
            <a:ext cx="2085727" cy="6996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31D51C7-60A5-46B3-9252-B0545AC60077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7525" y1="43077" x2="37525" y2="43077"/>
                        <a14:foregroundMark x1="52456" y1="43077" x2="52456" y2="43077"/>
                        <a14:foregroundMark x1="62475" y1="44103" x2="62475" y2="44103"/>
                        <a14:foregroundMark x1="74263" y1="49744" x2="74263" y2="49744"/>
                        <a14:foregroundMark x1="80354" y1="49744" x2="80354" y2="49744"/>
                        <a14:foregroundMark x1="79764" y1="65641" x2="79764" y2="65641"/>
                        <a14:foregroundMark x1="84086" y1="66154" x2="84086" y2="66154"/>
                        <a14:foregroundMark x1="86051" y1="66154" x2="86051" y2="66154"/>
                        <a14:foregroundMark x1="86837" y1="66154" x2="86837" y2="66154"/>
                        <a14:foregroundMark x1="88212" y1="66154" x2="88212" y2="66154"/>
                        <a14:foregroundMark x1="84479" y1="66667" x2="84479" y2="66667"/>
                        <a14:foregroundMark x1="83497" y1="66667" x2="83497" y2="66667"/>
                        <a14:foregroundMark x1="76424" y1="68718" x2="76424" y2="68718"/>
                        <a14:foregroundMark x1="74263" y1="67179" x2="74263" y2="67179"/>
                        <a14:foregroundMark x1="72102" y1="67179" x2="72102" y2="67179"/>
                        <a14:foregroundMark x1="70923" y1="67179" x2="70923" y2="67179"/>
                        <a14:foregroundMark x1="67780" y1="69231" x2="67780" y2="69231"/>
                        <a14:foregroundMark x1="63654" y1="68718" x2="63654" y2="68718"/>
                        <a14:foregroundMark x1="59725" y1="68718" x2="59136" y2="68718"/>
                        <a14:foregroundMark x1="36739" y1="68718" x2="36739" y2="68718"/>
                        <a14:foregroundMark x1="38507" y1="68718" x2="38507" y2="68718"/>
                        <a14:foregroundMark x1="39293" y1="67179" x2="39293" y2="67179"/>
                        <a14:foregroundMark x1="41257" y1="66667" x2="41847" y2="66667"/>
                        <a14:foregroundMark x1="43811" y1="66667" x2="43811" y2="66667"/>
                        <a14:foregroundMark x1="44794" y1="66154" x2="45383" y2="66154"/>
                        <a14:foregroundMark x1="46562" y1="66154" x2="46562" y2="66154"/>
                        <a14:foregroundMark x1="49116" y1="66154" x2="50098" y2="64615"/>
                        <a14:foregroundMark x1="53045" y1="67179" x2="54617" y2="67179"/>
                        <a14:foregroundMark x1="55796" y1="67179" x2="56778" y2="67179"/>
                        <a14:foregroundMark x1="59332" y1="68718" x2="60511" y2="68718"/>
                        <a14:foregroundMark x1="60511" y1="68718" x2="60511" y2="68718"/>
                        <a14:foregroundMark x1="66798" y1="68718" x2="74067" y2="68718"/>
                        <a14:foregroundMark x1="75442" y1="68718" x2="79371" y2="68718"/>
                        <a14:foregroundMark x1="80550" y1="67692" x2="73084" y2="67692"/>
                        <a14:foregroundMark x1="43026" y1="66667" x2="53045" y2="67692"/>
                        <a14:foregroundMark x1="49116" y1="67692" x2="89391" y2="66667"/>
                        <a14:foregroundMark x1="38114" y1="48718" x2="38507" y2="34359"/>
                        <a14:foregroundMark x1="38507" y1="39487" x2="46169" y2="37436"/>
                        <a14:foregroundMark x1="65422" y1="32308" x2="62083" y2="5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" y="-8176"/>
            <a:ext cx="2815592" cy="112964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4415830" y="495890"/>
            <a:ext cx="6884229" cy="73912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LB" altLang="en-US" sz="4000" b="1" dirty="0"/>
              <a:t>الإدارة القائمة على النتائج </a:t>
            </a:r>
            <a:endParaRPr lang="en-US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59A9-6431-421B-A438-2519B698BE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13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59A9-6431-421B-A438-2519B698BE03}" type="slidenum">
              <a:rPr lang="en-US" smtClean="0"/>
              <a:t>12</a:t>
            </a:fld>
            <a:endParaRPr lang="en-US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175" y="1260909"/>
            <a:ext cx="9529009" cy="52361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1D51C7-60A5-46B3-9252-B0545AC60077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7525" y1="43077" x2="37525" y2="43077"/>
                        <a14:foregroundMark x1="52456" y1="43077" x2="52456" y2="43077"/>
                        <a14:foregroundMark x1="62475" y1="44103" x2="62475" y2="44103"/>
                        <a14:foregroundMark x1="74263" y1="49744" x2="74263" y2="49744"/>
                        <a14:foregroundMark x1="80354" y1="49744" x2="80354" y2="49744"/>
                        <a14:foregroundMark x1="79764" y1="65641" x2="79764" y2="65641"/>
                        <a14:foregroundMark x1="84086" y1="66154" x2="84086" y2="66154"/>
                        <a14:foregroundMark x1="86051" y1="66154" x2="86051" y2="66154"/>
                        <a14:foregroundMark x1="86837" y1="66154" x2="86837" y2="66154"/>
                        <a14:foregroundMark x1="88212" y1="66154" x2="88212" y2="66154"/>
                        <a14:foregroundMark x1="84479" y1="66667" x2="84479" y2="66667"/>
                        <a14:foregroundMark x1="83497" y1="66667" x2="83497" y2="66667"/>
                        <a14:foregroundMark x1="76424" y1="68718" x2="76424" y2="68718"/>
                        <a14:foregroundMark x1="74263" y1="67179" x2="74263" y2="67179"/>
                        <a14:foregroundMark x1="72102" y1="67179" x2="72102" y2="67179"/>
                        <a14:foregroundMark x1="70923" y1="67179" x2="70923" y2="67179"/>
                        <a14:foregroundMark x1="67780" y1="69231" x2="67780" y2="69231"/>
                        <a14:foregroundMark x1="63654" y1="68718" x2="63654" y2="68718"/>
                        <a14:foregroundMark x1="59725" y1="68718" x2="59136" y2="68718"/>
                        <a14:foregroundMark x1="36739" y1="68718" x2="36739" y2="68718"/>
                        <a14:foregroundMark x1="38507" y1="68718" x2="38507" y2="68718"/>
                        <a14:foregroundMark x1="39293" y1="67179" x2="39293" y2="67179"/>
                        <a14:foregroundMark x1="41257" y1="66667" x2="41847" y2="66667"/>
                        <a14:foregroundMark x1="43811" y1="66667" x2="43811" y2="66667"/>
                        <a14:foregroundMark x1="44794" y1="66154" x2="45383" y2="66154"/>
                        <a14:foregroundMark x1="46562" y1="66154" x2="46562" y2="66154"/>
                        <a14:foregroundMark x1="49116" y1="66154" x2="50098" y2="64615"/>
                        <a14:foregroundMark x1="53045" y1="67179" x2="54617" y2="67179"/>
                        <a14:foregroundMark x1="55796" y1="67179" x2="56778" y2="67179"/>
                        <a14:foregroundMark x1="59332" y1="68718" x2="60511" y2="68718"/>
                        <a14:foregroundMark x1="60511" y1="68718" x2="60511" y2="68718"/>
                        <a14:foregroundMark x1="66798" y1="68718" x2="74067" y2="68718"/>
                        <a14:foregroundMark x1="75442" y1="68718" x2="79371" y2="68718"/>
                        <a14:foregroundMark x1="80550" y1="67692" x2="73084" y2="67692"/>
                        <a14:foregroundMark x1="43026" y1="66667" x2="53045" y2="67692"/>
                        <a14:foregroundMark x1="49116" y1="67692" x2="89391" y2="66667"/>
                        <a14:foregroundMark x1="38114" y1="48718" x2="38507" y2="34359"/>
                        <a14:foregroundMark x1="38507" y1="39487" x2="46169" y2="37436"/>
                        <a14:foregroundMark x1="65422" y1="32308" x2="62083" y2="5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" y="-8176"/>
            <a:ext cx="2815592" cy="11296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63933" y="851069"/>
            <a:ext cx="8639492" cy="8196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Theory of Change - Results Diagram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1B4E6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857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29878" y="1337910"/>
            <a:ext cx="9144000" cy="1450157"/>
          </a:xfrm>
        </p:spPr>
        <p:txBody>
          <a:bodyPr/>
          <a:lstStyle/>
          <a:p>
            <a:r>
              <a:rPr lang="ar-LB" altLang="en-US" b="1" dirty="0"/>
              <a:t>لماذا الإدارة القائمة على </a:t>
            </a:r>
            <a:r>
              <a:rPr lang="ar-LB" b="1" dirty="0"/>
              <a:t>النتائج؟</a:t>
            </a:r>
            <a:endParaRPr lang="ar-LB" alt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12775" y="3063023"/>
            <a:ext cx="9144000" cy="941086"/>
          </a:xfrm>
        </p:spPr>
        <p:txBody>
          <a:bodyPr>
            <a:normAutofit/>
          </a:bodyPr>
          <a:lstStyle/>
          <a:p>
            <a:r>
              <a:rPr lang="ar-L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؟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ﺞﺋﺎﺗﻧﻟﺍ ﻰﻠﻋ ﺯﻳﻛﺭﺗﻟﺍ ﺍﺫﺎﻣﻟ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1D51C7-60A5-46B3-9252-B0545AC60077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7525" y1="43077" x2="37525" y2="43077"/>
                        <a14:foregroundMark x1="52456" y1="43077" x2="52456" y2="43077"/>
                        <a14:foregroundMark x1="62475" y1="44103" x2="62475" y2="44103"/>
                        <a14:foregroundMark x1="74263" y1="49744" x2="74263" y2="49744"/>
                        <a14:foregroundMark x1="80354" y1="49744" x2="80354" y2="49744"/>
                        <a14:foregroundMark x1="79764" y1="65641" x2="79764" y2="65641"/>
                        <a14:foregroundMark x1="84086" y1="66154" x2="84086" y2="66154"/>
                        <a14:foregroundMark x1="86051" y1="66154" x2="86051" y2="66154"/>
                        <a14:foregroundMark x1="86837" y1="66154" x2="86837" y2="66154"/>
                        <a14:foregroundMark x1="88212" y1="66154" x2="88212" y2="66154"/>
                        <a14:foregroundMark x1="84479" y1="66667" x2="84479" y2="66667"/>
                        <a14:foregroundMark x1="83497" y1="66667" x2="83497" y2="66667"/>
                        <a14:foregroundMark x1="76424" y1="68718" x2="76424" y2="68718"/>
                        <a14:foregroundMark x1="74263" y1="67179" x2="74263" y2="67179"/>
                        <a14:foregroundMark x1="72102" y1="67179" x2="72102" y2="67179"/>
                        <a14:foregroundMark x1="70923" y1="67179" x2="70923" y2="67179"/>
                        <a14:foregroundMark x1="67780" y1="69231" x2="67780" y2="69231"/>
                        <a14:foregroundMark x1="63654" y1="68718" x2="63654" y2="68718"/>
                        <a14:foregroundMark x1="59725" y1="68718" x2="59136" y2="68718"/>
                        <a14:foregroundMark x1="36739" y1="68718" x2="36739" y2="68718"/>
                        <a14:foregroundMark x1="38507" y1="68718" x2="38507" y2="68718"/>
                        <a14:foregroundMark x1="39293" y1="67179" x2="39293" y2="67179"/>
                        <a14:foregroundMark x1="41257" y1="66667" x2="41847" y2="66667"/>
                        <a14:foregroundMark x1="43811" y1="66667" x2="43811" y2="66667"/>
                        <a14:foregroundMark x1="44794" y1="66154" x2="45383" y2="66154"/>
                        <a14:foregroundMark x1="46562" y1="66154" x2="46562" y2="66154"/>
                        <a14:foregroundMark x1="49116" y1="66154" x2="50098" y2="64615"/>
                        <a14:foregroundMark x1="53045" y1="67179" x2="54617" y2="67179"/>
                        <a14:foregroundMark x1="55796" y1="67179" x2="56778" y2="67179"/>
                        <a14:foregroundMark x1="59332" y1="68718" x2="60511" y2="68718"/>
                        <a14:foregroundMark x1="60511" y1="68718" x2="60511" y2="68718"/>
                        <a14:foregroundMark x1="66798" y1="68718" x2="74067" y2="68718"/>
                        <a14:foregroundMark x1="75442" y1="68718" x2="79371" y2="68718"/>
                        <a14:foregroundMark x1="80550" y1="67692" x2="73084" y2="67692"/>
                        <a14:foregroundMark x1="43026" y1="66667" x2="53045" y2="67692"/>
                        <a14:foregroundMark x1="49116" y1="67692" x2="89391" y2="66667"/>
                        <a14:foregroundMark x1="38114" y1="48718" x2="38507" y2="34359"/>
                        <a14:foregroundMark x1="38507" y1="39487" x2="46169" y2="37436"/>
                        <a14:foregroundMark x1="65422" y1="32308" x2="62083" y2="5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9" y="3994"/>
            <a:ext cx="2815592" cy="1129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Image result for oil gas sector clipar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8"/>
          <a:stretch/>
        </p:blipFill>
        <p:spPr bwMode="auto">
          <a:xfrm>
            <a:off x="2884350" y="4004109"/>
            <a:ext cx="6800850" cy="247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59A9-6431-421B-A438-2519B698BE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17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179" y="652060"/>
            <a:ext cx="10515600" cy="963161"/>
          </a:xfrm>
        </p:spPr>
        <p:txBody>
          <a:bodyPr/>
          <a:lstStyle/>
          <a:p>
            <a:pPr algn="r"/>
            <a:r>
              <a:rPr lang="ar-LB" altLang="en-US" b="1" dirty="0"/>
              <a:t>الإدارة القائمة على النتائج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828" y="1982803"/>
            <a:ext cx="10515600" cy="4291873"/>
          </a:xfrm>
        </p:spPr>
        <p:txBody>
          <a:bodyPr>
            <a:noAutofit/>
          </a:bodyPr>
          <a:lstStyle/>
          <a:p>
            <a:pPr algn="r" rtl="1"/>
            <a:r>
              <a:rPr lang="ar-L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توجيه العاملين على كافة المستويات وكذلك الأنظمة الإدارية للاهتمام بالنتائج اكثر من   الأنشطة،</a:t>
            </a:r>
          </a:p>
          <a:p>
            <a:pPr algn="r" rtl="1"/>
            <a:endParaRPr lang="ar-LB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L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التركيز / وضوح النتائج بدلا من الأنشطة،</a:t>
            </a:r>
          </a:p>
          <a:p>
            <a:pPr algn="r" rtl="1"/>
            <a:endParaRPr lang="ar-LB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ﺞﺋﺎﺗﻧﻟﺍ ﻕﻳﻘﺣﺗ ﻭﺣﻧ ﻡﺩﻘﺗﻟﺍ ﻊﺑﺗﺗ </a:t>
            </a:r>
            <a:r>
              <a:rPr lang="ar-L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(تقارير المتابعة)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ﺔﻌﺑﺎﺗﻣﻟﺍ ﺕﺎﻳﻠﻣﻋ</a:t>
            </a:r>
            <a:r>
              <a:rPr lang="ar-LB" dirty="0">
                <a:latin typeface="Times New Roman" panose="02020603050405020304" pitchFamily="18" charset="0"/>
                <a:cs typeface="Times New Roman" panose="02020603050405020304" pitchFamily="18" charset="0"/>
              </a:rPr>
              <a:t>،  </a:t>
            </a:r>
          </a:p>
          <a:p>
            <a:pPr algn="r" rtl="1"/>
            <a:endParaRPr lang="ar-LB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L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متابعة أفضل لمنجزات البرنامج / المشروع،</a:t>
            </a:r>
          </a:p>
          <a:p>
            <a:pPr algn="r" rtl="1"/>
            <a:endParaRPr lang="ar-LB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L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ا</a:t>
            </a:r>
            <a:r>
              <a:rPr lang="ar-LB" dirty="0">
                <a:latin typeface="Times New Roman" panose="02020603050405020304" pitchFamily="18" charset="0"/>
                <a:cs typeface="Times New Roman" panose="02020603050405020304" pitchFamily="18" charset="0"/>
              </a:rPr>
              <a:t>لشفافية المحسنة والمساءلة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ar-L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1D51C7-60A5-46B3-9252-B0545AC60077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7525" y1="43077" x2="37525" y2="43077"/>
                        <a14:foregroundMark x1="52456" y1="43077" x2="52456" y2="43077"/>
                        <a14:foregroundMark x1="62475" y1="44103" x2="62475" y2="44103"/>
                        <a14:foregroundMark x1="74263" y1="49744" x2="74263" y2="49744"/>
                        <a14:foregroundMark x1="80354" y1="49744" x2="80354" y2="49744"/>
                        <a14:foregroundMark x1="79764" y1="65641" x2="79764" y2="65641"/>
                        <a14:foregroundMark x1="84086" y1="66154" x2="84086" y2="66154"/>
                        <a14:foregroundMark x1="86051" y1="66154" x2="86051" y2="66154"/>
                        <a14:foregroundMark x1="86837" y1="66154" x2="86837" y2="66154"/>
                        <a14:foregroundMark x1="88212" y1="66154" x2="88212" y2="66154"/>
                        <a14:foregroundMark x1="84479" y1="66667" x2="84479" y2="66667"/>
                        <a14:foregroundMark x1="83497" y1="66667" x2="83497" y2="66667"/>
                        <a14:foregroundMark x1="76424" y1="68718" x2="76424" y2="68718"/>
                        <a14:foregroundMark x1="74263" y1="67179" x2="74263" y2="67179"/>
                        <a14:foregroundMark x1="72102" y1="67179" x2="72102" y2="67179"/>
                        <a14:foregroundMark x1="70923" y1="67179" x2="70923" y2="67179"/>
                        <a14:foregroundMark x1="67780" y1="69231" x2="67780" y2="69231"/>
                        <a14:foregroundMark x1="63654" y1="68718" x2="63654" y2="68718"/>
                        <a14:foregroundMark x1="59725" y1="68718" x2="59136" y2="68718"/>
                        <a14:foregroundMark x1="36739" y1="68718" x2="36739" y2="68718"/>
                        <a14:foregroundMark x1="38507" y1="68718" x2="38507" y2="68718"/>
                        <a14:foregroundMark x1="39293" y1="67179" x2="39293" y2="67179"/>
                        <a14:foregroundMark x1="41257" y1="66667" x2="41847" y2="66667"/>
                        <a14:foregroundMark x1="43811" y1="66667" x2="43811" y2="66667"/>
                        <a14:foregroundMark x1="44794" y1="66154" x2="45383" y2="66154"/>
                        <a14:foregroundMark x1="46562" y1="66154" x2="46562" y2="66154"/>
                        <a14:foregroundMark x1="49116" y1="66154" x2="50098" y2="64615"/>
                        <a14:foregroundMark x1="53045" y1="67179" x2="54617" y2="67179"/>
                        <a14:foregroundMark x1="55796" y1="67179" x2="56778" y2="67179"/>
                        <a14:foregroundMark x1="59332" y1="68718" x2="60511" y2="68718"/>
                        <a14:foregroundMark x1="60511" y1="68718" x2="60511" y2="68718"/>
                        <a14:foregroundMark x1="66798" y1="68718" x2="74067" y2="68718"/>
                        <a14:foregroundMark x1="75442" y1="68718" x2="79371" y2="68718"/>
                        <a14:foregroundMark x1="80550" y1="67692" x2="73084" y2="67692"/>
                        <a14:foregroundMark x1="43026" y1="66667" x2="53045" y2="67692"/>
                        <a14:foregroundMark x1="49116" y1="67692" x2="89391" y2="66667"/>
                        <a14:foregroundMark x1="38114" y1="48718" x2="38507" y2="34359"/>
                        <a14:foregroundMark x1="38507" y1="39487" x2="46169" y2="37436"/>
                        <a14:foregroundMark x1="65422" y1="32308" x2="62083" y2="5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9" y="3994"/>
            <a:ext cx="2815592" cy="1129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896" y="4670160"/>
            <a:ext cx="3816970" cy="173932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59A9-6431-421B-A438-2519B698BE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42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LB" dirty="0"/>
              <a:t>إنتهاء الجلسة الأولى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7572"/>
            <a:ext cx="10515600" cy="4579391"/>
          </a:xfrm>
        </p:spPr>
        <p:txBody>
          <a:bodyPr/>
          <a:lstStyle/>
          <a:p>
            <a:pPr lvl="0" algn="r" rtl="1">
              <a:tabLst>
                <a:tab pos="1655763" algn="l"/>
              </a:tabLst>
            </a:pPr>
            <a:r>
              <a:rPr lang="ar-LB" altLang="en-US" dirty="0">
                <a:solidFill>
                  <a:srgbClr val="222222"/>
                </a:solidFill>
                <a:latin typeface="inherit"/>
                <a:cs typeface="Times New Roman" panose="02020603050405020304" pitchFamily="18" charset="0"/>
              </a:rPr>
              <a:t>نقاش وأسئلة مفتوحة</a:t>
            </a:r>
          </a:p>
          <a:p>
            <a:pPr lvl="0" algn="r" rtl="1">
              <a:tabLst>
                <a:tab pos="1655763" algn="l"/>
              </a:tabLst>
            </a:pPr>
            <a:endParaRPr lang="ar-LB" altLang="en-US" sz="1000" dirty="0">
              <a:solidFill>
                <a:srgbClr val="222222"/>
              </a:solidFill>
              <a:latin typeface="inherit"/>
              <a:cs typeface="Times New Roman" panose="02020603050405020304" pitchFamily="18" charset="0"/>
            </a:endParaRPr>
          </a:p>
          <a:p>
            <a:pPr lvl="0" algn="r" rtl="1">
              <a:tabLst>
                <a:tab pos="1655763" algn="l"/>
              </a:tabLst>
            </a:pPr>
            <a:r>
              <a:rPr lang="ar-SA" altLang="en-US" dirty="0">
                <a:solidFill>
                  <a:srgbClr val="222222"/>
                </a:solidFill>
                <a:latin typeface="inherit"/>
                <a:cs typeface="Times New Roman" panose="02020603050405020304" pitchFamily="18" charset="0"/>
              </a:rPr>
              <a:t>اختبار ما بعد التدريب</a:t>
            </a:r>
            <a:endParaRPr lang="ar-LB" altLang="en-US" dirty="0">
              <a:solidFill>
                <a:srgbClr val="222222"/>
              </a:solidFill>
              <a:latin typeface="inherit"/>
              <a:cs typeface="Times New Roman" panose="02020603050405020304" pitchFamily="18" charset="0"/>
            </a:endParaRPr>
          </a:p>
          <a:p>
            <a:pPr marL="0" lvl="0" indent="0" algn="r" rtl="1">
              <a:buNone/>
              <a:tabLst>
                <a:tab pos="1655763" algn="l"/>
              </a:tabLst>
            </a:pPr>
            <a:endParaRPr lang="ar-LB" altLang="en-US" sz="1000" dirty="0">
              <a:solidFill>
                <a:srgbClr val="222222"/>
              </a:solidFill>
              <a:latin typeface="inherit"/>
              <a:cs typeface="Times New Roman" panose="02020603050405020304" pitchFamily="18" charset="0"/>
            </a:endParaRPr>
          </a:p>
          <a:p>
            <a:pPr algn="r" rtl="1">
              <a:tabLst>
                <a:tab pos="1655763" algn="l"/>
              </a:tabLst>
            </a:pPr>
            <a:r>
              <a:rPr lang="ar-LB" altLang="en-US" dirty="0">
                <a:solidFill>
                  <a:srgbClr val="222222"/>
                </a:solidFill>
                <a:latin typeface="inherit"/>
              </a:rPr>
              <a:t>ال</a:t>
            </a:r>
            <a:r>
              <a:rPr lang="ar-SA" altLang="en-US" dirty="0">
                <a:solidFill>
                  <a:srgbClr val="222222"/>
                </a:solidFill>
                <a:latin typeface="inherit"/>
              </a:rPr>
              <a:t>جلس</a:t>
            </a:r>
            <a:r>
              <a:rPr lang="ar-LB" altLang="en-US" dirty="0">
                <a:solidFill>
                  <a:srgbClr val="222222"/>
                </a:solidFill>
                <a:latin typeface="inherit"/>
              </a:rPr>
              <a:t>ة</a:t>
            </a:r>
            <a:r>
              <a:rPr lang="ar-SA" altLang="en-US" dirty="0">
                <a:solidFill>
                  <a:srgbClr val="222222"/>
                </a:solidFill>
                <a:latin typeface="inherit"/>
              </a:rPr>
              <a:t> ال</a:t>
            </a:r>
            <a:r>
              <a:rPr lang="ar-LB" altLang="en-US" dirty="0">
                <a:solidFill>
                  <a:srgbClr val="222222"/>
                </a:solidFill>
                <a:latin typeface="inherit"/>
              </a:rPr>
              <a:t>ثانية: دورة المشروع ، مرحلة تحديد الإحتياجات – تقنية شجرة المشاكل </a:t>
            </a:r>
          </a:p>
          <a:p>
            <a:pPr marL="0" indent="0" algn="r" rtl="1">
              <a:buNone/>
              <a:tabLst>
                <a:tab pos="1655763" algn="l"/>
              </a:tabLst>
            </a:pPr>
            <a:endParaRPr lang="ar-LB" altLang="en-US" sz="1000" dirty="0">
              <a:solidFill>
                <a:srgbClr val="222222"/>
              </a:solidFill>
              <a:latin typeface="inherit"/>
            </a:endParaRPr>
          </a:p>
          <a:p>
            <a:pPr lvl="0" algn="r" rtl="1">
              <a:tabLst>
                <a:tab pos="1655763" algn="l"/>
              </a:tabLst>
            </a:pPr>
            <a:r>
              <a:rPr lang="ar-LB" altLang="en-US" dirty="0">
                <a:solidFill>
                  <a:srgbClr val="222222"/>
                </a:solidFill>
                <a:latin typeface="inherit"/>
              </a:rPr>
              <a:t>جلسات التدريب </a:t>
            </a:r>
            <a:r>
              <a:rPr lang="ar-SA" altLang="en-US" dirty="0">
                <a:solidFill>
                  <a:srgbClr val="222222"/>
                </a:solidFill>
                <a:latin typeface="inherit"/>
              </a:rPr>
              <a:t>أثناء العمل</a:t>
            </a:r>
            <a:r>
              <a:rPr lang="en-US" altLang="en-US" sz="1050" dirty="0"/>
              <a:t> </a:t>
            </a:r>
            <a:r>
              <a:rPr lang="ar-LB" altLang="en-US" dirty="0">
                <a:solidFill>
                  <a:srgbClr val="222222"/>
                </a:solidFill>
                <a:latin typeface="inherit"/>
              </a:rPr>
              <a:t> 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59A9-6431-421B-A438-2519B698BE03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217" t="-7746" r="217" b="8047"/>
          <a:stretch/>
        </p:blipFill>
        <p:spPr>
          <a:xfrm>
            <a:off x="3265365" y="3337609"/>
            <a:ext cx="3734525" cy="30187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1D51C7-60A5-46B3-9252-B0545AC60077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7525" y1="43077" x2="37525" y2="43077"/>
                        <a14:foregroundMark x1="52456" y1="43077" x2="52456" y2="43077"/>
                        <a14:foregroundMark x1="62475" y1="44103" x2="62475" y2="44103"/>
                        <a14:foregroundMark x1="74263" y1="49744" x2="74263" y2="49744"/>
                        <a14:foregroundMark x1="80354" y1="49744" x2="80354" y2="49744"/>
                        <a14:foregroundMark x1="79764" y1="65641" x2="79764" y2="65641"/>
                        <a14:foregroundMark x1="84086" y1="66154" x2="84086" y2="66154"/>
                        <a14:foregroundMark x1="86051" y1="66154" x2="86051" y2="66154"/>
                        <a14:foregroundMark x1="86837" y1="66154" x2="86837" y2="66154"/>
                        <a14:foregroundMark x1="88212" y1="66154" x2="88212" y2="66154"/>
                        <a14:foregroundMark x1="84479" y1="66667" x2="84479" y2="66667"/>
                        <a14:foregroundMark x1="83497" y1="66667" x2="83497" y2="66667"/>
                        <a14:foregroundMark x1="76424" y1="68718" x2="76424" y2="68718"/>
                        <a14:foregroundMark x1="74263" y1="67179" x2="74263" y2="67179"/>
                        <a14:foregroundMark x1="72102" y1="67179" x2="72102" y2="67179"/>
                        <a14:foregroundMark x1="70923" y1="67179" x2="70923" y2="67179"/>
                        <a14:foregroundMark x1="67780" y1="69231" x2="67780" y2="69231"/>
                        <a14:foregroundMark x1="63654" y1="68718" x2="63654" y2="68718"/>
                        <a14:foregroundMark x1="59725" y1="68718" x2="59136" y2="68718"/>
                        <a14:foregroundMark x1="36739" y1="68718" x2="36739" y2="68718"/>
                        <a14:foregroundMark x1="38507" y1="68718" x2="38507" y2="68718"/>
                        <a14:foregroundMark x1="39293" y1="67179" x2="39293" y2="67179"/>
                        <a14:foregroundMark x1="41257" y1="66667" x2="41847" y2="66667"/>
                        <a14:foregroundMark x1="43811" y1="66667" x2="43811" y2="66667"/>
                        <a14:foregroundMark x1="44794" y1="66154" x2="45383" y2="66154"/>
                        <a14:foregroundMark x1="46562" y1="66154" x2="46562" y2="66154"/>
                        <a14:foregroundMark x1="49116" y1="66154" x2="50098" y2="64615"/>
                        <a14:foregroundMark x1="53045" y1="67179" x2="54617" y2="67179"/>
                        <a14:foregroundMark x1="55796" y1="67179" x2="56778" y2="67179"/>
                        <a14:foregroundMark x1="59332" y1="68718" x2="60511" y2="68718"/>
                        <a14:foregroundMark x1="60511" y1="68718" x2="60511" y2="68718"/>
                        <a14:foregroundMark x1="66798" y1="68718" x2="74067" y2="68718"/>
                        <a14:foregroundMark x1="75442" y1="68718" x2="79371" y2="68718"/>
                        <a14:foregroundMark x1="80550" y1="67692" x2="73084" y2="67692"/>
                        <a14:foregroundMark x1="43026" y1="66667" x2="53045" y2="67692"/>
                        <a14:foregroundMark x1="49116" y1="67692" x2="89391" y2="66667"/>
                        <a14:foregroundMark x1="38114" y1="48718" x2="38507" y2="34359"/>
                        <a14:foregroundMark x1="38507" y1="39487" x2="46169" y2="37436"/>
                        <a14:foregroundMark x1="65422" y1="32308" x2="62083" y2="5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9" y="3994"/>
            <a:ext cx="2815592" cy="1129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681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1D51C7-60A5-46B3-9252-B0545AC60077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7525" y1="43077" x2="37525" y2="43077"/>
                        <a14:foregroundMark x1="52456" y1="43077" x2="52456" y2="43077"/>
                        <a14:foregroundMark x1="62475" y1="44103" x2="62475" y2="44103"/>
                        <a14:foregroundMark x1="74263" y1="49744" x2="74263" y2="49744"/>
                        <a14:foregroundMark x1="80354" y1="49744" x2="80354" y2="49744"/>
                        <a14:foregroundMark x1="79764" y1="65641" x2="79764" y2="65641"/>
                        <a14:foregroundMark x1="84086" y1="66154" x2="84086" y2="66154"/>
                        <a14:foregroundMark x1="86051" y1="66154" x2="86051" y2="66154"/>
                        <a14:foregroundMark x1="86837" y1="66154" x2="86837" y2="66154"/>
                        <a14:foregroundMark x1="88212" y1="66154" x2="88212" y2="66154"/>
                        <a14:foregroundMark x1="84479" y1="66667" x2="84479" y2="66667"/>
                        <a14:foregroundMark x1="83497" y1="66667" x2="83497" y2="66667"/>
                        <a14:foregroundMark x1="76424" y1="68718" x2="76424" y2="68718"/>
                        <a14:foregroundMark x1="74263" y1="67179" x2="74263" y2="67179"/>
                        <a14:foregroundMark x1="72102" y1="67179" x2="72102" y2="67179"/>
                        <a14:foregroundMark x1="70923" y1="67179" x2="70923" y2="67179"/>
                        <a14:foregroundMark x1="67780" y1="69231" x2="67780" y2="69231"/>
                        <a14:foregroundMark x1="63654" y1="68718" x2="63654" y2="68718"/>
                        <a14:foregroundMark x1="59725" y1="68718" x2="59136" y2="68718"/>
                        <a14:foregroundMark x1="36739" y1="68718" x2="36739" y2="68718"/>
                        <a14:foregroundMark x1="38507" y1="68718" x2="38507" y2="68718"/>
                        <a14:foregroundMark x1="39293" y1="67179" x2="39293" y2="67179"/>
                        <a14:foregroundMark x1="41257" y1="66667" x2="41847" y2="66667"/>
                        <a14:foregroundMark x1="43811" y1="66667" x2="43811" y2="66667"/>
                        <a14:foregroundMark x1="44794" y1="66154" x2="45383" y2="66154"/>
                        <a14:foregroundMark x1="46562" y1="66154" x2="46562" y2="66154"/>
                        <a14:foregroundMark x1="49116" y1="66154" x2="50098" y2="64615"/>
                        <a14:foregroundMark x1="53045" y1="67179" x2="54617" y2="67179"/>
                        <a14:foregroundMark x1="55796" y1="67179" x2="56778" y2="67179"/>
                        <a14:foregroundMark x1="59332" y1="68718" x2="60511" y2="68718"/>
                        <a14:foregroundMark x1="60511" y1="68718" x2="60511" y2="68718"/>
                        <a14:foregroundMark x1="66798" y1="68718" x2="74067" y2="68718"/>
                        <a14:foregroundMark x1="75442" y1="68718" x2="79371" y2="68718"/>
                        <a14:foregroundMark x1="80550" y1="67692" x2="73084" y2="67692"/>
                        <a14:foregroundMark x1="43026" y1="66667" x2="53045" y2="67692"/>
                        <a14:foregroundMark x1="49116" y1="67692" x2="89391" y2="66667"/>
                        <a14:foregroundMark x1="38114" y1="48718" x2="38507" y2="34359"/>
                        <a14:foregroundMark x1="38507" y1="39487" x2="46169" y2="37436"/>
                        <a14:foregroundMark x1="65422" y1="32308" x2="62083" y2="5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9" y="3994"/>
            <a:ext cx="2815592" cy="11296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8EA67C-C904-4FF4-AB80-368E432A2CEF}"/>
              </a:ext>
            </a:extLst>
          </p:cNvPr>
          <p:cNvSpPr txBox="1"/>
          <p:nvPr/>
        </p:nvSpPr>
        <p:spPr>
          <a:xfrm>
            <a:off x="10202883" y="357442"/>
            <a:ext cx="15503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200" dirty="0"/>
              <a:t> شعار المنظمة</a:t>
            </a:r>
          </a:p>
          <a:p>
            <a:pPr algn="ctr"/>
            <a:br>
              <a:rPr lang="ar-AE" sz="2200" dirty="0"/>
            </a:b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881901"/>
            <a:ext cx="10515600" cy="873344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Cycle Management (PCM)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42904" y="3823823"/>
            <a:ext cx="10515600" cy="61154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ar-LB" altLang="en-US" sz="4400" b="1" dirty="0">
                <a:solidFill>
                  <a:schemeClr val="tx1"/>
                </a:solidFill>
                <a:latin typeface="Simplified Arabic" panose="02020603050405020304" pitchFamily="18" charset="-78"/>
                <a:cs typeface="+mj-cs"/>
              </a:rPr>
              <a:t>دورة حياة المشروع</a:t>
            </a:r>
            <a:endParaRPr lang="en-US" altLang="en-US" sz="4400" b="1" dirty="0">
              <a:solidFill>
                <a:schemeClr val="tx1"/>
              </a:solidFill>
              <a:latin typeface="Simplified Arabic" panose="02020603050405020304" pitchFamily="18" charset="-78"/>
              <a:cs typeface="+mj-cs"/>
            </a:endParaRPr>
          </a:p>
          <a:p>
            <a:pPr algn="ctr"/>
            <a:endParaRPr lang="en-US" altLang="en-US" sz="44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59A9-6431-421B-A438-2519B698BE03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 descr="12 نصيحة فعالة لتنمية التعلم التعاوني و العمل في مجموعات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447" y="357443"/>
            <a:ext cx="4582511" cy="28199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957171" y="5596506"/>
            <a:ext cx="13356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LB" altLang="en-US" sz="1200" b="1" dirty="0">
                <a:solidFill>
                  <a:srgbClr val="222222"/>
                </a:solidFill>
                <a:latin typeface="inherit"/>
                <a:cs typeface="+mj-cs"/>
              </a:rPr>
              <a:t>16 </a:t>
            </a:r>
            <a:r>
              <a:rPr lang="ar-SA" altLang="en-US" sz="1200" b="1" dirty="0">
                <a:solidFill>
                  <a:srgbClr val="222222"/>
                </a:solidFill>
                <a:latin typeface="inherit"/>
                <a:cs typeface="+mj-cs"/>
              </a:rPr>
              <a:t>تشرين الأول</a:t>
            </a:r>
            <a:r>
              <a:rPr lang="ar-LB" altLang="en-US" sz="1200" b="1" dirty="0">
                <a:solidFill>
                  <a:srgbClr val="222222"/>
                </a:solidFill>
                <a:latin typeface="inherit"/>
                <a:cs typeface="+mj-cs"/>
              </a:rPr>
              <a:t> 2020</a:t>
            </a:r>
            <a:endParaRPr 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33E950-5628-483D-8D06-0A9E9BBA5406}"/>
              </a:ext>
            </a:extLst>
          </p:cNvPr>
          <p:cNvSpPr txBox="1"/>
          <p:nvPr/>
        </p:nvSpPr>
        <p:spPr>
          <a:xfrm>
            <a:off x="1449926" y="4593834"/>
            <a:ext cx="9903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(USAID) </a:t>
            </a:r>
            <a:r>
              <a:rPr lang="ar-A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بتمويل من الوكالة الأميركية للتنمية الدولية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  (BALADI CAP) </a:t>
            </a:r>
            <a:r>
              <a:rPr lang="ar-L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، بلدي كاب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ar-L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ar-A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من خلال برنامج بناء التحالف</a:t>
            </a:r>
            <a:r>
              <a:rPr lang="ar-L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ات</a:t>
            </a:r>
            <a:r>
              <a:rPr lang="ar-A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من أجل التقدم والتنمية والاستثمار المحلي - بناء القدرات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325687-F994-4547-9C8F-59E3CFDB8D3D}"/>
              </a:ext>
            </a:extLst>
          </p:cNvPr>
          <p:cNvSpPr/>
          <p:nvPr/>
        </p:nvSpPr>
        <p:spPr>
          <a:xfrm>
            <a:off x="2135374" y="5990692"/>
            <a:ext cx="79212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1200" cap="al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تم تطوير هذه المنشورة بفضل دعم الشعب الأميركي من خلال الوكالة الأميركية للتنمية الدولية (</a:t>
            </a:r>
            <a:r>
              <a:rPr lang="en-US" sz="1200" cap="al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USAID</a:t>
            </a:r>
            <a:r>
              <a:rPr lang="ar-LB" sz="1200" cap="al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1200" cap="all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ar-LB" sz="1200" cap="al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محتويات هذه المنشورة هي مسؤولية</a:t>
            </a:r>
            <a:r>
              <a:rPr lang="en-US" sz="1200" cap="al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LB" sz="1200" cap="all" dirty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اسم الجمعية</a:t>
            </a:r>
            <a:r>
              <a:rPr lang="ar-LB" sz="1200" cap="al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ولا تعكس بالضرورة وجهة نظر أو آراء الوكالة الأميركية للتنمية الدولية أو حكومة الولايات المتحدة. 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484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1D51C7-60A5-46B3-9252-B0545AC60077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7525" y1="43077" x2="37525" y2="43077"/>
                        <a14:foregroundMark x1="52456" y1="43077" x2="52456" y2="43077"/>
                        <a14:foregroundMark x1="62475" y1="44103" x2="62475" y2="44103"/>
                        <a14:foregroundMark x1="74263" y1="49744" x2="74263" y2="49744"/>
                        <a14:foregroundMark x1="80354" y1="49744" x2="80354" y2="49744"/>
                        <a14:foregroundMark x1="79764" y1="65641" x2="79764" y2="65641"/>
                        <a14:foregroundMark x1="84086" y1="66154" x2="84086" y2="66154"/>
                        <a14:foregroundMark x1="86051" y1="66154" x2="86051" y2="66154"/>
                        <a14:foregroundMark x1="86837" y1="66154" x2="86837" y2="66154"/>
                        <a14:foregroundMark x1="88212" y1="66154" x2="88212" y2="66154"/>
                        <a14:foregroundMark x1="84479" y1="66667" x2="84479" y2="66667"/>
                        <a14:foregroundMark x1="83497" y1="66667" x2="83497" y2="66667"/>
                        <a14:foregroundMark x1="76424" y1="68718" x2="76424" y2="68718"/>
                        <a14:foregroundMark x1="74263" y1="67179" x2="74263" y2="67179"/>
                        <a14:foregroundMark x1="72102" y1="67179" x2="72102" y2="67179"/>
                        <a14:foregroundMark x1="70923" y1="67179" x2="70923" y2="67179"/>
                        <a14:foregroundMark x1="67780" y1="69231" x2="67780" y2="69231"/>
                        <a14:foregroundMark x1="63654" y1="68718" x2="63654" y2="68718"/>
                        <a14:foregroundMark x1="59725" y1="68718" x2="59136" y2="68718"/>
                        <a14:foregroundMark x1="36739" y1="68718" x2="36739" y2="68718"/>
                        <a14:foregroundMark x1="38507" y1="68718" x2="38507" y2="68718"/>
                        <a14:foregroundMark x1="39293" y1="67179" x2="39293" y2="67179"/>
                        <a14:foregroundMark x1="41257" y1="66667" x2="41847" y2="66667"/>
                        <a14:foregroundMark x1="43811" y1="66667" x2="43811" y2="66667"/>
                        <a14:foregroundMark x1="44794" y1="66154" x2="45383" y2="66154"/>
                        <a14:foregroundMark x1="46562" y1="66154" x2="46562" y2="66154"/>
                        <a14:foregroundMark x1="49116" y1="66154" x2="50098" y2="64615"/>
                        <a14:foregroundMark x1="53045" y1="67179" x2="54617" y2="67179"/>
                        <a14:foregroundMark x1="55796" y1="67179" x2="56778" y2="67179"/>
                        <a14:foregroundMark x1="59332" y1="68718" x2="60511" y2="68718"/>
                        <a14:foregroundMark x1="60511" y1="68718" x2="60511" y2="68718"/>
                        <a14:foregroundMark x1="66798" y1="68718" x2="74067" y2="68718"/>
                        <a14:foregroundMark x1="75442" y1="68718" x2="79371" y2="68718"/>
                        <a14:foregroundMark x1="80550" y1="67692" x2="73084" y2="67692"/>
                        <a14:foregroundMark x1="43026" y1="66667" x2="53045" y2="67692"/>
                        <a14:foregroundMark x1="49116" y1="67692" x2="89391" y2="66667"/>
                        <a14:foregroundMark x1="38114" y1="48718" x2="38507" y2="34359"/>
                        <a14:foregroundMark x1="38507" y1="39487" x2="46169" y2="37436"/>
                        <a14:foregroundMark x1="65422" y1="32308" x2="62083" y2="5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9" y="3994"/>
            <a:ext cx="2815592" cy="11296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B0A133FD-FB4C-4A5D-A0AE-703E28840AF9}"/>
              </a:ext>
            </a:extLst>
          </p:cNvPr>
          <p:cNvSpPr txBox="1">
            <a:spLocks/>
          </p:cNvSpPr>
          <p:nvPr/>
        </p:nvSpPr>
        <p:spPr>
          <a:xfrm>
            <a:off x="57091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en-US" sz="2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FB1CD4-E0DC-41FB-A163-A673E174943D}"/>
              </a:ext>
            </a:extLst>
          </p:cNvPr>
          <p:cNvSpPr txBox="1"/>
          <p:nvPr/>
        </p:nvSpPr>
        <p:spPr>
          <a:xfrm>
            <a:off x="10202883" y="357442"/>
            <a:ext cx="15503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200" dirty="0"/>
              <a:t> </a:t>
            </a:r>
            <a:r>
              <a:rPr lang="ar-AE" sz="2200" cap="all" dirty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شعار المنظمة</a:t>
            </a:r>
          </a:p>
          <a:p>
            <a:pPr algn="ctr"/>
            <a:br>
              <a:rPr lang="ar-AE" sz="2200" dirty="0"/>
            </a:b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982343"/>
            <a:ext cx="10442608" cy="1022969"/>
          </a:xfrm>
        </p:spPr>
        <p:txBody>
          <a:bodyPr>
            <a:normAutofit/>
          </a:bodyPr>
          <a:lstStyle/>
          <a:p>
            <a:pPr algn="r"/>
            <a:r>
              <a:rPr lang="ar-LB" sz="4000" b="1" dirty="0">
                <a:latin typeface="Arial" panose="020B0604020202020204" pitchFamily="34" charset="0"/>
              </a:rPr>
              <a:t>جلسة تدريب عن بعد(2)      -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2115247"/>
            <a:ext cx="10515600" cy="4351338"/>
          </a:xfrm>
        </p:spPr>
        <p:txBody>
          <a:bodyPr>
            <a:normAutofit/>
          </a:bodyPr>
          <a:lstStyle/>
          <a:p>
            <a:pPr lvl="0" algn="r" rtl="1"/>
            <a:r>
              <a:rPr lang="ar-LB" altLang="en-US" sz="3200" dirty="0">
                <a:solidFill>
                  <a:prstClr val="black"/>
                </a:solidFill>
                <a:cs typeface="Times New Roman" panose="02020603050405020304" pitchFamily="18" charset="0"/>
              </a:rPr>
              <a:t>دورة حياة المشروع ، مرحلة تحليل الإحتياجات – تقنية الشجرة </a:t>
            </a:r>
            <a:r>
              <a:rPr lang="en-US" altLang="en-US" sz="32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ar-LB" altLang="en-US" sz="32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</a:p>
          <a:p>
            <a:pPr lvl="0" algn="r" rtl="1"/>
            <a:endParaRPr lang="ar-LB" altLang="en-US" sz="10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 algn="r" rtl="1"/>
            <a:r>
              <a:rPr lang="ar-LB" sz="3200" dirty="0">
                <a:cs typeface="+mj-cs"/>
              </a:rPr>
              <a:t>المدربة ليلى مبيض</a:t>
            </a:r>
            <a:endParaRPr lang="ar-LB" altLang="en-US" sz="3200" dirty="0">
              <a:solidFill>
                <a:prstClr val="black"/>
              </a:solidFill>
              <a:cs typeface="+mj-cs"/>
            </a:endParaRPr>
          </a:p>
          <a:p>
            <a:pPr lvl="0" algn="r" rtl="1"/>
            <a:endParaRPr lang="ar-LB" altLang="en-US" sz="20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 algn="r" rtl="1"/>
            <a:r>
              <a:rPr lang="ar-LB" sz="3200" dirty="0">
                <a:solidFill>
                  <a:prstClr val="black"/>
                </a:solidFill>
                <a:latin typeface="Arial" pitchFamily="34" charset="0"/>
                <a:cs typeface="Times New Roman" panose="02020603050405020304" pitchFamily="18" charset="0"/>
              </a:rPr>
              <a:t>نهج التدريب : عرض، </a:t>
            </a:r>
            <a:r>
              <a:rPr lang="ar-LB" altLang="en-US" sz="3200" dirty="0">
                <a:solidFill>
                  <a:srgbClr val="222222"/>
                </a:solidFill>
                <a:latin typeface="inherit"/>
                <a:cs typeface="Times New Roman" panose="02020603050405020304" pitchFamily="18" charset="0"/>
              </a:rPr>
              <a:t>مناقشات، و</a:t>
            </a:r>
            <a:r>
              <a:rPr lang="ar-SA" altLang="en-US" sz="3200" dirty="0">
                <a:solidFill>
                  <a:srgbClr val="222222"/>
                </a:solidFill>
                <a:latin typeface="inherit"/>
                <a:cs typeface="Times New Roman" panose="02020603050405020304" pitchFamily="18" charset="0"/>
              </a:rPr>
              <a:t>تمارين</a:t>
            </a:r>
            <a:endParaRPr lang="ar-LB" altLang="en-US" sz="3200" dirty="0">
              <a:solidFill>
                <a:srgbClr val="222222"/>
              </a:solidFill>
              <a:latin typeface="inherit"/>
              <a:cs typeface="Times New Roman" panose="02020603050405020304" pitchFamily="18" charset="0"/>
            </a:endParaRPr>
          </a:p>
          <a:p>
            <a:pPr marL="0" lvl="0" indent="0" algn="r" rtl="1">
              <a:buNone/>
            </a:pPr>
            <a:endParaRPr lang="ar-LB" altLang="en-US" sz="2000" dirty="0">
              <a:solidFill>
                <a:srgbClr val="222222"/>
              </a:solidFill>
              <a:latin typeface="inherit"/>
              <a:cs typeface="Times New Roman" panose="02020603050405020304" pitchFamily="18" charset="0"/>
            </a:endParaRPr>
          </a:p>
          <a:p>
            <a:pPr lvl="0" algn="r" rtl="1"/>
            <a:r>
              <a:rPr lang="ar-LB" altLang="en-US" sz="3200" dirty="0">
                <a:solidFill>
                  <a:srgbClr val="222222"/>
                </a:solidFill>
                <a:latin typeface="inherit"/>
                <a:cs typeface="Times New Roman" panose="02020603050405020304" pitchFamily="18" charset="0"/>
              </a:rPr>
              <a:t>ال</a:t>
            </a:r>
            <a:r>
              <a:rPr lang="ar-SA" altLang="en-US" sz="3200" dirty="0">
                <a:solidFill>
                  <a:srgbClr val="222222"/>
                </a:solidFill>
                <a:latin typeface="inherit"/>
                <a:cs typeface="Times New Roman" panose="02020603050405020304" pitchFamily="18" charset="0"/>
              </a:rPr>
              <a:t>مدة</a:t>
            </a:r>
            <a:r>
              <a:rPr lang="ar-LB" altLang="en-US" sz="3200" dirty="0">
                <a:solidFill>
                  <a:srgbClr val="222222"/>
                </a:solidFill>
                <a:latin typeface="inherit"/>
                <a:cs typeface="Times New Roman" panose="02020603050405020304" pitchFamily="18" charset="0"/>
              </a:rPr>
              <a:t> : ثلاث </a:t>
            </a:r>
            <a:r>
              <a:rPr lang="ar-SA" altLang="en-US" sz="3200" dirty="0">
                <a:solidFill>
                  <a:srgbClr val="222222"/>
                </a:solidFill>
                <a:latin typeface="inherit"/>
                <a:cs typeface="Times New Roman" panose="02020603050405020304" pitchFamily="18" charset="0"/>
              </a:rPr>
              <a:t>ساعات</a:t>
            </a:r>
            <a:endParaRPr lang="ar-LB" altLang="en-US" sz="3200" dirty="0">
              <a:solidFill>
                <a:srgbClr val="222222"/>
              </a:solidFill>
              <a:latin typeface="inherit"/>
              <a:cs typeface="Times New Roman" panose="02020603050405020304" pitchFamily="18" charset="0"/>
            </a:endParaRPr>
          </a:p>
          <a:p>
            <a:pPr marL="0" lvl="0" indent="0" algn="r" rtl="1">
              <a:buNone/>
            </a:pPr>
            <a:endParaRPr lang="en-US" altLang="en-US" sz="2000" dirty="0">
              <a:solidFill>
                <a:srgbClr val="222222"/>
              </a:solidFill>
              <a:latin typeface="inherit"/>
            </a:endParaRPr>
          </a:p>
          <a:p>
            <a:pPr lvl="0" algn="r" rtl="1">
              <a:tabLst>
                <a:tab pos="1655763" algn="l"/>
              </a:tabLst>
            </a:pPr>
            <a:r>
              <a:rPr lang="ar-SA" altLang="en-US" sz="3200" dirty="0">
                <a:solidFill>
                  <a:srgbClr val="222222"/>
                </a:solidFill>
                <a:latin typeface="inherit"/>
                <a:cs typeface="Times New Roman" panose="02020603050405020304" pitchFamily="18" charset="0"/>
              </a:rPr>
              <a:t>اختبار ما بعد التدريب</a:t>
            </a:r>
            <a:endParaRPr lang="ar-LB" altLang="en-US" sz="3200" dirty="0">
              <a:solidFill>
                <a:srgbClr val="222222"/>
              </a:solidFill>
              <a:latin typeface="inherit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59A9-6431-421B-A438-2519B698BE03}" type="slidenum">
              <a:rPr lang="en-US" smtClean="0"/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96117" y="1133641"/>
            <a:ext cx="3965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</a:rPr>
              <a:t>Online Training</a:t>
            </a:r>
            <a:endParaRPr lang="en-US" sz="3200" dirty="0"/>
          </a:p>
        </p:txBody>
      </p:sp>
      <p:pic>
        <p:nvPicPr>
          <p:cNvPr id="9" name="Picture 8" descr="OTTEMPERANZA: possibile anche per l’esecuzione di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408" y="3594855"/>
            <a:ext cx="25908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79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55317" cy="1325563"/>
          </a:xfrm>
        </p:spPr>
        <p:txBody>
          <a:bodyPr>
            <a:normAutofit/>
          </a:bodyPr>
          <a:lstStyle/>
          <a:p>
            <a:pPr algn="r"/>
            <a:r>
              <a:rPr lang="ar-LB" altLang="en-US" sz="4000" b="1" dirty="0">
                <a:latin typeface="Simplified Arabic" panose="02020603050405020304" pitchFamily="18" charset="-78"/>
              </a:rPr>
              <a:t>دورة حياة المشروع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968748"/>
            <a:ext cx="10355317" cy="4047985"/>
          </a:xfrm>
        </p:spPr>
        <p:txBody>
          <a:bodyPr/>
          <a:lstStyle/>
          <a:p>
            <a:pPr algn="r" rtl="1"/>
            <a:r>
              <a:rPr lang="ar-LB" dirty="0"/>
              <a:t>ما هو تعريف المشروع؟ </a:t>
            </a:r>
          </a:p>
          <a:p>
            <a:pPr algn="r" rtl="1"/>
            <a:endParaRPr lang="ar-LB" sz="1000" dirty="0"/>
          </a:p>
          <a:p>
            <a:pPr algn="r" rtl="1"/>
            <a:r>
              <a:rPr lang="ar-LB" dirty="0"/>
              <a:t>ما هي مختلف مراحل المشروع؟</a:t>
            </a:r>
          </a:p>
          <a:p>
            <a:pPr marL="0" indent="0" algn="r" rtl="1">
              <a:buNone/>
            </a:pPr>
            <a:r>
              <a:rPr lang="ar-LB" sz="1000" dirty="0"/>
              <a:t> </a:t>
            </a:r>
          </a:p>
          <a:p>
            <a:pPr algn="r" rtl="1"/>
            <a:r>
              <a:rPr lang="ar-LB" dirty="0"/>
              <a:t>ماذا تتضمن كل مرحلة؟ </a:t>
            </a:r>
          </a:p>
          <a:p>
            <a:pPr marL="0" indent="0" algn="r">
              <a:buNone/>
            </a:pPr>
            <a:endParaRPr lang="ar-LB" sz="1000" dirty="0"/>
          </a:p>
          <a:p>
            <a:pPr algn="r" rtl="1"/>
            <a:r>
              <a:rPr lang="ar-LB" altLang="en-US" dirty="0"/>
              <a:t>لماذا نصور المشروع على شكل دائرة؟  </a:t>
            </a:r>
          </a:p>
          <a:p>
            <a:pPr algn="r" rtl="1"/>
            <a:endParaRPr lang="ar-LB" altLang="en-US" sz="1000" dirty="0"/>
          </a:p>
          <a:p>
            <a:pPr marL="0" indent="0" algn="r">
              <a:buNone/>
            </a:pPr>
            <a:r>
              <a:rPr lang="ar-LB" dirty="0"/>
              <a:t> </a:t>
            </a:r>
            <a:r>
              <a:rPr lang="ar-LB" altLang="en-US" dirty="0"/>
              <a:t>ما هي اوجه الإختلاف بين المشروع والبرنامج؟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59A9-6431-421B-A438-2519B698BE03}" type="slidenum">
              <a:rPr lang="en-US" smtClean="0"/>
              <a:t>18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8200" y="1110790"/>
            <a:ext cx="7262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Project Cycle Management </a:t>
            </a:r>
            <a:endParaRPr lang="en-US" sz="4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976" y="2376489"/>
            <a:ext cx="2959021" cy="28681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1D51C7-60A5-46B3-9252-B0545AC60077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7525" y1="43077" x2="37525" y2="43077"/>
                        <a14:foregroundMark x1="52456" y1="43077" x2="52456" y2="43077"/>
                        <a14:foregroundMark x1="62475" y1="44103" x2="62475" y2="44103"/>
                        <a14:foregroundMark x1="74263" y1="49744" x2="74263" y2="49744"/>
                        <a14:foregroundMark x1="80354" y1="49744" x2="80354" y2="49744"/>
                        <a14:foregroundMark x1="79764" y1="65641" x2="79764" y2="65641"/>
                        <a14:foregroundMark x1="84086" y1="66154" x2="84086" y2="66154"/>
                        <a14:foregroundMark x1="86051" y1="66154" x2="86051" y2="66154"/>
                        <a14:foregroundMark x1="86837" y1="66154" x2="86837" y2="66154"/>
                        <a14:foregroundMark x1="88212" y1="66154" x2="88212" y2="66154"/>
                        <a14:foregroundMark x1="84479" y1="66667" x2="84479" y2="66667"/>
                        <a14:foregroundMark x1="83497" y1="66667" x2="83497" y2="66667"/>
                        <a14:foregroundMark x1="76424" y1="68718" x2="76424" y2="68718"/>
                        <a14:foregroundMark x1="74263" y1="67179" x2="74263" y2="67179"/>
                        <a14:foregroundMark x1="72102" y1="67179" x2="72102" y2="67179"/>
                        <a14:foregroundMark x1="70923" y1="67179" x2="70923" y2="67179"/>
                        <a14:foregroundMark x1="67780" y1="69231" x2="67780" y2="69231"/>
                        <a14:foregroundMark x1="63654" y1="68718" x2="63654" y2="68718"/>
                        <a14:foregroundMark x1="59725" y1="68718" x2="59136" y2="68718"/>
                        <a14:foregroundMark x1="36739" y1="68718" x2="36739" y2="68718"/>
                        <a14:foregroundMark x1="38507" y1="68718" x2="38507" y2="68718"/>
                        <a14:foregroundMark x1="39293" y1="67179" x2="39293" y2="67179"/>
                        <a14:foregroundMark x1="41257" y1="66667" x2="41847" y2="66667"/>
                        <a14:foregroundMark x1="43811" y1="66667" x2="43811" y2="66667"/>
                        <a14:foregroundMark x1="44794" y1="66154" x2="45383" y2="66154"/>
                        <a14:foregroundMark x1="46562" y1="66154" x2="46562" y2="66154"/>
                        <a14:foregroundMark x1="49116" y1="66154" x2="50098" y2="64615"/>
                        <a14:foregroundMark x1="53045" y1="67179" x2="54617" y2="67179"/>
                        <a14:foregroundMark x1="55796" y1="67179" x2="56778" y2="67179"/>
                        <a14:foregroundMark x1="59332" y1="68718" x2="60511" y2="68718"/>
                        <a14:foregroundMark x1="60511" y1="68718" x2="60511" y2="68718"/>
                        <a14:foregroundMark x1="66798" y1="68718" x2="74067" y2="68718"/>
                        <a14:foregroundMark x1="75442" y1="68718" x2="79371" y2="68718"/>
                        <a14:foregroundMark x1="80550" y1="67692" x2="73084" y2="67692"/>
                        <a14:foregroundMark x1="43026" y1="66667" x2="53045" y2="67692"/>
                        <a14:foregroundMark x1="49116" y1="67692" x2="89391" y2="66667"/>
                        <a14:foregroundMark x1="38114" y1="48718" x2="38507" y2="34359"/>
                        <a14:foregroundMark x1="38507" y1="39487" x2="46169" y2="37436"/>
                        <a14:foregroundMark x1="65422" y1="32308" x2="62083" y2="5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9" y="3994"/>
            <a:ext cx="2815592" cy="1129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8712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2372" y="634179"/>
            <a:ext cx="8944304" cy="530225"/>
          </a:xfrm>
        </p:spPr>
        <p:txBody>
          <a:bodyPr>
            <a:noAutofit/>
          </a:bodyPr>
          <a:lstStyle/>
          <a:p>
            <a:pPr algn="ctr"/>
            <a:r>
              <a:rPr lang="ar-LB" altLang="en-US" sz="4000" b="1" dirty="0">
                <a:solidFill>
                  <a:prstClr val="black"/>
                </a:solidFill>
                <a:latin typeface="Simplified Arabic" panose="02020603050405020304" pitchFamily="18" charset="-78"/>
              </a:rPr>
              <a:t>دورة حياة المشروع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>
          <a:xfrm>
            <a:off x="829277" y="1660633"/>
            <a:ext cx="5781729" cy="4771697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ar-LB" altLang="en-US" sz="2800" b="1" i="1" dirty="0">
                <a:cs typeface="+mj-cs"/>
              </a:rPr>
              <a:t>المشروع</a:t>
            </a:r>
            <a:r>
              <a:rPr lang="ar-LB" altLang="en-US" sz="2800" dirty="0">
                <a:cs typeface="+mj-cs"/>
              </a:rPr>
              <a:t> هو مجموعة من الأنشطة الغاية منها تحقيق أهداف معينة ومحددة لخدمة فئات او مجموعات محددة او إحداث تغيير ما في اوضاع إجتماعية، إقتصادية او سياسية لمجتمع ما </a:t>
            </a:r>
          </a:p>
          <a:p>
            <a:pPr algn="r">
              <a:buNone/>
            </a:pPr>
            <a:endParaRPr lang="ar-LB" altLang="en-US" sz="2800" dirty="0">
              <a:cs typeface="+mj-cs"/>
            </a:endParaRPr>
          </a:p>
          <a:p>
            <a:pPr algn="r">
              <a:buNone/>
            </a:pPr>
            <a:r>
              <a:rPr lang="ar-LB" altLang="en-US" sz="2800" dirty="0">
                <a:cs typeface="+mj-cs"/>
              </a:rPr>
              <a:t>هو مجموعة الأنشطة المؤقتة التي تنفذ ضمن حدود زمنية معينة وتوظف موارد وطاقات محدودة، في سبيل الحصول على نتائج ذات حجم وتأثير متوقعين. </a:t>
            </a:r>
          </a:p>
          <a:p>
            <a:pPr algn="r">
              <a:buNone/>
            </a:pPr>
            <a:endParaRPr lang="en-US" sz="2800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59A9-6431-421B-A438-2519B698BE03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9" name="Content Placeholder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861657011"/>
              </p:ext>
            </p:extLst>
          </p:nvPr>
        </p:nvGraphicFramePr>
        <p:xfrm>
          <a:off x="7083972" y="987425"/>
          <a:ext cx="4271416" cy="5192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A31D51C7-60A5-46B3-9252-B0545AC60077}"/>
              </a:ext>
            </a:extLst>
          </p:cNvPr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7525" y1="43077" x2="37525" y2="43077"/>
                        <a14:foregroundMark x1="52456" y1="43077" x2="52456" y2="43077"/>
                        <a14:foregroundMark x1="62475" y1="44103" x2="62475" y2="44103"/>
                        <a14:foregroundMark x1="74263" y1="49744" x2="74263" y2="49744"/>
                        <a14:foregroundMark x1="80354" y1="49744" x2="80354" y2="49744"/>
                        <a14:foregroundMark x1="79764" y1="65641" x2="79764" y2="65641"/>
                        <a14:foregroundMark x1="84086" y1="66154" x2="84086" y2="66154"/>
                        <a14:foregroundMark x1="86051" y1="66154" x2="86051" y2="66154"/>
                        <a14:foregroundMark x1="86837" y1="66154" x2="86837" y2="66154"/>
                        <a14:foregroundMark x1="88212" y1="66154" x2="88212" y2="66154"/>
                        <a14:foregroundMark x1="84479" y1="66667" x2="84479" y2="66667"/>
                        <a14:foregroundMark x1="83497" y1="66667" x2="83497" y2="66667"/>
                        <a14:foregroundMark x1="76424" y1="68718" x2="76424" y2="68718"/>
                        <a14:foregroundMark x1="74263" y1="67179" x2="74263" y2="67179"/>
                        <a14:foregroundMark x1="72102" y1="67179" x2="72102" y2="67179"/>
                        <a14:foregroundMark x1="70923" y1="67179" x2="70923" y2="67179"/>
                        <a14:foregroundMark x1="67780" y1="69231" x2="67780" y2="69231"/>
                        <a14:foregroundMark x1="63654" y1="68718" x2="63654" y2="68718"/>
                        <a14:foregroundMark x1="59725" y1="68718" x2="59136" y2="68718"/>
                        <a14:foregroundMark x1="36739" y1="68718" x2="36739" y2="68718"/>
                        <a14:foregroundMark x1="38507" y1="68718" x2="38507" y2="68718"/>
                        <a14:foregroundMark x1="39293" y1="67179" x2="39293" y2="67179"/>
                        <a14:foregroundMark x1="41257" y1="66667" x2="41847" y2="66667"/>
                        <a14:foregroundMark x1="43811" y1="66667" x2="43811" y2="66667"/>
                        <a14:foregroundMark x1="44794" y1="66154" x2="45383" y2="66154"/>
                        <a14:foregroundMark x1="46562" y1="66154" x2="46562" y2="66154"/>
                        <a14:foregroundMark x1="49116" y1="66154" x2="50098" y2="64615"/>
                        <a14:foregroundMark x1="53045" y1="67179" x2="54617" y2="67179"/>
                        <a14:foregroundMark x1="55796" y1="67179" x2="56778" y2="67179"/>
                        <a14:foregroundMark x1="59332" y1="68718" x2="60511" y2="68718"/>
                        <a14:foregroundMark x1="60511" y1="68718" x2="60511" y2="68718"/>
                        <a14:foregroundMark x1="66798" y1="68718" x2="74067" y2="68718"/>
                        <a14:foregroundMark x1="75442" y1="68718" x2="79371" y2="68718"/>
                        <a14:foregroundMark x1="80550" y1="67692" x2="73084" y2="67692"/>
                        <a14:foregroundMark x1="43026" y1="66667" x2="53045" y2="67692"/>
                        <a14:foregroundMark x1="49116" y1="67692" x2="89391" y2="66667"/>
                        <a14:foregroundMark x1="38114" y1="48718" x2="38507" y2="34359"/>
                        <a14:foregroundMark x1="38507" y1="39487" x2="46169" y2="37436"/>
                        <a14:foregroundMark x1="65422" y1="32308" x2="62083" y2="5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9" y="3994"/>
            <a:ext cx="2815592" cy="1129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6979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1D51C7-60A5-46B3-9252-B0545AC60077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7525" y1="43077" x2="37525" y2="43077"/>
                        <a14:foregroundMark x1="52456" y1="43077" x2="52456" y2="43077"/>
                        <a14:foregroundMark x1="62475" y1="44103" x2="62475" y2="44103"/>
                        <a14:foregroundMark x1="74263" y1="49744" x2="74263" y2="49744"/>
                        <a14:foregroundMark x1="80354" y1="49744" x2="80354" y2="49744"/>
                        <a14:foregroundMark x1="79764" y1="65641" x2="79764" y2="65641"/>
                        <a14:foregroundMark x1="84086" y1="66154" x2="84086" y2="66154"/>
                        <a14:foregroundMark x1="86051" y1="66154" x2="86051" y2="66154"/>
                        <a14:foregroundMark x1="86837" y1="66154" x2="86837" y2="66154"/>
                        <a14:foregroundMark x1="88212" y1="66154" x2="88212" y2="66154"/>
                        <a14:foregroundMark x1="84479" y1="66667" x2="84479" y2="66667"/>
                        <a14:foregroundMark x1="83497" y1="66667" x2="83497" y2="66667"/>
                        <a14:foregroundMark x1="76424" y1="68718" x2="76424" y2="68718"/>
                        <a14:foregroundMark x1="74263" y1="67179" x2="74263" y2="67179"/>
                        <a14:foregroundMark x1="72102" y1="67179" x2="72102" y2="67179"/>
                        <a14:foregroundMark x1="70923" y1="67179" x2="70923" y2="67179"/>
                        <a14:foregroundMark x1="67780" y1="69231" x2="67780" y2="69231"/>
                        <a14:foregroundMark x1="63654" y1="68718" x2="63654" y2="68718"/>
                        <a14:foregroundMark x1="59725" y1="68718" x2="59136" y2="68718"/>
                        <a14:foregroundMark x1="36739" y1="68718" x2="36739" y2="68718"/>
                        <a14:foregroundMark x1="38507" y1="68718" x2="38507" y2="68718"/>
                        <a14:foregroundMark x1="39293" y1="67179" x2="39293" y2="67179"/>
                        <a14:foregroundMark x1="41257" y1="66667" x2="41847" y2="66667"/>
                        <a14:foregroundMark x1="43811" y1="66667" x2="43811" y2="66667"/>
                        <a14:foregroundMark x1="44794" y1="66154" x2="45383" y2="66154"/>
                        <a14:foregroundMark x1="46562" y1="66154" x2="46562" y2="66154"/>
                        <a14:foregroundMark x1="49116" y1="66154" x2="50098" y2="64615"/>
                        <a14:foregroundMark x1="53045" y1="67179" x2="54617" y2="67179"/>
                        <a14:foregroundMark x1="55796" y1="67179" x2="56778" y2="67179"/>
                        <a14:foregroundMark x1="59332" y1="68718" x2="60511" y2="68718"/>
                        <a14:foregroundMark x1="60511" y1="68718" x2="60511" y2="68718"/>
                        <a14:foregroundMark x1="66798" y1="68718" x2="74067" y2="68718"/>
                        <a14:foregroundMark x1="75442" y1="68718" x2="79371" y2="68718"/>
                        <a14:foregroundMark x1="80550" y1="67692" x2="73084" y2="67692"/>
                        <a14:foregroundMark x1="43026" y1="66667" x2="53045" y2="67692"/>
                        <a14:foregroundMark x1="49116" y1="67692" x2="89391" y2="66667"/>
                        <a14:foregroundMark x1="38114" y1="48718" x2="38507" y2="34359"/>
                        <a14:foregroundMark x1="38507" y1="39487" x2="46169" y2="37436"/>
                        <a14:foregroundMark x1="65422" y1="32308" x2="62083" y2="5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9" y="3994"/>
            <a:ext cx="2815592" cy="11296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B0A133FD-FB4C-4A5D-A0AE-703E28840AF9}"/>
              </a:ext>
            </a:extLst>
          </p:cNvPr>
          <p:cNvSpPr txBox="1">
            <a:spLocks/>
          </p:cNvSpPr>
          <p:nvPr/>
        </p:nvSpPr>
        <p:spPr>
          <a:xfrm>
            <a:off x="57091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en-US" sz="2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FB1CD4-E0DC-41FB-A163-A673E174943D}"/>
              </a:ext>
            </a:extLst>
          </p:cNvPr>
          <p:cNvSpPr txBox="1"/>
          <p:nvPr/>
        </p:nvSpPr>
        <p:spPr>
          <a:xfrm>
            <a:off x="10202883" y="357442"/>
            <a:ext cx="15503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200" dirty="0"/>
              <a:t> </a:t>
            </a:r>
            <a:r>
              <a:rPr lang="ar-AE" sz="2200" cap="all" dirty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شعار المنظمة</a:t>
            </a:r>
          </a:p>
          <a:p>
            <a:pPr algn="ctr"/>
            <a:br>
              <a:rPr lang="ar-AE" sz="2200" dirty="0"/>
            </a:b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982343"/>
            <a:ext cx="10442608" cy="1022969"/>
          </a:xfrm>
        </p:spPr>
        <p:txBody>
          <a:bodyPr>
            <a:normAutofit/>
          </a:bodyPr>
          <a:lstStyle/>
          <a:p>
            <a:pPr algn="r"/>
            <a:r>
              <a:rPr lang="ar-LB" sz="4000" b="1" dirty="0">
                <a:latin typeface="Arial" panose="020B0604020202020204" pitchFamily="34" charset="0"/>
              </a:rPr>
              <a:t>جلسة تدريب عن بعد (1)      -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2115247"/>
            <a:ext cx="10515600" cy="4351338"/>
          </a:xfrm>
        </p:spPr>
        <p:txBody>
          <a:bodyPr>
            <a:normAutofit/>
          </a:bodyPr>
          <a:lstStyle/>
          <a:p>
            <a:pPr lvl="0" algn="r" rtl="1"/>
            <a:r>
              <a:rPr lang="ar-LB" altLang="en-US" sz="3200" dirty="0">
                <a:solidFill>
                  <a:prstClr val="black"/>
                </a:solidFill>
                <a:cs typeface="Times New Roman" panose="02020603050405020304" pitchFamily="18" charset="0"/>
              </a:rPr>
              <a:t>نظرة عامة حول الإدارة القائمة على النتائج</a:t>
            </a:r>
            <a:r>
              <a:rPr lang="en-US" altLang="en-US" sz="32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ar-LB" altLang="en-US" sz="32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</a:p>
          <a:p>
            <a:pPr lvl="0" algn="r" rtl="1"/>
            <a:endParaRPr lang="ar-LB" altLang="en-US" sz="10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 algn="r" rtl="1"/>
            <a:r>
              <a:rPr lang="ar-LB" sz="3200" dirty="0">
                <a:cs typeface="+mj-cs"/>
              </a:rPr>
              <a:t>المدربة ليلى مبيض</a:t>
            </a:r>
            <a:endParaRPr lang="ar-LB" altLang="en-US" sz="3200" dirty="0">
              <a:solidFill>
                <a:prstClr val="black"/>
              </a:solidFill>
              <a:cs typeface="+mj-cs"/>
            </a:endParaRPr>
          </a:p>
          <a:p>
            <a:pPr lvl="0" algn="r" rtl="1"/>
            <a:endParaRPr lang="ar-LB" altLang="en-US" sz="20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 algn="r" rtl="1"/>
            <a:r>
              <a:rPr lang="ar-LB" sz="3200" dirty="0">
                <a:solidFill>
                  <a:prstClr val="black"/>
                </a:solidFill>
                <a:latin typeface="Arial" pitchFamily="34" charset="0"/>
                <a:cs typeface="Times New Roman" panose="02020603050405020304" pitchFamily="18" charset="0"/>
              </a:rPr>
              <a:t>نهج التدريب : عرض، </a:t>
            </a:r>
            <a:r>
              <a:rPr lang="ar-LB" altLang="en-US" sz="3200" dirty="0">
                <a:solidFill>
                  <a:srgbClr val="222222"/>
                </a:solidFill>
                <a:latin typeface="inherit"/>
                <a:cs typeface="Times New Roman" panose="02020603050405020304" pitchFamily="18" charset="0"/>
              </a:rPr>
              <a:t>مناقشات، و</a:t>
            </a:r>
            <a:r>
              <a:rPr lang="ar-SA" altLang="en-US" sz="3200" dirty="0">
                <a:solidFill>
                  <a:srgbClr val="222222"/>
                </a:solidFill>
                <a:latin typeface="inherit"/>
                <a:cs typeface="Times New Roman" panose="02020603050405020304" pitchFamily="18" charset="0"/>
              </a:rPr>
              <a:t>تمارين</a:t>
            </a:r>
            <a:endParaRPr lang="ar-LB" altLang="en-US" sz="3200" dirty="0">
              <a:solidFill>
                <a:srgbClr val="222222"/>
              </a:solidFill>
              <a:latin typeface="inherit"/>
              <a:cs typeface="Times New Roman" panose="02020603050405020304" pitchFamily="18" charset="0"/>
            </a:endParaRPr>
          </a:p>
          <a:p>
            <a:pPr marL="0" lvl="0" indent="0" algn="r" rtl="1">
              <a:buNone/>
            </a:pPr>
            <a:endParaRPr lang="ar-LB" altLang="en-US" sz="2000" dirty="0">
              <a:solidFill>
                <a:srgbClr val="222222"/>
              </a:solidFill>
              <a:latin typeface="inherit"/>
              <a:cs typeface="Times New Roman" panose="02020603050405020304" pitchFamily="18" charset="0"/>
            </a:endParaRPr>
          </a:p>
          <a:p>
            <a:pPr lvl="0" algn="r" rtl="1"/>
            <a:r>
              <a:rPr lang="ar-LB" altLang="en-US" sz="3200" dirty="0">
                <a:solidFill>
                  <a:srgbClr val="222222"/>
                </a:solidFill>
                <a:latin typeface="inherit"/>
                <a:cs typeface="Times New Roman" panose="02020603050405020304" pitchFamily="18" charset="0"/>
              </a:rPr>
              <a:t>ال</a:t>
            </a:r>
            <a:r>
              <a:rPr lang="ar-SA" altLang="en-US" sz="3200" dirty="0">
                <a:solidFill>
                  <a:srgbClr val="222222"/>
                </a:solidFill>
                <a:latin typeface="inherit"/>
                <a:cs typeface="Times New Roman" panose="02020603050405020304" pitchFamily="18" charset="0"/>
              </a:rPr>
              <a:t>مدة</a:t>
            </a:r>
            <a:r>
              <a:rPr lang="ar-LB" altLang="en-US" sz="3200" dirty="0">
                <a:solidFill>
                  <a:srgbClr val="222222"/>
                </a:solidFill>
                <a:latin typeface="inherit"/>
                <a:cs typeface="Times New Roman" panose="02020603050405020304" pitchFamily="18" charset="0"/>
              </a:rPr>
              <a:t> : ثلاث </a:t>
            </a:r>
            <a:r>
              <a:rPr lang="ar-SA" altLang="en-US" sz="3200" dirty="0">
                <a:solidFill>
                  <a:srgbClr val="222222"/>
                </a:solidFill>
                <a:latin typeface="inherit"/>
                <a:cs typeface="Times New Roman" panose="02020603050405020304" pitchFamily="18" charset="0"/>
              </a:rPr>
              <a:t>ساعات</a:t>
            </a:r>
            <a:endParaRPr lang="ar-LB" altLang="en-US" sz="3200" dirty="0">
              <a:solidFill>
                <a:srgbClr val="222222"/>
              </a:solidFill>
              <a:latin typeface="inherit"/>
              <a:cs typeface="Times New Roman" panose="02020603050405020304" pitchFamily="18" charset="0"/>
            </a:endParaRPr>
          </a:p>
          <a:p>
            <a:pPr marL="0" lvl="0" indent="0" algn="r" rtl="1">
              <a:buNone/>
            </a:pPr>
            <a:endParaRPr lang="en-US" altLang="en-US" sz="2000" dirty="0">
              <a:solidFill>
                <a:srgbClr val="222222"/>
              </a:solidFill>
              <a:latin typeface="inherit"/>
            </a:endParaRPr>
          </a:p>
          <a:p>
            <a:pPr lvl="0" algn="r" rtl="1">
              <a:tabLst>
                <a:tab pos="1655763" algn="l"/>
              </a:tabLst>
            </a:pPr>
            <a:r>
              <a:rPr lang="ar-SA" altLang="en-US" sz="3200" dirty="0">
                <a:solidFill>
                  <a:srgbClr val="222222"/>
                </a:solidFill>
                <a:latin typeface="inherit"/>
                <a:cs typeface="Times New Roman" panose="02020603050405020304" pitchFamily="18" charset="0"/>
              </a:rPr>
              <a:t>اختبار ما بعد التدريب</a:t>
            </a:r>
            <a:endParaRPr lang="ar-LB" altLang="en-US" sz="3200" dirty="0">
              <a:solidFill>
                <a:srgbClr val="222222"/>
              </a:solidFill>
              <a:latin typeface="inherit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59A9-6431-421B-A438-2519B698BE03}" type="slidenum">
              <a:rPr lang="en-US" smtClean="0"/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65408" y="1113111"/>
            <a:ext cx="3965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</a:rPr>
              <a:t>Online Training</a:t>
            </a:r>
            <a:endParaRPr lang="en-US" sz="3200" dirty="0"/>
          </a:p>
        </p:txBody>
      </p:sp>
      <p:pic>
        <p:nvPicPr>
          <p:cNvPr id="9" name="Picture 8" descr="OTTEMPERANZA: possibile anche per l’esecuzione di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408" y="3594855"/>
            <a:ext cx="25908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26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Cycle Management (PCM)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59A9-6431-421B-A438-2519B698BE03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4518812"/>
              </p:ext>
            </p:extLst>
          </p:nvPr>
        </p:nvGraphicFramePr>
        <p:xfrm>
          <a:off x="2438469" y="1422400"/>
          <a:ext cx="9433009" cy="5232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8091" y="1424524"/>
            <a:ext cx="3426557" cy="1323439"/>
          </a:xfrm>
          <a:prstGeom prst="rect">
            <a:avLst/>
          </a:prstGeom>
          <a:solidFill>
            <a:srgbClr val="CFE2E7"/>
          </a:solidFill>
          <a:ln>
            <a:solidFill>
              <a:sysClr val="windowText" lastClr="000000"/>
            </a:solidFill>
            <a:prstDash val="sysDot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</a:rPr>
              <a:t>A project is a set of interrelated activities designed to achieve specific objectives, with the available resources &amp; within a specific time frame.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1D51C7-60A5-46B3-9252-B0545AC60077}"/>
              </a:ext>
            </a:extLst>
          </p:cNvPr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7525" y1="43077" x2="37525" y2="43077"/>
                        <a14:foregroundMark x1="52456" y1="43077" x2="52456" y2="43077"/>
                        <a14:foregroundMark x1="62475" y1="44103" x2="62475" y2="44103"/>
                        <a14:foregroundMark x1="74263" y1="49744" x2="74263" y2="49744"/>
                        <a14:foregroundMark x1="80354" y1="49744" x2="80354" y2="49744"/>
                        <a14:foregroundMark x1="79764" y1="65641" x2="79764" y2="65641"/>
                        <a14:foregroundMark x1="84086" y1="66154" x2="84086" y2="66154"/>
                        <a14:foregroundMark x1="86051" y1="66154" x2="86051" y2="66154"/>
                        <a14:foregroundMark x1="86837" y1="66154" x2="86837" y2="66154"/>
                        <a14:foregroundMark x1="88212" y1="66154" x2="88212" y2="66154"/>
                        <a14:foregroundMark x1="84479" y1="66667" x2="84479" y2="66667"/>
                        <a14:foregroundMark x1="83497" y1="66667" x2="83497" y2="66667"/>
                        <a14:foregroundMark x1="76424" y1="68718" x2="76424" y2="68718"/>
                        <a14:foregroundMark x1="74263" y1="67179" x2="74263" y2="67179"/>
                        <a14:foregroundMark x1="72102" y1="67179" x2="72102" y2="67179"/>
                        <a14:foregroundMark x1="70923" y1="67179" x2="70923" y2="67179"/>
                        <a14:foregroundMark x1="67780" y1="69231" x2="67780" y2="69231"/>
                        <a14:foregroundMark x1="63654" y1="68718" x2="63654" y2="68718"/>
                        <a14:foregroundMark x1="59725" y1="68718" x2="59136" y2="68718"/>
                        <a14:foregroundMark x1="36739" y1="68718" x2="36739" y2="68718"/>
                        <a14:foregroundMark x1="38507" y1="68718" x2="38507" y2="68718"/>
                        <a14:foregroundMark x1="39293" y1="67179" x2="39293" y2="67179"/>
                        <a14:foregroundMark x1="41257" y1="66667" x2="41847" y2="66667"/>
                        <a14:foregroundMark x1="43811" y1="66667" x2="43811" y2="66667"/>
                        <a14:foregroundMark x1="44794" y1="66154" x2="45383" y2="66154"/>
                        <a14:foregroundMark x1="46562" y1="66154" x2="46562" y2="66154"/>
                        <a14:foregroundMark x1="49116" y1="66154" x2="50098" y2="64615"/>
                        <a14:foregroundMark x1="53045" y1="67179" x2="54617" y2="67179"/>
                        <a14:foregroundMark x1="55796" y1="67179" x2="56778" y2="67179"/>
                        <a14:foregroundMark x1="59332" y1="68718" x2="60511" y2="68718"/>
                        <a14:foregroundMark x1="60511" y1="68718" x2="60511" y2="68718"/>
                        <a14:foregroundMark x1="66798" y1="68718" x2="74067" y2="68718"/>
                        <a14:foregroundMark x1="75442" y1="68718" x2="79371" y2="68718"/>
                        <a14:foregroundMark x1="80550" y1="67692" x2="73084" y2="67692"/>
                        <a14:foregroundMark x1="43026" y1="66667" x2="53045" y2="67692"/>
                        <a14:foregroundMark x1="49116" y1="67692" x2="89391" y2="66667"/>
                        <a14:foregroundMark x1="38114" y1="48718" x2="38507" y2="34359"/>
                        <a14:foregroundMark x1="38507" y1="39487" x2="46169" y2="37436"/>
                        <a14:foregroundMark x1="65422" y1="32308" x2="62083" y2="5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9" y="3994"/>
            <a:ext cx="2815592" cy="1129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6546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59A9-6431-421B-A438-2519B698BE03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07938469"/>
              </p:ext>
            </p:extLst>
          </p:nvPr>
        </p:nvGraphicFramePr>
        <p:xfrm>
          <a:off x="1941797" y="985362"/>
          <a:ext cx="8820807" cy="5198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882462" y="981869"/>
            <a:ext cx="1905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1913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rtl="1"/>
            <a:r>
              <a:rPr lang="ar-LB" altLang="en-US" sz="1800" b="1">
                <a:solidFill>
                  <a:srgbClr val="0086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مرحلة دراسة وتحليل الحاجات، وتحديد المشاكل التي تحتاج إلى معالجة.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283628" y="2904701"/>
            <a:ext cx="1733841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rtl="1"/>
            <a:r>
              <a:rPr lang="ar-LB" altLang="en-US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مرحلة تصميم المشروع. تركز على تحديد الأهداف والنتائج والنشاطات المتكاملة</a:t>
            </a:r>
            <a:r>
              <a:rPr lang="ar-LB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302299" y="4963961"/>
            <a:ext cx="1905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1913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rtl="1"/>
            <a:r>
              <a:rPr lang="ar-LB" alt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مرحلة تنفيذ </a:t>
            </a:r>
            <a:r>
              <a:rPr lang="ar-LB" altLang="en-US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النشاطات المتكاملة </a:t>
            </a:r>
            <a:r>
              <a:rPr lang="ar-LB" alt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للوصول الى </a:t>
            </a:r>
            <a:r>
              <a:rPr lang="ar-LB" altLang="en-US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النتائج بحسب الخطة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888879" y="3137003"/>
            <a:ext cx="152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1913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rtl="1"/>
            <a:r>
              <a:rPr lang="ar-LB" altLang="en-US" sz="18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مرحلة اختتام المشروع التي تفترض الوصول الى الهدف</a:t>
            </a:r>
          </a:p>
        </p:txBody>
      </p:sp>
      <p:sp>
        <p:nvSpPr>
          <p:cNvPr id="10" name="Right Arrow 3"/>
          <p:cNvSpPr>
            <a:spLocks noChangeArrowheads="1"/>
          </p:cNvSpPr>
          <p:nvPr/>
        </p:nvSpPr>
        <p:spPr bwMode="auto">
          <a:xfrm rot="3599987">
            <a:off x="7501143" y="2266687"/>
            <a:ext cx="4572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" name="Right Arrow 10"/>
          <p:cNvSpPr>
            <a:spLocks noChangeArrowheads="1"/>
          </p:cNvSpPr>
          <p:nvPr/>
        </p:nvSpPr>
        <p:spPr bwMode="auto">
          <a:xfrm rot="6896420">
            <a:off x="7572145" y="4383517"/>
            <a:ext cx="4572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" name="Right Arrow 11"/>
          <p:cNvSpPr>
            <a:spLocks noChangeArrowheads="1"/>
          </p:cNvSpPr>
          <p:nvPr/>
        </p:nvSpPr>
        <p:spPr bwMode="auto">
          <a:xfrm rot="13619973">
            <a:off x="4759963" y="4515871"/>
            <a:ext cx="4572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" name="Right Arrow 12"/>
          <p:cNvSpPr>
            <a:spLocks noChangeArrowheads="1"/>
          </p:cNvSpPr>
          <p:nvPr/>
        </p:nvSpPr>
        <p:spPr bwMode="auto">
          <a:xfrm rot="18060490">
            <a:off x="4716669" y="2377268"/>
            <a:ext cx="4572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6396858" y="464428"/>
            <a:ext cx="419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ar-LB" altLang="en-US" sz="32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دورة حياة المشروع</a:t>
            </a:r>
            <a:endParaRPr lang="en-US" altLang="en-US" dirty="0">
              <a:solidFill>
                <a:srgbClr val="00206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31D51C7-60A5-46B3-9252-B0545AC60077}"/>
              </a:ext>
            </a:extLst>
          </p:cNvPr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7525" y1="43077" x2="37525" y2="43077"/>
                        <a14:foregroundMark x1="52456" y1="43077" x2="52456" y2="43077"/>
                        <a14:foregroundMark x1="62475" y1="44103" x2="62475" y2="44103"/>
                        <a14:foregroundMark x1="74263" y1="49744" x2="74263" y2="49744"/>
                        <a14:foregroundMark x1="80354" y1="49744" x2="80354" y2="49744"/>
                        <a14:foregroundMark x1="79764" y1="65641" x2="79764" y2="65641"/>
                        <a14:foregroundMark x1="84086" y1="66154" x2="84086" y2="66154"/>
                        <a14:foregroundMark x1="86051" y1="66154" x2="86051" y2="66154"/>
                        <a14:foregroundMark x1="86837" y1="66154" x2="86837" y2="66154"/>
                        <a14:foregroundMark x1="88212" y1="66154" x2="88212" y2="66154"/>
                        <a14:foregroundMark x1="84479" y1="66667" x2="84479" y2="66667"/>
                        <a14:foregroundMark x1="83497" y1="66667" x2="83497" y2="66667"/>
                        <a14:foregroundMark x1="76424" y1="68718" x2="76424" y2="68718"/>
                        <a14:foregroundMark x1="74263" y1="67179" x2="74263" y2="67179"/>
                        <a14:foregroundMark x1="72102" y1="67179" x2="72102" y2="67179"/>
                        <a14:foregroundMark x1="70923" y1="67179" x2="70923" y2="67179"/>
                        <a14:foregroundMark x1="67780" y1="69231" x2="67780" y2="69231"/>
                        <a14:foregroundMark x1="63654" y1="68718" x2="63654" y2="68718"/>
                        <a14:foregroundMark x1="59725" y1="68718" x2="59136" y2="68718"/>
                        <a14:foregroundMark x1="36739" y1="68718" x2="36739" y2="68718"/>
                        <a14:foregroundMark x1="38507" y1="68718" x2="38507" y2="68718"/>
                        <a14:foregroundMark x1="39293" y1="67179" x2="39293" y2="67179"/>
                        <a14:foregroundMark x1="41257" y1="66667" x2="41847" y2="66667"/>
                        <a14:foregroundMark x1="43811" y1="66667" x2="43811" y2="66667"/>
                        <a14:foregroundMark x1="44794" y1="66154" x2="45383" y2="66154"/>
                        <a14:foregroundMark x1="46562" y1="66154" x2="46562" y2="66154"/>
                        <a14:foregroundMark x1="49116" y1="66154" x2="50098" y2="64615"/>
                        <a14:foregroundMark x1="53045" y1="67179" x2="54617" y2="67179"/>
                        <a14:foregroundMark x1="55796" y1="67179" x2="56778" y2="67179"/>
                        <a14:foregroundMark x1="59332" y1="68718" x2="60511" y2="68718"/>
                        <a14:foregroundMark x1="60511" y1="68718" x2="60511" y2="68718"/>
                        <a14:foregroundMark x1="66798" y1="68718" x2="74067" y2="68718"/>
                        <a14:foregroundMark x1="75442" y1="68718" x2="79371" y2="68718"/>
                        <a14:foregroundMark x1="80550" y1="67692" x2="73084" y2="67692"/>
                        <a14:foregroundMark x1="43026" y1="66667" x2="53045" y2="67692"/>
                        <a14:foregroundMark x1="49116" y1="67692" x2="89391" y2="66667"/>
                        <a14:foregroundMark x1="38114" y1="48718" x2="38507" y2="34359"/>
                        <a14:foregroundMark x1="38507" y1="39487" x2="46169" y2="37436"/>
                        <a14:foregroundMark x1="65422" y1="32308" x2="62083" y2="5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9" y="3994"/>
            <a:ext cx="2815592" cy="1129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955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054"/>
          </a:xfrm>
        </p:spPr>
        <p:txBody>
          <a:bodyPr>
            <a:normAutofit/>
          </a:bodyPr>
          <a:lstStyle/>
          <a:p>
            <a:pPr algn="r"/>
            <a:r>
              <a:rPr lang="ar-LB" altLang="en-US" sz="4000" b="1" dirty="0">
                <a:solidFill>
                  <a:prstClr val="black"/>
                </a:solidFill>
                <a:latin typeface="Simplified Arabic" panose="02020603050405020304" pitchFamily="18" charset="-78"/>
              </a:rPr>
              <a:t>دورة حياة المشروع</a:t>
            </a:r>
            <a:r>
              <a:rPr lang="ar-LB" altLang="en-US" sz="4000" b="1" dirty="0"/>
              <a:t> – تمرين 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366345"/>
            <a:ext cx="10515600" cy="4810618"/>
          </a:xfrm>
        </p:spPr>
        <p:txBody>
          <a:bodyPr/>
          <a:lstStyle/>
          <a:p>
            <a:pPr marL="0" indent="0" algn="r">
              <a:buNone/>
            </a:pPr>
            <a:r>
              <a:rPr lang="ar-L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اقرأ هذه العبارات وحدد في أية مرحلة يتم تنفيذها:</a:t>
            </a:r>
          </a:p>
          <a:p>
            <a:pPr algn="r" rtl="1"/>
            <a:r>
              <a:rPr lang="ar-LB" dirty="0">
                <a:latin typeface="Times New Roman" panose="02020603050405020304" pitchFamily="18" charset="0"/>
                <a:cs typeface="Times New Roman" panose="02020603050405020304" pitchFamily="18" charset="0"/>
              </a:rPr>
              <a:t>كتابة وتقديم تقارير المتابعة للمؤسسة الواهبة،</a:t>
            </a:r>
          </a:p>
          <a:p>
            <a:pPr algn="r" rtl="1"/>
            <a:r>
              <a:rPr lang="ar-LB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تصميم خطة العمل والجدول الزمني  </a:t>
            </a:r>
          </a:p>
          <a:p>
            <a:pPr algn="r" rtl="1"/>
            <a:r>
              <a:rPr lang="ar-LB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تحضير مواد التدريب المهني </a:t>
            </a:r>
          </a:p>
          <a:p>
            <a:pPr algn="r" rtl="1"/>
            <a:r>
              <a:rPr lang="ar-LB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الزيارات الميدانية لمتابعة التدريب </a:t>
            </a:r>
          </a:p>
          <a:p>
            <a:pPr algn="r" rtl="1"/>
            <a:r>
              <a:rPr lang="ar-LB" dirty="0">
                <a:latin typeface="Times New Roman" panose="02020603050405020304" pitchFamily="18" charset="0"/>
                <a:cs typeface="Times New Roman" panose="02020603050405020304" pitchFamily="18" charset="0"/>
              </a:rPr>
              <a:t>زيارات الإستقصاء </a:t>
            </a:r>
          </a:p>
          <a:p>
            <a:pPr algn="r" rtl="1"/>
            <a:r>
              <a:rPr lang="ar-LB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تقييم نهاية المشروع </a:t>
            </a:r>
          </a:p>
          <a:p>
            <a:pPr algn="r" rtl="1"/>
            <a:r>
              <a:rPr lang="ar-LB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تحليل بيانات المشروع </a:t>
            </a:r>
          </a:p>
          <a:p>
            <a:pPr algn="r" rtl="1"/>
            <a:r>
              <a:rPr lang="ar-LB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تقييم الإحتياجات المجتمعية </a:t>
            </a:r>
            <a:r>
              <a:rPr lang="ar-L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59A9-6431-421B-A438-2519B698BE03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334792"/>
              </p:ext>
            </p:extLst>
          </p:nvPr>
        </p:nvGraphicFramePr>
        <p:xfrm>
          <a:off x="838199" y="2249158"/>
          <a:ext cx="4616669" cy="4310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A31D51C7-60A5-46B3-9252-B0545AC60077}"/>
              </a:ext>
            </a:extLst>
          </p:cNvPr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7525" y1="43077" x2="37525" y2="43077"/>
                        <a14:foregroundMark x1="52456" y1="43077" x2="52456" y2="43077"/>
                        <a14:foregroundMark x1="62475" y1="44103" x2="62475" y2="44103"/>
                        <a14:foregroundMark x1="74263" y1="49744" x2="74263" y2="49744"/>
                        <a14:foregroundMark x1="80354" y1="49744" x2="80354" y2="49744"/>
                        <a14:foregroundMark x1="79764" y1="65641" x2="79764" y2="65641"/>
                        <a14:foregroundMark x1="84086" y1="66154" x2="84086" y2="66154"/>
                        <a14:foregroundMark x1="86051" y1="66154" x2="86051" y2="66154"/>
                        <a14:foregroundMark x1="86837" y1="66154" x2="86837" y2="66154"/>
                        <a14:foregroundMark x1="88212" y1="66154" x2="88212" y2="66154"/>
                        <a14:foregroundMark x1="84479" y1="66667" x2="84479" y2="66667"/>
                        <a14:foregroundMark x1="83497" y1="66667" x2="83497" y2="66667"/>
                        <a14:foregroundMark x1="76424" y1="68718" x2="76424" y2="68718"/>
                        <a14:foregroundMark x1="74263" y1="67179" x2="74263" y2="67179"/>
                        <a14:foregroundMark x1="72102" y1="67179" x2="72102" y2="67179"/>
                        <a14:foregroundMark x1="70923" y1="67179" x2="70923" y2="67179"/>
                        <a14:foregroundMark x1="67780" y1="69231" x2="67780" y2="69231"/>
                        <a14:foregroundMark x1="63654" y1="68718" x2="63654" y2="68718"/>
                        <a14:foregroundMark x1="59725" y1="68718" x2="59136" y2="68718"/>
                        <a14:foregroundMark x1="36739" y1="68718" x2="36739" y2="68718"/>
                        <a14:foregroundMark x1="38507" y1="68718" x2="38507" y2="68718"/>
                        <a14:foregroundMark x1="39293" y1="67179" x2="39293" y2="67179"/>
                        <a14:foregroundMark x1="41257" y1="66667" x2="41847" y2="66667"/>
                        <a14:foregroundMark x1="43811" y1="66667" x2="43811" y2="66667"/>
                        <a14:foregroundMark x1="44794" y1="66154" x2="45383" y2="66154"/>
                        <a14:foregroundMark x1="46562" y1="66154" x2="46562" y2="66154"/>
                        <a14:foregroundMark x1="49116" y1="66154" x2="50098" y2="64615"/>
                        <a14:foregroundMark x1="53045" y1="67179" x2="54617" y2="67179"/>
                        <a14:foregroundMark x1="55796" y1="67179" x2="56778" y2="67179"/>
                        <a14:foregroundMark x1="59332" y1="68718" x2="60511" y2="68718"/>
                        <a14:foregroundMark x1="60511" y1="68718" x2="60511" y2="68718"/>
                        <a14:foregroundMark x1="66798" y1="68718" x2="74067" y2="68718"/>
                        <a14:foregroundMark x1="75442" y1="68718" x2="79371" y2="68718"/>
                        <a14:foregroundMark x1="80550" y1="67692" x2="73084" y2="67692"/>
                        <a14:foregroundMark x1="43026" y1="66667" x2="53045" y2="67692"/>
                        <a14:foregroundMark x1="49116" y1="67692" x2="89391" y2="66667"/>
                        <a14:foregroundMark x1="38114" y1="48718" x2="38507" y2="34359"/>
                        <a14:foregroundMark x1="38507" y1="39487" x2="46169" y2="37436"/>
                        <a14:foregroundMark x1="65422" y1="32308" x2="62083" y2="5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9" y="3994"/>
            <a:ext cx="2815592" cy="1129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0718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6815" y="806481"/>
            <a:ext cx="5549461" cy="1479220"/>
          </a:xfrm>
        </p:spPr>
        <p:txBody>
          <a:bodyPr>
            <a:normAutofit fontScale="90000"/>
          </a:bodyPr>
          <a:lstStyle/>
          <a:p>
            <a:pPr algn="r"/>
            <a:br>
              <a:rPr lang="ar-LB" altLang="en-US" sz="4000" b="1" dirty="0">
                <a:solidFill>
                  <a:prstClr val="black"/>
                </a:solidFill>
                <a:latin typeface="Simplified Arabic" panose="02020603050405020304" pitchFamily="18" charset="-78"/>
              </a:rPr>
            </a:br>
            <a:r>
              <a:rPr lang="ar-LB" altLang="en-US" sz="4000" b="1" dirty="0">
                <a:solidFill>
                  <a:prstClr val="black"/>
                </a:solidFill>
                <a:latin typeface="Simplified Arabic" panose="02020603050405020304" pitchFamily="18" charset="-78"/>
              </a:rPr>
              <a:t>دورة حياة المشروع: </a:t>
            </a:r>
            <a:r>
              <a:rPr lang="ar-LB" sz="4000" b="1" dirty="0"/>
              <a:t>مرحلة التحليل- تحديد الإحتياجات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59A9-6431-421B-A438-2519B698BE03}" type="slidenum">
              <a:rPr lang="en-US" smtClean="0"/>
              <a:t>23</a:t>
            </a:fld>
            <a:endParaRPr lang="en-US"/>
          </a:p>
        </p:txBody>
      </p:sp>
      <p:pic>
        <p:nvPicPr>
          <p:cNvPr id="15" name="Picture 28" descr="Arbre des problemes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0222" y="1187670"/>
            <a:ext cx="5990896" cy="5034454"/>
          </a:xfrm>
          <a:noFill/>
        </p:spPr>
      </p:pic>
      <p:sp>
        <p:nvSpPr>
          <p:cNvPr id="16" name="Rectangle 15"/>
          <p:cNvSpPr/>
          <p:nvPr/>
        </p:nvSpPr>
        <p:spPr>
          <a:xfrm>
            <a:off x="7315202" y="2598792"/>
            <a:ext cx="40385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M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تقنية شجرة المشاكل</a:t>
            </a:r>
            <a:r>
              <a:rPr lang="ar-L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ar-L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هي آداة للتخطيط لتحليل المشكلة ذات الاولوية التي يواجهها المجتمع، لتحديد اسبابها والنتائج المترتبة عليها، وترسم وتوضح العلاقات الترابطية لتلك الاسباب والنتائج.  </a:t>
            </a:r>
            <a:r>
              <a:rPr lang="ar-L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3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4459015" y="4133900"/>
            <a:ext cx="1447800" cy="4619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ar-LB" altLang="en-US" sz="2400" b="1" dirty="0"/>
              <a:t>بيان المشكلة</a:t>
            </a:r>
            <a:endParaRPr lang="en-US" altLang="en-US" sz="2400" b="1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31D51C7-60A5-46B3-9252-B0545AC60077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7525" y1="43077" x2="37525" y2="43077"/>
                        <a14:foregroundMark x1="52456" y1="43077" x2="52456" y2="43077"/>
                        <a14:foregroundMark x1="62475" y1="44103" x2="62475" y2="44103"/>
                        <a14:foregroundMark x1="74263" y1="49744" x2="74263" y2="49744"/>
                        <a14:foregroundMark x1="80354" y1="49744" x2="80354" y2="49744"/>
                        <a14:foregroundMark x1="79764" y1="65641" x2="79764" y2="65641"/>
                        <a14:foregroundMark x1="84086" y1="66154" x2="84086" y2="66154"/>
                        <a14:foregroundMark x1="86051" y1="66154" x2="86051" y2="66154"/>
                        <a14:foregroundMark x1="86837" y1="66154" x2="86837" y2="66154"/>
                        <a14:foregroundMark x1="88212" y1="66154" x2="88212" y2="66154"/>
                        <a14:foregroundMark x1="84479" y1="66667" x2="84479" y2="66667"/>
                        <a14:foregroundMark x1="83497" y1="66667" x2="83497" y2="66667"/>
                        <a14:foregroundMark x1="76424" y1="68718" x2="76424" y2="68718"/>
                        <a14:foregroundMark x1="74263" y1="67179" x2="74263" y2="67179"/>
                        <a14:foregroundMark x1="72102" y1="67179" x2="72102" y2="67179"/>
                        <a14:foregroundMark x1="70923" y1="67179" x2="70923" y2="67179"/>
                        <a14:foregroundMark x1="67780" y1="69231" x2="67780" y2="69231"/>
                        <a14:foregroundMark x1="63654" y1="68718" x2="63654" y2="68718"/>
                        <a14:foregroundMark x1="59725" y1="68718" x2="59136" y2="68718"/>
                        <a14:foregroundMark x1="36739" y1="68718" x2="36739" y2="68718"/>
                        <a14:foregroundMark x1="38507" y1="68718" x2="38507" y2="68718"/>
                        <a14:foregroundMark x1="39293" y1="67179" x2="39293" y2="67179"/>
                        <a14:foregroundMark x1="41257" y1="66667" x2="41847" y2="66667"/>
                        <a14:foregroundMark x1="43811" y1="66667" x2="43811" y2="66667"/>
                        <a14:foregroundMark x1="44794" y1="66154" x2="45383" y2="66154"/>
                        <a14:foregroundMark x1="46562" y1="66154" x2="46562" y2="66154"/>
                        <a14:foregroundMark x1="49116" y1="66154" x2="50098" y2="64615"/>
                        <a14:foregroundMark x1="53045" y1="67179" x2="54617" y2="67179"/>
                        <a14:foregroundMark x1="55796" y1="67179" x2="56778" y2="67179"/>
                        <a14:foregroundMark x1="59332" y1="68718" x2="60511" y2="68718"/>
                        <a14:foregroundMark x1="60511" y1="68718" x2="60511" y2="68718"/>
                        <a14:foregroundMark x1="66798" y1="68718" x2="74067" y2="68718"/>
                        <a14:foregroundMark x1="75442" y1="68718" x2="79371" y2="68718"/>
                        <a14:foregroundMark x1="80550" y1="67692" x2="73084" y2="67692"/>
                        <a14:foregroundMark x1="43026" y1="66667" x2="53045" y2="67692"/>
                        <a14:foregroundMark x1="49116" y1="67692" x2="89391" y2="66667"/>
                        <a14:foregroundMark x1="38114" y1="48718" x2="38507" y2="34359"/>
                        <a14:foregroundMark x1="38507" y1="39487" x2="46169" y2="37436"/>
                        <a14:foregroundMark x1="65422" y1="32308" x2="62083" y2="5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9" y="3994"/>
            <a:ext cx="2815592" cy="1129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4242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5813"/>
          </a:xfrm>
        </p:spPr>
        <p:txBody>
          <a:bodyPr>
            <a:normAutofit/>
          </a:bodyPr>
          <a:lstStyle/>
          <a:p>
            <a:pPr lvl="1" algn="r" rtl="0">
              <a:lnSpc>
                <a:spcPct val="90000"/>
              </a:lnSpc>
              <a:spcBef>
                <a:spcPct val="0"/>
              </a:spcBef>
            </a:pPr>
            <a:r>
              <a:rPr lang="ar-M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تقنية شجرة المشاكل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3792" y="1629103"/>
            <a:ext cx="10040007" cy="4547860"/>
          </a:xfrm>
        </p:spPr>
        <p:txBody>
          <a:bodyPr>
            <a:normAutofit fontScale="92500" lnSpcReduction="20000"/>
          </a:bodyPr>
          <a:lstStyle/>
          <a:p>
            <a:pPr algn="r">
              <a:buNone/>
              <a:defRPr/>
            </a:pPr>
            <a:r>
              <a:rPr lang="ar-LB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تحليل السببية: إعداد شجرة المشاكل</a:t>
            </a:r>
            <a:r>
              <a:rPr lang="ar-L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>
              <a:buNone/>
              <a:defRPr/>
            </a:pPr>
            <a:endParaRPr lang="ar-LB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  <a:defRPr/>
            </a:pPr>
            <a:r>
              <a:rPr lang="ar-LB" sz="3000" b="1" i="1" dirty="0">
                <a:cs typeface="+mj-cs"/>
              </a:rPr>
              <a:t>ما هي المشكلة؟ </a:t>
            </a:r>
            <a:r>
              <a:rPr lang="ar-LB" sz="3000" dirty="0">
                <a:cs typeface="+mj-cs"/>
              </a:rPr>
              <a:t>هي حالة معينة سلبية على الوضع الإنساني او الإقتصادي او الاجتماعي  مثلاً إرتفاع معدلات وفيات الاطفال الرضع، او ضعف مؤسسات المجتمع المدني ...</a:t>
            </a:r>
          </a:p>
          <a:p>
            <a:pPr algn="r">
              <a:buNone/>
              <a:defRPr/>
            </a:pPr>
            <a:endParaRPr lang="ar-LB" dirty="0">
              <a:cs typeface="+mj-cs"/>
            </a:endParaRPr>
          </a:p>
          <a:p>
            <a:pPr algn="r">
              <a:buNone/>
              <a:defRPr/>
            </a:pPr>
            <a:endParaRPr lang="ar-LB" dirty="0">
              <a:cs typeface="+mj-cs"/>
            </a:endParaRPr>
          </a:p>
          <a:p>
            <a:pPr algn="r">
              <a:buNone/>
              <a:defRPr/>
            </a:pPr>
            <a:endParaRPr lang="ar-LB" b="1" i="1" dirty="0">
              <a:cs typeface="+mj-cs"/>
            </a:endParaRPr>
          </a:p>
          <a:p>
            <a:pPr algn="r">
              <a:buNone/>
              <a:defRPr/>
            </a:pPr>
            <a:r>
              <a:rPr lang="ar-LB" b="1" i="1" dirty="0">
                <a:cs typeface="+mj-cs"/>
              </a:rPr>
              <a:t>ما هو السبب؟ </a:t>
            </a:r>
            <a:r>
              <a:rPr lang="ar-LB" dirty="0">
                <a:cs typeface="+mj-cs"/>
              </a:rPr>
              <a:t>العوامل الأساسية في الاسرة اوالمجتمع او البيئة الخارجية التي</a:t>
            </a:r>
          </a:p>
          <a:p>
            <a:pPr algn="r">
              <a:buNone/>
              <a:defRPr/>
            </a:pPr>
            <a:r>
              <a:rPr lang="ar-LB" dirty="0">
                <a:cs typeface="+mj-cs"/>
              </a:rPr>
              <a:t> كانت سبب المشكلة مثلاً تدني مستويات النظافة الصحية وعدم  الحصول على</a:t>
            </a:r>
          </a:p>
          <a:p>
            <a:pPr algn="r">
              <a:buNone/>
              <a:defRPr/>
            </a:pPr>
            <a:r>
              <a:rPr lang="ar-LB" dirty="0">
                <a:cs typeface="+mj-cs"/>
              </a:rPr>
              <a:t> مياه نظيفة وعدم كفاية تقديم الخدمات الطبية او ضعف الإمكانيات – الخبرات .... </a:t>
            </a:r>
          </a:p>
          <a:p>
            <a:pPr algn="r">
              <a:buNone/>
              <a:defRPr/>
            </a:pPr>
            <a:r>
              <a:rPr lang="ar-LB" dirty="0">
                <a:cs typeface="+mj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59A9-6431-421B-A438-2519B698BE03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364" y="3322853"/>
            <a:ext cx="1838095" cy="1704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1D51C7-60A5-46B3-9252-B0545AC60077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7525" y1="43077" x2="37525" y2="43077"/>
                        <a14:foregroundMark x1="52456" y1="43077" x2="52456" y2="43077"/>
                        <a14:foregroundMark x1="62475" y1="44103" x2="62475" y2="44103"/>
                        <a14:foregroundMark x1="74263" y1="49744" x2="74263" y2="49744"/>
                        <a14:foregroundMark x1="80354" y1="49744" x2="80354" y2="49744"/>
                        <a14:foregroundMark x1="79764" y1="65641" x2="79764" y2="65641"/>
                        <a14:foregroundMark x1="84086" y1="66154" x2="84086" y2="66154"/>
                        <a14:foregroundMark x1="86051" y1="66154" x2="86051" y2="66154"/>
                        <a14:foregroundMark x1="86837" y1="66154" x2="86837" y2="66154"/>
                        <a14:foregroundMark x1="88212" y1="66154" x2="88212" y2="66154"/>
                        <a14:foregroundMark x1="84479" y1="66667" x2="84479" y2="66667"/>
                        <a14:foregroundMark x1="83497" y1="66667" x2="83497" y2="66667"/>
                        <a14:foregroundMark x1="76424" y1="68718" x2="76424" y2="68718"/>
                        <a14:foregroundMark x1="74263" y1="67179" x2="74263" y2="67179"/>
                        <a14:foregroundMark x1="72102" y1="67179" x2="72102" y2="67179"/>
                        <a14:foregroundMark x1="70923" y1="67179" x2="70923" y2="67179"/>
                        <a14:foregroundMark x1="67780" y1="69231" x2="67780" y2="69231"/>
                        <a14:foregroundMark x1="63654" y1="68718" x2="63654" y2="68718"/>
                        <a14:foregroundMark x1="59725" y1="68718" x2="59136" y2="68718"/>
                        <a14:foregroundMark x1="36739" y1="68718" x2="36739" y2="68718"/>
                        <a14:foregroundMark x1="38507" y1="68718" x2="38507" y2="68718"/>
                        <a14:foregroundMark x1="39293" y1="67179" x2="39293" y2="67179"/>
                        <a14:foregroundMark x1="41257" y1="66667" x2="41847" y2="66667"/>
                        <a14:foregroundMark x1="43811" y1="66667" x2="43811" y2="66667"/>
                        <a14:foregroundMark x1="44794" y1="66154" x2="45383" y2="66154"/>
                        <a14:foregroundMark x1="46562" y1="66154" x2="46562" y2="66154"/>
                        <a14:foregroundMark x1="49116" y1="66154" x2="50098" y2="64615"/>
                        <a14:foregroundMark x1="53045" y1="67179" x2="54617" y2="67179"/>
                        <a14:foregroundMark x1="55796" y1="67179" x2="56778" y2="67179"/>
                        <a14:foregroundMark x1="59332" y1="68718" x2="60511" y2="68718"/>
                        <a14:foregroundMark x1="60511" y1="68718" x2="60511" y2="68718"/>
                        <a14:foregroundMark x1="66798" y1="68718" x2="74067" y2="68718"/>
                        <a14:foregroundMark x1="75442" y1="68718" x2="79371" y2="68718"/>
                        <a14:foregroundMark x1="80550" y1="67692" x2="73084" y2="67692"/>
                        <a14:foregroundMark x1="43026" y1="66667" x2="53045" y2="67692"/>
                        <a14:foregroundMark x1="49116" y1="67692" x2="89391" y2="66667"/>
                        <a14:foregroundMark x1="38114" y1="48718" x2="38507" y2="34359"/>
                        <a14:foregroundMark x1="38507" y1="39487" x2="46169" y2="37436"/>
                        <a14:foregroundMark x1="65422" y1="32308" x2="62083" y2="5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9" y="3994"/>
            <a:ext cx="2815592" cy="1129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9433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0739"/>
            <a:ext cx="10515600" cy="980199"/>
          </a:xfrm>
        </p:spPr>
        <p:txBody>
          <a:bodyPr>
            <a:normAutofit fontScale="90000"/>
          </a:bodyPr>
          <a:lstStyle/>
          <a:p>
            <a:pPr algn="r"/>
            <a:br>
              <a:rPr lang="ar-LB" altLang="en-US" b="1" dirty="0">
                <a:latin typeface="Times New Roman" panose="02020603050405020304" pitchFamily="18" charset="0"/>
              </a:rPr>
            </a:br>
            <a:r>
              <a:rPr lang="ar-LB" altLang="en-US" b="1" dirty="0">
                <a:latin typeface="Times New Roman" panose="02020603050405020304" pitchFamily="18" charset="0"/>
              </a:rPr>
              <a:t>تحليل السببية: إعداد شجرة المشاكل </a:t>
            </a:r>
            <a:br>
              <a:rPr lang="ar-LB" altLang="en-US" b="1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9779" y="2076805"/>
            <a:ext cx="4974021" cy="3722688"/>
          </a:xfrm>
        </p:spPr>
        <p:txBody>
          <a:bodyPr/>
          <a:lstStyle/>
          <a:p>
            <a:pPr algn="r">
              <a:buNone/>
            </a:pPr>
            <a:r>
              <a:rPr lang="ar-LB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التأثير: </a:t>
            </a:r>
            <a:r>
              <a:rPr lang="ar-L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الظروف الاجتماعية و البيئية والاقتصادية..., وعادة ما تكون سلبية, التي </a:t>
            </a:r>
            <a:r>
              <a:rPr lang="ar-LB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تنتج</a:t>
            </a:r>
            <a:r>
              <a:rPr lang="ar-L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عن هذه المشكلة مثلاً: عدم  الحصول على مياه نظيفة وعدم كفاية تقديم الخدمات الطبية يؤدي الى إرتفاع معدلات الهجرة... 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ar-L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قلة الخدمات الإجتماعية يؤدي الى تفشي ظاهرة الفقر...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59A9-6431-421B-A438-2519B698BE03}" type="slidenum">
              <a:rPr lang="en-US" smtClean="0"/>
              <a:t>25</a:t>
            </a:fld>
            <a:endParaRPr lang="en-US"/>
          </a:p>
        </p:txBody>
      </p:sp>
      <p:pic>
        <p:nvPicPr>
          <p:cNvPr id="6225" name="Picture 62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89836"/>
            <a:ext cx="5296979" cy="4164123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A31D51C7-60A5-46B3-9252-B0545AC60077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7525" y1="43077" x2="37525" y2="43077"/>
                        <a14:foregroundMark x1="52456" y1="43077" x2="52456" y2="43077"/>
                        <a14:foregroundMark x1="62475" y1="44103" x2="62475" y2="44103"/>
                        <a14:foregroundMark x1="74263" y1="49744" x2="74263" y2="49744"/>
                        <a14:foregroundMark x1="80354" y1="49744" x2="80354" y2="49744"/>
                        <a14:foregroundMark x1="79764" y1="65641" x2="79764" y2="65641"/>
                        <a14:foregroundMark x1="84086" y1="66154" x2="84086" y2="66154"/>
                        <a14:foregroundMark x1="86051" y1="66154" x2="86051" y2="66154"/>
                        <a14:foregroundMark x1="86837" y1="66154" x2="86837" y2="66154"/>
                        <a14:foregroundMark x1="88212" y1="66154" x2="88212" y2="66154"/>
                        <a14:foregroundMark x1="84479" y1="66667" x2="84479" y2="66667"/>
                        <a14:foregroundMark x1="83497" y1="66667" x2="83497" y2="66667"/>
                        <a14:foregroundMark x1="76424" y1="68718" x2="76424" y2="68718"/>
                        <a14:foregroundMark x1="74263" y1="67179" x2="74263" y2="67179"/>
                        <a14:foregroundMark x1="72102" y1="67179" x2="72102" y2="67179"/>
                        <a14:foregroundMark x1="70923" y1="67179" x2="70923" y2="67179"/>
                        <a14:foregroundMark x1="67780" y1="69231" x2="67780" y2="69231"/>
                        <a14:foregroundMark x1="63654" y1="68718" x2="63654" y2="68718"/>
                        <a14:foregroundMark x1="59725" y1="68718" x2="59136" y2="68718"/>
                        <a14:foregroundMark x1="36739" y1="68718" x2="36739" y2="68718"/>
                        <a14:foregroundMark x1="38507" y1="68718" x2="38507" y2="68718"/>
                        <a14:foregroundMark x1="39293" y1="67179" x2="39293" y2="67179"/>
                        <a14:foregroundMark x1="41257" y1="66667" x2="41847" y2="66667"/>
                        <a14:foregroundMark x1="43811" y1="66667" x2="43811" y2="66667"/>
                        <a14:foregroundMark x1="44794" y1="66154" x2="45383" y2="66154"/>
                        <a14:foregroundMark x1="46562" y1="66154" x2="46562" y2="66154"/>
                        <a14:foregroundMark x1="49116" y1="66154" x2="50098" y2="64615"/>
                        <a14:foregroundMark x1="53045" y1="67179" x2="54617" y2="67179"/>
                        <a14:foregroundMark x1="55796" y1="67179" x2="56778" y2="67179"/>
                        <a14:foregroundMark x1="59332" y1="68718" x2="60511" y2="68718"/>
                        <a14:foregroundMark x1="60511" y1="68718" x2="60511" y2="68718"/>
                        <a14:foregroundMark x1="66798" y1="68718" x2="74067" y2="68718"/>
                        <a14:foregroundMark x1="75442" y1="68718" x2="79371" y2="68718"/>
                        <a14:foregroundMark x1="80550" y1="67692" x2="73084" y2="67692"/>
                        <a14:foregroundMark x1="43026" y1="66667" x2="53045" y2="67692"/>
                        <a14:foregroundMark x1="49116" y1="67692" x2="89391" y2="66667"/>
                        <a14:foregroundMark x1="38114" y1="48718" x2="38507" y2="34359"/>
                        <a14:foregroundMark x1="38507" y1="39487" x2="46169" y2="37436"/>
                        <a14:foregroundMark x1="65422" y1="32308" x2="62083" y2="5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9" y="3994"/>
            <a:ext cx="2815592" cy="1129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0354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441" y="231228"/>
            <a:ext cx="65532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8768255" y="378373"/>
            <a:ext cx="2819400" cy="1066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LB" sz="3200" b="1" dirty="0">
                <a:solidFill>
                  <a:schemeClr val="accent1">
                    <a:lumMod val="75000"/>
                  </a:schemeClr>
                </a:solidFill>
              </a:rPr>
              <a:t>مثال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1D51C7-60A5-46B3-9252-B0545AC60077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7525" y1="43077" x2="37525" y2="43077"/>
                        <a14:foregroundMark x1="52456" y1="43077" x2="52456" y2="43077"/>
                        <a14:foregroundMark x1="62475" y1="44103" x2="62475" y2="44103"/>
                        <a14:foregroundMark x1="74263" y1="49744" x2="74263" y2="49744"/>
                        <a14:foregroundMark x1="80354" y1="49744" x2="80354" y2="49744"/>
                        <a14:foregroundMark x1="79764" y1="65641" x2="79764" y2="65641"/>
                        <a14:foregroundMark x1="84086" y1="66154" x2="84086" y2="66154"/>
                        <a14:foregroundMark x1="86051" y1="66154" x2="86051" y2="66154"/>
                        <a14:foregroundMark x1="86837" y1="66154" x2="86837" y2="66154"/>
                        <a14:foregroundMark x1="88212" y1="66154" x2="88212" y2="66154"/>
                        <a14:foregroundMark x1="84479" y1="66667" x2="84479" y2="66667"/>
                        <a14:foregroundMark x1="83497" y1="66667" x2="83497" y2="66667"/>
                        <a14:foregroundMark x1="76424" y1="68718" x2="76424" y2="68718"/>
                        <a14:foregroundMark x1="74263" y1="67179" x2="74263" y2="67179"/>
                        <a14:foregroundMark x1="72102" y1="67179" x2="72102" y2="67179"/>
                        <a14:foregroundMark x1="70923" y1="67179" x2="70923" y2="67179"/>
                        <a14:foregroundMark x1="67780" y1="69231" x2="67780" y2="69231"/>
                        <a14:foregroundMark x1="63654" y1="68718" x2="63654" y2="68718"/>
                        <a14:foregroundMark x1="59725" y1="68718" x2="59136" y2="68718"/>
                        <a14:foregroundMark x1="36739" y1="68718" x2="36739" y2="68718"/>
                        <a14:foregroundMark x1="38507" y1="68718" x2="38507" y2="68718"/>
                        <a14:foregroundMark x1="39293" y1="67179" x2="39293" y2="67179"/>
                        <a14:foregroundMark x1="41257" y1="66667" x2="41847" y2="66667"/>
                        <a14:foregroundMark x1="43811" y1="66667" x2="43811" y2="66667"/>
                        <a14:foregroundMark x1="44794" y1="66154" x2="45383" y2="66154"/>
                        <a14:foregroundMark x1="46562" y1="66154" x2="46562" y2="66154"/>
                        <a14:foregroundMark x1="49116" y1="66154" x2="50098" y2="64615"/>
                        <a14:foregroundMark x1="53045" y1="67179" x2="54617" y2="67179"/>
                        <a14:foregroundMark x1="55796" y1="67179" x2="56778" y2="67179"/>
                        <a14:foregroundMark x1="59332" y1="68718" x2="60511" y2="68718"/>
                        <a14:foregroundMark x1="60511" y1="68718" x2="60511" y2="68718"/>
                        <a14:foregroundMark x1="66798" y1="68718" x2="74067" y2="68718"/>
                        <a14:foregroundMark x1="75442" y1="68718" x2="79371" y2="68718"/>
                        <a14:foregroundMark x1="80550" y1="67692" x2="73084" y2="67692"/>
                        <a14:foregroundMark x1="43026" y1="66667" x2="53045" y2="67692"/>
                        <a14:foregroundMark x1="49116" y1="67692" x2="89391" y2="66667"/>
                        <a14:foregroundMark x1="38114" y1="48718" x2="38507" y2="34359"/>
                        <a14:foregroundMark x1="38507" y1="39487" x2="46169" y2="37436"/>
                        <a14:foregroundMark x1="65422" y1="32308" x2="62083" y2="5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9" y="3994"/>
            <a:ext cx="2815592" cy="11296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59A9-6431-421B-A438-2519B698BE0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64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6627"/>
          </a:xfrm>
        </p:spPr>
        <p:txBody>
          <a:bodyPr/>
          <a:lstStyle/>
          <a:p>
            <a:pPr algn="r"/>
            <a:r>
              <a:rPr lang="ar-MA" altLang="en-US" sz="4000" b="1" dirty="0">
                <a:solidFill>
                  <a:prstClr val="black"/>
                </a:solidFill>
                <a:latin typeface="Tahoma" panose="020B0604030504040204" pitchFamily="34" charset="0"/>
              </a:rPr>
              <a:t>كيف نقوم بترتيب المشاكل؟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3126811"/>
              </p:ext>
            </p:extLst>
          </p:nvPr>
        </p:nvGraphicFramePr>
        <p:xfrm>
          <a:off x="838200" y="1463359"/>
          <a:ext cx="10515600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79069">
                  <a:extLst>
                    <a:ext uri="{9D8B030D-6E8A-4147-A177-3AD203B41FA5}">
                      <a16:colId xmlns:a16="http://schemas.microsoft.com/office/drawing/2014/main" val="3614278297"/>
                    </a:ext>
                  </a:extLst>
                </a:gridCol>
                <a:gridCol w="1936531">
                  <a:extLst>
                    <a:ext uri="{9D8B030D-6E8A-4147-A177-3AD203B41FA5}">
                      <a16:colId xmlns:a16="http://schemas.microsoft.com/office/drawing/2014/main" val="638673049"/>
                    </a:ext>
                  </a:extLst>
                </a:gridCol>
              </a:tblGrid>
              <a:tr h="79248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MA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تحديد أمهات المشاكل المرتبطة بالموضوع (استعمال تقنية </a:t>
                      </a:r>
                      <a:r>
                        <a:rPr kumimoji="0" lang="ar-LB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عصف</a:t>
                      </a:r>
                      <a:r>
                        <a:rPr kumimoji="0" lang="ar-MA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الأفكار)؛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ar-MA" alt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المرحلة 1</a:t>
                      </a:r>
                      <a:endParaRPr kumimoji="0" lang="ar-MA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464951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MA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تحديد المشكل الرئيسي أو الذي يهم المشاركين؛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ar-MA" alt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المرحلة 2</a:t>
                      </a:r>
                      <a:endParaRPr lang="en-US" sz="2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024867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altLang="en-US" sz="2800" dirty="0">
                          <a:effectLst/>
                          <a:cs typeface="+mj-cs"/>
                        </a:rPr>
                        <a:t>تحديد الآثار الناتجة عن المشكل الرئيسي؛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ar-MA" alt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المرحلة 3</a:t>
                      </a:r>
                      <a:endParaRPr kumimoji="0" lang="ar-MA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547419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alt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تحديد أسباب المشكل الرئيسي؛</a:t>
                      </a:r>
                    </a:p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ar-MA" alt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المرحلة 4</a:t>
                      </a:r>
                      <a:endParaRPr kumimoji="0" lang="ar-MA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725701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alt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وضع رسم بياني يلخص العلاقات بين الأسباب والتجليات (شجرة المشاكل)؛</a:t>
                      </a:r>
                    </a:p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ar-MA" alt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المرحلة 5</a:t>
                      </a:r>
                      <a:endParaRPr kumimoji="0" lang="ar-MA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098832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alt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مراجعة الرسم البياني في مجمله و التحقق من صلاحيته و من شموليته.</a:t>
                      </a:r>
                      <a:endParaRPr lang="fr-FR" alt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ar-MA" alt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المرحلة 6</a:t>
                      </a:r>
                      <a:endParaRPr kumimoji="0" lang="fr-FR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015396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59A9-6431-421B-A438-2519B698BE03}" type="slidenum">
              <a:rPr lang="en-US" smtClean="0"/>
              <a:t>27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1D51C7-60A5-46B3-9252-B0545AC60077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7525" y1="43077" x2="37525" y2="43077"/>
                        <a14:foregroundMark x1="52456" y1="43077" x2="52456" y2="43077"/>
                        <a14:foregroundMark x1="62475" y1="44103" x2="62475" y2="44103"/>
                        <a14:foregroundMark x1="74263" y1="49744" x2="74263" y2="49744"/>
                        <a14:foregroundMark x1="80354" y1="49744" x2="80354" y2="49744"/>
                        <a14:foregroundMark x1="79764" y1="65641" x2="79764" y2="65641"/>
                        <a14:foregroundMark x1="84086" y1="66154" x2="84086" y2="66154"/>
                        <a14:foregroundMark x1="86051" y1="66154" x2="86051" y2="66154"/>
                        <a14:foregroundMark x1="86837" y1="66154" x2="86837" y2="66154"/>
                        <a14:foregroundMark x1="88212" y1="66154" x2="88212" y2="66154"/>
                        <a14:foregroundMark x1="84479" y1="66667" x2="84479" y2="66667"/>
                        <a14:foregroundMark x1="83497" y1="66667" x2="83497" y2="66667"/>
                        <a14:foregroundMark x1="76424" y1="68718" x2="76424" y2="68718"/>
                        <a14:foregroundMark x1="74263" y1="67179" x2="74263" y2="67179"/>
                        <a14:foregroundMark x1="72102" y1="67179" x2="72102" y2="67179"/>
                        <a14:foregroundMark x1="70923" y1="67179" x2="70923" y2="67179"/>
                        <a14:foregroundMark x1="67780" y1="69231" x2="67780" y2="69231"/>
                        <a14:foregroundMark x1="63654" y1="68718" x2="63654" y2="68718"/>
                        <a14:foregroundMark x1="59725" y1="68718" x2="59136" y2="68718"/>
                        <a14:foregroundMark x1="36739" y1="68718" x2="36739" y2="68718"/>
                        <a14:foregroundMark x1="38507" y1="68718" x2="38507" y2="68718"/>
                        <a14:foregroundMark x1="39293" y1="67179" x2="39293" y2="67179"/>
                        <a14:foregroundMark x1="41257" y1="66667" x2="41847" y2="66667"/>
                        <a14:foregroundMark x1="43811" y1="66667" x2="43811" y2="66667"/>
                        <a14:foregroundMark x1="44794" y1="66154" x2="45383" y2="66154"/>
                        <a14:foregroundMark x1="46562" y1="66154" x2="46562" y2="66154"/>
                        <a14:foregroundMark x1="49116" y1="66154" x2="50098" y2="64615"/>
                        <a14:foregroundMark x1="53045" y1="67179" x2="54617" y2="67179"/>
                        <a14:foregroundMark x1="55796" y1="67179" x2="56778" y2="67179"/>
                        <a14:foregroundMark x1="59332" y1="68718" x2="60511" y2="68718"/>
                        <a14:foregroundMark x1="60511" y1="68718" x2="60511" y2="68718"/>
                        <a14:foregroundMark x1="66798" y1="68718" x2="74067" y2="68718"/>
                        <a14:foregroundMark x1="75442" y1="68718" x2="79371" y2="68718"/>
                        <a14:foregroundMark x1="80550" y1="67692" x2="73084" y2="67692"/>
                        <a14:foregroundMark x1="43026" y1="66667" x2="53045" y2="67692"/>
                        <a14:foregroundMark x1="49116" y1="67692" x2="89391" y2="66667"/>
                        <a14:foregroundMark x1="38114" y1="48718" x2="38507" y2="34359"/>
                        <a14:foregroundMark x1="38507" y1="39487" x2="46169" y2="37436"/>
                        <a14:foregroundMark x1="65422" y1="32308" x2="62083" y2="5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9" y="3994"/>
            <a:ext cx="2815592" cy="1129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94699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719513" y="127000"/>
            <a:ext cx="4176712" cy="143033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1" eaLnBrk="1" hangingPunct="1">
              <a:defRPr/>
            </a:pPr>
            <a:r>
              <a:rPr lang="ar-MA" altLang="en-US" sz="54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تحليل المشاكل</a:t>
            </a:r>
            <a:br>
              <a:rPr lang="ar-MA" altLang="en-US" sz="54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</a:br>
            <a:r>
              <a:rPr lang="ar-MA" altLang="en-US" sz="3600" b="1" u="sng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( مثال )</a:t>
            </a:r>
            <a:endParaRPr lang="fr-FR" altLang="en-US" sz="3600" b="1" u="sng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894138" y="1701800"/>
            <a:ext cx="3960812" cy="523220"/>
          </a:xfrm>
          <a:prstGeom prst="rect">
            <a:avLst/>
          </a:prstGeom>
          <a:noFill/>
          <a:ln w="28575" algn="ctr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ar-MA" alt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anose="02020603050405020304" pitchFamily="18" charset="-78"/>
              </a:rPr>
              <a:t>فقدان الثقة بشركة الحافلات</a:t>
            </a:r>
            <a:endParaRPr lang="fr-FR" altLang="en-US" sz="28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anose="02020603050405020304" pitchFamily="18" charset="-78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279651" y="2755900"/>
            <a:ext cx="2498725" cy="523220"/>
          </a:xfrm>
          <a:prstGeom prst="rect">
            <a:avLst/>
          </a:prstGeom>
          <a:noFill/>
          <a:ln w="28575" algn="ctr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ar-MA" alt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anose="02020603050405020304" pitchFamily="18" charset="-78"/>
              </a:rPr>
              <a:t>إصابة المسافرين</a:t>
            </a:r>
            <a:endParaRPr lang="fr-FR" altLang="en-US" sz="28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anose="02020603050405020304" pitchFamily="18" charset="-78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805614" y="2735263"/>
            <a:ext cx="2808287" cy="523220"/>
          </a:xfrm>
          <a:prstGeom prst="rect">
            <a:avLst/>
          </a:prstGeom>
          <a:noFill/>
          <a:ln w="28575" algn="ctr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ar-MA" alt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anose="02020603050405020304" pitchFamily="18" charset="-78"/>
              </a:rPr>
              <a:t>الوصول المتأخر للمسافرين</a:t>
            </a:r>
            <a:endParaRPr lang="fr-FR" altLang="en-US" sz="28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anose="02020603050405020304" pitchFamily="18" charset="-78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914776" y="3765550"/>
            <a:ext cx="4105275" cy="523220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ar-MA" alt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anose="02020603050405020304" pitchFamily="18" charset="-78"/>
              </a:rPr>
              <a:t>حوادث الحافلات مترددة</a:t>
            </a:r>
            <a:endParaRPr lang="fr-FR" altLang="en-US" sz="28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anose="02020603050405020304" pitchFamily="18" charset="-78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422525" y="4865688"/>
            <a:ext cx="2160588" cy="523220"/>
          </a:xfrm>
          <a:prstGeom prst="rect">
            <a:avLst/>
          </a:prstGeom>
          <a:noFill/>
          <a:ln w="28575" algn="ctr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ar-MA" alt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anose="02020603050405020304" pitchFamily="18" charset="-78"/>
              </a:rPr>
              <a:t>عدم تبصر السائقين</a:t>
            </a:r>
            <a:endParaRPr lang="fr-FR" altLang="en-US" sz="28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anose="02020603050405020304" pitchFamily="18" charset="-78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4768850" y="4889500"/>
            <a:ext cx="2305050" cy="523220"/>
          </a:xfrm>
          <a:prstGeom prst="rect">
            <a:avLst/>
          </a:prstGeom>
          <a:noFill/>
          <a:ln w="28575" algn="ctr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ar-MA" alt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anose="02020603050405020304" pitchFamily="18" charset="-78"/>
              </a:rPr>
              <a:t>تدهور حالة الحافلات</a:t>
            </a:r>
            <a:endParaRPr lang="fr-FR" altLang="en-US" sz="28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anose="02020603050405020304" pitchFamily="18" charset="-78"/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7361239" y="4865688"/>
            <a:ext cx="2160587" cy="523220"/>
          </a:xfrm>
          <a:prstGeom prst="rect">
            <a:avLst/>
          </a:prstGeom>
          <a:noFill/>
          <a:ln w="28575" algn="ctr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ar-MA" alt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anose="02020603050405020304" pitchFamily="18" charset="-78"/>
              </a:rPr>
              <a:t>تدهور حالة الطرق</a:t>
            </a:r>
            <a:endParaRPr lang="fr-FR" altLang="en-US" sz="28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anose="02020603050405020304" pitchFamily="18" charset="-78"/>
            </a:endParaRP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2135189" y="6048375"/>
            <a:ext cx="2808287" cy="523220"/>
          </a:xfrm>
          <a:prstGeom prst="rect">
            <a:avLst/>
          </a:prstGeom>
          <a:noFill/>
          <a:ln w="28575" algn="ctr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ar-MA" alt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anose="02020603050405020304" pitchFamily="18" charset="-78"/>
              </a:rPr>
              <a:t>حافلات قديمة جدا</a:t>
            </a:r>
            <a:endParaRPr lang="fr-FR" altLang="en-US" sz="28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anose="02020603050405020304" pitchFamily="18" charset="-78"/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6096001" y="6048375"/>
            <a:ext cx="3529013" cy="523220"/>
          </a:xfrm>
          <a:prstGeom prst="rect">
            <a:avLst/>
          </a:prstGeom>
          <a:noFill/>
          <a:ln w="28575" algn="ctr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ar-MA" alt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anose="02020603050405020304" pitchFamily="18" charset="-78"/>
              </a:rPr>
              <a:t>غياب الصيانة المنتظمة للحافلات</a:t>
            </a:r>
            <a:endParaRPr lang="fr-FR" altLang="en-US" sz="28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anose="02020603050405020304" pitchFamily="18" charset="-78"/>
            </a:endParaRP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9264650" y="2047875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  <a:defRPr/>
            </a:pPr>
            <a:r>
              <a:rPr lang="ar-MA" altLang="en-US" sz="3200" b="1" u="sng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anose="02020603050405020304" pitchFamily="18" charset="-78"/>
              </a:rPr>
              <a:t>الآثار:</a:t>
            </a:r>
            <a:endParaRPr lang="fr-FR" altLang="en-US" sz="3200" b="1" u="sng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anose="02020603050405020304" pitchFamily="18" charset="-78"/>
            </a:endParaRP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8399464" y="3786189"/>
            <a:ext cx="21605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  <a:defRPr/>
            </a:pPr>
            <a:r>
              <a:rPr lang="ar-MA" altLang="en-US" sz="3200" b="1" u="sng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anose="02020603050405020304" pitchFamily="18" charset="-78"/>
              </a:rPr>
              <a:t>المشكل المركزي:</a:t>
            </a:r>
            <a:endParaRPr lang="fr-FR" altLang="en-US" sz="3200" b="1" u="sng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anose="02020603050405020304" pitchFamily="18" charset="-78"/>
            </a:endParaRP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8256589" y="5445125"/>
            <a:ext cx="2339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  <a:defRPr/>
            </a:pPr>
            <a:r>
              <a:rPr lang="ar-MA" altLang="en-US" sz="3200" b="1" u="sng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anose="02020603050405020304" pitchFamily="18" charset="-78"/>
              </a:rPr>
              <a:t>الأسباب:</a:t>
            </a:r>
            <a:endParaRPr lang="fr-FR" altLang="en-US" sz="3200" b="1" u="sng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anose="02020603050405020304" pitchFamily="18" charset="-78"/>
            </a:endParaRPr>
          </a:p>
        </p:txBody>
      </p:sp>
      <p:sp>
        <p:nvSpPr>
          <p:cNvPr id="29711" name="Line 17"/>
          <p:cNvSpPr>
            <a:spLocks noChangeShapeType="1"/>
          </p:cNvSpPr>
          <p:nvPr/>
        </p:nvSpPr>
        <p:spPr bwMode="auto">
          <a:xfrm>
            <a:off x="3503613" y="2565400"/>
            <a:ext cx="4679950" cy="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Line 18"/>
          <p:cNvSpPr>
            <a:spLocks noChangeShapeType="1"/>
          </p:cNvSpPr>
          <p:nvPr/>
        </p:nvSpPr>
        <p:spPr bwMode="auto">
          <a:xfrm>
            <a:off x="3503614" y="3573463"/>
            <a:ext cx="4897437" cy="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3" name="Line 19"/>
          <p:cNvSpPr>
            <a:spLocks noChangeShapeType="1"/>
          </p:cNvSpPr>
          <p:nvPr/>
        </p:nvSpPr>
        <p:spPr bwMode="auto">
          <a:xfrm>
            <a:off x="3503614" y="4581525"/>
            <a:ext cx="4897437" cy="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4" name="Line 20"/>
          <p:cNvSpPr>
            <a:spLocks noChangeShapeType="1"/>
          </p:cNvSpPr>
          <p:nvPr/>
        </p:nvSpPr>
        <p:spPr bwMode="auto">
          <a:xfrm>
            <a:off x="3503613" y="5734050"/>
            <a:ext cx="4392612" cy="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5" name="Line 21"/>
          <p:cNvSpPr>
            <a:spLocks noChangeShapeType="1"/>
          </p:cNvSpPr>
          <p:nvPr/>
        </p:nvSpPr>
        <p:spPr bwMode="auto">
          <a:xfrm>
            <a:off x="5880100" y="2276476"/>
            <a:ext cx="0" cy="288925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6" name="Line 22"/>
          <p:cNvSpPr>
            <a:spLocks noChangeShapeType="1"/>
          </p:cNvSpPr>
          <p:nvPr/>
        </p:nvSpPr>
        <p:spPr bwMode="auto">
          <a:xfrm>
            <a:off x="8401050" y="3284539"/>
            <a:ext cx="0" cy="288925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7" name="Line 23"/>
          <p:cNvSpPr>
            <a:spLocks noChangeShapeType="1"/>
          </p:cNvSpPr>
          <p:nvPr/>
        </p:nvSpPr>
        <p:spPr bwMode="auto">
          <a:xfrm>
            <a:off x="3503613" y="3284539"/>
            <a:ext cx="0" cy="288925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8" name="Line 24"/>
          <p:cNvSpPr>
            <a:spLocks noChangeShapeType="1"/>
          </p:cNvSpPr>
          <p:nvPr/>
        </p:nvSpPr>
        <p:spPr bwMode="auto">
          <a:xfrm>
            <a:off x="5951538" y="4294189"/>
            <a:ext cx="0" cy="288925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9" name="Line 25"/>
          <p:cNvSpPr>
            <a:spLocks noChangeShapeType="1"/>
          </p:cNvSpPr>
          <p:nvPr/>
        </p:nvSpPr>
        <p:spPr bwMode="auto">
          <a:xfrm>
            <a:off x="3503613" y="5732464"/>
            <a:ext cx="0" cy="288925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0" name="Line 26"/>
          <p:cNvSpPr>
            <a:spLocks noChangeShapeType="1"/>
          </p:cNvSpPr>
          <p:nvPr/>
        </p:nvSpPr>
        <p:spPr bwMode="auto">
          <a:xfrm>
            <a:off x="5951538" y="5445126"/>
            <a:ext cx="0" cy="288925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1" name="Line 27"/>
          <p:cNvSpPr>
            <a:spLocks noChangeShapeType="1"/>
          </p:cNvSpPr>
          <p:nvPr/>
        </p:nvSpPr>
        <p:spPr bwMode="auto">
          <a:xfrm>
            <a:off x="7885113" y="5732464"/>
            <a:ext cx="0" cy="288925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2" name="Line 28"/>
          <p:cNvSpPr>
            <a:spLocks noChangeShapeType="1"/>
          </p:cNvSpPr>
          <p:nvPr/>
        </p:nvSpPr>
        <p:spPr bwMode="auto">
          <a:xfrm>
            <a:off x="3503613" y="4581526"/>
            <a:ext cx="0" cy="288925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3" name="Line 29"/>
          <p:cNvSpPr>
            <a:spLocks noChangeShapeType="1"/>
          </p:cNvSpPr>
          <p:nvPr/>
        </p:nvSpPr>
        <p:spPr bwMode="auto">
          <a:xfrm>
            <a:off x="5951538" y="4581526"/>
            <a:ext cx="0" cy="288925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4" name="Line 30"/>
          <p:cNvSpPr>
            <a:spLocks noChangeShapeType="1"/>
          </p:cNvSpPr>
          <p:nvPr/>
        </p:nvSpPr>
        <p:spPr bwMode="auto">
          <a:xfrm>
            <a:off x="8401050" y="4579939"/>
            <a:ext cx="0" cy="288925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5" name="Line 31"/>
          <p:cNvSpPr>
            <a:spLocks noChangeShapeType="1"/>
          </p:cNvSpPr>
          <p:nvPr/>
        </p:nvSpPr>
        <p:spPr bwMode="auto">
          <a:xfrm>
            <a:off x="3503613" y="2565401"/>
            <a:ext cx="0" cy="144463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6" name="Line 32"/>
          <p:cNvSpPr>
            <a:spLocks noChangeShapeType="1"/>
          </p:cNvSpPr>
          <p:nvPr/>
        </p:nvSpPr>
        <p:spPr bwMode="auto">
          <a:xfrm>
            <a:off x="8183563" y="2565401"/>
            <a:ext cx="0" cy="144463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7" name="Line 33"/>
          <p:cNvSpPr>
            <a:spLocks noChangeShapeType="1"/>
          </p:cNvSpPr>
          <p:nvPr/>
        </p:nvSpPr>
        <p:spPr bwMode="auto">
          <a:xfrm>
            <a:off x="5951538" y="3573463"/>
            <a:ext cx="0" cy="21590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31D51C7-60A5-46B3-9252-B0545AC60077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7525" y1="43077" x2="37525" y2="43077"/>
                        <a14:foregroundMark x1="52456" y1="43077" x2="52456" y2="43077"/>
                        <a14:foregroundMark x1="62475" y1="44103" x2="62475" y2="44103"/>
                        <a14:foregroundMark x1="74263" y1="49744" x2="74263" y2="49744"/>
                        <a14:foregroundMark x1="80354" y1="49744" x2="80354" y2="49744"/>
                        <a14:foregroundMark x1="79764" y1="65641" x2="79764" y2="65641"/>
                        <a14:foregroundMark x1="84086" y1="66154" x2="84086" y2="66154"/>
                        <a14:foregroundMark x1="86051" y1="66154" x2="86051" y2="66154"/>
                        <a14:foregroundMark x1="86837" y1="66154" x2="86837" y2="66154"/>
                        <a14:foregroundMark x1="88212" y1="66154" x2="88212" y2="66154"/>
                        <a14:foregroundMark x1="84479" y1="66667" x2="84479" y2="66667"/>
                        <a14:foregroundMark x1="83497" y1="66667" x2="83497" y2="66667"/>
                        <a14:foregroundMark x1="76424" y1="68718" x2="76424" y2="68718"/>
                        <a14:foregroundMark x1="74263" y1="67179" x2="74263" y2="67179"/>
                        <a14:foregroundMark x1="72102" y1="67179" x2="72102" y2="67179"/>
                        <a14:foregroundMark x1="70923" y1="67179" x2="70923" y2="67179"/>
                        <a14:foregroundMark x1="67780" y1="69231" x2="67780" y2="69231"/>
                        <a14:foregroundMark x1="63654" y1="68718" x2="63654" y2="68718"/>
                        <a14:foregroundMark x1="59725" y1="68718" x2="59136" y2="68718"/>
                        <a14:foregroundMark x1="36739" y1="68718" x2="36739" y2="68718"/>
                        <a14:foregroundMark x1="38507" y1="68718" x2="38507" y2="68718"/>
                        <a14:foregroundMark x1="39293" y1="67179" x2="39293" y2="67179"/>
                        <a14:foregroundMark x1="41257" y1="66667" x2="41847" y2="66667"/>
                        <a14:foregroundMark x1="43811" y1="66667" x2="43811" y2="66667"/>
                        <a14:foregroundMark x1="44794" y1="66154" x2="45383" y2="66154"/>
                        <a14:foregroundMark x1="46562" y1="66154" x2="46562" y2="66154"/>
                        <a14:foregroundMark x1="49116" y1="66154" x2="50098" y2="64615"/>
                        <a14:foregroundMark x1="53045" y1="67179" x2="54617" y2="67179"/>
                        <a14:foregroundMark x1="55796" y1="67179" x2="56778" y2="67179"/>
                        <a14:foregroundMark x1="59332" y1="68718" x2="60511" y2="68718"/>
                        <a14:foregroundMark x1="60511" y1="68718" x2="60511" y2="68718"/>
                        <a14:foregroundMark x1="66798" y1="68718" x2="74067" y2="68718"/>
                        <a14:foregroundMark x1="75442" y1="68718" x2="79371" y2="68718"/>
                        <a14:foregroundMark x1="80550" y1="67692" x2="73084" y2="67692"/>
                        <a14:foregroundMark x1="43026" y1="66667" x2="53045" y2="67692"/>
                        <a14:foregroundMark x1="49116" y1="67692" x2="89391" y2="66667"/>
                        <a14:foregroundMark x1="38114" y1="48718" x2="38507" y2="34359"/>
                        <a14:foregroundMark x1="38507" y1="39487" x2="46169" y2="37436"/>
                        <a14:foregroundMark x1="65422" y1="32308" x2="62083" y2="5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9" y="3994"/>
            <a:ext cx="2815592" cy="11296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59A9-6431-421B-A438-2519B698BE0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249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6313"/>
          </a:xfrm>
        </p:spPr>
        <p:txBody>
          <a:bodyPr/>
          <a:lstStyle/>
          <a:p>
            <a:pPr algn="r"/>
            <a:r>
              <a:rPr lang="ar-LB" altLang="en-US" b="1" dirty="0">
                <a:latin typeface="Times New Roman" panose="02020603050405020304" pitchFamily="18" charset="0"/>
              </a:rPr>
              <a:t>تحليل السببية: شجرة المشاكل - </a:t>
            </a:r>
            <a:r>
              <a:rPr lang="ar-LB" altLang="en-US" b="1" dirty="0"/>
              <a:t>تمرين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59A9-6431-421B-A438-2519B698BE03}" type="slidenum">
              <a:rPr lang="en-US" smtClean="0"/>
              <a:t>29</a:t>
            </a:fld>
            <a:endParaRPr lang="en-US"/>
          </a:p>
        </p:txBody>
      </p:sp>
      <p:grpSp>
        <p:nvGrpSpPr>
          <p:cNvPr id="35" name="Group 40"/>
          <p:cNvGrpSpPr>
            <a:grpSpLocks/>
          </p:cNvGrpSpPr>
          <p:nvPr/>
        </p:nvGrpSpPr>
        <p:grpSpPr bwMode="auto">
          <a:xfrm>
            <a:off x="638503" y="1583531"/>
            <a:ext cx="8864710" cy="4835525"/>
            <a:chOff x="761" y="754"/>
            <a:chExt cx="4321" cy="3357"/>
          </a:xfrm>
        </p:grpSpPr>
        <p:sp>
          <p:nvSpPr>
            <p:cNvPr id="36" name="Text Box 5"/>
            <p:cNvSpPr txBox="1">
              <a:spLocks noChangeArrowheads="1"/>
            </p:cNvSpPr>
            <p:nvPr/>
          </p:nvSpPr>
          <p:spPr bwMode="auto">
            <a:xfrm>
              <a:off x="2399" y="1752"/>
              <a:ext cx="1052" cy="4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Line 6"/>
            <p:cNvSpPr>
              <a:spLocks noChangeShapeType="1"/>
            </p:cNvSpPr>
            <p:nvPr/>
          </p:nvSpPr>
          <p:spPr bwMode="auto">
            <a:xfrm flipV="1">
              <a:off x="2925" y="2251"/>
              <a:ext cx="0" cy="499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Line 7"/>
            <p:cNvSpPr>
              <a:spLocks noChangeShapeType="1"/>
            </p:cNvSpPr>
            <p:nvPr/>
          </p:nvSpPr>
          <p:spPr bwMode="auto">
            <a:xfrm flipV="1">
              <a:off x="2925" y="1254"/>
              <a:ext cx="0" cy="498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Line 8"/>
            <p:cNvSpPr>
              <a:spLocks noChangeShapeType="1"/>
            </p:cNvSpPr>
            <p:nvPr/>
          </p:nvSpPr>
          <p:spPr bwMode="auto">
            <a:xfrm flipH="1">
              <a:off x="1452" y="1254"/>
              <a:ext cx="2946" cy="0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Line 9"/>
            <p:cNvSpPr>
              <a:spLocks noChangeShapeType="1"/>
            </p:cNvSpPr>
            <p:nvPr/>
          </p:nvSpPr>
          <p:spPr bwMode="auto">
            <a:xfrm flipV="1">
              <a:off x="4398" y="754"/>
              <a:ext cx="0" cy="499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Line 10"/>
            <p:cNvSpPr>
              <a:spLocks noChangeShapeType="1"/>
            </p:cNvSpPr>
            <p:nvPr/>
          </p:nvSpPr>
          <p:spPr bwMode="auto">
            <a:xfrm flipV="1">
              <a:off x="2925" y="754"/>
              <a:ext cx="0" cy="499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Line 11"/>
            <p:cNvSpPr>
              <a:spLocks noChangeShapeType="1"/>
            </p:cNvSpPr>
            <p:nvPr/>
          </p:nvSpPr>
          <p:spPr bwMode="auto">
            <a:xfrm flipV="1">
              <a:off x="1452" y="754"/>
              <a:ext cx="0" cy="499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Line 12"/>
            <p:cNvSpPr>
              <a:spLocks noChangeShapeType="1"/>
            </p:cNvSpPr>
            <p:nvPr/>
          </p:nvSpPr>
          <p:spPr bwMode="auto">
            <a:xfrm flipH="1">
              <a:off x="1452" y="2747"/>
              <a:ext cx="2946" cy="0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Line 13"/>
            <p:cNvSpPr>
              <a:spLocks noChangeShapeType="1"/>
            </p:cNvSpPr>
            <p:nvPr/>
          </p:nvSpPr>
          <p:spPr bwMode="auto">
            <a:xfrm flipV="1">
              <a:off x="4398" y="2747"/>
              <a:ext cx="0" cy="499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Line 14"/>
            <p:cNvSpPr>
              <a:spLocks noChangeShapeType="1"/>
            </p:cNvSpPr>
            <p:nvPr/>
          </p:nvSpPr>
          <p:spPr bwMode="auto">
            <a:xfrm flipV="1">
              <a:off x="2925" y="2747"/>
              <a:ext cx="0" cy="499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Line 15"/>
            <p:cNvSpPr>
              <a:spLocks noChangeShapeType="1"/>
            </p:cNvSpPr>
            <p:nvPr/>
          </p:nvSpPr>
          <p:spPr bwMode="auto">
            <a:xfrm flipV="1">
              <a:off x="1452" y="2747"/>
              <a:ext cx="0" cy="499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Line 16"/>
            <p:cNvSpPr>
              <a:spLocks noChangeShapeType="1"/>
            </p:cNvSpPr>
            <p:nvPr/>
          </p:nvSpPr>
          <p:spPr bwMode="auto">
            <a:xfrm>
              <a:off x="3977" y="3249"/>
              <a:ext cx="841" cy="0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Line 17"/>
            <p:cNvSpPr>
              <a:spLocks noChangeShapeType="1"/>
            </p:cNvSpPr>
            <p:nvPr/>
          </p:nvSpPr>
          <p:spPr bwMode="auto">
            <a:xfrm flipV="1">
              <a:off x="3977" y="3249"/>
              <a:ext cx="0" cy="499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Line 18"/>
            <p:cNvSpPr>
              <a:spLocks noChangeShapeType="1"/>
            </p:cNvSpPr>
            <p:nvPr/>
          </p:nvSpPr>
          <p:spPr bwMode="auto">
            <a:xfrm flipV="1">
              <a:off x="4830" y="3249"/>
              <a:ext cx="0" cy="499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Line 19"/>
            <p:cNvSpPr>
              <a:spLocks noChangeShapeType="1"/>
            </p:cNvSpPr>
            <p:nvPr/>
          </p:nvSpPr>
          <p:spPr bwMode="auto">
            <a:xfrm>
              <a:off x="2493" y="3249"/>
              <a:ext cx="841" cy="0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Line 20"/>
            <p:cNvSpPr>
              <a:spLocks noChangeShapeType="1"/>
            </p:cNvSpPr>
            <p:nvPr/>
          </p:nvSpPr>
          <p:spPr bwMode="auto">
            <a:xfrm flipV="1">
              <a:off x="2493" y="3249"/>
              <a:ext cx="0" cy="499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Line 21"/>
            <p:cNvSpPr>
              <a:spLocks noChangeShapeType="1"/>
            </p:cNvSpPr>
            <p:nvPr/>
          </p:nvSpPr>
          <p:spPr bwMode="auto">
            <a:xfrm flipV="1">
              <a:off x="3346" y="3249"/>
              <a:ext cx="0" cy="499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Line 22"/>
            <p:cNvSpPr>
              <a:spLocks noChangeShapeType="1"/>
            </p:cNvSpPr>
            <p:nvPr/>
          </p:nvSpPr>
          <p:spPr bwMode="auto">
            <a:xfrm>
              <a:off x="1020" y="3249"/>
              <a:ext cx="841" cy="0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Line 23"/>
            <p:cNvSpPr>
              <a:spLocks noChangeShapeType="1"/>
            </p:cNvSpPr>
            <p:nvPr/>
          </p:nvSpPr>
          <p:spPr bwMode="auto">
            <a:xfrm flipV="1">
              <a:off x="1020" y="3249"/>
              <a:ext cx="0" cy="499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Line 24"/>
            <p:cNvSpPr>
              <a:spLocks noChangeShapeType="1"/>
            </p:cNvSpPr>
            <p:nvPr/>
          </p:nvSpPr>
          <p:spPr bwMode="auto">
            <a:xfrm flipV="1">
              <a:off x="1873" y="3249"/>
              <a:ext cx="0" cy="499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 Box 29"/>
            <p:cNvSpPr txBox="1">
              <a:spLocks noChangeArrowheads="1"/>
            </p:cNvSpPr>
            <p:nvPr/>
          </p:nvSpPr>
          <p:spPr bwMode="auto">
            <a:xfrm>
              <a:off x="3869" y="2614"/>
              <a:ext cx="1052" cy="499"/>
            </a:xfrm>
            <a:prstGeom prst="rect">
              <a:avLst/>
            </a:prstGeom>
            <a:solidFill>
              <a:srgbClr val="FFFFFF"/>
            </a:solidFill>
            <a:ln w="28575" algn="ctr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 Box 30"/>
            <p:cNvSpPr txBox="1">
              <a:spLocks noChangeArrowheads="1"/>
            </p:cNvSpPr>
            <p:nvPr/>
          </p:nvSpPr>
          <p:spPr bwMode="auto">
            <a:xfrm>
              <a:off x="2413" y="2614"/>
              <a:ext cx="1052" cy="49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Text Box 31"/>
            <p:cNvSpPr txBox="1">
              <a:spLocks noChangeArrowheads="1"/>
            </p:cNvSpPr>
            <p:nvPr/>
          </p:nvSpPr>
          <p:spPr bwMode="auto">
            <a:xfrm>
              <a:off x="923" y="2659"/>
              <a:ext cx="1052" cy="49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 Box 32"/>
            <p:cNvSpPr txBox="1">
              <a:spLocks noChangeArrowheads="1"/>
            </p:cNvSpPr>
            <p:nvPr/>
          </p:nvSpPr>
          <p:spPr bwMode="auto">
            <a:xfrm>
              <a:off x="4558" y="3612"/>
              <a:ext cx="524" cy="499"/>
            </a:xfrm>
            <a:prstGeom prst="rect">
              <a:avLst/>
            </a:prstGeom>
            <a:solidFill>
              <a:srgbClr val="FFFFFF"/>
            </a:solidFill>
            <a:ln w="28575" algn="ctr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xt Box 33"/>
            <p:cNvSpPr txBox="1">
              <a:spLocks noChangeArrowheads="1"/>
            </p:cNvSpPr>
            <p:nvPr/>
          </p:nvSpPr>
          <p:spPr bwMode="auto">
            <a:xfrm>
              <a:off x="3703" y="3612"/>
              <a:ext cx="524" cy="499"/>
            </a:xfrm>
            <a:prstGeom prst="rect">
              <a:avLst/>
            </a:prstGeom>
            <a:solidFill>
              <a:srgbClr val="FFFFFF"/>
            </a:solidFill>
            <a:ln w="28575" algn="ctr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 Box 36"/>
            <p:cNvSpPr txBox="1">
              <a:spLocks noChangeArrowheads="1"/>
            </p:cNvSpPr>
            <p:nvPr/>
          </p:nvSpPr>
          <p:spPr bwMode="auto">
            <a:xfrm>
              <a:off x="3069" y="3612"/>
              <a:ext cx="524" cy="499"/>
            </a:xfrm>
            <a:prstGeom prst="rect">
              <a:avLst/>
            </a:prstGeom>
            <a:solidFill>
              <a:srgbClr val="FFFFFF"/>
            </a:solidFill>
            <a:ln w="28575" algn="ctr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 Box 37"/>
            <p:cNvSpPr txBox="1">
              <a:spLocks noChangeArrowheads="1"/>
            </p:cNvSpPr>
            <p:nvPr/>
          </p:nvSpPr>
          <p:spPr bwMode="auto">
            <a:xfrm>
              <a:off x="2227" y="3612"/>
              <a:ext cx="524" cy="499"/>
            </a:xfrm>
            <a:prstGeom prst="rect">
              <a:avLst/>
            </a:prstGeom>
            <a:solidFill>
              <a:srgbClr val="FFFFFF"/>
            </a:solidFill>
            <a:ln w="28575" algn="ctr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Text Box 38"/>
            <p:cNvSpPr txBox="1">
              <a:spLocks noChangeArrowheads="1"/>
            </p:cNvSpPr>
            <p:nvPr/>
          </p:nvSpPr>
          <p:spPr bwMode="auto">
            <a:xfrm>
              <a:off x="1603" y="3612"/>
              <a:ext cx="524" cy="499"/>
            </a:xfrm>
            <a:prstGeom prst="rect">
              <a:avLst/>
            </a:prstGeom>
            <a:solidFill>
              <a:srgbClr val="FFFFFF"/>
            </a:solidFill>
            <a:ln w="28575" algn="ctr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xt Box 39"/>
            <p:cNvSpPr txBox="1">
              <a:spLocks noChangeArrowheads="1"/>
            </p:cNvSpPr>
            <p:nvPr/>
          </p:nvSpPr>
          <p:spPr bwMode="auto">
            <a:xfrm>
              <a:off x="761" y="3612"/>
              <a:ext cx="524" cy="499"/>
            </a:xfrm>
            <a:prstGeom prst="rect">
              <a:avLst/>
            </a:prstGeom>
            <a:solidFill>
              <a:srgbClr val="FFFFFF"/>
            </a:solidFill>
            <a:ln w="28575" algn="ctr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9911278" y="4262732"/>
            <a:ext cx="738664" cy="20936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vert270" wrap="square"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ar-MA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الأسباب</a:t>
            </a:r>
            <a:endParaRPr lang="fr-FR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 Box 27"/>
          <p:cNvSpPr txBox="1">
            <a:spLocks noChangeArrowheads="1"/>
          </p:cNvSpPr>
          <p:nvPr/>
        </p:nvSpPr>
        <p:spPr bwMode="auto">
          <a:xfrm>
            <a:off x="9263578" y="3013119"/>
            <a:ext cx="1295400" cy="646331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  <a:defRPr/>
            </a:pPr>
            <a:r>
              <a:rPr lang="ar-MA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المشكل</a:t>
            </a:r>
            <a:endParaRPr lang="fr-FR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 Box 26"/>
          <p:cNvSpPr txBox="1">
            <a:spLocks noChangeArrowheads="1"/>
          </p:cNvSpPr>
          <p:nvPr/>
        </p:nvSpPr>
        <p:spPr bwMode="auto">
          <a:xfrm>
            <a:off x="8984488" y="1448232"/>
            <a:ext cx="1295400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  <a:defRPr/>
            </a:pPr>
            <a:r>
              <a:rPr lang="ar-MA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الآثار</a:t>
            </a:r>
            <a:endParaRPr lang="fr-FR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A31D51C7-60A5-46B3-9252-B0545AC60077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7525" y1="43077" x2="37525" y2="43077"/>
                        <a14:foregroundMark x1="52456" y1="43077" x2="52456" y2="43077"/>
                        <a14:foregroundMark x1="62475" y1="44103" x2="62475" y2="44103"/>
                        <a14:foregroundMark x1="74263" y1="49744" x2="74263" y2="49744"/>
                        <a14:foregroundMark x1="80354" y1="49744" x2="80354" y2="49744"/>
                        <a14:foregroundMark x1="79764" y1="65641" x2="79764" y2="65641"/>
                        <a14:foregroundMark x1="84086" y1="66154" x2="84086" y2="66154"/>
                        <a14:foregroundMark x1="86051" y1="66154" x2="86051" y2="66154"/>
                        <a14:foregroundMark x1="86837" y1="66154" x2="86837" y2="66154"/>
                        <a14:foregroundMark x1="88212" y1="66154" x2="88212" y2="66154"/>
                        <a14:foregroundMark x1="84479" y1="66667" x2="84479" y2="66667"/>
                        <a14:foregroundMark x1="83497" y1="66667" x2="83497" y2="66667"/>
                        <a14:foregroundMark x1="76424" y1="68718" x2="76424" y2="68718"/>
                        <a14:foregroundMark x1="74263" y1="67179" x2="74263" y2="67179"/>
                        <a14:foregroundMark x1="72102" y1="67179" x2="72102" y2="67179"/>
                        <a14:foregroundMark x1="70923" y1="67179" x2="70923" y2="67179"/>
                        <a14:foregroundMark x1="67780" y1="69231" x2="67780" y2="69231"/>
                        <a14:foregroundMark x1="63654" y1="68718" x2="63654" y2="68718"/>
                        <a14:foregroundMark x1="59725" y1="68718" x2="59136" y2="68718"/>
                        <a14:foregroundMark x1="36739" y1="68718" x2="36739" y2="68718"/>
                        <a14:foregroundMark x1="38507" y1="68718" x2="38507" y2="68718"/>
                        <a14:foregroundMark x1="39293" y1="67179" x2="39293" y2="67179"/>
                        <a14:foregroundMark x1="41257" y1="66667" x2="41847" y2="66667"/>
                        <a14:foregroundMark x1="43811" y1="66667" x2="43811" y2="66667"/>
                        <a14:foregroundMark x1="44794" y1="66154" x2="45383" y2="66154"/>
                        <a14:foregroundMark x1="46562" y1="66154" x2="46562" y2="66154"/>
                        <a14:foregroundMark x1="49116" y1="66154" x2="50098" y2="64615"/>
                        <a14:foregroundMark x1="53045" y1="67179" x2="54617" y2="67179"/>
                        <a14:foregroundMark x1="55796" y1="67179" x2="56778" y2="67179"/>
                        <a14:foregroundMark x1="59332" y1="68718" x2="60511" y2="68718"/>
                        <a14:foregroundMark x1="60511" y1="68718" x2="60511" y2="68718"/>
                        <a14:foregroundMark x1="66798" y1="68718" x2="74067" y2="68718"/>
                        <a14:foregroundMark x1="75442" y1="68718" x2="79371" y2="68718"/>
                        <a14:foregroundMark x1="80550" y1="67692" x2="73084" y2="67692"/>
                        <a14:foregroundMark x1="43026" y1="66667" x2="53045" y2="67692"/>
                        <a14:foregroundMark x1="49116" y1="67692" x2="89391" y2="66667"/>
                        <a14:foregroundMark x1="38114" y1="48718" x2="38507" y2="34359"/>
                        <a14:foregroundMark x1="38507" y1="39487" x2="46169" y2="37436"/>
                        <a14:foregroundMark x1="65422" y1="32308" x2="62083" y2="5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9" y="3994"/>
            <a:ext cx="2815592" cy="1129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7938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LB" altLang="en-US" b="1" dirty="0"/>
              <a:t>الإدارة القائمة على النتائج</a:t>
            </a:r>
            <a:endParaRPr lang="en-US" dirty="0"/>
          </a:p>
        </p:txBody>
      </p:sp>
      <p:pic>
        <p:nvPicPr>
          <p:cNvPr id="4" name="Picture 3" descr="UNDRR - Oficina Regional de Las Américas y El Carib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598185"/>
            <a:ext cx="3329539" cy="33406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3478" y="1986863"/>
            <a:ext cx="7590322" cy="3951923"/>
          </a:xfrm>
        </p:spPr>
        <p:txBody>
          <a:bodyPr/>
          <a:lstStyle/>
          <a:p>
            <a:pPr algn="r" rtl="1">
              <a:defRPr/>
            </a:pPr>
            <a:r>
              <a:rPr lang="ar-LB" dirty="0"/>
              <a:t>الإدارة المبنية على النتائج هي المنهجية الأكثر استخداما من قبل الجهات المانحة و قطاع المنظمات غير الحكومية في تخطيط، متابعة وتقييم فعالية المشاريع والبرامج. </a:t>
            </a:r>
            <a:endParaRPr lang="en-US" dirty="0"/>
          </a:p>
          <a:p>
            <a:pPr marL="0" indent="0" algn="r" rtl="1">
              <a:buNone/>
              <a:defRPr/>
            </a:pPr>
            <a:endParaRPr lang="en-US" dirty="0"/>
          </a:p>
          <a:p>
            <a:pPr algn="r" rtl="1">
              <a:buNone/>
            </a:pPr>
            <a:r>
              <a:rPr lang="ar-LB" altLang="en-US" dirty="0"/>
              <a:t>تتعدد تعريفات الإدارة بالنتائج ومنها:</a:t>
            </a:r>
          </a:p>
          <a:p>
            <a:pPr algn="r" rtl="1"/>
            <a:r>
              <a:rPr lang="ar-LB" altLang="en-US" dirty="0"/>
              <a:t>"فلسفة وطريقة إدارة تركز على النتائج في التخطيط والتنفيذ والتعلم وكتابة التقارير.</a:t>
            </a:r>
          </a:p>
          <a:p>
            <a:pPr algn="r" rtl="1">
              <a:defRPr/>
            </a:pPr>
            <a:r>
              <a:rPr lang="ar-LB" dirty="0"/>
              <a:t>نهج إداري يهدف إلى ضمان أن تحقق الأنشطة النتائج المرجوة</a:t>
            </a:r>
            <a:endParaRPr lang="en-US" dirty="0"/>
          </a:p>
          <a:p>
            <a:pPr algn="r" rtl="1">
              <a:defRPr/>
            </a:pPr>
            <a:endParaRPr lang="ar-L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1D51C7-60A5-46B3-9252-B0545AC60077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7525" y1="43077" x2="37525" y2="43077"/>
                        <a14:foregroundMark x1="52456" y1="43077" x2="52456" y2="43077"/>
                        <a14:foregroundMark x1="62475" y1="44103" x2="62475" y2="44103"/>
                        <a14:foregroundMark x1="74263" y1="49744" x2="74263" y2="49744"/>
                        <a14:foregroundMark x1="80354" y1="49744" x2="80354" y2="49744"/>
                        <a14:foregroundMark x1="79764" y1="65641" x2="79764" y2="65641"/>
                        <a14:foregroundMark x1="84086" y1="66154" x2="84086" y2="66154"/>
                        <a14:foregroundMark x1="86051" y1="66154" x2="86051" y2="66154"/>
                        <a14:foregroundMark x1="86837" y1="66154" x2="86837" y2="66154"/>
                        <a14:foregroundMark x1="88212" y1="66154" x2="88212" y2="66154"/>
                        <a14:foregroundMark x1="84479" y1="66667" x2="84479" y2="66667"/>
                        <a14:foregroundMark x1="83497" y1="66667" x2="83497" y2="66667"/>
                        <a14:foregroundMark x1="76424" y1="68718" x2="76424" y2="68718"/>
                        <a14:foregroundMark x1="74263" y1="67179" x2="74263" y2="67179"/>
                        <a14:foregroundMark x1="72102" y1="67179" x2="72102" y2="67179"/>
                        <a14:foregroundMark x1="70923" y1="67179" x2="70923" y2="67179"/>
                        <a14:foregroundMark x1="67780" y1="69231" x2="67780" y2="69231"/>
                        <a14:foregroundMark x1="63654" y1="68718" x2="63654" y2="68718"/>
                        <a14:foregroundMark x1="59725" y1="68718" x2="59136" y2="68718"/>
                        <a14:foregroundMark x1="36739" y1="68718" x2="36739" y2="68718"/>
                        <a14:foregroundMark x1="38507" y1="68718" x2="38507" y2="68718"/>
                        <a14:foregroundMark x1="39293" y1="67179" x2="39293" y2="67179"/>
                        <a14:foregroundMark x1="41257" y1="66667" x2="41847" y2="66667"/>
                        <a14:foregroundMark x1="43811" y1="66667" x2="43811" y2="66667"/>
                        <a14:foregroundMark x1="44794" y1="66154" x2="45383" y2="66154"/>
                        <a14:foregroundMark x1="46562" y1="66154" x2="46562" y2="66154"/>
                        <a14:foregroundMark x1="49116" y1="66154" x2="50098" y2="64615"/>
                        <a14:foregroundMark x1="53045" y1="67179" x2="54617" y2="67179"/>
                        <a14:foregroundMark x1="55796" y1="67179" x2="56778" y2="67179"/>
                        <a14:foregroundMark x1="59332" y1="68718" x2="60511" y2="68718"/>
                        <a14:foregroundMark x1="60511" y1="68718" x2="60511" y2="68718"/>
                        <a14:foregroundMark x1="66798" y1="68718" x2="74067" y2="68718"/>
                        <a14:foregroundMark x1="75442" y1="68718" x2="79371" y2="68718"/>
                        <a14:foregroundMark x1="80550" y1="67692" x2="73084" y2="67692"/>
                        <a14:foregroundMark x1="43026" y1="66667" x2="53045" y2="67692"/>
                        <a14:foregroundMark x1="49116" y1="67692" x2="89391" y2="66667"/>
                        <a14:foregroundMark x1="38114" y1="48718" x2="38507" y2="34359"/>
                        <a14:foregroundMark x1="38507" y1="39487" x2="46169" y2="37436"/>
                        <a14:foregroundMark x1="65422" y1="32308" x2="62083" y2="5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9" y="0"/>
            <a:ext cx="2815592" cy="11296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59A9-6431-421B-A438-2519B698BE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03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LB" dirty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59A9-6431-421B-A438-2519B698BE03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074087"/>
              </p:ext>
            </p:extLst>
          </p:nvPr>
        </p:nvGraphicFramePr>
        <p:xfrm>
          <a:off x="998482" y="2088687"/>
          <a:ext cx="10131975" cy="437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239">
                  <a:extLst>
                    <a:ext uri="{9D8B030D-6E8A-4147-A177-3AD203B41FA5}">
                      <a16:colId xmlns:a16="http://schemas.microsoft.com/office/drawing/2014/main" val="2854429434"/>
                    </a:ext>
                  </a:extLst>
                </a:gridCol>
                <a:gridCol w="455194">
                  <a:extLst>
                    <a:ext uri="{9D8B030D-6E8A-4147-A177-3AD203B41FA5}">
                      <a16:colId xmlns:a16="http://schemas.microsoft.com/office/drawing/2014/main" val="2233704564"/>
                    </a:ext>
                  </a:extLst>
                </a:gridCol>
                <a:gridCol w="4504288">
                  <a:extLst>
                    <a:ext uri="{9D8B030D-6E8A-4147-A177-3AD203B41FA5}">
                      <a16:colId xmlns:a16="http://schemas.microsoft.com/office/drawing/2014/main" val="3624193936"/>
                    </a:ext>
                  </a:extLst>
                </a:gridCol>
                <a:gridCol w="524254">
                  <a:extLst>
                    <a:ext uri="{9D8B030D-6E8A-4147-A177-3AD203B41FA5}">
                      <a16:colId xmlns:a16="http://schemas.microsoft.com/office/drawing/2014/main" val="628196074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LB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البيان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LB" sz="2800" dirty="0"/>
                        <a:t>#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LB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البيان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LB" sz="2800" dirty="0"/>
                        <a:t>#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5951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r"/>
                      <a:r>
                        <a:rPr lang="ar-LB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إرتفاع نسبة الأمية بين النساء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LB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إرتفاع نسبة تسرب الفتيات من التعليم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48977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r"/>
                      <a:r>
                        <a:rPr lang="ar-LB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ضعف مساهمة النساء بعمليات التنمية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LB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إنخفاض وعي المجتمع بأهمية</a:t>
                      </a:r>
                      <a:r>
                        <a:rPr lang="ar-LB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التعليم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08198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r"/>
                      <a:r>
                        <a:rPr lang="ar-LB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الزواج المبكر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LB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سوء الحالة الإقتصادية</a:t>
                      </a:r>
                      <a:r>
                        <a:rPr lang="ar-LB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للإسر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78155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r"/>
                      <a:r>
                        <a:rPr lang="ar-LB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التهميش الإجتماعي والإقتصادي للنساء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LB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عدم وجود مدارس خاصة بلفتيات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06245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r"/>
                      <a:r>
                        <a:rPr lang="ar-LB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العادات والتقاليد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LB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ضعف مساهمة النساء بالإقتصاد</a:t>
                      </a:r>
                      <a:r>
                        <a:rPr lang="ar-LB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المجتمعي</a:t>
                      </a:r>
                      <a:r>
                        <a:rPr lang="ar-LB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627585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8482" y="989491"/>
            <a:ext cx="10131973" cy="83613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ar-LB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ت</a:t>
            </a:r>
            <a:r>
              <a:rPr lang="ar-SA" altLang="en-US" sz="2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عليمات</a:t>
            </a:r>
            <a:r>
              <a:rPr lang="ar-LB" altLang="en-US" sz="2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ar-LB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ar-LB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ar-SA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ضع الجمل في المستوى المناسب في شجرة المش</a:t>
            </a:r>
            <a:r>
              <a:rPr kumimoji="0" lang="ar-LB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ا</a:t>
            </a:r>
            <a:r>
              <a:rPr kumimoji="0" lang="ar-SA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كل</a:t>
            </a:r>
            <a:r>
              <a:rPr kumimoji="0" lang="ar-LB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kumimoji="0" lang="ar-LB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ar-LB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ألمشكل الرئيسي (بيان المشكلة </a:t>
            </a:r>
            <a:r>
              <a:rPr kumimoji="0" lang="ar-LB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ar-LB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)،     </a:t>
            </a:r>
            <a:r>
              <a:rPr lang="ar-LB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الاسباب (</a:t>
            </a:r>
            <a:r>
              <a:rPr lang="ar-LB" altLang="en-US" sz="2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ar-LB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)،   </a:t>
            </a:r>
            <a:r>
              <a:rPr lang="ar-MA" altLang="en-US" sz="2800" dirty="0">
                <a:latin typeface="Times New Roman" panose="02020603050405020304" pitchFamily="18" charset="0"/>
              </a:rPr>
              <a:t>الآثار</a:t>
            </a:r>
            <a:r>
              <a:rPr lang="ar-LB" altLang="en-US" sz="2800" b="1" dirty="0">
                <a:latin typeface="Times New Roman" panose="02020603050405020304" pitchFamily="18" charset="0"/>
              </a:rPr>
              <a:t>(3)</a:t>
            </a:r>
            <a:r>
              <a:rPr lang="ar-LB" altLang="en-US" sz="2800" dirty="0">
                <a:latin typeface="Times New Roman" panose="02020603050405020304" pitchFamily="18" charset="0"/>
              </a:rPr>
              <a:t>، 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1D51C7-60A5-46B3-9252-B0545AC60077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7525" y1="43077" x2="37525" y2="43077"/>
                        <a14:foregroundMark x1="52456" y1="43077" x2="52456" y2="43077"/>
                        <a14:foregroundMark x1="62475" y1="44103" x2="62475" y2="44103"/>
                        <a14:foregroundMark x1="74263" y1="49744" x2="74263" y2="49744"/>
                        <a14:foregroundMark x1="80354" y1="49744" x2="80354" y2="49744"/>
                        <a14:foregroundMark x1="79764" y1="65641" x2="79764" y2="65641"/>
                        <a14:foregroundMark x1="84086" y1="66154" x2="84086" y2="66154"/>
                        <a14:foregroundMark x1="86051" y1="66154" x2="86051" y2="66154"/>
                        <a14:foregroundMark x1="86837" y1="66154" x2="86837" y2="66154"/>
                        <a14:foregroundMark x1="88212" y1="66154" x2="88212" y2="66154"/>
                        <a14:foregroundMark x1="84479" y1="66667" x2="84479" y2="66667"/>
                        <a14:foregroundMark x1="83497" y1="66667" x2="83497" y2="66667"/>
                        <a14:foregroundMark x1="76424" y1="68718" x2="76424" y2="68718"/>
                        <a14:foregroundMark x1="74263" y1="67179" x2="74263" y2="67179"/>
                        <a14:foregroundMark x1="72102" y1="67179" x2="72102" y2="67179"/>
                        <a14:foregroundMark x1="70923" y1="67179" x2="70923" y2="67179"/>
                        <a14:foregroundMark x1="67780" y1="69231" x2="67780" y2="69231"/>
                        <a14:foregroundMark x1="63654" y1="68718" x2="63654" y2="68718"/>
                        <a14:foregroundMark x1="59725" y1="68718" x2="59136" y2="68718"/>
                        <a14:foregroundMark x1="36739" y1="68718" x2="36739" y2="68718"/>
                        <a14:foregroundMark x1="38507" y1="68718" x2="38507" y2="68718"/>
                        <a14:foregroundMark x1="39293" y1="67179" x2="39293" y2="67179"/>
                        <a14:foregroundMark x1="41257" y1="66667" x2="41847" y2="66667"/>
                        <a14:foregroundMark x1="43811" y1="66667" x2="43811" y2="66667"/>
                        <a14:foregroundMark x1="44794" y1="66154" x2="45383" y2="66154"/>
                        <a14:foregroundMark x1="46562" y1="66154" x2="46562" y2="66154"/>
                        <a14:foregroundMark x1="49116" y1="66154" x2="50098" y2="64615"/>
                        <a14:foregroundMark x1="53045" y1="67179" x2="54617" y2="67179"/>
                        <a14:foregroundMark x1="55796" y1="67179" x2="56778" y2="67179"/>
                        <a14:foregroundMark x1="59332" y1="68718" x2="60511" y2="68718"/>
                        <a14:foregroundMark x1="60511" y1="68718" x2="60511" y2="68718"/>
                        <a14:foregroundMark x1="66798" y1="68718" x2="74067" y2="68718"/>
                        <a14:foregroundMark x1="75442" y1="68718" x2="79371" y2="68718"/>
                        <a14:foregroundMark x1="80550" y1="67692" x2="73084" y2="67692"/>
                        <a14:foregroundMark x1="43026" y1="66667" x2="53045" y2="67692"/>
                        <a14:foregroundMark x1="49116" y1="67692" x2="89391" y2="66667"/>
                        <a14:foregroundMark x1="38114" y1="48718" x2="38507" y2="34359"/>
                        <a14:foregroundMark x1="38507" y1="39487" x2="46169" y2="37436"/>
                        <a14:foregroundMark x1="65422" y1="32308" x2="62083" y2="5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9" y="3994"/>
            <a:ext cx="2815592" cy="1129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98239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34297" cy="1325563"/>
          </a:xfrm>
        </p:spPr>
        <p:txBody>
          <a:bodyPr/>
          <a:lstStyle/>
          <a:p>
            <a:pPr algn="r"/>
            <a:r>
              <a:rPr lang="ar-LB" dirty="0"/>
              <a:t>إنتهاء الجلسة الثانية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334297" cy="4351338"/>
          </a:xfrm>
        </p:spPr>
        <p:txBody>
          <a:bodyPr/>
          <a:lstStyle/>
          <a:p>
            <a:pPr algn="r" rtl="1">
              <a:tabLst>
                <a:tab pos="1655763" algn="l"/>
              </a:tabLst>
            </a:pPr>
            <a:r>
              <a:rPr lang="ar-LB" altLang="en-US" dirty="0">
                <a:solidFill>
                  <a:srgbClr val="222222"/>
                </a:solidFill>
                <a:latin typeface="inherit"/>
                <a:cs typeface="Times New Roman" panose="02020603050405020304" pitchFamily="18" charset="0"/>
              </a:rPr>
              <a:t>نقاش وأسئلة مفتوحة</a:t>
            </a:r>
          </a:p>
          <a:p>
            <a:pPr marL="0" lvl="0" indent="0" algn="r" rtl="1">
              <a:buNone/>
              <a:tabLst>
                <a:tab pos="1655763" algn="l"/>
              </a:tabLst>
            </a:pPr>
            <a:endParaRPr lang="ar-LB" altLang="en-US" dirty="0">
              <a:solidFill>
                <a:srgbClr val="222222"/>
              </a:solidFill>
              <a:latin typeface="inherit"/>
              <a:cs typeface="Times New Roman" panose="02020603050405020304" pitchFamily="18" charset="0"/>
            </a:endParaRPr>
          </a:p>
          <a:p>
            <a:pPr lvl="0" algn="r" rtl="1">
              <a:tabLst>
                <a:tab pos="1655763" algn="l"/>
              </a:tabLst>
            </a:pPr>
            <a:r>
              <a:rPr lang="ar-SA" altLang="en-US" dirty="0">
                <a:solidFill>
                  <a:srgbClr val="222222"/>
                </a:solidFill>
                <a:latin typeface="inherit"/>
                <a:cs typeface="Times New Roman" panose="02020603050405020304" pitchFamily="18" charset="0"/>
              </a:rPr>
              <a:t>اختبار ما بعد التدريب</a:t>
            </a:r>
            <a:endParaRPr lang="ar-LB" altLang="en-US" dirty="0">
              <a:solidFill>
                <a:srgbClr val="222222"/>
              </a:solidFill>
              <a:latin typeface="inherit"/>
              <a:cs typeface="Times New Roman" panose="02020603050405020304" pitchFamily="18" charset="0"/>
            </a:endParaRPr>
          </a:p>
          <a:p>
            <a:pPr marL="0" lvl="0" indent="0" algn="r" rtl="1">
              <a:buNone/>
              <a:tabLst>
                <a:tab pos="1655763" algn="l"/>
              </a:tabLst>
            </a:pPr>
            <a:endParaRPr lang="ar-LB" altLang="en-US" dirty="0">
              <a:solidFill>
                <a:srgbClr val="222222"/>
              </a:solidFill>
              <a:latin typeface="inherit"/>
              <a:cs typeface="Times New Roman" panose="02020603050405020304" pitchFamily="18" charset="0"/>
            </a:endParaRPr>
          </a:p>
          <a:p>
            <a:pPr algn="r" rtl="1">
              <a:tabLst>
                <a:tab pos="1655763" algn="l"/>
              </a:tabLst>
            </a:pPr>
            <a:r>
              <a:rPr lang="ar-SA" altLang="en-US" dirty="0">
                <a:solidFill>
                  <a:srgbClr val="222222"/>
                </a:solidFill>
                <a:latin typeface="inherit"/>
              </a:rPr>
              <a:t>جلس</a:t>
            </a:r>
            <a:r>
              <a:rPr lang="ar-LB" altLang="en-US" dirty="0">
                <a:solidFill>
                  <a:srgbClr val="222222"/>
                </a:solidFill>
                <a:latin typeface="inherit"/>
              </a:rPr>
              <a:t>ة</a:t>
            </a:r>
            <a:r>
              <a:rPr lang="ar-SA" altLang="en-US" dirty="0">
                <a:solidFill>
                  <a:srgbClr val="222222"/>
                </a:solidFill>
                <a:latin typeface="inherit"/>
              </a:rPr>
              <a:t> المتابعة</a:t>
            </a:r>
            <a:r>
              <a:rPr lang="ar-LB" altLang="en-US" dirty="0">
                <a:solidFill>
                  <a:srgbClr val="222222"/>
                </a:solidFill>
                <a:latin typeface="inherit"/>
              </a:rPr>
              <a:t>: شجرة الأهداف</a:t>
            </a:r>
          </a:p>
          <a:p>
            <a:pPr marL="0" indent="0" algn="r" rtl="1">
              <a:buNone/>
              <a:tabLst>
                <a:tab pos="1655763" algn="l"/>
              </a:tabLst>
            </a:pPr>
            <a:endParaRPr lang="ar-LB" altLang="en-US" dirty="0">
              <a:solidFill>
                <a:srgbClr val="222222"/>
              </a:solidFill>
              <a:latin typeface="inherit"/>
            </a:endParaRPr>
          </a:p>
          <a:p>
            <a:pPr lvl="0" algn="r" rtl="1">
              <a:tabLst>
                <a:tab pos="1655763" algn="l"/>
              </a:tabLst>
            </a:pPr>
            <a:r>
              <a:rPr lang="ar-LB" altLang="en-US" dirty="0">
                <a:solidFill>
                  <a:srgbClr val="222222"/>
                </a:solidFill>
                <a:latin typeface="inherit"/>
              </a:rPr>
              <a:t>جلسات التدريب </a:t>
            </a:r>
            <a:r>
              <a:rPr lang="ar-SA" altLang="en-US" dirty="0">
                <a:solidFill>
                  <a:srgbClr val="222222"/>
                </a:solidFill>
                <a:latin typeface="inherit"/>
              </a:rPr>
              <a:t>أثناء العمل</a:t>
            </a:r>
            <a:r>
              <a:rPr lang="en-US" altLang="en-US" sz="1050" dirty="0"/>
              <a:t> </a:t>
            </a:r>
            <a:r>
              <a:rPr lang="ar-LB" altLang="en-US" dirty="0">
                <a:solidFill>
                  <a:srgbClr val="222222"/>
                </a:solidFill>
                <a:latin typeface="inherit"/>
              </a:rPr>
              <a:t> </a:t>
            </a:r>
            <a:endParaRPr lang="en-US" altLang="en-US" dirty="0">
              <a:latin typeface="Arial" panose="020B0604020202020204" pitchFamily="34" charset="0"/>
            </a:endParaRPr>
          </a:p>
          <a:p>
            <a:pPr marL="0" indent="0" algn="r" rtl="1">
              <a:buNone/>
              <a:tabLst>
                <a:tab pos="1655763" algn="l"/>
              </a:tabLst>
            </a:pPr>
            <a:endParaRPr lang="ar-LB" altLang="en-US" sz="1050" dirty="0"/>
          </a:p>
          <a:p>
            <a:pPr algn="r" rtl="1">
              <a:tabLst>
                <a:tab pos="1655763" algn="l"/>
              </a:tabLst>
            </a:pPr>
            <a:endParaRPr lang="en-US" altLang="en-US" dirty="0">
              <a:latin typeface="Arial" panose="020B0604020202020204" pitchFamily="34" charset="0"/>
            </a:endParaRPr>
          </a:p>
          <a:p>
            <a:pPr lvl="0" algn="r" rtl="1">
              <a:tabLst>
                <a:tab pos="1655763" algn="l"/>
              </a:tabLst>
            </a:pPr>
            <a:endParaRPr lang="ar-LB" altLang="en-US" dirty="0">
              <a:solidFill>
                <a:srgbClr val="222222"/>
              </a:solidFill>
              <a:latin typeface="inheri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59A9-6431-421B-A438-2519B698BE03}" type="slidenum">
              <a:rPr lang="en-US" smtClean="0"/>
              <a:t>31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919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21919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1D51C7-60A5-46B3-9252-B0545AC60077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7525" y1="43077" x2="37525" y2="43077"/>
                        <a14:foregroundMark x1="52456" y1="43077" x2="52456" y2="43077"/>
                        <a14:foregroundMark x1="62475" y1="44103" x2="62475" y2="44103"/>
                        <a14:foregroundMark x1="74263" y1="49744" x2="74263" y2="49744"/>
                        <a14:foregroundMark x1="80354" y1="49744" x2="80354" y2="49744"/>
                        <a14:foregroundMark x1="79764" y1="65641" x2="79764" y2="65641"/>
                        <a14:foregroundMark x1="84086" y1="66154" x2="84086" y2="66154"/>
                        <a14:foregroundMark x1="86051" y1="66154" x2="86051" y2="66154"/>
                        <a14:foregroundMark x1="86837" y1="66154" x2="86837" y2="66154"/>
                        <a14:foregroundMark x1="88212" y1="66154" x2="88212" y2="66154"/>
                        <a14:foregroundMark x1="84479" y1="66667" x2="84479" y2="66667"/>
                        <a14:foregroundMark x1="83497" y1="66667" x2="83497" y2="66667"/>
                        <a14:foregroundMark x1="76424" y1="68718" x2="76424" y2="68718"/>
                        <a14:foregroundMark x1="74263" y1="67179" x2="74263" y2="67179"/>
                        <a14:foregroundMark x1="72102" y1="67179" x2="72102" y2="67179"/>
                        <a14:foregroundMark x1="70923" y1="67179" x2="70923" y2="67179"/>
                        <a14:foregroundMark x1="67780" y1="69231" x2="67780" y2="69231"/>
                        <a14:foregroundMark x1="63654" y1="68718" x2="63654" y2="68718"/>
                        <a14:foregroundMark x1="59725" y1="68718" x2="59136" y2="68718"/>
                        <a14:foregroundMark x1="36739" y1="68718" x2="36739" y2="68718"/>
                        <a14:foregroundMark x1="38507" y1="68718" x2="38507" y2="68718"/>
                        <a14:foregroundMark x1="39293" y1="67179" x2="39293" y2="67179"/>
                        <a14:foregroundMark x1="41257" y1="66667" x2="41847" y2="66667"/>
                        <a14:foregroundMark x1="43811" y1="66667" x2="43811" y2="66667"/>
                        <a14:foregroundMark x1="44794" y1="66154" x2="45383" y2="66154"/>
                        <a14:foregroundMark x1="46562" y1="66154" x2="46562" y2="66154"/>
                        <a14:foregroundMark x1="49116" y1="66154" x2="50098" y2="64615"/>
                        <a14:foregroundMark x1="53045" y1="67179" x2="54617" y2="67179"/>
                        <a14:foregroundMark x1="55796" y1="67179" x2="56778" y2="67179"/>
                        <a14:foregroundMark x1="59332" y1="68718" x2="60511" y2="68718"/>
                        <a14:foregroundMark x1="60511" y1="68718" x2="60511" y2="68718"/>
                        <a14:foregroundMark x1="66798" y1="68718" x2="74067" y2="68718"/>
                        <a14:foregroundMark x1="75442" y1="68718" x2="79371" y2="68718"/>
                        <a14:foregroundMark x1="80550" y1="67692" x2="73084" y2="67692"/>
                        <a14:foregroundMark x1="43026" y1="66667" x2="53045" y2="67692"/>
                        <a14:foregroundMark x1="49116" y1="67692" x2="89391" y2="66667"/>
                        <a14:foregroundMark x1="38114" y1="48718" x2="38507" y2="34359"/>
                        <a14:foregroundMark x1="38507" y1="39487" x2="46169" y2="37436"/>
                        <a14:foregroundMark x1="65422" y1="32308" x2="62083" y2="5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9" y="3994"/>
            <a:ext cx="2815592" cy="11296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2169558" y="179864"/>
            <a:ext cx="22442" cy="9747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-217" t="-7746" r="217" b="8047"/>
          <a:stretch/>
        </p:blipFill>
        <p:spPr>
          <a:xfrm>
            <a:off x="2136228" y="1646238"/>
            <a:ext cx="4853152" cy="392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362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noFill/>
        </p:spPr>
        <p:txBody>
          <a:bodyPr/>
          <a:lstStyle/>
          <a:p>
            <a:endParaRPr lang="en-GB" dirty="0">
              <a:latin typeface="+mj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noFill/>
        </p:spPr>
        <p:txBody>
          <a:bodyPr/>
          <a:lstStyle/>
          <a:p>
            <a:fld id="{BCCE5460-4FB7-5647-9AB1-CEF5116A5DCA}" type="datetime1">
              <a:rPr lang="en-US" smtClean="0">
                <a:latin typeface="+mj-lt"/>
              </a:rPr>
              <a:pPr/>
              <a:t>9/22/2020</a:t>
            </a:fld>
            <a:endParaRPr lang="en-US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/>
          <a:p>
            <a:fld id="{42782948-4DBE-204D-AB9E-B65E067054AE}" type="slidenum">
              <a:rPr lang="en-US" smtClean="0">
                <a:latin typeface="+mj-lt"/>
              </a:rPr>
              <a:pPr/>
              <a:t>32</a:t>
            </a:fld>
            <a:endParaRPr lang="en-US">
              <a:latin typeface="+mj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D2F4B36-8C03-4841-B05C-631B7C95D866}"/>
              </a:ext>
            </a:extLst>
          </p:cNvPr>
          <p:cNvSpPr txBox="1">
            <a:spLocks/>
          </p:cNvSpPr>
          <p:nvPr/>
        </p:nvSpPr>
        <p:spPr>
          <a:xfrm>
            <a:off x="2871041" y="1870742"/>
            <a:ext cx="6205538" cy="1033461"/>
          </a:xfrm>
          <a:prstGeom prst="rect">
            <a:avLst/>
          </a:prstGeom>
          <a:noFill/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429" i="1" dirty="0"/>
              <a:t>Building Alliance for Local Advancement, Development, and Investment – CAP</a:t>
            </a:r>
          </a:p>
          <a:p>
            <a:pPr>
              <a:defRPr/>
            </a:pPr>
            <a:br>
              <a:rPr lang="en-US" sz="1429" i="1" dirty="0"/>
            </a:br>
            <a:r>
              <a:rPr lang="en-US" sz="3143" b="1" dirty="0">
                <a:solidFill>
                  <a:srgbClr val="C00000"/>
                </a:solidFill>
              </a:rPr>
              <a:t>BALADI CAP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BDF84E-76BB-49B3-93C8-3C320F2E0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040" y="1335075"/>
            <a:ext cx="5443539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ar-LB" altLang="en-US" sz="2800" b="1" dirty="0">
                <a:latin typeface="+mj-lt"/>
              </a:rPr>
              <a:t>لمزيد من المعلومات</a:t>
            </a:r>
            <a:endParaRPr lang="en-US" altLang="en-US" sz="2800" b="1" dirty="0">
              <a:latin typeface="+mj-lt"/>
            </a:endParaRPr>
          </a:p>
        </p:txBody>
      </p:sp>
      <p:pic>
        <p:nvPicPr>
          <p:cNvPr id="10" name="Picture 2" descr="C:\Users\Pamela Chemali\Desktop\images.jpg">
            <a:extLst>
              <a:ext uri="{FF2B5EF4-FFF2-40B4-BE49-F238E27FC236}">
                <a16:creationId xmlns:a16="http://schemas.microsoft.com/office/drawing/2014/main" id="{959B7E6E-6B3F-4325-888B-4867390F1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8" r="15089"/>
          <a:stretch>
            <a:fillRect/>
          </a:stretch>
        </p:blipFill>
        <p:spPr bwMode="auto">
          <a:xfrm>
            <a:off x="2740304" y="4238626"/>
            <a:ext cx="511736" cy="51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 descr="C:\Users\Pamela Chemali\Desktop\images.png">
            <a:extLst>
              <a:ext uri="{FF2B5EF4-FFF2-40B4-BE49-F238E27FC236}">
                <a16:creationId xmlns:a16="http://schemas.microsoft.com/office/drawing/2014/main" id="{EAD56CC0-CFB1-488E-AA3E-0836DCEEA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201" y="4937317"/>
            <a:ext cx="507999" cy="4127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3" name="Picture 4" descr="C:\Users\Pamela Chemali\Desktop\download.jpg">
            <a:extLst>
              <a:ext uri="{FF2B5EF4-FFF2-40B4-BE49-F238E27FC236}">
                <a16:creationId xmlns:a16="http://schemas.microsoft.com/office/drawing/2014/main" id="{9FBC30B7-F100-4980-9500-AADA931B3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0" r="16382"/>
          <a:stretch>
            <a:fillRect/>
          </a:stretch>
        </p:blipFill>
        <p:spPr bwMode="auto">
          <a:xfrm>
            <a:off x="7286066" y="4286250"/>
            <a:ext cx="520700" cy="46354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B926AF9-2ABA-44BA-B1DE-D7C758C43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8530" y="2780377"/>
            <a:ext cx="5443537" cy="4879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ar-LB" altLang="en-US" sz="2286" b="1" dirty="0">
                <a:latin typeface="+mj-lt"/>
              </a:rPr>
              <a:t>تابعونا</a:t>
            </a:r>
            <a:r>
              <a:rPr lang="ar-LB" altLang="en-US" sz="2571" b="1" dirty="0">
                <a:latin typeface="+mj-lt"/>
              </a:rPr>
              <a:t> على </a:t>
            </a:r>
            <a:endParaRPr lang="en-US" altLang="en-US" sz="2571" b="1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CABF1D-37A5-4540-8B35-DDDFAF322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4050" y="4993944"/>
            <a:ext cx="184731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n-US" altLang="en-US" sz="1600" b="1" dirty="0">
              <a:solidFill>
                <a:srgbClr val="6C6463"/>
              </a:solidFill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96739F-1B97-407B-8546-24E2A2802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4048" y="4397262"/>
            <a:ext cx="120218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j-lt"/>
              </a:rPr>
              <a:t>@baladi.cap</a:t>
            </a:r>
            <a:endParaRPr lang="en-US" altLang="en-US" sz="1600" dirty="0"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03C51A-C57E-4E1B-98A1-67236331D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8354" y="4330700"/>
            <a:ext cx="1155701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600" dirty="0">
                <a:latin typeface="+mj-lt"/>
              </a:rPr>
              <a:t>@Baladicap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CD2DDC-48FB-4AC2-B001-D6BCFA9B9CF5}"/>
              </a:ext>
            </a:extLst>
          </p:cNvPr>
          <p:cNvSpPr txBox="1"/>
          <p:nvPr/>
        </p:nvSpPr>
        <p:spPr>
          <a:xfrm>
            <a:off x="3299200" y="4978555"/>
            <a:ext cx="1310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@Baladicap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B7B8965-2DAD-460E-BBA7-65C0785A1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060" y="5044678"/>
            <a:ext cx="897792" cy="5187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CA1C5BA-C9C0-40BC-9492-CB290C1C15AC}"/>
              </a:ext>
            </a:extLst>
          </p:cNvPr>
          <p:cNvSpPr txBox="1"/>
          <p:nvPr/>
        </p:nvSpPr>
        <p:spPr>
          <a:xfrm>
            <a:off x="7864730" y="5132443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Baladicap.com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CA4948-9C90-491D-8174-578AAC63F0DB}"/>
              </a:ext>
            </a:extLst>
          </p:cNvPr>
          <p:cNvSpPr txBox="1"/>
          <p:nvPr/>
        </p:nvSpPr>
        <p:spPr>
          <a:xfrm>
            <a:off x="1862771" y="5920320"/>
            <a:ext cx="9000887" cy="580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8669" lvl="3" algn="ctr" rtl="1">
              <a:spcBef>
                <a:spcPct val="0"/>
              </a:spcBef>
            </a:pPr>
            <a:r>
              <a:rPr lang="ar-LB" altLang="en-US" sz="1587" dirty="0">
                <a:cs typeface="Arial" panose="020B0604020202020204" pitchFamily="34" charset="0"/>
              </a:rPr>
              <a:t>” تم تطوير هذه المنشورة بفضل دعم الشعب الأميركي من خلال الوكالة الأمريكية للتنمية الدولية</a:t>
            </a:r>
            <a:r>
              <a:rPr lang="en-US" altLang="en-US" sz="1587" dirty="0">
                <a:cs typeface="Arial" panose="020B0604020202020204" pitchFamily="34" charset="0"/>
              </a:rPr>
              <a:t>USAID) </a:t>
            </a:r>
            <a:r>
              <a:rPr lang="ar-SA" altLang="en-US" sz="1587" dirty="0">
                <a:cs typeface="Arial" panose="020B0604020202020204" pitchFamily="34" charset="0"/>
              </a:rPr>
              <a:t>). </a:t>
            </a:r>
            <a:r>
              <a:rPr lang="ar-LB" altLang="en-US" sz="1587" dirty="0">
                <a:cs typeface="Arial" panose="020B0604020202020204" pitchFamily="34" charset="0"/>
              </a:rPr>
              <a:t>محتويات هذه المنشورة هي مسؤولية شركة </a:t>
            </a:r>
            <a:r>
              <a:rPr lang="en-US" altLang="en-US" sz="1587" dirty="0">
                <a:cs typeface="Arial" panose="020B0604020202020204" pitchFamily="34" charset="0"/>
              </a:rPr>
              <a:t>MSI</a:t>
            </a:r>
            <a:r>
              <a:rPr lang="ar-LB" altLang="en-US" sz="1587" dirty="0">
                <a:cs typeface="Arial" panose="020B0604020202020204" pitchFamily="34" charset="0"/>
              </a:rPr>
              <a:t>، ولا تعكس بالضرورة وجهة نظر او اراء الوكالة الأميركية للتنمية أو حكومة الولايات المتحدة"</a:t>
            </a:r>
            <a:endParaRPr lang="en-US" altLang="en-US" sz="1587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23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/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LB" altLang="en-US" b="1" dirty="0"/>
              <a:t>الإدارة القائمة على النتائج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LB" altLang="en-US" dirty="0"/>
              <a:t>” النتيجة“ أو النتائج هي: </a:t>
            </a:r>
          </a:p>
          <a:p>
            <a:pPr marL="0" indent="0" algn="r">
              <a:buNone/>
            </a:pPr>
            <a:endParaRPr lang="ar-LB" altLang="en-US" sz="1000" b="1" dirty="0"/>
          </a:p>
          <a:p>
            <a:pPr lvl="1" algn="r" rtl="1"/>
            <a:r>
              <a:rPr lang="ar-LB" altLang="en-US" sz="2800" dirty="0"/>
              <a:t>تغيير ملموس وهو نتيجة علاقة الوسائل والغايات.</a:t>
            </a:r>
            <a:endParaRPr lang="en-US" altLang="en-US" sz="2800" dirty="0"/>
          </a:p>
          <a:p>
            <a:pPr lvl="1" algn="r" rtl="1"/>
            <a:r>
              <a:rPr lang="ar-LB" sz="2800" dirty="0"/>
              <a:t> التغيير القابل للوصف أو القياس و الناتج عن علاقة سببية أو تأثيرية</a:t>
            </a:r>
          </a:p>
          <a:p>
            <a:pPr marL="457200" lvl="1" indent="0" rtl="1">
              <a:buNone/>
            </a:pP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93" y="3889885"/>
            <a:ext cx="1347536" cy="97496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59" y="3873417"/>
            <a:ext cx="981075" cy="84709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61" y="3873417"/>
            <a:ext cx="996197" cy="757647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074" y="3734849"/>
            <a:ext cx="768350" cy="106743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47" y="3652436"/>
            <a:ext cx="1580534" cy="1111288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398" y="4887187"/>
            <a:ext cx="972820" cy="153670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109" y="5421630"/>
            <a:ext cx="1508760" cy="89027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808" y="5207268"/>
            <a:ext cx="936249" cy="1093158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047" y="4768669"/>
            <a:ext cx="1879600" cy="1470025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698" y="4887187"/>
            <a:ext cx="1634190" cy="12622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971773" y="4001294"/>
            <a:ext cx="142968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ill Sans MT" panose="020B0502020104020203" pitchFamily="34" charset="0"/>
              </a:rPr>
              <a:t>Results</a:t>
            </a:r>
            <a:endParaRPr lang="ar-LB" sz="2800" b="1" dirty="0">
              <a:latin typeface="Gill Sans MT" panose="020B0502020104020203" pitchFamily="34" charset="0"/>
            </a:endParaRPr>
          </a:p>
          <a:p>
            <a:endParaRPr lang="ar-LB" sz="2800" dirty="0">
              <a:latin typeface="Gill Sans MT" panose="020B0502020104020203" pitchFamily="34" charset="0"/>
            </a:endParaRPr>
          </a:p>
          <a:p>
            <a:r>
              <a:rPr lang="en-US" sz="2800" dirty="0">
                <a:latin typeface="Gill Sans MT" panose="020B0502020104020203" pitchFamily="34" charset="0"/>
              </a:rPr>
              <a:t> </a:t>
            </a:r>
            <a:endParaRPr lang="ar-LB" sz="2800" dirty="0">
              <a:latin typeface="Gill Sans MT" panose="020B0502020104020203" pitchFamily="34" charset="0"/>
            </a:endParaRPr>
          </a:p>
          <a:p>
            <a:pPr algn="r"/>
            <a:r>
              <a:rPr lang="ar-LB" altLang="en-US" sz="3200" b="1" dirty="0">
                <a:latin typeface="Gill Sans MT" panose="020B0502020104020203" pitchFamily="34" charset="0"/>
              </a:rPr>
              <a:t>النتيجة</a:t>
            </a:r>
            <a:endParaRPr lang="en-US" sz="3200" b="1" dirty="0">
              <a:latin typeface="Gill Sans MT" panose="020B0502020104020203" pitchFamily="34" charset="0"/>
            </a:endParaRPr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31D51C7-60A5-46B3-9252-B0545AC60077}"/>
              </a:ext>
            </a:extLst>
          </p:cNvPr>
          <p:cNvPicPr/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37525" y1="43077" x2="37525" y2="43077"/>
                        <a14:foregroundMark x1="52456" y1="43077" x2="52456" y2="43077"/>
                        <a14:foregroundMark x1="62475" y1="44103" x2="62475" y2="44103"/>
                        <a14:foregroundMark x1="74263" y1="49744" x2="74263" y2="49744"/>
                        <a14:foregroundMark x1="80354" y1="49744" x2="80354" y2="49744"/>
                        <a14:foregroundMark x1="79764" y1="65641" x2="79764" y2="65641"/>
                        <a14:foregroundMark x1="84086" y1="66154" x2="84086" y2="66154"/>
                        <a14:foregroundMark x1="86051" y1="66154" x2="86051" y2="66154"/>
                        <a14:foregroundMark x1="86837" y1="66154" x2="86837" y2="66154"/>
                        <a14:foregroundMark x1="88212" y1="66154" x2="88212" y2="66154"/>
                        <a14:foregroundMark x1="84479" y1="66667" x2="84479" y2="66667"/>
                        <a14:foregroundMark x1="83497" y1="66667" x2="83497" y2="66667"/>
                        <a14:foregroundMark x1="76424" y1="68718" x2="76424" y2="68718"/>
                        <a14:foregroundMark x1="74263" y1="67179" x2="74263" y2="67179"/>
                        <a14:foregroundMark x1="72102" y1="67179" x2="72102" y2="67179"/>
                        <a14:foregroundMark x1="70923" y1="67179" x2="70923" y2="67179"/>
                        <a14:foregroundMark x1="67780" y1="69231" x2="67780" y2="69231"/>
                        <a14:foregroundMark x1="63654" y1="68718" x2="63654" y2="68718"/>
                        <a14:foregroundMark x1="59725" y1="68718" x2="59136" y2="68718"/>
                        <a14:foregroundMark x1="36739" y1="68718" x2="36739" y2="68718"/>
                        <a14:foregroundMark x1="38507" y1="68718" x2="38507" y2="68718"/>
                        <a14:foregroundMark x1="39293" y1="67179" x2="39293" y2="67179"/>
                        <a14:foregroundMark x1="41257" y1="66667" x2="41847" y2="66667"/>
                        <a14:foregroundMark x1="43811" y1="66667" x2="43811" y2="66667"/>
                        <a14:foregroundMark x1="44794" y1="66154" x2="45383" y2="66154"/>
                        <a14:foregroundMark x1="46562" y1="66154" x2="46562" y2="66154"/>
                        <a14:foregroundMark x1="49116" y1="66154" x2="50098" y2="64615"/>
                        <a14:foregroundMark x1="53045" y1="67179" x2="54617" y2="67179"/>
                        <a14:foregroundMark x1="55796" y1="67179" x2="56778" y2="67179"/>
                        <a14:foregroundMark x1="59332" y1="68718" x2="60511" y2="68718"/>
                        <a14:foregroundMark x1="60511" y1="68718" x2="60511" y2="68718"/>
                        <a14:foregroundMark x1="66798" y1="68718" x2="74067" y2="68718"/>
                        <a14:foregroundMark x1="75442" y1="68718" x2="79371" y2="68718"/>
                        <a14:foregroundMark x1="80550" y1="67692" x2="73084" y2="67692"/>
                        <a14:foregroundMark x1="43026" y1="66667" x2="53045" y2="67692"/>
                        <a14:foregroundMark x1="49116" y1="67692" x2="89391" y2="66667"/>
                        <a14:foregroundMark x1="38114" y1="48718" x2="38507" y2="34359"/>
                        <a14:foregroundMark x1="38507" y1="39487" x2="46169" y2="37436"/>
                        <a14:foregroundMark x1="65422" y1="32308" x2="62083" y2="5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9" y="3994"/>
            <a:ext cx="2815592" cy="112964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59A9-6431-421B-A438-2519B698BE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31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703" y="738527"/>
            <a:ext cx="10515600" cy="645528"/>
          </a:xfrm>
        </p:spPr>
        <p:txBody>
          <a:bodyPr>
            <a:normAutofit fontScale="90000"/>
          </a:bodyPr>
          <a:lstStyle/>
          <a:p>
            <a:pPr algn="r"/>
            <a:r>
              <a:rPr lang="ar-LB" altLang="en-US" b="1" dirty="0"/>
              <a:t>الإدارة القائمة على النتائج – تمرين </a:t>
            </a:r>
            <a:r>
              <a:rPr lang="en-US" alt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078031" y="1494773"/>
            <a:ext cx="10484334" cy="5183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i="1" dirty="0">
                <a:solidFill>
                  <a:srgbClr val="31B4E6">
                    <a:lumMod val="75000"/>
                  </a:srgbClr>
                </a:solidFill>
                <a:latin typeface="Century Gothic" panose="020B0502020202020204"/>
              </a:rPr>
              <a:t>Which of these statements is an Activity? or Outcome?</a:t>
            </a:r>
          </a:p>
          <a:p>
            <a:pPr marL="0" indent="0">
              <a:buNone/>
            </a:pPr>
            <a:r>
              <a:rPr lang="en-US" sz="1000" b="1" i="1" dirty="0">
                <a:solidFill>
                  <a:srgbClr val="31B4E6">
                    <a:lumMod val="75000"/>
                  </a:srgbClr>
                </a:solidFill>
                <a:latin typeface="Century Gothic" panose="020B0502020202020204"/>
              </a:rPr>
              <a:t> </a:t>
            </a:r>
            <a:endParaRPr lang="ar-LB" sz="1000" b="1" i="1" dirty="0">
              <a:latin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ar-L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اقرأ هذه العبارات وحدد أي منها نشاط، أو نتيجة (او نتائج مرحلية)؟  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ar-LB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0000"/>
              </a:lnSpc>
              <a:buNone/>
            </a:pPr>
            <a:r>
              <a:rPr lang="ar-LB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تدريب العاملين في المؤسسات الغير حكومية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0000"/>
              </a:lnSpc>
              <a:buNone/>
            </a:pPr>
            <a:r>
              <a:rPr lang="ar-LB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العاملين في مؤسسات المجتمع المدني أكثر فعالية في تنفيذ برامج التوعية للمواطنين</a:t>
            </a:r>
            <a:endParaRPr lang="en-US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0000"/>
              </a:lnSpc>
              <a:buNone/>
            </a:pPr>
            <a:r>
              <a:rPr lang="ar-LB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صرف منح مالية للمؤسسات الغير حكومية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0000"/>
              </a:lnSpc>
              <a:buNone/>
            </a:pPr>
            <a:r>
              <a:rPr lang="ar-LB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قدرات الشركاء في تنفيذ البرامج محسنة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0000"/>
              </a:lnSpc>
              <a:buNone/>
            </a:pPr>
            <a:r>
              <a:rPr lang="ar-LB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العاملين في مؤسسات المجتمع المدني مدربين على تقنيات المناصرة</a:t>
            </a:r>
          </a:p>
          <a:p>
            <a:pPr marL="0" indent="0" algn="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ar-LB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ممارسات المؤسسة الحكومية أكثر شفافية وديمقرطية</a:t>
            </a:r>
            <a:endParaRPr lang="en-US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1D51C7-60A5-46B3-9252-B0545AC60077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7525" y1="43077" x2="37525" y2="43077"/>
                        <a14:foregroundMark x1="52456" y1="43077" x2="52456" y2="43077"/>
                        <a14:foregroundMark x1="62475" y1="44103" x2="62475" y2="44103"/>
                        <a14:foregroundMark x1="74263" y1="49744" x2="74263" y2="49744"/>
                        <a14:foregroundMark x1="80354" y1="49744" x2="80354" y2="49744"/>
                        <a14:foregroundMark x1="79764" y1="65641" x2="79764" y2="65641"/>
                        <a14:foregroundMark x1="84086" y1="66154" x2="84086" y2="66154"/>
                        <a14:foregroundMark x1="86051" y1="66154" x2="86051" y2="66154"/>
                        <a14:foregroundMark x1="86837" y1="66154" x2="86837" y2="66154"/>
                        <a14:foregroundMark x1="88212" y1="66154" x2="88212" y2="66154"/>
                        <a14:foregroundMark x1="84479" y1="66667" x2="84479" y2="66667"/>
                        <a14:foregroundMark x1="83497" y1="66667" x2="83497" y2="66667"/>
                        <a14:foregroundMark x1="76424" y1="68718" x2="76424" y2="68718"/>
                        <a14:foregroundMark x1="74263" y1="67179" x2="74263" y2="67179"/>
                        <a14:foregroundMark x1="72102" y1="67179" x2="72102" y2="67179"/>
                        <a14:foregroundMark x1="70923" y1="67179" x2="70923" y2="67179"/>
                        <a14:foregroundMark x1="67780" y1="69231" x2="67780" y2="69231"/>
                        <a14:foregroundMark x1="63654" y1="68718" x2="63654" y2="68718"/>
                        <a14:foregroundMark x1="59725" y1="68718" x2="59136" y2="68718"/>
                        <a14:foregroundMark x1="36739" y1="68718" x2="36739" y2="68718"/>
                        <a14:foregroundMark x1="38507" y1="68718" x2="38507" y2="68718"/>
                        <a14:foregroundMark x1="39293" y1="67179" x2="39293" y2="67179"/>
                        <a14:foregroundMark x1="41257" y1="66667" x2="41847" y2="66667"/>
                        <a14:foregroundMark x1="43811" y1="66667" x2="43811" y2="66667"/>
                        <a14:foregroundMark x1="44794" y1="66154" x2="45383" y2="66154"/>
                        <a14:foregroundMark x1="46562" y1="66154" x2="46562" y2="66154"/>
                        <a14:foregroundMark x1="49116" y1="66154" x2="50098" y2="64615"/>
                        <a14:foregroundMark x1="53045" y1="67179" x2="54617" y2="67179"/>
                        <a14:foregroundMark x1="55796" y1="67179" x2="56778" y2="67179"/>
                        <a14:foregroundMark x1="59332" y1="68718" x2="60511" y2="68718"/>
                        <a14:foregroundMark x1="60511" y1="68718" x2="60511" y2="68718"/>
                        <a14:foregroundMark x1="66798" y1="68718" x2="74067" y2="68718"/>
                        <a14:foregroundMark x1="75442" y1="68718" x2="79371" y2="68718"/>
                        <a14:foregroundMark x1="80550" y1="67692" x2="73084" y2="67692"/>
                        <a14:foregroundMark x1="43026" y1="66667" x2="53045" y2="67692"/>
                        <a14:foregroundMark x1="49116" y1="67692" x2="89391" y2="66667"/>
                        <a14:foregroundMark x1="38114" y1="48718" x2="38507" y2="34359"/>
                        <a14:foregroundMark x1="38507" y1="39487" x2="46169" y2="37436"/>
                        <a14:foregroundMark x1="65422" y1="32308" x2="62083" y2="5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9" y="3994"/>
            <a:ext cx="2815592" cy="112964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59A9-6431-421B-A438-2519B698BE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3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8817"/>
            <a:ext cx="10515600" cy="1325563"/>
          </a:xfrm>
        </p:spPr>
        <p:txBody>
          <a:bodyPr/>
          <a:lstStyle/>
          <a:p>
            <a:pPr algn="r"/>
            <a:r>
              <a:rPr lang="ar-LB" altLang="en-US" b="1" dirty="0"/>
              <a:t>الإدارة القائمة على النتائج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1352"/>
            <a:ext cx="10515600" cy="4351338"/>
          </a:xfrm>
        </p:spPr>
        <p:txBody>
          <a:bodyPr/>
          <a:lstStyle/>
          <a:p>
            <a:pPr algn="r" rtl="1"/>
            <a:r>
              <a:rPr lang="ar-LB" altLang="en-US" dirty="0"/>
              <a:t> الإدارة القائمة على النتائج مبنية على  </a:t>
            </a:r>
            <a:r>
              <a:rPr lang="ar-LB" altLang="en-US" b="1" i="1" dirty="0"/>
              <a:t>” نظرية التغيير“  </a:t>
            </a:r>
            <a:r>
              <a:rPr lang="en-US" altLang="en-US" b="1" i="1" dirty="0"/>
              <a:t>“Theory of Change </a:t>
            </a:r>
            <a:r>
              <a:rPr lang="en-US" altLang="en-US" b="1" i="1" dirty="0" err="1"/>
              <a:t>ToC</a:t>
            </a:r>
            <a:r>
              <a:rPr lang="en-US" altLang="en-US" b="1" i="1" dirty="0"/>
              <a:t>”</a:t>
            </a:r>
            <a:endParaRPr lang="ar-LB" altLang="en-US" b="1" i="1" dirty="0"/>
          </a:p>
          <a:p>
            <a:pPr algn="r">
              <a:buNone/>
            </a:pPr>
            <a:endParaRPr lang="en-US" altLang="en-US" sz="1000" dirty="0"/>
          </a:p>
          <a:p>
            <a:pPr algn="r" rtl="1"/>
            <a:r>
              <a:rPr lang="ar-BH" altLang="en-US" dirty="0"/>
              <a:t>بدلا من</a:t>
            </a:r>
            <a:r>
              <a:rPr lang="ar-LB" altLang="en-US" b="1" dirty="0"/>
              <a:t>“توقع”</a:t>
            </a:r>
            <a:r>
              <a:rPr lang="ar-BH" altLang="en-US" dirty="0"/>
              <a:t> نتائج الأنشطة الخاصة ب</a:t>
            </a:r>
            <a:r>
              <a:rPr lang="ar-LB" altLang="en-US" dirty="0"/>
              <a:t>المشروع</a:t>
            </a:r>
            <a:r>
              <a:rPr lang="ar-BH" altLang="en-US" dirty="0"/>
              <a:t>،</a:t>
            </a:r>
            <a:r>
              <a:rPr lang="ar-LB" altLang="en-US" dirty="0"/>
              <a:t> تركز عملية ” نظرية التغيير “:</a:t>
            </a:r>
          </a:p>
          <a:p>
            <a:pPr marL="0" indent="0" algn="r" rtl="1">
              <a:buNone/>
            </a:pPr>
            <a:endParaRPr lang="ar-LB" altLang="en-US" sz="1000" dirty="0"/>
          </a:p>
          <a:p>
            <a:pPr lvl="1" algn="r" rtl="1"/>
            <a:r>
              <a:rPr lang="ar-BH" altLang="en-US" sz="2800" i="1" dirty="0"/>
              <a:t> </a:t>
            </a:r>
            <a:r>
              <a:rPr lang="ar-BH" altLang="en-US" sz="2800" b="1" i="1" dirty="0"/>
              <a:t>أولا</a:t>
            </a:r>
            <a:r>
              <a:rPr lang="ar-BH" altLang="en-US" sz="2800" i="1" dirty="0"/>
              <a:t> </a:t>
            </a:r>
            <a:r>
              <a:rPr lang="ar-BH" altLang="en-US" sz="2800" b="1" i="1" dirty="0"/>
              <a:t>على ما هي النتيجة التي </a:t>
            </a:r>
            <a:r>
              <a:rPr lang="ar-LB" altLang="en-US" sz="2800" b="1" i="1" dirty="0"/>
              <a:t>ي</a:t>
            </a:r>
            <a:r>
              <a:rPr lang="ar-BH" altLang="en-US" sz="2800" b="1" i="1" dirty="0"/>
              <a:t>سع</a:t>
            </a:r>
            <a:r>
              <a:rPr lang="ar-LB" altLang="en-US" sz="2800" b="1" i="1" dirty="0"/>
              <a:t>ى المشروع</a:t>
            </a:r>
            <a:r>
              <a:rPr lang="ar-BH" altLang="en-US" sz="2800" b="1" i="1" dirty="0"/>
              <a:t> </a:t>
            </a:r>
            <a:r>
              <a:rPr lang="ar-LB" altLang="en-US" sz="2800" b="1" i="1" dirty="0"/>
              <a:t>الى تحقيقها </a:t>
            </a:r>
            <a:r>
              <a:rPr lang="ar-BH" altLang="en-US" sz="2800" b="1" i="1" dirty="0"/>
              <a:t>(</a:t>
            </a:r>
            <a:r>
              <a:rPr lang="ar-LB" altLang="en-US" sz="2800" b="1" i="1" dirty="0"/>
              <a:t>ال</a:t>
            </a:r>
            <a:r>
              <a:rPr lang="ar-BH" altLang="en-US" sz="2800" b="1" i="1" dirty="0"/>
              <a:t>هدف</a:t>
            </a:r>
            <a:r>
              <a:rPr lang="ar-LB" altLang="en-US" sz="2800" b="1" i="1" dirty="0"/>
              <a:t> العام</a:t>
            </a:r>
            <a:r>
              <a:rPr lang="ar-BH" altLang="en-US" sz="2800" b="1" i="1" dirty="0"/>
              <a:t>)</a:t>
            </a:r>
            <a:endParaRPr lang="ar-LB" altLang="en-US" sz="2800" b="1" i="1" dirty="0"/>
          </a:p>
          <a:p>
            <a:pPr marL="457200" lvl="1" indent="0" algn="r" rtl="1">
              <a:buNone/>
            </a:pPr>
            <a:endParaRPr lang="ar-LB" altLang="en-US" sz="2800" dirty="0"/>
          </a:p>
          <a:p>
            <a:pPr lvl="1" algn="r" rtl="1"/>
            <a:r>
              <a:rPr lang="ar-BH" altLang="en-US" sz="2800" dirty="0"/>
              <a:t> </a:t>
            </a:r>
            <a:r>
              <a:rPr lang="ar-LB" altLang="en-US" sz="2800" b="1" dirty="0"/>
              <a:t>ومن </a:t>
            </a:r>
            <a:r>
              <a:rPr lang="ar-BH" altLang="en-US" sz="2800" b="1" dirty="0"/>
              <a:t>ثم </a:t>
            </a:r>
            <a:r>
              <a:rPr lang="ar-LB" altLang="en-US" sz="2800" dirty="0"/>
              <a:t>تحديد ما هي “</a:t>
            </a:r>
            <a:r>
              <a:rPr lang="ar-BH" altLang="en-US" sz="2800" dirty="0"/>
              <a:t>الشروط المسبقة </a:t>
            </a:r>
            <a:r>
              <a:rPr lang="ar-LB" altLang="en-US" sz="2800" dirty="0"/>
              <a:t>و</a:t>
            </a:r>
            <a:r>
              <a:rPr lang="ar-BH" altLang="en-US" sz="2800" dirty="0"/>
              <a:t>الضرورية</a:t>
            </a:r>
            <a:r>
              <a:rPr lang="ar-LB" altLang="en-US" sz="2800" dirty="0"/>
              <a:t>” (الأهداف الخاصة أو النتائج المرحلية والانشطة / المدخلات) لتحقيقه.  </a:t>
            </a:r>
          </a:p>
          <a:p>
            <a:pPr algn="r">
              <a:buNone/>
            </a:pPr>
            <a:endParaRPr lang="ar-LB" alt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431" y="4744068"/>
            <a:ext cx="2444750" cy="1644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1D51C7-60A5-46B3-9252-B0545AC60077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7525" y1="43077" x2="37525" y2="43077"/>
                        <a14:foregroundMark x1="52456" y1="43077" x2="52456" y2="43077"/>
                        <a14:foregroundMark x1="62475" y1="44103" x2="62475" y2="44103"/>
                        <a14:foregroundMark x1="74263" y1="49744" x2="74263" y2="49744"/>
                        <a14:foregroundMark x1="80354" y1="49744" x2="80354" y2="49744"/>
                        <a14:foregroundMark x1="79764" y1="65641" x2="79764" y2="65641"/>
                        <a14:foregroundMark x1="84086" y1="66154" x2="84086" y2="66154"/>
                        <a14:foregroundMark x1="86051" y1="66154" x2="86051" y2="66154"/>
                        <a14:foregroundMark x1="86837" y1="66154" x2="86837" y2="66154"/>
                        <a14:foregroundMark x1="88212" y1="66154" x2="88212" y2="66154"/>
                        <a14:foregroundMark x1="84479" y1="66667" x2="84479" y2="66667"/>
                        <a14:foregroundMark x1="83497" y1="66667" x2="83497" y2="66667"/>
                        <a14:foregroundMark x1="76424" y1="68718" x2="76424" y2="68718"/>
                        <a14:foregroundMark x1="74263" y1="67179" x2="74263" y2="67179"/>
                        <a14:foregroundMark x1="72102" y1="67179" x2="72102" y2="67179"/>
                        <a14:foregroundMark x1="70923" y1="67179" x2="70923" y2="67179"/>
                        <a14:foregroundMark x1="67780" y1="69231" x2="67780" y2="69231"/>
                        <a14:foregroundMark x1="63654" y1="68718" x2="63654" y2="68718"/>
                        <a14:foregroundMark x1="59725" y1="68718" x2="59136" y2="68718"/>
                        <a14:foregroundMark x1="36739" y1="68718" x2="36739" y2="68718"/>
                        <a14:foregroundMark x1="38507" y1="68718" x2="38507" y2="68718"/>
                        <a14:foregroundMark x1="39293" y1="67179" x2="39293" y2="67179"/>
                        <a14:foregroundMark x1="41257" y1="66667" x2="41847" y2="66667"/>
                        <a14:foregroundMark x1="43811" y1="66667" x2="43811" y2="66667"/>
                        <a14:foregroundMark x1="44794" y1="66154" x2="45383" y2="66154"/>
                        <a14:foregroundMark x1="46562" y1="66154" x2="46562" y2="66154"/>
                        <a14:foregroundMark x1="49116" y1="66154" x2="50098" y2="64615"/>
                        <a14:foregroundMark x1="53045" y1="67179" x2="54617" y2="67179"/>
                        <a14:foregroundMark x1="55796" y1="67179" x2="56778" y2="67179"/>
                        <a14:foregroundMark x1="59332" y1="68718" x2="60511" y2="68718"/>
                        <a14:foregroundMark x1="60511" y1="68718" x2="60511" y2="68718"/>
                        <a14:foregroundMark x1="66798" y1="68718" x2="74067" y2="68718"/>
                        <a14:foregroundMark x1="75442" y1="68718" x2="79371" y2="68718"/>
                        <a14:foregroundMark x1="80550" y1="67692" x2="73084" y2="67692"/>
                        <a14:foregroundMark x1="43026" y1="66667" x2="53045" y2="67692"/>
                        <a14:foregroundMark x1="49116" y1="67692" x2="89391" y2="66667"/>
                        <a14:foregroundMark x1="38114" y1="48718" x2="38507" y2="34359"/>
                        <a14:foregroundMark x1="38507" y1="39487" x2="46169" y2="37436"/>
                        <a14:foregroundMark x1="65422" y1="32308" x2="62083" y2="5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9" y="3994"/>
            <a:ext cx="2815592" cy="11296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59A9-6431-421B-A438-2519B698BE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4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5053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ar-LB" altLang="en-US" sz="4000" b="1" dirty="0"/>
              <a:t>الإدارة القائمة على النتائج 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596" y="1828801"/>
            <a:ext cx="10275771" cy="486088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ar-LB" dirty="0">
                <a:cs typeface="+mj-cs"/>
              </a:rPr>
              <a:t>يتم تحديد المدخلات والأنشطة في إطار نظرية التغير بناء على النتائج / الأهداف وليس العكس (حتى تعرف لماذا تنفذ هذه الأنشطة وماذا تبغي تحقيقه من خلالها!)</a:t>
            </a:r>
          </a:p>
          <a:p>
            <a:pPr algn="r">
              <a:buNone/>
            </a:pPr>
            <a:endParaRPr lang="ar-LB" dirty="0"/>
          </a:p>
          <a:p>
            <a:pPr algn="r">
              <a:buNone/>
            </a:pPr>
            <a:endParaRPr lang="en-US" dirty="0"/>
          </a:p>
          <a:p>
            <a:pPr algn="r">
              <a:buNone/>
            </a:pPr>
            <a:endParaRPr lang="en-US" dirty="0"/>
          </a:p>
          <a:p>
            <a:pPr algn="r">
              <a:buNone/>
            </a:pPr>
            <a:endParaRPr lang="en-US" dirty="0"/>
          </a:p>
          <a:p>
            <a:pPr algn="r">
              <a:buNone/>
            </a:pPr>
            <a:endParaRPr lang="en-US" dirty="0"/>
          </a:p>
          <a:p>
            <a:pPr algn="r">
              <a:buNone/>
            </a:pPr>
            <a:endParaRPr lang="en-US" dirty="0"/>
          </a:p>
          <a:p>
            <a:pPr algn="ctr">
              <a:buNone/>
            </a:pPr>
            <a:r>
              <a:rPr lang="ar-LB" altLang="en-US" b="1" i="1" dirty="0"/>
              <a:t>نظرية التغيير </a:t>
            </a:r>
            <a:r>
              <a:rPr lang="ar-LB" altLang="en-US" dirty="0"/>
              <a:t>هو”إطار السببية“ يستعرض </a:t>
            </a:r>
            <a:r>
              <a:rPr lang="ar-LB" altLang="en-US" b="1" dirty="0"/>
              <a:t>كيف</a:t>
            </a:r>
            <a:r>
              <a:rPr lang="ar-LB" altLang="en-US" dirty="0"/>
              <a:t> و</a:t>
            </a:r>
            <a:r>
              <a:rPr lang="ar-LB" altLang="en-US" b="1" dirty="0"/>
              <a:t>لماذا</a:t>
            </a:r>
            <a:r>
              <a:rPr lang="ar-LB" altLang="en-US" dirty="0"/>
              <a:t> سوف تحدث عملية التغير في سياق معين،</a:t>
            </a:r>
            <a:endParaRPr lang="en-US" dirty="0"/>
          </a:p>
          <a:p>
            <a:pPr algn="r">
              <a:buNone/>
            </a:pPr>
            <a:endParaRPr lang="en-US" dirty="0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 flipH="1" flipV="1">
            <a:off x="4880181" y="2753120"/>
            <a:ext cx="2514600" cy="2819400"/>
            <a:chOff x="8575" y="1908"/>
            <a:chExt cx="1702" cy="1467"/>
          </a:xfrm>
        </p:grpSpPr>
        <p:sp>
          <p:nvSpPr>
            <p:cNvPr id="5" name="Oval 14"/>
            <p:cNvSpPr>
              <a:spLocks noChangeArrowheads="1"/>
            </p:cNvSpPr>
            <p:nvPr/>
          </p:nvSpPr>
          <p:spPr bwMode="auto">
            <a:xfrm>
              <a:off x="8575" y="1954"/>
              <a:ext cx="540" cy="334"/>
            </a:xfrm>
            <a:prstGeom prst="ellipse">
              <a:avLst/>
            </a:prstGeom>
            <a:solidFill>
              <a:srgbClr val="FF66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9201" y="2427"/>
              <a:ext cx="540" cy="334"/>
            </a:xfrm>
            <a:prstGeom prst="ellipse">
              <a:avLst/>
            </a:prstGeom>
            <a:solidFill>
              <a:srgbClr val="FF99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Oval 16"/>
            <p:cNvSpPr>
              <a:spLocks noChangeArrowheads="1"/>
            </p:cNvSpPr>
            <p:nvPr/>
          </p:nvSpPr>
          <p:spPr bwMode="auto">
            <a:xfrm>
              <a:off x="9737" y="1908"/>
              <a:ext cx="540" cy="334"/>
            </a:xfrm>
            <a:prstGeom prst="ellipse">
              <a:avLst/>
            </a:prstGeom>
            <a:solidFill>
              <a:srgbClr val="FF66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Oval 17"/>
            <p:cNvSpPr>
              <a:spLocks noChangeArrowheads="1"/>
            </p:cNvSpPr>
            <p:nvPr/>
          </p:nvSpPr>
          <p:spPr bwMode="auto">
            <a:xfrm>
              <a:off x="8861" y="3041"/>
              <a:ext cx="540" cy="334"/>
            </a:xfrm>
            <a:prstGeom prst="ellipse">
              <a:avLst/>
            </a:prstGeom>
            <a:solidFill>
              <a:srgbClr val="FFCC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8"/>
            <p:cNvSpPr>
              <a:spLocks noChangeShapeType="1"/>
            </p:cNvSpPr>
            <p:nvPr/>
          </p:nvSpPr>
          <p:spPr bwMode="auto">
            <a:xfrm flipV="1">
              <a:off x="9258" y="2751"/>
              <a:ext cx="166" cy="32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9"/>
            <p:cNvSpPr>
              <a:spLocks noChangeShapeType="1"/>
            </p:cNvSpPr>
            <p:nvPr/>
          </p:nvSpPr>
          <p:spPr bwMode="auto">
            <a:xfrm flipH="1" flipV="1">
              <a:off x="9026" y="2224"/>
              <a:ext cx="398" cy="21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0"/>
            <p:cNvSpPr>
              <a:spLocks noChangeShapeType="1"/>
            </p:cNvSpPr>
            <p:nvPr/>
          </p:nvSpPr>
          <p:spPr bwMode="auto">
            <a:xfrm flipV="1">
              <a:off x="9642" y="2186"/>
              <a:ext cx="245" cy="23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31D51C7-60A5-46B3-9252-B0545AC60077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7525" y1="43077" x2="37525" y2="43077"/>
                        <a14:foregroundMark x1="52456" y1="43077" x2="52456" y2="43077"/>
                        <a14:foregroundMark x1="62475" y1="44103" x2="62475" y2="44103"/>
                        <a14:foregroundMark x1="74263" y1="49744" x2="74263" y2="49744"/>
                        <a14:foregroundMark x1="80354" y1="49744" x2="80354" y2="49744"/>
                        <a14:foregroundMark x1="79764" y1="65641" x2="79764" y2="65641"/>
                        <a14:foregroundMark x1="84086" y1="66154" x2="84086" y2="66154"/>
                        <a14:foregroundMark x1="86051" y1="66154" x2="86051" y2="66154"/>
                        <a14:foregroundMark x1="86837" y1="66154" x2="86837" y2="66154"/>
                        <a14:foregroundMark x1="88212" y1="66154" x2="88212" y2="66154"/>
                        <a14:foregroundMark x1="84479" y1="66667" x2="84479" y2="66667"/>
                        <a14:foregroundMark x1="83497" y1="66667" x2="83497" y2="66667"/>
                        <a14:foregroundMark x1="76424" y1="68718" x2="76424" y2="68718"/>
                        <a14:foregroundMark x1="74263" y1="67179" x2="74263" y2="67179"/>
                        <a14:foregroundMark x1="72102" y1="67179" x2="72102" y2="67179"/>
                        <a14:foregroundMark x1="70923" y1="67179" x2="70923" y2="67179"/>
                        <a14:foregroundMark x1="67780" y1="69231" x2="67780" y2="69231"/>
                        <a14:foregroundMark x1="63654" y1="68718" x2="63654" y2="68718"/>
                        <a14:foregroundMark x1="59725" y1="68718" x2="59136" y2="68718"/>
                        <a14:foregroundMark x1="36739" y1="68718" x2="36739" y2="68718"/>
                        <a14:foregroundMark x1="38507" y1="68718" x2="38507" y2="68718"/>
                        <a14:foregroundMark x1="39293" y1="67179" x2="39293" y2="67179"/>
                        <a14:foregroundMark x1="41257" y1="66667" x2="41847" y2="66667"/>
                        <a14:foregroundMark x1="43811" y1="66667" x2="43811" y2="66667"/>
                        <a14:foregroundMark x1="44794" y1="66154" x2="45383" y2="66154"/>
                        <a14:foregroundMark x1="46562" y1="66154" x2="46562" y2="66154"/>
                        <a14:foregroundMark x1="49116" y1="66154" x2="50098" y2="64615"/>
                        <a14:foregroundMark x1="53045" y1="67179" x2="54617" y2="67179"/>
                        <a14:foregroundMark x1="55796" y1="67179" x2="56778" y2="67179"/>
                        <a14:foregroundMark x1="59332" y1="68718" x2="60511" y2="68718"/>
                        <a14:foregroundMark x1="60511" y1="68718" x2="60511" y2="68718"/>
                        <a14:foregroundMark x1="66798" y1="68718" x2="74067" y2="68718"/>
                        <a14:foregroundMark x1="75442" y1="68718" x2="79371" y2="68718"/>
                        <a14:foregroundMark x1="80550" y1="67692" x2="73084" y2="67692"/>
                        <a14:foregroundMark x1="43026" y1="66667" x2="53045" y2="67692"/>
                        <a14:foregroundMark x1="49116" y1="67692" x2="89391" y2="66667"/>
                        <a14:foregroundMark x1="38114" y1="48718" x2="38507" y2="34359"/>
                        <a14:foregroundMark x1="38507" y1="39487" x2="46169" y2="37436"/>
                        <a14:foregroundMark x1="65422" y1="32308" x2="62083" y2="5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9" y="3994"/>
            <a:ext cx="2815592" cy="112964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59A9-6431-421B-A438-2519B698BE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49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981200" y="1743076"/>
            <a:ext cx="9211377" cy="435133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ar-LB" altLang="en-US" dirty="0"/>
          </a:p>
          <a:p>
            <a:pPr eaLnBrk="1" hangingPunct="1">
              <a:buFont typeface="Arial" panose="020B0604020202020204" pitchFamily="34" charset="0"/>
              <a:buNone/>
            </a:pPr>
            <a:endParaRPr lang="ar-LB" altLang="en-US" dirty="0"/>
          </a:p>
          <a:p>
            <a:pPr eaLnBrk="1" hangingPunct="1">
              <a:buFont typeface="Arial" panose="020B0604020202020204" pitchFamily="34" charset="0"/>
              <a:buNone/>
            </a:pPr>
            <a:endParaRPr lang="ar-LB" altLang="en-US" dirty="0"/>
          </a:p>
          <a:p>
            <a:pPr eaLnBrk="1" hangingPunct="1">
              <a:buFont typeface="Arial" panose="020B0604020202020204" pitchFamily="34" charset="0"/>
              <a:buNone/>
            </a:pPr>
            <a:endParaRPr lang="ar-LB" altLang="en-US" dirty="0"/>
          </a:p>
          <a:p>
            <a:pPr eaLnBrk="1" hangingPunct="1">
              <a:buFont typeface="Arial" panose="020B0604020202020204" pitchFamily="34" charset="0"/>
              <a:buNone/>
            </a:pPr>
            <a:endParaRPr lang="ar-LB" altLang="en-US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ar-LB" altLang="en-US" dirty="0"/>
              <a:t>								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ar-LB" altLang="en-US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362200" y="4038600"/>
            <a:ext cx="175260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LB" sz="2400" b="1" dirty="0">
                <a:solidFill>
                  <a:schemeClr val="tx1"/>
                </a:solidFill>
              </a:rPr>
              <a:t>المخرجات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48564" y="5180014"/>
            <a:ext cx="1766236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LB" sz="2400" b="1" dirty="0">
                <a:solidFill>
                  <a:schemeClr val="tx1"/>
                </a:solidFill>
              </a:rPr>
              <a:t>المدخلات / الأنشطة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62200" y="2819400"/>
            <a:ext cx="175260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LB" sz="2400" b="1" dirty="0">
                <a:solidFill>
                  <a:schemeClr val="tx1"/>
                </a:solidFill>
              </a:rPr>
              <a:t>النتائج النهائية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981200" y="381000"/>
            <a:ext cx="2743200" cy="990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LB" sz="2800" b="1" dirty="0">
                <a:solidFill>
                  <a:schemeClr val="tx1"/>
                </a:solidFill>
              </a:rPr>
              <a:t>منهجيات مختلفة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2362200" y="1385502"/>
            <a:ext cx="1752600" cy="1066800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LB" sz="2400" b="1" dirty="0">
                <a:solidFill>
                  <a:schemeClr val="tx1"/>
                </a:solidFill>
              </a:rPr>
              <a:t>التأثير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3124200" y="3657600"/>
            <a:ext cx="230188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2136210" y="4017964"/>
            <a:ext cx="4342606" cy="79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6324600" y="228600"/>
            <a:ext cx="3733800" cy="1143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ar-LB" sz="2800" b="1" dirty="0">
                <a:solidFill>
                  <a:schemeClr val="tx1"/>
                </a:solidFill>
              </a:rPr>
              <a:t>نظرية التغيير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781800" y="4953000"/>
            <a:ext cx="144780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LB" sz="2400" b="1" dirty="0">
                <a:solidFill>
                  <a:schemeClr val="tx1"/>
                </a:solidFill>
              </a:rPr>
              <a:t>شرط مسبق وضروري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795904" y="3393440"/>
            <a:ext cx="175260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LB" sz="2400" b="1" dirty="0">
                <a:solidFill>
                  <a:schemeClr val="tx1"/>
                </a:solidFill>
              </a:rPr>
              <a:t>شرط مسبق وضروري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8337962" y="3387558"/>
            <a:ext cx="175260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LB" sz="2400" b="1" dirty="0">
                <a:solidFill>
                  <a:schemeClr val="tx1"/>
                </a:solidFill>
              </a:rPr>
              <a:t>شرط مسبق وضروري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0" name="Isosceles Triangle 29"/>
          <p:cNvSpPr/>
          <p:nvPr/>
        </p:nvSpPr>
        <p:spPr>
          <a:xfrm>
            <a:off x="6586888" y="1399848"/>
            <a:ext cx="2819400" cy="1245587"/>
          </a:xfrm>
          <a:prstGeom prst="triangle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BH" sz="2400" b="1" dirty="0">
                <a:solidFill>
                  <a:schemeClr val="tx1"/>
                </a:solidFill>
              </a:rPr>
              <a:t>نتائج </a:t>
            </a:r>
            <a:r>
              <a:rPr lang="ar-LB" sz="2400" b="1" dirty="0">
                <a:solidFill>
                  <a:schemeClr val="tx1"/>
                </a:solidFill>
              </a:rPr>
              <a:t>طويلة المدى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181600" y="4953000"/>
            <a:ext cx="144780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LB" sz="2400" b="1" dirty="0">
                <a:solidFill>
                  <a:schemeClr val="tx1"/>
                </a:solidFill>
              </a:rPr>
              <a:t>شرط مسبق وضروري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534400" y="4953000"/>
            <a:ext cx="144780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LB" sz="2400" b="1" dirty="0">
                <a:solidFill>
                  <a:schemeClr val="tx1"/>
                </a:solidFill>
              </a:rPr>
              <a:t>شرط مسبق وضروري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rot="5400000" flipH="1" flipV="1">
            <a:off x="6894079" y="2274826"/>
            <a:ext cx="762000" cy="14478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9" idx="0"/>
          </p:cNvCxnSpPr>
          <p:nvPr/>
        </p:nvCxnSpPr>
        <p:spPr>
          <a:xfrm flipH="1" flipV="1">
            <a:off x="8024339" y="2604620"/>
            <a:ext cx="1189923" cy="782938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Up Arrow 32"/>
          <p:cNvSpPr/>
          <p:nvPr/>
        </p:nvSpPr>
        <p:spPr>
          <a:xfrm>
            <a:off x="3116588" y="4744471"/>
            <a:ext cx="230188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Up Arrow 33"/>
          <p:cNvSpPr/>
          <p:nvPr/>
        </p:nvSpPr>
        <p:spPr>
          <a:xfrm>
            <a:off x="3123406" y="2414337"/>
            <a:ext cx="230188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rot="5400000" flipH="1" flipV="1">
            <a:off x="20850" y="4023579"/>
            <a:ext cx="4342606" cy="79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Down Arrow 2"/>
          <p:cNvSpPr/>
          <p:nvPr/>
        </p:nvSpPr>
        <p:spPr>
          <a:xfrm>
            <a:off x="10092883" y="1660358"/>
            <a:ext cx="455610" cy="423227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>
            <a:off x="4653699" y="1742274"/>
            <a:ext cx="455610" cy="423227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lus 13"/>
          <p:cNvSpPr/>
          <p:nvPr/>
        </p:nvSpPr>
        <p:spPr>
          <a:xfrm>
            <a:off x="6477000" y="5055844"/>
            <a:ext cx="495592" cy="6808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6586888" y="4323882"/>
            <a:ext cx="252663" cy="6291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/>
          <p:cNvSpPr/>
          <p:nvPr/>
        </p:nvSpPr>
        <p:spPr>
          <a:xfrm>
            <a:off x="9196136" y="4312920"/>
            <a:ext cx="252663" cy="6291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lus 37"/>
          <p:cNvSpPr/>
          <p:nvPr/>
        </p:nvSpPr>
        <p:spPr>
          <a:xfrm>
            <a:off x="7642459" y="3590222"/>
            <a:ext cx="587141" cy="71173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275079" y="3202892"/>
            <a:ext cx="152637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LB" b="1" dirty="0"/>
              <a:t>نتائج مرحلية</a:t>
            </a:r>
            <a:endParaRPr lang="en-US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31D51C7-60A5-46B3-9252-B0545AC60077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7525" y1="43077" x2="37525" y2="43077"/>
                        <a14:foregroundMark x1="52456" y1="43077" x2="52456" y2="43077"/>
                        <a14:foregroundMark x1="62475" y1="44103" x2="62475" y2="44103"/>
                        <a14:foregroundMark x1="74263" y1="49744" x2="74263" y2="49744"/>
                        <a14:foregroundMark x1="80354" y1="49744" x2="80354" y2="49744"/>
                        <a14:foregroundMark x1="79764" y1="65641" x2="79764" y2="65641"/>
                        <a14:foregroundMark x1="84086" y1="66154" x2="84086" y2="66154"/>
                        <a14:foregroundMark x1="86051" y1="66154" x2="86051" y2="66154"/>
                        <a14:foregroundMark x1="86837" y1="66154" x2="86837" y2="66154"/>
                        <a14:foregroundMark x1="88212" y1="66154" x2="88212" y2="66154"/>
                        <a14:foregroundMark x1="84479" y1="66667" x2="84479" y2="66667"/>
                        <a14:foregroundMark x1="83497" y1="66667" x2="83497" y2="66667"/>
                        <a14:foregroundMark x1="76424" y1="68718" x2="76424" y2="68718"/>
                        <a14:foregroundMark x1="74263" y1="67179" x2="74263" y2="67179"/>
                        <a14:foregroundMark x1="72102" y1="67179" x2="72102" y2="67179"/>
                        <a14:foregroundMark x1="70923" y1="67179" x2="70923" y2="67179"/>
                        <a14:foregroundMark x1="67780" y1="69231" x2="67780" y2="69231"/>
                        <a14:foregroundMark x1="63654" y1="68718" x2="63654" y2="68718"/>
                        <a14:foregroundMark x1="59725" y1="68718" x2="59136" y2="68718"/>
                        <a14:foregroundMark x1="36739" y1="68718" x2="36739" y2="68718"/>
                        <a14:foregroundMark x1="38507" y1="68718" x2="38507" y2="68718"/>
                        <a14:foregroundMark x1="39293" y1="67179" x2="39293" y2="67179"/>
                        <a14:foregroundMark x1="41257" y1="66667" x2="41847" y2="66667"/>
                        <a14:foregroundMark x1="43811" y1="66667" x2="43811" y2="66667"/>
                        <a14:foregroundMark x1="44794" y1="66154" x2="45383" y2="66154"/>
                        <a14:foregroundMark x1="46562" y1="66154" x2="46562" y2="66154"/>
                        <a14:foregroundMark x1="49116" y1="66154" x2="50098" y2="64615"/>
                        <a14:foregroundMark x1="53045" y1="67179" x2="54617" y2="67179"/>
                        <a14:foregroundMark x1="55796" y1="67179" x2="56778" y2="67179"/>
                        <a14:foregroundMark x1="59332" y1="68718" x2="60511" y2="68718"/>
                        <a14:foregroundMark x1="60511" y1="68718" x2="60511" y2="68718"/>
                        <a14:foregroundMark x1="66798" y1="68718" x2="74067" y2="68718"/>
                        <a14:foregroundMark x1="75442" y1="68718" x2="79371" y2="68718"/>
                        <a14:foregroundMark x1="80550" y1="67692" x2="73084" y2="67692"/>
                        <a14:foregroundMark x1="43026" y1="66667" x2="53045" y2="67692"/>
                        <a14:foregroundMark x1="49116" y1="67692" x2="89391" y2="66667"/>
                        <a14:foregroundMark x1="38114" y1="48718" x2="38507" y2="34359"/>
                        <a14:foregroundMark x1="38507" y1="39487" x2="46169" y2="37436"/>
                        <a14:foregroundMark x1="65422" y1="32308" x2="62083" y2="5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9" y="3994"/>
            <a:ext cx="2815592" cy="11296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59A9-6431-421B-A438-2519B698BE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60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524001" y="369888"/>
            <a:ext cx="7451725" cy="584200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br>
              <a:rPr lang="ar-LB" sz="3600" dirty="0"/>
            </a:br>
            <a:endParaRPr lang="en-US" sz="3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marL="180975" indent="-180975">
              <a:spcBef>
                <a:spcPts val="1200"/>
              </a:spcBef>
              <a:defRPr/>
            </a:pPr>
            <a:endParaRPr lang="ar-LB" sz="1300" spc="30" dirty="0"/>
          </a:p>
          <a:p>
            <a:pPr marL="180975" indent="-180975">
              <a:spcBef>
                <a:spcPts val="1200"/>
              </a:spcBef>
              <a:defRPr/>
            </a:pPr>
            <a:endParaRPr lang="ar-LB" sz="1300" spc="30" dirty="0"/>
          </a:p>
          <a:p>
            <a:pPr marL="180975" indent="-180975">
              <a:spcBef>
                <a:spcPts val="1200"/>
              </a:spcBef>
              <a:defRPr/>
            </a:pPr>
            <a:endParaRPr lang="ar-LB" sz="1300" spc="30" dirty="0"/>
          </a:p>
          <a:p>
            <a:pPr marL="180975" indent="-180975">
              <a:spcBef>
                <a:spcPts val="1200"/>
              </a:spcBef>
              <a:defRPr/>
            </a:pPr>
            <a:endParaRPr lang="ar-LB" sz="1300" spc="30" dirty="0"/>
          </a:p>
          <a:p>
            <a:pPr marL="180975" indent="-180975">
              <a:spcBef>
                <a:spcPts val="1200"/>
              </a:spcBef>
              <a:defRPr/>
            </a:pPr>
            <a:endParaRPr lang="ar-LB" sz="1300" spc="30" dirty="0"/>
          </a:p>
          <a:p>
            <a:pPr marL="180975" indent="-180975">
              <a:spcBef>
                <a:spcPts val="1200"/>
              </a:spcBef>
              <a:defRPr/>
            </a:pPr>
            <a:r>
              <a:rPr lang="ar-LB" sz="1300" spc="30" dirty="0"/>
              <a:t>								</a:t>
            </a:r>
          </a:p>
          <a:p>
            <a:pPr marL="180975" indent="-180975">
              <a:spcBef>
                <a:spcPts val="1200"/>
              </a:spcBef>
              <a:defRPr/>
            </a:pPr>
            <a:endParaRPr lang="ar-LB" sz="1300" spc="30" dirty="0"/>
          </a:p>
          <a:p>
            <a:pPr marL="180975" indent="-180975">
              <a:spcBef>
                <a:spcPts val="1200"/>
              </a:spcBef>
              <a:defRPr/>
            </a:pPr>
            <a:endParaRPr lang="en-US" sz="1300" spc="30" dirty="0"/>
          </a:p>
        </p:txBody>
      </p:sp>
      <p:sp>
        <p:nvSpPr>
          <p:cNvPr id="8" name="Rounded Rectangle 7"/>
          <p:cNvSpPr/>
          <p:nvPr/>
        </p:nvSpPr>
        <p:spPr>
          <a:xfrm>
            <a:off x="4297363" y="4836888"/>
            <a:ext cx="1905000" cy="11731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LB" sz="2400" b="1" dirty="0">
                <a:solidFill>
                  <a:schemeClr val="tx1"/>
                </a:solidFill>
              </a:rPr>
              <a:t>توجيه ومساعدة تقنية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0" y="3217817"/>
            <a:ext cx="2590800" cy="1219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LB" sz="2400" b="1" dirty="0">
                <a:solidFill>
                  <a:schemeClr val="tx1"/>
                </a:solidFill>
              </a:rPr>
              <a:t>قدرات المؤسسات في إدارة المنح محسّنة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29400" y="3189826"/>
            <a:ext cx="3200400" cy="120716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LB" sz="2400" b="1" dirty="0">
                <a:solidFill>
                  <a:schemeClr val="tx1"/>
                </a:solidFill>
              </a:rPr>
              <a:t>زيادة في الوعي على الدمقراطية لدى المواطنين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4114800" y="685800"/>
            <a:ext cx="3962400" cy="1066800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LB" sz="2400" b="1" dirty="0">
                <a:solidFill>
                  <a:schemeClr val="tx1"/>
                </a:solidFill>
              </a:rPr>
              <a:t>مجتمع مدني فعال وديمقراطي</a:t>
            </a:r>
          </a:p>
          <a:p>
            <a:pPr algn="ctr">
              <a:defRPr/>
            </a:pPr>
            <a:r>
              <a:rPr lang="ar-LB" sz="2400" b="1" dirty="0">
                <a:solidFill>
                  <a:schemeClr val="tx1"/>
                </a:solidFill>
              </a:rPr>
              <a:t>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24882" y="4856117"/>
            <a:ext cx="1828800" cy="11731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LB" sz="2400" b="1" dirty="0">
                <a:solidFill>
                  <a:schemeClr val="tx1"/>
                </a:solidFill>
              </a:rPr>
              <a:t>تدريب العاملين في المؤسسات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478441" y="4901751"/>
            <a:ext cx="1635917" cy="10434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LB" sz="2400" b="1" dirty="0">
                <a:solidFill>
                  <a:schemeClr val="tx1"/>
                </a:solidFill>
              </a:rPr>
              <a:t>صرف منح مالية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7983128" y="3467103"/>
            <a:ext cx="4953000" cy="317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477000" y="1863276"/>
            <a:ext cx="3352800" cy="950911"/>
          </a:xfrm>
          <a:prstGeom prst="ellipse">
            <a:avLst/>
          </a:prstGeom>
          <a:solidFill>
            <a:schemeClr val="accent6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LB" sz="2000" b="1" dirty="0">
                <a:solidFill>
                  <a:sysClr val="windowText" lastClr="000000"/>
                </a:solidFill>
              </a:rPr>
              <a:t>ممارسات المجتمع المدني أكثر ديمقرطية</a:t>
            </a: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476500" y="1943103"/>
            <a:ext cx="3505200" cy="874711"/>
          </a:xfrm>
          <a:prstGeom prst="ellipse">
            <a:avLst/>
          </a:prstGeom>
          <a:solidFill>
            <a:schemeClr val="accent6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LB" sz="2000" b="1" dirty="0">
                <a:solidFill>
                  <a:sysClr val="windowText" lastClr="000000"/>
                </a:solidFill>
              </a:rPr>
              <a:t>إمكانيات المؤسسات في إستقطاب المنح والمانحين مطورة  </a:t>
            </a: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7" name="Title 58"/>
          <p:cNvSpPr txBox="1">
            <a:spLocks/>
          </p:cNvSpPr>
          <p:nvPr/>
        </p:nvSpPr>
        <p:spPr>
          <a:xfrm>
            <a:off x="2971800" y="765745"/>
            <a:ext cx="7315200" cy="487362"/>
          </a:xfrm>
          <a:prstGeom prst="rect">
            <a:avLst/>
          </a:prstGeom>
        </p:spPr>
        <p:txBody>
          <a:bodyPr lIns="0" tIns="36000" rIns="0" bIns="36000"/>
          <a:lstStyle/>
          <a:p>
            <a:pPr algn="r">
              <a:lnSpc>
                <a:spcPts val="1900"/>
              </a:lnSpc>
              <a:defRPr/>
            </a:pPr>
            <a:endParaRPr lang="ar-LB" sz="3600" spc="30" dirty="0">
              <a:latin typeface="+mj-lt"/>
              <a:ea typeface="+mj-ea"/>
              <a:cs typeface="+mj-cs"/>
            </a:endParaRPr>
          </a:p>
          <a:p>
            <a:pPr algn="r">
              <a:lnSpc>
                <a:spcPts val="1900"/>
              </a:lnSpc>
              <a:defRPr/>
            </a:pPr>
            <a:r>
              <a:rPr lang="ar-LB" sz="3600" spc="30" dirty="0">
                <a:latin typeface="+mj-lt"/>
                <a:ea typeface="+mj-ea"/>
                <a:cs typeface="+mj-cs"/>
              </a:rPr>
              <a:t>نظرية التغيير: مثال  </a:t>
            </a:r>
            <a:endParaRPr lang="en-US" sz="3600" spc="30" dirty="0">
              <a:latin typeface="+mj-lt"/>
              <a:ea typeface="+mj-ea"/>
              <a:cs typeface="+mj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29400" y="4901751"/>
            <a:ext cx="1675606" cy="10434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LB" sz="2400" b="1" dirty="0">
                <a:solidFill>
                  <a:schemeClr val="tx1"/>
                </a:solidFill>
              </a:rPr>
              <a:t>حملات توعية على الديمقراطية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Plus 18"/>
          <p:cNvSpPr/>
          <p:nvPr/>
        </p:nvSpPr>
        <p:spPr>
          <a:xfrm>
            <a:off x="3892604" y="5083063"/>
            <a:ext cx="495592" cy="680813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8143928" y="5083062"/>
            <a:ext cx="495592" cy="680813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-Right-Up Arrow 4"/>
          <p:cNvSpPr/>
          <p:nvPr/>
        </p:nvSpPr>
        <p:spPr>
          <a:xfrm>
            <a:off x="3800044" y="4350036"/>
            <a:ext cx="991460" cy="658480"/>
          </a:xfrm>
          <a:prstGeom prst="leftRightUp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-Right-Up Arrow 20"/>
          <p:cNvSpPr/>
          <p:nvPr/>
        </p:nvSpPr>
        <p:spPr>
          <a:xfrm>
            <a:off x="7810071" y="4350351"/>
            <a:ext cx="991460" cy="658480"/>
          </a:xfrm>
          <a:prstGeom prst="leftRightUp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>
            <a:off x="4222704" y="2777391"/>
            <a:ext cx="241392" cy="563108"/>
          </a:xfrm>
          <a:prstGeom prst="up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8216551" y="2806167"/>
            <a:ext cx="241392" cy="563108"/>
          </a:xfrm>
          <a:prstGeom prst="up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-Right-Up Arrow 23"/>
          <p:cNvSpPr/>
          <p:nvPr/>
        </p:nvSpPr>
        <p:spPr>
          <a:xfrm>
            <a:off x="5638800" y="1632910"/>
            <a:ext cx="991460" cy="658480"/>
          </a:xfrm>
          <a:prstGeom prst="leftRightUp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85409" y="685800"/>
            <a:ext cx="677108" cy="59171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ar-LB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الإدارة القائمة على النتائج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32812" y="3013120"/>
            <a:ext cx="152637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LB" b="1" dirty="0"/>
              <a:t>نتائج مرحلية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31D51C7-60A5-46B3-9252-B0545AC60077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7525" y1="43077" x2="37525" y2="43077"/>
                        <a14:foregroundMark x1="52456" y1="43077" x2="52456" y2="43077"/>
                        <a14:foregroundMark x1="62475" y1="44103" x2="62475" y2="44103"/>
                        <a14:foregroundMark x1="74263" y1="49744" x2="74263" y2="49744"/>
                        <a14:foregroundMark x1="80354" y1="49744" x2="80354" y2="49744"/>
                        <a14:foregroundMark x1="79764" y1="65641" x2="79764" y2="65641"/>
                        <a14:foregroundMark x1="84086" y1="66154" x2="84086" y2="66154"/>
                        <a14:foregroundMark x1="86051" y1="66154" x2="86051" y2="66154"/>
                        <a14:foregroundMark x1="86837" y1="66154" x2="86837" y2="66154"/>
                        <a14:foregroundMark x1="88212" y1="66154" x2="88212" y2="66154"/>
                        <a14:foregroundMark x1="84479" y1="66667" x2="84479" y2="66667"/>
                        <a14:foregroundMark x1="83497" y1="66667" x2="83497" y2="66667"/>
                        <a14:foregroundMark x1="76424" y1="68718" x2="76424" y2="68718"/>
                        <a14:foregroundMark x1="74263" y1="67179" x2="74263" y2="67179"/>
                        <a14:foregroundMark x1="72102" y1="67179" x2="72102" y2="67179"/>
                        <a14:foregroundMark x1="70923" y1="67179" x2="70923" y2="67179"/>
                        <a14:foregroundMark x1="67780" y1="69231" x2="67780" y2="69231"/>
                        <a14:foregroundMark x1="63654" y1="68718" x2="63654" y2="68718"/>
                        <a14:foregroundMark x1="59725" y1="68718" x2="59136" y2="68718"/>
                        <a14:foregroundMark x1="36739" y1="68718" x2="36739" y2="68718"/>
                        <a14:foregroundMark x1="38507" y1="68718" x2="38507" y2="68718"/>
                        <a14:foregroundMark x1="39293" y1="67179" x2="39293" y2="67179"/>
                        <a14:foregroundMark x1="41257" y1="66667" x2="41847" y2="66667"/>
                        <a14:foregroundMark x1="43811" y1="66667" x2="43811" y2="66667"/>
                        <a14:foregroundMark x1="44794" y1="66154" x2="45383" y2="66154"/>
                        <a14:foregroundMark x1="46562" y1="66154" x2="46562" y2="66154"/>
                        <a14:foregroundMark x1="49116" y1="66154" x2="50098" y2="64615"/>
                        <a14:foregroundMark x1="53045" y1="67179" x2="54617" y2="67179"/>
                        <a14:foregroundMark x1="55796" y1="67179" x2="56778" y2="67179"/>
                        <a14:foregroundMark x1="59332" y1="68718" x2="60511" y2="68718"/>
                        <a14:foregroundMark x1="60511" y1="68718" x2="60511" y2="68718"/>
                        <a14:foregroundMark x1="66798" y1="68718" x2="74067" y2="68718"/>
                        <a14:foregroundMark x1="75442" y1="68718" x2="79371" y2="68718"/>
                        <a14:foregroundMark x1="80550" y1="67692" x2="73084" y2="67692"/>
                        <a14:foregroundMark x1="43026" y1="66667" x2="53045" y2="67692"/>
                        <a14:foregroundMark x1="49116" y1="67692" x2="89391" y2="66667"/>
                        <a14:foregroundMark x1="38114" y1="48718" x2="38507" y2="34359"/>
                        <a14:foregroundMark x1="38507" y1="39487" x2="46169" y2="37436"/>
                        <a14:foregroundMark x1="65422" y1="32308" x2="62083" y2="5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9" y="3994"/>
            <a:ext cx="2815592" cy="11296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59A9-6431-421B-A438-2519B698BE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70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1698</Words>
  <Application>Microsoft Office PowerPoint</Application>
  <PresentationFormat>Widescreen</PresentationFormat>
  <Paragraphs>355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Arial</vt:lpstr>
      <vt:lpstr>Calibri</vt:lpstr>
      <vt:lpstr>Calibri Light</vt:lpstr>
      <vt:lpstr>Century Gothic</vt:lpstr>
      <vt:lpstr>Gill Sans MT</vt:lpstr>
      <vt:lpstr>Gill Sans MT Condensed</vt:lpstr>
      <vt:lpstr>inherit</vt:lpstr>
      <vt:lpstr>Simplified Arabic</vt:lpstr>
      <vt:lpstr>Tahoma</vt:lpstr>
      <vt:lpstr>Times</vt:lpstr>
      <vt:lpstr>Times New Roman</vt:lpstr>
      <vt:lpstr>Wingdings</vt:lpstr>
      <vt:lpstr>Office Theme</vt:lpstr>
      <vt:lpstr>الإدارة القائمة على النتائج</vt:lpstr>
      <vt:lpstr>جلسة تدريب عن بعد (1)      -</vt:lpstr>
      <vt:lpstr>الإدارة القائمة على النتائج</vt:lpstr>
      <vt:lpstr>الإدارة القائمة على النتائج</vt:lpstr>
      <vt:lpstr>الإدارة القائمة على النتائج – تمرين  </vt:lpstr>
      <vt:lpstr>الإدارة القائمة على النتائج</vt:lpstr>
      <vt:lpstr>الإدارة القائمة على النتائج  </vt:lpstr>
      <vt:lpstr>نظرية التغيير </vt:lpstr>
      <vt:lpstr> </vt:lpstr>
      <vt:lpstr>الإدارة القائمة على النتائج </vt:lpstr>
      <vt:lpstr>PowerPoint Presentation</vt:lpstr>
      <vt:lpstr>PowerPoint Presentation</vt:lpstr>
      <vt:lpstr>لماذا الإدارة القائمة على النتائج؟</vt:lpstr>
      <vt:lpstr>الإدارة القائمة على النتائج</vt:lpstr>
      <vt:lpstr>إنتهاء الجلسة الأولى</vt:lpstr>
      <vt:lpstr>Project Cycle Management (PCM) </vt:lpstr>
      <vt:lpstr>جلسة تدريب عن بعد(2)      -</vt:lpstr>
      <vt:lpstr>دورة حياة المشروع</vt:lpstr>
      <vt:lpstr>دورة حياة المشروع</vt:lpstr>
      <vt:lpstr>Project Cycle Management (PCM) </vt:lpstr>
      <vt:lpstr>PowerPoint Presentation</vt:lpstr>
      <vt:lpstr>دورة حياة المشروع – تمرين </vt:lpstr>
      <vt:lpstr> دورة حياة المشروع: مرحلة التحليل- تحديد الإحتياجات </vt:lpstr>
      <vt:lpstr>تقنية شجرة المشاكل</vt:lpstr>
      <vt:lpstr> تحليل السببية: إعداد شجرة المشاكل  </vt:lpstr>
      <vt:lpstr>PowerPoint Presentation</vt:lpstr>
      <vt:lpstr>كيف نقوم بترتيب المشاكل؟</vt:lpstr>
      <vt:lpstr>تحليل المشاكل ( مثال )</vt:lpstr>
      <vt:lpstr>تحليل السببية: شجرة المشاكل - تمرين</vt:lpstr>
      <vt:lpstr>تعليمات:  ضع الجمل في المستوى المناسب في شجرة المشاكل:  ألمشكل الرئيسي (بيان المشكلة 2)،     الاسباب (1)،   الآثار(3)،   </vt:lpstr>
      <vt:lpstr>إنتهاء الجلسة الثانية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FOGSS3 LRI</dc:creator>
  <cp:lastModifiedBy>MSI MEL</cp:lastModifiedBy>
  <cp:revision>96</cp:revision>
  <dcterms:created xsi:type="dcterms:W3CDTF">2020-05-16T13:53:59Z</dcterms:created>
  <dcterms:modified xsi:type="dcterms:W3CDTF">2020-09-22T05:22:44Z</dcterms:modified>
</cp:coreProperties>
</file>