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8" r:id="rId2"/>
    <p:sldId id="338" r:id="rId3"/>
    <p:sldId id="339" r:id="rId4"/>
    <p:sldId id="379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80" r:id="rId16"/>
    <p:sldId id="351" r:id="rId17"/>
    <p:sldId id="33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463"/>
    <a:srgbClr val="651D32"/>
    <a:srgbClr val="BA0C2F"/>
    <a:srgbClr val="A64646"/>
    <a:srgbClr val="E7E7E5"/>
    <a:srgbClr val="FFFFFF"/>
    <a:srgbClr val="D9D7D3"/>
    <a:srgbClr val="635C5B"/>
    <a:srgbClr val="CFCDC9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5" autoAdjust="0"/>
    <p:restoredTop sz="99841" autoAdjust="0"/>
  </p:normalViewPr>
  <p:slideViewPr>
    <p:cSldViewPr snapToObjects="1">
      <p:cViewPr varScale="1">
        <p:scale>
          <a:sx n="72" d="100"/>
          <a:sy n="72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1025441-D843-4A57-A860-BBA8D34278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B45A11D-A238-4BCF-84FC-770E85241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35D770D-EC23-431B-BB03-8D8A046B6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AA885F9-79B0-433B-9161-D93709558FE0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0865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1854936-CBDD-4784-A746-690F860D0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CF03403-6958-4135-AC3B-3C28014AFA82}" type="slidenum">
              <a:rPr lang="en-US" altLang="de-DE" sz="1200"/>
              <a:pPr/>
              <a:t>5</a:t>
            </a:fld>
            <a:endParaRPr lang="en-US" altLang="de-DE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C602515-39D1-420E-94DB-0ADA58A5B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0402AFE-EA2B-479F-812E-F2FBFB0A1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Example external:</a:t>
            </a:r>
          </a:p>
          <a:p>
            <a:r>
              <a:rPr lang="en-US" altLang="en-US">
                <a:latin typeface="Times" panose="02020603050405020304" pitchFamily="18" charset="0"/>
              </a:rPr>
              <a:t>Now: World full of poverty (</a:t>
            </a:r>
            <a:r>
              <a:rPr lang="ar-SA" altLang="en-US">
                <a:latin typeface="Times" panose="02020603050405020304" pitchFamily="18" charset="0"/>
              </a:rPr>
              <a:t>عالم يملأه الفقر والعوز </a:t>
            </a:r>
            <a:r>
              <a:rPr lang="en-US" altLang="en-US">
                <a:latin typeface="Times" panose="02020603050405020304" pitchFamily="18" charset="0"/>
              </a:rPr>
              <a:t>)</a:t>
            </a:r>
          </a:p>
          <a:p>
            <a:r>
              <a:rPr lang="en-US" altLang="en-US">
                <a:latin typeface="Times" panose="02020603050405020304" pitchFamily="18" charset="0"/>
              </a:rPr>
              <a:t>Tomorrow: A just world without poverty </a:t>
            </a:r>
            <a:r>
              <a:rPr lang="ar-SA" altLang="en-US">
                <a:latin typeface="Times" panose="02020603050405020304" pitchFamily="18" charset="0"/>
              </a:rPr>
              <a:t>(عالم عادل خال من الفقر)</a:t>
            </a:r>
            <a:endParaRPr lang="en-US" altLang="en-US">
              <a:latin typeface="Times" panose="02020603050405020304" pitchFamily="18" charset="0"/>
            </a:endParaRPr>
          </a:p>
          <a:p>
            <a:r>
              <a:rPr lang="en-US" altLang="en-US">
                <a:latin typeface="Times" panose="02020603050405020304" pitchFamily="18" charset="0"/>
              </a:rPr>
              <a:t>Mission: To create lasting solutions to poverty, hunger, and social injustice</a:t>
            </a:r>
            <a:r>
              <a:rPr lang="ar-SA" altLang="en-US">
                <a:latin typeface="Times" panose="02020603050405020304" pitchFamily="18" charset="0"/>
              </a:rPr>
              <a:t> (إيجاد حلول دائمة للفقر والجوع و الظلم الاجتماعي)</a:t>
            </a:r>
          </a:p>
          <a:p>
            <a:r>
              <a:rPr lang="en-US" altLang="en-US">
                <a:latin typeface="Times" panose="02020603050405020304" pitchFamily="18" charset="0"/>
              </a:rPr>
              <a:t>Strategy: </a:t>
            </a:r>
            <a:r>
              <a:rPr lang="ar-SA" altLang="en-US">
                <a:latin typeface="Times" panose="02020603050405020304" pitchFamily="18" charset="0"/>
              </a:rPr>
              <a:t>قوانين, فرص عمل ... </a:t>
            </a:r>
          </a:p>
          <a:p>
            <a:endParaRPr lang="ar-SA" altLang="en-US">
              <a:latin typeface="Times" panose="02020603050405020304" pitchFamily="18" charset="0"/>
            </a:endParaRPr>
          </a:p>
          <a:p>
            <a:r>
              <a:rPr lang="en-US" altLang="en-US">
                <a:latin typeface="Times" panose="02020603050405020304" pitchFamily="18" charset="0"/>
              </a:rPr>
              <a:t>Example internal (private sector):</a:t>
            </a:r>
          </a:p>
          <a:p>
            <a:r>
              <a:rPr lang="en-US" altLang="en-US">
                <a:latin typeface="Times" panose="02020603050405020304" pitchFamily="18" charset="0"/>
              </a:rPr>
              <a:t>Now: </a:t>
            </a:r>
          </a:p>
          <a:p>
            <a:r>
              <a:rPr lang="en-US" altLang="en-US">
                <a:latin typeface="Times" panose="02020603050405020304" pitchFamily="18" charset="0"/>
              </a:rPr>
              <a:t>Tomorrow: </a:t>
            </a:r>
            <a:r>
              <a:rPr lang="ar-SA" altLang="en-US">
                <a:latin typeface="Times" panose="02020603050405020304" pitchFamily="18" charset="0"/>
              </a:rPr>
              <a:t>شركة رائدة في مجال تصنيع المواد الغذائية في لبنان والعالم العربي </a:t>
            </a:r>
          </a:p>
          <a:p>
            <a:pPr rtl="1"/>
            <a:r>
              <a:rPr lang="ar-SA" altLang="en-US">
                <a:latin typeface="Times" panose="02020603050405020304" pitchFamily="18" charset="0"/>
              </a:rPr>
              <a:t>تقديم منتجات ذات جودة عالية بأسعار تنافسية </a:t>
            </a:r>
            <a:r>
              <a:rPr lang="en-US" altLang="en-US">
                <a:latin typeface="Times" panose="02020603050405020304" pitchFamily="18" charset="0"/>
              </a:rPr>
              <a:t>Mission:</a:t>
            </a:r>
            <a:r>
              <a:rPr lang="ar-SA" altLang="en-US">
                <a:latin typeface="Times" panose="02020603050405020304" pitchFamily="18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  <a:p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4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933CADB-9EC2-4E83-A587-1F3C881E2C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EA471EB-2CBC-48C6-A442-5E508879E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2E6CECA-68F6-43A1-91CD-9A8EA8A4A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5B071BC-2CDC-476A-90B7-A8ABB1195654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2854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7981767-34DC-4E78-B31A-A82677E65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E774CAE-D296-4C16-962A-A90831DB35F3}" type="slidenum">
              <a:rPr lang="en-US" altLang="de-DE" sz="1200"/>
              <a:pPr/>
              <a:t>13</a:t>
            </a:fld>
            <a:endParaRPr lang="en-US" altLang="de-DE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A867077-3C23-4850-9E40-C142CAD43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5A1827C-C6AD-4C5C-8F7C-193213C58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Write on board the headline and ask attendees to place under the right category</a:t>
            </a:r>
          </a:p>
        </p:txBody>
      </p:sp>
    </p:spTree>
    <p:extLst>
      <p:ext uri="{BB962C8B-B14F-4D97-AF65-F5344CB8AC3E}">
        <p14:creationId xmlns:p14="http://schemas.microsoft.com/office/powerpoint/2010/main" val="246143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/>
          <a:stretch/>
        </p:blipFill>
        <p:spPr>
          <a:xfrm>
            <a:off x="152400" y="152399"/>
            <a:ext cx="8848165" cy="653783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14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71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40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4146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6203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90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5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3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8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" y="685800"/>
            <a:ext cx="1813366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02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63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38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8246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936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23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11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7666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104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674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943600"/>
            <a:ext cx="1524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38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A0A1ACB-895A-4CF2-89AD-C8197079B1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8BE2DCF-8690-465A-9B5E-1C7477BE2F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23F28A9-A26B-427A-A0E3-25764FDAFD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13" descr="Lockup_LEBANON_RGB_HIGH.bmp">
            <a:extLst>
              <a:ext uri="{FF2B5EF4-FFF2-40B4-BE49-F238E27FC236}">
                <a16:creationId xmlns:a16="http://schemas.microsoft.com/office/drawing/2014/main" id="{A7113758-2012-4570-A9A3-954208BB8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6365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9405E94-AD79-44F4-A4CC-CA137BD3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BD547FD-31DA-4013-8699-59C255BB8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76317FD-80F6-4BBF-B7D4-9DC4C7AAB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D197E-40F9-4A1C-A199-370D9CEBFC80}" type="slidenum">
              <a:rPr lang="en-US" altLang="en-US"/>
              <a:pPr/>
              <a:t>‹#›</a:t>
            </a:fld>
            <a:r>
              <a:rPr lang="en-US" alt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30943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071A28-A52C-4684-BA14-59AD9B053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33B094-77AC-4A03-A1C8-F051913FA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463403-8A95-41BF-97C8-10E0FE386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83BC4-0BDC-49FE-A582-B1F5BF25F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4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30" r:id="rId15"/>
    <p:sldLayoutId id="2147483696" r:id="rId16"/>
    <p:sldLayoutId id="2147483716" r:id="rId17"/>
    <p:sldLayoutId id="2147483717" r:id="rId18"/>
    <p:sldLayoutId id="2147483718" r:id="rId19"/>
    <p:sldLayoutId id="2147483686" r:id="rId20"/>
    <p:sldLayoutId id="2147483720" r:id="rId21"/>
    <p:sldLayoutId id="2147483699" r:id="rId22"/>
    <p:sldLayoutId id="2147483694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oleObject" Target="../embeddings/oleObject3.bin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5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oleObject" Target="../embeddings/oleObject1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C00456-721A-A94C-800A-D5E7EE91C160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71800" y="723899"/>
            <a:ext cx="5486400" cy="952501"/>
          </a:xfrm>
        </p:spPr>
        <p:txBody>
          <a:bodyPr/>
          <a:lstStyle/>
          <a:p>
            <a:pPr algn="r"/>
            <a:r>
              <a:rPr lang="ar-LB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التخطيط الاستراتيجي 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219700" y="1828800"/>
            <a:ext cx="3276600" cy="1600200"/>
          </a:xfrm>
        </p:spPr>
        <p:txBody>
          <a:bodyPr/>
          <a:lstStyle/>
          <a:p>
            <a:pPr algn="r" rtl="1">
              <a:spcBef>
                <a:spcPct val="0"/>
              </a:spcBef>
            </a:pPr>
            <a:r>
              <a:rPr lang="ar-LB" altLang="en-US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برنامج بناء</a:t>
            </a:r>
            <a:r>
              <a:rPr lang="ar-SA" altLang="en-US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 التحالفات للتقدّم والتنمية والاستثمار المحلي</a:t>
            </a:r>
            <a:r>
              <a:rPr lang="en-US" altLang="en-US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altLang="en-US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(بلدي</a:t>
            </a:r>
            <a:r>
              <a:rPr lang="en-US" altLang="en-US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-</a:t>
            </a:r>
            <a:r>
              <a:rPr lang="ar-SA" altLang="en-US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كاب)</a:t>
            </a:r>
            <a:endParaRPr lang="en-US" altLang="en-US" dirty="0">
              <a:solidFill>
                <a:schemeClr val="tx1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AE528B7-4AA9-4B0C-B44E-640AE06CAD9B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9A634D3D-1122-401D-82DB-47A8BAEE264D}"/>
              </a:ext>
            </a:extLst>
          </p:cNvPr>
          <p:cNvSpPr txBox="1">
            <a:spLocks/>
          </p:cNvSpPr>
          <p:nvPr/>
        </p:nvSpPr>
        <p:spPr bwMode="auto">
          <a:xfrm>
            <a:off x="6286500" y="2773612"/>
            <a:ext cx="2209800" cy="50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ar-LB" altLang="en-US" dirty="0">
                <a:cs typeface="Arial" panose="020B0604020202020204" pitchFamily="34" charset="0"/>
              </a:rPr>
              <a:t>ورشة عمل تدريبية 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56D45-2CF1-4CC1-AC97-9B49EB2952AF}"/>
              </a:ext>
            </a:extLst>
          </p:cNvPr>
          <p:cNvSpPr/>
          <p:nvPr/>
        </p:nvSpPr>
        <p:spPr>
          <a:xfrm>
            <a:off x="6142771" y="3429000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dirty="0">
                <a:solidFill>
                  <a:srgbClr val="00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الخميس</a:t>
            </a:r>
            <a:r>
              <a:rPr lang="ar-SA" dirty="0">
                <a:solidFill>
                  <a:srgbClr val="00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في </a:t>
            </a:r>
            <a:r>
              <a:rPr lang="ar-LB" dirty="0">
                <a:solidFill>
                  <a:srgbClr val="00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17</a:t>
            </a:r>
            <a:r>
              <a:rPr lang="ar-SA" dirty="0">
                <a:solidFill>
                  <a:srgbClr val="00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أيلول 2020 </a:t>
            </a:r>
            <a:endParaRPr lang="en-LB" dirty="0"/>
          </a:p>
        </p:txBody>
      </p:sp>
    </p:spTree>
    <p:extLst>
      <p:ext uri="{BB962C8B-B14F-4D97-AF65-F5344CB8AC3E}">
        <p14:creationId xmlns:p14="http://schemas.microsoft.com/office/powerpoint/2010/main" val="134288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3BAB5F33-3845-4277-853D-D5C62ECE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139" y="583339"/>
            <a:ext cx="3885896" cy="954107"/>
          </a:xfrm>
        </p:spPr>
        <p:txBody>
          <a:bodyPr/>
          <a:lstStyle/>
          <a:p>
            <a:pPr algn="r" rtl="1"/>
            <a:r>
              <a:rPr lang="ar-LB" altLang="en-US" b="1" dirty="0">
                <a:solidFill>
                  <a:srgbClr val="651D32"/>
                </a:solidFill>
                <a:cs typeface="Arial" panose="020B0604020202020204" pitchFamily="34" charset="0"/>
              </a:rPr>
              <a:t>يلخص بيان المهمة الأسباب الأساسية لوجود المنظمة</a:t>
            </a:r>
            <a:endParaRPr lang="en-US" altLang="en-US" b="1" dirty="0">
              <a:solidFill>
                <a:srgbClr val="651D32"/>
              </a:solidFill>
              <a:cs typeface="Arial" panose="020B0604020202020204" pitchFamily="34" charset="0"/>
            </a:endParaRP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3C41C842-077E-4E76-8FDE-DAF0F7102D8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2766060"/>
            <a:ext cx="3922667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444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LB" altLang="en-US" sz="2100" b="1" dirty="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المهمة ...</a:t>
            </a:r>
            <a:endParaRPr lang="en-GB" altLang="en-US" sz="2100" b="1" dirty="0">
              <a:solidFill>
                <a:srgbClr val="6C6463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rtl="1">
              <a:spcBef>
                <a:spcPts val="1200"/>
              </a:spcBef>
              <a:buFontTx/>
              <a:buChar char="…"/>
            </a:pPr>
            <a:r>
              <a:rPr lang="ar-LB" altLang="en-US" sz="2100" dirty="0">
                <a:solidFill>
                  <a:srgbClr val="6C6463"/>
                </a:solidFill>
                <a:cs typeface="Arial" panose="020B0604020202020204" pitchFamily="34" charset="0"/>
              </a:rPr>
              <a:t>هي </a:t>
            </a:r>
            <a:r>
              <a:rPr lang="ar-LB" altLang="en-US" sz="2100" b="1" dirty="0">
                <a:solidFill>
                  <a:srgbClr val="6C6463"/>
                </a:solidFill>
                <a:cs typeface="Arial" panose="020B0604020202020204" pitchFamily="34" charset="0"/>
              </a:rPr>
              <a:t>بيان بسيط لغرض المنظمة</a:t>
            </a:r>
            <a:r>
              <a:rPr lang="ar-LB" altLang="en-US" sz="2100" dirty="0">
                <a:solidFill>
                  <a:srgbClr val="6C6463"/>
                </a:solidFill>
                <a:cs typeface="Arial" panose="020B0604020202020204" pitchFamily="34" charset="0"/>
              </a:rPr>
              <a:t>؛ تعبير مباشر عن </a:t>
            </a:r>
            <a:r>
              <a:rPr lang="ar-LB" altLang="en-US" sz="2100" b="1" dirty="0">
                <a:solidFill>
                  <a:srgbClr val="6C6463"/>
                </a:solidFill>
                <a:cs typeface="Arial" panose="020B0604020202020204" pitchFamily="34" charset="0"/>
              </a:rPr>
              <a:t>”سبب وجودها“ </a:t>
            </a:r>
          </a:p>
          <a:p>
            <a:pPr algn="r" rtl="1">
              <a:spcBef>
                <a:spcPts val="1200"/>
              </a:spcBef>
              <a:buFontTx/>
              <a:buChar char="…"/>
            </a:pPr>
            <a:r>
              <a:rPr lang="ar-LB" altLang="en-US" sz="2100" dirty="0">
                <a:solidFill>
                  <a:srgbClr val="6C6463"/>
                </a:solidFill>
                <a:cs typeface="Arial" panose="020B0604020202020204" pitchFamily="34" charset="0"/>
              </a:rPr>
              <a:t>تحدد </a:t>
            </a:r>
            <a:r>
              <a:rPr lang="ar-LB" altLang="en-US" sz="2100" b="1" dirty="0">
                <a:solidFill>
                  <a:srgbClr val="6C6463"/>
                </a:solidFill>
                <a:cs typeface="Arial" panose="020B0604020202020204" pitchFamily="34" charset="0"/>
              </a:rPr>
              <a:t>كيفية</a:t>
            </a:r>
            <a:r>
              <a:rPr lang="ar-LB" altLang="en-US" sz="2100" dirty="0">
                <a:solidFill>
                  <a:srgbClr val="6C6463"/>
                </a:solidFill>
                <a:cs typeface="Arial" panose="020B0604020202020204" pitchFamily="34" charset="0"/>
              </a:rPr>
              <a:t> الوصول إلى </a:t>
            </a:r>
            <a:r>
              <a:rPr lang="ar-SA" altLang="en-US" sz="2100" dirty="0">
                <a:solidFill>
                  <a:srgbClr val="6C6463"/>
                </a:solidFill>
                <a:cs typeface="Arial" panose="020B0604020202020204" pitchFamily="34" charset="0"/>
              </a:rPr>
              <a:t>الرؤية</a:t>
            </a:r>
          </a:p>
          <a:p>
            <a:pPr algn="r" rtl="1">
              <a:spcBef>
                <a:spcPts val="1200"/>
              </a:spcBef>
              <a:buFontTx/>
              <a:buChar char="…"/>
            </a:pPr>
            <a:r>
              <a:rPr lang="ar-LB" altLang="en-US" sz="2100" dirty="0">
                <a:solidFill>
                  <a:srgbClr val="6C6463"/>
                </a:solidFill>
                <a:cs typeface="Arial" panose="020B0604020202020204" pitchFamily="34" charset="0"/>
              </a:rPr>
              <a:t>تحدد </a:t>
            </a:r>
            <a:r>
              <a:rPr lang="ar-LB" altLang="en-US" sz="2100" b="1" dirty="0">
                <a:solidFill>
                  <a:srgbClr val="6C6463"/>
                </a:solidFill>
                <a:cs typeface="Arial" panose="020B0604020202020204" pitchFamily="34" charset="0"/>
              </a:rPr>
              <a:t>طبيعة الأنشطة والتوجهات</a:t>
            </a:r>
            <a:r>
              <a:rPr lang="ar-LB" altLang="en-US" sz="2100" dirty="0">
                <a:solidFill>
                  <a:srgbClr val="6C6463"/>
                </a:solidFill>
                <a:cs typeface="Arial" panose="020B0604020202020204" pitchFamily="34" charset="0"/>
              </a:rPr>
              <a:t> التي تساهم في الوصول إلى الرؤية </a:t>
            </a:r>
            <a:endParaRPr lang="en-US" altLang="en-US" sz="2100" dirty="0">
              <a:solidFill>
                <a:srgbClr val="6C6463"/>
              </a:solidFill>
              <a:cs typeface="Arial" panose="020B0604020202020204" pitchFamily="34" charset="0"/>
            </a:endParaRPr>
          </a:p>
          <a:p>
            <a:pPr algn="r" rtl="1">
              <a:spcBef>
                <a:spcPts val="1200"/>
              </a:spcBef>
              <a:buFontTx/>
              <a:buNone/>
            </a:pPr>
            <a:endParaRPr lang="en-US" altLang="en-US" sz="2100" dirty="0">
              <a:solidFill>
                <a:srgbClr val="6C6463"/>
              </a:solidFill>
              <a:cs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buFontTx/>
              <a:buNone/>
            </a:pPr>
            <a:endParaRPr lang="en-US" altLang="en-US" sz="2100" b="1" dirty="0">
              <a:solidFill>
                <a:srgbClr val="6C6463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 b="443"/>
          <a:stretch>
            <a:fillRect/>
          </a:stretch>
        </p:blipFill>
        <p:spPr/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D3BDCF9-3B21-4D61-B3F0-655C424C4F9C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2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FB36655-4B21-4E43-8A9D-40332AE5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848380"/>
            <a:ext cx="7772400" cy="523220"/>
          </a:xfrm>
        </p:spPr>
        <p:txBody>
          <a:bodyPr/>
          <a:lstStyle/>
          <a:p>
            <a:pPr algn="r" rtl="1"/>
            <a:r>
              <a:rPr lang="ar-LB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هناك 3 عناصر محورية لبيان </a:t>
            </a:r>
            <a:r>
              <a:rPr lang="ar-SA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المهمة </a:t>
            </a:r>
            <a:endParaRPr lang="en-US" altLang="en-US" b="1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459" name="Straight Connector 2">
            <a:extLst>
              <a:ext uri="{FF2B5EF4-FFF2-40B4-BE49-F238E27FC236}">
                <a16:creationId xmlns:a16="http://schemas.microsoft.com/office/drawing/2014/main" id="{2FE2070B-F79A-4C3B-830D-F1A6AE48E4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9071" y="3429000"/>
            <a:ext cx="4191000" cy="0"/>
          </a:xfrm>
          <a:prstGeom prst="line">
            <a:avLst/>
          </a:prstGeom>
          <a:noFill/>
          <a:ln w="9525" algn="ctr">
            <a:solidFill>
              <a:srgbClr val="651D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Straight Connector 6">
            <a:extLst>
              <a:ext uri="{FF2B5EF4-FFF2-40B4-BE49-F238E27FC236}">
                <a16:creationId xmlns:a16="http://schemas.microsoft.com/office/drawing/2014/main" id="{F70CFD64-E0D1-4A9B-9FD6-334A86A771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7000" y="4800600"/>
            <a:ext cx="4191000" cy="0"/>
          </a:xfrm>
          <a:prstGeom prst="line">
            <a:avLst/>
          </a:prstGeom>
          <a:noFill/>
          <a:ln w="9525" algn="ctr">
            <a:solidFill>
              <a:srgbClr val="651D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F20000-0D79-4E73-8958-242F2DC69BD6}"/>
              </a:ext>
            </a:extLst>
          </p:cNvPr>
          <p:cNvSpPr txBox="1"/>
          <p:nvPr/>
        </p:nvSpPr>
        <p:spPr>
          <a:xfrm>
            <a:off x="3124504" y="2578481"/>
            <a:ext cx="5334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2500" b="1" u="sng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قضيتنا</a:t>
            </a:r>
            <a:r>
              <a:rPr lang="en-GB" sz="2500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LB" sz="25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من؟ ماذا؟ أين؟</a:t>
            </a:r>
            <a:endParaRPr lang="en-US" sz="25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75E49-0590-4EB2-B3E0-5B4C0A15CCDD}"/>
              </a:ext>
            </a:extLst>
          </p:cNvPr>
          <p:cNvSpPr txBox="1"/>
          <p:nvPr/>
        </p:nvSpPr>
        <p:spPr>
          <a:xfrm>
            <a:off x="471791" y="3868739"/>
            <a:ext cx="531971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2500" b="1" u="sng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عملنا</a:t>
            </a:r>
            <a:r>
              <a:rPr lang="ar-SA" sz="25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LB" sz="25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</a:t>
            </a:r>
            <a:r>
              <a:rPr lang="ar-SA" sz="25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ذا نفعل؟ </a:t>
            </a:r>
            <a:endParaRPr lang="en-US" sz="25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A49C4-5178-46A5-93F4-DED56E7EF762}"/>
              </a:ext>
            </a:extLst>
          </p:cNvPr>
          <p:cNvSpPr txBox="1"/>
          <p:nvPr/>
        </p:nvSpPr>
        <p:spPr>
          <a:xfrm>
            <a:off x="-1524000" y="5216525"/>
            <a:ext cx="533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LB" sz="2500" b="1" u="sng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التأثير</a:t>
            </a:r>
            <a:r>
              <a:rPr lang="en-GB" sz="25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A" sz="25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تريد أن تحقق؟</a:t>
            </a:r>
            <a:endParaRPr lang="ar-LB" sz="25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lang="ar-SA" sz="25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ar-LB" sz="25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التغييرات للأفضل</a:t>
            </a:r>
            <a:r>
              <a:rPr lang="ar-SA" sz="25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5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037D9C1-2DE8-4135-9852-94CA2729A89C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4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479AB1E-4480-4CDC-BB8C-7A1B4DF0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848380"/>
            <a:ext cx="7772400" cy="523220"/>
          </a:xfrm>
        </p:spPr>
        <p:txBody>
          <a:bodyPr/>
          <a:lstStyle/>
          <a:p>
            <a:pPr algn="r" rtl="1"/>
            <a:r>
              <a:rPr lang="ar-LB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عن بيانات </a:t>
            </a:r>
            <a:r>
              <a:rPr lang="ar-SA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المهمة </a:t>
            </a:r>
            <a:r>
              <a:rPr lang="ar-LB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للمنظمات غير الربحية</a:t>
            </a:r>
            <a:endParaRPr lang="en-US" altLang="en-US" b="1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6DE54A2-FD99-4263-997F-C79F2E6F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3929062"/>
            <a:ext cx="5894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buFontTx/>
              <a:buNone/>
            </a:pPr>
            <a:r>
              <a:rPr lang="ar-LB" altLang="en-US" sz="1600" i="1" dirty="0">
                <a:solidFill>
                  <a:srgbClr val="6C6463"/>
                </a:solidFill>
              </a:rPr>
              <a:t>"لإيجاد حلول مستدامة للفقر والجوع والظلم الاجتماعي"</a:t>
            </a:r>
            <a:endParaRPr lang="en-US" altLang="en-US" sz="1600" i="1" dirty="0">
              <a:solidFill>
                <a:srgbClr val="6C6463"/>
              </a:solidFill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D8996D18-6008-4DF2-841E-A3312238B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19" y="3755260"/>
            <a:ext cx="13541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">
            <a:extLst>
              <a:ext uri="{FF2B5EF4-FFF2-40B4-BE49-F238E27FC236}">
                <a16:creationId xmlns:a16="http://schemas.microsoft.com/office/drawing/2014/main" id="{2D3EE32C-6F09-4B31-8BCF-97E1521CD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4587"/>
            <a:ext cx="13541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>
            <a:extLst>
              <a:ext uri="{FF2B5EF4-FFF2-40B4-BE49-F238E27FC236}">
                <a16:creationId xmlns:a16="http://schemas.microsoft.com/office/drawing/2014/main" id="{5054E2B1-1D8E-468F-BC7A-3F3579B47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4918075"/>
            <a:ext cx="5894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buFontTx/>
              <a:buNone/>
            </a:pPr>
            <a:r>
              <a:rPr lang="ar-LB" altLang="en-US" sz="1600" i="1">
                <a:solidFill>
                  <a:srgbClr val="6C6463"/>
                </a:solidFill>
              </a:rPr>
              <a:t>" يساهم الصليب الأحمر الأمريكي في منع وتخفيف المعاناة الإنسانية في مواجهة حالات الطوارئ من خلال حشد قوة المتطوعين وسخاء المانحين "</a:t>
            </a:r>
            <a:endParaRPr lang="en-US" altLang="en-US" sz="1600" i="1">
              <a:solidFill>
                <a:srgbClr val="6C6463"/>
              </a:solidFill>
            </a:endParaRPr>
          </a:p>
        </p:txBody>
      </p:sp>
      <p:pic>
        <p:nvPicPr>
          <p:cNvPr id="20487" name="Picture 6">
            <a:extLst>
              <a:ext uri="{FF2B5EF4-FFF2-40B4-BE49-F238E27FC236}">
                <a16:creationId xmlns:a16="http://schemas.microsoft.com/office/drawing/2014/main" id="{252F5263-8783-4E65-93F5-9BE118ABF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2328862"/>
            <a:ext cx="1676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2">
            <a:extLst>
              <a:ext uri="{FF2B5EF4-FFF2-40B4-BE49-F238E27FC236}">
                <a16:creationId xmlns:a16="http://schemas.microsoft.com/office/drawing/2014/main" id="{A766BEFB-71F8-4FD9-B96E-7EF0B6C7A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2328862"/>
            <a:ext cx="37607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buFontTx/>
              <a:buNone/>
            </a:pPr>
            <a:r>
              <a:rPr lang="ar-LB" altLang="en-US" sz="1600" i="1" dirty="0">
                <a:solidFill>
                  <a:srgbClr val="6C6463"/>
                </a:solidFill>
              </a:rPr>
              <a:t>"نحن منظمة غير ربحية </a:t>
            </a:r>
            <a:r>
              <a:rPr lang="ar-SA" altLang="en-US" sz="1600" i="1" dirty="0">
                <a:solidFill>
                  <a:srgbClr val="6C6463"/>
                </a:solidFill>
              </a:rPr>
              <a:t>ت</a:t>
            </a:r>
            <a:r>
              <a:rPr lang="ar-LB" altLang="en-US" sz="1600" i="1" dirty="0">
                <a:solidFill>
                  <a:srgbClr val="6C6463"/>
                </a:solidFill>
              </a:rPr>
              <a:t>جلب مياه</a:t>
            </a:r>
            <a:r>
              <a:rPr lang="ar-SA" altLang="en-US" sz="1600" i="1" dirty="0">
                <a:solidFill>
                  <a:srgbClr val="6C6463"/>
                </a:solidFill>
              </a:rPr>
              <a:t> </a:t>
            </a:r>
            <a:r>
              <a:rPr lang="ar-LB" altLang="en-US" sz="1600" i="1" dirty="0">
                <a:solidFill>
                  <a:srgbClr val="6C6463"/>
                </a:solidFill>
              </a:rPr>
              <a:t>شرب نظيفة وآمنة للناس في البلدان النامية"</a:t>
            </a:r>
            <a:endParaRPr lang="en-US" altLang="en-US" sz="1600" i="1" dirty="0">
              <a:solidFill>
                <a:srgbClr val="6C6463"/>
              </a:solidFill>
            </a:endParaRPr>
          </a:p>
        </p:txBody>
      </p:sp>
      <p:cxnSp>
        <p:nvCxnSpPr>
          <p:cNvPr id="20490" name="Straight Connector 14">
            <a:extLst>
              <a:ext uri="{FF2B5EF4-FFF2-40B4-BE49-F238E27FC236}">
                <a16:creationId xmlns:a16="http://schemas.microsoft.com/office/drawing/2014/main" id="{189CD4DA-D142-4FD2-A11F-5BCB68E8C2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70138" y="2252662"/>
            <a:ext cx="1600200" cy="0"/>
          </a:xfrm>
          <a:prstGeom prst="line">
            <a:avLst/>
          </a:prstGeom>
          <a:noFill/>
          <a:ln w="9525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1" name="Isosceles Triangle 16">
            <a:extLst>
              <a:ext uri="{FF2B5EF4-FFF2-40B4-BE49-F238E27FC236}">
                <a16:creationId xmlns:a16="http://schemas.microsoft.com/office/drawing/2014/main" id="{43E430F2-22BA-427C-9293-A23DE424F3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32138" y="2214562"/>
            <a:ext cx="76200" cy="762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20492" name="Rectangle 2">
            <a:extLst>
              <a:ext uri="{FF2B5EF4-FFF2-40B4-BE49-F238E27FC236}">
                <a16:creationId xmlns:a16="http://schemas.microsoft.com/office/drawing/2014/main" id="{E913799B-E6DE-4A4C-8C05-AF9A4191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1958975"/>
            <a:ext cx="712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buFontTx/>
              <a:buNone/>
            </a:pPr>
            <a:r>
              <a:rPr lang="ar-SA" altLang="en-US" sz="1600" i="1">
                <a:solidFill>
                  <a:srgbClr val="92D050"/>
                </a:solidFill>
              </a:rPr>
              <a:t>3. النتيجة</a:t>
            </a:r>
            <a:endParaRPr lang="en-US" altLang="en-US" sz="1600" i="1">
              <a:solidFill>
                <a:srgbClr val="92D050"/>
              </a:solidFill>
            </a:endParaRPr>
          </a:p>
        </p:txBody>
      </p:sp>
      <p:cxnSp>
        <p:nvCxnSpPr>
          <p:cNvPr id="20493" name="Straight Connector 27">
            <a:extLst>
              <a:ext uri="{FF2B5EF4-FFF2-40B4-BE49-F238E27FC236}">
                <a16:creationId xmlns:a16="http://schemas.microsoft.com/office/drawing/2014/main" id="{C6DF6A76-8E9A-471C-8D81-42D086D8D2F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56138" y="2857500"/>
            <a:ext cx="1524000" cy="0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4" name="Isosceles Triangle 28">
            <a:extLst>
              <a:ext uri="{FF2B5EF4-FFF2-40B4-BE49-F238E27FC236}">
                <a16:creationId xmlns:a16="http://schemas.microsoft.com/office/drawing/2014/main" id="{3D020C32-6924-42B0-828C-03300C82AF2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94325" y="2819400"/>
            <a:ext cx="76200" cy="762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20495" name="Rectangle 2">
            <a:extLst>
              <a:ext uri="{FF2B5EF4-FFF2-40B4-BE49-F238E27FC236}">
                <a16:creationId xmlns:a16="http://schemas.microsoft.com/office/drawing/2014/main" id="{8A811B75-5AF6-4F28-91CA-E82E639C4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2909887"/>
            <a:ext cx="1017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buFontTx/>
              <a:buNone/>
            </a:pPr>
            <a:r>
              <a:rPr lang="ar-SA" altLang="en-US" sz="1600" i="1" dirty="0">
                <a:solidFill>
                  <a:srgbClr val="00B0F0"/>
                </a:solidFill>
              </a:rPr>
              <a:t>1. قضيتنا/ من </a:t>
            </a:r>
            <a:endParaRPr lang="en-US" altLang="en-US" sz="1600" i="1" dirty="0">
              <a:solidFill>
                <a:srgbClr val="00B0F0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0E2D3F9-AEDB-434B-81CB-A47B13F9AB1A}"/>
              </a:ext>
            </a:extLst>
          </p:cNvPr>
          <p:cNvSpPr/>
          <p:nvPr/>
        </p:nvSpPr>
        <p:spPr bwMode="auto">
          <a:xfrm>
            <a:off x="2293938" y="1871662"/>
            <a:ext cx="2133600" cy="863600"/>
          </a:xfrm>
          <a:prstGeom prst="arc">
            <a:avLst>
              <a:gd name="adj1" fmla="val 10815347"/>
              <a:gd name="adj2" fmla="val 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C000"/>
              </a:solidFill>
              <a:latin typeface="Times" charset="0"/>
            </a:endParaRPr>
          </a:p>
        </p:txBody>
      </p:sp>
      <p:sp>
        <p:nvSpPr>
          <p:cNvPr id="20497" name="Isosceles Triangle 35">
            <a:extLst>
              <a:ext uri="{FF2B5EF4-FFF2-40B4-BE49-F238E27FC236}">
                <a16:creationId xmlns:a16="http://schemas.microsoft.com/office/drawing/2014/main" id="{0F14C61D-AB5E-4A7F-A485-D42B4B04588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60738" y="1843087"/>
            <a:ext cx="76200" cy="762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20498" name="Rectangle 2">
            <a:extLst>
              <a:ext uri="{FF2B5EF4-FFF2-40B4-BE49-F238E27FC236}">
                <a16:creationId xmlns:a16="http://schemas.microsoft.com/office/drawing/2014/main" id="{DEDB65E6-3B37-4A64-9E6B-9D7CB5E3D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1587500"/>
            <a:ext cx="712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buFontTx/>
              <a:buNone/>
            </a:pPr>
            <a:r>
              <a:rPr lang="ar-SA" altLang="en-US" sz="1600" i="1">
                <a:solidFill>
                  <a:srgbClr val="FFC000"/>
                </a:solidFill>
              </a:rPr>
              <a:t>2. عملنا </a:t>
            </a:r>
            <a:endParaRPr lang="en-US" altLang="en-US" sz="1600" i="1">
              <a:solidFill>
                <a:srgbClr val="FFC000"/>
              </a:solidFill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921AE1C2-E5A6-49A4-A578-62A2C5B0EBB3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0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7" hidden="1">
            <a:extLst>
              <a:ext uri="{FF2B5EF4-FFF2-40B4-BE49-F238E27FC236}">
                <a16:creationId xmlns:a16="http://schemas.microsoft.com/office/drawing/2014/main" id="{1214D9E1-FB5B-440F-A15E-1E4B7AF848A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263525"/>
          <a:ext cx="1460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21506" name="Object 17" hidden="1">
                        <a:extLst>
                          <a:ext uri="{FF2B5EF4-FFF2-40B4-BE49-F238E27FC236}">
                            <a16:creationId xmlns:a16="http://schemas.microsoft.com/office/drawing/2014/main" id="{1214D9E1-FB5B-440F-A15E-1E4B7AF848A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3525"/>
                        <a:ext cx="146050" cy="14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3">
            <a:extLst>
              <a:ext uri="{FF2B5EF4-FFF2-40B4-BE49-F238E27FC236}">
                <a16:creationId xmlns:a16="http://schemas.microsoft.com/office/drawing/2014/main" id="{A13321CA-9885-4E47-BE03-E40ADA8414D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4851400" y="2065337"/>
            <a:ext cx="369728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LB" altLang="en-US" sz="1900" b="1" dirty="0">
                <a:solidFill>
                  <a:srgbClr val="BA0C2F"/>
                </a:solidFill>
                <a:cs typeface="Arial" panose="020B0604020202020204" pitchFamily="34" charset="0"/>
                <a:sym typeface="Arial" panose="020B0604020202020204" pitchFamily="34" charset="0"/>
              </a:rPr>
              <a:t>القيم الأساسية ... </a:t>
            </a:r>
            <a:endParaRPr lang="en-US" altLang="en-US" sz="1900" b="1" dirty="0">
              <a:solidFill>
                <a:srgbClr val="BA0C2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08" name="Text12">
            <a:extLst>
              <a:ext uri="{FF2B5EF4-FFF2-40B4-BE49-F238E27FC236}">
                <a16:creationId xmlns:a16="http://schemas.microsoft.com/office/drawing/2014/main" id="{D0887D77-A4CA-4EBB-BCD8-B4B385CEC99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4846638" y="2560637"/>
            <a:ext cx="370205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04800" indent="-3048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spcAft>
                <a:spcPts val="1113"/>
              </a:spcAft>
              <a:buFontTx/>
              <a:buChar char="…"/>
            </a:pPr>
            <a:r>
              <a:rPr lang="ar-SA" altLang="en-US" sz="1900" dirty="0">
                <a:solidFill>
                  <a:srgbClr val="6C6463"/>
                </a:solidFill>
                <a:latin typeface="Times" panose="02020603050405020304" pitchFamily="18" charset="0"/>
              </a:rPr>
              <a:t>تشكل</a:t>
            </a:r>
            <a:r>
              <a:rPr lang="ar-LB" altLang="de-DE" sz="1900" dirty="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 قواعد السلوك الداخلية</a:t>
            </a:r>
          </a:p>
          <a:p>
            <a:pPr algn="r" rtl="1">
              <a:spcBef>
                <a:spcPct val="0"/>
              </a:spcBef>
              <a:spcAft>
                <a:spcPts val="1113"/>
              </a:spcAft>
              <a:buFontTx/>
              <a:buChar char="…"/>
            </a:pPr>
            <a:r>
              <a:rPr lang="ar-LB" altLang="de-DE" sz="1900" dirty="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توجه تفاعلات المنظمة مع الجهات المعنية الخارجية</a:t>
            </a:r>
          </a:p>
          <a:p>
            <a:pPr algn="r" rtl="1">
              <a:spcBef>
                <a:spcPct val="0"/>
              </a:spcBef>
              <a:spcAft>
                <a:spcPts val="1113"/>
              </a:spcAft>
              <a:buFontTx/>
              <a:buChar char="…"/>
            </a:pPr>
            <a:r>
              <a:rPr lang="ar-LB" altLang="de-DE" sz="1900" dirty="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توجه إجراءات العمل </a:t>
            </a:r>
          </a:p>
          <a:p>
            <a:pPr algn="r" rtl="1">
              <a:spcBef>
                <a:spcPct val="0"/>
              </a:spcBef>
              <a:spcAft>
                <a:spcPts val="1113"/>
              </a:spcAft>
              <a:buFontTx/>
              <a:buChar char="…"/>
            </a:pPr>
            <a:r>
              <a:rPr lang="ar-LB" altLang="de-DE" sz="1900" dirty="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تتماشى مع الرؤية والمهمة</a:t>
            </a:r>
            <a:endParaRPr lang="en-US" altLang="de-DE" sz="1900" dirty="0">
              <a:solidFill>
                <a:srgbClr val="6C6463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spcAft>
                <a:spcPts val="1113"/>
              </a:spcAft>
              <a:buFontTx/>
              <a:buChar char="…"/>
            </a:pPr>
            <a:r>
              <a:rPr lang="ar-LB" altLang="de-DE" sz="1900" dirty="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تتأثر </a:t>
            </a:r>
            <a:r>
              <a:rPr lang="ar-SA" altLang="en-US" sz="1900" dirty="0">
                <a:solidFill>
                  <a:srgbClr val="6C6463"/>
                </a:solidFill>
                <a:latin typeface="Times" panose="02020603050405020304" pitchFamily="18" charset="0"/>
              </a:rPr>
              <a:t>بمجال عمل</a:t>
            </a:r>
            <a:r>
              <a:rPr lang="ar-LB" altLang="de-DE" sz="1900" dirty="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 المنظمة وموقعها الجغرافي </a:t>
            </a:r>
            <a:endParaRPr lang="en-US" altLang="de-DE" sz="1900" dirty="0">
              <a:solidFill>
                <a:srgbClr val="6C6463"/>
              </a:solidFill>
              <a:sym typeface="Arial" panose="020B0604020202020204" pitchFamily="34" charset="0"/>
            </a:endParaRPr>
          </a:p>
        </p:txBody>
      </p:sp>
      <p:sp>
        <p:nvSpPr>
          <p:cNvPr id="21509" name="Text12">
            <a:extLst>
              <a:ext uri="{FF2B5EF4-FFF2-40B4-BE49-F238E27FC236}">
                <a16:creationId xmlns:a16="http://schemas.microsoft.com/office/drawing/2014/main" id="{0C409D51-3231-4E58-B549-5DA2B69C0D5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712788" y="2560637"/>
            <a:ext cx="375443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04800" indent="-3048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spcAft>
                <a:spcPts val="1113"/>
              </a:spcAft>
              <a:buFontTx/>
              <a:buChar char="…"/>
            </a:pPr>
            <a:r>
              <a:rPr lang="ar-LB" altLang="de-DE" sz="190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استراتيجيات الأعمال</a:t>
            </a:r>
          </a:p>
          <a:p>
            <a:pPr algn="r" rtl="1">
              <a:spcBef>
                <a:spcPct val="0"/>
              </a:spcBef>
              <a:spcAft>
                <a:spcPts val="1113"/>
              </a:spcAft>
              <a:buFontTx/>
              <a:buChar char="…"/>
            </a:pPr>
            <a:r>
              <a:rPr lang="ar-LB" altLang="de-DE" sz="190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نقاط قوة المنظمة</a:t>
            </a:r>
          </a:p>
          <a:p>
            <a:pPr algn="r" rtl="1">
              <a:spcBef>
                <a:spcPct val="0"/>
              </a:spcBef>
              <a:spcAft>
                <a:spcPts val="1113"/>
              </a:spcAft>
              <a:buFontTx/>
              <a:buChar char="…"/>
            </a:pPr>
            <a:r>
              <a:rPr lang="ar-LB" altLang="de-DE" sz="190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الممارسات التشغيلية</a:t>
            </a:r>
            <a:endParaRPr lang="en-US" altLang="de-DE" sz="1900">
              <a:solidFill>
                <a:srgbClr val="6C6463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spcAft>
                <a:spcPts val="1113"/>
              </a:spcAft>
              <a:buFontTx/>
              <a:buChar char="…"/>
            </a:pPr>
            <a:r>
              <a:rPr lang="ar-SA" altLang="en-US" sz="1900">
                <a:solidFill>
                  <a:srgbClr val="6C6463"/>
                </a:solidFill>
                <a:latin typeface="Times" panose="02020603050405020304" pitchFamily="18" charset="0"/>
              </a:rPr>
              <a:t>متغيرة مع تغيير الإدارة </a:t>
            </a:r>
            <a:r>
              <a:rPr lang="ar-LB" altLang="de-DE" sz="1900">
                <a:solidFill>
                  <a:srgbClr val="6C6463"/>
                </a:solidFill>
                <a:cs typeface="Arial" panose="020B0604020202020204" pitchFamily="34" charset="0"/>
                <a:sym typeface="Arial" panose="020B0604020202020204" pitchFamily="34" charset="0"/>
              </a:rPr>
              <a:t>أو تغييرات  السوق</a:t>
            </a:r>
            <a:endParaRPr lang="en-US" altLang="de-DE" sz="1900">
              <a:solidFill>
                <a:srgbClr val="6C6463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rtl="1">
              <a:spcBef>
                <a:spcPct val="0"/>
              </a:spcBef>
              <a:spcAft>
                <a:spcPts val="1113"/>
              </a:spcAft>
              <a:buFontTx/>
              <a:buChar char="…"/>
            </a:pPr>
            <a:r>
              <a:rPr lang="ar-SA" altLang="en-US" sz="1900">
                <a:solidFill>
                  <a:srgbClr val="6C6463"/>
                </a:solidFill>
                <a:latin typeface="Times" panose="02020603050405020304" pitchFamily="18" charset="0"/>
              </a:rPr>
              <a:t>رغبات المنظمة </a:t>
            </a:r>
          </a:p>
        </p:txBody>
      </p:sp>
      <p:sp>
        <p:nvSpPr>
          <p:cNvPr id="703494" name="Line 6">
            <a:extLst>
              <a:ext uri="{FF2B5EF4-FFF2-40B4-BE49-F238E27FC236}">
                <a16:creationId xmlns:a16="http://schemas.microsoft.com/office/drawing/2014/main" id="{827D6C60-D709-4AB3-8BB0-0AAEB0BE7097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775200" y="2417762"/>
            <a:ext cx="3773488" cy="0"/>
          </a:xfrm>
          <a:prstGeom prst="line">
            <a:avLst/>
          </a:prstGeom>
          <a:noFill/>
          <a:ln w="28575">
            <a:solidFill>
              <a:srgbClr val="651D3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1015" dirty="0">
              <a:latin typeface="Arial"/>
              <a:cs typeface="Arial"/>
              <a:sym typeface="Arial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311F7BD2-BBB2-4A78-AC85-DA342856851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768350" y="2065337"/>
            <a:ext cx="36988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LB" altLang="en-US" sz="1900" b="1" dirty="0">
                <a:solidFill>
                  <a:srgbClr val="BA0C2F"/>
                </a:solidFill>
                <a:cs typeface="Arial" panose="020B0604020202020204" pitchFamily="34" charset="0"/>
                <a:sym typeface="Arial" panose="020B0604020202020204" pitchFamily="34" charset="0"/>
              </a:rPr>
              <a:t>القيم الأساسية ليست ...</a:t>
            </a:r>
            <a:endParaRPr lang="en-US" altLang="en-US" sz="1900" b="1" dirty="0">
              <a:solidFill>
                <a:srgbClr val="BA0C2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3496" name="Line 8">
            <a:extLst>
              <a:ext uri="{FF2B5EF4-FFF2-40B4-BE49-F238E27FC236}">
                <a16:creationId xmlns:a16="http://schemas.microsoft.com/office/drawing/2014/main" id="{68BEA5A0-E98F-4A64-B2A9-4DC911A258EE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93738" y="2417762"/>
            <a:ext cx="3773487" cy="0"/>
          </a:xfrm>
          <a:prstGeom prst="line">
            <a:avLst/>
          </a:prstGeom>
          <a:noFill/>
          <a:ln w="28575">
            <a:solidFill>
              <a:srgbClr val="651D3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1015" dirty="0">
              <a:latin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197473-8BC2-4368-8869-E6DA57BA5FC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92150" y="5056187"/>
            <a:ext cx="7877175" cy="354013"/>
          </a:xfrm>
          <a:prstGeom prst="rect">
            <a:avLst/>
          </a:prstGeom>
          <a:solidFill>
            <a:srgbClr val="651D32"/>
          </a:solidFill>
          <a:ln w="9525" cmpd="sng">
            <a:solidFill>
              <a:srgbClr val="651D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1">
              <a:defRPr/>
            </a:pPr>
            <a:r>
              <a:rPr lang="ar-LB" sz="1900" b="1" dirty="0">
                <a:solidFill>
                  <a:schemeClr val="bg1"/>
                </a:solidFill>
                <a:cs typeface="Arial" pitchFamily="34" charset="0"/>
              </a:rPr>
              <a:t>يجب أن تكون القيم الأساسية </a:t>
            </a:r>
            <a:r>
              <a:rPr lang="ar-SA" sz="1900" b="1" dirty="0">
                <a:solidFill>
                  <a:schemeClr val="bg1"/>
                </a:solidFill>
                <a:cs typeface="Arial" pitchFamily="34" charset="0"/>
              </a:rPr>
              <a:t>ممارسة</a:t>
            </a:r>
            <a:r>
              <a:rPr lang="ar-LB" sz="1900" b="1" dirty="0">
                <a:solidFill>
                  <a:schemeClr val="bg1"/>
                </a:solidFill>
                <a:cs typeface="Arial" pitchFamily="34" charset="0"/>
              </a:rPr>
              <a:t>!</a:t>
            </a:r>
            <a:endParaRPr 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14" name="Title 1">
            <a:extLst>
              <a:ext uri="{FF2B5EF4-FFF2-40B4-BE49-F238E27FC236}">
                <a16:creationId xmlns:a16="http://schemas.microsoft.com/office/drawing/2014/main" id="{AFF7AC1F-49F6-4BDE-B145-A56CA17003C5}"/>
              </a:ext>
            </a:extLst>
          </p:cNvPr>
          <p:cNvSpPr txBox="1">
            <a:spLocks/>
          </p:cNvSpPr>
          <p:nvPr/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04" y="848380"/>
            <a:ext cx="7772400" cy="523220"/>
          </a:xfrm>
        </p:spPr>
        <p:txBody>
          <a:bodyPr/>
          <a:lstStyle/>
          <a:p>
            <a:pPr algn="r"/>
            <a:r>
              <a:rPr lang="ar-LB" altLang="en-US" b="1" dirty="0">
                <a:solidFill>
                  <a:srgbClr val="651D32"/>
                </a:solidFill>
                <a:cs typeface="Arial" panose="020B0604020202020204" pitchFamily="34" charset="0"/>
              </a:rPr>
              <a:t>تساهم القيم في تشكيل التفاعلات الداخلية والخارجية للمنظمة</a:t>
            </a:r>
            <a:endParaRPr lang="en-GB" dirty="0">
              <a:solidFill>
                <a:srgbClr val="651D32"/>
              </a:solidFill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D650875A-8B58-4D4D-9FF2-5842B3CB87D6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7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8A95BEC-E4B0-4B49-B4C7-9ACC3CEA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848380"/>
            <a:ext cx="7772400" cy="523220"/>
          </a:xfrm>
        </p:spPr>
        <p:txBody>
          <a:bodyPr/>
          <a:lstStyle/>
          <a:p>
            <a:pPr algn="r" rtl="1"/>
            <a:r>
              <a:rPr lang="ar-LB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على القيم الأساسية</a:t>
            </a:r>
            <a:endParaRPr lang="en-US" altLang="en-US" b="1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CB261-ABB5-4062-BFB9-CEBCEBF82D57}"/>
              </a:ext>
            </a:extLst>
          </p:cNvPr>
          <p:cNvSpPr txBox="1"/>
          <p:nvPr/>
        </p:nvSpPr>
        <p:spPr>
          <a:xfrm>
            <a:off x="381000" y="2205644"/>
            <a:ext cx="4140947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الاحترام</a:t>
            </a:r>
            <a:endParaRPr lang="en-US" sz="1700" b="1" dirty="0">
              <a:solidFill>
                <a:srgbClr val="6C6463"/>
              </a:solidFill>
              <a:latin typeface="+mj-lt"/>
            </a:endParaRPr>
          </a:p>
          <a:p>
            <a:pPr algn="r" rtl="1">
              <a:defRPr/>
            </a:pPr>
            <a:r>
              <a:rPr lang="ar-LB" sz="1500" dirty="0">
                <a:solidFill>
                  <a:srgbClr val="6C6463"/>
                </a:solidFill>
                <a:latin typeface="+mj-lt"/>
              </a:rPr>
              <a:t>اعتبار الإنسان جدير بالاحترام </a:t>
            </a:r>
            <a:endParaRPr lang="en-US" sz="1500" dirty="0">
              <a:solidFill>
                <a:srgbClr val="6C6463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55D6A-D46E-4790-8D8E-4A6C60FBA3FE}"/>
              </a:ext>
            </a:extLst>
          </p:cNvPr>
          <p:cNvSpPr txBox="1"/>
          <p:nvPr/>
        </p:nvSpPr>
        <p:spPr>
          <a:xfrm>
            <a:off x="433316" y="2820567"/>
            <a:ext cx="4088631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النزاهة</a:t>
            </a:r>
            <a:endParaRPr lang="en-US" sz="1700" b="1" dirty="0">
              <a:solidFill>
                <a:srgbClr val="6C6463"/>
              </a:solidFill>
              <a:latin typeface="+mj-lt"/>
            </a:endParaRPr>
          </a:p>
          <a:p>
            <a:pPr algn="r" rtl="1">
              <a:defRPr/>
            </a:pPr>
            <a:r>
              <a:rPr lang="ar-LB" sz="1500" dirty="0">
                <a:solidFill>
                  <a:srgbClr val="6C6463"/>
                </a:solidFill>
                <a:latin typeface="+mj-lt"/>
              </a:rPr>
              <a:t>الالتزام بالمبادئ الأخلاقية والمعنوية</a:t>
            </a:r>
            <a:endParaRPr lang="en-US" sz="1500" dirty="0">
              <a:solidFill>
                <a:srgbClr val="6C6463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0150F-7EB0-412A-A383-DEDC3FC48E22}"/>
              </a:ext>
            </a:extLst>
          </p:cNvPr>
          <p:cNvSpPr txBox="1"/>
          <p:nvPr/>
        </p:nvSpPr>
        <p:spPr>
          <a:xfrm>
            <a:off x="375607" y="3458369"/>
            <a:ext cx="4151731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العمل الجماعي والتعاون</a:t>
            </a:r>
            <a:endParaRPr lang="en-US" sz="1700" b="1" dirty="0">
              <a:solidFill>
                <a:srgbClr val="6C6463"/>
              </a:solidFill>
              <a:latin typeface="+mj-lt"/>
            </a:endParaRPr>
          </a:p>
          <a:p>
            <a:pPr algn="r" rtl="1">
              <a:defRPr/>
            </a:pPr>
            <a:r>
              <a:rPr lang="ar-LB" sz="1500" dirty="0">
                <a:solidFill>
                  <a:srgbClr val="6C6463"/>
                </a:solidFill>
                <a:latin typeface="+mj-lt"/>
              </a:rPr>
              <a:t>وضع احتياجات المجموعة فوق الكاسب الشخصية </a:t>
            </a:r>
            <a:endParaRPr lang="en-US" sz="1500" dirty="0">
              <a:solidFill>
                <a:srgbClr val="6C646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4695E-4994-4F93-AED4-241A6AF7DB39}"/>
              </a:ext>
            </a:extLst>
          </p:cNvPr>
          <p:cNvSpPr txBox="1"/>
          <p:nvPr/>
        </p:nvSpPr>
        <p:spPr>
          <a:xfrm>
            <a:off x="433315" y="4131327"/>
            <a:ext cx="408863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المساءلة </a:t>
            </a:r>
            <a:endParaRPr lang="en-US" sz="1700" b="1" dirty="0">
              <a:solidFill>
                <a:srgbClr val="6C6463"/>
              </a:solidFill>
              <a:latin typeface="+mj-lt"/>
            </a:endParaRPr>
          </a:p>
          <a:p>
            <a:pPr algn="r" rtl="1">
              <a:defRPr/>
            </a:pPr>
            <a:r>
              <a:rPr lang="ar-LB" sz="1500" dirty="0">
                <a:solidFill>
                  <a:srgbClr val="6C6463"/>
                </a:solidFill>
                <a:latin typeface="+mj-lt"/>
              </a:rPr>
              <a:t>الاعتراف وتولي المسؤولية عن الإجراءات والقرارات</a:t>
            </a:r>
            <a:endParaRPr lang="en-US" sz="1500" dirty="0">
              <a:solidFill>
                <a:srgbClr val="6C6463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F2FE8-B6DF-4B51-B4DC-31742D2E092A}"/>
              </a:ext>
            </a:extLst>
          </p:cNvPr>
          <p:cNvSpPr txBox="1"/>
          <p:nvPr/>
        </p:nvSpPr>
        <p:spPr>
          <a:xfrm>
            <a:off x="438707" y="4775574"/>
            <a:ext cx="408863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الإدارة</a:t>
            </a:r>
            <a:endParaRPr lang="ar-LB" sz="1700" dirty="0">
              <a:solidFill>
                <a:srgbClr val="6C6463"/>
              </a:solidFill>
              <a:latin typeface="+mj-lt"/>
            </a:endParaRPr>
          </a:p>
          <a:p>
            <a:pPr algn="r" rtl="1">
              <a:defRPr/>
            </a:pPr>
            <a:r>
              <a:rPr lang="ar-LB" sz="1500" dirty="0">
                <a:solidFill>
                  <a:srgbClr val="6C6463"/>
                </a:solidFill>
                <a:latin typeface="+mj-lt"/>
              </a:rPr>
              <a:t>الإدارة </a:t>
            </a:r>
            <a:r>
              <a:rPr lang="ar-SA" sz="1500" dirty="0">
                <a:solidFill>
                  <a:srgbClr val="6C6463"/>
                </a:solidFill>
                <a:latin typeface="+mj-lt"/>
              </a:rPr>
              <a:t>الواعية والمسؤولة </a:t>
            </a:r>
            <a:r>
              <a:rPr lang="ar-LB" sz="1500" dirty="0">
                <a:solidFill>
                  <a:srgbClr val="6C6463"/>
                </a:solidFill>
                <a:latin typeface="+mj-lt"/>
              </a:rPr>
              <a:t>للأمور التي يتم وضعها في رعايتنا </a:t>
            </a:r>
            <a:endParaRPr lang="en-US" sz="1500" dirty="0">
              <a:solidFill>
                <a:srgbClr val="6C6463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076C3-9336-490C-B797-C6D5A9DA67B2}"/>
              </a:ext>
            </a:extLst>
          </p:cNvPr>
          <p:cNvSpPr txBox="1"/>
          <p:nvPr/>
        </p:nvSpPr>
        <p:spPr>
          <a:xfrm>
            <a:off x="386391" y="5446945"/>
            <a:ext cx="4140947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التنوع</a:t>
            </a:r>
            <a:endParaRPr lang="en-US" sz="1700" b="1" dirty="0">
              <a:solidFill>
                <a:srgbClr val="6C6463"/>
              </a:solidFill>
              <a:latin typeface="+mj-lt"/>
            </a:endParaRPr>
          </a:p>
          <a:p>
            <a:pPr algn="r" rtl="1">
              <a:defRPr/>
            </a:pPr>
            <a:r>
              <a:rPr lang="ar-SA" sz="1500" dirty="0">
                <a:solidFill>
                  <a:srgbClr val="6C6463"/>
                </a:solidFill>
                <a:latin typeface="+mj-lt"/>
              </a:rPr>
              <a:t>ل</a:t>
            </a:r>
            <a:r>
              <a:rPr lang="ar-LB" sz="1500" dirty="0">
                <a:solidFill>
                  <a:srgbClr val="6C6463"/>
                </a:solidFill>
                <a:latin typeface="+mj-lt"/>
              </a:rPr>
              <a:t>فهم وتقديم وخدمة مجتمعنا بشكل أفضل</a:t>
            </a:r>
            <a:endParaRPr lang="en-US" sz="1500" dirty="0">
              <a:solidFill>
                <a:srgbClr val="6C6463"/>
              </a:solidFill>
              <a:latin typeface="+mj-lt"/>
            </a:endParaRPr>
          </a:p>
        </p:txBody>
      </p:sp>
      <p:pic>
        <p:nvPicPr>
          <p:cNvPr id="23561" name="Picture 2">
            <a:extLst>
              <a:ext uri="{FF2B5EF4-FFF2-40B4-BE49-F238E27FC236}">
                <a16:creationId xmlns:a16="http://schemas.microsoft.com/office/drawing/2014/main" id="{6F4FA012-7A85-4E77-B3F0-FED1D7281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96" y="1294217"/>
            <a:ext cx="1885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3">
            <a:extLst>
              <a:ext uri="{FF2B5EF4-FFF2-40B4-BE49-F238E27FC236}">
                <a16:creationId xmlns:a16="http://schemas.microsoft.com/office/drawing/2014/main" id="{BAAE8A02-7598-44C4-8AF0-D387FB434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1497667"/>
            <a:ext cx="2009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16133B-7965-4A0D-99D3-97655D03B077}"/>
              </a:ext>
            </a:extLst>
          </p:cNvPr>
          <p:cNvSpPr/>
          <p:nvPr/>
        </p:nvSpPr>
        <p:spPr>
          <a:xfrm>
            <a:off x="5759994" y="2102123"/>
            <a:ext cx="2667000" cy="2446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النزاهة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احترام الأفراد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رضا العملاء</a:t>
            </a:r>
            <a:endParaRPr lang="ar-SA" sz="1700" b="1" dirty="0">
              <a:solidFill>
                <a:srgbClr val="6C6463"/>
              </a:solidFill>
              <a:latin typeface="+mj-lt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السعي للتميز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استجابة إيجابية </a:t>
            </a:r>
            <a:r>
              <a:rPr lang="ar-SA" sz="1700" b="1" dirty="0">
                <a:solidFill>
                  <a:srgbClr val="6C6463"/>
                </a:solidFill>
                <a:latin typeface="+mj-lt"/>
              </a:rPr>
              <a:t>ل</a:t>
            </a:r>
            <a:r>
              <a:rPr lang="ar-LB" sz="1700" b="1" dirty="0">
                <a:solidFill>
                  <a:srgbClr val="6C6463"/>
                </a:solidFill>
                <a:latin typeface="+mj-lt"/>
              </a:rPr>
              <a:t>لتغيير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LB" sz="1700" b="1" dirty="0">
                <a:solidFill>
                  <a:srgbClr val="6C6463"/>
                </a:solidFill>
                <a:latin typeface="+mj-lt"/>
              </a:rPr>
              <a:t>إدارة</a:t>
            </a:r>
            <a:r>
              <a:rPr lang="ar-SA" sz="1700" b="1" dirty="0">
                <a:solidFill>
                  <a:srgbClr val="6C6463"/>
                </a:solidFill>
                <a:latin typeface="+mj-lt"/>
              </a:rPr>
              <a:t> واعية ومسؤولة </a:t>
            </a:r>
            <a:endParaRPr lang="en-US" sz="1700" b="1" dirty="0">
              <a:solidFill>
                <a:srgbClr val="6C6463"/>
              </a:solidFill>
              <a:latin typeface="+mj-lt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9F194DD8-0541-4138-AB8C-2F41D057C05A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5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362B58-677C-4CE9-870B-324747A0D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LB" dirty="0"/>
              <a:t>ضع/ي بيان رؤية ومهمّة للمنظّمات التّالية:</a:t>
            </a:r>
          </a:p>
          <a:p>
            <a:pPr algn="r" rtl="1"/>
            <a:endParaRPr lang="ar-LB" dirty="0"/>
          </a:p>
          <a:p>
            <a:pPr lvl="1" algn="r" rtl="1"/>
            <a:r>
              <a:rPr lang="ar-LB" dirty="0"/>
              <a:t>منظّمة مجتمع مدني تعنى بقضايا البيئة، مقرّها في بعبدا وتعمل في محافظة جبل لبنان </a:t>
            </a:r>
          </a:p>
          <a:p>
            <a:pPr lvl="1" algn="r" rtl="1"/>
            <a:endParaRPr lang="ar-LB" dirty="0"/>
          </a:p>
          <a:p>
            <a:pPr lvl="1" algn="r" rtl="1"/>
            <a:r>
              <a:rPr lang="ar-LB" dirty="0"/>
              <a:t>منظّمة مجتمع مدني تعنى بحقوق المرأة و/أو الطّفل، مقرّها في بيروت وتعمل على كافّة الأراضي اللبنانيّة </a:t>
            </a:r>
            <a:endParaRPr lang="en-L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3DA7E-562A-4845-9383-C7B3BACCBB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6CF38-9A28-4179-B705-2D50DBC0F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F8853C-79A4-48BF-9E29-8D622685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848380"/>
            <a:ext cx="7772400" cy="523220"/>
          </a:xfrm>
        </p:spPr>
        <p:txBody>
          <a:bodyPr/>
          <a:lstStyle/>
          <a:p>
            <a:pPr algn="r"/>
            <a:r>
              <a:rPr lang="ar-LB" dirty="0"/>
              <a:t>تمرين: وضع بيان الرّؤية والمهمّة</a:t>
            </a:r>
            <a:endParaRPr lang="en-LB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2125EBF-CAC5-4434-920C-64050E4E85B4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4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320B5F8-E5F8-4DB6-A035-35263925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altLang="en-US" b="1" dirty="0">
                <a:solidFill>
                  <a:srgbClr val="651D32"/>
                </a:solidFill>
                <a:cs typeface="Arial" panose="020B0604020202020204" pitchFamily="34" charset="0"/>
              </a:rPr>
              <a:t>بعد ذلك، يجب إجراء التحليل الرباعي </a:t>
            </a:r>
            <a:endParaRPr lang="en-US" altLang="en-US" b="1" dirty="0">
              <a:solidFill>
                <a:srgbClr val="651D32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F34B3BA3-BD7F-4D36-97F6-D0FB99CAE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68563"/>
            <a:ext cx="7772400" cy="533400"/>
          </a:xfrm>
          <a:prstGeom prst="rect">
            <a:avLst/>
          </a:prstGeom>
          <a:noFill/>
          <a:ln w="9525" algn="ctr">
            <a:solidFill>
              <a:srgbClr val="651D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1. </a:t>
            </a:r>
            <a:r>
              <a:rPr lang="ar-SA" altLang="en-US" dirty="0">
                <a:solidFill>
                  <a:srgbClr val="B3B3B3"/>
                </a:solidFill>
                <a:cs typeface="Arial" panose="020B0604020202020204" pitchFamily="34" charset="0"/>
              </a:rPr>
              <a:t>الأسس الاستراتيجية</a:t>
            </a:r>
            <a:endParaRPr lang="en-US" altLang="en-US" dirty="0">
              <a:solidFill>
                <a:srgbClr val="B3B3B3"/>
              </a:solidFill>
              <a:cs typeface="Arial" panose="020B0604020202020204" pitchFamily="34" charset="0"/>
            </a:endParaRP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124E2FDD-7FEA-4204-97B9-21220F730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73438"/>
            <a:ext cx="7772400" cy="533400"/>
          </a:xfrm>
          <a:prstGeom prst="rect">
            <a:avLst/>
          </a:prstGeom>
          <a:solidFill>
            <a:srgbClr val="651D32"/>
          </a:solidFill>
          <a:ln w="9525" algn="ctr">
            <a:solidFill>
              <a:srgbClr val="651D3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LB" altLang="en-US" dirty="0">
                <a:solidFill>
                  <a:schemeClr val="bg1"/>
                </a:solidFill>
                <a:cs typeface="Arial" panose="020B0604020202020204" pitchFamily="34" charset="0"/>
              </a:rPr>
              <a:t>2. التحليل الرباعي</a:t>
            </a: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ar-LB" altLang="en-US" dirty="0">
                <a:solidFill>
                  <a:schemeClr val="bg1"/>
                </a:solidFill>
                <a:cs typeface="Arial" panose="020B0604020202020204" pitchFamily="34" charset="0"/>
              </a:rPr>
              <a:t>( سيتم شرحها في يوم</a:t>
            </a: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ar-LB" altLang="en-US" dirty="0">
                <a:solidFill>
                  <a:schemeClr val="bg1"/>
                </a:solidFill>
                <a:cs typeface="Arial" panose="020B0604020202020204" pitchFamily="34" charset="0"/>
              </a:rPr>
              <a:t> تدريب آخر) </a:t>
            </a: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C05A419C-4118-43A7-82AD-C0A8CFF6B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76725"/>
            <a:ext cx="7772400" cy="533400"/>
          </a:xfrm>
          <a:prstGeom prst="rect">
            <a:avLst/>
          </a:prstGeom>
          <a:noFill/>
          <a:ln w="9525" algn="ctr">
            <a:solidFill>
              <a:srgbClr val="651D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3. وضع الأهداف الاستراتيجية ( سيتم شرحها في يوم  تدريب آخر)  </a:t>
            </a:r>
            <a:endParaRPr lang="en-US" altLang="en-US" dirty="0">
              <a:solidFill>
                <a:srgbClr val="B3B3B3"/>
              </a:solidFill>
              <a:cs typeface="Arial" panose="020B0604020202020204" pitchFamily="34" charset="0"/>
            </a:endParaRPr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D7C03E20-9FAA-4B3D-98B0-079F6E6E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5181600"/>
            <a:ext cx="7772400" cy="533400"/>
          </a:xfrm>
          <a:prstGeom prst="rect">
            <a:avLst/>
          </a:prstGeom>
          <a:noFill/>
          <a:ln w="9525" algn="ctr">
            <a:solidFill>
              <a:srgbClr val="651D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4. </a:t>
            </a:r>
            <a:r>
              <a:rPr lang="ar-SA" altLang="en-US" dirty="0">
                <a:solidFill>
                  <a:srgbClr val="B3B3B3"/>
                </a:solidFill>
                <a:cs typeface="Arial" panose="020B0604020202020204" pitchFamily="34" charset="0"/>
              </a:rPr>
              <a:t>خطة العمل</a:t>
            </a:r>
            <a:r>
              <a:rPr lang="en-US" altLang="en-US" dirty="0">
                <a:solidFill>
                  <a:srgbClr val="B3B3B3"/>
                </a:solidFill>
                <a:cs typeface="Arial" panose="020B0604020202020204" pitchFamily="34" charset="0"/>
              </a:rPr>
              <a:t> </a:t>
            </a: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( سيتم شرحها في يوم  تدريب آخر) </a:t>
            </a:r>
            <a:r>
              <a:rPr lang="ar-SA" altLang="en-US" dirty="0">
                <a:solidFill>
                  <a:srgbClr val="B3B3B3"/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B3B3B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6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endParaRPr lang="en-GB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/>
          <a:p>
            <a:fld id="{BCCE5460-4FB7-5647-9AB1-CEF5116A5DCA}" type="datetime1">
              <a:rPr lang="en-US" smtClean="0">
                <a:latin typeface="+mj-lt"/>
              </a:rPr>
              <a:pPr/>
              <a:t>9/15/2020</a:t>
            </a:fld>
            <a:endParaRPr lang="en-US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42782948-4DBE-204D-AB9E-B65E067054AE}" type="slidenum">
              <a:rPr lang="en-US" smtClean="0">
                <a:latin typeface="+mj-lt"/>
              </a:rPr>
              <a:pPr/>
              <a:t>17</a:t>
            </a:fld>
            <a:endParaRPr lang="en-US"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2F4B36-8C03-4841-B05C-631B7C95D866}"/>
              </a:ext>
            </a:extLst>
          </p:cNvPr>
          <p:cNvSpPr txBox="1">
            <a:spLocks/>
          </p:cNvSpPr>
          <p:nvPr/>
        </p:nvSpPr>
        <p:spPr>
          <a:xfrm>
            <a:off x="1347041" y="1870741"/>
            <a:ext cx="6205538" cy="1033462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429" i="1" dirty="0"/>
              <a:t>Building Alliance for Local Advancement, Development, and Investment – CAP</a:t>
            </a:r>
          </a:p>
          <a:p>
            <a:pPr fontAlgn="auto">
              <a:spcAft>
                <a:spcPts val="0"/>
              </a:spcAft>
              <a:defRPr/>
            </a:pPr>
            <a:br>
              <a:rPr lang="en-US" sz="1429" i="1" dirty="0"/>
            </a:br>
            <a:r>
              <a:rPr lang="en-US" sz="3143" b="1" dirty="0">
                <a:solidFill>
                  <a:srgbClr val="C00000"/>
                </a:solidFill>
              </a:rPr>
              <a:t>BALADI CAP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DF84E-76BB-49B3-93C8-3C320F2E0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041" y="1335075"/>
            <a:ext cx="5443538" cy="52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LB" altLang="en-US" sz="2800" b="1" dirty="0">
                <a:latin typeface="+mj-lt"/>
              </a:rPr>
              <a:t>لمزيد من المعلومات</a:t>
            </a:r>
            <a:endParaRPr lang="en-US" altLang="en-US" sz="2800" b="1" dirty="0">
              <a:latin typeface="+mj-lt"/>
            </a:endParaRPr>
          </a:p>
        </p:txBody>
      </p:sp>
      <p:pic>
        <p:nvPicPr>
          <p:cNvPr id="10" name="Picture 2" descr="C:\Users\Pamela Chemali\Desktop\images.jpg">
            <a:extLst>
              <a:ext uri="{FF2B5EF4-FFF2-40B4-BE49-F238E27FC236}">
                <a16:creationId xmlns:a16="http://schemas.microsoft.com/office/drawing/2014/main" id="{959B7E6E-6B3F-4325-888B-4867390F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5089"/>
          <a:stretch>
            <a:fillRect/>
          </a:stretch>
        </p:blipFill>
        <p:spPr bwMode="auto">
          <a:xfrm>
            <a:off x="1216305" y="4238625"/>
            <a:ext cx="511736" cy="5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Pamela Chemali\Desktop\images.png">
            <a:extLst>
              <a:ext uri="{FF2B5EF4-FFF2-40B4-BE49-F238E27FC236}">
                <a16:creationId xmlns:a16="http://schemas.microsoft.com/office/drawing/2014/main" id="{EAD56CC0-CFB1-488E-AA3E-0836DCEE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00" y="4937317"/>
            <a:ext cx="508000" cy="412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Picture 4" descr="C:\Users\Pamela Chemali\Desktop\download.jpg">
            <a:extLst>
              <a:ext uri="{FF2B5EF4-FFF2-40B4-BE49-F238E27FC236}">
                <a16:creationId xmlns:a16="http://schemas.microsoft.com/office/drawing/2014/main" id="{9FBC30B7-F100-4980-9500-AADA931B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r="16382"/>
          <a:stretch>
            <a:fillRect/>
          </a:stretch>
        </p:blipFill>
        <p:spPr bwMode="auto">
          <a:xfrm>
            <a:off x="5762065" y="4286250"/>
            <a:ext cx="520700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926AF9-2ABA-44BA-B1DE-D7C758C4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529" y="2780377"/>
            <a:ext cx="544353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LB" altLang="en-US" sz="2286" b="1" dirty="0">
                <a:latin typeface="+mj-lt"/>
              </a:rPr>
              <a:t>تابعونا</a:t>
            </a:r>
            <a:r>
              <a:rPr lang="ar-LB" altLang="en-US" sz="2571" b="1" dirty="0">
                <a:latin typeface="+mj-lt"/>
              </a:rPr>
              <a:t> على </a:t>
            </a:r>
            <a:endParaRPr lang="en-US" altLang="en-US" sz="2571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CABF1D-37A5-4540-8B35-DDDFAF322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048" y="4993944"/>
            <a:ext cx="18473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altLang="en-US" sz="1600" b="1" dirty="0">
              <a:solidFill>
                <a:srgbClr val="6C6463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96739F-1B97-407B-8546-24E2A2802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048" y="4397262"/>
            <a:ext cx="118776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@baladi.cap</a:t>
            </a:r>
            <a:endParaRPr lang="en-US" altLang="en-US" sz="16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03C51A-C57E-4E1B-98A1-67236331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353" y="4330700"/>
            <a:ext cx="115570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j-lt"/>
              </a:rPr>
              <a:t>@Baladicap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D2DDC-48FB-4AC2-B001-D6BCFA9B9CF5}"/>
              </a:ext>
            </a:extLst>
          </p:cNvPr>
          <p:cNvSpPr txBox="1"/>
          <p:nvPr/>
        </p:nvSpPr>
        <p:spPr>
          <a:xfrm>
            <a:off x="1775200" y="4978555"/>
            <a:ext cx="131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@Baladicap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B7B8965-2DAD-460E-BBA7-65C0785A1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060" y="5044678"/>
            <a:ext cx="897792" cy="5187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A1C5BA-C9C0-40BC-9492-CB290C1C15AC}"/>
              </a:ext>
            </a:extLst>
          </p:cNvPr>
          <p:cNvSpPr txBox="1"/>
          <p:nvPr/>
        </p:nvSpPr>
        <p:spPr>
          <a:xfrm>
            <a:off x="6340730" y="513244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Baladicap.com</a:t>
            </a:r>
          </a:p>
        </p:txBody>
      </p:sp>
    </p:spTree>
    <p:extLst>
      <p:ext uri="{BB962C8B-B14F-4D97-AF65-F5344CB8AC3E}">
        <p14:creationId xmlns:p14="http://schemas.microsoft.com/office/powerpoint/2010/main" val="20506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822FAEE-ED39-46A9-8A40-08BC9FE3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SA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هداف التدريب </a:t>
            </a:r>
            <a:endParaRPr lang="en-US" altLang="en-US" b="1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ListLeanHorizontalTextDetail0">
            <a:extLst>
              <a:ext uri="{FF2B5EF4-FFF2-40B4-BE49-F238E27FC236}">
                <a16:creationId xmlns:a16="http://schemas.microsoft.com/office/drawing/2014/main" id="{3169A16B-9C12-4B8D-897B-9B4134A2573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0" y="2590800"/>
            <a:ext cx="5791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SA" altLang="de-DE" sz="2100" b="1" dirty="0">
                <a:cs typeface="Arial" panose="020B0604020202020204" pitchFamily="34" charset="0"/>
              </a:rPr>
              <a:t>في نهاية هذا التدريب سي</a:t>
            </a:r>
            <a:r>
              <a:rPr lang="ar-LB" altLang="de-DE" sz="2100" b="1" dirty="0">
                <a:cs typeface="Arial" panose="020B0604020202020204" pitchFamily="34" charset="0"/>
              </a:rPr>
              <a:t>تمكن</a:t>
            </a:r>
            <a:r>
              <a:rPr lang="ar-SA" altLang="de-DE" sz="2100" b="1" dirty="0">
                <a:cs typeface="Arial" panose="020B0604020202020204" pitchFamily="34" charset="0"/>
              </a:rPr>
              <a:t> المشاركون</a:t>
            </a:r>
            <a:r>
              <a:rPr lang="ar-LB" altLang="de-DE" sz="2100" b="1" dirty="0">
                <a:cs typeface="Arial" panose="020B0604020202020204" pitchFamily="34" charset="0"/>
              </a:rPr>
              <a:t> من</a:t>
            </a:r>
            <a:r>
              <a:rPr lang="ar-SA" altLang="de-DE" sz="2100" b="1" dirty="0">
                <a:cs typeface="Arial" panose="020B0604020202020204" pitchFamily="34" charset="0"/>
              </a:rPr>
              <a:t>: </a:t>
            </a:r>
            <a:endParaRPr lang="ar-LB" altLang="de-DE" sz="2100" b="1" dirty="0">
              <a:cs typeface="Arial" panose="020B0604020202020204" pitchFamily="34" charset="0"/>
            </a:endParaRPr>
          </a:p>
        </p:txBody>
      </p:sp>
      <p:sp>
        <p:nvSpPr>
          <p:cNvPr id="7172" name="ListLeanHorizontalTextDetail0">
            <a:extLst>
              <a:ext uri="{FF2B5EF4-FFF2-40B4-BE49-F238E27FC236}">
                <a16:creationId xmlns:a16="http://schemas.microsoft.com/office/drawing/2014/main" id="{77C5AE66-029F-4F18-9286-F209B8019A8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1388" y="3359150"/>
            <a:ext cx="52943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LB" b="1" dirty="0">
                <a:solidFill>
                  <a:srgbClr val="40404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اكتساب مهارات كتابة بيان الرؤية والمهمة  لمنظمات المجتمع المدني</a:t>
            </a:r>
            <a:endParaRPr lang="ar-LB" altLang="de-DE" sz="2100" b="1" dirty="0">
              <a:cs typeface="Arial" panose="020B0604020202020204" pitchFamily="34" charset="0"/>
            </a:endParaRPr>
          </a:p>
        </p:txBody>
      </p:sp>
      <p:pic>
        <p:nvPicPr>
          <p:cNvPr id="7175" name="Picture 9">
            <a:extLst>
              <a:ext uri="{FF2B5EF4-FFF2-40B4-BE49-F238E27FC236}">
                <a16:creationId xmlns:a16="http://schemas.microsoft.com/office/drawing/2014/main" id="{E1875D35-218D-4E7D-A878-29908FFCC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3248025"/>
            <a:ext cx="4381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27">
            <a:extLst>
              <a:ext uri="{FF2B5EF4-FFF2-40B4-BE49-F238E27FC236}">
                <a16:creationId xmlns:a16="http://schemas.microsoft.com/office/drawing/2014/main" id="{81EB8B0E-B6BD-40A5-BFD8-26B6B5E4CF3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769257" y="4191000"/>
            <a:ext cx="7721600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8E4C9C6-5F08-41A6-833B-39D6865827CE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6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>
            <a:extLst>
              <a:ext uri="{FF2B5EF4-FFF2-40B4-BE49-F238E27FC236}">
                <a16:creationId xmlns:a16="http://schemas.microsoft.com/office/drawing/2014/main" id="{1426CDBD-BB39-4C2B-835C-1F83FD8DF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ar-L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جدول الأعمال 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677455-5335-4BCA-B15E-FAE5D37E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50392"/>
              </p:ext>
            </p:extLst>
          </p:nvPr>
        </p:nvGraphicFramePr>
        <p:xfrm>
          <a:off x="457200" y="1390261"/>
          <a:ext cx="8229599" cy="2539308"/>
        </p:xfrm>
        <a:graphic>
          <a:graphicData uri="http://schemas.openxmlformats.org/drawingml/2006/table">
            <a:tbl>
              <a:tblPr firstRow="1" firstCol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3236485057"/>
                    </a:ext>
                  </a:extLst>
                </a:gridCol>
                <a:gridCol w="5943599">
                  <a:extLst>
                    <a:ext uri="{9D8B030D-6E8A-4147-A177-3AD203B41FA5}">
                      <a16:colId xmlns:a16="http://schemas.microsoft.com/office/drawing/2014/main" val="1047940874"/>
                    </a:ext>
                  </a:extLst>
                </a:gridCol>
              </a:tblGrid>
              <a:tr h="214968">
                <a:tc>
                  <a:txBody>
                    <a:bodyPr/>
                    <a:lstStyle/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ar-SA" sz="1400" b="1" dirty="0">
                          <a:solidFill>
                            <a:srgbClr val="D6615C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الوقت</a:t>
                      </a:r>
                      <a:endParaRPr lang="en-LB" sz="1000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661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400"/>
                        </a:spcAft>
                        <a:tabLst>
                          <a:tab pos="4460240" algn="r"/>
                        </a:tabLst>
                      </a:pPr>
                      <a:r>
                        <a:rPr lang="ar-SA" sz="1400" b="1">
                          <a:solidFill>
                            <a:srgbClr val="D6615C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الموضوع</a:t>
                      </a:r>
                      <a:endParaRPr lang="en-LB" sz="100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661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227127"/>
                  </a:ext>
                </a:extLst>
              </a:tr>
              <a:tr h="214968">
                <a:tc>
                  <a:txBody>
                    <a:bodyPr/>
                    <a:lstStyle/>
                    <a:p>
                      <a:pPr marL="45720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09:30 – </a:t>
                      </a:r>
                      <a:r>
                        <a:rPr lang="en-US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09:45</a:t>
                      </a:r>
                      <a:endParaRPr lang="en-LB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661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ar-SA" sz="1400" b="1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ترحيب ومقدمة التّدريب</a:t>
                      </a:r>
                      <a:endParaRPr lang="en-LB" sz="100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661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169838"/>
                  </a:ext>
                </a:extLst>
              </a:tr>
              <a:tr h="214968">
                <a:tc>
                  <a:txBody>
                    <a:bodyPr/>
                    <a:lstStyle/>
                    <a:p>
                      <a:pPr marL="45720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09:45 – 10:00</a:t>
                      </a:r>
                      <a:endParaRPr lang="en-LB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ar-SA" sz="1400" b="1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استطلاع قبلي </a:t>
                      </a:r>
                      <a:endParaRPr lang="en-LB" sz="1000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117704"/>
                  </a:ext>
                </a:extLst>
              </a:tr>
              <a:tr h="1552545">
                <a:tc>
                  <a:txBody>
                    <a:bodyPr/>
                    <a:lstStyle/>
                    <a:p>
                      <a:pPr marL="45720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10:00 – 11:30</a:t>
                      </a:r>
                      <a:endParaRPr lang="en-LB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ar-LB" sz="1400" b="1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تعريف التخطيط الاستراتيجي – بيان الرؤية والمهمة</a:t>
                      </a:r>
                      <a:endParaRPr lang="en-LB" sz="1000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 rtl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ar-LB" sz="1400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ماهي الرؤية؟</a:t>
                      </a:r>
                      <a:endParaRPr lang="en-LB" sz="1000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 rtl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ar-LB" sz="1400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ماهي المهمة؟</a:t>
                      </a:r>
                      <a:endParaRPr lang="en-LB" sz="1000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 rtl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ar-LB" sz="1400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ماهي القيم الأساسية في المنظمة؟ </a:t>
                      </a:r>
                      <a:endParaRPr lang="en-LB" sz="1000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 rtl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ar-LB" sz="1400" b="1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الهدف</a:t>
                      </a:r>
                      <a:r>
                        <a:rPr lang="en-US" sz="14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ar-LB" sz="1400" b="1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اكتساب مهارات كتابة بيان الرؤية والمهمة</a:t>
                      </a:r>
                      <a:r>
                        <a:rPr lang="ar-LB" sz="1400" b="1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LB" sz="1000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431768"/>
                  </a:ext>
                </a:extLst>
              </a:tr>
              <a:tr h="341859">
                <a:tc>
                  <a:txBody>
                    <a:bodyPr/>
                    <a:lstStyle/>
                    <a:p>
                      <a:pPr marL="45720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11:30 – 11:45</a:t>
                      </a:r>
                      <a:endParaRPr lang="en-LB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ar-LB" sz="1400" b="1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الاختتام واستطلاع بعدي </a:t>
                      </a:r>
                      <a:endParaRPr lang="en-LB" sz="1000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47668"/>
                  </a:ext>
                </a:extLst>
              </a:tr>
            </a:tbl>
          </a:graphicData>
        </a:graphic>
      </p:graphicFrame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FFB77308-1304-47FA-9F07-68BB9245CD43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1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7239000" cy="1815882"/>
          </a:xfrm>
        </p:spPr>
        <p:txBody>
          <a:bodyPr/>
          <a:lstStyle/>
          <a:p>
            <a:pPr algn="ctr" rtl="1"/>
            <a:r>
              <a:rPr lang="ar-L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أ. </a:t>
            </a:r>
            <a:r>
              <a:rPr lang="ar-SA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تعريف</a:t>
            </a:r>
            <a:r>
              <a:rPr lang="ar-L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التخطيط الاستراتيجي: </a:t>
            </a:r>
            <a:br>
              <a:rPr lang="ar-L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L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الرؤية والمهمة</a:t>
            </a:r>
            <a:br>
              <a:rPr lang="ar-L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C05-927F-3348-96DF-9086CF2761D6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5" hidden="1">
            <a:extLst>
              <a:ext uri="{FF2B5EF4-FFF2-40B4-BE49-F238E27FC236}">
                <a16:creationId xmlns:a16="http://schemas.microsoft.com/office/drawing/2014/main" id="{414B46B0-7531-43D1-9CE2-F55D759CEF31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263525"/>
          <a:ext cx="1460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11266" name="Object 35" hidden="1">
                        <a:extLst>
                          <a:ext uri="{FF2B5EF4-FFF2-40B4-BE49-F238E27FC236}">
                            <a16:creationId xmlns:a16="http://schemas.microsoft.com/office/drawing/2014/main" id="{414B46B0-7531-43D1-9CE2-F55D759CEF3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3525"/>
                        <a:ext cx="146050" cy="14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Slide Number Placeholder 2">
            <a:extLst>
              <a:ext uri="{FF2B5EF4-FFF2-40B4-BE49-F238E27FC236}">
                <a16:creationId xmlns:a16="http://schemas.microsoft.com/office/drawing/2014/main" id="{A5A94152-6CF1-4084-AA8A-EBCE6AB01E0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6F64EED-66E0-4873-9452-72087C242DA3}" type="slidenum">
              <a:rPr lang="en-US" altLang="en-US" sz="1200"/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8BE846F-AC14-4EC0-A828-B68CA7AADBB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73100" y="385332"/>
            <a:ext cx="7772400" cy="1292662"/>
          </a:xfrm>
        </p:spPr>
        <p:txBody>
          <a:bodyPr lIns="0" tIns="0" rIns="0" bIns="0"/>
          <a:lstStyle/>
          <a:p>
            <a:pPr algn="r" rtl="1"/>
            <a:r>
              <a:rPr lang="en-US" altLang="en-US" b="1" i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الاستراتيجية</a:t>
            </a:r>
            <a:r>
              <a:rPr lang="en-US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هي جسر </a:t>
            </a:r>
            <a:r>
              <a:rPr lang="ar-SA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العبور </a:t>
            </a:r>
            <a:r>
              <a:rPr lang="en-US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بين اليوم و</a:t>
            </a:r>
            <a:r>
              <a:rPr lang="ar-LB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</a:t>
            </a:r>
            <a:r>
              <a:rPr lang="en-US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غد</a:t>
            </a:r>
            <a:br>
              <a:rPr lang="ar-LB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الرؤية</a:t>
            </a:r>
            <a:r>
              <a:rPr lang="en-US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LB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تدل</a:t>
            </a:r>
            <a:r>
              <a:rPr lang="en-US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على تصورنا </a:t>
            </a:r>
            <a:r>
              <a:rPr lang="ar-LB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en-US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لغد </a:t>
            </a:r>
            <a:br>
              <a:rPr lang="ar-LB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LB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LB" altLang="en-US" b="1" i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المهمة</a:t>
            </a:r>
            <a:r>
              <a:rPr lang="en-US" alt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هي خارطة الطريق </a:t>
            </a:r>
          </a:p>
        </p:txBody>
      </p:sp>
      <p:grpSp>
        <p:nvGrpSpPr>
          <p:cNvPr id="30" name="Group 1">
            <a:extLst>
              <a:ext uri="{FF2B5EF4-FFF2-40B4-BE49-F238E27FC236}">
                <a16:creationId xmlns:a16="http://schemas.microsoft.com/office/drawing/2014/main" id="{B5697312-4733-480D-84A2-745A557E0B1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6125" y="2211132"/>
            <a:ext cx="7723187" cy="3776663"/>
            <a:chOff x="735013" y="2759075"/>
            <a:chExt cx="7723187" cy="3777298"/>
          </a:xfrm>
        </p:grpSpPr>
        <p:sp>
          <p:nvSpPr>
            <p:cNvPr id="31" name="Freeform 3" descr="Light vertical">
              <a:extLst>
                <a:ext uri="{FF2B5EF4-FFF2-40B4-BE49-F238E27FC236}">
                  <a16:creationId xmlns:a16="http://schemas.microsoft.com/office/drawing/2014/main" id="{0F95A04D-C162-4BDA-907C-ACCE1F34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488" y="2913089"/>
              <a:ext cx="6846887" cy="2335605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1286" y="943"/>
                </a:cxn>
                <a:cxn ang="0">
                  <a:pos x="2850" y="958"/>
                </a:cxn>
                <a:cxn ang="0">
                  <a:pos x="4144" y="988"/>
                </a:cxn>
                <a:cxn ang="0">
                  <a:pos x="2850" y="0"/>
                </a:cxn>
                <a:cxn ang="0">
                  <a:pos x="1294" y="0"/>
                </a:cxn>
                <a:cxn ang="0">
                  <a:pos x="0" y="988"/>
                </a:cxn>
              </a:cxnLst>
              <a:rect l="0" t="0" r="r" b="b"/>
              <a:pathLst>
                <a:path w="4144" h="1354">
                  <a:moveTo>
                    <a:pt x="0" y="988"/>
                  </a:moveTo>
                  <a:cubicBezTo>
                    <a:pt x="643" y="965"/>
                    <a:pt x="1286" y="943"/>
                    <a:pt x="1286" y="943"/>
                  </a:cubicBezTo>
                  <a:cubicBezTo>
                    <a:pt x="2068" y="950"/>
                    <a:pt x="2850" y="958"/>
                    <a:pt x="2850" y="958"/>
                  </a:cubicBezTo>
                  <a:cubicBezTo>
                    <a:pt x="3497" y="973"/>
                    <a:pt x="4144" y="988"/>
                    <a:pt x="4144" y="988"/>
                  </a:cubicBezTo>
                  <a:cubicBezTo>
                    <a:pt x="3276" y="846"/>
                    <a:pt x="3164" y="621"/>
                    <a:pt x="2850" y="0"/>
                  </a:cubicBezTo>
                  <a:cubicBezTo>
                    <a:pt x="2214" y="1354"/>
                    <a:pt x="1870" y="1077"/>
                    <a:pt x="1294" y="0"/>
                  </a:cubicBezTo>
                  <a:cubicBezTo>
                    <a:pt x="853" y="876"/>
                    <a:pt x="673" y="861"/>
                    <a:pt x="0" y="988"/>
                  </a:cubicBezTo>
                  <a:close/>
                </a:path>
              </a:pathLst>
            </a:custGeom>
            <a:pattFill prst="ltVert">
              <a:fgClr>
                <a:schemeClr val="hlink"/>
              </a:fgClr>
              <a:bgClr>
                <a:srgbClr val="FFFFFF"/>
              </a:bgClr>
            </a:pattFill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latin typeface="+mn-lt"/>
                <a:cs typeface="Arial"/>
                <a:sym typeface="Arial"/>
              </a:endParaRP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E78AB64F-7654-49B0-84E9-D08F8CC6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3" y="5051810"/>
              <a:ext cx="7699375" cy="14845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sz="1100" dirty="0">
                <a:latin typeface="+mn-lt"/>
                <a:cs typeface="Arial"/>
                <a:sym typeface="Arial"/>
              </a:endParaRPr>
            </a:p>
          </p:txBody>
        </p:sp>
        <p:sp>
          <p:nvSpPr>
            <p:cNvPr id="33" name="Line 5">
              <a:extLst>
                <a:ext uri="{FF2B5EF4-FFF2-40B4-BE49-F238E27FC236}">
                  <a16:creationId xmlns:a16="http://schemas.microsoft.com/office/drawing/2014/main" id="{08837CAF-EB11-44C6-AB87-1189A7C86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713" y="5029582"/>
              <a:ext cx="7699375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latin typeface="+mn-lt"/>
                <a:cs typeface="Arial"/>
                <a:sym typeface="Arial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80781CD1-B000-4C34-B63C-6D3C62C3B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0" y="4604060"/>
              <a:ext cx="6784975" cy="6509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107" y="38"/>
                </a:cxn>
              </a:cxnLst>
              <a:rect l="0" t="0" r="r" b="b"/>
              <a:pathLst>
                <a:path w="4107" h="38">
                  <a:moveTo>
                    <a:pt x="0" y="38"/>
                  </a:moveTo>
                  <a:cubicBezTo>
                    <a:pt x="1421" y="0"/>
                    <a:pt x="2117" y="0"/>
                    <a:pt x="4107" y="38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latin typeface="+mn-lt"/>
                <a:cs typeface="Arial"/>
                <a:sym typeface="Arial"/>
              </a:endParaRPr>
            </a:p>
          </p:txBody>
        </p:sp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EF640CD7-712A-4C48-9652-1901801D62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363" y="2759075"/>
              <a:ext cx="446087" cy="2560638"/>
              <a:chOff x="3270237" y="2282102"/>
              <a:chExt cx="492123" cy="2711451"/>
            </a:xfrm>
          </p:grpSpPr>
          <p:sp>
            <p:nvSpPr>
              <p:cNvPr id="50" name="Oval 8">
                <a:extLst>
                  <a:ext uri="{FF2B5EF4-FFF2-40B4-BE49-F238E27FC236}">
                    <a16:creationId xmlns:a16="http://schemas.microsoft.com/office/drawing/2014/main" id="{828CC729-60D7-4722-A709-A32E9CB6E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0237" y="4827397"/>
                <a:ext cx="492123" cy="166156"/>
              </a:xfrm>
              <a:prstGeom prst="ellipse">
                <a:avLst/>
              </a:prstGeom>
              <a:solidFill>
                <a:srgbClr val="D6E8EE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100"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Oval 9">
                <a:extLst>
                  <a:ext uri="{FF2B5EF4-FFF2-40B4-BE49-F238E27FC236}">
                    <a16:creationId xmlns:a16="http://schemas.microsoft.com/office/drawing/2014/main" id="{EA7810DA-793B-40AE-81EC-50B833C10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0733" y="4842004"/>
                <a:ext cx="314666" cy="109554"/>
              </a:xfrm>
              <a:prstGeom prst="ellipse">
                <a:avLst/>
              </a:prstGeom>
              <a:solidFill>
                <a:srgbClr val="D6E8EE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100"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" name="Oval 10">
                <a:extLst>
                  <a:ext uri="{FF2B5EF4-FFF2-40B4-BE49-F238E27FC236}">
                    <a16:creationId xmlns:a16="http://schemas.microsoft.com/office/drawing/2014/main" id="{60FD77CE-364F-4513-ABC2-96659FAB3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3787" y="4856611"/>
                <a:ext cx="208558" cy="73036"/>
              </a:xfrm>
              <a:prstGeom prst="ellipse">
                <a:avLst/>
              </a:prstGeom>
              <a:solidFill>
                <a:srgbClr val="D6E8EE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100"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FA3BACE0-292D-4482-9FBB-CD391B3CA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841" y="2282102"/>
                <a:ext cx="107938" cy="2647545"/>
              </a:xfrm>
              <a:custGeom>
                <a:avLst/>
                <a:gdLst>
                  <a:gd name="T0" fmla="*/ 0 w 59"/>
                  <a:gd name="T1" fmla="*/ 2147483646 h 1450"/>
                  <a:gd name="T2" fmla="*/ 2147483646 w 59"/>
                  <a:gd name="T3" fmla="*/ 0 h 1450"/>
                  <a:gd name="T4" fmla="*/ 2147483646 w 59"/>
                  <a:gd name="T5" fmla="*/ 2147483646 h 1450"/>
                  <a:gd name="T6" fmla="*/ 0 w 59"/>
                  <a:gd name="T7" fmla="*/ 2147483646 h 14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1450"/>
                  <a:gd name="T14" fmla="*/ 59 w 59"/>
                  <a:gd name="T15" fmla="*/ 1450 h 14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1450">
                    <a:moveTo>
                      <a:pt x="0" y="1436"/>
                    </a:moveTo>
                    <a:cubicBezTo>
                      <a:pt x="0" y="1436"/>
                      <a:pt x="14" y="718"/>
                      <a:pt x="29" y="0"/>
                    </a:cubicBezTo>
                    <a:cubicBezTo>
                      <a:pt x="44" y="714"/>
                      <a:pt x="59" y="1432"/>
                      <a:pt x="59" y="1428"/>
                    </a:cubicBezTo>
                    <a:cubicBezTo>
                      <a:pt x="45" y="1441"/>
                      <a:pt x="27" y="1450"/>
                      <a:pt x="0" y="1436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x-none"/>
              </a:p>
            </p:txBody>
          </p:sp>
        </p:grpSp>
        <p:grpSp>
          <p:nvGrpSpPr>
            <p:cNvPr id="36" name="Group 12">
              <a:extLst>
                <a:ext uri="{FF2B5EF4-FFF2-40B4-BE49-F238E27FC236}">
                  <a16:creationId xmlns:a16="http://schemas.microsoft.com/office/drawing/2014/main" id="{80F31919-C426-45A5-97E1-C427962254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7525" y="2759075"/>
              <a:ext cx="444500" cy="2560638"/>
              <a:chOff x="6110275" y="2282102"/>
              <a:chExt cx="492123" cy="2711451"/>
            </a:xfrm>
          </p:grpSpPr>
          <p:sp>
            <p:nvSpPr>
              <p:cNvPr id="46" name="Oval 13">
                <a:extLst>
                  <a:ext uri="{FF2B5EF4-FFF2-40B4-BE49-F238E27FC236}">
                    <a16:creationId xmlns:a16="http://schemas.microsoft.com/office/drawing/2014/main" id="{8C5DAFCC-B3B5-4410-9D87-67533846A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75" y="4827397"/>
                <a:ext cx="492123" cy="166156"/>
              </a:xfrm>
              <a:prstGeom prst="ellipse">
                <a:avLst/>
              </a:prstGeom>
              <a:solidFill>
                <a:srgbClr val="D6E8EE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100"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Oval 14">
                <a:extLst>
                  <a:ext uri="{FF2B5EF4-FFF2-40B4-BE49-F238E27FC236}">
                    <a16:creationId xmlns:a16="http://schemas.microsoft.com/office/drawing/2014/main" id="{15072A66-11AB-43D3-991B-B66A946DF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0771" y="4842004"/>
                <a:ext cx="314666" cy="109554"/>
              </a:xfrm>
              <a:prstGeom prst="ellipse">
                <a:avLst/>
              </a:prstGeom>
              <a:solidFill>
                <a:srgbClr val="D6E8EE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100"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" name="Oval 15">
                <a:extLst>
                  <a:ext uri="{FF2B5EF4-FFF2-40B4-BE49-F238E27FC236}">
                    <a16:creationId xmlns:a16="http://schemas.microsoft.com/office/drawing/2014/main" id="{1543FE82-22DD-43F4-BAD2-6904A211E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3825" y="4856611"/>
                <a:ext cx="208558" cy="73036"/>
              </a:xfrm>
              <a:prstGeom prst="ellipse">
                <a:avLst/>
              </a:prstGeom>
              <a:solidFill>
                <a:srgbClr val="D6E8EE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100"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id="{24603233-0147-414B-BAC0-89CFFFB33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879" y="2282102"/>
                <a:ext cx="107938" cy="2647545"/>
              </a:xfrm>
              <a:custGeom>
                <a:avLst/>
                <a:gdLst>
                  <a:gd name="T0" fmla="*/ 0 w 59"/>
                  <a:gd name="T1" fmla="*/ 2147483646 h 1450"/>
                  <a:gd name="T2" fmla="*/ 2147483646 w 59"/>
                  <a:gd name="T3" fmla="*/ 0 h 1450"/>
                  <a:gd name="T4" fmla="*/ 2147483646 w 59"/>
                  <a:gd name="T5" fmla="*/ 2147483646 h 1450"/>
                  <a:gd name="T6" fmla="*/ 0 w 59"/>
                  <a:gd name="T7" fmla="*/ 2147483646 h 14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1450"/>
                  <a:gd name="T14" fmla="*/ 59 w 59"/>
                  <a:gd name="T15" fmla="*/ 1450 h 14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1450">
                    <a:moveTo>
                      <a:pt x="0" y="1436"/>
                    </a:moveTo>
                    <a:cubicBezTo>
                      <a:pt x="0" y="1436"/>
                      <a:pt x="14" y="718"/>
                      <a:pt x="29" y="0"/>
                    </a:cubicBezTo>
                    <a:cubicBezTo>
                      <a:pt x="44" y="714"/>
                      <a:pt x="59" y="1432"/>
                      <a:pt x="59" y="1428"/>
                    </a:cubicBezTo>
                    <a:cubicBezTo>
                      <a:pt x="45" y="1441"/>
                      <a:pt x="27" y="1450"/>
                      <a:pt x="0" y="1436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x-none"/>
              </a:p>
            </p:txBody>
          </p:sp>
        </p:grpSp>
        <p:sp>
          <p:nvSpPr>
            <p:cNvPr id="37" name="Line 17">
              <a:extLst>
                <a:ext uri="{FF2B5EF4-FFF2-40B4-BE49-F238E27FC236}">
                  <a16:creationId xmlns:a16="http://schemas.microsoft.com/office/drawing/2014/main" id="{50A5B4C5-D12B-4477-A647-210ECBB81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8125" y="3570424"/>
              <a:ext cx="105092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latin typeface="+mn-lt"/>
                <a:cs typeface="Arial"/>
                <a:sym typeface="Arial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6599B631-22C4-4D76-AC03-46861FA0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2960688"/>
              <a:ext cx="11144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ar-LB" altLang="zh-HK" sz="1900" b="1">
                  <a:solidFill>
                    <a:srgbClr val="2D2D8A"/>
                  </a:solidFill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العبور</a:t>
              </a:r>
              <a:endParaRPr lang="en-US" altLang="zh-HK" sz="1900" b="1">
                <a:solidFill>
                  <a:srgbClr val="2D2D8A"/>
                </a:solidFill>
                <a:ea typeface="PMingLiU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HK" sz="1500"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(</a:t>
              </a:r>
              <a:r>
                <a:rPr lang="ar-LB" altLang="zh-HK" sz="1500"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المهمة</a:t>
              </a:r>
              <a:r>
                <a:rPr lang="en-US" altLang="zh-HK" sz="1500"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)</a:t>
              </a:r>
              <a:endParaRPr lang="en-US" altLang="en-US" sz="1500">
                <a:ea typeface="PMingLiU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4EE4EE82-EF89-4E1B-AB55-85D1162A8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3" y="4332553"/>
              <a:ext cx="1404937" cy="179735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8" y="30"/>
                </a:cxn>
                <a:cxn ang="0">
                  <a:pos x="142" y="120"/>
                </a:cxn>
                <a:cxn ang="0">
                  <a:pos x="210" y="142"/>
                </a:cxn>
                <a:cxn ang="0">
                  <a:pos x="232" y="165"/>
                </a:cxn>
                <a:cxn ang="0">
                  <a:pos x="262" y="232"/>
                </a:cxn>
                <a:cxn ang="0">
                  <a:pos x="374" y="284"/>
                </a:cxn>
                <a:cxn ang="0">
                  <a:pos x="449" y="322"/>
                </a:cxn>
                <a:cxn ang="0">
                  <a:pos x="502" y="412"/>
                </a:cxn>
                <a:cxn ang="0">
                  <a:pos x="524" y="419"/>
                </a:cxn>
                <a:cxn ang="0">
                  <a:pos x="629" y="441"/>
                </a:cxn>
                <a:cxn ang="0">
                  <a:pos x="696" y="516"/>
                </a:cxn>
                <a:cxn ang="0">
                  <a:pos x="726" y="584"/>
                </a:cxn>
                <a:cxn ang="0">
                  <a:pos x="763" y="651"/>
                </a:cxn>
                <a:cxn ang="0">
                  <a:pos x="778" y="673"/>
                </a:cxn>
                <a:cxn ang="0">
                  <a:pos x="801" y="756"/>
                </a:cxn>
                <a:cxn ang="0">
                  <a:pos x="831" y="801"/>
                </a:cxn>
                <a:cxn ang="0">
                  <a:pos x="831" y="943"/>
                </a:cxn>
                <a:cxn ang="0">
                  <a:pos x="808" y="950"/>
                </a:cxn>
                <a:cxn ang="0">
                  <a:pos x="703" y="973"/>
                </a:cxn>
                <a:cxn ang="0">
                  <a:pos x="644" y="1040"/>
                </a:cxn>
                <a:cxn ang="0">
                  <a:pos x="472" y="1017"/>
                </a:cxn>
                <a:cxn ang="0">
                  <a:pos x="397" y="988"/>
                </a:cxn>
                <a:cxn ang="0">
                  <a:pos x="352" y="995"/>
                </a:cxn>
                <a:cxn ang="0">
                  <a:pos x="307" y="1025"/>
                </a:cxn>
                <a:cxn ang="0">
                  <a:pos x="120" y="958"/>
                </a:cxn>
                <a:cxn ang="0">
                  <a:pos x="0" y="943"/>
                </a:cxn>
              </a:cxnLst>
              <a:rect l="0" t="0" r="r" b="b"/>
              <a:pathLst>
                <a:path w="851" h="1042">
                  <a:moveTo>
                    <a:pt x="8" y="0"/>
                  </a:moveTo>
                  <a:cubicBezTo>
                    <a:pt x="39" y="11"/>
                    <a:pt x="68" y="15"/>
                    <a:pt x="98" y="30"/>
                  </a:cubicBezTo>
                  <a:cubicBezTo>
                    <a:pt x="105" y="52"/>
                    <a:pt x="120" y="113"/>
                    <a:pt x="142" y="120"/>
                  </a:cubicBezTo>
                  <a:cubicBezTo>
                    <a:pt x="165" y="127"/>
                    <a:pt x="187" y="135"/>
                    <a:pt x="210" y="142"/>
                  </a:cubicBezTo>
                  <a:cubicBezTo>
                    <a:pt x="217" y="150"/>
                    <a:pt x="226" y="156"/>
                    <a:pt x="232" y="165"/>
                  </a:cubicBezTo>
                  <a:cubicBezTo>
                    <a:pt x="246" y="186"/>
                    <a:pt x="241" y="213"/>
                    <a:pt x="262" y="232"/>
                  </a:cubicBezTo>
                  <a:cubicBezTo>
                    <a:pt x="297" y="262"/>
                    <a:pt x="331" y="270"/>
                    <a:pt x="374" y="284"/>
                  </a:cubicBezTo>
                  <a:cubicBezTo>
                    <a:pt x="401" y="293"/>
                    <a:pt x="422" y="312"/>
                    <a:pt x="449" y="322"/>
                  </a:cubicBezTo>
                  <a:cubicBezTo>
                    <a:pt x="469" y="352"/>
                    <a:pt x="481" y="381"/>
                    <a:pt x="502" y="412"/>
                  </a:cubicBezTo>
                  <a:cubicBezTo>
                    <a:pt x="506" y="418"/>
                    <a:pt x="517" y="417"/>
                    <a:pt x="524" y="419"/>
                  </a:cubicBezTo>
                  <a:cubicBezTo>
                    <a:pt x="558" y="431"/>
                    <a:pt x="593" y="435"/>
                    <a:pt x="629" y="441"/>
                  </a:cubicBezTo>
                  <a:cubicBezTo>
                    <a:pt x="671" y="456"/>
                    <a:pt x="673" y="483"/>
                    <a:pt x="696" y="516"/>
                  </a:cubicBezTo>
                  <a:cubicBezTo>
                    <a:pt x="704" y="542"/>
                    <a:pt x="711" y="561"/>
                    <a:pt x="726" y="584"/>
                  </a:cubicBezTo>
                  <a:cubicBezTo>
                    <a:pt x="738" y="623"/>
                    <a:pt x="729" y="600"/>
                    <a:pt x="763" y="651"/>
                  </a:cubicBezTo>
                  <a:cubicBezTo>
                    <a:pt x="768" y="658"/>
                    <a:pt x="778" y="673"/>
                    <a:pt x="778" y="673"/>
                  </a:cubicBezTo>
                  <a:cubicBezTo>
                    <a:pt x="784" y="697"/>
                    <a:pt x="790" y="734"/>
                    <a:pt x="801" y="756"/>
                  </a:cubicBezTo>
                  <a:cubicBezTo>
                    <a:pt x="809" y="772"/>
                    <a:pt x="831" y="801"/>
                    <a:pt x="831" y="801"/>
                  </a:cubicBezTo>
                  <a:cubicBezTo>
                    <a:pt x="848" y="853"/>
                    <a:pt x="851" y="856"/>
                    <a:pt x="831" y="943"/>
                  </a:cubicBezTo>
                  <a:cubicBezTo>
                    <a:pt x="829" y="951"/>
                    <a:pt x="816" y="947"/>
                    <a:pt x="808" y="950"/>
                  </a:cubicBezTo>
                  <a:cubicBezTo>
                    <a:pt x="774" y="961"/>
                    <a:pt x="703" y="973"/>
                    <a:pt x="703" y="973"/>
                  </a:cubicBezTo>
                  <a:cubicBezTo>
                    <a:pt x="653" y="1023"/>
                    <a:pt x="670" y="1000"/>
                    <a:pt x="644" y="1040"/>
                  </a:cubicBezTo>
                  <a:cubicBezTo>
                    <a:pt x="571" y="1035"/>
                    <a:pt x="531" y="1042"/>
                    <a:pt x="472" y="1017"/>
                  </a:cubicBezTo>
                  <a:cubicBezTo>
                    <a:pt x="447" y="1007"/>
                    <a:pt x="397" y="988"/>
                    <a:pt x="397" y="988"/>
                  </a:cubicBezTo>
                  <a:cubicBezTo>
                    <a:pt x="382" y="990"/>
                    <a:pt x="366" y="989"/>
                    <a:pt x="352" y="995"/>
                  </a:cubicBezTo>
                  <a:cubicBezTo>
                    <a:pt x="335" y="1002"/>
                    <a:pt x="307" y="1025"/>
                    <a:pt x="307" y="1025"/>
                  </a:cubicBezTo>
                  <a:cubicBezTo>
                    <a:pt x="242" y="1008"/>
                    <a:pt x="185" y="973"/>
                    <a:pt x="120" y="958"/>
                  </a:cubicBezTo>
                  <a:cubicBezTo>
                    <a:pt x="63" y="930"/>
                    <a:pt x="101" y="943"/>
                    <a:pt x="0" y="943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106BCD2C-7E59-408B-9BAC-6480AB333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3" y="4332553"/>
              <a:ext cx="1360487" cy="13829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30"/>
                </a:cxn>
                <a:cxn ang="0">
                  <a:pos x="134" y="120"/>
                </a:cxn>
                <a:cxn ang="0">
                  <a:pos x="202" y="142"/>
                </a:cxn>
                <a:cxn ang="0">
                  <a:pos x="224" y="165"/>
                </a:cxn>
                <a:cxn ang="0">
                  <a:pos x="254" y="232"/>
                </a:cxn>
                <a:cxn ang="0">
                  <a:pos x="366" y="284"/>
                </a:cxn>
                <a:cxn ang="0">
                  <a:pos x="441" y="322"/>
                </a:cxn>
                <a:cxn ang="0">
                  <a:pos x="494" y="412"/>
                </a:cxn>
                <a:cxn ang="0">
                  <a:pos x="516" y="419"/>
                </a:cxn>
                <a:cxn ang="0">
                  <a:pos x="621" y="441"/>
                </a:cxn>
                <a:cxn ang="0">
                  <a:pos x="688" y="516"/>
                </a:cxn>
                <a:cxn ang="0">
                  <a:pos x="718" y="584"/>
                </a:cxn>
                <a:cxn ang="0">
                  <a:pos x="755" y="651"/>
                </a:cxn>
                <a:cxn ang="0">
                  <a:pos x="770" y="673"/>
                </a:cxn>
                <a:cxn ang="0">
                  <a:pos x="793" y="756"/>
                </a:cxn>
                <a:cxn ang="0">
                  <a:pos x="823" y="801"/>
                </a:cxn>
              </a:cxnLst>
              <a:rect l="0" t="0" r="r" b="b"/>
              <a:pathLst>
                <a:path w="823" h="801">
                  <a:moveTo>
                    <a:pt x="0" y="0"/>
                  </a:moveTo>
                  <a:cubicBezTo>
                    <a:pt x="31" y="11"/>
                    <a:pt x="60" y="15"/>
                    <a:pt x="90" y="30"/>
                  </a:cubicBezTo>
                  <a:cubicBezTo>
                    <a:pt x="97" y="52"/>
                    <a:pt x="112" y="113"/>
                    <a:pt x="134" y="120"/>
                  </a:cubicBezTo>
                  <a:cubicBezTo>
                    <a:pt x="157" y="127"/>
                    <a:pt x="179" y="135"/>
                    <a:pt x="202" y="142"/>
                  </a:cubicBezTo>
                  <a:cubicBezTo>
                    <a:pt x="209" y="150"/>
                    <a:pt x="218" y="156"/>
                    <a:pt x="224" y="165"/>
                  </a:cubicBezTo>
                  <a:cubicBezTo>
                    <a:pt x="238" y="186"/>
                    <a:pt x="233" y="213"/>
                    <a:pt x="254" y="232"/>
                  </a:cubicBezTo>
                  <a:cubicBezTo>
                    <a:pt x="289" y="262"/>
                    <a:pt x="323" y="270"/>
                    <a:pt x="366" y="284"/>
                  </a:cubicBezTo>
                  <a:cubicBezTo>
                    <a:pt x="393" y="293"/>
                    <a:pt x="414" y="312"/>
                    <a:pt x="441" y="322"/>
                  </a:cubicBezTo>
                  <a:cubicBezTo>
                    <a:pt x="461" y="352"/>
                    <a:pt x="473" y="381"/>
                    <a:pt x="494" y="412"/>
                  </a:cubicBezTo>
                  <a:cubicBezTo>
                    <a:pt x="498" y="418"/>
                    <a:pt x="509" y="417"/>
                    <a:pt x="516" y="419"/>
                  </a:cubicBezTo>
                  <a:cubicBezTo>
                    <a:pt x="550" y="431"/>
                    <a:pt x="585" y="435"/>
                    <a:pt x="621" y="441"/>
                  </a:cubicBezTo>
                  <a:cubicBezTo>
                    <a:pt x="663" y="456"/>
                    <a:pt x="665" y="483"/>
                    <a:pt x="688" y="516"/>
                  </a:cubicBezTo>
                  <a:cubicBezTo>
                    <a:pt x="696" y="542"/>
                    <a:pt x="703" y="561"/>
                    <a:pt x="718" y="584"/>
                  </a:cubicBezTo>
                  <a:cubicBezTo>
                    <a:pt x="730" y="623"/>
                    <a:pt x="721" y="600"/>
                    <a:pt x="755" y="651"/>
                  </a:cubicBezTo>
                  <a:cubicBezTo>
                    <a:pt x="760" y="658"/>
                    <a:pt x="770" y="673"/>
                    <a:pt x="770" y="673"/>
                  </a:cubicBezTo>
                  <a:cubicBezTo>
                    <a:pt x="776" y="697"/>
                    <a:pt x="782" y="734"/>
                    <a:pt x="793" y="756"/>
                  </a:cubicBezTo>
                  <a:cubicBezTo>
                    <a:pt x="801" y="772"/>
                    <a:pt x="823" y="801"/>
                    <a:pt x="823" y="801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22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4D1BD37-B6A7-475A-AA00-42D8D8950C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92888" y="4332553"/>
              <a:ext cx="1863725" cy="179735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8" y="30"/>
                </a:cxn>
                <a:cxn ang="0">
                  <a:pos x="142" y="120"/>
                </a:cxn>
                <a:cxn ang="0">
                  <a:pos x="210" y="142"/>
                </a:cxn>
                <a:cxn ang="0">
                  <a:pos x="232" y="165"/>
                </a:cxn>
                <a:cxn ang="0">
                  <a:pos x="262" y="232"/>
                </a:cxn>
                <a:cxn ang="0">
                  <a:pos x="374" y="284"/>
                </a:cxn>
                <a:cxn ang="0">
                  <a:pos x="449" y="322"/>
                </a:cxn>
                <a:cxn ang="0">
                  <a:pos x="502" y="412"/>
                </a:cxn>
                <a:cxn ang="0">
                  <a:pos x="524" y="419"/>
                </a:cxn>
                <a:cxn ang="0">
                  <a:pos x="629" y="441"/>
                </a:cxn>
                <a:cxn ang="0">
                  <a:pos x="696" y="516"/>
                </a:cxn>
                <a:cxn ang="0">
                  <a:pos x="726" y="584"/>
                </a:cxn>
                <a:cxn ang="0">
                  <a:pos x="763" y="651"/>
                </a:cxn>
                <a:cxn ang="0">
                  <a:pos x="778" y="673"/>
                </a:cxn>
                <a:cxn ang="0">
                  <a:pos x="801" y="756"/>
                </a:cxn>
                <a:cxn ang="0">
                  <a:pos x="831" y="801"/>
                </a:cxn>
                <a:cxn ang="0">
                  <a:pos x="831" y="943"/>
                </a:cxn>
                <a:cxn ang="0">
                  <a:pos x="808" y="950"/>
                </a:cxn>
                <a:cxn ang="0">
                  <a:pos x="703" y="973"/>
                </a:cxn>
                <a:cxn ang="0">
                  <a:pos x="644" y="1040"/>
                </a:cxn>
                <a:cxn ang="0">
                  <a:pos x="472" y="1017"/>
                </a:cxn>
                <a:cxn ang="0">
                  <a:pos x="397" y="988"/>
                </a:cxn>
                <a:cxn ang="0">
                  <a:pos x="352" y="995"/>
                </a:cxn>
                <a:cxn ang="0">
                  <a:pos x="307" y="1025"/>
                </a:cxn>
                <a:cxn ang="0">
                  <a:pos x="120" y="958"/>
                </a:cxn>
                <a:cxn ang="0">
                  <a:pos x="0" y="943"/>
                </a:cxn>
              </a:cxnLst>
              <a:rect l="0" t="0" r="r" b="b"/>
              <a:pathLst>
                <a:path w="851" h="1042">
                  <a:moveTo>
                    <a:pt x="8" y="0"/>
                  </a:moveTo>
                  <a:cubicBezTo>
                    <a:pt x="39" y="11"/>
                    <a:pt x="68" y="15"/>
                    <a:pt x="98" y="30"/>
                  </a:cubicBezTo>
                  <a:cubicBezTo>
                    <a:pt x="105" y="52"/>
                    <a:pt x="120" y="113"/>
                    <a:pt x="142" y="120"/>
                  </a:cubicBezTo>
                  <a:cubicBezTo>
                    <a:pt x="165" y="127"/>
                    <a:pt x="187" y="135"/>
                    <a:pt x="210" y="142"/>
                  </a:cubicBezTo>
                  <a:cubicBezTo>
                    <a:pt x="217" y="150"/>
                    <a:pt x="226" y="156"/>
                    <a:pt x="232" y="165"/>
                  </a:cubicBezTo>
                  <a:cubicBezTo>
                    <a:pt x="246" y="186"/>
                    <a:pt x="241" y="213"/>
                    <a:pt x="262" y="232"/>
                  </a:cubicBezTo>
                  <a:cubicBezTo>
                    <a:pt x="297" y="262"/>
                    <a:pt x="331" y="270"/>
                    <a:pt x="374" y="284"/>
                  </a:cubicBezTo>
                  <a:cubicBezTo>
                    <a:pt x="401" y="293"/>
                    <a:pt x="422" y="312"/>
                    <a:pt x="449" y="322"/>
                  </a:cubicBezTo>
                  <a:cubicBezTo>
                    <a:pt x="469" y="352"/>
                    <a:pt x="481" y="381"/>
                    <a:pt x="502" y="412"/>
                  </a:cubicBezTo>
                  <a:cubicBezTo>
                    <a:pt x="506" y="418"/>
                    <a:pt x="517" y="417"/>
                    <a:pt x="524" y="419"/>
                  </a:cubicBezTo>
                  <a:cubicBezTo>
                    <a:pt x="558" y="431"/>
                    <a:pt x="593" y="435"/>
                    <a:pt x="629" y="441"/>
                  </a:cubicBezTo>
                  <a:cubicBezTo>
                    <a:pt x="671" y="456"/>
                    <a:pt x="673" y="483"/>
                    <a:pt x="696" y="516"/>
                  </a:cubicBezTo>
                  <a:cubicBezTo>
                    <a:pt x="704" y="542"/>
                    <a:pt x="711" y="561"/>
                    <a:pt x="726" y="584"/>
                  </a:cubicBezTo>
                  <a:cubicBezTo>
                    <a:pt x="738" y="623"/>
                    <a:pt x="729" y="600"/>
                    <a:pt x="763" y="651"/>
                  </a:cubicBezTo>
                  <a:cubicBezTo>
                    <a:pt x="768" y="658"/>
                    <a:pt x="778" y="673"/>
                    <a:pt x="778" y="673"/>
                  </a:cubicBezTo>
                  <a:cubicBezTo>
                    <a:pt x="784" y="697"/>
                    <a:pt x="790" y="734"/>
                    <a:pt x="801" y="756"/>
                  </a:cubicBezTo>
                  <a:cubicBezTo>
                    <a:pt x="809" y="772"/>
                    <a:pt x="831" y="801"/>
                    <a:pt x="831" y="801"/>
                  </a:cubicBezTo>
                  <a:cubicBezTo>
                    <a:pt x="848" y="853"/>
                    <a:pt x="851" y="856"/>
                    <a:pt x="831" y="943"/>
                  </a:cubicBezTo>
                  <a:cubicBezTo>
                    <a:pt x="829" y="951"/>
                    <a:pt x="816" y="947"/>
                    <a:pt x="808" y="950"/>
                  </a:cubicBezTo>
                  <a:cubicBezTo>
                    <a:pt x="774" y="961"/>
                    <a:pt x="703" y="973"/>
                    <a:pt x="703" y="973"/>
                  </a:cubicBezTo>
                  <a:cubicBezTo>
                    <a:pt x="653" y="1023"/>
                    <a:pt x="670" y="1000"/>
                    <a:pt x="644" y="1040"/>
                  </a:cubicBezTo>
                  <a:cubicBezTo>
                    <a:pt x="571" y="1035"/>
                    <a:pt x="531" y="1042"/>
                    <a:pt x="472" y="1017"/>
                  </a:cubicBezTo>
                  <a:cubicBezTo>
                    <a:pt x="447" y="1007"/>
                    <a:pt x="397" y="988"/>
                    <a:pt x="397" y="988"/>
                  </a:cubicBezTo>
                  <a:cubicBezTo>
                    <a:pt x="382" y="990"/>
                    <a:pt x="366" y="989"/>
                    <a:pt x="352" y="995"/>
                  </a:cubicBezTo>
                  <a:cubicBezTo>
                    <a:pt x="335" y="1002"/>
                    <a:pt x="307" y="1025"/>
                    <a:pt x="307" y="1025"/>
                  </a:cubicBezTo>
                  <a:cubicBezTo>
                    <a:pt x="242" y="1008"/>
                    <a:pt x="185" y="973"/>
                    <a:pt x="120" y="958"/>
                  </a:cubicBezTo>
                  <a:cubicBezTo>
                    <a:pt x="63" y="930"/>
                    <a:pt x="101" y="943"/>
                    <a:pt x="0" y="943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7A8D83A0-FFDE-4277-9105-195097C98C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37338" y="4332553"/>
              <a:ext cx="1801812" cy="13829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30"/>
                </a:cxn>
                <a:cxn ang="0">
                  <a:pos x="134" y="120"/>
                </a:cxn>
                <a:cxn ang="0">
                  <a:pos x="202" y="142"/>
                </a:cxn>
                <a:cxn ang="0">
                  <a:pos x="224" y="165"/>
                </a:cxn>
                <a:cxn ang="0">
                  <a:pos x="254" y="232"/>
                </a:cxn>
                <a:cxn ang="0">
                  <a:pos x="366" y="284"/>
                </a:cxn>
                <a:cxn ang="0">
                  <a:pos x="441" y="322"/>
                </a:cxn>
                <a:cxn ang="0">
                  <a:pos x="494" y="412"/>
                </a:cxn>
                <a:cxn ang="0">
                  <a:pos x="516" y="419"/>
                </a:cxn>
                <a:cxn ang="0">
                  <a:pos x="621" y="441"/>
                </a:cxn>
                <a:cxn ang="0">
                  <a:pos x="688" y="516"/>
                </a:cxn>
                <a:cxn ang="0">
                  <a:pos x="718" y="584"/>
                </a:cxn>
                <a:cxn ang="0">
                  <a:pos x="755" y="651"/>
                </a:cxn>
                <a:cxn ang="0">
                  <a:pos x="770" y="673"/>
                </a:cxn>
                <a:cxn ang="0">
                  <a:pos x="793" y="756"/>
                </a:cxn>
                <a:cxn ang="0">
                  <a:pos x="823" y="801"/>
                </a:cxn>
              </a:cxnLst>
              <a:rect l="0" t="0" r="r" b="b"/>
              <a:pathLst>
                <a:path w="823" h="801">
                  <a:moveTo>
                    <a:pt x="0" y="0"/>
                  </a:moveTo>
                  <a:cubicBezTo>
                    <a:pt x="31" y="11"/>
                    <a:pt x="60" y="15"/>
                    <a:pt x="90" y="30"/>
                  </a:cubicBezTo>
                  <a:cubicBezTo>
                    <a:pt x="97" y="52"/>
                    <a:pt x="112" y="113"/>
                    <a:pt x="134" y="120"/>
                  </a:cubicBezTo>
                  <a:cubicBezTo>
                    <a:pt x="157" y="127"/>
                    <a:pt x="179" y="135"/>
                    <a:pt x="202" y="142"/>
                  </a:cubicBezTo>
                  <a:cubicBezTo>
                    <a:pt x="209" y="150"/>
                    <a:pt x="218" y="156"/>
                    <a:pt x="224" y="165"/>
                  </a:cubicBezTo>
                  <a:cubicBezTo>
                    <a:pt x="238" y="186"/>
                    <a:pt x="233" y="213"/>
                    <a:pt x="254" y="232"/>
                  </a:cubicBezTo>
                  <a:cubicBezTo>
                    <a:pt x="289" y="262"/>
                    <a:pt x="323" y="270"/>
                    <a:pt x="366" y="284"/>
                  </a:cubicBezTo>
                  <a:cubicBezTo>
                    <a:pt x="393" y="293"/>
                    <a:pt x="414" y="312"/>
                    <a:pt x="441" y="322"/>
                  </a:cubicBezTo>
                  <a:cubicBezTo>
                    <a:pt x="461" y="352"/>
                    <a:pt x="473" y="381"/>
                    <a:pt x="494" y="412"/>
                  </a:cubicBezTo>
                  <a:cubicBezTo>
                    <a:pt x="498" y="418"/>
                    <a:pt x="509" y="417"/>
                    <a:pt x="516" y="419"/>
                  </a:cubicBezTo>
                  <a:cubicBezTo>
                    <a:pt x="550" y="431"/>
                    <a:pt x="585" y="435"/>
                    <a:pt x="621" y="441"/>
                  </a:cubicBezTo>
                  <a:cubicBezTo>
                    <a:pt x="663" y="456"/>
                    <a:pt x="665" y="483"/>
                    <a:pt x="688" y="516"/>
                  </a:cubicBezTo>
                  <a:cubicBezTo>
                    <a:pt x="696" y="542"/>
                    <a:pt x="703" y="561"/>
                    <a:pt x="718" y="584"/>
                  </a:cubicBezTo>
                  <a:cubicBezTo>
                    <a:pt x="730" y="623"/>
                    <a:pt x="721" y="600"/>
                    <a:pt x="755" y="651"/>
                  </a:cubicBezTo>
                  <a:cubicBezTo>
                    <a:pt x="760" y="658"/>
                    <a:pt x="770" y="673"/>
                    <a:pt x="770" y="673"/>
                  </a:cubicBezTo>
                  <a:cubicBezTo>
                    <a:pt x="776" y="697"/>
                    <a:pt x="782" y="734"/>
                    <a:pt x="793" y="756"/>
                  </a:cubicBezTo>
                  <a:cubicBezTo>
                    <a:pt x="801" y="772"/>
                    <a:pt x="823" y="801"/>
                    <a:pt x="823" y="801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22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Text12">
              <a:extLst>
                <a:ext uri="{FF2B5EF4-FFF2-40B4-BE49-F238E27FC236}">
                  <a16:creationId xmlns:a16="http://schemas.microsoft.com/office/drawing/2014/main" id="{35D34D51-FFDB-4D7D-A7AE-CA3A3306A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188" y="3729321"/>
              <a:ext cx="1096962" cy="52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330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3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30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302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30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ar-LB" altLang="zh-HK" sz="1900" b="1">
                  <a:solidFill>
                    <a:srgbClr val="2D2D8A"/>
                  </a:solidFill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اليوم</a:t>
              </a:r>
              <a:endParaRPr lang="en-US" altLang="zh-HK" sz="1900" b="1">
                <a:solidFill>
                  <a:srgbClr val="2D2D8A"/>
                </a:solidFill>
                <a:ea typeface="PMingLiU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rtl="1">
                <a:spcBef>
                  <a:spcPct val="0"/>
                </a:spcBef>
                <a:buFontTx/>
                <a:buNone/>
              </a:pPr>
              <a:r>
                <a:rPr lang="ar-LB" altLang="zh-HK" sz="1500"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(الوضع الراهن)</a:t>
              </a:r>
              <a:endParaRPr lang="en-US" altLang="zh-HK" sz="1500">
                <a:ea typeface="PMingLiU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Text12">
              <a:extLst>
                <a:ext uri="{FF2B5EF4-FFF2-40B4-BE49-F238E27FC236}">
                  <a16:creationId xmlns:a16="http://schemas.microsoft.com/office/drawing/2014/main" id="{1D3673E2-9EFE-4D0D-A0B0-86F0ECFF3E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004050" y="3729366"/>
              <a:ext cx="14541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330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3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30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302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30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ar-LB" altLang="zh-HK" sz="1900" b="1">
                  <a:solidFill>
                    <a:srgbClr val="2D2D8A"/>
                  </a:solidFill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الغد</a:t>
              </a:r>
              <a:endParaRPr lang="en-US" altLang="zh-HK" sz="1900" b="1">
                <a:solidFill>
                  <a:srgbClr val="2D2D8A"/>
                </a:solidFill>
                <a:ea typeface="PMingLiU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HK" sz="1500"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(</a:t>
              </a:r>
              <a:r>
                <a:rPr lang="ar-LB" altLang="zh-HK" sz="1500"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الرؤية</a:t>
              </a:r>
              <a:r>
                <a:rPr lang="en-US" altLang="zh-HK" sz="1500"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)</a:t>
              </a:r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D62124D5-0445-4607-827E-1E29158E6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00" y="4678026"/>
              <a:ext cx="1250950" cy="29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ar-LB" altLang="zh-HK" sz="1900" b="1">
                  <a:solidFill>
                    <a:srgbClr val="2D2D8A"/>
                  </a:solidFill>
                  <a:ea typeface="PMingLiU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rPr>
                <a:t>الاستراتيجية </a:t>
              </a:r>
              <a:endParaRPr lang="en-US" altLang="en-US" sz="1900" b="1">
                <a:solidFill>
                  <a:srgbClr val="2D2D8A"/>
                </a:solidFill>
                <a:ea typeface="PMingLiU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9" name="Footer Placeholder 1">
            <a:extLst>
              <a:ext uri="{FF2B5EF4-FFF2-40B4-BE49-F238E27FC236}">
                <a16:creationId xmlns:a16="http://schemas.microsoft.com/office/drawing/2014/main" id="{950FBEFB-724D-43E0-87DA-99481AA8FB1E}"/>
              </a:ext>
            </a:extLst>
          </p:cNvPr>
          <p:cNvSpPr txBox="1">
            <a:spLocks/>
          </p:cNvSpPr>
          <p:nvPr/>
        </p:nvSpPr>
        <p:spPr>
          <a:xfrm>
            <a:off x="793004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7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Rectangle 2" hidden="1">
            <a:extLst>
              <a:ext uri="{FF2B5EF4-FFF2-40B4-BE49-F238E27FC236}">
                <a16:creationId xmlns:a16="http://schemas.microsoft.com/office/drawing/2014/main" id="{A516ABC8-3170-43B7-B316-0FA5ACF3A183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263525"/>
          <a:ext cx="1460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13314" name="Rectangle 2" hidden="1">
                        <a:extLst>
                          <a:ext uri="{FF2B5EF4-FFF2-40B4-BE49-F238E27FC236}">
                            <a16:creationId xmlns:a16="http://schemas.microsoft.com/office/drawing/2014/main" id="{A516ABC8-3170-43B7-B316-0FA5ACF3A18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3525"/>
                        <a:ext cx="146050" cy="14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ACFBDE9B-58F6-4A5E-991D-F35D78528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6097071"/>
            <a:ext cx="2133600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2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2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26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265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15A8B396-023A-4EC4-93C3-05782AE97725}" type="slidenum">
              <a:rPr lang="en-US" altLang="en-US" sz="300">
                <a:ea typeface="MS PGothic" panose="020B0600070205080204" pitchFamily="34" charset="-128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300">
              <a:ea typeface="MS PGothic" panose="020B0600070205080204" pitchFamily="34" charset="-128"/>
            </a:endParaRPr>
          </a:p>
        </p:txBody>
      </p:sp>
      <p:sp>
        <p:nvSpPr>
          <p:cNvPr id="13315" name="Titel 1">
            <a:extLst>
              <a:ext uri="{FF2B5EF4-FFF2-40B4-BE49-F238E27FC236}">
                <a16:creationId xmlns:a16="http://schemas.microsoft.com/office/drawing/2014/main" id="{8AF3376C-7B77-427A-92A8-5D38DA83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848380"/>
            <a:ext cx="7772400" cy="523220"/>
          </a:xfrm>
        </p:spPr>
        <p:txBody>
          <a:bodyPr/>
          <a:lstStyle/>
          <a:p>
            <a:pPr algn="r" rtl="1"/>
            <a:r>
              <a:rPr lang="ar-SA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يتم تطوير الاستراتيجية وفق منهجية منظمة لضمان فعاليتها </a:t>
            </a:r>
            <a:endParaRPr lang="en-US" altLang="en-US" b="1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Subtitle">
            <a:extLst>
              <a:ext uri="{FF2B5EF4-FFF2-40B4-BE49-F238E27FC236}">
                <a16:creationId xmlns:a16="http://schemas.microsoft.com/office/drawing/2014/main" id="{783592E4-4726-48C5-8D08-2F61927FEF0E}"/>
              </a:ext>
            </a:extLst>
          </p:cNvPr>
          <p:cNvSpPr txBox="1">
            <a:spLocks/>
          </p:cNvSpPr>
          <p:nvPr/>
        </p:nvSpPr>
        <p:spPr bwMode="auto">
          <a:xfrm>
            <a:off x="667757" y="1892625"/>
            <a:ext cx="7686675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LB" altLang="en-US" dirty="0">
                <a:solidFill>
                  <a:srgbClr val="BA0C2F"/>
                </a:solidFill>
                <a:cs typeface="Arial" panose="020B0604020202020204" pitchFamily="34" charset="0"/>
                <a:sym typeface="+mn-lt"/>
              </a:rPr>
              <a:t>عملية </a:t>
            </a:r>
            <a:r>
              <a:rPr lang="ar-SA" altLang="en-US" dirty="0">
                <a:solidFill>
                  <a:srgbClr val="BA0C2F"/>
                </a:solidFill>
                <a:cs typeface="Arial" panose="020B0604020202020204" pitchFamily="34" charset="0"/>
                <a:sym typeface="+mn-lt"/>
              </a:rPr>
              <a:t>التخطيط </a:t>
            </a:r>
            <a:r>
              <a:rPr lang="ar-LB" altLang="en-US" dirty="0">
                <a:solidFill>
                  <a:srgbClr val="BA0C2F"/>
                </a:solidFill>
                <a:cs typeface="Arial" panose="020B0604020202020204" pitchFamily="34" charset="0"/>
                <a:sym typeface="+mn-lt"/>
              </a:rPr>
              <a:t>الاستراتيجي</a:t>
            </a:r>
            <a:endParaRPr lang="en-US" altLang="en-US" dirty="0">
              <a:solidFill>
                <a:srgbClr val="BA0C2F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8518AA23-E39C-40F9-ABBA-A57BA9ECD1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9025" y="2952750"/>
            <a:ext cx="1685925" cy="0"/>
          </a:xfrm>
          <a:prstGeom prst="line">
            <a:avLst/>
          </a:prstGeom>
          <a:noFill/>
          <a:ln w="22225" cmpd="sng">
            <a:solidFill>
              <a:srgbClr val="C00000"/>
            </a:solidFill>
            <a:round/>
            <a:headEnd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2585" dirty="0">
              <a:latin typeface="+mn-lt"/>
            </a:endParaRPr>
          </a:p>
        </p:txBody>
      </p:sp>
      <p:sp>
        <p:nvSpPr>
          <p:cNvPr id="7" name="Shape3">
            <a:extLst>
              <a:ext uri="{FF2B5EF4-FFF2-40B4-BE49-F238E27FC236}">
                <a16:creationId xmlns:a16="http://schemas.microsoft.com/office/drawing/2014/main" id="{C653F919-A9A9-40E3-B7BC-45A334E1A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33688" y="2952750"/>
            <a:ext cx="1884362" cy="0"/>
          </a:xfrm>
          <a:prstGeom prst="line">
            <a:avLst/>
          </a:prstGeom>
          <a:noFill/>
          <a:ln w="22225" cmpd="sng">
            <a:solidFill>
              <a:srgbClr val="C00000"/>
            </a:solidFill>
            <a:round/>
            <a:headEnd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2585" dirty="0">
              <a:latin typeface="+mn-lt"/>
            </a:endParaRPr>
          </a:p>
        </p:txBody>
      </p:sp>
      <p:sp>
        <p:nvSpPr>
          <p:cNvPr id="8" name="Shape3">
            <a:extLst>
              <a:ext uri="{FF2B5EF4-FFF2-40B4-BE49-F238E27FC236}">
                <a16:creationId xmlns:a16="http://schemas.microsoft.com/office/drawing/2014/main" id="{7922ECE8-6C85-4A26-899E-02A9007D3C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638" y="2952750"/>
            <a:ext cx="2055812" cy="0"/>
          </a:xfrm>
          <a:prstGeom prst="line">
            <a:avLst/>
          </a:prstGeom>
          <a:noFill/>
          <a:ln w="22225" cmpd="sng">
            <a:solidFill>
              <a:srgbClr val="C00000"/>
            </a:solidFill>
            <a:round/>
            <a:headEnd/>
            <a:tailEnd type="oval" w="lg" len="lg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2585" dirty="0">
              <a:latin typeface="+mn-lt"/>
            </a:endParaRPr>
          </a:p>
        </p:txBody>
      </p:sp>
      <p:sp>
        <p:nvSpPr>
          <p:cNvPr id="13321" name="Shape3">
            <a:extLst>
              <a:ext uri="{FF2B5EF4-FFF2-40B4-BE49-F238E27FC236}">
                <a16:creationId xmlns:a16="http://schemas.microsoft.com/office/drawing/2014/main" id="{75C34398-04C0-47A0-A9D2-45B2BC53FA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70500" y="2595562"/>
            <a:ext cx="10144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LB" altLang="zh-HK" sz="1600" dirty="0">
                <a:ea typeface="PMingLiU" panose="02020500000000000000" pitchFamily="18" charset="-120"/>
                <a:cs typeface="Arial" panose="020B0604020202020204" pitchFamily="34" charset="0"/>
              </a:rPr>
              <a:t>التحليل الرباعي</a:t>
            </a:r>
            <a:endParaRPr lang="en-US" altLang="zh-HK" sz="1600" dirty="0"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3322" name="Shape3">
            <a:extLst>
              <a:ext uri="{FF2B5EF4-FFF2-40B4-BE49-F238E27FC236}">
                <a16:creationId xmlns:a16="http://schemas.microsoft.com/office/drawing/2014/main" id="{2BCFAFCB-54CF-420F-9FBD-B5B70EE216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6638" y="2551112"/>
            <a:ext cx="1343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SA" altLang="en-US" sz="1600">
                <a:latin typeface="Times" panose="02020603050405020304" pitchFamily="18" charset="0"/>
              </a:rPr>
              <a:t>وضع خطة العمل </a:t>
            </a:r>
          </a:p>
        </p:txBody>
      </p:sp>
      <p:sp>
        <p:nvSpPr>
          <p:cNvPr id="28" name="Rectangle 61">
            <a:extLst>
              <a:ext uri="{FF2B5EF4-FFF2-40B4-BE49-F238E27FC236}">
                <a16:creationId xmlns:a16="http://schemas.microsoft.com/office/drawing/2014/main" id="{702353DB-D00A-41D2-A05F-7BD5F5E953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1288" y="3530600"/>
            <a:ext cx="1263650" cy="995362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n-US" sz="1015" dirty="0">
              <a:latin typeface="+mn-lt"/>
            </a:endParaRPr>
          </a:p>
        </p:txBody>
      </p:sp>
      <p:sp>
        <p:nvSpPr>
          <p:cNvPr id="13326" name="Shape8">
            <a:extLst>
              <a:ext uri="{FF2B5EF4-FFF2-40B4-BE49-F238E27FC236}">
                <a16:creationId xmlns:a16="http://schemas.microsoft.com/office/drawing/2014/main" id="{95D7FBDB-7329-4C20-A549-21177ADDE2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41938" y="3073400"/>
            <a:ext cx="1022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LB" altLang="zh-HK" sz="1000">
                <a:ea typeface="PMingLiU" panose="02020500000000000000" pitchFamily="18" charset="-120"/>
                <a:cs typeface="Arial" panose="020B0604020202020204" pitchFamily="34" charset="0"/>
              </a:rPr>
              <a:t>التحليل الخارجي </a:t>
            </a:r>
            <a:endParaRPr lang="en-US" altLang="zh-HK" sz="1000"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3327" name="Shape8">
            <a:extLst>
              <a:ext uri="{FF2B5EF4-FFF2-40B4-BE49-F238E27FC236}">
                <a16:creationId xmlns:a16="http://schemas.microsoft.com/office/drawing/2014/main" id="{410812AA-B4A2-4C65-814D-8ECB40086F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94250" y="3590925"/>
            <a:ext cx="938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ar-LB" altLang="zh-HK" sz="1000" b="1">
                <a:solidFill>
                  <a:schemeClr val="bg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الفرص</a:t>
            </a:r>
            <a:br>
              <a:rPr lang="en-US" altLang="zh-HK" sz="1000" b="1">
                <a:solidFill>
                  <a:schemeClr val="bg1"/>
                </a:solidFill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ar-LB" altLang="zh-HK" sz="1000" b="1">
                <a:solidFill>
                  <a:schemeClr val="bg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التهديدات</a:t>
            </a:r>
            <a:endParaRPr lang="en-US" altLang="zh-HK" sz="1000" b="1">
              <a:solidFill>
                <a:schemeClr val="bg1"/>
              </a:solidFill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3328" name="Shape8">
            <a:extLst>
              <a:ext uri="{FF2B5EF4-FFF2-40B4-BE49-F238E27FC236}">
                <a16:creationId xmlns:a16="http://schemas.microsoft.com/office/drawing/2014/main" id="{3ACBB576-8714-413A-B806-D25E22B84D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70500" y="4860925"/>
            <a:ext cx="1093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LB" altLang="zh-HK" sz="1000">
                <a:ea typeface="PMingLiU" panose="02020500000000000000" pitchFamily="18" charset="-120"/>
                <a:cs typeface="Arial" panose="020B0604020202020204" pitchFamily="34" charset="0"/>
              </a:rPr>
              <a:t>التحليل الداخلي</a:t>
            </a:r>
            <a:endParaRPr lang="en-US" altLang="zh-HK" sz="1000"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3329" name="Shape8">
            <a:extLst>
              <a:ext uri="{FF2B5EF4-FFF2-40B4-BE49-F238E27FC236}">
                <a16:creationId xmlns:a16="http://schemas.microsoft.com/office/drawing/2014/main" id="{AEEFE90B-CF17-4C50-87B3-890D37FFE2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88038" y="4141787"/>
            <a:ext cx="938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LB" altLang="zh-HK" sz="1000" b="1">
                <a:solidFill>
                  <a:schemeClr val="bg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نقاط القوة </a:t>
            </a:r>
            <a:br>
              <a:rPr lang="en-US" altLang="zh-HK" sz="1000" b="1">
                <a:solidFill>
                  <a:schemeClr val="bg1"/>
                </a:solidFill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ar-LB" altLang="zh-HK" sz="1000" b="1">
                <a:solidFill>
                  <a:schemeClr val="bg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نقاط الضعف </a:t>
            </a:r>
            <a:endParaRPr lang="en-US" altLang="zh-HK" sz="1000" b="1">
              <a:solidFill>
                <a:schemeClr val="bg1"/>
              </a:solidFill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13330" name="Group 23555">
            <a:extLst>
              <a:ext uri="{FF2B5EF4-FFF2-40B4-BE49-F238E27FC236}">
                <a16:creationId xmlns:a16="http://schemas.microsoft.com/office/drawing/2014/main" id="{BE67C113-ABD7-41F6-85D2-303072DCDFB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184525" y="4878387"/>
            <a:ext cx="1530350" cy="641350"/>
            <a:chOff x="4424363" y="5311302"/>
            <a:chExt cx="1530350" cy="717550"/>
          </a:xfrm>
        </p:grpSpPr>
        <p:sp>
          <p:nvSpPr>
            <p:cNvPr id="42" name="Rectangle 88">
              <a:extLst>
                <a:ext uri="{FF2B5EF4-FFF2-40B4-BE49-F238E27FC236}">
                  <a16:creationId xmlns:a16="http://schemas.microsoft.com/office/drawing/2014/main" id="{280C7DA1-3253-4062-8E32-3EC6332E6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363" y="5311302"/>
              <a:ext cx="1527175" cy="717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13363" name="Shape8">
              <a:extLst>
                <a:ext uri="{FF2B5EF4-FFF2-40B4-BE49-F238E27FC236}">
                  <a16:creationId xmlns:a16="http://schemas.microsoft.com/office/drawing/2014/main" id="{0FC55759-654F-4E00-BA44-98AA61546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5339720"/>
              <a:ext cx="1470025" cy="48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04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04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04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048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048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LB" altLang="zh-HK" sz="1400" dirty="0">
                  <a:ea typeface="PMingLiU" panose="02020500000000000000" pitchFamily="18" charset="-120"/>
                  <a:cs typeface="Arial" panose="020B0604020202020204" pitchFamily="34" charset="0"/>
                </a:rPr>
                <a:t>ج. تحديد الاستراتيجيات لتحقيق الأهداف </a:t>
              </a:r>
              <a:endParaRPr lang="en-US" altLang="zh-HK" sz="1400" dirty="0">
                <a:ea typeface="PMingLiU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29" name="Line 62">
            <a:extLst>
              <a:ext uri="{FF2B5EF4-FFF2-40B4-BE49-F238E27FC236}">
                <a16:creationId xmlns:a16="http://schemas.microsoft.com/office/drawing/2014/main" id="{7929C051-A6FF-475A-81FB-6D52DA5468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1763" y="3532187"/>
            <a:ext cx="1265237" cy="996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n-US" sz="1015" dirty="0">
              <a:latin typeface="+mn-lt"/>
            </a:endParaRPr>
          </a:p>
        </p:txBody>
      </p:sp>
      <p:grpSp>
        <p:nvGrpSpPr>
          <p:cNvPr id="13332" name="Group 23556">
            <a:extLst>
              <a:ext uri="{FF2B5EF4-FFF2-40B4-BE49-F238E27FC236}">
                <a16:creationId xmlns:a16="http://schemas.microsoft.com/office/drawing/2014/main" id="{58F300BE-6E7F-4E6D-8D26-CBA4255E05B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064483" y="3165475"/>
            <a:ext cx="1590675" cy="552450"/>
            <a:chOff x="4424363" y="3616325"/>
            <a:chExt cx="1536374" cy="552449"/>
          </a:xfrm>
        </p:grpSpPr>
        <p:sp>
          <p:nvSpPr>
            <p:cNvPr id="37" name="Rectangle 71">
              <a:extLst>
                <a:ext uri="{FF2B5EF4-FFF2-40B4-BE49-F238E27FC236}">
                  <a16:creationId xmlns:a16="http://schemas.microsoft.com/office/drawing/2014/main" id="{E9BBC16B-ED83-482F-BE47-98AF5386B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363" y="3616325"/>
              <a:ext cx="1527174" cy="5524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13361" name="Shape8">
              <a:extLst>
                <a:ext uri="{FF2B5EF4-FFF2-40B4-BE49-F238E27FC236}">
                  <a16:creationId xmlns:a16="http://schemas.microsoft.com/office/drawing/2014/main" id="{DE1829CB-F201-4ACF-9C9F-EFC719A36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361" y="3684588"/>
              <a:ext cx="1444376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04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04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04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048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048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LB" altLang="zh-HK" sz="1400">
                  <a:ea typeface="PMingLiU" panose="02020500000000000000" pitchFamily="18" charset="-120"/>
                  <a:cs typeface="Arial" panose="020B0604020202020204" pitchFamily="34" charset="0"/>
                </a:rPr>
                <a:t>أ. تحديد</a:t>
              </a:r>
              <a:r>
                <a:rPr lang="en-US" altLang="zh-HK" sz="1400">
                  <a:ea typeface="PMingLiU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ar-SA" altLang="en-US" sz="1400">
                  <a:latin typeface="Times" panose="02020603050405020304" pitchFamily="18" charset="0"/>
                </a:rPr>
                <a:t>الأولويات الاستراتيجية  </a:t>
              </a:r>
            </a:p>
          </p:txBody>
        </p:sp>
      </p:grpSp>
      <p:cxnSp>
        <p:nvCxnSpPr>
          <p:cNvPr id="65" name="Gewinkelte Verbindung 64">
            <a:extLst>
              <a:ext uri="{FF2B5EF4-FFF2-40B4-BE49-F238E27FC236}">
                <a16:creationId xmlns:a16="http://schemas.microsoft.com/office/drawing/2014/main" id="{31327E58-86DE-4376-B21C-9E9FB279CBB6}"/>
              </a:ext>
            </a:extLst>
          </p:cNvPr>
          <p:cNvCxnSpPr>
            <a:stCxn id="28" idx="3"/>
            <a:endCxn id="37" idx="1"/>
          </p:cNvCxnSpPr>
          <p:nvPr/>
        </p:nvCxnSpPr>
        <p:spPr>
          <a:xfrm rot="10800000">
            <a:off x="4655158" y="3441701"/>
            <a:ext cx="566130" cy="58658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none"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B7699D0-E9B2-4045-8005-3AA69DBB4851}"/>
              </a:ext>
            </a:extLst>
          </p:cNvPr>
          <p:cNvSpPr txBox="1">
            <a:spLocks/>
          </p:cNvSpPr>
          <p:nvPr/>
        </p:nvSpPr>
        <p:spPr>
          <a:xfrm flipH="1">
            <a:off x="6332538" y="2498725"/>
            <a:ext cx="252412" cy="3238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100000"/>
              <a:defRPr/>
            </a:pPr>
            <a:r>
              <a:rPr lang="en-US" sz="21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13336" name="Shape3">
            <a:extLst>
              <a:ext uri="{FF2B5EF4-FFF2-40B4-BE49-F238E27FC236}">
                <a16:creationId xmlns:a16="http://schemas.microsoft.com/office/drawing/2014/main" id="{819C384C-9259-4F75-B3FC-E2C40DC6C7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84525" y="2595562"/>
            <a:ext cx="12620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LB" altLang="zh-HK" sz="1600" dirty="0">
                <a:ea typeface="PMingLiU" panose="02020500000000000000" pitchFamily="18" charset="-120"/>
                <a:cs typeface="Arial" panose="020B0604020202020204" pitchFamily="34" charset="0"/>
              </a:rPr>
              <a:t>وضع الاستراتيجية </a:t>
            </a:r>
            <a:endParaRPr lang="en-US" altLang="zh-HK" sz="1600" dirty="0"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946A09-E771-403A-90E2-C3E07D0E0438}"/>
              </a:ext>
            </a:extLst>
          </p:cNvPr>
          <p:cNvSpPr txBox="1">
            <a:spLocks/>
          </p:cNvSpPr>
          <p:nvPr/>
        </p:nvSpPr>
        <p:spPr>
          <a:xfrm flipH="1">
            <a:off x="4500563" y="2498725"/>
            <a:ext cx="252412" cy="3238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/>
          <a:p>
            <a:pPr>
              <a:buSzPct val="100000"/>
              <a:defRPr/>
            </a:pPr>
            <a:r>
              <a:rPr lang="en-US" sz="21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7977B7-B39D-4DF1-AA4E-0837B3AEC6E3}"/>
              </a:ext>
            </a:extLst>
          </p:cNvPr>
          <p:cNvSpPr txBox="1"/>
          <p:nvPr/>
        </p:nvSpPr>
        <p:spPr>
          <a:xfrm flipH="1">
            <a:off x="2446338" y="2498725"/>
            <a:ext cx="252412" cy="3238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100000"/>
              <a:defRPr/>
            </a:pPr>
            <a:r>
              <a:rPr lang="en-US" sz="21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4</a:t>
            </a:r>
          </a:p>
        </p:txBody>
      </p:sp>
      <p:sp>
        <p:nvSpPr>
          <p:cNvPr id="60" name="Shape3">
            <a:extLst>
              <a:ext uri="{FF2B5EF4-FFF2-40B4-BE49-F238E27FC236}">
                <a16:creationId xmlns:a16="http://schemas.microsoft.com/office/drawing/2014/main" id="{34D6B032-3924-4A9C-8A1E-08C1972340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6075" y="2952750"/>
            <a:ext cx="1743075" cy="0"/>
          </a:xfrm>
          <a:prstGeom prst="line">
            <a:avLst/>
          </a:prstGeom>
          <a:noFill/>
          <a:ln w="22225" cmpd="sng">
            <a:solidFill>
              <a:srgbClr val="C00000"/>
            </a:solidFill>
            <a:round/>
            <a:headEnd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2585" dirty="0">
              <a:latin typeface="+mn-lt"/>
            </a:endParaRPr>
          </a:p>
        </p:txBody>
      </p:sp>
      <p:sp>
        <p:nvSpPr>
          <p:cNvPr id="13340" name="Shape3">
            <a:extLst>
              <a:ext uri="{FF2B5EF4-FFF2-40B4-BE49-F238E27FC236}">
                <a16:creationId xmlns:a16="http://schemas.microsoft.com/office/drawing/2014/main" id="{86CC389A-781F-42A8-B67B-069A47F661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2566462"/>
            <a:ext cx="175260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altLang="en-US" sz="1600" dirty="0">
                <a:ea typeface="PMingLiU" panose="02020500000000000000" pitchFamily="18" charset="-120"/>
                <a:cs typeface="Arial" panose="020B0604020202020204" pitchFamily="34" charset="0"/>
              </a:rPr>
              <a:t>وضع</a:t>
            </a:r>
            <a:r>
              <a:rPr lang="en-US" altLang="en-US" sz="1600" dirty="0"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ar-SA" altLang="en-US" sz="1600" dirty="0">
                <a:ea typeface="PMingLiU" panose="02020500000000000000" pitchFamily="18" charset="-120"/>
                <a:cs typeface="Arial" panose="020B0604020202020204" pitchFamily="34" charset="0"/>
              </a:rPr>
              <a:t>الأسس الاستراتيجية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828AA7-C95E-4C4B-83A8-8620438DB769}"/>
              </a:ext>
            </a:extLst>
          </p:cNvPr>
          <p:cNvSpPr txBox="1">
            <a:spLocks/>
          </p:cNvSpPr>
          <p:nvPr/>
        </p:nvSpPr>
        <p:spPr>
          <a:xfrm flipH="1">
            <a:off x="8332788" y="2498725"/>
            <a:ext cx="252412" cy="3238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100000"/>
              <a:defRPr/>
            </a:pPr>
            <a:r>
              <a:rPr lang="en-US" sz="21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94" name="RbLeanShape Arrow Option 3 94">
            <a:extLst>
              <a:ext uri="{FF2B5EF4-FFF2-40B4-BE49-F238E27FC236}">
                <a16:creationId xmlns:a16="http://schemas.microsoft.com/office/drawing/2014/main" id="{28341697-A7E5-453D-B075-2E7757B6470F}"/>
              </a:ext>
            </a:extLst>
          </p:cNvPr>
          <p:cNvSpPr/>
          <p:nvPr/>
        </p:nvSpPr>
        <p:spPr>
          <a:xfrm rot="16200000" flipH="1">
            <a:off x="5752306" y="3253581"/>
            <a:ext cx="201613" cy="263525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solidFill>
            <a:srgbClr val="C0000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fontAlgn="ctr">
              <a:defRPr/>
            </a:pPr>
            <a:endParaRPr lang="en-US" sz="2585" dirty="0"/>
          </a:p>
        </p:txBody>
      </p:sp>
      <p:sp>
        <p:nvSpPr>
          <p:cNvPr id="95" name="RbLeanShape Arrow Option 3 94">
            <a:extLst>
              <a:ext uri="{FF2B5EF4-FFF2-40B4-BE49-F238E27FC236}">
                <a16:creationId xmlns:a16="http://schemas.microsoft.com/office/drawing/2014/main" id="{A1521253-D7E1-40DF-99A0-BE5A297E2552}"/>
              </a:ext>
            </a:extLst>
          </p:cNvPr>
          <p:cNvSpPr/>
          <p:nvPr/>
        </p:nvSpPr>
        <p:spPr>
          <a:xfrm rot="5400000" flipH="1" flipV="1">
            <a:off x="5751513" y="4541837"/>
            <a:ext cx="203200" cy="263525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solidFill>
            <a:srgbClr val="C00000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fontAlgn="ctr">
              <a:defRPr/>
            </a:pPr>
            <a:endParaRPr lang="en-US" sz="2585" dirty="0"/>
          </a:p>
        </p:txBody>
      </p:sp>
      <p:sp>
        <p:nvSpPr>
          <p:cNvPr id="77" name="RbLeanShape Arrow Option 3 94">
            <a:extLst>
              <a:ext uri="{FF2B5EF4-FFF2-40B4-BE49-F238E27FC236}">
                <a16:creationId xmlns:a16="http://schemas.microsoft.com/office/drawing/2014/main" id="{5A9A9FA0-B8AC-4DD2-8D06-FEBB9B610935}"/>
              </a:ext>
            </a:extLst>
          </p:cNvPr>
          <p:cNvSpPr/>
          <p:nvPr/>
        </p:nvSpPr>
        <p:spPr>
          <a:xfrm rot="16200000" flipH="1">
            <a:off x="7494588" y="5138737"/>
            <a:ext cx="147638" cy="192087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ln w="222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fontAlgn="ctr">
              <a:defRPr/>
            </a:pPr>
            <a:endParaRPr lang="en-US" sz="2585" dirty="0"/>
          </a:p>
        </p:txBody>
      </p:sp>
      <p:sp>
        <p:nvSpPr>
          <p:cNvPr id="13346" name="Shape8">
            <a:extLst>
              <a:ext uri="{FF2B5EF4-FFF2-40B4-BE49-F238E27FC236}">
                <a16:creationId xmlns:a16="http://schemas.microsoft.com/office/drawing/2014/main" id="{BB80F9D7-8D0E-4276-B01E-2E016FF958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5638" y="3860800"/>
            <a:ext cx="204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LB" altLang="zh-HK" sz="1500" dirty="0">
                <a:ea typeface="PMingLiU" panose="02020500000000000000" pitchFamily="18" charset="-120"/>
                <a:cs typeface="Arial" panose="020B0604020202020204" pitchFamily="34" charset="0"/>
              </a:rPr>
              <a:t>تحويل الاستراتيجية إلى خطط تنفيذية </a:t>
            </a:r>
            <a:endParaRPr lang="en-US" altLang="zh-HK" sz="1500" dirty="0"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3347" name="Shape8">
            <a:extLst>
              <a:ext uri="{FF2B5EF4-FFF2-40B4-BE49-F238E27FC236}">
                <a16:creationId xmlns:a16="http://schemas.microsoft.com/office/drawing/2014/main" id="{97E1F1A2-54C6-42D3-AF3F-B413C24630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038" y="3067050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SA" altLang="zh-HK" sz="1500" dirty="0">
                <a:latin typeface="Times" panose="02020603050405020304" pitchFamily="18" charset="0"/>
                <a:cs typeface="Arial" panose="020B0604020202020204" pitchFamily="34" charset="0"/>
              </a:rPr>
              <a:t>تطوير الهياكل والأنظمة لدعم </a:t>
            </a:r>
            <a:r>
              <a:rPr lang="ar-LB" altLang="zh-HK" sz="1500" dirty="0">
                <a:ea typeface="PMingLiU" panose="02020500000000000000" pitchFamily="18" charset="-120"/>
                <a:cs typeface="Arial" panose="020B0604020202020204" pitchFamily="34" charset="0"/>
              </a:rPr>
              <a:t>الاستراتيجية</a:t>
            </a:r>
            <a:endParaRPr lang="en-US" altLang="zh-HK" sz="1500" dirty="0"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3348" name="Shape8">
            <a:extLst>
              <a:ext uri="{FF2B5EF4-FFF2-40B4-BE49-F238E27FC236}">
                <a16:creationId xmlns:a16="http://schemas.microsoft.com/office/drawing/2014/main" id="{112F99BD-87A0-4119-A634-2CF8E6CB54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038" y="4460875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LB" altLang="zh-HK" sz="1500" dirty="0">
                <a:ea typeface="PMingLiU" panose="02020500000000000000" pitchFamily="18" charset="-120"/>
                <a:cs typeface="Arial" panose="020B0604020202020204" pitchFamily="34" charset="0"/>
              </a:rPr>
              <a:t>حث الأشخاص على التصرف وفقا للاستراتيجية </a:t>
            </a:r>
            <a:endParaRPr lang="en-US" altLang="zh-HK" sz="1500" dirty="0"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3349" name="Shape8">
            <a:extLst>
              <a:ext uri="{FF2B5EF4-FFF2-40B4-BE49-F238E27FC236}">
                <a16:creationId xmlns:a16="http://schemas.microsoft.com/office/drawing/2014/main" id="{C08395A1-42FB-471A-94A8-ED93F6666A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038" y="5103812"/>
            <a:ext cx="20304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048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LB" altLang="zh-HK" sz="1500" dirty="0">
                <a:ea typeface="PMingLiU" panose="02020500000000000000" pitchFamily="18" charset="-120"/>
                <a:cs typeface="Arial" panose="020B0604020202020204" pitchFamily="34" charset="0"/>
              </a:rPr>
              <a:t>مراقبة الإنجاز</a:t>
            </a:r>
            <a:endParaRPr lang="en-US" altLang="zh-HK" sz="1500" dirty="0"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13350" name="Group 23554">
            <a:extLst>
              <a:ext uri="{FF2B5EF4-FFF2-40B4-BE49-F238E27FC236}">
                <a16:creationId xmlns:a16="http://schemas.microsoft.com/office/drawing/2014/main" id="{33296479-84F2-4CDD-A2CF-AE14A51CB8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184525" y="4006850"/>
            <a:ext cx="1530350" cy="519112"/>
            <a:chOff x="4424363" y="4426010"/>
            <a:chExt cx="1530350" cy="717550"/>
          </a:xfrm>
        </p:grpSpPr>
        <p:sp>
          <p:nvSpPr>
            <p:cNvPr id="69" name="Rectangle 88">
              <a:extLst>
                <a:ext uri="{FF2B5EF4-FFF2-40B4-BE49-F238E27FC236}">
                  <a16:creationId xmlns:a16="http://schemas.microsoft.com/office/drawing/2014/main" id="{A1A92E6F-ABC9-45D4-94C7-A8298BB0E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363" y="4426010"/>
              <a:ext cx="1527175" cy="717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13359" name="Shape8">
              <a:extLst>
                <a:ext uri="{FF2B5EF4-FFF2-40B4-BE49-F238E27FC236}">
                  <a16:creationId xmlns:a16="http://schemas.microsoft.com/office/drawing/2014/main" id="{AEA02525-8DA9-489B-87D8-C1C6F52C8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4562059"/>
              <a:ext cx="1470025" cy="29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04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04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04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048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048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LB" altLang="zh-HK" sz="1400">
                  <a:ea typeface="PMingLiU" panose="02020500000000000000" pitchFamily="18" charset="-120"/>
                  <a:cs typeface="Arial" panose="020B0604020202020204" pitchFamily="34" charset="0"/>
                </a:rPr>
                <a:t>ب. تحديد الأهداف </a:t>
              </a:r>
              <a:endParaRPr lang="en-US" altLang="zh-HK" sz="1400">
                <a:ea typeface="PMingLiU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73" name="Shape3">
            <a:extLst>
              <a:ext uri="{FF2B5EF4-FFF2-40B4-BE49-F238E27FC236}">
                <a16:creationId xmlns:a16="http://schemas.microsoft.com/office/drawing/2014/main" id="{E924059C-A078-4398-BD56-D3931EAD77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4313" y="3744912"/>
            <a:ext cx="0" cy="284163"/>
          </a:xfrm>
          <a:prstGeom prst="line">
            <a:avLst/>
          </a:prstGeom>
          <a:noFill/>
          <a:ln w="22225" cmpd="sng">
            <a:solidFill>
              <a:srgbClr val="C00000"/>
            </a:solidFill>
            <a:round/>
            <a:headEnd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2585" dirty="0">
              <a:latin typeface="+mn-lt"/>
            </a:endParaRPr>
          </a:p>
        </p:txBody>
      </p:sp>
      <p:sp>
        <p:nvSpPr>
          <p:cNvPr id="74" name="Shape3">
            <a:extLst>
              <a:ext uri="{FF2B5EF4-FFF2-40B4-BE49-F238E27FC236}">
                <a16:creationId xmlns:a16="http://schemas.microsoft.com/office/drawing/2014/main" id="{949EECB5-26DB-41B4-A421-6F7B8B45A9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4313" y="4605337"/>
            <a:ext cx="0" cy="284163"/>
          </a:xfrm>
          <a:prstGeom prst="line">
            <a:avLst/>
          </a:prstGeom>
          <a:noFill/>
          <a:ln w="22225" cmpd="sng">
            <a:solidFill>
              <a:srgbClr val="C00000"/>
            </a:solidFill>
            <a:round/>
            <a:headEnd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2585" dirty="0">
              <a:latin typeface="+mn-lt"/>
            </a:endParaRPr>
          </a:p>
        </p:txBody>
      </p:sp>
      <p:grpSp>
        <p:nvGrpSpPr>
          <p:cNvPr id="13353" name="Group 4">
            <a:extLst>
              <a:ext uri="{FF2B5EF4-FFF2-40B4-BE49-F238E27FC236}">
                <a16:creationId xmlns:a16="http://schemas.microsoft.com/office/drawing/2014/main" id="{E5E91169-85D3-48FF-AA5F-328837C191C6}"/>
              </a:ext>
            </a:extLst>
          </p:cNvPr>
          <p:cNvGrpSpPr>
            <a:grpSpLocks/>
          </p:cNvGrpSpPr>
          <p:nvPr/>
        </p:nvGrpSpPr>
        <p:grpSpPr bwMode="auto">
          <a:xfrm>
            <a:off x="6729413" y="3284537"/>
            <a:ext cx="1881187" cy="1778000"/>
            <a:chOff x="6728806" y="3708399"/>
            <a:chExt cx="1881794" cy="1778001"/>
          </a:xfrm>
        </p:grpSpPr>
        <p:pic>
          <p:nvPicPr>
            <p:cNvPr id="13354" name="Picture 2">
              <a:extLst>
                <a:ext uri="{FF2B5EF4-FFF2-40B4-BE49-F238E27FC236}">
                  <a16:creationId xmlns:a16="http://schemas.microsoft.com/office/drawing/2014/main" id="{F3D9CBEA-141C-4DD4-AB5F-4FAF70296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50" b="10046"/>
            <a:stretch>
              <a:fillRect/>
            </a:stretch>
          </p:blipFill>
          <p:spPr bwMode="auto">
            <a:xfrm>
              <a:off x="6728806" y="3708399"/>
              <a:ext cx="1881794" cy="177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5" name="Rectangle 3">
              <a:extLst>
                <a:ext uri="{FF2B5EF4-FFF2-40B4-BE49-F238E27FC236}">
                  <a16:creationId xmlns:a16="http://schemas.microsoft.com/office/drawing/2014/main" id="{0380CD34-2E74-452C-BA12-3ECD76B12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1825" y="3936048"/>
              <a:ext cx="56297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ar-LB" altLang="en-US" sz="1500">
                  <a:solidFill>
                    <a:srgbClr val="000000"/>
                  </a:solidFill>
                  <a:ea typeface="PMingLiU" panose="02020500000000000000" pitchFamily="18" charset="-120"/>
                  <a:cs typeface="Arial" panose="020B0604020202020204" pitchFamily="34" charset="0"/>
                </a:rPr>
                <a:t>المهمة</a:t>
              </a:r>
              <a:endParaRPr lang="en-US" altLang="en-US" sz="1500">
                <a:latin typeface="Times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356" name="Rectangle 51">
              <a:extLst>
                <a:ext uri="{FF2B5EF4-FFF2-40B4-BE49-F238E27FC236}">
                  <a16:creationId xmlns:a16="http://schemas.microsoft.com/office/drawing/2014/main" id="{6A428B43-2FCF-478F-A69A-4E2141AD8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9025" y="4697522"/>
              <a:ext cx="56297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ar-LB" altLang="en-US" sz="1500">
                  <a:solidFill>
                    <a:srgbClr val="000000"/>
                  </a:solidFill>
                  <a:ea typeface="PMingLiU" panose="02020500000000000000" pitchFamily="18" charset="-120"/>
                  <a:cs typeface="Arial" panose="020B0604020202020204" pitchFamily="34" charset="0"/>
                </a:rPr>
                <a:t>الرؤية</a:t>
              </a:r>
              <a:endParaRPr lang="en-US" altLang="en-US" sz="1500">
                <a:latin typeface="Times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357" name="Rectangle 52">
              <a:extLst>
                <a:ext uri="{FF2B5EF4-FFF2-40B4-BE49-F238E27FC236}">
                  <a16:creationId xmlns:a16="http://schemas.microsoft.com/office/drawing/2014/main" id="{E4FB7B8E-2D78-4280-B75F-AF0863B57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96825"/>
              <a:ext cx="80794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ar-SA" altLang="en-US" sz="1500">
                  <a:solidFill>
                    <a:srgbClr val="000000"/>
                  </a:solidFill>
                  <a:latin typeface="Times" panose="02020603050405020304" pitchFamily="18" charset="0"/>
                </a:rPr>
                <a:t>القيم الأساسية</a:t>
              </a:r>
              <a:endParaRPr lang="en-US" altLang="en-US" sz="1500">
                <a:latin typeface="Times" panose="02020603050405020304" pitchFamily="18" charset="0"/>
              </a:endParaRPr>
            </a:p>
          </p:txBody>
        </p:sp>
      </p:grpSp>
      <p:pic>
        <p:nvPicPr>
          <p:cNvPr id="2056" name="Picture 8" descr="Mission Vision Values Stock Illustrations – 1,712 Mission Vision Values  Stock Illustrations, Vectors &amp; Clipart - Dreams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351127"/>
            <a:ext cx="1914525" cy="7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ooter Placeholder 1">
            <a:extLst>
              <a:ext uri="{FF2B5EF4-FFF2-40B4-BE49-F238E27FC236}">
                <a16:creationId xmlns:a16="http://schemas.microsoft.com/office/drawing/2014/main" id="{7A74E2C7-D143-43DB-81A9-FE44191449E2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783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9F6B8BC-EB04-47B3-9BB7-32AE4EB9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1226"/>
            <a:ext cx="7772400" cy="914400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الخطوة الأولى هي</a:t>
            </a:r>
            <a:br>
              <a:rPr lang="ar-LB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وضع</a:t>
            </a:r>
            <a:r>
              <a:rPr lang="en-US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SA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الأسس الاستراتيجية</a:t>
            </a:r>
            <a:br>
              <a:rPr lang="ar-LB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خلال تحديد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الرؤية </a:t>
            </a:r>
            <a:r>
              <a:rPr lang="ar-L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والمهمة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E435A8A8-32FF-4DB9-802D-9B9D89F87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68563"/>
            <a:ext cx="7772400" cy="533400"/>
          </a:xfrm>
          <a:prstGeom prst="rect">
            <a:avLst/>
          </a:prstGeom>
          <a:solidFill>
            <a:srgbClr val="651D32"/>
          </a:solidFill>
          <a:ln w="9525" algn="ctr">
            <a:solidFill>
              <a:srgbClr val="651D3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LB" altLang="en-US" dirty="0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ar-SA" altLang="en-US" dirty="0">
                <a:solidFill>
                  <a:schemeClr val="bg1"/>
                </a:solidFill>
                <a:latin typeface="Times" panose="02020603050405020304" pitchFamily="18" charset="0"/>
              </a:rPr>
              <a:t>الأسس الاستراتيجية</a:t>
            </a:r>
            <a:endParaRPr lang="en-US" altLang="en-US" dirty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80E74086-6547-463C-BFA3-4629E2377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73438"/>
            <a:ext cx="7772400" cy="533400"/>
          </a:xfrm>
          <a:prstGeom prst="rect">
            <a:avLst/>
          </a:prstGeom>
          <a:noFill/>
          <a:ln w="9525" algn="ctr">
            <a:solidFill>
              <a:srgbClr val="651D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2. التحليل الرباعي</a:t>
            </a:r>
            <a:r>
              <a:rPr lang="en-US" altLang="en-US" dirty="0">
                <a:solidFill>
                  <a:srgbClr val="B3B3B3"/>
                </a:solidFill>
                <a:cs typeface="Arial" panose="020B0604020202020204" pitchFamily="34" charset="0"/>
              </a:rPr>
              <a:t> </a:t>
            </a: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(سيتم شرحها في يوم  تدريب آخر) </a:t>
            </a:r>
            <a:endParaRPr lang="en-US" altLang="en-US" dirty="0">
              <a:solidFill>
                <a:srgbClr val="B3B3B3"/>
              </a:solidFill>
              <a:cs typeface="Arial" panose="020B0604020202020204" pitchFamily="34" charset="0"/>
            </a:endParaRP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82E0F5D4-9299-4F53-9E99-3901DD6F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76725"/>
            <a:ext cx="7772400" cy="533400"/>
          </a:xfrm>
          <a:prstGeom prst="rect">
            <a:avLst/>
          </a:prstGeom>
          <a:noFill/>
          <a:ln w="9525" algn="ctr">
            <a:solidFill>
              <a:srgbClr val="651D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3. وضع </a:t>
            </a:r>
            <a:r>
              <a:rPr lang="ar-SA" altLang="en-US" dirty="0">
                <a:solidFill>
                  <a:srgbClr val="B3B3B3"/>
                </a:solidFill>
                <a:cs typeface="Arial" panose="020B0604020202020204" pitchFamily="34" charset="0"/>
              </a:rPr>
              <a:t>الأهداف </a:t>
            </a: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الاستراتيجية</a:t>
            </a:r>
            <a:r>
              <a:rPr lang="en-US" altLang="en-US" dirty="0">
                <a:solidFill>
                  <a:srgbClr val="B3B3B3"/>
                </a:solidFill>
                <a:cs typeface="Arial" panose="020B0604020202020204" pitchFamily="34" charset="0"/>
              </a:rPr>
              <a:t> </a:t>
            </a: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(سيتم شرحها في يوم  تدريب آخر) </a:t>
            </a:r>
            <a:endParaRPr lang="en-US" altLang="en-US" dirty="0">
              <a:solidFill>
                <a:srgbClr val="B3B3B3"/>
              </a:solidFill>
              <a:cs typeface="Arial" panose="020B0604020202020204" pitchFamily="34" charset="0"/>
            </a:endParaRPr>
          </a:p>
        </p:txBody>
      </p:sp>
      <p:sp>
        <p:nvSpPr>
          <p:cNvPr id="15366" name="Rectangle 8">
            <a:extLst>
              <a:ext uri="{FF2B5EF4-FFF2-40B4-BE49-F238E27FC236}">
                <a16:creationId xmlns:a16="http://schemas.microsoft.com/office/drawing/2014/main" id="{731C2A92-C7E8-4FE2-BEB4-FAE18CACA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5181600"/>
            <a:ext cx="7772400" cy="533400"/>
          </a:xfrm>
          <a:prstGeom prst="rect">
            <a:avLst/>
          </a:prstGeom>
          <a:noFill/>
          <a:ln w="9525" algn="ctr">
            <a:solidFill>
              <a:srgbClr val="651D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4. </a:t>
            </a:r>
            <a:r>
              <a:rPr lang="ar-SA" altLang="en-US" dirty="0">
                <a:solidFill>
                  <a:srgbClr val="B3B3B3"/>
                </a:solidFill>
                <a:cs typeface="Arial" panose="020B0604020202020204" pitchFamily="34" charset="0"/>
              </a:rPr>
              <a:t>خطة العمل</a:t>
            </a:r>
            <a:r>
              <a:rPr lang="en-US" altLang="en-US" dirty="0">
                <a:solidFill>
                  <a:srgbClr val="B3B3B3"/>
                </a:solidFill>
                <a:cs typeface="Arial" panose="020B0604020202020204" pitchFamily="34" charset="0"/>
              </a:rPr>
              <a:t> </a:t>
            </a:r>
            <a:r>
              <a:rPr lang="ar-LB" altLang="en-US" dirty="0">
                <a:solidFill>
                  <a:srgbClr val="B3B3B3"/>
                </a:solidFill>
                <a:cs typeface="Arial" panose="020B0604020202020204" pitchFamily="34" charset="0"/>
              </a:rPr>
              <a:t>( سيتم شرحها في يوم  تدريب آخر)</a:t>
            </a:r>
            <a:r>
              <a:rPr lang="ar-SA" altLang="en-US" dirty="0">
                <a:solidFill>
                  <a:srgbClr val="B3B3B3"/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B3B3B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4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942B541-B0A9-4F0C-AF9C-71930783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848380"/>
            <a:ext cx="7772400" cy="523220"/>
          </a:xfrm>
        </p:spPr>
        <p:txBody>
          <a:bodyPr/>
          <a:lstStyle/>
          <a:p>
            <a:pPr algn="r" rtl="1"/>
            <a:r>
              <a:rPr lang="ar-LB" altLang="en-US" b="1" dirty="0">
                <a:solidFill>
                  <a:srgbClr val="651D32"/>
                </a:solidFill>
                <a:cs typeface="Arial" panose="020B0604020202020204" pitchFamily="34" charset="0"/>
                <a:sym typeface="Arial" panose="020B0604020202020204" pitchFamily="34" charset="0"/>
              </a:rPr>
              <a:t>الرؤية ...</a:t>
            </a:r>
            <a:endParaRPr lang="en-US" altLang="en-US" dirty="0">
              <a:solidFill>
                <a:srgbClr val="651D32"/>
              </a:solidFill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390" name="Text12">
            <a:extLst>
              <a:ext uri="{FF2B5EF4-FFF2-40B4-BE49-F238E27FC236}">
                <a16:creationId xmlns:a16="http://schemas.microsoft.com/office/drawing/2014/main" id="{594E140D-79D6-41B7-ACAF-45F1DE3FFE9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7512" y="1264648"/>
            <a:ext cx="80406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31788" indent="-331788"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ts val="600"/>
              </a:spcBef>
              <a:buFontTx/>
              <a:buChar char="…"/>
            </a:pPr>
            <a:endParaRPr lang="ar-LB" altLang="en-US" sz="2000" dirty="0">
              <a:solidFill>
                <a:srgbClr val="BA0C2F"/>
              </a:solidFill>
              <a:latin typeface="+mj-lt"/>
            </a:endParaRPr>
          </a:p>
          <a:p>
            <a:pPr algn="r" rtl="1">
              <a:spcBef>
                <a:spcPts val="600"/>
              </a:spcBef>
              <a:buFontTx/>
              <a:buChar char="…"/>
            </a:pPr>
            <a:r>
              <a:rPr lang="ar-LB" altLang="en-US" sz="2100" dirty="0">
                <a:solidFill>
                  <a:srgbClr val="6C6463"/>
                </a:solidFill>
                <a:cs typeface="Arial" panose="020B0604020202020204" pitchFamily="34" charset="0"/>
              </a:rPr>
              <a:t>تجسد الرؤية الأهداف التي تهدف إليها المنظمة وتساهم في تشكيل الإستراتيجية بشكل مباشر</a:t>
            </a:r>
          </a:p>
          <a:p>
            <a:pPr algn="r" rtl="1">
              <a:spcBef>
                <a:spcPts val="600"/>
              </a:spcBef>
              <a:buFontTx/>
              <a:buChar char="…"/>
            </a:pPr>
            <a:r>
              <a:rPr lang="ar-LB" altLang="en-US" sz="2100" dirty="0">
                <a:solidFill>
                  <a:srgbClr val="6C6463"/>
                </a:solidFill>
                <a:cs typeface="Arial" panose="020B0604020202020204" pitchFamily="34" charset="0"/>
              </a:rPr>
              <a:t>تعبّر عن الهدف الأمثل للمنظمة</a:t>
            </a:r>
            <a:endParaRPr lang="en-US" altLang="de-DE" sz="2100" dirty="0">
              <a:solidFill>
                <a:srgbClr val="6C6463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rtl="1">
              <a:spcBef>
                <a:spcPts val="600"/>
              </a:spcBef>
              <a:buFontTx/>
              <a:buChar char="…"/>
            </a:pPr>
            <a:r>
              <a:rPr lang="ar-LB" altLang="en-US" sz="2100" dirty="0">
                <a:solidFill>
                  <a:srgbClr val="6C6463"/>
                </a:solidFill>
                <a:cs typeface="Arial" panose="020B0604020202020204" pitchFamily="34" charset="0"/>
              </a:rPr>
              <a:t>تصف التغيير الواضح والملهم الطويل الأجل الناتج عن عملك</a:t>
            </a:r>
            <a:endParaRPr lang="en-US" altLang="en-US" sz="2100" b="1" dirty="0">
              <a:solidFill>
                <a:srgbClr val="6C6463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4" descr="Mission and Vision - Sweet Escape Holiday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3" b="22233"/>
          <a:stretch>
            <a:fillRect/>
          </a:stretch>
        </p:blipFill>
        <p:spPr bwMode="auto">
          <a:xfrm>
            <a:off x="152400" y="3169023"/>
            <a:ext cx="8839200" cy="31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D7BB975-AA0D-499E-A625-4C100BE0ED22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9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660CACB-5B59-415E-910D-345BDD7A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848380"/>
            <a:ext cx="7772400" cy="523220"/>
          </a:xfrm>
        </p:spPr>
        <p:txBody>
          <a:bodyPr/>
          <a:lstStyle/>
          <a:p>
            <a:pPr algn="r" rtl="1"/>
            <a:r>
              <a:rPr lang="ar-LB" alt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عن بيانات الرؤية للمنظمات غير الربحية</a:t>
            </a:r>
            <a:endParaRPr lang="en-US" altLang="en-US" b="1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12">
            <a:extLst>
              <a:ext uri="{FF2B5EF4-FFF2-40B4-BE49-F238E27FC236}">
                <a16:creationId xmlns:a16="http://schemas.microsoft.com/office/drawing/2014/main" id="{725788D6-692D-4B6D-8034-4D8ADDA8D0C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4000" y="2816302"/>
            <a:ext cx="335280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LB" sz="1700" i="1" dirty="0">
                <a:solidFill>
                  <a:srgbClr val="6C6463"/>
                </a:solidFill>
                <a:latin typeface="+mj-lt"/>
              </a:rPr>
              <a:t>"تتمثل رؤيتنا في عالم يتمتع فيه كل طفل بالحق في الحياة والحماية والتنمية والمشاركة"</a:t>
            </a:r>
            <a:endParaRPr lang="en-US" altLang="de-DE" sz="1700" i="1" dirty="0">
              <a:solidFill>
                <a:srgbClr val="6C6463"/>
              </a:solidFill>
              <a:latin typeface="+mj-lt"/>
              <a:sym typeface="Arial" panose="020B0604020202020204" pitchFamily="34" charset="0"/>
            </a:endParaRP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075A9854-080C-4572-8A66-5E02E91C8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1" y="4425905"/>
            <a:ext cx="1724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49645D-B3AD-476A-AC47-05D79D66611C}"/>
              </a:ext>
            </a:extLst>
          </p:cNvPr>
          <p:cNvSpPr/>
          <p:nvPr/>
        </p:nvSpPr>
        <p:spPr>
          <a:xfrm>
            <a:off x="452437" y="5168901"/>
            <a:ext cx="2052638" cy="354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SA" sz="1700" i="1" dirty="0">
                <a:solidFill>
                  <a:srgbClr val="6C6463"/>
                </a:solidFill>
                <a:latin typeface="+mj-lt"/>
              </a:rPr>
              <a:t>"عالم عادل </a:t>
            </a:r>
            <a:r>
              <a:rPr lang="ar-LB" sz="1700" i="1" dirty="0">
                <a:solidFill>
                  <a:srgbClr val="6C6463"/>
                </a:solidFill>
                <a:latin typeface="+mj-lt"/>
              </a:rPr>
              <a:t>خال من الفقر“</a:t>
            </a:r>
            <a:endParaRPr lang="en-US" sz="1700" i="1" dirty="0">
              <a:solidFill>
                <a:srgbClr val="6C6463"/>
              </a:solidFill>
              <a:latin typeface="+mj-lt"/>
            </a:endParaRPr>
          </a:p>
        </p:txBody>
      </p:sp>
      <p:pic>
        <p:nvPicPr>
          <p:cNvPr id="17414" name="Picture 5">
            <a:extLst>
              <a:ext uri="{FF2B5EF4-FFF2-40B4-BE49-F238E27FC236}">
                <a16:creationId xmlns:a16="http://schemas.microsoft.com/office/drawing/2014/main" id="{DA727AB5-D4F1-41B6-96E7-6E26B9181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3798888"/>
            <a:ext cx="11826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6A1946-AA30-4036-A92B-7AA217F21460}"/>
              </a:ext>
            </a:extLst>
          </p:cNvPr>
          <p:cNvSpPr/>
          <p:nvPr/>
        </p:nvSpPr>
        <p:spPr>
          <a:xfrm>
            <a:off x="4892675" y="4054475"/>
            <a:ext cx="2108200" cy="354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-LB" sz="1700" i="1" dirty="0">
                <a:solidFill>
                  <a:srgbClr val="6C6463"/>
                </a:solidFill>
                <a:latin typeface="Times" charset="0"/>
              </a:rPr>
              <a:t>" </a:t>
            </a:r>
            <a:r>
              <a:rPr lang="ar-LB" sz="1700" i="1" dirty="0">
                <a:solidFill>
                  <a:srgbClr val="6C6463"/>
                </a:solidFill>
                <a:latin typeface="+mj-lt"/>
              </a:rPr>
              <a:t>لأمريكا خالية من الجوع</a:t>
            </a:r>
            <a:r>
              <a:rPr lang="ar-LB" sz="1700" i="1" dirty="0">
                <a:solidFill>
                  <a:srgbClr val="6C6463"/>
                </a:solidFill>
                <a:latin typeface="Times" charset="0"/>
              </a:rPr>
              <a:t> "</a:t>
            </a:r>
            <a:endParaRPr lang="en-US" sz="1700" i="1" dirty="0">
              <a:solidFill>
                <a:srgbClr val="6C6463"/>
              </a:solidFill>
              <a:latin typeface="+mj-lt"/>
            </a:endParaRPr>
          </a:p>
        </p:txBody>
      </p:sp>
      <p:pic>
        <p:nvPicPr>
          <p:cNvPr id="17416" name="Picture 6">
            <a:extLst>
              <a:ext uri="{FF2B5EF4-FFF2-40B4-BE49-F238E27FC236}">
                <a16:creationId xmlns:a16="http://schemas.microsoft.com/office/drawing/2014/main" id="{7682102C-962A-4739-8EE5-6024A56E6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6" y="2239993"/>
            <a:ext cx="233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31B731-CA62-4E33-BD62-3C2FABCE17D2}"/>
              </a:ext>
            </a:extLst>
          </p:cNvPr>
          <p:cNvSpPr/>
          <p:nvPr/>
        </p:nvSpPr>
        <p:spPr>
          <a:xfrm>
            <a:off x="5297533" y="2028825"/>
            <a:ext cx="2895600" cy="1400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LB" sz="1700" i="1" dirty="0">
                <a:solidFill>
                  <a:srgbClr val="6C6463"/>
                </a:solidFill>
                <a:latin typeface="+mj-lt"/>
              </a:rPr>
              <a:t>”تتمثل رؤية منظمة العفو الدولية في عالم يتمتع فيه كل شخص بجميع حقوق الإنسان المنصوص عليها في الإعلان العالمي لحقوق الإنسان وغيرها من الصكوك الدولية لحقوق الإنسان"</a:t>
            </a:r>
            <a:endParaRPr lang="en-US" sz="1700" i="1" dirty="0">
              <a:solidFill>
                <a:srgbClr val="6C6463"/>
              </a:solidFill>
              <a:latin typeface="+mj-lt"/>
            </a:endParaRPr>
          </a:p>
        </p:txBody>
      </p:sp>
      <p:pic>
        <p:nvPicPr>
          <p:cNvPr id="17418" name="Picture 9">
            <a:extLst>
              <a:ext uri="{FF2B5EF4-FFF2-40B4-BE49-F238E27FC236}">
                <a16:creationId xmlns:a16="http://schemas.microsoft.com/office/drawing/2014/main" id="{63B260DF-659A-413E-A2AA-B719CF16C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55" y="1506614"/>
            <a:ext cx="1158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12">
            <a:extLst>
              <a:ext uri="{FF2B5EF4-FFF2-40B4-BE49-F238E27FC236}">
                <a16:creationId xmlns:a16="http://schemas.microsoft.com/office/drawing/2014/main" id="{64424F78-5E5F-42B0-8DF9-6D6709BF8F0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05325" y="5267325"/>
            <a:ext cx="27336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LB" altLang="en-US" sz="1700" i="1">
                <a:solidFill>
                  <a:srgbClr val="6C6463"/>
                </a:solidFill>
                <a:latin typeface="Times" panose="02020603050405020304" pitchFamily="18" charset="0"/>
              </a:rPr>
              <a:t>"مجتمعات</a:t>
            </a:r>
            <a:r>
              <a:rPr lang="ar-SA" altLang="en-US" sz="1700" i="1">
                <a:solidFill>
                  <a:srgbClr val="6C6463"/>
                </a:solidFill>
                <a:latin typeface="Times" panose="02020603050405020304" pitchFamily="18" charset="0"/>
              </a:rPr>
              <a:t> دامجة </a:t>
            </a:r>
            <a:r>
              <a:rPr lang="ar-LB" altLang="en-US" sz="1700" i="1">
                <a:solidFill>
                  <a:srgbClr val="6C6463"/>
                </a:solidFill>
                <a:latin typeface="Times" panose="02020603050405020304" pitchFamily="18" charset="0"/>
              </a:rPr>
              <a:t> تحترم وتمكّن وتقدّر جميع الأفراد من  ذوي الاحتياجات الخاصة</a:t>
            </a:r>
            <a:endParaRPr lang="en-US" altLang="de-DE" sz="1700" i="1">
              <a:solidFill>
                <a:srgbClr val="6C6463"/>
              </a:solidFill>
              <a:latin typeface="Times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7420" name="Picture 17">
            <a:extLst>
              <a:ext uri="{FF2B5EF4-FFF2-40B4-BE49-F238E27FC236}">
                <a16:creationId xmlns:a16="http://schemas.microsoft.com/office/drawing/2014/main" id="{6B65FE58-23F8-4CC9-8E92-FA0408B4FD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5205413"/>
            <a:ext cx="14779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E75164D3-4011-4AC0-8D49-854B358FBDE5}"/>
              </a:ext>
            </a:extLst>
          </p:cNvPr>
          <p:cNvSpPr txBox="1">
            <a:spLocks/>
          </p:cNvSpPr>
          <p:nvPr/>
        </p:nvSpPr>
        <p:spPr>
          <a:xfrm>
            <a:off x="885242" y="6305490"/>
            <a:ext cx="7605615" cy="400110"/>
          </a:xfrm>
          <a:prstGeom prst="rect">
            <a:avLst/>
          </a:prstGeom>
          <a:solidFill>
            <a:srgbClr val="E7E7E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Gill Sans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ar-LB" altLang="en-US" sz="100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000" dirty="0">
                <a:cs typeface="Arial" panose="020B0604020202020204" pitchFamily="34" charset="0"/>
              </a:rPr>
              <a:t>USAID) </a:t>
            </a:r>
            <a:r>
              <a:rPr lang="ar-SA" altLang="en-US" sz="1000" dirty="0">
                <a:cs typeface="Arial" panose="020B0604020202020204" pitchFamily="34" charset="0"/>
              </a:rPr>
              <a:t>). </a:t>
            </a:r>
            <a:r>
              <a:rPr lang="ar-LB" altLang="en-US" sz="1000" dirty="0">
                <a:cs typeface="Arial" panose="020B0604020202020204" pitchFamily="34" charset="0"/>
              </a:rPr>
              <a:t>محتويات هذه المنشورة هي مسؤولية الاستشاري، ولا تعكس بالضرورة وجهة نظر او اراء الوكالة الأميركية للتنمية أو حكومة الولايات المتحدة"</a:t>
            </a:r>
            <a:endParaRPr lang="en-US" altLang="en-US" sz="1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66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KhQujPl06wpROlx1kW4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UBJclelkiSh68eWNuK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x3FaXkNU62N3I5FCiY7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daZHbYBU6WBPFdwkmd8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ClkGoNmkO8291K7oZ_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7sQZNWgEufDVqGbi0e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KVJg.VZUiEV.WO3ztAV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8shcDFOE2_Ut68SyoV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2WZxK36EG_lwp0zyQZR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DPWjqGfUCp6VPN27c_W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KhQujPl06wpROlx1kW4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eAGMf3x0GimT0IhKK1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3B9ZxmHECsoTdVALNki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ZI.lIpyk.KdjGhr0Au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UBJclelkiSh68eWNuK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UBJclelkiSh68eWNuKyA"/>
</p:tagLst>
</file>

<file path=ppt/theme/theme1.xml><?xml version="1.0" encoding="utf-8"?>
<a:theme xmlns:a="http://schemas.openxmlformats.org/drawingml/2006/main" name="4.3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4.3-Template_12.7.2016</Template>
  <TotalTime>293</TotalTime>
  <Words>1400</Words>
  <Application>Microsoft Office PowerPoint</Application>
  <PresentationFormat>On-screen Show (4:3)</PresentationFormat>
  <Paragraphs>178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Gill Sans MT</vt:lpstr>
      <vt:lpstr>Times</vt:lpstr>
      <vt:lpstr>Times New Roman</vt:lpstr>
      <vt:lpstr>Trebuchet MS</vt:lpstr>
      <vt:lpstr>4.3-Template_12.7.2016</vt:lpstr>
      <vt:lpstr>think-cell Slide</vt:lpstr>
      <vt:lpstr>التخطيط الاستراتيجي -1</vt:lpstr>
      <vt:lpstr>أهداف التدريب </vt:lpstr>
      <vt:lpstr>جدول الأعمال </vt:lpstr>
      <vt:lpstr>أ. تعريف التخطيط الاستراتيجي:   الرؤية والمهمة  </vt:lpstr>
      <vt:lpstr>الاستراتيجية هي جسر العبور بين اليوم والغد  الرؤية تدل على تصورنا للغد  والمهمة هي خارطة الطريق </vt:lpstr>
      <vt:lpstr>يتم تطوير الاستراتيجية وفق منهجية منظمة لضمان فعاليتها </vt:lpstr>
      <vt:lpstr>الخطوة الأولى هي  وضع الأسس الاستراتيجية من خلال تحديد الرؤية والمهمة</vt:lpstr>
      <vt:lpstr>الرؤية ...</vt:lpstr>
      <vt:lpstr>أمثلة عن بيانات الرؤية للمنظمات غير الربحية</vt:lpstr>
      <vt:lpstr>يلخص بيان المهمة الأسباب الأساسية لوجود المنظمة</vt:lpstr>
      <vt:lpstr>هناك 3 عناصر محورية لبيان المهمة </vt:lpstr>
      <vt:lpstr>أمثلة عن بيانات المهمة للمنظمات غير الربحية</vt:lpstr>
      <vt:lpstr>تساهم القيم في تشكيل التفاعلات الداخلية والخارجية للمنظمة</vt:lpstr>
      <vt:lpstr>مثال على القيم الأساسية</vt:lpstr>
      <vt:lpstr>تمرين: وضع بيان الرّؤية والمهمّة</vt:lpstr>
      <vt:lpstr>بعد ذلك، يجب إجراء التحليل الرباعي 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MSI MEL</cp:lastModifiedBy>
  <cp:revision>26</cp:revision>
  <dcterms:created xsi:type="dcterms:W3CDTF">2017-03-16T17:46:58Z</dcterms:created>
  <dcterms:modified xsi:type="dcterms:W3CDTF">2020-09-15T10:26:50Z</dcterms:modified>
</cp:coreProperties>
</file>