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91" r:id="rId2"/>
    <p:sldId id="327" r:id="rId3"/>
    <p:sldId id="338" r:id="rId4"/>
    <p:sldId id="325" r:id="rId5"/>
    <p:sldId id="347" r:id="rId6"/>
    <p:sldId id="350" r:id="rId7"/>
    <p:sldId id="354" r:id="rId8"/>
    <p:sldId id="355" r:id="rId9"/>
    <p:sldId id="356" r:id="rId10"/>
    <p:sldId id="357" r:id="rId11"/>
    <p:sldId id="358" r:id="rId12"/>
    <p:sldId id="359" r:id="rId13"/>
    <p:sldId id="360" r:id="rId14"/>
    <p:sldId id="361" r:id="rId15"/>
    <p:sldId id="362" r:id="rId16"/>
    <p:sldId id="363" r:id="rId17"/>
    <p:sldId id="349" r:id="rId18"/>
    <p:sldId id="352" r:id="rId19"/>
    <p:sldId id="337" r:id="rId20"/>
    <p:sldId id="366" r:id="rId21"/>
    <p:sldId id="367" r:id="rId22"/>
    <p:sldId id="374" r:id="rId23"/>
    <p:sldId id="375" r:id="rId24"/>
    <p:sldId id="341" r:id="rId25"/>
    <p:sldId id="371" r:id="rId26"/>
    <p:sldId id="323" r:id="rId27"/>
    <p:sldId id="376" r:id="rId28"/>
    <p:sldId id="377" r:id="rId29"/>
    <p:sldId id="378" r:id="rId30"/>
    <p:sldId id="379" r:id="rId31"/>
    <p:sldId id="380" r:id="rId32"/>
    <p:sldId id="381" r:id="rId33"/>
    <p:sldId id="335" r:id="rId34"/>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651D32"/>
    <a:srgbClr val="E7E7E5"/>
    <a:srgbClr val="CFCDC9"/>
    <a:srgbClr val="FFFFFF"/>
    <a:srgbClr val="6C6463"/>
    <a:srgbClr val="002F6C"/>
    <a:srgbClr val="0067B9"/>
    <a:srgbClr val="A7C6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0" autoAdjust="0"/>
    <p:restoredTop sz="99841" autoAdjust="0"/>
  </p:normalViewPr>
  <p:slideViewPr>
    <p:cSldViewPr snapToGrid="0" snapToObjects="1">
      <p:cViewPr varScale="1">
        <p:scale>
          <a:sx n="89" d="100"/>
          <a:sy n="89" d="100"/>
        </p:scale>
        <p:origin x="96" y="90"/>
      </p:cViewPr>
      <p:guideLst>
        <p:guide orient="horz" pos="1633"/>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10/1/2020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10/1/2020</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8"/>
            <a:ext cx="8839199" cy="4876800"/>
          </a:xfrm>
          <a:prstGeom prst="rect">
            <a:avLst/>
          </a:prstGeom>
        </p:spPr>
      </p:pic>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10/1/2020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10/1/2020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10/1/2020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10/1/2020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10/1/2020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10/1/2020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10/1/2020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10/1/2020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7"/>
            <a:ext cx="8839201" cy="4876800"/>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10/1/2020</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10/1/2020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10/1/2020</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46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10/1/2020</a:t>
            </a:fld>
            <a:endParaRPr lang="en-US"/>
          </a:p>
        </p:txBody>
      </p:sp>
      <p:sp>
        <p:nvSpPr>
          <p:cNvPr id="9" name="Footer Placeholder 4"/>
          <p:cNvSpPr>
            <a:spLocks noGrp="1"/>
          </p:cNvSpPr>
          <p:nvPr>
            <p:ph type="ftr" sz="quarter" idx="3"/>
          </p:nvPr>
        </p:nvSpPr>
        <p:spPr>
          <a:xfrm>
            <a:off x="838201" y="4574512"/>
            <a:ext cx="7445828" cy="338554"/>
          </a:xfrm>
          <a:prstGeom prst="rect">
            <a:avLst/>
          </a:prstGeom>
        </p:spPr>
        <p:txBody>
          <a:bodyPr vert="horz" wrap="square" lIns="91440" tIns="45720" rIns="91440" bIns="45720" rtlCol="0" anchor="ctr">
            <a:spAutoFit/>
          </a:bodyPr>
          <a:lstStyle>
            <a:lvl1pPr algn="ctr">
              <a:defRPr sz="600" b="0" i="0">
                <a:solidFill>
                  <a:srgbClr val="FFFFFF"/>
                </a:solidFill>
                <a:latin typeface="Gill Sans MT"/>
                <a:cs typeface="Gill Sans MT"/>
              </a:defRPr>
            </a:lvl1pPr>
          </a:lstStyle>
          <a:p>
            <a:pPr algn="ctr" rtl="1">
              <a:spcBef>
                <a:spcPct val="0"/>
              </a:spcBef>
              <a:buFontTx/>
              <a:buNone/>
            </a:pPr>
            <a:r>
              <a:rPr lang="ar-LB" altLang="en-US" sz="800" dirty="0">
                <a:cs typeface="Arial" panose="020B0604020202020204" pitchFamily="34" charset="0"/>
              </a:rPr>
              <a:t>” تم تطوير هذه المنشورة بفضل دعم الشعب الأميركي من خلال الوكالة الأمريكية للتنمية الدولية</a:t>
            </a:r>
            <a:br>
              <a:rPr lang="en-US" altLang="en-US" sz="800" dirty="0">
                <a:cs typeface="Arial" panose="020B0604020202020204" pitchFamily="34" charset="0"/>
              </a:rPr>
            </a:br>
            <a:r>
              <a:rPr lang="en-US" altLang="en-US" sz="800" dirty="0">
                <a:cs typeface="Arial" panose="020B0604020202020204" pitchFamily="34" charset="0"/>
              </a:rPr>
              <a:t>(United States Agency for International Development – USAID)</a:t>
            </a:r>
            <a:r>
              <a:rPr lang="ar-SA" altLang="en-US" sz="800" dirty="0">
                <a:cs typeface="Arial" panose="020B0604020202020204" pitchFamily="34" charset="0"/>
              </a:rPr>
              <a:t>. </a:t>
            </a:r>
            <a:r>
              <a:rPr lang="ar-LB" altLang="en-US" sz="800" dirty="0">
                <a:cs typeface="Arial" panose="020B0604020202020204" pitchFamily="34" charset="0"/>
              </a:rPr>
              <a:t>محتويات هذه المنشورة هي مسؤولية </a:t>
            </a:r>
            <a:r>
              <a:rPr lang="en-US" altLang="en-US" sz="800" dirty="0">
                <a:cs typeface="Arial" panose="020B0604020202020204" pitchFamily="34" charset="0"/>
              </a:rPr>
              <a:t>MSI</a:t>
            </a:r>
            <a:r>
              <a:rPr lang="ar-LB" altLang="en-US" sz="800" dirty="0">
                <a:cs typeface="Arial" panose="020B0604020202020204" pitchFamily="34" charset="0"/>
              </a:rPr>
              <a:t>، ولا تعكس بالضرورة وجهة نظر او اراء الوكالة الأميركية للتنمية أو حكومة الولايات المتحدة"</a:t>
            </a:r>
            <a:endParaRPr lang="en-US" altLang="en-US" sz="800" dirty="0">
              <a:latin typeface="Times" panose="02020603050405020304" pitchFamily="18" charset="0"/>
            </a:endParaRP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10/1/2020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10/1/2020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10/1/2020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10/1/2020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072358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10/1/2020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10/1/2020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10/1/2020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10/1/2020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10/1/2020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10/1/2020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10/1/2020</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10/1/2020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10/1/2020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10/1/2020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10/1/2020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10/1/2020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10/1/2020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10/1/2020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10/1/2020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10/1/2020</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leanin.org/education/creating-a-level-playing-field"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79B594D-EE2C-E248-B7F0-F679C2E525DC}" type="datetime1">
              <a:rPr lang="en-US" smtClean="0"/>
              <a:pPr/>
              <a:t>10/1/2020</a:t>
            </a:fld>
            <a:r>
              <a:rPr lang="en-US"/>
              <a:t>`1</a:t>
            </a:r>
            <a:endParaRPr lang="en-US" dirty="0"/>
          </a:p>
        </p:txBody>
      </p:sp>
      <p:sp>
        <p:nvSpPr>
          <p:cNvPr id="4" name="Slide Number Placeholder 3"/>
          <p:cNvSpPr>
            <a:spLocks noGrp="1"/>
          </p:cNvSpPr>
          <p:nvPr>
            <p:ph type="sldNum" sz="quarter" idx="4"/>
          </p:nvPr>
        </p:nvSpPr>
        <p:spPr/>
        <p:txBody>
          <a:bodyPr/>
          <a:lstStyle/>
          <a:p>
            <a:fld id="{42782948-4DBE-204D-AB9E-B65E067054AE}" type="slidenum">
              <a:rPr lang="en-US" smtClean="0"/>
              <a:pPr/>
              <a:t>1</a:t>
            </a:fld>
            <a:endParaRPr lang="en-US"/>
          </a:p>
        </p:txBody>
      </p:sp>
      <p:sp>
        <p:nvSpPr>
          <p:cNvPr id="12" name="Title 11"/>
          <p:cNvSpPr>
            <a:spLocks noGrp="1"/>
          </p:cNvSpPr>
          <p:nvPr>
            <p:ph type="ctrTitle"/>
          </p:nvPr>
        </p:nvSpPr>
        <p:spPr>
          <a:xfrm>
            <a:off x="1828800" y="1801374"/>
            <a:ext cx="5681362" cy="1209781"/>
          </a:xfrm>
        </p:spPr>
        <p:txBody>
          <a:bodyPr>
            <a:normAutofit fontScale="90000"/>
          </a:bodyPr>
          <a:lstStyle/>
          <a:p>
            <a:pPr algn="ctr"/>
            <a:br>
              <a:rPr lang="en-US" dirty="0"/>
            </a:br>
            <a:r>
              <a:rPr lang="en-US" dirty="0"/>
              <a:t>                           </a:t>
            </a:r>
            <a:br>
              <a:rPr lang="en-US" dirty="0"/>
            </a:br>
            <a:br>
              <a:rPr lang="en-US" dirty="0"/>
            </a:br>
            <a:r>
              <a:rPr lang="en-US" dirty="0"/>
              <a:t>  </a:t>
            </a:r>
            <a:r>
              <a:rPr lang="en-US" sz="4000" dirty="0"/>
              <a:t>Gender – Part 1</a:t>
            </a:r>
            <a:br>
              <a:rPr lang="ar-LB" sz="4000" dirty="0"/>
            </a:br>
            <a:r>
              <a:rPr lang="ar-LB" sz="4000" dirty="0"/>
              <a:t>الجندرية – الجزء الاول</a:t>
            </a:r>
            <a:br>
              <a:rPr lang="en-US" dirty="0"/>
            </a:br>
            <a:endParaRPr lang="en-US" dirty="0"/>
          </a:p>
        </p:txBody>
      </p:sp>
      <p:sp>
        <p:nvSpPr>
          <p:cNvPr id="13" name="Subtitle 12"/>
          <p:cNvSpPr>
            <a:spLocks noGrp="1"/>
          </p:cNvSpPr>
          <p:nvPr>
            <p:ph type="subTitle" idx="1"/>
          </p:nvPr>
        </p:nvSpPr>
        <p:spPr>
          <a:xfrm>
            <a:off x="220532" y="3259350"/>
            <a:ext cx="3429000" cy="677950"/>
          </a:xfrm>
        </p:spPr>
        <p:txBody>
          <a:bodyPr>
            <a:normAutofit lnSpcReduction="10000"/>
          </a:bodyPr>
          <a:lstStyle/>
          <a:p>
            <a:r>
              <a:rPr lang="en-US" dirty="0"/>
              <a:t>Beirut, October 1, 2020</a:t>
            </a:r>
          </a:p>
          <a:p>
            <a:r>
              <a:rPr lang="en-US" dirty="0"/>
              <a:t>Trainer: Dr. Dima </a:t>
            </a:r>
            <a:r>
              <a:rPr lang="en-US" dirty="0" err="1"/>
              <a:t>Dabbous</a:t>
            </a:r>
            <a:endParaRPr lang="en-US" dirty="0"/>
          </a:p>
        </p:txBody>
      </p:sp>
      <p:sp>
        <p:nvSpPr>
          <p:cNvPr id="7" name="Subtitle 5">
            <a:extLst>
              <a:ext uri="{FF2B5EF4-FFF2-40B4-BE49-F238E27FC236}">
                <a16:creationId xmlns:a16="http://schemas.microsoft.com/office/drawing/2014/main" id="{79B4B1FE-BB74-4363-B4AD-21E619AABC5F}"/>
              </a:ext>
            </a:extLst>
          </p:cNvPr>
          <p:cNvSpPr txBox="1">
            <a:spLocks/>
          </p:cNvSpPr>
          <p:nvPr/>
        </p:nvSpPr>
        <p:spPr>
          <a:xfrm>
            <a:off x="4260028" y="289145"/>
            <a:ext cx="4731572" cy="1209781"/>
          </a:xfrm>
          <a:prstGeom prst="rect">
            <a:avLst/>
          </a:prstGeom>
          <a:effectLst/>
        </p:spPr>
        <p:txBody>
          <a:bodyPr vert="horz" lIns="91440" tIns="45720" rIns="91440" bIns="45720" rtlCol="0">
            <a:normAutofit/>
          </a:bodyPr>
          <a:lstStyle>
            <a:lvl1pPr marL="0" indent="0" algn="l" defTabSz="457200" rtl="0" eaLnBrk="1" latinLnBrk="0" hangingPunct="1">
              <a:spcBef>
                <a:spcPts val="0"/>
              </a:spcBef>
              <a:spcAft>
                <a:spcPts val="800"/>
              </a:spcAft>
              <a:buFont typeface="Arial"/>
              <a:buNone/>
              <a:defRPr sz="1600" b="0" i="0" kern="1200">
                <a:solidFill>
                  <a:schemeClr val="bg1"/>
                </a:solidFill>
                <a:latin typeface="Gill Sans MT"/>
                <a:ea typeface="+mn-ea"/>
                <a:cs typeface="Gill Sans MT"/>
              </a:defRPr>
            </a:lvl1pPr>
            <a:lvl2pPr marL="457200" indent="0" algn="ctr" defTabSz="457200" rtl="0" eaLnBrk="1" latinLnBrk="0" hangingPunct="1">
              <a:spcBef>
                <a:spcPts val="0"/>
              </a:spcBef>
              <a:spcAft>
                <a:spcPts val="800"/>
              </a:spcAft>
              <a:buFont typeface="Arial"/>
              <a:buNone/>
              <a:defRPr sz="1600" b="0" i="0" kern="1200">
                <a:solidFill>
                  <a:schemeClr val="tx1">
                    <a:tint val="75000"/>
                  </a:schemeClr>
                </a:solidFill>
                <a:latin typeface="Gill Sans MT"/>
                <a:ea typeface="+mn-ea"/>
                <a:cs typeface="Gill Sans MT"/>
              </a:defRPr>
            </a:lvl2pPr>
            <a:lvl3pPr marL="914400" indent="0" algn="ctr" defTabSz="457200" rtl="0" eaLnBrk="1" latinLnBrk="0" hangingPunct="1">
              <a:spcBef>
                <a:spcPct val="20000"/>
              </a:spcBef>
              <a:buFont typeface="Arial"/>
              <a:buNone/>
              <a:defRPr sz="1800" b="0" i="0" kern="1200">
                <a:solidFill>
                  <a:schemeClr val="tx1">
                    <a:tint val="75000"/>
                  </a:schemeClr>
                </a:solidFill>
                <a:latin typeface="Gill Sans MT"/>
                <a:ea typeface="+mn-ea"/>
                <a:cs typeface="Gill Sans MT"/>
              </a:defRPr>
            </a:lvl3pPr>
            <a:lvl4pPr marL="1371600" indent="0" algn="ctr" defTabSz="457200" rtl="0" eaLnBrk="1" latinLnBrk="0" hangingPunct="1">
              <a:spcBef>
                <a:spcPct val="20000"/>
              </a:spcBef>
              <a:buFont typeface="Arial"/>
              <a:buNone/>
              <a:defRPr sz="1600" b="0" i="0" kern="1200">
                <a:solidFill>
                  <a:schemeClr val="tx1">
                    <a:tint val="75000"/>
                  </a:schemeClr>
                </a:solidFill>
                <a:latin typeface="Gill Sans MT"/>
                <a:ea typeface="+mn-ea"/>
                <a:cs typeface="Gill Sans MT"/>
              </a:defRPr>
            </a:lvl4pPr>
            <a:lvl5pPr marL="1828800" indent="0" algn="ctr" defTabSz="457200" rtl="0" eaLnBrk="1" latinLnBrk="0" hangingPunct="1">
              <a:spcBef>
                <a:spcPct val="20000"/>
              </a:spcBef>
              <a:buFont typeface="Arial"/>
              <a:buNone/>
              <a:defRPr sz="1400" b="0" i="0" kern="1200">
                <a:solidFill>
                  <a:schemeClr val="tx1">
                    <a:tint val="75000"/>
                  </a:schemeClr>
                </a:solidFill>
                <a:latin typeface="Gill Sans MT"/>
                <a:ea typeface="+mn-ea"/>
                <a:cs typeface="Gill Sans M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rtl="1">
              <a:spcBef>
                <a:spcPct val="0"/>
              </a:spcBef>
            </a:pPr>
            <a:r>
              <a:rPr lang="ar-LB" altLang="en-US" sz="2000" dirty="0">
                <a:latin typeface="Times" panose="02020603050405020304" pitchFamily="18" charset="0"/>
                <a:cs typeface="Arial" panose="020B0604020202020204" pitchFamily="34" charset="0"/>
              </a:rPr>
              <a:t>برنامج بناء</a:t>
            </a:r>
            <a:r>
              <a:rPr lang="ar-SA" altLang="en-US" sz="2000" dirty="0">
                <a:latin typeface="Times" panose="02020603050405020304" pitchFamily="18" charset="0"/>
                <a:cs typeface="Arial" panose="020B0604020202020204" pitchFamily="34" charset="0"/>
              </a:rPr>
              <a:t> التحالفات للتقدّم والتنمية والاستثمار المحلي</a:t>
            </a:r>
            <a:r>
              <a:rPr lang="en-US" altLang="en-US" sz="2000" dirty="0">
                <a:latin typeface="Times" panose="02020603050405020304" pitchFamily="18" charset="0"/>
                <a:cs typeface="Arial" panose="020B0604020202020204" pitchFamily="34" charset="0"/>
              </a:rPr>
              <a:t> </a:t>
            </a:r>
            <a:r>
              <a:rPr lang="ar-SA" altLang="en-US" sz="2000" dirty="0">
                <a:latin typeface="Times" panose="02020603050405020304" pitchFamily="18" charset="0"/>
                <a:cs typeface="Arial" panose="020B0604020202020204" pitchFamily="34" charset="0"/>
              </a:rPr>
              <a:t>(بلدي</a:t>
            </a:r>
            <a:r>
              <a:rPr lang="en-US" altLang="en-US" sz="2000" dirty="0">
                <a:latin typeface="Times" panose="02020603050405020304" pitchFamily="18" charset="0"/>
                <a:cs typeface="Arial" panose="020B0604020202020204" pitchFamily="34" charset="0"/>
              </a:rPr>
              <a:t>-</a:t>
            </a:r>
            <a:r>
              <a:rPr lang="ar-SA" altLang="en-US" sz="2000" dirty="0">
                <a:latin typeface="Times" panose="02020603050405020304" pitchFamily="18" charset="0"/>
                <a:cs typeface="Arial" panose="020B0604020202020204" pitchFamily="34" charset="0"/>
              </a:rPr>
              <a:t>كاب)</a:t>
            </a:r>
            <a:endParaRPr lang="ar-LB" altLang="en-US" sz="2000" dirty="0">
              <a:latin typeface="Times" panose="02020603050405020304" pitchFamily="18" charset="0"/>
              <a:cs typeface="Arial" panose="020B0604020202020204" pitchFamily="34" charset="0"/>
            </a:endParaRPr>
          </a:p>
          <a:p>
            <a:pPr algn="ctr" rtl="1">
              <a:spcBef>
                <a:spcPct val="0"/>
              </a:spcBef>
            </a:pPr>
            <a:r>
              <a:rPr lang="en-US" altLang="en-US" sz="2000" dirty="0">
                <a:latin typeface="Times" panose="02020603050405020304" pitchFamily="18" charset="0"/>
                <a:cs typeface="Arial" panose="020B0604020202020204" pitchFamily="34" charset="0"/>
              </a:rPr>
              <a:t>BALADI CAP</a:t>
            </a:r>
          </a:p>
        </p:txBody>
      </p:sp>
      <p:sp>
        <p:nvSpPr>
          <p:cNvPr id="10" name="TextBox 9">
            <a:extLst>
              <a:ext uri="{FF2B5EF4-FFF2-40B4-BE49-F238E27FC236}">
                <a16:creationId xmlns:a16="http://schemas.microsoft.com/office/drawing/2014/main" id="{CC4E6748-E1BE-4145-8DF8-235BD02F6F51}"/>
              </a:ext>
            </a:extLst>
          </p:cNvPr>
          <p:cNvSpPr txBox="1"/>
          <p:nvPr/>
        </p:nvSpPr>
        <p:spPr>
          <a:xfrm>
            <a:off x="429986" y="4360632"/>
            <a:ext cx="8284028" cy="415498"/>
          </a:xfrm>
          <a:prstGeom prst="rect">
            <a:avLst/>
          </a:prstGeom>
          <a:noFill/>
        </p:spPr>
        <p:txBody>
          <a:bodyPr wrap="square">
            <a:spAutoFit/>
          </a:bodyPr>
          <a:lstStyle/>
          <a:p>
            <a:pPr algn="ctr" rtl="1">
              <a:spcBef>
                <a:spcPct val="0"/>
              </a:spcBef>
              <a:buFontTx/>
              <a:buNone/>
            </a:pPr>
            <a:r>
              <a:rPr lang="ar-LB" altLang="en-US" sz="1050" dirty="0">
                <a:solidFill>
                  <a:schemeClr val="bg1"/>
                </a:solidFill>
                <a:cs typeface="Arial" panose="020B0604020202020204" pitchFamily="34" charset="0"/>
              </a:rPr>
              <a:t>” تم تطوير هذه المنشورة بفضل دعم الشعب الأميركي من خلال الوكالة الأمريكية للتنمية الدولية</a:t>
            </a:r>
            <a:r>
              <a:rPr lang="en-US" altLang="en-US" sz="1050" dirty="0">
                <a:solidFill>
                  <a:schemeClr val="bg1"/>
                </a:solidFill>
                <a:cs typeface="Arial" panose="020B0604020202020204" pitchFamily="34" charset="0"/>
              </a:rPr>
              <a:t> (United States Agency for International Development – USAID) </a:t>
            </a:r>
          </a:p>
          <a:p>
            <a:pPr algn="ctr" rtl="1">
              <a:spcBef>
                <a:spcPct val="0"/>
              </a:spcBef>
              <a:buFontTx/>
              <a:buNone/>
            </a:pPr>
            <a:r>
              <a:rPr lang="ar-SA" altLang="en-US" sz="1050" dirty="0">
                <a:solidFill>
                  <a:schemeClr val="bg1"/>
                </a:solidFill>
                <a:cs typeface="Arial" panose="020B0604020202020204" pitchFamily="34" charset="0"/>
              </a:rPr>
              <a:t> </a:t>
            </a:r>
            <a:r>
              <a:rPr lang="ar-LB" altLang="en-US" sz="1050" dirty="0">
                <a:solidFill>
                  <a:schemeClr val="bg1"/>
                </a:solidFill>
                <a:cs typeface="Arial" panose="020B0604020202020204" pitchFamily="34" charset="0"/>
              </a:rPr>
              <a:t>محتويات هذه المنشورة هي مسؤولية </a:t>
            </a:r>
            <a:r>
              <a:rPr lang="en-US" altLang="en-US" sz="1050" dirty="0">
                <a:solidFill>
                  <a:schemeClr val="bg1"/>
                </a:solidFill>
                <a:cs typeface="Arial" panose="020B0604020202020204" pitchFamily="34" charset="0"/>
              </a:rPr>
              <a:t>MSI</a:t>
            </a:r>
            <a:r>
              <a:rPr lang="ar-LB" altLang="en-US" sz="1050" dirty="0">
                <a:solidFill>
                  <a:schemeClr val="bg1"/>
                </a:solidFill>
                <a:cs typeface="Arial" panose="020B0604020202020204" pitchFamily="34" charset="0"/>
              </a:rPr>
              <a:t>، ولا تعكس بالضرورة وجهة نظر او اراء الوكالة الأميركية للتنمية أو حكومة الولايات المتحدة"</a:t>
            </a:r>
            <a:endParaRPr lang="en-US" altLang="en-US" sz="1050" dirty="0">
              <a:solidFill>
                <a:schemeClr val="bg1"/>
              </a:solidFill>
              <a:latin typeface="Times" panose="02020603050405020304" pitchFamily="18" charset="0"/>
            </a:endParaRPr>
          </a:p>
        </p:txBody>
      </p:sp>
    </p:spTree>
    <p:extLst>
      <p:ext uri="{BB962C8B-B14F-4D97-AF65-F5344CB8AC3E}">
        <p14:creationId xmlns:p14="http://schemas.microsoft.com/office/powerpoint/2010/main" val="95524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5867400" y="153987"/>
            <a:ext cx="3124200" cy="1383348"/>
          </a:xfrm>
        </p:spPr>
      </p:pic>
      <p:sp>
        <p:nvSpPr>
          <p:cNvPr id="2" name="Date Placeholder 1"/>
          <p:cNvSpPr>
            <a:spLocks noGrp="1"/>
          </p:cNvSpPr>
          <p:nvPr>
            <p:ph type="dt" sz="half" idx="2"/>
          </p:nvPr>
        </p:nvSpPr>
        <p:spPr/>
        <p:txBody>
          <a:bodyPr/>
          <a:lstStyle/>
          <a:p>
            <a:fld id="{81B7343D-1FD4-744C-9192-B6EF5881B96B}" type="datetime1">
              <a:rPr lang="en-US" smtClean="0"/>
              <a:pPr/>
              <a:t>10/1/2020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10</a:t>
            </a:fld>
            <a:endParaRPr lang="en-US"/>
          </a:p>
        </p:txBody>
      </p:sp>
      <p:sp>
        <p:nvSpPr>
          <p:cNvPr id="13" name="Content Placeholder 12"/>
          <p:cNvSpPr>
            <a:spLocks noGrp="1"/>
          </p:cNvSpPr>
          <p:nvPr>
            <p:ph idx="1"/>
          </p:nvPr>
        </p:nvSpPr>
        <p:spPr>
          <a:xfrm>
            <a:off x="685799" y="1677987"/>
            <a:ext cx="7033591" cy="3352800"/>
          </a:xfrm>
        </p:spPr>
        <p:txBody>
          <a:bodyPr>
            <a:normAutofit/>
          </a:bodyPr>
          <a:lstStyle/>
          <a:p>
            <a:pPr marL="0" indent="0">
              <a:buNone/>
            </a:pPr>
            <a:endParaRPr lang="en-US" sz="2200" dirty="0"/>
          </a:p>
          <a:p>
            <a:pPr marL="454025" lvl="1" indent="0" algn="r">
              <a:buNone/>
            </a:pPr>
            <a:endParaRPr lang="ar-LB" dirty="0"/>
          </a:p>
          <a:p>
            <a:pPr marL="454025" lvl="1" indent="0" algn="r">
              <a:buNone/>
            </a:pPr>
            <a:r>
              <a:rPr lang="ar-LB" dirty="0"/>
              <a:t>- المساواة الجندرية تعني أن النساء والرجال يتمتعون بنفس الحقوق، الموارد، الفرص، والمكافآت </a:t>
            </a:r>
          </a:p>
          <a:p>
            <a:pPr marL="454025" lvl="1" indent="0" algn="r">
              <a:buNone/>
            </a:pPr>
            <a:endParaRPr lang="en-US" dirty="0"/>
          </a:p>
          <a:p>
            <a:pPr marL="454025" lvl="1" indent="0">
              <a:buNone/>
            </a:pPr>
            <a:endParaRPr lang="en-US" dirty="0"/>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152400" y="-156575"/>
            <a:ext cx="5340626" cy="1938992"/>
          </a:xfrm>
        </p:spPr>
        <p:txBody>
          <a:bodyPr/>
          <a:lstStyle/>
          <a:p>
            <a:pPr algn="r"/>
            <a:br>
              <a:rPr lang="en-US" dirty="0">
                <a:solidFill>
                  <a:srgbClr val="651D32"/>
                </a:solidFill>
              </a:rPr>
            </a:br>
            <a:br>
              <a:rPr lang="en-US" dirty="0">
                <a:solidFill>
                  <a:srgbClr val="651D32"/>
                </a:solidFill>
              </a:rPr>
            </a:br>
            <a:r>
              <a:rPr lang="ar-LB" dirty="0">
                <a:solidFill>
                  <a:srgbClr val="651D32"/>
                </a:solidFill>
              </a:rPr>
              <a:t>مفاهيم الجندر:</a:t>
            </a:r>
            <a:br>
              <a:rPr lang="en-US" dirty="0">
                <a:solidFill>
                  <a:srgbClr val="651D32"/>
                </a:solidFill>
              </a:rPr>
            </a:br>
            <a:r>
              <a:rPr lang="ar-LB" dirty="0">
                <a:solidFill>
                  <a:srgbClr val="C00000"/>
                </a:solidFill>
              </a:rPr>
              <a:t>المساواة الجندرية والمساواة في الفرص</a:t>
            </a:r>
            <a:br>
              <a:rPr lang="en-US" dirty="0">
                <a:solidFill>
                  <a:srgbClr val="651D32"/>
                </a:solidFill>
              </a:rPr>
            </a:br>
            <a:endParaRPr lang="en-US" dirty="0"/>
          </a:p>
        </p:txBody>
      </p:sp>
    </p:spTree>
    <p:extLst>
      <p:ext uri="{BB962C8B-B14F-4D97-AF65-F5344CB8AC3E}">
        <p14:creationId xmlns:p14="http://schemas.microsoft.com/office/powerpoint/2010/main" val="3830948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221896" y="397566"/>
            <a:ext cx="2677371" cy="4633221"/>
          </a:xfrm>
        </p:spPr>
      </p:pic>
      <p:sp>
        <p:nvSpPr>
          <p:cNvPr id="2" name="Date Placeholder 1"/>
          <p:cNvSpPr>
            <a:spLocks noGrp="1"/>
          </p:cNvSpPr>
          <p:nvPr>
            <p:ph type="dt" sz="half" idx="2"/>
          </p:nvPr>
        </p:nvSpPr>
        <p:spPr/>
        <p:txBody>
          <a:bodyPr/>
          <a:lstStyle/>
          <a:p>
            <a:fld id="{81B7343D-1FD4-744C-9192-B6EF5881B96B}" type="datetime1">
              <a:rPr lang="en-US" smtClean="0"/>
              <a:pPr/>
              <a:t>10/1/2020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11</a:t>
            </a:fld>
            <a:endParaRPr lang="en-US"/>
          </a:p>
        </p:txBody>
      </p:sp>
      <p:sp>
        <p:nvSpPr>
          <p:cNvPr id="13" name="Content Placeholder 12"/>
          <p:cNvSpPr>
            <a:spLocks noGrp="1"/>
          </p:cNvSpPr>
          <p:nvPr>
            <p:ph idx="1"/>
          </p:nvPr>
        </p:nvSpPr>
        <p:spPr>
          <a:xfrm>
            <a:off x="218661" y="1677987"/>
            <a:ext cx="6003235" cy="2819400"/>
          </a:xfrm>
        </p:spPr>
        <p:txBody>
          <a:bodyPr>
            <a:normAutofit/>
          </a:bodyPr>
          <a:lstStyle/>
          <a:p>
            <a:pPr marL="0" indent="0">
              <a:buNone/>
            </a:pPr>
            <a:endParaRPr lang="en-US" sz="2200" dirty="0"/>
          </a:p>
          <a:p>
            <a:pPr marL="0" indent="0">
              <a:buNone/>
            </a:pPr>
            <a:endParaRPr lang="en-US" sz="2200" dirty="0"/>
          </a:p>
          <a:p>
            <a:pPr marL="454025" lvl="1" indent="0" algn="r">
              <a:buNone/>
            </a:pPr>
            <a:r>
              <a:rPr lang="ar-LB" sz="1800" dirty="0"/>
              <a:t>حيث تنعدم المساواة الجندرية، نجد أن فئة النساء هي الأكثر عرضة للحرمان والتهميش</a:t>
            </a:r>
            <a:endParaRPr lang="en-US" sz="1800" dirty="0"/>
          </a:p>
          <a:p>
            <a:pPr lvl="1"/>
            <a:endParaRPr lang="en-US" dirty="0"/>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800" y="706338"/>
            <a:ext cx="3657600" cy="830997"/>
          </a:xfrm>
        </p:spPr>
        <p:txBody>
          <a:bodyPr/>
          <a:lstStyle/>
          <a:p>
            <a:pPr algn="r"/>
            <a:r>
              <a:rPr lang="ar-LB" dirty="0">
                <a:solidFill>
                  <a:srgbClr val="651D32"/>
                </a:solidFill>
              </a:rPr>
              <a:t>مفاهيم الجندر:</a:t>
            </a:r>
            <a:br>
              <a:rPr lang="en-US" dirty="0">
                <a:solidFill>
                  <a:srgbClr val="651D32"/>
                </a:solidFill>
              </a:rPr>
            </a:br>
            <a:r>
              <a:rPr lang="ar-LB" dirty="0">
                <a:solidFill>
                  <a:srgbClr val="C00000"/>
                </a:solidFill>
              </a:rPr>
              <a:t>المساواة الجندرية</a:t>
            </a:r>
            <a:endParaRPr lang="en-US" dirty="0"/>
          </a:p>
        </p:txBody>
      </p:sp>
    </p:spTree>
    <p:extLst>
      <p:ext uri="{BB962C8B-B14F-4D97-AF65-F5344CB8AC3E}">
        <p14:creationId xmlns:p14="http://schemas.microsoft.com/office/powerpoint/2010/main" val="2318974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221896" y="397566"/>
            <a:ext cx="2677371" cy="4633221"/>
          </a:xfrm>
        </p:spPr>
      </p:pic>
      <p:sp>
        <p:nvSpPr>
          <p:cNvPr id="2" name="Date Placeholder 1"/>
          <p:cNvSpPr>
            <a:spLocks noGrp="1"/>
          </p:cNvSpPr>
          <p:nvPr>
            <p:ph type="dt" sz="half" idx="2"/>
          </p:nvPr>
        </p:nvSpPr>
        <p:spPr/>
        <p:txBody>
          <a:bodyPr/>
          <a:lstStyle/>
          <a:p>
            <a:fld id="{81B7343D-1FD4-744C-9192-B6EF5881B96B}" type="datetime1">
              <a:rPr lang="en-US" smtClean="0"/>
              <a:pPr/>
              <a:t>10/1/2020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12</a:t>
            </a:fld>
            <a:endParaRPr lang="en-US"/>
          </a:p>
        </p:txBody>
      </p:sp>
      <p:sp>
        <p:nvSpPr>
          <p:cNvPr id="13" name="Content Placeholder 12"/>
          <p:cNvSpPr>
            <a:spLocks noGrp="1"/>
          </p:cNvSpPr>
          <p:nvPr>
            <p:ph idx="1"/>
          </p:nvPr>
        </p:nvSpPr>
        <p:spPr>
          <a:xfrm>
            <a:off x="179627" y="1677987"/>
            <a:ext cx="6003235" cy="2819400"/>
          </a:xfrm>
        </p:spPr>
        <p:txBody>
          <a:bodyPr>
            <a:normAutofit fontScale="92500" lnSpcReduction="20000"/>
          </a:bodyPr>
          <a:lstStyle/>
          <a:p>
            <a:pPr marL="0" indent="0" algn="r">
              <a:buNone/>
            </a:pPr>
            <a:r>
              <a:rPr lang="ar-LB" sz="2200" dirty="0"/>
              <a:t>عند انعدام المساواة، يعاني الرجال أيضاً، لكن بطرق مختلفة:</a:t>
            </a:r>
          </a:p>
          <a:p>
            <a:pPr marL="0" indent="0">
              <a:buNone/>
            </a:pPr>
            <a:endParaRPr lang="en-US" sz="2200" dirty="0"/>
          </a:p>
          <a:p>
            <a:pPr marL="0" indent="0" algn="r">
              <a:buNone/>
            </a:pPr>
            <a:r>
              <a:rPr lang="ar-LB" sz="2200" dirty="0"/>
              <a:t>1. ضغط مجتمعي أكبر لاعالة العائلة ومعدل انتحار أعلى عند العاطلين عن العمل</a:t>
            </a:r>
            <a:endParaRPr lang="en-US" sz="2200" dirty="0"/>
          </a:p>
          <a:p>
            <a:pPr marL="0" indent="0">
              <a:buNone/>
            </a:pPr>
            <a:endParaRPr lang="en-US" sz="2200" dirty="0"/>
          </a:p>
          <a:p>
            <a:pPr marL="0" indent="0" algn="r">
              <a:buNone/>
            </a:pPr>
            <a:r>
              <a:rPr lang="ar-LB" sz="2200" dirty="0"/>
              <a:t>2. العادات والتقاليد تحرم الرجال من فرص التواصل العاطفي مع</a:t>
            </a:r>
            <a:r>
              <a:rPr lang="en-US" sz="2200" dirty="0"/>
              <a:t>	</a:t>
            </a:r>
            <a:r>
              <a:rPr lang="ar-LB" sz="2200" dirty="0"/>
              <a:t>اطفالهم ونسائهم (أهمية توازن الحياة مع العمل</a:t>
            </a:r>
            <a:endParaRPr lang="en-US" sz="2200" dirty="0"/>
          </a:p>
          <a:p>
            <a:pPr marL="0" indent="0" algn="r">
              <a:buNone/>
            </a:pPr>
            <a:r>
              <a:rPr lang="en-US" sz="2200" dirty="0"/>
              <a:t>(Work-life balance</a:t>
            </a:r>
            <a:r>
              <a:rPr lang="ar-LB" sz="2200" dirty="0"/>
              <a:t> </a:t>
            </a:r>
            <a:endParaRPr lang="en-US" sz="2200" dirty="0"/>
          </a:p>
          <a:p>
            <a:pPr marL="0" indent="0" algn="r">
              <a:buNone/>
            </a:pPr>
            <a:endParaRPr lang="en-US" sz="2200" dirty="0"/>
          </a:p>
          <a:p>
            <a:pPr marL="0" indent="0">
              <a:buNone/>
            </a:pPr>
            <a:endParaRPr lang="en-US" sz="2200" dirty="0"/>
          </a:p>
          <a:p>
            <a:pPr marL="0" indent="0">
              <a:buNone/>
            </a:pPr>
            <a:endParaRPr lang="en-US" sz="2200" dirty="0"/>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800" y="706338"/>
            <a:ext cx="3657600" cy="830997"/>
          </a:xfrm>
        </p:spPr>
        <p:txBody>
          <a:bodyPr/>
          <a:lstStyle/>
          <a:p>
            <a:pPr algn="r"/>
            <a:r>
              <a:rPr lang="ar-LB" dirty="0">
                <a:solidFill>
                  <a:srgbClr val="651D32"/>
                </a:solidFill>
              </a:rPr>
              <a:t>مفاهيم الجندر:</a:t>
            </a:r>
            <a:br>
              <a:rPr lang="en-US" dirty="0">
                <a:solidFill>
                  <a:srgbClr val="651D32"/>
                </a:solidFill>
              </a:rPr>
            </a:br>
            <a:r>
              <a:rPr lang="ar-LB" dirty="0">
                <a:solidFill>
                  <a:srgbClr val="C00000"/>
                </a:solidFill>
              </a:rPr>
              <a:t>المساواة الجندرية</a:t>
            </a:r>
            <a:endParaRPr lang="en-US" dirty="0"/>
          </a:p>
        </p:txBody>
      </p:sp>
    </p:spTree>
    <p:extLst>
      <p:ext uri="{BB962C8B-B14F-4D97-AF65-F5344CB8AC3E}">
        <p14:creationId xmlns:p14="http://schemas.microsoft.com/office/powerpoint/2010/main" val="2722827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683027" y="1482244"/>
            <a:ext cx="6003234" cy="1791404"/>
          </a:xfrm>
        </p:spPr>
      </p:pic>
      <p:sp>
        <p:nvSpPr>
          <p:cNvPr id="2" name="Date Placeholder 1"/>
          <p:cNvSpPr>
            <a:spLocks noGrp="1"/>
          </p:cNvSpPr>
          <p:nvPr>
            <p:ph type="dt" sz="half" idx="2"/>
          </p:nvPr>
        </p:nvSpPr>
        <p:spPr/>
        <p:txBody>
          <a:bodyPr/>
          <a:lstStyle/>
          <a:p>
            <a:fld id="{81B7343D-1FD4-744C-9192-B6EF5881B96B}" type="datetime1">
              <a:rPr lang="en-US" smtClean="0"/>
              <a:pPr/>
              <a:t>10/1/2020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13</a:t>
            </a:fld>
            <a:endParaRPr lang="en-US"/>
          </a:p>
        </p:txBody>
      </p:sp>
      <p:sp>
        <p:nvSpPr>
          <p:cNvPr id="13" name="Content Placeholder 12"/>
          <p:cNvSpPr>
            <a:spLocks noGrp="1"/>
          </p:cNvSpPr>
          <p:nvPr>
            <p:ph idx="1"/>
          </p:nvPr>
        </p:nvSpPr>
        <p:spPr>
          <a:xfrm>
            <a:off x="218661" y="3034747"/>
            <a:ext cx="8269356" cy="1462639"/>
          </a:xfrm>
        </p:spPr>
        <p:txBody>
          <a:bodyPr>
            <a:normAutofit/>
          </a:bodyPr>
          <a:lstStyle/>
          <a:p>
            <a:pPr marL="0" indent="0">
              <a:buNone/>
            </a:pPr>
            <a:endParaRPr lang="en-US" sz="2200" dirty="0"/>
          </a:p>
          <a:p>
            <a:pPr marL="0" indent="0" algn="r">
              <a:buNone/>
            </a:pPr>
            <a:r>
              <a:rPr lang="en-US" sz="2200" dirty="0"/>
              <a:t> </a:t>
            </a:r>
            <a:r>
              <a:rPr lang="ar-LB" sz="2200" dirty="0"/>
              <a:t>تبقى النساء الفئة التي تعاني أكثر من السلبيات</a:t>
            </a:r>
            <a:endParaRPr lang="en-US" sz="2200" dirty="0"/>
          </a:p>
          <a:p>
            <a:pPr marL="0" indent="0">
              <a:buNone/>
            </a:pPr>
            <a:endParaRPr lang="en-US" sz="2200" dirty="0"/>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457200" y="258506"/>
            <a:ext cx="3657600" cy="1200329"/>
          </a:xfrm>
        </p:spPr>
        <p:txBody>
          <a:bodyPr/>
          <a:lstStyle/>
          <a:p>
            <a:pPr algn="r"/>
            <a:r>
              <a:rPr lang="ar-LB" dirty="0">
                <a:solidFill>
                  <a:srgbClr val="651D32"/>
                </a:solidFill>
              </a:rPr>
              <a:t>مفاهيم الجندر:</a:t>
            </a:r>
            <a:br>
              <a:rPr lang="en-US" dirty="0">
                <a:solidFill>
                  <a:srgbClr val="651D32"/>
                </a:solidFill>
              </a:rPr>
            </a:br>
            <a:r>
              <a:rPr lang="ar-LB" dirty="0">
                <a:solidFill>
                  <a:srgbClr val="C00000"/>
                </a:solidFill>
              </a:rPr>
              <a:t>المساواة الجندرية</a:t>
            </a:r>
            <a:br>
              <a:rPr lang="en-US" dirty="0">
                <a:solidFill>
                  <a:srgbClr val="651D32"/>
                </a:solidFill>
              </a:rPr>
            </a:br>
            <a:endParaRPr lang="en-US" dirty="0"/>
          </a:p>
        </p:txBody>
      </p:sp>
    </p:spTree>
    <p:extLst>
      <p:ext uri="{BB962C8B-B14F-4D97-AF65-F5344CB8AC3E}">
        <p14:creationId xmlns:p14="http://schemas.microsoft.com/office/powerpoint/2010/main" val="3952050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8627164" y="153988"/>
            <a:ext cx="364435" cy="4876800"/>
          </a:xfrm>
        </p:spPr>
      </p:sp>
      <p:sp>
        <p:nvSpPr>
          <p:cNvPr id="3" name="Date Placeholder 2"/>
          <p:cNvSpPr>
            <a:spLocks noGrp="1"/>
          </p:cNvSpPr>
          <p:nvPr>
            <p:ph type="dt" sz="half" idx="2"/>
          </p:nvPr>
        </p:nvSpPr>
        <p:spPr/>
        <p:txBody>
          <a:bodyPr/>
          <a:lstStyle/>
          <a:p>
            <a:fld id="{60FEB5C5-97E6-6B45-BBE4-F2449473BB96}" type="datetime1">
              <a:rPr lang="en-US" smtClean="0"/>
              <a:pPr/>
              <a:t>10/1/2020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14</a:t>
            </a:fld>
            <a:endParaRPr lang="en-US"/>
          </a:p>
        </p:txBody>
      </p:sp>
      <p:sp>
        <p:nvSpPr>
          <p:cNvPr id="5" name="Content Placeholder 4"/>
          <p:cNvSpPr>
            <a:spLocks noGrp="1"/>
          </p:cNvSpPr>
          <p:nvPr>
            <p:ph idx="1"/>
          </p:nvPr>
        </p:nvSpPr>
        <p:spPr>
          <a:xfrm>
            <a:off x="685799" y="1677987"/>
            <a:ext cx="7808843" cy="2819400"/>
          </a:xfrm>
        </p:spPr>
        <p:txBody>
          <a:bodyPr>
            <a:normAutofit/>
          </a:bodyPr>
          <a:lstStyle/>
          <a:p>
            <a:pPr marL="0" indent="0" algn="r">
              <a:buNone/>
            </a:pPr>
            <a:r>
              <a:rPr lang="ar-LB" dirty="0"/>
              <a:t>بناء على ذلك،</a:t>
            </a:r>
            <a:endParaRPr lang="en-US" dirty="0"/>
          </a:p>
          <a:p>
            <a:pPr marL="0" indent="0">
              <a:buNone/>
            </a:pPr>
            <a:r>
              <a:rPr lang="en-US" dirty="0"/>
              <a:t>						</a:t>
            </a:r>
          </a:p>
          <a:p>
            <a:pPr marL="0" indent="0" algn="r">
              <a:buNone/>
            </a:pPr>
            <a:r>
              <a:rPr lang="ar-LB" dirty="0"/>
              <a:t>. المساواة الجندرية تعني الكل</a:t>
            </a:r>
            <a:endParaRPr lang="en-US" dirty="0"/>
          </a:p>
          <a:p>
            <a:endParaRPr lang="en-US" dirty="0"/>
          </a:p>
          <a:p>
            <a:endParaRPr lang="en-US" dirty="0"/>
          </a:p>
          <a:p>
            <a:pPr marL="0" indent="0" algn="r">
              <a:buNone/>
            </a:pPr>
            <a:r>
              <a:rPr lang="ar-LB" dirty="0"/>
              <a:t>. يجب احداث التغييرلمنفعة الرجال والنساء</a:t>
            </a:r>
            <a:endParaRPr lang="en-US" dirty="0"/>
          </a:p>
        </p:txBody>
      </p:sp>
      <p:sp>
        <p:nvSpPr>
          <p:cNvPr id="6" name="Text Placeholder 5"/>
          <p:cNvSpPr>
            <a:spLocks noGrp="1"/>
          </p:cNvSpPr>
          <p:nvPr>
            <p:ph type="body" sz="quarter" idx="12"/>
          </p:nvPr>
        </p:nvSpPr>
        <p:spPr/>
        <p:txBody>
          <a:bodyPr/>
          <a:lstStyle/>
          <a:p>
            <a:endParaRPr lang="en-US"/>
          </a:p>
        </p:txBody>
      </p:sp>
      <p:sp>
        <p:nvSpPr>
          <p:cNvPr id="7" name="Title 6"/>
          <p:cNvSpPr>
            <a:spLocks noGrp="1"/>
          </p:cNvSpPr>
          <p:nvPr>
            <p:ph type="title"/>
          </p:nvPr>
        </p:nvSpPr>
        <p:spPr/>
        <p:txBody>
          <a:bodyPr/>
          <a:lstStyle/>
          <a:p>
            <a:pPr algn="r"/>
            <a:r>
              <a:rPr lang="ar-LB" dirty="0">
                <a:solidFill>
                  <a:srgbClr val="651D32"/>
                </a:solidFill>
              </a:rPr>
              <a:t>مفاهيم الجندر:</a:t>
            </a:r>
            <a:br>
              <a:rPr lang="en-US" dirty="0">
                <a:solidFill>
                  <a:srgbClr val="651D32"/>
                </a:solidFill>
              </a:rPr>
            </a:br>
            <a:r>
              <a:rPr lang="ar-LB" dirty="0">
                <a:solidFill>
                  <a:srgbClr val="C00000"/>
                </a:solidFill>
              </a:rPr>
              <a:t>المساواة الجندرية</a:t>
            </a:r>
            <a:endParaRPr lang="en-US" dirty="0"/>
          </a:p>
        </p:txBody>
      </p:sp>
    </p:spTree>
    <p:extLst>
      <p:ext uri="{BB962C8B-B14F-4D97-AF65-F5344CB8AC3E}">
        <p14:creationId xmlns:p14="http://schemas.microsoft.com/office/powerpoint/2010/main" val="414921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8613912" y="307975"/>
            <a:ext cx="377687" cy="4876800"/>
          </a:xfrm>
        </p:spPr>
      </p:sp>
      <p:sp>
        <p:nvSpPr>
          <p:cNvPr id="3" name="Date Placeholder 2"/>
          <p:cNvSpPr>
            <a:spLocks noGrp="1"/>
          </p:cNvSpPr>
          <p:nvPr>
            <p:ph type="dt" sz="half" idx="2"/>
          </p:nvPr>
        </p:nvSpPr>
        <p:spPr/>
        <p:txBody>
          <a:bodyPr/>
          <a:lstStyle/>
          <a:p>
            <a:fld id="{60FEB5C5-97E6-6B45-BBE4-F2449473BB96}" type="datetime1">
              <a:rPr lang="en-US" smtClean="0"/>
              <a:pPr/>
              <a:t>10/1/2020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15</a:t>
            </a:fld>
            <a:endParaRPr lang="en-US"/>
          </a:p>
        </p:txBody>
      </p:sp>
      <p:sp>
        <p:nvSpPr>
          <p:cNvPr id="5" name="Content Placeholder 4"/>
          <p:cNvSpPr>
            <a:spLocks noGrp="1"/>
          </p:cNvSpPr>
          <p:nvPr>
            <p:ph idx="1"/>
          </p:nvPr>
        </p:nvSpPr>
        <p:spPr>
          <a:xfrm>
            <a:off x="992255" y="1677987"/>
            <a:ext cx="7621655" cy="2819400"/>
          </a:xfrm>
        </p:spPr>
        <p:txBody>
          <a:bodyPr>
            <a:normAutofit fontScale="92500" lnSpcReduction="10000"/>
          </a:bodyPr>
          <a:lstStyle/>
          <a:p>
            <a:pPr marL="0" indent="0" algn="r">
              <a:buNone/>
            </a:pPr>
            <a:r>
              <a:rPr lang="en-US" sz="2400" dirty="0"/>
              <a:t>    </a:t>
            </a:r>
            <a:endParaRPr lang="ar-LB" sz="2400" dirty="0"/>
          </a:p>
          <a:p>
            <a:pPr marL="0" indent="0" algn="r">
              <a:buNone/>
            </a:pPr>
            <a:endParaRPr lang="ar-LB" sz="2400" dirty="0"/>
          </a:p>
          <a:p>
            <a:pPr marL="0" indent="0" algn="r">
              <a:buNone/>
            </a:pPr>
            <a:r>
              <a:rPr lang="en-US" sz="2400" dirty="0"/>
              <a:t>               </a:t>
            </a:r>
            <a:r>
              <a:rPr lang="ar-LB" sz="2400" dirty="0"/>
              <a:t>ما الفرق بين المساواة الجندرية والعدالة الجندرية؟</a:t>
            </a:r>
          </a:p>
          <a:p>
            <a:pPr marL="0" indent="0" algn="r">
              <a:buNone/>
            </a:pPr>
            <a:endParaRPr lang="en-US" sz="2400" dirty="0"/>
          </a:p>
          <a:p>
            <a:endParaRPr lang="en-US" dirty="0"/>
          </a:p>
          <a:p>
            <a:endParaRPr lang="en-US" dirty="0"/>
          </a:p>
          <a:p>
            <a:pPr marL="0" indent="0">
              <a:buNone/>
            </a:pPr>
            <a:r>
              <a:rPr lang="en-US" sz="3600" dirty="0"/>
              <a:t>   </a:t>
            </a:r>
            <a:endParaRPr lang="en-US" dirty="0"/>
          </a:p>
        </p:txBody>
      </p:sp>
      <p:sp>
        <p:nvSpPr>
          <p:cNvPr id="6" name="Text Placeholder 5"/>
          <p:cNvSpPr>
            <a:spLocks noGrp="1"/>
          </p:cNvSpPr>
          <p:nvPr>
            <p:ph type="body" sz="quarter" idx="12"/>
          </p:nvPr>
        </p:nvSpPr>
        <p:spPr/>
        <p:txBody>
          <a:bodyPr/>
          <a:lstStyle/>
          <a:p>
            <a:endParaRPr lang="en-US"/>
          </a:p>
        </p:txBody>
      </p:sp>
      <p:sp>
        <p:nvSpPr>
          <p:cNvPr id="7" name="Title 6"/>
          <p:cNvSpPr>
            <a:spLocks noGrp="1"/>
          </p:cNvSpPr>
          <p:nvPr>
            <p:ph type="title"/>
          </p:nvPr>
        </p:nvSpPr>
        <p:spPr/>
        <p:txBody>
          <a:bodyPr/>
          <a:lstStyle/>
          <a:p>
            <a:pPr algn="r"/>
            <a:r>
              <a:rPr lang="ar-LB" dirty="0">
                <a:solidFill>
                  <a:srgbClr val="651D32"/>
                </a:solidFill>
              </a:rPr>
              <a:t>مفاهيم الجندر:</a:t>
            </a:r>
            <a:br>
              <a:rPr lang="en-US" dirty="0">
                <a:solidFill>
                  <a:srgbClr val="651D32"/>
                </a:solidFill>
              </a:rPr>
            </a:br>
            <a:r>
              <a:rPr lang="ar-LB" dirty="0">
                <a:solidFill>
                  <a:srgbClr val="C00000"/>
                </a:solidFill>
              </a:rPr>
              <a:t>العدالة الجندرية</a:t>
            </a:r>
            <a:endParaRPr lang="en-US" dirty="0"/>
          </a:p>
        </p:txBody>
      </p:sp>
    </p:spTree>
    <p:extLst>
      <p:ext uri="{BB962C8B-B14F-4D97-AF65-F5344CB8AC3E}">
        <p14:creationId xmlns:p14="http://schemas.microsoft.com/office/powerpoint/2010/main" val="2494715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8613912" y="307975"/>
            <a:ext cx="377687" cy="4876800"/>
          </a:xfrm>
        </p:spPr>
      </p:sp>
      <p:sp>
        <p:nvSpPr>
          <p:cNvPr id="3" name="Date Placeholder 2"/>
          <p:cNvSpPr>
            <a:spLocks noGrp="1"/>
          </p:cNvSpPr>
          <p:nvPr>
            <p:ph type="dt" sz="half" idx="2"/>
          </p:nvPr>
        </p:nvSpPr>
        <p:spPr/>
        <p:txBody>
          <a:bodyPr/>
          <a:lstStyle/>
          <a:p>
            <a:fld id="{60FEB5C5-97E6-6B45-BBE4-F2449473BB96}" type="datetime1">
              <a:rPr lang="en-US" smtClean="0"/>
              <a:pPr/>
              <a:t>10/1/2020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16</a:t>
            </a:fld>
            <a:endParaRPr lang="en-US"/>
          </a:p>
        </p:txBody>
      </p:sp>
      <p:sp>
        <p:nvSpPr>
          <p:cNvPr id="5" name="Content Placeholder 4"/>
          <p:cNvSpPr>
            <a:spLocks noGrp="1"/>
          </p:cNvSpPr>
          <p:nvPr>
            <p:ph idx="1"/>
          </p:nvPr>
        </p:nvSpPr>
        <p:spPr>
          <a:xfrm>
            <a:off x="477079" y="1677987"/>
            <a:ext cx="7977808" cy="2819400"/>
          </a:xfrm>
        </p:spPr>
        <p:txBody>
          <a:bodyPr/>
          <a:lstStyle/>
          <a:p>
            <a:pPr marL="0" indent="0" algn="r">
              <a:buNone/>
            </a:pPr>
            <a:r>
              <a:rPr lang="ar-LB" dirty="0"/>
              <a:t>. المساواة الجندرية لا تؤدي دائماً الى نتائج متساوية للرجال والنساء</a:t>
            </a:r>
            <a:endParaRPr lang="en-US" dirty="0"/>
          </a:p>
          <a:p>
            <a:endParaRPr lang="en-US" dirty="0"/>
          </a:p>
          <a:p>
            <a:pPr marL="0" indent="0" algn="r">
              <a:buNone/>
            </a:pPr>
            <a:r>
              <a:rPr lang="ar-LB" dirty="0"/>
              <a:t>. تكافؤ الفرص والمساواة في الوصول الى الموارد لا يؤدي بالضرورة الى المساواة في النتائج</a:t>
            </a:r>
            <a:endParaRPr lang="en-US" b="1" dirty="0"/>
          </a:p>
          <a:p>
            <a:endParaRPr lang="en-US" dirty="0"/>
          </a:p>
          <a:p>
            <a:pPr marL="0" indent="0" algn="r">
              <a:buNone/>
            </a:pPr>
            <a:r>
              <a:rPr lang="ar-LB" dirty="0"/>
              <a:t>. ان الحصول على نفس الفرص في الحياة لا يكفي لتحقيق المساواة الحقيقية. </a:t>
            </a:r>
            <a:endParaRPr lang="en-US" dirty="0"/>
          </a:p>
          <a:p>
            <a:endParaRPr lang="en-US" dirty="0"/>
          </a:p>
        </p:txBody>
      </p:sp>
      <p:sp>
        <p:nvSpPr>
          <p:cNvPr id="6" name="Text Placeholder 5"/>
          <p:cNvSpPr>
            <a:spLocks noGrp="1"/>
          </p:cNvSpPr>
          <p:nvPr>
            <p:ph type="body" sz="quarter" idx="12"/>
          </p:nvPr>
        </p:nvSpPr>
        <p:spPr/>
        <p:txBody>
          <a:bodyPr/>
          <a:lstStyle/>
          <a:p>
            <a:endParaRPr lang="en-US"/>
          </a:p>
        </p:txBody>
      </p:sp>
      <p:sp>
        <p:nvSpPr>
          <p:cNvPr id="7" name="Title 6"/>
          <p:cNvSpPr>
            <a:spLocks noGrp="1"/>
          </p:cNvSpPr>
          <p:nvPr>
            <p:ph type="title"/>
          </p:nvPr>
        </p:nvSpPr>
        <p:spPr/>
        <p:txBody>
          <a:bodyPr/>
          <a:lstStyle/>
          <a:p>
            <a:pPr algn="r"/>
            <a:r>
              <a:rPr lang="ar-LB" dirty="0">
                <a:solidFill>
                  <a:srgbClr val="651D32"/>
                </a:solidFill>
              </a:rPr>
              <a:t>مفاهيم الجندر:</a:t>
            </a:r>
            <a:br>
              <a:rPr lang="en-US" dirty="0">
                <a:solidFill>
                  <a:srgbClr val="651D32"/>
                </a:solidFill>
              </a:rPr>
            </a:br>
            <a:r>
              <a:rPr lang="ar-LB" dirty="0">
                <a:solidFill>
                  <a:srgbClr val="C00000"/>
                </a:solidFill>
              </a:rPr>
              <a:t>العدالة الجندرية</a:t>
            </a:r>
            <a:endParaRPr lang="en-US" dirty="0"/>
          </a:p>
        </p:txBody>
      </p:sp>
    </p:spTree>
    <p:extLst>
      <p:ext uri="{BB962C8B-B14F-4D97-AF65-F5344CB8AC3E}">
        <p14:creationId xmlns:p14="http://schemas.microsoft.com/office/powerpoint/2010/main" val="3110492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477617" y="1771805"/>
            <a:ext cx="6632713" cy="2979634"/>
          </a:xfrm>
        </p:spPr>
      </p:pic>
      <p:sp>
        <p:nvSpPr>
          <p:cNvPr id="2" name="Date Placeholder 1"/>
          <p:cNvSpPr>
            <a:spLocks noGrp="1"/>
          </p:cNvSpPr>
          <p:nvPr>
            <p:ph type="dt" sz="half" idx="2"/>
          </p:nvPr>
        </p:nvSpPr>
        <p:spPr/>
        <p:txBody>
          <a:bodyPr/>
          <a:lstStyle/>
          <a:p>
            <a:fld id="{81B7343D-1FD4-744C-9192-B6EF5881B96B}" type="datetime1">
              <a:rPr lang="en-US" smtClean="0"/>
              <a:pPr/>
              <a:t>10/1/2020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17</a:t>
            </a:fld>
            <a:endParaRPr lang="en-US"/>
          </a:p>
        </p:txBody>
      </p:sp>
      <p:sp>
        <p:nvSpPr>
          <p:cNvPr id="13" name="Content Placeholder 12"/>
          <p:cNvSpPr>
            <a:spLocks noGrp="1"/>
          </p:cNvSpPr>
          <p:nvPr>
            <p:ph idx="1"/>
          </p:nvPr>
        </p:nvSpPr>
        <p:spPr>
          <a:xfrm flipH="1">
            <a:off x="640082" y="1677987"/>
            <a:ext cx="45719" cy="2819400"/>
          </a:xfrm>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sp>
        <p:nvSpPr>
          <p:cNvPr id="11" name="Title 10"/>
          <p:cNvSpPr>
            <a:spLocks noGrp="1"/>
          </p:cNvSpPr>
          <p:nvPr>
            <p:ph type="title"/>
          </p:nvPr>
        </p:nvSpPr>
        <p:spPr>
          <a:xfrm>
            <a:off x="685800" y="678715"/>
            <a:ext cx="5734878" cy="830997"/>
          </a:xfrm>
        </p:spPr>
        <p:txBody>
          <a:bodyPr/>
          <a:lstStyle/>
          <a:p>
            <a:pPr algn="r"/>
            <a:r>
              <a:rPr lang="ar-LB" dirty="0">
                <a:solidFill>
                  <a:srgbClr val="651D32"/>
                </a:solidFill>
              </a:rPr>
              <a:t>مفاهيم الجندر:</a:t>
            </a:r>
            <a:br>
              <a:rPr lang="en-US" dirty="0">
                <a:solidFill>
                  <a:srgbClr val="651D32"/>
                </a:solidFill>
              </a:rPr>
            </a:br>
            <a:r>
              <a:rPr lang="en-US" dirty="0">
                <a:solidFill>
                  <a:srgbClr val="651D32"/>
                </a:solidFill>
              </a:rPr>
              <a:t>(level playing field) </a:t>
            </a:r>
            <a:r>
              <a:rPr lang="ar-LB" dirty="0">
                <a:solidFill>
                  <a:srgbClr val="651D32"/>
                </a:solidFill>
              </a:rPr>
              <a:t>العدالة الجندرية وتكافؤ الفرص</a:t>
            </a:r>
            <a:r>
              <a:rPr lang="en-GB" dirty="0">
                <a:solidFill>
                  <a:srgbClr val="651D32"/>
                </a:solidFill>
              </a:rPr>
              <a:t> </a:t>
            </a:r>
            <a:r>
              <a:rPr lang="ar-LB" dirty="0">
                <a:solidFill>
                  <a:srgbClr val="651D32"/>
                </a:solidFill>
              </a:rPr>
              <a:t> </a:t>
            </a:r>
            <a:endParaRPr lang="en-US" dirty="0"/>
          </a:p>
        </p:txBody>
      </p:sp>
    </p:spTree>
    <p:extLst>
      <p:ext uri="{BB962C8B-B14F-4D97-AF65-F5344CB8AC3E}">
        <p14:creationId xmlns:p14="http://schemas.microsoft.com/office/powerpoint/2010/main" val="66330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954158" y="1699781"/>
            <a:ext cx="7852776" cy="3230027"/>
          </a:xfrm>
        </p:spPr>
      </p:pic>
      <p:sp>
        <p:nvSpPr>
          <p:cNvPr id="2" name="Date Placeholder 1"/>
          <p:cNvSpPr>
            <a:spLocks noGrp="1"/>
          </p:cNvSpPr>
          <p:nvPr>
            <p:ph type="dt" sz="half" idx="2"/>
          </p:nvPr>
        </p:nvSpPr>
        <p:spPr/>
        <p:txBody>
          <a:bodyPr/>
          <a:lstStyle/>
          <a:p>
            <a:fld id="{81B7343D-1FD4-744C-9192-B6EF5881B96B}" type="datetime1">
              <a:rPr lang="en-US" smtClean="0"/>
              <a:pPr/>
              <a:t>10/1/2020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18</a:t>
            </a:fld>
            <a:endParaRPr lang="en-US"/>
          </a:p>
        </p:txBody>
      </p:sp>
      <p:sp>
        <p:nvSpPr>
          <p:cNvPr id="13" name="Content Placeholder 12"/>
          <p:cNvSpPr>
            <a:spLocks noGrp="1"/>
          </p:cNvSpPr>
          <p:nvPr>
            <p:ph idx="1"/>
          </p:nvPr>
        </p:nvSpPr>
        <p:spPr>
          <a:xfrm>
            <a:off x="685800" y="1677987"/>
            <a:ext cx="45719" cy="2819400"/>
          </a:xfrm>
        </p:spPr>
        <p:txBody>
          <a:bodyPr/>
          <a:lstStyle/>
          <a:p>
            <a:pPr marL="0" indent="0">
              <a:buNone/>
            </a:pPr>
            <a:endParaRPr lang="en-US" dirty="0"/>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800" y="678715"/>
            <a:ext cx="3657600" cy="830997"/>
          </a:xfrm>
        </p:spPr>
        <p:txBody>
          <a:bodyPr/>
          <a:lstStyle/>
          <a:p>
            <a:pPr algn="r"/>
            <a:r>
              <a:rPr lang="ar-LB" dirty="0">
                <a:solidFill>
                  <a:srgbClr val="651D32"/>
                </a:solidFill>
              </a:rPr>
              <a:t>مفاهيم الجندر:</a:t>
            </a:r>
            <a:br>
              <a:rPr lang="en-US" dirty="0">
                <a:solidFill>
                  <a:srgbClr val="651D32"/>
                </a:solidFill>
              </a:rPr>
            </a:br>
            <a:r>
              <a:rPr lang="ar-LB" dirty="0">
                <a:solidFill>
                  <a:srgbClr val="C00000"/>
                </a:solidFill>
              </a:rPr>
              <a:t>العدالة الجندرية</a:t>
            </a:r>
            <a:endParaRPr lang="en-US" dirty="0"/>
          </a:p>
        </p:txBody>
      </p:sp>
    </p:spTree>
    <p:extLst>
      <p:ext uri="{BB962C8B-B14F-4D97-AF65-F5344CB8AC3E}">
        <p14:creationId xmlns:p14="http://schemas.microsoft.com/office/powerpoint/2010/main" val="1488711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10/1/2020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19</a:t>
            </a:fld>
            <a:endParaRPr lang="en-US"/>
          </a:p>
        </p:txBody>
      </p:sp>
      <p:sp>
        <p:nvSpPr>
          <p:cNvPr id="8" name="Title 7"/>
          <p:cNvSpPr>
            <a:spLocks noGrp="1"/>
          </p:cNvSpPr>
          <p:nvPr>
            <p:ph type="title"/>
          </p:nvPr>
        </p:nvSpPr>
        <p:spPr>
          <a:xfrm>
            <a:off x="686104" y="313590"/>
            <a:ext cx="7772400" cy="830997"/>
          </a:xfrm>
        </p:spPr>
        <p:txBody>
          <a:bodyPr/>
          <a:lstStyle/>
          <a:p>
            <a:pPr algn="r"/>
            <a:r>
              <a:rPr lang="ar-LB" dirty="0">
                <a:solidFill>
                  <a:srgbClr val="651D32"/>
                </a:solidFill>
              </a:rPr>
              <a:t>مفاهيم الجندر:</a:t>
            </a:r>
            <a:br>
              <a:rPr lang="en-US" dirty="0">
                <a:solidFill>
                  <a:srgbClr val="651D32"/>
                </a:solidFill>
              </a:rPr>
            </a:br>
            <a:r>
              <a:rPr lang="en-US" dirty="0">
                <a:solidFill>
                  <a:srgbClr val="651D32"/>
                </a:solidFill>
              </a:rPr>
              <a:t>(level playing field) </a:t>
            </a:r>
            <a:r>
              <a:rPr lang="ar-LB" dirty="0">
                <a:solidFill>
                  <a:srgbClr val="651D32"/>
                </a:solidFill>
              </a:rPr>
              <a:t>العدالة الجندرية وتكافؤ الفرص</a:t>
            </a:r>
            <a:r>
              <a:rPr lang="en-GB" dirty="0">
                <a:solidFill>
                  <a:srgbClr val="651D32"/>
                </a:solidFill>
              </a:rPr>
              <a:t> </a:t>
            </a:r>
            <a:endParaRPr lang="en-US" dirty="0"/>
          </a:p>
        </p:txBody>
      </p:sp>
      <p:sp>
        <p:nvSpPr>
          <p:cNvPr id="9" name="Content Placeholder 8"/>
          <p:cNvSpPr>
            <a:spLocks noGrp="1"/>
          </p:cNvSpPr>
          <p:nvPr>
            <p:ph idx="1"/>
          </p:nvPr>
        </p:nvSpPr>
        <p:spPr/>
        <p:txBody>
          <a:bodyPr>
            <a:normAutofit/>
          </a:bodyPr>
          <a:lstStyle/>
          <a:p>
            <a:pPr marL="0" indent="0" algn="r">
              <a:buNone/>
            </a:pPr>
            <a:r>
              <a:rPr lang="ar-LB" sz="2400" dirty="0"/>
              <a:t>. لدى النساء والرجال احتياجات وخبرات مختلفة، وينبغي توفير تكييف لهذه الاختلافات</a:t>
            </a:r>
            <a:endParaRPr lang="en-US" sz="2400" dirty="0"/>
          </a:p>
          <a:p>
            <a:endParaRPr lang="en-US" sz="2400" dirty="0"/>
          </a:p>
          <a:p>
            <a:pPr marL="0" indent="0" algn="r">
              <a:buNone/>
            </a:pPr>
            <a:r>
              <a:rPr lang="ar-LB" sz="2400" dirty="0"/>
              <a:t>. على سبيل المثال، قد لا تؤدي مشاركة الفتيات والفتيان بالتساوي في دورات تعليمية في المدارس الى استفادة الفتيات من هذه الفرصة، في حال كانت بعض هذه الدورات أو الحصص مملوءة بالطلاب الذكور وكان المدرسون ذكور فقط.</a:t>
            </a:r>
            <a:endParaRPr lang="en-US" sz="2400" dirty="0"/>
          </a:p>
          <a:p>
            <a:endParaRPr lang="en-US" dirty="0"/>
          </a:p>
        </p:txBody>
      </p:sp>
    </p:spTree>
    <p:extLst>
      <p:ext uri="{BB962C8B-B14F-4D97-AF65-F5344CB8AC3E}">
        <p14:creationId xmlns:p14="http://schemas.microsoft.com/office/powerpoint/2010/main" val="963461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964017" y="3624469"/>
            <a:ext cx="1695858" cy="1313243"/>
          </a:xfrm>
        </p:spPr>
      </p:pic>
      <p:sp>
        <p:nvSpPr>
          <p:cNvPr id="12" name="Content Placeholder 11"/>
          <p:cNvSpPr>
            <a:spLocks noGrp="1"/>
          </p:cNvSpPr>
          <p:nvPr>
            <p:ph idx="1"/>
          </p:nvPr>
        </p:nvSpPr>
        <p:spPr>
          <a:xfrm>
            <a:off x="685800" y="1296987"/>
            <a:ext cx="6131157" cy="3547652"/>
          </a:xfrm>
        </p:spPr>
        <p:txBody>
          <a:bodyPr>
            <a:normAutofit/>
          </a:bodyPr>
          <a:lstStyle/>
          <a:p>
            <a:pPr marL="0" indent="0" algn="r">
              <a:buNone/>
            </a:pPr>
            <a:r>
              <a:rPr lang="ar-LB" dirty="0"/>
              <a:t>1-ما هو الجندر؟ الفرق بين الجنس والجندر </a:t>
            </a:r>
            <a:endParaRPr lang="en-US" dirty="0"/>
          </a:p>
          <a:p>
            <a:pPr marL="0" indent="0" algn="r">
              <a:buNone/>
            </a:pPr>
            <a:r>
              <a:rPr lang="ar-LB" dirty="0"/>
              <a:t>2-المساواة الجندرية</a:t>
            </a:r>
            <a:endParaRPr lang="en-US" dirty="0"/>
          </a:p>
          <a:p>
            <a:pPr marL="0" indent="0" algn="r">
              <a:buNone/>
            </a:pPr>
            <a:r>
              <a:rPr lang="ar-LB" dirty="0"/>
              <a:t>3-العدالة الجندرية</a:t>
            </a:r>
            <a:endParaRPr lang="en-US" dirty="0"/>
          </a:p>
          <a:p>
            <a:pPr marL="0" indent="0" algn="r">
              <a:buNone/>
            </a:pPr>
            <a:r>
              <a:rPr lang="ar-LB" dirty="0"/>
              <a:t>4-تكافؤ الفرص</a:t>
            </a:r>
            <a:endParaRPr lang="en-US" dirty="0"/>
          </a:p>
          <a:p>
            <a:pPr marL="0" indent="0" algn="r">
              <a:buNone/>
            </a:pPr>
            <a:r>
              <a:rPr lang="ar-LB" dirty="0"/>
              <a:t>5-تكافؤ فرص العمل مقابل التمييز الايجابي</a:t>
            </a:r>
            <a:endParaRPr lang="en-US" dirty="0"/>
          </a:p>
          <a:p>
            <a:pPr marL="0" indent="0" algn="r">
              <a:buNone/>
            </a:pPr>
            <a:r>
              <a:rPr lang="ar-LB" dirty="0"/>
              <a:t>6-ادماج النوع الاجتماعي</a:t>
            </a:r>
            <a:endParaRPr lang="en-US" dirty="0"/>
          </a:p>
          <a:p>
            <a:pPr marL="0" indent="0" algn="r">
              <a:buNone/>
            </a:pPr>
            <a:r>
              <a:rPr lang="ar-LB" dirty="0"/>
              <a:t>7-الميزانية الجندرية والتحليل الجندري</a:t>
            </a: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p:txBody>
      </p:sp>
      <p:sp>
        <p:nvSpPr>
          <p:cNvPr id="2" name="Date Placeholder 1"/>
          <p:cNvSpPr>
            <a:spLocks noGrp="1"/>
          </p:cNvSpPr>
          <p:nvPr>
            <p:ph type="dt" sz="half" idx="2"/>
          </p:nvPr>
        </p:nvSpPr>
        <p:spPr/>
        <p:txBody>
          <a:bodyPr/>
          <a:lstStyle/>
          <a:p>
            <a:fld id="{215C1E33-7843-DD4E-A777-43ECB6153BE3}" type="datetime1">
              <a:rPr lang="en-US" smtClean="0"/>
              <a:pPr/>
              <a:t>10/1/2020</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2</a:t>
            </a:fld>
            <a:endParaRPr lang="en-US"/>
          </a:p>
        </p:txBody>
      </p:sp>
      <p:sp>
        <p:nvSpPr>
          <p:cNvPr id="22" name="Text Placeholder 21"/>
          <p:cNvSpPr>
            <a:spLocks noGrp="1"/>
          </p:cNvSpPr>
          <p:nvPr>
            <p:ph type="body" sz="quarter" idx="12"/>
          </p:nvPr>
        </p:nvSpPr>
        <p:spPr/>
        <p:txBody>
          <a:bodyPr/>
          <a:lstStyle/>
          <a:p>
            <a:endParaRPr lang="en-US"/>
          </a:p>
        </p:txBody>
      </p:sp>
      <p:sp>
        <p:nvSpPr>
          <p:cNvPr id="5" name="Title 4"/>
          <p:cNvSpPr>
            <a:spLocks noGrp="1"/>
          </p:cNvSpPr>
          <p:nvPr>
            <p:ph type="title"/>
          </p:nvPr>
        </p:nvSpPr>
        <p:spPr>
          <a:xfrm>
            <a:off x="686104" y="190480"/>
            <a:ext cx="7772400" cy="954107"/>
          </a:xfrm>
        </p:spPr>
        <p:txBody>
          <a:bodyPr/>
          <a:lstStyle/>
          <a:p>
            <a:r>
              <a:rPr lang="en-US" sz="3200" dirty="0">
                <a:solidFill>
                  <a:srgbClr val="651D32"/>
                </a:solidFill>
              </a:rPr>
              <a:t>               </a:t>
            </a:r>
            <a:r>
              <a:rPr lang="en-US" sz="3200" dirty="0">
                <a:solidFill>
                  <a:srgbClr val="C00000"/>
                </a:solidFill>
              </a:rPr>
              <a:t>Gender Training</a:t>
            </a:r>
            <a:br>
              <a:rPr lang="en-US" dirty="0">
                <a:solidFill>
                  <a:srgbClr val="C00000"/>
                </a:solidFill>
              </a:rPr>
            </a:br>
            <a:r>
              <a:rPr lang="ar-LB" dirty="0">
                <a:solidFill>
                  <a:srgbClr val="651D32"/>
                </a:solidFill>
              </a:rPr>
              <a:t>أهداف الورشة</a:t>
            </a:r>
            <a:r>
              <a:rPr lang="en-US" dirty="0">
                <a:solidFill>
                  <a:srgbClr val="651D32"/>
                </a:solidFill>
              </a:rPr>
              <a:t>  </a:t>
            </a:r>
            <a:endParaRPr lang="en-US" dirty="0"/>
          </a:p>
        </p:txBody>
      </p:sp>
    </p:spTree>
    <p:extLst>
      <p:ext uri="{BB962C8B-B14F-4D97-AF65-F5344CB8AC3E}">
        <p14:creationId xmlns:p14="http://schemas.microsoft.com/office/powerpoint/2010/main" val="2013553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10/1/2020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20</a:t>
            </a:fld>
            <a:endParaRPr lang="en-US"/>
          </a:p>
        </p:txBody>
      </p:sp>
      <p:sp>
        <p:nvSpPr>
          <p:cNvPr id="8" name="Title 7"/>
          <p:cNvSpPr>
            <a:spLocks noGrp="1"/>
          </p:cNvSpPr>
          <p:nvPr>
            <p:ph type="title"/>
          </p:nvPr>
        </p:nvSpPr>
        <p:spPr>
          <a:xfrm>
            <a:off x="686104" y="313590"/>
            <a:ext cx="7772400" cy="830997"/>
          </a:xfrm>
        </p:spPr>
        <p:txBody>
          <a:bodyPr/>
          <a:lstStyle/>
          <a:p>
            <a:pPr algn="r"/>
            <a:r>
              <a:rPr lang="ar-LB" dirty="0">
                <a:solidFill>
                  <a:srgbClr val="002060"/>
                </a:solidFill>
              </a:rPr>
              <a:t>مفاهيم الجندر: </a:t>
            </a:r>
            <a:br>
              <a:rPr lang="en-US" dirty="0">
                <a:solidFill>
                  <a:srgbClr val="002060"/>
                </a:solidFill>
              </a:rPr>
            </a:br>
            <a:r>
              <a:rPr lang="ar-LB" dirty="0"/>
              <a:t>العدالة الجندرية</a:t>
            </a:r>
            <a:endParaRPr lang="en-US" dirty="0"/>
          </a:p>
        </p:txBody>
      </p:sp>
      <p:sp>
        <p:nvSpPr>
          <p:cNvPr id="9" name="Content Placeholder 8"/>
          <p:cNvSpPr>
            <a:spLocks noGrp="1"/>
          </p:cNvSpPr>
          <p:nvPr>
            <p:ph idx="1"/>
          </p:nvPr>
        </p:nvSpPr>
        <p:spPr/>
        <p:txBody>
          <a:bodyPr>
            <a:normAutofit/>
          </a:bodyPr>
          <a:lstStyle/>
          <a:p>
            <a:pPr marL="0" indent="0">
              <a:buNone/>
            </a:pPr>
            <a:endParaRPr lang="ar-LB" sz="2400" dirty="0"/>
          </a:p>
          <a:p>
            <a:pPr marL="0" indent="0">
              <a:buNone/>
            </a:pPr>
            <a:endParaRPr lang="en-US" sz="2400" dirty="0"/>
          </a:p>
          <a:p>
            <a:pPr marL="0" indent="0" algn="r">
              <a:buNone/>
            </a:pPr>
            <a:r>
              <a:rPr lang="ar-LB" sz="2400" dirty="0"/>
              <a:t> هو </a:t>
            </a:r>
            <a:r>
              <a:rPr lang="ar-LB" sz="2400" u="sng" dirty="0"/>
              <a:t>الخطوة الأولى</a:t>
            </a:r>
            <a:r>
              <a:rPr lang="en-US" sz="2400" dirty="0"/>
              <a:t>(Equal opportunity)</a:t>
            </a:r>
            <a:r>
              <a:rPr lang="ar-LB" sz="2400" dirty="0"/>
              <a:t>توفير نفس الفرص للنساء</a:t>
            </a:r>
            <a:endParaRPr lang="en-US" sz="2400" dirty="0"/>
          </a:p>
          <a:p>
            <a:pPr marL="0" indent="0" algn="r">
              <a:buNone/>
            </a:pPr>
            <a:r>
              <a:rPr lang="ar-LB" sz="2400" dirty="0"/>
              <a:t>لكن لتحقيق المساواة الحقيقية بين الجنسين، هناك حاجة </a:t>
            </a:r>
            <a:r>
              <a:rPr lang="ar-LB" sz="2400" u="sng" dirty="0"/>
              <a:t>لعدالة جندرية</a:t>
            </a:r>
          </a:p>
          <a:p>
            <a:pPr marL="0" indent="0" algn="r">
              <a:buNone/>
            </a:pPr>
            <a:endParaRPr lang="en-US" sz="2400" dirty="0"/>
          </a:p>
        </p:txBody>
      </p:sp>
    </p:spTree>
    <p:extLst>
      <p:ext uri="{BB962C8B-B14F-4D97-AF65-F5344CB8AC3E}">
        <p14:creationId xmlns:p14="http://schemas.microsoft.com/office/powerpoint/2010/main" val="742265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10/1/2020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21</a:t>
            </a:fld>
            <a:endParaRPr lang="en-US"/>
          </a:p>
        </p:txBody>
      </p:sp>
      <p:sp>
        <p:nvSpPr>
          <p:cNvPr id="8" name="Title 7"/>
          <p:cNvSpPr>
            <a:spLocks noGrp="1"/>
          </p:cNvSpPr>
          <p:nvPr>
            <p:ph type="title"/>
          </p:nvPr>
        </p:nvSpPr>
        <p:spPr>
          <a:xfrm>
            <a:off x="686104" y="313590"/>
            <a:ext cx="7772400" cy="830997"/>
          </a:xfrm>
        </p:spPr>
        <p:txBody>
          <a:bodyPr/>
          <a:lstStyle/>
          <a:p>
            <a:pPr algn="r"/>
            <a:r>
              <a:rPr lang="ar-LB" dirty="0">
                <a:solidFill>
                  <a:srgbClr val="002060"/>
                </a:solidFill>
              </a:rPr>
              <a:t>مفاهيم الجندر:</a:t>
            </a:r>
            <a:br>
              <a:rPr lang="en-US" dirty="0">
                <a:solidFill>
                  <a:srgbClr val="002060"/>
                </a:solidFill>
              </a:rPr>
            </a:br>
            <a:r>
              <a:rPr lang="ar-LB" dirty="0"/>
              <a:t>العدالة الجندرية</a:t>
            </a:r>
            <a:endParaRPr lang="en-US" dirty="0"/>
          </a:p>
        </p:txBody>
      </p:sp>
      <p:sp>
        <p:nvSpPr>
          <p:cNvPr id="9" name="Content Placeholder 8"/>
          <p:cNvSpPr>
            <a:spLocks noGrp="1"/>
          </p:cNvSpPr>
          <p:nvPr>
            <p:ph idx="1"/>
          </p:nvPr>
        </p:nvSpPr>
        <p:spPr/>
        <p:txBody>
          <a:bodyPr>
            <a:normAutofit/>
          </a:bodyPr>
          <a:lstStyle/>
          <a:p>
            <a:pPr marL="0" indent="0" algn="r">
              <a:buNone/>
            </a:pPr>
            <a:r>
              <a:rPr lang="ar-LB" sz="2400" dirty="0"/>
              <a:t>العدالة الجندرية هي عملية </a:t>
            </a:r>
            <a:r>
              <a:rPr lang="ar-LB" sz="2400" u="sng" dirty="0"/>
              <a:t>انصاف</a:t>
            </a:r>
            <a:r>
              <a:rPr lang="ar-LB" sz="2400" dirty="0"/>
              <a:t> للمرأة والرجل </a:t>
            </a:r>
            <a:endParaRPr lang="en-US" sz="2400" dirty="0"/>
          </a:p>
          <a:p>
            <a:pPr marL="0" indent="0" algn="ctr">
              <a:buNone/>
            </a:pPr>
            <a:r>
              <a:rPr lang="en-US" sz="2400" dirty="0"/>
              <a:t>(UNFPA)</a:t>
            </a:r>
          </a:p>
          <a:p>
            <a:pPr marL="0" indent="0">
              <a:buNone/>
            </a:pPr>
            <a:endParaRPr lang="en-US" sz="2400" dirty="0"/>
          </a:p>
          <a:p>
            <a:pPr marL="0" indent="0" algn="r">
              <a:buNone/>
            </a:pPr>
            <a:r>
              <a:rPr lang="ar-LB" sz="2400" dirty="0"/>
              <a:t>لا ينبغي فقط منح النساء والرجال فرص متساوية للوصول الى الموارد والفرص، لكن ينبغي أيضاً منحهم وسائل الاستفادة من هذه المساواة</a:t>
            </a:r>
            <a:endParaRPr lang="en-US" sz="2400" dirty="0"/>
          </a:p>
        </p:txBody>
      </p:sp>
    </p:spTree>
    <p:extLst>
      <p:ext uri="{BB962C8B-B14F-4D97-AF65-F5344CB8AC3E}">
        <p14:creationId xmlns:p14="http://schemas.microsoft.com/office/powerpoint/2010/main" val="2378088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10/1/2020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22</a:t>
            </a:fld>
            <a:endParaRPr lang="en-US"/>
          </a:p>
        </p:txBody>
      </p:sp>
      <p:sp>
        <p:nvSpPr>
          <p:cNvPr id="8" name="Title 7"/>
          <p:cNvSpPr>
            <a:spLocks noGrp="1"/>
          </p:cNvSpPr>
          <p:nvPr>
            <p:ph type="title"/>
          </p:nvPr>
        </p:nvSpPr>
        <p:spPr>
          <a:xfrm>
            <a:off x="686104" y="313590"/>
            <a:ext cx="7772400" cy="830997"/>
          </a:xfrm>
        </p:spPr>
        <p:txBody>
          <a:bodyPr/>
          <a:lstStyle/>
          <a:p>
            <a:pPr algn="r"/>
            <a:r>
              <a:rPr lang="ar-LB" dirty="0">
                <a:solidFill>
                  <a:srgbClr val="002060"/>
                </a:solidFill>
              </a:rPr>
              <a:t>مفاهيم الجندر:</a:t>
            </a:r>
            <a:br>
              <a:rPr lang="en-US" dirty="0">
                <a:solidFill>
                  <a:srgbClr val="002060"/>
                </a:solidFill>
              </a:rPr>
            </a:br>
            <a:r>
              <a:rPr lang="ar-LB" dirty="0"/>
              <a:t>العدالة الجندرية</a:t>
            </a:r>
            <a:endParaRPr lang="en-US" dirty="0"/>
          </a:p>
        </p:txBody>
      </p:sp>
      <p:sp>
        <p:nvSpPr>
          <p:cNvPr id="9" name="Content Placeholder 8"/>
          <p:cNvSpPr>
            <a:spLocks noGrp="1"/>
          </p:cNvSpPr>
          <p:nvPr>
            <p:ph idx="1"/>
          </p:nvPr>
        </p:nvSpPr>
        <p:spPr/>
        <p:txBody>
          <a:bodyPr>
            <a:normAutofit/>
          </a:bodyPr>
          <a:lstStyle/>
          <a:p>
            <a:pPr marL="0" indent="0" algn="r">
              <a:buNone/>
            </a:pPr>
            <a:r>
              <a:rPr lang="ar-LB" sz="2400" dirty="0"/>
              <a:t>يجب أخذ التجارب الحياتية المختلفة واحتياجات الرجل والمرأة في الاعتبار، والتعويض عن الأضرار التاريخية والاجتماعية التي لحقت بالمرأة </a:t>
            </a:r>
            <a:endParaRPr lang="en-US" sz="2400" dirty="0"/>
          </a:p>
          <a:p>
            <a:pPr marL="0" indent="0">
              <a:buNone/>
            </a:pPr>
            <a:endParaRPr lang="en-US" sz="2400" dirty="0"/>
          </a:p>
          <a:p>
            <a:pPr marL="0" indent="0" algn="r">
              <a:buNone/>
            </a:pPr>
            <a:r>
              <a:rPr lang="ar-LB" sz="2400" dirty="0"/>
              <a:t>غالباً ما يشكل الوضع المتدني للمرأة في المجتمع عائقاً ويجب وضع الترتيبات لمعالجة عدم المساواة هذه قبل أن تتمكن النساء من الاستفادة من الفرص المتاحة لهن</a:t>
            </a:r>
            <a:endParaRPr lang="en-US" sz="2400" dirty="0"/>
          </a:p>
        </p:txBody>
      </p:sp>
    </p:spTree>
    <p:extLst>
      <p:ext uri="{BB962C8B-B14F-4D97-AF65-F5344CB8AC3E}">
        <p14:creationId xmlns:p14="http://schemas.microsoft.com/office/powerpoint/2010/main" val="2823538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10/1/2020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23</a:t>
            </a:fld>
            <a:endParaRPr lang="en-US"/>
          </a:p>
        </p:txBody>
      </p:sp>
      <p:sp>
        <p:nvSpPr>
          <p:cNvPr id="8" name="Title 7"/>
          <p:cNvSpPr>
            <a:spLocks noGrp="1"/>
          </p:cNvSpPr>
          <p:nvPr>
            <p:ph type="title"/>
          </p:nvPr>
        </p:nvSpPr>
        <p:spPr>
          <a:xfrm>
            <a:off x="686104" y="313590"/>
            <a:ext cx="7772400" cy="830997"/>
          </a:xfrm>
        </p:spPr>
        <p:txBody>
          <a:bodyPr/>
          <a:lstStyle/>
          <a:p>
            <a:pPr algn="r"/>
            <a:r>
              <a:rPr lang="ar-LB" dirty="0">
                <a:solidFill>
                  <a:srgbClr val="002060"/>
                </a:solidFill>
              </a:rPr>
              <a:t>مفاهيم الجندر:</a:t>
            </a:r>
            <a:br>
              <a:rPr lang="en-US" dirty="0">
                <a:solidFill>
                  <a:srgbClr val="002060"/>
                </a:solidFill>
              </a:rPr>
            </a:br>
            <a:r>
              <a:rPr lang="ar-LB" dirty="0"/>
              <a:t>العدالة الجندرية</a:t>
            </a:r>
            <a:endParaRPr lang="en-US" dirty="0"/>
          </a:p>
        </p:txBody>
      </p:sp>
      <p:sp>
        <p:nvSpPr>
          <p:cNvPr id="9" name="Content Placeholder 8"/>
          <p:cNvSpPr>
            <a:spLocks noGrp="1"/>
          </p:cNvSpPr>
          <p:nvPr>
            <p:ph idx="1"/>
          </p:nvPr>
        </p:nvSpPr>
        <p:spPr/>
        <p:txBody>
          <a:bodyPr>
            <a:normAutofit/>
          </a:bodyPr>
          <a:lstStyle/>
          <a:p>
            <a:pPr marL="0" indent="0" algn="r">
              <a:buNone/>
            </a:pPr>
            <a:r>
              <a:rPr lang="ar-LB" sz="2400" dirty="0"/>
              <a:t>العدالة الجندرية تهدف الى تحقيق تكافؤ الفرص وتمكيم المرأة</a:t>
            </a:r>
            <a:endParaRPr lang="en-US" sz="2400" dirty="0"/>
          </a:p>
          <a:p>
            <a:pPr marL="0" indent="0">
              <a:buNone/>
            </a:pPr>
            <a:endParaRPr lang="en-US" sz="2400" dirty="0"/>
          </a:p>
          <a:p>
            <a:pPr marL="0" indent="0" algn="ctr">
              <a:buNone/>
            </a:pPr>
            <a:r>
              <a:rPr lang="ar-LB" sz="2400" b="1" dirty="0"/>
              <a:t>الانصاف ضروري لتحقيق المساواة الحقيقية </a:t>
            </a:r>
            <a:endParaRPr lang="en-US" sz="2400" b="1" dirty="0"/>
          </a:p>
          <a:p>
            <a:pPr marL="0" indent="0">
              <a:buNone/>
            </a:pPr>
            <a:endParaRPr lang="en-US" sz="2400" dirty="0"/>
          </a:p>
          <a:p>
            <a:pPr marL="0" indent="0">
              <a:buNone/>
            </a:pPr>
            <a:r>
              <a:rPr lang="en-US" sz="2400" dirty="0">
                <a:hlinkClick r:id="rId2"/>
              </a:rPr>
              <a:t>https://leanin.org/education/creating-a-level-playing-field</a:t>
            </a: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962054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636644" y="1775763"/>
            <a:ext cx="5983356" cy="3154045"/>
          </a:xfrm>
        </p:spPr>
      </p:pic>
      <p:sp>
        <p:nvSpPr>
          <p:cNvPr id="2" name="Date Placeholder 1"/>
          <p:cNvSpPr>
            <a:spLocks noGrp="1"/>
          </p:cNvSpPr>
          <p:nvPr>
            <p:ph type="dt" sz="half" idx="2"/>
          </p:nvPr>
        </p:nvSpPr>
        <p:spPr/>
        <p:txBody>
          <a:bodyPr/>
          <a:lstStyle/>
          <a:p>
            <a:fld id="{81B7343D-1FD4-744C-9192-B6EF5881B96B}" type="datetime1">
              <a:rPr lang="en-US" smtClean="0"/>
              <a:pPr/>
              <a:t>10/1/2020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24</a:t>
            </a:fld>
            <a:endParaRPr lang="en-US"/>
          </a:p>
        </p:txBody>
      </p:sp>
      <p:sp>
        <p:nvSpPr>
          <p:cNvPr id="13" name="Content Placeholder 12"/>
          <p:cNvSpPr>
            <a:spLocks noGrp="1"/>
          </p:cNvSpPr>
          <p:nvPr>
            <p:ph idx="1"/>
          </p:nvPr>
        </p:nvSpPr>
        <p:spPr>
          <a:xfrm>
            <a:off x="685800" y="1677987"/>
            <a:ext cx="1023730" cy="2819400"/>
          </a:xfrm>
        </p:spPr>
        <p:txBody>
          <a:bodyPr/>
          <a:lstStyle/>
          <a:p>
            <a:pPr marL="0" indent="0">
              <a:buNone/>
            </a:pPr>
            <a:endParaRPr lang="en-US" dirty="0"/>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800" y="678715"/>
            <a:ext cx="3657600" cy="830997"/>
          </a:xfrm>
        </p:spPr>
        <p:txBody>
          <a:bodyPr/>
          <a:lstStyle/>
          <a:p>
            <a:pPr algn="r"/>
            <a:r>
              <a:rPr lang="ar-LB" dirty="0">
                <a:solidFill>
                  <a:srgbClr val="002060"/>
                </a:solidFill>
              </a:rPr>
              <a:t>مفاهيم الجندر:</a:t>
            </a:r>
            <a:br>
              <a:rPr lang="en-US" dirty="0">
                <a:solidFill>
                  <a:srgbClr val="002060"/>
                </a:solidFill>
              </a:rPr>
            </a:br>
            <a:r>
              <a:rPr lang="ar-LB" dirty="0"/>
              <a:t>العدالة الجندرية</a:t>
            </a:r>
            <a:endParaRPr lang="en-US" dirty="0"/>
          </a:p>
        </p:txBody>
      </p:sp>
    </p:spTree>
    <p:extLst>
      <p:ext uri="{BB962C8B-B14F-4D97-AF65-F5344CB8AC3E}">
        <p14:creationId xmlns:p14="http://schemas.microsoft.com/office/powerpoint/2010/main" val="504956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3657600" y="254966"/>
            <a:ext cx="3942522" cy="4775821"/>
          </a:xfrm>
        </p:spPr>
      </p:pic>
      <p:sp>
        <p:nvSpPr>
          <p:cNvPr id="2" name="Date Placeholder 1"/>
          <p:cNvSpPr>
            <a:spLocks noGrp="1"/>
          </p:cNvSpPr>
          <p:nvPr>
            <p:ph type="dt" sz="half" idx="2"/>
          </p:nvPr>
        </p:nvSpPr>
        <p:spPr/>
        <p:txBody>
          <a:bodyPr/>
          <a:lstStyle/>
          <a:p>
            <a:fld id="{81B7343D-1FD4-744C-9192-B6EF5881B96B}" type="datetime1">
              <a:rPr lang="en-US" smtClean="0"/>
              <a:pPr/>
              <a:t>10/1/2020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25</a:t>
            </a:fld>
            <a:endParaRPr lang="en-US"/>
          </a:p>
        </p:txBody>
      </p:sp>
      <p:sp>
        <p:nvSpPr>
          <p:cNvPr id="13" name="Content Placeholder 12"/>
          <p:cNvSpPr>
            <a:spLocks noGrp="1"/>
          </p:cNvSpPr>
          <p:nvPr>
            <p:ph idx="1"/>
          </p:nvPr>
        </p:nvSpPr>
        <p:spPr>
          <a:xfrm>
            <a:off x="576471" y="1605100"/>
            <a:ext cx="1769164" cy="2819400"/>
          </a:xfrm>
        </p:spPr>
        <p:txBody>
          <a:bodyPr/>
          <a:lstStyle/>
          <a:p>
            <a:pPr marL="0" indent="0" algn="r">
              <a:buNone/>
            </a:pPr>
            <a:r>
              <a:rPr lang="ar-LB" dirty="0">
                <a:solidFill>
                  <a:srgbClr val="C00000"/>
                </a:solidFill>
              </a:rPr>
              <a:t>مساواة</a:t>
            </a:r>
            <a:endParaRPr lang="en-US" dirty="0">
              <a:solidFill>
                <a:srgbClr val="C00000"/>
              </a:solidFill>
            </a:endParaRPr>
          </a:p>
          <a:p>
            <a:pPr marL="0" indent="0" algn="r">
              <a:buNone/>
            </a:pPr>
            <a:endParaRPr lang="en-US" dirty="0"/>
          </a:p>
          <a:p>
            <a:pPr marL="0" indent="0" algn="r">
              <a:buNone/>
            </a:pPr>
            <a:endParaRPr lang="en-US" dirty="0"/>
          </a:p>
          <a:p>
            <a:pPr marL="0" indent="0" algn="r">
              <a:buNone/>
            </a:pPr>
            <a:r>
              <a:rPr lang="ar-LB" dirty="0">
                <a:solidFill>
                  <a:srgbClr val="C00000"/>
                </a:solidFill>
              </a:rPr>
              <a:t>عدالة</a:t>
            </a:r>
            <a:endParaRPr lang="en-US" dirty="0">
              <a:solidFill>
                <a:srgbClr val="C00000"/>
              </a:solidFill>
            </a:endParaRPr>
          </a:p>
          <a:p>
            <a:pPr marL="0" indent="0">
              <a:buNone/>
            </a:pPr>
            <a:endParaRPr lang="en-US" dirty="0"/>
          </a:p>
          <a:p>
            <a:pPr marL="0" indent="0">
              <a:buNone/>
            </a:pPr>
            <a:endParaRPr lang="en-US" dirty="0"/>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800" y="678715"/>
            <a:ext cx="3657600" cy="830997"/>
          </a:xfrm>
        </p:spPr>
        <p:txBody>
          <a:bodyPr/>
          <a:lstStyle/>
          <a:p>
            <a:pPr algn="ctr"/>
            <a:r>
              <a:rPr lang="ar-LB" dirty="0">
                <a:solidFill>
                  <a:srgbClr val="002060"/>
                </a:solidFill>
              </a:rPr>
              <a:t>مفاهيم الجندر:</a:t>
            </a:r>
            <a:br>
              <a:rPr lang="en-US" dirty="0">
                <a:solidFill>
                  <a:srgbClr val="002060"/>
                </a:solidFill>
              </a:rPr>
            </a:br>
            <a:endParaRPr lang="en-US" dirty="0"/>
          </a:p>
        </p:txBody>
      </p:sp>
    </p:spTree>
    <p:extLst>
      <p:ext uri="{BB962C8B-B14F-4D97-AF65-F5344CB8AC3E}">
        <p14:creationId xmlns:p14="http://schemas.microsoft.com/office/powerpoint/2010/main" val="266525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p:txBody>
          <a:bodyPr/>
          <a:lstStyle/>
          <a:p>
            <a:endParaRPr lang="en-US" dirty="0"/>
          </a:p>
          <a:p>
            <a:endParaRPr lang="en-US" dirty="0"/>
          </a:p>
          <a:p>
            <a:pPr marL="0" indent="0">
              <a:buNone/>
            </a:pPr>
            <a:r>
              <a:rPr lang="en-US" sz="2400" dirty="0"/>
              <a:t> </a:t>
            </a:r>
          </a:p>
        </p:txBody>
      </p:sp>
      <p:pic>
        <p:nvPicPr>
          <p:cNvPr id="6" name="Content Placeholder 5"/>
          <p:cNvPicPr>
            <a:picLocks noGrp="1" noChangeAspect="1"/>
          </p:cNvPicPr>
          <p:nvPr>
            <p:ph sz="half" idx="4294967295"/>
          </p:nvPr>
        </p:nvPicPr>
        <p:blipFill>
          <a:blip r:embed="rId2"/>
          <a:stretch>
            <a:fillRect/>
          </a:stretch>
        </p:blipFill>
        <p:spPr>
          <a:xfrm>
            <a:off x="3249740" y="1296988"/>
            <a:ext cx="2644519" cy="3200400"/>
          </a:xfrm>
          <a:prstGeom prst="rect">
            <a:avLst/>
          </a:prstGeom>
        </p:spPr>
      </p:pic>
      <p:sp>
        <p:nvSpPr>
          <p:cNvPr id="3" name="Date Placeholder 2"/>
          <p:cNvSpPr>
            <a:spLocks noGrp="1"/>
          </p:cNvSpPr>
          <p:nvPr>
            <p:ph type="dt" sz="half" idx="10"/>
          </p:nvPr>
        </p:nvSpPr>
        <p:spPr/>
        <p:txBody>
          <a:bodyPr/>
          <a:lstStyle/>
          <a:p>
            <a:fld id="{D0D91A58-12D5-4546-995B-9323A3D8C075}" type="datetime1">
              <a:rPr lang="en-US" smtClean="0"/>
              <a:pPr/>
              <a:t>10/1/2020</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26</a:t>
            </a:fld>
            <a:endParaRPr lang="en-US"/>
          </a:p>
        </p:txBody>
      </p:sp>
      <p:sp>
        <p:nvSpPr>
          <p:cNvPr id="11" name="Title 10"/>
          <p:cNvSpPr>
            <a:spLocks noGrp="1"/>
          </p:cNvSpPr>
          <p:nvPr>
            <p:ph type="title"/>
          </p:nvPr>
        </p:nvSpPr>
        <p:spPr>
          <a:xfrm>
            <a:off x="686104" y="682922"/>
            <a:ext cx="7772400" cy="461665"/>
          </a:xfrm>
        </p:spPr>
        <p:txBody>
          <a:bodyPr/>
          <a:lstStyle/>
          <a:p>
            <a:pPr algn="ctr"/>
            <a:r>
              <a:rPr lang="ar-LB" dirty="0">
                <a:solidFill>
                  <a:srgbClr val="002060"/>
                </a:solidFill>
              </a:rPr>
              <a:t>المساواة في فرص العمل أو التمييز الايجابي؟</a:t>
            </a:r>
            <a:endParaRPr lang="en-US" sz="1800" dirty="0"/>
          </a:p>
        </p:txBody>
      </p:sp>
    </p:spTree>
    <p:extLst>
      <p:ext uri="{BB962C8B-B14F-4D97-AF65-F5344CB8AC3E}">
        <p14:creationId xmlns:p14="http://schemas.microsoft.com/office/powerpoint/2010/main" val="1019498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p:txBody>
          <a:bodyPr/>
          <a:lstStyle/>
          <a:p>
            <a:pPr marL="0" indent="0" algn="r">
              <a:buNone/>
            </a:pPr>
            <a:r>
              <a:rPr lang="ar-LB" dirty="0"/>
              <a:t>المساواة في فرص العمل تحظر على أرباب العمل التمييز ضد أي شخص وهي تحاول </a:t>
            </a:r>
          </a:p>
          <a:p>
            <a:pPr marL="0" indent="0" algn="r">
              <a:buNone/>
            </a:pPr>
            <a:r>
              <a:rPr lang="ar-LB" dirty="0"/>
              <a:t>ضمان  حصول جميع المتقدمين من الذكور والاناث وجميع الاجناس على فرصة عادلة في:  </a:t>
            </a:r>
          </a:p>
          <a:p>
            <a:pPr marL="0" indent="0" algn="r">
              <a:buNone/>
            </a:pPr>
            <a:endParaRPr lang="ar-LB" dirty="0"/>
          </a:p>
          <a:p>
            <a:pPr marL="0" indent="0" algn="r">
              <a:buNone/>
            </a:pPr>
            <a:r>
              <a:rPr lang="ar-LB" dirty="0"/>
              <a:t>1- عملية التوظيف</a:t>
            </a:r>
          </a:p>
          <a:p>
            <a:pPr marL="0" indent="0" algn="r">
              <a:buNone/>
            </a:pPr>
            <a:r>
              <a:rPr lang="ar-LB" dirty="0"/>
              <a:t>2- التنافس على الترقيات</a:t>
            </a:r>
          </a:p>
          <a:p>
            <a:pPr marL="0" indent="0" algn="r">
              <a:buNone/>
            </a:pPr>
            <a:r>
              <a:rPr lang="ar-LB" dirty="0"/>
              <a:t>3- المساواة في الحصول على التدريب المهني وفرص التطوير</a:t>
            </a:r>
            <a:endParaRPr lang="en-US" dirty="0"/>
          </a:p>
        </p:txBody>
      </p:sp>
      <p:sp>
        <p:nvSpPr>
          <p:cNvPr id="2" name="Content Placeholder 1"/>
          <p:cNvSpPr>
            <a:spLocks noGrp="1"/>
          </p:cNvSpPr>
          <p:nvPr>
            <p:ph sz="half" idx="4294967295"/>
          </p:nvPr>
        </p:nvSpPr>
        <p:spPr>
          <a:xfrm>
            <a:off x="914400" y="1296987"/>
            <a:ext cx="7544104" cy="3200400"/>
          </a:xfrm>
        </p:spPr>
        <p:txBody>
          <a:bodyPr/>
          <a:lstStyle/>
          <a:p>
            <a:r>
              <a:rPr lang="en-US" dirty="0"/>
              <a:t>.</a:t>
            </a:r>
          </a:p>
        </p:txBody>
      </p:sp>
      <p:sp>
        <p:nvSpPr>
          <p:cNvPr id="3" name="Date Placeholder 2"/>
          <p:cNvSpPr>
            <a:spLocks noGrp="1"/>
          </p:cNvSpPr>
          <p:nvPr>
            <p:ph type="dt" sz="half" idx="10"/>
          </p:nvPr>
        </p:nvSpPr>
        <p:spPr/>
        <p:txBody>
          <a:bodyPr/>
          <a:lstStyle/>
          <a:p>
            <a:fld id="{D0D91A58-12D5-4546-995B-9323A3D8C075}" type="datetime1">
              <a:rPr lang="en-US" smtClean="0"/>
              <a:pPr/>
              <a:t>10/1/2020</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27</a:t>
            </a:fld>
            <a:endParaRPr lang="en-US"/>
          </a:p>
        </p:txBody>
      </p:sp>
      <p:sp>
        <p:nvSpPr>
          <p:cNvPr id="11" name="Title 10"/>
          <p:cNvSpPr>
            <a:spLocks noGrp="1"/>
          </p:cNvSpPr>
          <p:nvPr>
            <p:ph type="title"/>
          </p:nvPr>
        </p:nvSpPr>
        <p:spPr>
          <a:xfrm>
            <a:off x="686104" y="313590"/>
            <a:ext cx="7772400" cy="830997"/>
          </a:xfrm>
        </p:spPr>
        <p:txBody>
          <a:bodyPr/>
          <a:lstStyle/>
          <a:p>
            <a:pPr algn="r"/>
            <a:r>
              <a:rPr lang="ar-LB" dirty="0">
                <a:solidFill>
                  <a:srgbClr val="002060"/>
                </a:solidFill>
              </a:rPr>
              <a:t>مفاهيم الجندر:</a:t>
            </a:r>
            <a:br>
              <a:rPr lang="en-US" dirty="0">
                <a:solidFill>
                  <a:srgbClr val="651D32"/>
                </a:solidFill>
              </a:rPr>
            </a:br>
            <a:r>
              <a:rPr lang="en-US" dirty="0"/>
              <a:t>Equal employment opportunity</a:t>
            </a:r>
            <a:r>
              <a:rPr lang="en-US" dirty="0">
                <a:solidFill>
                  <a:srgbClr val="651D32"/>
                </a:solidFill>
              </a:rPr>
              <a:t>   </a:t>
            </a:r>
            <a:r>
              <a:rPr lang="ar-LB" sz="1800" dirty="0"/>
              <a:t>المساواة في فرص العمل</a:t>
            </a:r>
            <a:endParaRPr lang="en-US" sz="1800" dirty="0"/>
          </a:p>
        </p:txBody>
      </p:sp>
    </p:spTree>
    <p:extLst>
      <p:ext uri="{BB962C8B-B14F-4D97-AF65-F5344CB8AC3E}">
        <p14:creationId xmlns:p14="http://schemas.microsoft.com/office/powerpoint/2010/main" val="1897340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p:txBody>
          <a:bodyPr/>
          <a:lstStyle/>
          <a:p>
            <a:endParaRPr lang="en-US" dirty="0"/>
          </a:p>
          <a:p>
            <a:pPr marL="0" indent="0" algn="r">
              <a:buNone/>
            </a:pPr>
            <a:r>
              <a:rPr lang="ar-LB" dirty="0"/>
              <a:t>. يتطلب قانون المساواة في فرص العمل من أرباب العمل تقييم جميع المتقدمين للوظائف بشكل عادل، دون استخدام العرق أو الجنس أو السن، أو الدين أو الاعاقة الجسدية كسبب للتمييز بينهم</a:t>
            </a:r>
          </a:p>
          <a:p>
            <a:pPr marL="0" indent="0" algn="r">
              <a:buNone/>
            </a:pPr>
            <a:endParaRPr lang="ar-LB" dirty="0"/>
          </a:p>
          <a:p>
            <a:pPr marL="0" indent="0" algn="r">
              <a:buNone/>
            </a:pPr>
            <a:r>
              <a:rPr lang="ar-LB" dirty="0"/>
              <a:t>. بعد التوظيف، يتم التدريب المهني والترقية على نفس الأساس، دون التمييز </a:t>
            </a:r>
            <a:endParaRPr lang="en-US" dirty="0"/>
          </a:p>
          <a:p>
            <a:endParaRPr lang="en-US" dirty="0"/>
          </a:p>
          <a:p>
            <a:pPr marL="0" indent="0" algn="r">
              <a:buNone/>
            </a:pPr>
            <a:r>
              <a:rPr lang="ar-LB" dirty="0"/>
              <a:t>. ينطبق هذا القانون عادة على الشركات التي توظف 15 شخصاً على الأقل</a:t>
            </a:r>
            <a:endParaRPr lang="en-US" dirty="0"/>
          </a:p>
          <a:p>
            <a:endParaRPr lang="en-US" dirty="0"/>
          </a:p>
        </p:txBody>
      </p:sp>
      <p:sp>
        <p:nvSpPr>
          <p:cNvPr id="2" name="Content Placeholder 1"/>
          <p:cNvSpPr>
            <a:spLocks noGrp="1"/>
          </p:cNvSpPr>
          <p:nvPr>
            <p:ph sz="half" idx="4294967295"/>
          </p:nvPr>
        </p:nvSpPr>
        <p:spPr>
          <a:xfrm>
            <a:off x="4648200" y="1296987"/>
            <a:ext cx="3810304" cy="3200400"/>
          </a:xfrm>
        </p:spPr>
        <p:txBody>
          <a:bodyPr/>
          <a:lstStyle/>
          <a:p>
            <a:r>
              <a:rPr lang="en-US" dirty="0"/>
              <a:t>.</a:t>
            </a:r>
          </a:p>
        </p:txBody>
      </p:sp>
      <p:sp>
        <p:nvSpPr>
          <p:cNvPr id="3" name="Date Placeholder 2"/>
          <p:cNvSpPr>
            <a:spLocks noGrp="1"/>
          </p:cNvSpPr>
          <p:nvPr>
            <p:ph type="dt" sz="half" idx="10"/>
          </p:nvPr>
        </p:nvSpPr>
        <p:spPr/>
        <p:txBody>
          <a:bodyPr/>
          <a:lstStyle/>
          <a:p>
            <a:fld id="{D0D91A58-12D5-4546-995B-9323A3D8C075}" type="datetime1">
              <a:rPr lang="en-US" smtClean="0"/>
              <a:pPr/>
              <a:t>10/1/2020</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28</a:t>
            </a:fld>
            <a:endParaRPr lang="en-US"/>
          </a:p>
        </p:txBody>
      </p:sp>
      <p:sp>
        <p:nvSpPr>
          <p:cNvPr id="11" name="Title 10"/>
          <p:cNvSpPr>
            <a:spLocks noGrp="1"/>
          </p:cNvSpPr>
          <p:nvPr>
            <p:ph type="title"/>
          </p:nvPr>
        </p:nvSpPr>
        <p:spPr>
          <a:xfrm>
            <a:off x="686104" y="405923"/>
            <a:ext cx="7772400" cy="738664"/>
          </a:xfrm>
        </p:spPr>
        <p:txBody>
          <a:bodyPr/>
          <a:lstStyle/>
          <a:p>
            <a:pPr algn="ctr"/>
            <a:r>
              <a:rPr lang="ar-LB" dirty="0">
                <a:solidFill>
                  <a:srgbClr val="002060"/>
                </a:solidFill>
              </a:rPr>
              <a:t>مفاهيم الجندر</a:t>
            </a:r>
            <a:br>
              <a:rPr lang="en-US" dirty="0">
                <a:solidFill>
                  <a:srgbClr val="651D32"/>
                </a:solidFill>
              </a:rPr>
            </a:br>
            <a:r>
              <a:rPr lang="ar-LB" sz="1800" dirty="0"/>
              <a:t>المساواة في فرص العمل</a:t>
            </a:r>
            <a:endParaRPr lang="en-US" sz="1800" dirty="0"/>
          </a:p>
        </p:txBody>
      </p:sp>
    </p:spTree>
    <p:extLst>
      <p:ext uri="{BB962C8B-B14F-4D97-AF65-F5344CB8AC3E}">
        <p14:creationId xmlns:p14="http://schemas.microsoft.com/office/powerpoint/2010/main" val="658868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p:txBody>
          <a:bodyPr/>
          <a:lstStyle/>
          <a:p>
            <a:endParaRPr lang="en-US" dirty="0"/>
          </a:p>
          <a:p>
            <a:pPr marL="0" indent="0" algn="r">
              <a:buNone/>
            </a:pPr>
            <a:r>
              <a:rPr lang="ar-LB" dirty="0"/>
              <a:t>. يعتبر التمييز الايجابي التزاماً أخلاقياً واجتماعياُ للتعويض عن الأخطاء التاريخية وازالة الآثار الحالية للتمييز في الماضي.</a:t>
            </a:r>
            <a:endParaRPr lang="en-US" dirty="0"/>
          </a:p>
          <a:p>
            <a:endParaRPr lang="en-US" dirty="0"/>
          </a:p>
          <a:p>
            <a:pPr marL="0" indent="0" algn="r">
              <a:buNone/>
            </a:pPr>
            <a:r>
              <a:rPr lang="ar-LB" dirty="0"/>
              <a:t>. تشمل التدابير الزيادة </a:t>
            </a:r>
            <a:r>
              <a:rPr lang="ar-LB" u="sng" dirty="0"/>
              <a:t>العددية </a:t>
            </a:r>
            <a:r>
              <a:rPr lang="ar-LB" dirty="0"/>
              <a:t> في تمثيل الأقليات والمجموعات المهمشة (نساء، سود، الخ..)</a:t>
            </a:r>
            <a:endParaRPr lang="en-US" dirty="0"/>
          </a:p>
          <a:p>
            <a:endParaRPr lang="en-US" dirty="0"/>
          </a:p>
          <a:p>
            <a:pPr marL="0" indent="0" algn="r">
              <a:buNone/>
            </a:pPr>
            <a:r>
              <a:rPr lang="ar-LB" dirty="0"/>
              <a:t>. عادة تكون هذه التدابير طوعية/ اختيارية</a:t>
            </a:r>
            <a:endParaRPr lang="en-US" dirty="0"/>
          </a:p>
          <a:p>
            <a:endParaRPr lang="en-US" dirty="0"/>
          </a:p>
        </p:txBody>
      </p:sp>
      <p:sp>
        <p:nvSpPr>
          <p:cNvPr id="2" name="Content Placeholder 1"/>
          <p:cNvSpPr>
            <a:spLocks noGrp="1"/>
          </p:cNvSpPr>
          <p:nvPr>
            <p:ph sz="half" idx="4294967295"/>
          </p:nvPr>
        </p:nvSpPr>
        <p:spPr>
          <a:xfrm>
            <a:off x="4648200" y="1296987"/>
            <a:ext cx="3810304" cy="3200400"/>
          </a:xfrm>
        </p:spPr>
        <p:txBody>
          <a:bodyPr/>
          <a:lstStyle/>
          <a:p>
            <a:r>
              <a:rPr lang="en-US" dirty="0"/>
              <a:t>.</a:t>
            </a:r>
          </a:p>
        </p:txBody>
      </p:sp>
      <p:sp>
        <p:nvSpPr>
          <p:cNvPr id="3" name="Date Placeholder 2"/>
          <p:cNvSpPr>
            <a:spLocks noGrp="1"/>
          </p:cNvSpPr>
          <p:nvPr>
            <p:ph type="dt" sz="half" idx="10"/>
          </p:nvPr>
        </p:nvSpPr>
        <p:spPr/>
        <p:txBody>
          <a:bodyPr/>
          <a:lstStyle/>
          <a:p>
            <a:fld id="{D0D91A58-12D5-4546-995B-9323A3D8C075}" type="datetime1">
              <a:rPr lang="en-US" smtClean="0"/>
              <a:pPr/>
              <a:t>10/1/2020</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29</a:t>
            </a:fld>
            <a:endParaRPr lang="en-US"/>
          </a:p>
        </p:txBody>
      </p:sp>
      <p:sp>
        <p:nvSpPr>
          <p:cNvPr id="11" name="Title 10"/>
          <p:cNvSpPr>
            <a:spLocks noGrp="1"/>
          </p:cNvSpPr>
          <p:nvPr>
            <p:ph type="title"/>
          </p:nvPr>
        </p:nvSpPr>
        <p:spPr>
          <a:xfrm>
            <a:off x="686104" y="405923"/>
            <a:ext cx="7772400" cy="738664"/>
          </a:xfrm>
        </p:spPr>
        <p:txBody>
          <a:bodyPr/>
          <a:lstStyle/>
          <a:p>
            <a:pPr algn="r"/>
            <a:r>
              <a:rPr lang="ar-LB" dirty="0">
                <a:solidFill>
                  <a:srgbClr val="002060"/>
                </a:solidFill>
              </a:rPr>
              <a:t>مفاهيم الجندر:</a:t>
            </a:r>
            <a:br>
              <a:rPr lang="en-US" dirty="0">
                <a:solidFill>
                  <a:srgbClr val="651D32"/>
                </a:solidFill>
              </a:rPr>
            </a:br>
            <a:r>
              <a:rPr lang="ar-LB" sz="1800" dirty="0"/>
              <a:t>التمييز الايجابي</a:t>
            </a:r>
            <a:endParaRPr lang="en-US" sz="1800" dirty="0"/>
          </a:p>
        </p:txBody>
      </p:sp>
    </p:spTree>
    <p:extLst>
      <p:ext uri="{BB962C8B-B14F-4D97-AF65-F5344CB8AC3E}">
        <p14:creationId xmlns:p14="http://schemas.microsoft.com/office/powerpoint/2010/main" val="3557615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3167690" y="2592387"/>
            <a:ext cx="2808620" cy="2440594"/>
          </a:xfrm>
        </p:spPr>
      </p:pic>
      <p:sp>
        <p:nvSpPr>
          <p:cNvPr id="12" name="Content Placeholder 11"/>
          <p:cNvSpPr>
            <a:spLocks noGrp="1"/>
          </p:cNvSpPr>
          <p:nvPr>
            <p:ph idx="1"/>
          </p:nvPr>
        </p:nvSpPr>
        <p:spPr>
          <a:xfrm>
            <a:off x="685800" y="1296987"/>
            <a:ext cx="7772400" cy="1293206"/>
          </a:xfrm>
        </p:spPr>
        <p:txBody>
          <a:bodyPr/>
          <a:lstStyle/>
          <a:p>
            <a:pPr marL="0" indent="0" algn="r">
              <a:buNone/>
            </a:pPr>
            <a:r>
              <a:rPr lang="en-US" sz="1800" b="1" dirty="0"/>
              <a:t>   </a:t>
            </a:r>
            <a:endParaRPr lang="ar-LB" sz="1800" b="1" dirty="0"/>
          </a:p>
          <a:p>
            <a:pPr marL="0" indent="0" algn="r">
              <a:buNone/>
            </a:pPr>
            <a:r>
              <a:rPr lang="ar-LB" sz="1800" b="1" dirty="0"/>
              <a:t>ما هو السؤال الذي تتحرق/ين لطرحه فيما يتعلق بالجندر؟</a:t>
            </a:r>
            <a:endParaRPr lang="en-US" dirty="0"/>
          </a:p>
          <a:p>
            <a:pPr lvl="1"/>
            <a:endParaRPr lang="en-US" dirty="0"/>
          </a:p>
        </p:txBody>
      </p:sp>
      <p:sp>
        <p:nvSpPr>
          <p:cNvPr id="2" name="Date Placeholder 1"/>
          <p:cNvSpPr>
            <a:spLocks noGrp="1"/>
          </p:cNvSpPr>
          <p:nvPr>
            <p:ph type="dt" sz="half" idx="2"/>
          </p:nvPr>
        </p:nvSpPr>
        <p:spPr/>
        <p:txBody>
          <a:bodyPr/>
          <a:lstStyle/>
          <a:p>
            <a:fld id="{215C1E33-7843-DD4E-A777-43ECB6153BE3}" type="datetime1">
              <a:rPr lang="en-US" smtClean="0"/>
              <a:pPr/>
              <a:t>10/1/2020</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3</a:t>
            </a:fld>
            <a:endParaRPr lang="en-US"/>
          </a:p>
        </p:txBody>
      </p:sp>
      <p:sp>
        <p:nvSpPr>
          <p:cNvPr id="22" name="Text Placeholder 21"/>
          <p:cNvSpPr>
            <a:spLocks noGrp="1"/>
          </p:cNvSpPr>
          <p:nvPr>
            <p:ph type="body" sz="quarter" idx="12"/>
          </p:nvPr>
        </p:nvSpPr>
        <p:spPr/>
        <p:txBody>
          <a:bodyPr/>
          <a:lstStyle/>
          <a:p>
            <a:endParaRPr lang="en-US"/>
          </a:p>
        </p:txBody>
      </p:sp>
      <p:sp>
        <p:nvSpPr>
          <p:cNvPr id="5" name="Title 4"/>
          <p:cNvSpPr>
            <a:spLocks noGrp="1"/>
          </p:cNvSpPr>
          <p:nvPr>
            <p:ph type="title"/>
          </p:nvPr>
        </p:nvSpPr>
        <p:spPr>
          <a:xfrm>
            <a:off x="686104" y="682922"/>
            <a:ext cx="7772400" cy="461665"/>
          </a:xfrm>
        </p:spPr>
        <p:txBody>
          <a:bodyPr/>
          <a:lstStyle/>
          <a:p>
            <a:r>
              <a:rPr lang="en-US" dirty="0">
                <a:solidFill>
                  <a:srgbClr val="651D32"/>
                </a:solidFill>
              </a:rPr>
              <a:t>                         </a:t>
            </a:r>
            <a:r>
              <a:rPr lang="en-US" dirty="0">
                <a:solidFill>
                  <a:srgbClr val="C00000"/>
                </a:solidFill>
              </a:rPr>
              <a:t>Gender &amp; the burning question</a:t>
            </a:r>
          </a:p>
        </p:txBody>
      </p:sp>
    </p:spTree>
    <p:extLst>
      <p:ext uri="{BB962C8B-B14F-4D97-AF65-F5344CB8AC3E}">
        <p14:creationId xmlns:p14="http://schemas.microsoft.com/office/powerpoint/2010/main" val="3981834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p:txBody>
          <a:bodyPr>
            <a:normAutofit/>
          </a:bodyPr>
          <a:lstStyle/>
          <a:p>
            <a:endParaRPr lang="en-US" dirty="0"/>
          </a:p>
          <a:p>
            <a:pPr marL="0" indent="0" algn="r">
              <a:buNone/>
            </a:pPr>
            <a:r>
              <a:rPr lang="ar-LB" dirty="0"/>
              <a:t>. المساواة في فرص العمل تمنع صاحب العمل من التمييز، عند التعيين، ضد موظف بسبب العرق أو الجنس أو السن او الاعاقة</a:t>
            </a:r>
            <a:endParaRPr lang="en-US" dirty="0"/>
          </a:p>
          <a:p>
            <a:endParaRPr lang="en-US" dirty="0"/>
          </a:p>
          <a:p>
            <a:pPr marL="0" indent="0" algn="r">
              <a:buNone/>
            </a:pPr>
            <a:r>
              <a:rPr lang="ar-LB" dirty="0"/>
              <a:t>. التمييز الايجابي يحقق المساواة من خلال التحكم المباشر في عدد الأقليات وغيرها في مكان العمل</a:t>
            </a:r>
            <a:endParaRPr lang="en-US" dirty="0"/>
          </a:p>
          <a:p>
            <a:pPr marL="0" indent="0" algn="r">
              <a:buNone/>
            </a:pPr>
            <a:r>
              <a:rPr lang="ar-LB" dirty="0"/>
              <a:t>. مثلاً، قد تقوم شركة ما بالتوظيف بحيث تكون قوتها العاملة 40% قوقازية، 30% سوداء، 20% لاتينية، الخ...</a:t>
            </a:r>
            <a:endParaRPr lang="en-US" dirty="0"/>
          </a:p>
          <a:p>
            <a:pPr marL="0" indent="0" algn="r">
              <a:buNone/>
            </a:pPr>
            <a:r>
              <a:rPr lang="ar-LB" dirty="0"/>
              <a:t>في لبنان، هذا يحصل في الدوائر الرسمية بالنسبة للتمثيل الطائفي.</a:t>
            </a:r>
            <a:endParaRPr lang="en-US" dirty="0"/>
          </a:p>
          <a:p>
            <a:endParaRPr lang="en-US" dirty="0"/>
          </a:p>
        </p:txBody>
      </p:sp>
      <p:sp>
        <p:nvSpPr>
          <p:cNvPr id="2" name="Content Placeholder 1"/>
          <p:cNvSpPr>
            <a:spLocks noGrp="1"/>
          </p:cNvSpPr>
          <p:nvPr>
            <p:ph sz="half" idx="4294967295"/>
          </p:nvPr>
        </p:nvSpPr>
        <p:spPr>
          <a:xfrm>
            <a:off x="4648200" y="1296987"/>
            <a:ext cx="3810304" cy="3200400"/>
          </a:xfrm>
        </p:spPr>
        <p:txBody>
          <a:bodyPr/>
          <a:lstStyle/>
          <a:p>
            <a:r>
              <a:rPr lang="en-US" dirty="0"/>
              <a:t>.</a:t>
            </a:r>
          </a:p>
        </p:txBody>
      </p:sp>
      <p:sp>
        <p:nvSpPr>
          <p:cNvPr id="3" name="Date Placeholder 2"/>
          <p:cNvSpPr>
            <a:spLocks noGrp="1"/>
          </p:cNvSpPr>
          <p:nvPr>
            <p:ph type="dt" sz="half" idx="10"/>
          </p:nvPr>
        </p:nvSpPr>
        <p:spPr/>
        <p:txBody>
          <a:bodyPr/>
          <a:lstStyle/>
          <a:p>
            <a:fld id="{D0D91A58-12D5-4546-995B-9323A3D8C075}" type="datetime1">
              <a:rPr lang="en-US" smtClean="0"/>
              <a:pPr/>
              <a:t>10/1/2020</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30</a:t>
            </a:fld>
            <a:endParaRPr lang="en-US"/>
          </a:p>
        </p:txBody>
      </p:sp>
      <p:sp>
        <p:nvSpPr>
          <p:cNvPr id="11" name="Title 10"/>
          <p:cNvSpPr>
            <a:spLocks noGrp="1"/>
          </p:cNvSpPr>
          <p:nvPr>
            <p:ph type="title"/>
          </p:nvPr>
        </p:nvSpPr>
        <p:spPr>
          <a:xfrm>
            <a:off x="686104" y="405923"/>
            <a:ext cx="7772400" cy="738664"/>
          </a:xfrm>
        </p:spPr>
        <p:txBody>
          <a:bodyPr/>
          <a:lstStyle/>
          <a:p>
            <a:pPr algn="r"/>
            <a:r>
              <a:rPr lang="ar-LB" dirty="0">
                <a:solidFill>
                  <a:srgbClr val="002060"/>
                </a:solidFill>
              </a:rPr>
              <a:t>مفاهيم الجندر: </a:t>
            </a:r>
            <a:br>
              <a:rPr lang="en-US" dirty="0">
                <a:solidFill>
                  <a:srgbClr val="651D32"/>
                </a:solidFill>
              </a:rPr>
            </a:br>
            <a:r>
              <a:rPr lang="ar-LB" sz="1800" dirty="0"/>
              <a:t>المساواة في فرص العمل أو التمييز الايجابي؟</a:t>
            </a:r>
            <a:endParaRPr lang="en-US" sz="1800" dirty="0"/>
          </a:p>
        </p:txBody>
      </p:sp>
    </p:spTree>
    <p:extLst>
      <p:ext uri="{BB962C8B-B14F-4D97-AF65-F5344CB8AC3E}">
        <p14:creationId xmlns:p14="http://schemas.microsoft.com/office/powerpoint/2010/main" val="2020457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p:txBody>
          <a:bodyPr>
            <a:normAutofit/>
          </a:bodyPr>
          <a:lstStyle/>
          <a:p>
            <a:endParaRPr lang="en-US" dirty="0"/>
          </a:p>
          <a:p>
            <a:pPr marL="0" indent="0" algn="r">
              <a:buNone/>
            </a:pPr>
            <a:r>
              <a:rPr lang="ar-LB" dirty="0"/>
              <a:t>. التمييز الايجابي، كوسيلة </a:t>
            </a:r>
            <a:r>
              <a:rPr lang="ar-LB" u="sng" dirty="0"/>
              <a:t>استباقية</a:t>
            </a:r>
            <a:r>
              <a:rPr lang="ar-LB" u="sng" dirty="0">
                <a:effectLst>
                  <a:outerShdw blurRad="38100" dist="38100" dir="2700000" algn="tl">
                    <a:srgbClr val="000000">
                      <a:alpha val="43137"/>
                    </a:srgbClr>
                  </a:outerShdw>
                </a:effectLst>
              </a:rPr>
              <a:t>،</a:t>
            </a:r>
            <a:r>
              <a:rPr lang="ar-LB" dirty="0"/>
              <a:t> هي طريقة </a:t>
            </a:r>
            <a:r>
              <a:rPr lang="ar-LB" u="sng" dirty="0"/>
              <a:t>مباشرة</a:t>
            </a:r>
            <a:r>
              <a:rPr lang="ar-LB" dirty="0"/>
              <a:t> لضمان التنوع أكثر فعالية من قانون المساواة في فرص العمل </a:t>
            </a:r>
            <a:endParaRPr lang="en-US" dirty="0"/>
          </a:p>
          <a:p>
            <a:endParaRPr lang="en-US" dirty="0"/>
          </a:p>
          <a:p>
            <a:pPr marL="0" indent="0" algn="r">
              <a:buNone/>
            </a:pPr>
            <a:r>
              <a:rPr lang="ar-LB" dirty="0"/>
              <a:t>. قد تقدم الشركات التي تطبق التمييز الايجابي أيضاً تدريباً ومساعدة متخصصين لمساعدة النساء والاقليات في الوصول الى المراكز الادارية </a:t>
            </a:r>
            <a:endParaRPr lang="en-US" dirty="0"/>
          </a:p>
          <a:p>
            <a:endParaRPr lang="en-US" dirty="0"/>
          </a:p>
          <a:p>
            <a:pPr marL="0" indent="0">
              <a:buNone/>
            </a:pPr>
            <a:endParaRPr lang="en-US" dirty="0"/>
          </a:p>
        </p:txBody>
      </p:sp>
      <p:sp>
        <p:nvSpPr>
          <p:cNvPr id="2" name="Content Placeholder 1"/>
          <p:cNvSpPr>
            <a:spLocks noGrp="1"/>
          </p:cNvSpPr>
          <p:nvPr>
            <p:ph sz="half" idx="4294967295"/>
          </p:nvPr>
        </p:nvSpPr>
        <p:spPr>
          <a:xfrm>
            <a:off x="8368748" y="1296987"/>
            <a:ext cx="89756" cy="3200400"/>
          </a:xfrm>
        </p:spPr>
        <p:txBody>
          <a:bodyPr/>
          <a:lstStyle/>
          <a:p>
            <a:r>
              <a:rPr lang="en-US" dirty="0"/>
              <a:t>.</a:t>
            </a:r>
          </a:p>
        </p:txBody>
      </p:sp>
      <p:sp>
        <p:nvSpPr>
          <p:cNvPr id="3" name="Date Placeholder 2"/>
          <p:cNvSpPr>
            <a:spLocks noGrp="1"/>
          </p:cNvSpPr>
          <p:nvPr>
            <p:ph type="dt" sz="half" idx="10"/>
          </p:nvPr>
        </p:nvSpPr>
        <p:spPr/>
        <p:txBody>
          <a:bodyPr/>
          <a:lstStyle/>
          <a:p>
            <a:fld id="{D0D91A58-12D5-4546-995B-9323A3D8C075}" type="datetime1">
              <a:rPr lang="en-US" smtClean="0"/>
              <a:pPr/>
              <a:t>10/1/2020</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31</a:t>
            </a:fld>
            <a:endParaRPr lang="en-US"/>
          </a:p>
        </p:txBody>
      </p:sp>
      <p:sp>
        <p:nvSpPr>
          <p:cNvPr id="11" name="Title 10"/>
          <p:cNvSpPr>
            <a:spLocks noGrp="1"/>
          </p:cNvSpPr>
          <p:nvPr>
            <p:ph type="title"/>
          </p:nvPr>
        </p:nvSpPr>
        <p:spPr>
          <a:xfrm>
            <a:off x="686104" y="313590"/>
            <a:ext cx="7772400" cy="830997"/>
          </a:xfrm>
        </p:spPr>
        <p:txBody>
          <a:bodyPr/>
          <a:lstStyle/>
          <a:p>
            <a:pPr algn="r"/>
            <a:r>
              <a:rPr lang="ar-LB" dirty="0">
                <a:solidFill>
                  <a:srgbClr val="002060"/>
                </a:solidFill>
              </a:rPr>
              <a:t>مفاهيم الجندر: </a:t>
            </a:r>
            <a:br>
              <a:rPr lang="en-US" dirty="0">
                <a:solidFill>
                  <a:srgbClr val="651D32"/>
                </a:solidFill>
              </a:rPr>
            </a:br>
            <a:r>
              <a:rPr lang="ar-LB" dirty="0"/>
              <a:t>المساواة في فرص العمل أو التمييز الايجابي؟</a:t>
            </a:r>
            <a:endParaRPr lang="en-US" sz="1800" dirty="0"/>
          </a:p>
        </p:txBody>
      </p:sp>
    </p:spTree>
    <p:extLst>
      <p:ext uri="{BB962C8B-B14F-4D97-AF65-F5344CB8AC3E}">
        <p14:creationId xmlns:p14="http://schemas.microsoft.com/office/powerpoint/2010/main" val="2451799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p:txBody>
          <a:bodyPr>
            <a:normAutofit/>
          </a:bodyPr>
          <a:lstStyle/>
          <a:p>
            <a:endParaRPr lang="en-US" dirty="0"/>
          </a:p>
          <a:p>
            <a:pPr marL="0" indent="0" algn="r">
              <a:buNone/>
            </a:pPr>
            <a:r>
              <a:rPr lang="ar-LB" dirty="0"/>
              <a:t>لكل من:</a:t>
            </a:r>
            <a:r>
              <a:rPr lang="en-US" dirty="0"/>
              <a:t> Level playing field </a:t>
            </a:r>
            <a:r>
              <a:rPr lang="ar-LB" dirty="0"/>
              <a:t>. التمييز الايجابي صمم لكي يحقق العدالة</a:t>
            </a:r>
            <a:r>
              <a:rPr lang="en-US" dirty="0"/>
              <a:t> </a:t>
            </a:r>
          </a:p>
          <a:p>
            <a:endParaRPr lang="en-US" dirty="0"/>
          </a:p>
          <a:p>
            <a:pPr marL="0" indent="0" algn="r">
              <a:buNone/>
            </a:pPr>
            <a:r>
              <a:rPr lang="ar-LB" dirty="0"/>
              <a:t>. النساء</a:t>
            </a:r>
          </a:p>
          <a:p>
            <a:pPr marL="0" indent="0" algn="r">
              <a:buNone/>
            </a:pPr>
            <a:r>
              <a:rPr lang="ar-LB" dirty="0"/>
              <a:t>. الأقليات</a:t>
            </a:r>
          </a:p>
          <a:p>
            <a:pPr marL="0" indent="0" algn="r">
              <a:buNone/>
            </a:pPr>
            <a:r>
              <a:rPr lang="ar-LB" dirty="0"/>
              <a:t>. الأفراد ذوي الاعاقة</a:t>
            </a:r>
            <a:endParaRPr lang="en-US" dirty="0"/>
          </a:p>
        </p:txBody>
      </p:sp>
      <p:sp>
        <p:nvSpPr>
          <p:cNvPr id="2" name="Content Placeholder 1"/>
          <p:cNvSpPr>
            <a:spLocks noGrp="1"/>
          </p:cNvSpPr>
          <p:nvPr>
            <p:ph sz="half" idx="4294967295"/>
          </p:nvPr>
        </p:nvSpPr>
        <p:spPr>
          <a:xfrm>
            <a:off x="6924260" y="1981200"/>
            <a:ext cx="1534243" cy="2613612"/>
          </a:xfrm>
        </p:spPr>
        <p:txBody>
          <a:bodyPr/>
          <a:lstStyle/>
          <a:p>
            <a:r>
              <a:rPr lang="en-US" dirty="0"/>
              <a:t>.</a:t>
            </a:r>
          </a:p>
        </p:txBody>
      </p:sp>
      <p:sp>
        <p:nvSpPr>
          <p:cNvPr id="3" name="Date Placeholder 2"/>
          <p:cNvSpPr>
            <a:spLocks noGrp="1"/>
          </p:cNvSpPr>
          <p:nvPr>
            <p:ph type="dt" sz="half" idx="10"/>
          </p:nvPr>
        </p:nvSpPr>
        <p:spPr/>
        <p:txBody>
          <a:bodyPr/>
          <a:lstStyle/>
          <a:p>
            <a:fld id="{D0D91A58-12D5-4546-995B-9323A3D8C075}" type="datetime1">
              <a:rPr lang="en-US" smtClean="0"/>
              <a:pPr/>
              <a:t>10/1/2020</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32</a:t>
            </a:fld>
            <a:endParaRPr lang="en-US"/>
          </a:p>
        </p:txBody>
      </p:sp>
      <p:sp>
        <p:nvSpPr>
          <p:cNvPr id="11" name="Title 10"/>
          <p:cNvSpPr>
            <a:spLocks noGrp="1"/>
          </p:cNvSpPr>
          <p:nvPr>
            <p:ph type="title"/>
          </p:nvPr>
        </p:nvSpPr>
        <p:spPr>
          <a:xfrm>
            <a:off x="686104" y="313590"/>
            <a:ext cx="7772400" cy="830997"/>
          </a:xfrm>
        </p:spPr>
        <p:txBody>
          <a:bodyPr/>
          <a:lstStyle/>
          <a:p>
            <a:pPr algn="r"/>
            <a:r>
              <a:rPr lang="ar-LB" dirty="0">
                <a:solidFill>
                  <a:srgbClr val="002060"/>
                </a:solidFill>
              </a:rPr>
              <a:t>مفاهيم الجندر: </a:t>
            </a:r>
            <a:br>
              <a:rPr lang="en-US" dirty="0">
                <a:solidFill>
                  <a:srgbClr val="651D32"/>
                </a:solidFill>
              </a:rPr>
            </a:br>
            <a:r>
              <a:rPr lang="ar-LB" dirty="0"/>
              <a:t>المساواة في فرص العمل أو التمييز الايجابي؟</a:t>
            </a:r>
            <a:endParaRPr lang="en-US" sz="1800" dirty="0"/>
          </a:p>
        </p:txBody>
      </p:sp>
    </p:spTree>
    <p:extLst>
      <p:ext uri="{BB962C8B-B14F-4D97-AF65-F5344CB8AC3E}">
        <p14:creationId xmlns:p14="http://schemas.microsoft.com/office/powerpoint/2010/main" val="4206563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E7E7E5"/>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2"/>
          </p:nvPr>
        </p:nvSpPr>
        <p:spPr>
          <a:noFill/>
        </p:spPr>
        <p:txBody>
          <a:bodyPr/>
          <a:lstStyle/>
          <a:p>
            <a:fld id="{BCCE5460-4FB7-5647-9AB1-CEF5116A5DCA}" type="datetime1">
              <a:rPr lang="en-US" smtClean="0">
                <a:latin typeface="+mj-lt"/>
              </a:rPr>
              <a:pPr/>
              <a:t>10/1/2020</a:t>
            </a:fld>
            <a:endParaRPr lang="en-US">
              <a:latin typeface="+mj-lt"/>
            </a:endParaRPr>
          </a:p>
        </p:txBody>
      </p:sp>
      <p:sp>
        <p:nvSpPr>
          <p:cNvPr id="7" name="Slide Number Placeholder 6"/>
          <p:cNvSpPr>
            <a:spLocks noGrp="1"/>
          </p:cNvSpPr>
          <p:nvPr>
            <p:ph type="sldNum" sz="quarter" idx="4"/>
          </p:nvPr>
        </p:nvSpPr>
        <p:spPr>
          <a:noFill/>
        </p:spPr>
        <p:txBody>
          <a:bodyPr/>
          <a:lstStyle/>
          <a:p>
            <a:fld id="{42782948-4DBE-204D-AB9E-B65E067054AE}" type="slidenum">
              <a:rPr lang="en-US" smtClean="0">
                <a:latin typeface="+mj-lt"/>
              </a:rPr>
              <a:pPr/>
              <a:t>33</a:t>
            </a:fld>
            <a:endParaRPr lang="en-US">
              <a:latin typeface="+mj-lt"/>
            </a:endParaRPr>
          </a:p>
        </p:txBody>
      </p:sp>
      <p:sp>
        <p:nvSpPr>
          <p:cNvPr id="8" name="Title 1">
            <a:extLst>
              <a:ext uri="{FF2B5EF4-FFF2-40B4-BE49-F238E27FC236}">
                <a16:creationId xmlns:a16="http://schemas.microsoft.com/office/drawing/2014/main" id="{8D2F4B36-8C03-4841-B05C-631B7C95D866}"/>
              </a:ext>
            </a:extLst>
          </p:cNvPr>
          <p:cNvSpPr txBox="1">
            <a:spLocks/>
          </p:cNvSpPr>
          <p:nvPr/>
        </p:nvSpPr>
        <p:spPr>
          <a:xfrm>
            <a:off x="2133871" y="1414315"/>
            <a:ext cx="4691502" cy="781316"/>
          </a:xfrm>
          <a:prstGeom prst="rect">
            <a:avLst/>
          </a:prstGeom>
          <a:noFill/>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1080" i="1" dirty="0"/>
              <a:t>Building Alliance for Local Advancement, Development, and Investment – CAP</a:t>
            </a:r>
            <a:br>
              <a:rPr lang="en-US" sz="1080" i="1" dirty="0"/>
            </a:br>
            <a:r>
              <a:rPr lang="en-US" sz="2376" b="1" dirty="0">
                <a:solidFill>
                  <a:srgbClr val="C00000"/>
                </a:solidFill>
              </a:rPr>
              <a:t>BALADI CAP</a:t>
            </a:r>
          </a:p>
        </p:txBody>
      </p:sp>
      <p:sp>
        <p:nvSpPr>
          <p:cNvPr id="9" name="Rectangle 8">
            <a:extLst>
              <a:ext uri="{FF2B5EF4-FFF2-40B4-BE49-F238E27FC236}">
                <a16:creationId xmlns:a16="http://schemas.microsoft.com/office/drawing/2014/main" id="{5FBDF84E-76BB-49B3-93C8-3C320F2E07EC}"/>
              </a:ext>
            </a:extLst>
          </p:cNvPr>
          <p:cNvSpPr>
            <a:spLocks noChangeArrowheads="1"/>
          </p:cNvSpPr>
          <p:nvPr/>
        </p:nvSpPr>
        <p:spPr bwMode="auto">
          <a:xfrm>
            <a:off x="2421914" y="1009341"/>
            <a:ext cx="4115416" cy="418128"/>
          </a:xfrm>
          <a:prstGeom prst="rect">
            <a:avLst/>
          </a:prstGeom>
          <a:noFill/>
          <a:ln>
            <a:noFill/>
          </a:ln>
        </p:spPr>
        <p:txBody>
          <a:bodyPr>
            <a:spAutoFit/>
          </a:bodyPr>
          <a:lstStyle>
            <a:lvl1pPr>
              <a:defRPr sz="3900">
                <a:solidFill>
                  <a:schemeClr val="tx1"/>
                </a:solidFill>
                <a:latin typeface="Times" panose="02020603050405020304" pitchFamily="18" charset="0"/>
                <a:cs typeface="Arial" panose="020B0604020202020204" pitchFamily="34" charset="0"/>
              </a:defRPr>
            </a:lvl1pPr>
            <a:lvl2pPr marL="742950" indent="-285750">
              <a:defRPr sz="3900">
                <a:solidFill>
                  <a:schemeClr val="tx1"/>
                </a:solidFill>
                <a:latin typeface="Times" panose="02020603050405020304" pitchFamily="18" charset="0"/>
                <a:cs typeface="Arial" panose="020B0604020202020204" pitchFamily="34" charset="0"/>
              </a:defRPr>
            </a:lvl2pPr>
            <a:lvl3pPr marL="1143000" indent="-228600">
              <a:defRPr sz="3900">
                <a:solidFill>
                  <a:schemeClr val="tx1"/>
                </a:solidFill>
                <a:latin typeface="Times" panose="02020603050405020304" pitchFamily="18" charset="0"/>
                <a:cs typeface="Arial" panose="020B0604020202020204" pitchFamily="34" charset="0"/>
              </a:defRPr>
            </a:lvl3pPr>
            <a:lvl4pPr marL="1600200" indent="-228600">
              <a:defRPr sz="3900">
                <a:solidFill>
                  <a:schemeClr val="tx1"/>
                </a:solidFill>
                <a:latin typeface="Times" panose="02020603050405020304" pitchFamily="18" charset="0"/>
                <a:cs typeface="Arial" panose="020B0604020202020204" pitchFamily="34" charset="0"/>
              </a:defRPr>
            </a:lvl4pPr>
            <a:lvl5pPr marL="2057400" indent="-228600">
              <a:defRPr sz="39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9pPr>
          </a:lstStyle>
          <a:p>
            <a:pPr algn="ctr">
              <a:defRPr/>
            </a:pPr>
            <a:r>
              <a:rPr lang="ar-LB" altLang="en-US" sz="2117" b="1" dirty="0">
                <a:latin typeface="+mj-lt"/>
              </a:rPr>
              <a:t>لمزيد من المعلومات</a:t>
            </a:r>
            <a:endParaRPr lang="en-US" altLang="en-US" sz="2117" b="1" dirty="0">
              <a:latin typeface="+mj-lt"/>
            </a:endParaRPr>
          </a:p>
        </p:txBody>
      </p:sp>
      <p:pic>
        <p:nvPicPr>
          <p:cNvPr id="10" name="Picture 2" descr="C:\Users\Pamela Chemali\Desktop\images.jpg">
            <a:extLst>
              <a:ext uri="{FF2B5EF4-FFF2-40B4-BE49-F238E27FC236}">
                <a16:creationId xmlns:a16="http://schemas.microsoft.com/office/drawing/2014/main" id="{959B7E6E-6B3F-4325-888B-4867390F1BF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4528" r="15089"/>
          <a:stretch>
            <a:fillRect/>
          </a:stretch>
        </p:blipFill>
        <p:spPr bwMode="auto">
          <a:xfrm>
            <a:off x="2035032" y="3204479"/>
            <a:ext cx="386882" cy="386458"/>
          </a:xfrm>
          <a:prstGeom prst="rect">
            <a:avLst/>
          </a:prstGeom>
          <a:noFill/>
          <a:ln>
            <a:noFill/>
          </a:ln>
        </p:spPr>
      </p:pic>
      <p:pic>
        <p:nvPicPr>
          <p:cNvPr id="11" name="Picture 3" descr="C:\Users\Pamela Chemali\Desktop\images.png">
            <a:extLst>
              <a:ext uri="{FF2B5EF4-FFF2-40B4-BE49-F238E27FC236}">
                <a16:creationId xmlns:a16="http://schemas.microsoft.com/office/drawing/2014/main" id="{EAD56CC0-CFB1-488E-AA3E-0836DCEEA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510" y="3732702"/>
            <a:ext cx="384057" cy="312047"/>
          </a:xfrm>
          <a:prstGeom prst="rect">
            <a:avLst/>
          </a:prstGeom>
          <a:noFill/>
          <a:ln>
            <a:solidFill>
              <a:schemeClr val="bg1"/>
            </a:solidFill>
          </a:ln>
        </p:spPr>
      </p:pic>
      <p:pic>
        <p:nvPicPr>
          <p:cNvPr id="13" name="Picture 4" descr="C:\Users\Pamela Chemali\Desktop\download.jpg">
            <a:extLst>
              <a:ext uri="{FF2B5EF4-FFF2-40B4-BE49-F238E27FC236}">
                <a16:creationId xmlns:a16="http://schemas.microsoft.com/office/drawing/2014/main" id="{9FBC30B7-F100-4980-9500-AADA931B3C2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7560" r="16382"/>
          <a:stretch>
            <a:fillRect/>
          </a:stretch>
        </p:blipFill>
        <p:spPr bwMode="auto">
          <a:xfrm>
            <a:off x="5471711" y="3240484"/>
            <a:ext cx="393659" cy="350452"/>
          </a:xfrm>
          <a:prstGeom prst="rect">
            <a:avLst/>
          </a:prstGeom>
          <a:noFill/>
          <a:ln>
            <a:noFill/>
          </a:ln>
        </p:spPr>
      </p:pic>
      <p:sp>
        <p:nvSpPr>
          <p:cNvPr id="14" name="Rectangle 13">
            <a:extLst>
              <a:ext uri="{FF2B5EF4-FFF2-40B4-BE49-F238E27FC236}">
                <a16:creationId xmlns:a16="http://schemas.microsoft.com/office/drawing/2014/main" id="{AB926AF9-2ABA-44BA-B1DE-D7C758C43FE1}"/>
              </a:ext>
            </a:extLst>
          </p:cNvPr>
          <p:cNvSpPr>
            <a:spLocks noChangeArrowheads="1"/>
          </p:cNvSpPr>
          <p:nvPr/>
        </p:nvSpPr>
        <p:spPr bwMode="auto">
          <a:xfrm>
            <a:off x="2298296" y="2102016"/>
            <a:ext cx="4115415" cy="391517"/>
          </a:xfrm>
          <a:prstGeom prst="rect">
            <a:avLst/>
          </a:prstGeom>
          <a:noFill/>
          <a:ln>
            <a:noFill/>
          </a:ln>
        </p:spPr>
        <p:txBody>
          <a:bodyPr>
            <a:spAutoFit/>
          </a:bodyPr>
          <a:lstStyle>
            <a:lvl1pPr>
              <a:defRPr sz="3900">
                <a:solidFill>
                  <a:schemeClr val="tx1"/>
                </a:solidFill>
                <a:latin typeface="Times" panose="02020603050405020304" pitchFamily="18" charset="0"/>
                <a:cs typeface="Arial" panose="020B0604020202020204" pitchFamily="34" charset="0"/>
              </a:defRPr>
            </a:lvl1pPr>
            <a:lvl2pPr marL="742950" indent="-285750">
              <a:defRPr sz="3900">
                <a:solidFill>
                  <a:schemeClr val="tx1"/>
                </a:solidFill>
                <a:latin typeface="Times" panose="02020603050405020304" pitchFamily="18" charset="0"/>
                <a:cs typeface="Arial" panose="020B0604020202020204" pitchFamily="34" charset="0"/>
              </a:defRPr>
            </a:lvl2pPr>
            <a:lvl3pPr marL="1143000" indent="-228600">
              <a:defRPr sz="3900">
                <a:solidFill>
                  <a:schemeClr val="tx1"/>
                </a:solidFill>
                <a:latin typeface="Times" panose="02020603050405020304" pitchFamily="18" charset="0"/>
                <a:cs typeface="Arial" panose="020B0604020202020204" pitchFamily="34" charset="0"/>
              </a:defRPr>
            </a:lvl3pPr>
            <a:lvl4pPr marL="1600200" indent="-228600">
              <a:defRPr sz="3900">
                <a:solidFill>
                  <a:schemeClr val="tx1"/>
                </a:solidFill>
                <a:latin typeface="Times" panose="02020603050405020304" pitchFamily="18" charset="0"/>
                <a:cs typeface="Arial" panose="020B0604020202020204" pitchFamily="34" charset="0"/>
              </a:defRPr>
            </a:lvl4pPr>
            <a:lvl5pPr marL="2057400" indent="-228600">
              <a:defRPr sz="39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9pPr>
          </a:lstStyle>
          <a:p>
            <a:pPr algn="ctr">
              <a:defRPr/>
            </a:pPr>
            <a:r>
              <a:rPr lang="ar-LB" altLang="en-US" sz="1728" b="1" dirty="0">
                <a:latin typeface="+mj-lt"/>
              </a:rPr>
              <a:t>تابعونا</a:t>
            </a:r>
            <a:r>
              <a:rPr lang="ar-LB" altLang="en-US" sz="1944" b="1" dirty="0">
                <a:latin typeface="+mj-lt"/>
              </a:rPr>
              <a:t> على </a:t>
            </a:r>
            <a:endParaRPr lang="en-US" altLang="en-US" sz="1944" b="1" dirty="0">
              <a:latin typeface="+mj-lt"/>
            </a:endParaRPr>
          </a:p>
        </p:txBody>
      </p:sp>
      <p:sp>
        <p:nvSpPr>
          <p:cNvPr id="15" name="Rectangle 14">
            <a:extLst>
              <a:ext uri="{FF2B5EF4-FFF2-40B4-BE49-F238E27FC236}">
                <a16:creationId xmlns:a16="http://schemas.microsoft.com/office/drawing/2014/main" id="{2CCABF1D-37A5-4540-8B35-DDDFAF32294F}"/>
              </a:ext>
            </a:extLst>
          </p:cNvPr>
          <p:cNvSpPr>
            <a:spLocks noChangeArrowheads="1"/>
          </p:cNvSpPr>
          <p:nvPr/>
        </p:nvSpPr>
        <p:spPr bwMode="auto">
          <a:xfrm>
            <a:off x="2446113" y="3775514"/>
            <a:ext cx="2494337" cy="278538"/>
          </a:xfrm>
          <a:prstGeom prst="rect">
            <a:avLst/>
          </a:prstGeom>
          <a:noFill/>
          <a:ln>
            <a:noFill/>
          </a:ln>
        </p:spPr>
        <p:txBody>
          <a:bodyPr wrap="none">
            <a:spAutoFit/>
          </a:bodyPr>
          <a:lstStyle/>
          <a:p>
            <a:pPr>
              <a:defRPr/>
            </a:pPr>
            <a:r>
              <a:rPr lang="en-US" altLang="en-US" sz="1210" b="1" dirty="0">
                <a:solidFill>
                  <a:srgbClr val="6C6463"/>
                </a:solidFill>
                <a:latin typeface="+mj-lt"/>
              </a:rPr>
              <a:t>https://baladicap.wordpress.com</a:t>
            </a:r>
          </a:p>
        </p:txBody>
      </p:sp>
      <p:sp>
        <p:nvSpPr>
          <p:cNvPr id="16" name="Rectangle 15">
            <a:extLst>
              <a:ext uri="{FF2B5EF4-FFF2-40B4-BE49-F238E27FC236}">
                <a16:creationId xmlns:a16="http://schemas.microsoft.com/office/drawing/2014/main" id="{6F2A75C1-8BB3-4863-B904-195307240261}"/>
              </a:ext>
            </a:extLst>
          </p:cNvPr>
          <p:cNvSpPr>
            <a:spLocks noChangeArrowheads="1"/>
          </p:cNvSpPr>
          <p:nvPr/>
        </p:nvSpPr>
        <p:spPr bwMode="auto">
          <a:xfrm>
            <a:off x="3144564" y="2690633"/>
            <a:ext cx="3372718" cy="325025"/>
          </a:xfrm>
          <a:prstGeom prst="rect">
            <a:avLst/>
          </a:prstGeom>
          <a:noFill/>
          <a:ln>
            <a:noFill/>
          </a:ln>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512" b="1" dirty="0">
                <a:latin typeface="+mj-lt"/>
              </a:rPr>
              <a:t>http://baladi-lebanon.org/baladicap/</a:t>
            </a:r>
          </a:p>
        </p:txBody>
      </p:sp>
      <p:sp>
        <p:nvSpPr>
          <p:cNvPr id="17" name="Rectangle 16">
            <a:extLst>
              <a:ext uri="{FF2B5EF4-FFF2-40B4-BE49-F238E27FC236}">
                <a16:creationId xmlns:a16="http://schemas.microsoft.com/office/drawing/2014/main" id="{9596739F-1B97-407B-8546-24E2A280229F}"/>
              </a:ext>
            </a:extLst>
          </p:cNvPr>
          <p:cNvSpPr>
            <a:spLocks noChangeArrowheads="1"/>
          </p:cNvSpPr>
          <p:nvPr/>
        </p:nvSpPr>
        <p:spPr bwMode="auto">
          <a:xfrm>
            <a:off x="2446113" y="3324411"/>
            <a:ext cx="2371547" cy="278538"/>
          </a:xfrm>
          <a:prstGeom prst="rect">
            <a:avLst/>
          </a:prstGeom>
          <a:noFill/>
          <a:ln>
            <a:noFill/>
          </a:ln>
        </p:spPr>
        <p:txBody>
          <a:bodyPr wrap="none">
            <a:spAutoFit/>
          </a:bodyPr>
          <a:lstStyle/>
          <a:p>
            <a:pPr>
              <a:defRPr/>
            </a:pPr>
            <a:r>
              <a:rPr lang="en-US" altLang="en-US" sz="1210" b="1" dirty="0">
                <a:solidFill>
                  <a:srgbClr val="6C6463"/>
                </a:solidFill>
                <a:latin typeface="+mj-lt"/>
              </a:rPr>
              <a:t>www.facebook.com/Baladi.cap</a:t>
            </a:r>
          </a:p>
        </p:txBody>
      </p:sp>
      <p:pic>
        <p:nvPicPr>
          <p:cNvPr id="18" name="Picture 1">
            <a:extLst>
              <a:ext uri="{FF2B5EF4-FFF2-40B4-BE49-F238E27FC236}">
                <a16:creationId xmlns:a16="http://schemas.microsoft.com/office/drawing/2014/main" id="{D3D5D8AF-C39A-43B8-8DA7-A9D5C3180BE7}"/>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1313" y="3737931"/>
            <a:ext cx="384057" cy="384057"/>
          </a:xfrm>
          <a:prstGeom prst="rect">
            <a:avLst/>
          </a:prstGeom>
          <a:noFill/>
          <a:ln>
            <a:noFill/>
          </a:ln>
        </p:spPr>
      </p:pic>
      <p:sp>
        <p:nvSpPr>
          <p:cNvPr id="19" name="Rectangle 18">
            <a:extLst>
              <a:ext uri="{FF2B5EF4-FFF2-40B4-BE49-F238E27FC236}">
                <a16:creationId xmlns:a16="http://schemas.microsoft.com/office/drawing/2014/main" id="{2503C51A-C57E-4E1B-98A1-67236331D05E}"/>
              </a:ext>
            </a:extLst>
          </p:cNvPr>
          <p:cNvSpPr>
            <a:spLocks noChangeArrowheads="1"/>
          </p:cNvSpPr>
          <p:nvPr/>
        </p:nvSpPr>
        <p:spPr bwMode="auto">
          <a:xfrm>
            <a:off x="5866571" y="3274089"/>
            <a:ext cx="1305165" cy="278538"/>
          </a:xfrm>
          <a:prstGeom prst="rect">
            <a:avLst/>
          </a:prstGeom>
          <a:noFill/>
          <a:ln>
            <a:noFill/>
          </a:ln>
        </p:spPr>
        <p:txBody>
          <a:bodyPr wrap="none">
            <a:spAutoFit/>
          </a:bodyPr>
          <a:lstStyle/>
          <a:p>
            <a:pPr>
              <a:defRPr/>
            </a:pPr>
            <a:r>
              <a:rPr lang="en-US" altLang="en-US" sz="1210" b="1" dirty="0">
                <a:solidFill>
                  <a:srgbClr val="6C6463"/>
                </a:solidFill>
                <a:latin typeface="+mj-lt"/>
              </a:rPr>
              <a:t>@BALADICAP</a:t>
            </a:r>
          </a:p>
        </p:txBody>
      </p:sp>
      <p:sp>
        <p:nvSpPr>
          <p:cNvPr id="20" name="Rectangle 19">
            <a:extLst>
              <a:ext uri="{FF2B5EF4-FFF2-40B4-BE49-F238E27FC236}">
                <a16:creationId xmlns:a16="http://schemas.microsoft.com/office/drawing/2014/main" id="{374D9A9D-4ED5-4FD1-8314-5F9EEC0D9D09}"/>
              </a:ext>
            </a:extLst>
          </p:cNvPr>
          <p:cNvSpPr>
            <a:spLocks noChangeArrowheads="1"/>
          </p:cNvSpPr>
          <p:nvPr/>
        </p:nvSpPr>
        <p:spPr bwMode="auto">
          <a:xfrm>
            <a:off x="5894175" y="3773363"/>
            <a:ext cx="1305165" cy="278538"/>
          </a:xfrm>
          <a:prstGeom prst="rect">
            <a:avLst/>
          </a:prstGeom>
          <a:noFill/>
          <a:ln>
            <a:noFill/>
          </a:ln>
        </p:spPr>
        <p:txBody>
          <a:bodyPr wrap="none">
            <a:spAutoFit/>
          </a:bodyPr>
          <a:lstStyle/>
          <a:p>
            <a:pPr>
              <a:defRPr/>
            </a:pPr>
            <a:r>
              <a:rPr lang="en-US" altLang="en-US" sz="1210" b="1" dirty="0">
                <a:solidFill>
                  <a:srgbClr val="6C6463"/>
                </a:solidFill>
                <a:latin typeface="+mj-lt"/>
              </a:rPr>
              <a:t>@BALADICAP</a:t>
            </a:r>
          </a:p>
        </p:txBody>
      </p:sp>
      <p:sp>
        <p:nvSpPr>
          <p:cNvPr id="3" name="TextBox 2">
            <a:extLst>
              <a:ext uri="{FF2B5EF4-FFF2-40B4-BE49-F238E27FC236}">
                <a16:creationId xmlns:a16="http://schemas.microsoft.com/office/drawing/2014/main" id="{D71B0C54-1AF0-4F7A-AFA7-A23C24AA3997}"/>
              </a:ext>
            </a:extLst>
          </p:cNvPr>
          <p:cNvSpPr txBox="1"/>
          <p:nvPr/>
        </p:nvSpPr>
        <p:spPr>
          <a:xfrm>
            <a:off x="429986" y="4499228"/>
            <a:ext cx="8284028" cy="415498"/>
          </a:xfrm>
          <a:prstGeom prst="rect">
            <a:avLst/>
          </a:prstGeom>
          <a:noFill/>
        </p:spPr>
        <p:txBody>
          <a:bodyPr wrap="square">
            <a:spAutoFit/>
          </a:bodyPr>
          <a:lstStyle/>
          <a:p>
            <a:pPr algn="ctr" rtl="1">
              <a:spcBef>
                <a:spcPct val="0"/>
              </a:spcBef>
              <a:buFontTx/>
              <a:buNone/>
            </a:pPr>
            <a:r>
              <a:rPr lang="ar-LB" altLang="en-US" sz="1050" dirty="0">
                <a:cs typeface="Arial" panose="020B0604020202020204" pitchFamily="34" charset="0"/>
              </a:rPr>
              <a:t>” تم تطوير هذه المنشورة بفضل دعم الشعب الأميركي من خلال الوكالة الأمريكية للتنمية الدولية</a:t>
            </a:r>
            <a:r>
              <a:rPr lang="en-US" altLang="en-US" sz="1050" dirty="0">
                <a:cs typeface="Arial" panose="020B0604020202020204" pitchFamily="34" charset="0"/>
              </a:rPr>
              <a:t> (United States Agency for International Development – USAID) </a:t>
            </a:r>
          </a:p>
          <a:p>
            <a:pPr algn="ctr" rtl="1">
              <a:spcBef>
                <a:spcPct val="0"/>
              </a:spcBef>
              <a:buFontTx/>
              <a:buNone/>
            </a:pPr>
            <a:r>
              <a:rPr lang="ar-SA" altLang="en-US" sz="1050" dirty="0">
                <a:cs typeface="Arial" panose="020B0604020202020204" pitchFamily="34" charset="0"/>
              </a:rPr>
              <a:t> </a:t>
            </a:r>
            <a:r>
              <a:rPr lang="ar-LB" altLang="en-US" sz="1050" dirty="0">
                <a:cs typeface="Arial" panose="020B0604020202020204" pitchFamily="34" charset="0"/>
              </a:rPr>
              <a:t>محتويات هذه المنشورة هي مسؤولية </a:t>
            </a:r>
            <a:r>
              <a:rPr lang="en-US" altLang="en-US" sz="1050" dirty="0">
                <a:cs typeface="Arial" panose="020B0604020202020204" pitchFamily="34" charset="0"/>
              </a:rPr>
              <a:t>MSI</a:t>
            </a:r>
            <a:r>
              <a:rPr lang="ar-LB" altLang="en-US" sz="1050" dirty="0">
                <a:cs typeface="Arial" panose="020B0604020202020204" pitchFamily="34" charset="0"/>
              </a:rPr>
              <a:t>، ولا تعكس بالضرورة وجهة نظر او اراء الوكالة الأميركية للتنمية أو حكومة الولايات المتحدة"</a:t>
            </a:r>
            <a:endParaRPr lang="en-US" altLang="en-US" sz="1050" dirty="0">
              <a:latin typeface="Times" panose="02020603050405020304" pitchFamily="18" charset="0"/>
            </a:endParaRPr>
          </a:p>
        </p:txBody>
      </p:sp>
    </p:spTree>
    <p:extLst>
      <p:ext uri="{BB962C8B-B14F-4D97-AF65-F5344CB8AC3E}">
        <p14:creationId xmlns:p14="http://schemas.microsoft.com/office/powerpoint/2010/main" val="205063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5" grpId="0"/>
      <p:bldP spid="16" grpId="0"/>
      <p:bldP spid="17"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5667817" y="2027583"/>
            <a:ext cx="3238075" cy="2425430"/>
          </a:xfrm>
        </p:spPr>
      </p:pic>
      <p:sp>
        <p:nvSpPr>
          <p:cNvPr id="2" name="Date Placeholder 1"/>
          <p:cNvSpPr>
            <a:spLocks noGrp="1"/>
          </p:cNvSpPr>
          <p:nvPr>
            <p:ph type="dt" sz="half" idx="2"/>
          </p:nvPr>
        </p:nvSpPr>
        <p:spPr/>
        <p:txBody>
          <a:bodyPr/>
          <a:lstStyle/>
          <a:p>
            <a:fld id="{81B7343D-1FD4-744C-9192-B6EF5881B96B}" type="datetime1">
              <a:rPr lang="en-US" smtClean="0"/>
              <a:pPr/>
              <a:t>10/1/2020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4</a:t>
            </a:fld>
            <a:endParaRPr lang="en-US"/>
          </a:p>
        </p:txBody>
      </p:sp>
      <p:sp>
        <p:nvSpPr>
          <p:cNvPr id="13" name="Content Placeholder 12"/>
          <p:cNvSpPr>
            <a:spLocks noGrp="1"/>
          </p:cNvSpPr>
          <p:nvPr>
            <p:ph idx="1"/>
          </p:nvPr>
        </p:nvSpPr>
        <p:spPr>
          <a:xfrm>
            <a:off x="685799" y="1677987"/>
            <a:ext cx="4896309" cy="3352800"/>
          </a:xfrm>
        </p:spPr>
        <p:txBody>
          <a:bodyPr>
            <a:normAutofit/>
          </a:bodyPr>
          <a:lstStyle/>
          <a:p>
            <a:pPr marL="454025" lvl="1" indent="0" algn="r">
              <a:buNone/>
            </a:pPr>
            <a:r>
              <a:rPr lang="ar-LB" u="sng" dirty="0"/>
              <a:t>هل هذه المقولة ترتكز على الجنس أو الجندر؟</a:t>
            </a:r>
            <a:endParaRPr lang="en-US" sz="1800" u="sng" dirty="0"/>
          </a:p>
          <a:p>
            <a:pPr marL="454025" lvl="1" indent="0">
              <a:buNone/>
            </a:pPr>
            <a:endParaRPr lang="en-US" dirty="0"/>
          </a:p>
          <a:p>
            <a:pPr marL="454025" lvl="1" indent="0" algn="r">
              <a:buNone/>
            </a:pPr>
            <a:r>
              <a:rPr lang="ar-LB" dirty="0"/>
              <a:t>1.النساء يلدن أطفالاً بعكس الرجال</a:t>
            </a:r>
            <a:endParaRPr lang="en-US" dirty="0"/>
          </a:p>
          <a:p>
            <a:pPr marL="454025" lvl="1" indent="0" algn="r">
              <a:buNone/>
            </a:pPr>
            <a:r>
              <a:rPr lang="ar-LB" dirty="0"/>
              <a:t>2.الفتيات الصغيرات ناعمات، الصبيان يتمتعون بالخشونة</a:t>
            </a:r>
            <a:endParaRPr lang="en-US" dirty="0"/>
          </a:p>
          <a:p>
            <a:pPr marL="454025" lvl="1" indent="0" algn="r">
              <a:buNone/>
            </a:pPr>
            <a:r>
              <a:rPr lang="ar-LB" dirty="0"/>
              <a:t>3.النساء ترضعن الأطفال، الرجال يستخدمون زجاجة الأطفال</a:t>
            </a:r>
            <a:endParaRPr lang="en-US" dirty="0"/>
          </a:p>
          <a:p>
            <a:pPr marL="454025" lvl="1" indent="0" algn="r">
              <a:buNone/>
            </a:pPr>
            <a:r>
              <a:rPr lang="ar-LB" dirty="0"/>
              <a:t>4.معظم عاملي البناء في الأردن رجال</a:t>
            </a:r>
            <a:endParaRPr lang="en-US" dirty="0"/>
          </a:p>
          <a:p>
            <a:pPr marL="454025" lvl="1" indent="0" algn="r">
              <a:buNone/>
            </a:pPr>
            <a:r>
              <a:rPr lang="ar-LB" dirty="0"/>
              <a:t>5.صوت الرجال يتغير في سن البلوغ، بعكس النساء</a:t>
            </a:r>
            <a:endParaRPr lang="en-US" dirty="0"/>
          </a:p>
          <a:p>
            <a:pPr marL="454025" lvl="1" indent="0" algn="r">
              <a:buNone/>
            </a:pPr>
            <a:r>
              <a:rPr lang="ar-LB" dirty="0"/>
              <a:t>6.رياضة الملاكمة للرجال</a:t>
            </a:r>
            <a:endParaRPr lang="en-US" dirty="0"/>
          </a:p>
          <a:p>
            <a:pPr marL="454025" lvl="1" indent="0" algn="r">
              <a:buNone/>
            </a:pPr>
            <a:r>
              <a:rPr lang="ar-LB" dirty="0"/>
              <a:t>7.النساء يحضن</a:t>
            </a:r>
            <a:endParaRPr lang="en-US" dirty="0"/>
          </a:p>
          <a:p>
            <a:pPr marL="454025" lvl="1" indent="0">
              <a:buNone/>
            </a:pPr>
            <a:endParaRPr lang="en-US" dirty="0"/>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1454426" y="432543"/>
            <a:ext cx="5158409" cy="461665"/>
          </a:xfrm>
        </p:spPr>
        <p:txBody>
          <a:bodyPr/>
          <a:lstStyle/>
          <a:p>
            <a:pPr algn="r"/>
            <a:r>
              <a:rPr lang="ar-LB" dirty="0"/>
              <a:t>الفرق بين الجنس والجندر</a:t>
            </a:r>
            <a:endParaRPr lang="en-US" dirty="0"/>
          </a:p>
        </p:txBody>
      </p:sp>
    </p:spTree>
    <p:extLst>
      <p:ext uri="{BB962C8B-B14F-4D97-AF65-F5344CB8AC3E}">
        <p14:creationId xmlns:p14="http://schemas.microsoft.com/office/powerpoint/2010/main" val="312452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4572000" y="937171"/>
            <a:ext cx="4419600" cy="3310433"/>
          </a:xfrm>
        </p:spPr>
      </p:pic>
      <p:sp>
        <p:nvSpPr>
          <p:cNvPr id="2" name="Date Placeholder 1"/>
          <p:cNvSpPr>
            <a:spLocks noGrp="1"/>
          </p:cNvSpPr>
          <p:nvPr>
            <p:ph type="dt" sz="half" idx="2"/>
          </p:nvPr>
        </p:nvSpPr>
        <p:spPr/>
        <p:txBody>
          <a:bodyPr/>
          <a:lstStyle/>
          <a:p>
            <a:fld id="{81B7343D-1FD4-744C-9192-B6EF5881B96B}" type="datetime1">
              <a:rPr lang="en-US" smtClean="0"/>
              <a:pPr/>
              <a:t>10/1/2020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5</a:t>
            </a:fld>
            <a:endParaRPr lang="en-US"/>
          </a:p>
        </p:txBody>
      </p:sp>
      <p:sp>
        <p:nvSpPr>
          <p:cNvPr id="13" name="Content Placeholder 12"/>
          <p:cNvSpPr>
            <a:spLocks noGrp="1"/>
          </p:cNvSpPr>
          <p:nvPr>
            <p:ph idx="1"/>
          </p:nvPr>
        </p:nvSpPr>
        <p:spPr/>
        <p:txBody>
          <a:bodyPr/>
          <a:lstStyle/>
          <a:p>
            <a:pPr marL="0" indent="0" algn="r">
              <a:buNone/>
            </a:pPr>
            <a:r>
              <a:rPr lang="ar-LB" sz="2400" u="sng" dirty="0"/>
              <a:t>الجنس</a:t>
            </a:r>
            <a:endParaRPr lang="en-US" sz="2400" u="sng" dirty="0"/>
          </a:p>
          <a:p>
            <a:pPr marL="0" indent="0" algn="r">
              <a:buNone/>
            </a:pPr>
            <a:r>
              <a:rPr lang="ar-LB" dirty="0"/>
              <a:t>. يشير الى الفروقات الفيزيولوجية بين النساء والرجال</a:t>
            </a:r>
            <a:endParaRPr lang="en-US" dirty="0"/>
          </a:p>
          <a:p>
            <a:endParaRPr lang="en-US" dirty="0"/>
          </a:p>
          <a:p>
            <a:pPr marL="0" indent="0" algn="r">
              <a:buNone/>
            </a:pPr>
            <a:r>
              <a:rPr lang="ar-LB" dirty="0"/>
              <a:t>. يحدد عند الولادة</a:t>
            </a:r>
            <a:endParaRPr lang="en-US" dirty="0"/>
          </a:p>
          <a:p>
            <a:endParaRPr lang="en-US" dirty="0"/>
          </a:p>
          <a:p>
            <a:pPr marL="0" indent="0" algn="r">
              <a:buNone/>
            </a:pPr>
            <a:r>
              <a:rPr lang="ar-LB" dirty="0"/>
              <a:t>. لا يتغيّر (دون عملية جراحية)</a:t>
            </a:r>
            <a:endParaRPr lang="en-US" dirty="0"/>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800" y="678715"/>
            <a:ext cx="3657600" cy="830997"/>
          </a:xfrm>
        </p:spPr>
        <p:txBody>
          <a:bodyPr/>
          <a:lstStyle/>
          <a:p>
            <a:pPr algn="r"/>
            <a:r>
              <a:rPr lang="ar-LB" dirty="0">
                <a:solidFill>
                  <a:srgbClr val="651D32"/>
                </a:solidFill>
              </a:rPr>
              <a:t>مفاهيم الجندر:</a:t>
            </a:r>
            <a:br>
              <a:rPr lang="en-US" dirty="0">
                <a:solidFill>
                  <a:srgbClr val="651D32"/>
                </a:solidFill>
              </a:rPr>
            </a:br>
            <a:r>
              <a:rPr lang="ar-LB" dirty="0"/>
              <a:t>الجندر والجنس</a:t>
            </a:r>
            <a:endParaRPr lang="en-US" dirty="0"/>
          </a:p>
        </p:txBody>
      </p:sp>
    </p:spTree>
    <p:extLst>
      <p:ext uri="{BB962C8B-B14F-4D97-AF65-F5344CB8AC3E}">
        <p14:creationId xmlns:p14="http://schemas.microsoft.com/office/powerpoint/2010/main" val="321805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5903908" y="1934817"/>
            <a:ext cx="3087691" cy="2312787"/>
          </a:xfrm>
        </p:spPr>
      </p:pic>
      <p:sp>
        <p:nvSpPr>
          <p:cNvPr id="2" name="Date Placeholder 1"/>
          <p:cNvSpPr>
            <a:spLocks noGrp="1"/>
          </p:cNvSpPr>
          <p:nvPr>
            <p:ph type="dt" sz="half" idx="2"/>
          </p:nvPr>
        </p:nvSpPr>
        <p:spPr/>
        <p:txBody>
          <a:bodyPr/>
          <a:lstStyle/>
          <a:p>
            <a:fld id="{81B7343D-1FD4-744C-9192-B6EF5881B96B}" type="datetime1">
              <a:rPr lang="en-US" smtClean="0"/>
              <a:pPr/>
              <a:t>10/1/2020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6</a:t>
            </a:fld>
            <a:endParaRPr lang="en-US"/>
          </a:p>
        </p:txBody>
      </p:sp>
      <p:sp>
        <p:nvSpPr>
          <p:cNvPr id="13" name="Content Placeholder 12"/>
          <p:cNvSpPr>
            <a:spLocks noGrp="1"/>
          </p:cNvSpPr>
          <p:nvPr>
            <p:ph idx="1"/>
          </p:nvPr>
        </p:nvSpPr>
        <p:spPr>
          <a:xfrm>
            <a:off x="685800" y="1677987"/>
            <a:ext cx="5092148" cy="3410848"/>
          </a:xfrm>
        </p:spPr>
        <p:txBody>
          <a:bodyPr>
            <a:normAutofit/>
          </a:bodyPr>
          <a:lstStyle/>
          <a:p>
            <a:pPr marL="0" indent="0" algn="r">
              <a:buNone/>
            </a:pPr>
            <a:r>
              <a:rPr lang="ar-LB" sz="2200" dirty="0"/>
              <a:t>الجندر</a:t>
            </a:r>
            <a:endParaRPr lang="en-US" sz="2200" dirty="0"/>
          </a:p>
          <a:p>
            <a:pPr marL="0" indent="0" algn="r">
              <a:buNone/>
            </a:pPr>
            <a:r>
              <a:rPr lang="ar-LB" dirty="0"/>
              <a:t>. يشير الى الفروقات الاجتماعية بين الرجال والنساء (النوع الاجتماعي)</a:t>
            </a:r>
            <a:endParaRPr lang="en-US" dirty="0"/>
          </a:p>
          <a:p>
            <a:endParaRPr lang="en-US" dirty="0"/>
          </a:p>
          <a:p>
            <a:pPr marL="0" indent="0" algn="r">
              <a:buNone/>
            </a:pPr>
            <a:r>
              <a:rPr lang="ar-LB" dirty="0"/>
              <a:t>. تحدده عوامل اجتماعية: التاريخ، الثقافة، الأعراف والتقاليد، الدين، الخ...</a:t>
            </a:r>
            <a:endParaRPr lang="en-US" dirty="0"/>
          </a:p>
          <a:p>
            <a:pPr marL="0" indent="0" algn="r">
              <a:buNone/>
            </a:pPr>
            <a:endParaRPr lang="ar-LB" dirty="0"/>
          </a:p>
          <a:p>
            <a:pPr marL="0" indent="0" algn="r">
              <a:buNone/>
            </a:pPr>
            <a:r>
              <a:rPr lang="ar-LB" dirty="0"/>
              <a:t>. يرتكز على التنشئة الاجتماعية للفتيات والفتيان، ويحدد الأدوار، المسؤوليات، الفرص، الامتيازات، القيود، التوقعات التي تختلف من ثقافة/مجتمع الى أخر/ى</a:t>
            </a:r>
            <a:endParaRPr lang="en-US" dirty="0"/>
          </a:p>
          <a:p>
            <a:pPr lvl="1"/>
            <a:endParaRPr lang="en-US" dirty="0"/>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799" y="250784"/>
            <a:ext cx="5582479" cy="1200329"/>
          </a:xfrm>
        </p:spPr>
        <p:txBody>
          <a:bodyPr/>
          <a:lstStyle/>
          <a:p>
            <a:pPr algn="r"/>
            <a:r>
              <a:rPr lang="ar-LB" dirty="0">
                <a:solidFill>
                  <a:srgbClr val="651D32"/>
                </a:solidFill>
              </a:rPr>
              <a:t>مفاهيم الجندر:</a:t>
            </a:r>
            <a:br>
              <a:rPr lang="en-US" dirty="0">
                <a:solidFill>
                  <a:srgbClr val="651D32"/>
                </a:solidFill>
              </a:rPr>
            </a:br>
            <a:r>
              <a:rPr lang="ar-LB" dirty="0">
                <a:solidFill>
                  <a:srgbClr val="C00000"/>
                </a:solidFill>
              </a:rPr>
              <a:t>الجندر والجنس</a:t>
            </a:r>
            <a:br>
              <a:rPr lang="en-US" dirty="0">
                <a:solidFill>
                  <a:srgbClr val="651D32"/>
                </a:solidFill>
              </a:rPr>
            </a:br>
            <a:endParaRPr lang="en-US" dirty="0"/>
          </a:p>
        </p:txBody>
      </p:sp>
    </p:spTree>
    <p:extLst>
      <p:ext uri="{BB962C8B-B14F-4D97-AF65-F5344CB8AC3E}">
        <p14:creationId xmlns:p14="http://schemas.microsoft.com/office/powerpoint/2010/main" val="1114342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945845" y="153987"/>
            <a:ext cx="1813842" cy="1358630"/>
          </a:xfrm>
        </p:spPr>
      </p:pic>
      <p:sp>
        <p:nvSpPr>
          <p:cNvPr id="2" name="Date Placeholder 1"/>
          <p:cNvSpPr>
            <a:spLocks noGrp="1"/>
          </p:cNvSpPr>
          <p:nvPr>
            <p:ph type="dt" sz="half" idx="2"/>
          </p:nvPr>
        </p:nvSpPr>
        <p:spPr/>
        <p:txBody>
          <a:bodyPr/>
          <a:lstStyle/>
          <a:p>
            <a:fld id="{81B7343D-1FD4-744C-9192-B6EF5881B96B}" type="datetime1">
              <a:rPr lang="en-US" smtClean="0"/>
              <a:pPr/>
              <a:t>10/1/2020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7</a:t>
            </a:fld>
            <a:endParaRPr lang="en-US"/>
          </a:p>
        </p:txBody>
      </p:sp>
      <p:sp>
        <p:nvSpPr>
          <p:cNvPr id="13" name="Content Placeholder 12"/>
          <p:cNvSpPr>
            <a:spLocks noGrp="1"/>
          </p:cNvSpPr>
          <p:nvPr>
            <p:ph idx="1"/>
          </p:nvPr>
        </p:nvSpPr>
        <p:spPr>
          <a:xfrm>
            <a:off x="685799" y="1649895"/>
            <a:ext cx="7934740" cy="3194744"/>
          </a:xfrm>
        </p:spPr>
        <p:txBody>
          <a:bodyPr>
            <a:normAutofit/>
          </a:bodyPr>
          <a:lstStyle/>
          <a:p>
            <a:pPr marL="454025" lvl="1" indent="0">
              <a:buNone/>
            </a:pPr>
            <a:r>
              <a:rPr lang="ar-LB" dirty="0"/>
              <a:t>لا يتغير مع الزمان والمكان</a:t>
            </a:r>
            <a:r>
              <a:rPr lang="en-US" dirty="0"/>
              <a:t>	     			         </a:t>
            </a:r>
            <a:r>
              <a:rPr lang="ar-LB" dirty="0"/>
              <a:t>يتغير مع الزمان والمكان</a:t>
            </a:r>
            <a:endParaRPr lang="en-US" dirty="0"/>
          </a:p>
          <a:p>
            <a:pPr marL="454025" lvl="1" indent="0">
              <a:buNone/>
            </a:pPr>
            <a:r>
              <a:rPr lang="ar-LB" dirty="0"/>
              <a:t>                                تحدده الطبيعة               	                   يحدّده المجتمع منذ الولادة</a:t>
            </a:r>
          </a:p>
          <a:p>
            <a:pPr marL="454025" lvl="1" indent="0">
              <a:buNone/>
            </a:pPr>
            <a:r>
              <a:rPr lang="ar-LB" dirty="0"/>
              <a:t>     يُكتسب                                                        يولد مع الانسان            </a:t>
            </a:r>
          </a:p>
          <a:p>
            <a:pPr marL="454025" lvl="1" indent="0">
              <a:buNone/>
            </a:pPr>
            <a:r>
              <a:rPr lang="ar-LB" dirty="0"/>
              <a:t>يظهر كفارق جسدي          	                	                 يظهر من خلال التصرفات  				</a:t>
            </a:r>
            <a:endParaRPr lang="en-US" dirty="0"/>
          </a:p>
          <a:p>
            <a:pPr marL="454025" lvl="1" indent="0">
              <a:buNone/>
            </a:pPr>
            <a:r>
              <a:rPr lang="ar-LB" dirty="0"/>
              <a:t>مجموعة صفات ثقافية، اجتماعية،نفسية، الخ...                      مجموعة صفات بيولوجية        </a:t>
            </a:r>
            <a:r>
              <a:rPr lang="en-US" dirty="0"/>
              <a:t>				</a:t>
            </a:r>
            <a:r>
              <a:rPr lang="ar-LB" dirty="0"/>
              <a:t> </a:t>
            </a:r>
            <a:r>
              <a:rPr lang="en-US" dirty="0"/>
              <a:t>	</a:t>
            </a:r>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800" y="337006"/>
            <a:ext cx="3657600" cy="1200329"/>
          </a:xfrm>
        </p:spPr>
        <p:txBody>
          <a:bodyPr/>
          <a:lstStyle/>
          <a:p>
            <a:pPr algn="r"/>
            <a:r>
              <a:rPr lang="ar-LB" dirty="0">
                <a:solidFill>
                  <a:srgbClr val="651D32"/>
                </a:solidFill>
              </a:rPr>
              <a:t>مفاهيم الجندر:</a:t>
            </a:r>
            <a:br>
              <a:rPr lang="en-US" dirty="0">
                <a:solidFill>
                  <a:srgbClr val="651D32"/>
                </a:solidFill>
              </a:rPr>
            </a:br>
            <a:r>
              <a:rPr lang="ar-LB" dirty="0">
                <a:solidFill>
                  <a:srgbClr val="C00000"/>
                </a:solidFill>
              </a:rPr>
              <a:t>الجندر والجنس</a:t>
            </a:r>
            <a:br>
              <a:rPr lang="en-US" dirty="0">
                <a:solidFill>
                  <a:srgbClr val="651D32"/>
                </a:solidFill>
              </a:rPr>
            </a:br>
            <a:endParaRPr lang="en-US" dirty="0"/>
          </a:p>
        </p:txBody>
      </p:sp>
    </p:spTree>
    <p:extLst>
      <p:ext uri="{BB962C8B-B14F-4D97-AF65-F5344CB8AC3E}">
        <p14:creationId xmlns:p14="http://schemas.microsoft.com/office/powerpoint/2010/main" val="599683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4572000" y="1197549"/>
            <a:ext cx="4419600" cy="2789676"/>
          </a:xfrm>
        </p:spPr>
      </p:pic>
      <p:sp>
        <p:nvSpPr>
          <p:cNvPr id="2" name="Date Placeholder 1"/>
          <p:cNvSpPr>
            <a:spLocks noGrp="1"/>
          </p:cNvSpPr>
          <p:nvPr>
            <p:ph type="dt" sz="half" idx="2"/>
          </p:nvPr>
        </p:nvSpPr>
        <p:spPr/>
        <p:txBody>
          <a:bodyPr/>
          <a:lstStyle/>
          <a:p>
            <a:fld id="{81B7343D-1FD4-744C-9192-B6EF5881B96B}" type="datetime1">
              <a:rPr lang="en-US" smtClean="0"/>
              <a:pPr/>
              <a:t>10/1/2020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8</a:t>
            </a:fld>
            <a:endParaRPr lang="en-US"/>
          </a:p>
        </p:txBody>
      </p:sp>
      <p:sp>
        <p:nvSpPr>
          <p:cNvPr id="13" name="Content Placeholder 12"/>
          <p:cNvSpPr>
            <a:spLocks noGrp="1"/>
          </p:cNvSpPr>
          <p:nvPr>
            <p:ph idx="1"/>
          </p:nvPr>
        </p:nvSpPr>
        <p:spPr/>
        <p:txBody>
          <a:bodyPr>
            <a:normAutofit/>
          </a:bodyPr>
          <a:lstStyle/>
          <a:p>
            <a:pPr marL="0" indent="0" algn="r">
              <a:buNone/>
            </a:pPr>
            <a:r>
              <a:rPr lang="ar-LB" sz="2200" b="1" dirty="0"/>
              <a:t>المساواة لا تعني أن النساء والرجال يصبحون متشابهين، بل تعني ان النساء والرجال متساوين في الحقوق، الواجبات والفرص التي لا تعتمد على كونهم وُلدوا رجالاً أو نساءً</a:t>
            </a:r>
            <a:endParaRPr lang="en-US" sz="2200" dirty="0"/>
          </a:p>
          <a:p>
            <a:pPr marL="0" indent="0">
              <a:buNone/>
            </a:pPr>
            <a:endParaRPr lang="en-US" sz="2200" dirty="0"/>
          </a:p>
          <a:p>
            <a:pPr marL="0" indent="0">
              <a:buNone/>
            </a:pPr>
            <a:endParaRPr lang="en-US" sz="2200" dirty="0"/>
          </a:p>
          <a:p>
            <a:pPr marL="0" indent="0">
              <a:buNone/>
            </a:pPr>
            <a:endParaRPr lang="en-US" sz="2200" dirty="0"/>
          </a:p>
          <a:p>
            <a:pPr lvl="1"/>
            <a:endParaRPr lang="en-US" dirty="0"/>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800" y="337006"/>
            <a:ext cx="3657600" cy="1200329"/>
          </a:xfrm>
        </p:spPr>
        <p:txBody>
          <a:bodyPr/>
          <a:lstStyle/>
          <a:p>
            <a:pPr algn="r"/>
            <a:r>
              <a:rPr lang="ar-LB" dirty="0">
                <a:solidFill>
                  <a:srgbClr val="651D32"/>
                </a:solidFill>
              </a:rPr>
              <a:t>مفاهيم الجندر:</a:t>
            </a:r>
            <a:br>
              <a:rPr lang="en-US" dirty="0">
                <a:solidFill>
                  <a:srgbClr val="651D32"/>
                </a:solidFill>
              </a:rPr>
            </a:br>
            <a:r>
              <a:rPr lang="ar-LB" dirty="0">
                <a:solidFill>
                  <a:srgbClr val="C00000"/>
                </a:solidFill>
              </a:rPr>
              <a:t>المساواة الجندرية</a:t>
            </a:r>
            <a:br>
              <a:rPr lang="en-US" dirty="0">
                <a:solidFill>
                  <a:srgbClr val="651D32"/>
                </a:solidFill>
              </a:rPr>
            </a:br>
            <a:endParaRPr lang="en-US" dirty="0"/>
          </a:p>
        </p:txBody>
      </p:sp>
    </p:spTree>
    <p:extLst>
      <p:ext uri="{BB962C8B-B14F-4D97-AF65-F5344CB8AC3E}">
        <p14:creationId xmlns:p14="http://schemas.microsoft.com/office/powerpoint/2010/main" val="106841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4572000" y="1232511"/>
            <a:ext cx="4419600" cy="2719753"/>
          </a:xfrm>
        </p:spPr>
      </p:pic>
      <p:sp>
        <p:nvSpPr>
          <p:cNvPr id="2" name="Date Placeholder 1"/>
          <p:cNvSpPr>
            <a:spLocks noGrp="1"/>
          </p:cNvSpPr>
          <p:nvPr>
            <p:ph type="dt" sz="half" idx="2"/>
          </p:nvPr>
        </p:nvSpPr>
        <p:spPr/>
        <p:txBody>
          <a:bodyPr/>
          <a:lstStyle/>
          <a:p>
            <a:fld id="{81B7343D-1FD4-744C-9192-B6EF5881B96B}" type="datetime1">
              <a:rPr lang="en-US" smtClean="0"/>
              <a:pPr/>
              <a:t>10/1/2020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9</a:t>
            </a:fld>
            <a:endParaRPr lang="en-US"/>
          </a:p>
        </p:txBody>
      </p:sp>
      <p:sp>
        <p:nvSpPr>
          <p:cNvPr id="13" name="Content Placeholder 12"/>
          <p:cNvSpPr>
            <a:spLocks noGrp="1"/>
          </p:cNvSpPr>
          <p:nvPr>
            <p:ph idx="1"/>
          </p:nvPr>
        </p:nvSpPr>
        <p:spPr/>
        <p:txBody>
          <a:bodyPr>
            <a:normAutofit/>
          </a:bodyPr>
          <a:lstStyle/>
          <a:p>
            <a:pPr marL="0" indent="0" algn="r">
              <a:buNone/>
            </a:pPr>
            <a:r>
              <a:rPr lang="ar-LB" sz="2200" dirty="0"/>
              <a:t>المساواة بين النساء والرجال هي:</a:t>
            </a:r>
          </a:p>
          <a:p>
            <a:pPr marL="0" indent="0" algn="r">
              <a:buNone/>
            </a:pPr>
            <a:r>
              <a:rPr lang="ar-LB" sz="2200" dirty="0"/>
              <a:t>1- قضية من قضايا حقوق الانسان والعدالة الاجتماعية</a:t>
            </a:r>
          </a:p>
          <a:p>
            <a:pPr marL="0" indent="0" algn="r">
              <a:buNone/>
            </a:pPr>
            <a:r>
              <a:rPr lang="ar-LB" sz="2200" dirty="0"/>
              <a:t>2- شرط مسبق من شروط التنمية البشرية المستدامة </a:t>
            </a:r>
            <a:endParaRPr lang="en-US" sz="2200" dirty="0"/>
          </a:p>
          <a:p>
            <a:pPr marL="0" indent="0">
              <a:buNone/>
            </a:pPr>
            <a:endParaRPr lang="en-US" sz="2200" dirty="0"/>
          </a:p>
          <a:p>
            <a:pPr lvl="1"/>
            <a:endParaRPr lang="en-US" dirty="0"/>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800" y="337006"/>
            <a:ext cx="3657600" cy="1200329"/>
          </a:xfrm>
        </p:spPr>
        <p:txBody>
          <a:bodyPr/>
          <a:lstStyle/>
          <a:p>
            <a:pPr algn="r"/>
            <a:r>
              <a:rPr lang="ar-LB" dirty="0">
                <a:solidFill>
                  <a:srgbClr val="651D32"/>
                </a:solidFill>
              </a:rPr>
              <a:t>مفاهيم الجندر: </a:t>
            </a:r>
            <a:br>
              <a:rPr lang="en-US" dirty="0">
                <a:solidFill>
                  <a:srgbClr val="651D32"/>
                </a:solidFill>
              </a:rPr>
            </a:br>
            <a:r>
              <a:rPr lang="ar-LB" dirty="0">
                <a:solidFill>
                  <a:srgbClr val="C00000"/>
                </a:solidFill>
              </a:rPr>
              <a:t>المساواة الجندرية</a:t>
            </a:r>
            <a:br>
              <a:rPr lang="en-US" dirty="0">
                <a:solidFill>
                  <a:srgbClr val="651D32"/>
                </a:solidFill>
              </a:rPr>
            </a:br>
            <a:endParaRPr lang="en-US" dirty="0"/>
          </a:p>
        </p:txBody>
      </p:sp>
    </p:spTree>
    <p:extLst>
      <p:ext uri="{BB962C8B-B14F-4D97-AF65-F5344CB8AC3E}">
        <p14:creationId xmlns:p14="http://schemas.microsoft.com/office/powerpoint/2010/main" val="1406001971"/>
      </p:ext>
    </p:extLst>
  </p:cSld>
  <p:clrMapOvr>
    <a:masterClrMapping/>
  </p:clrMapOvr>
</p:sld>
</file>

<file path=ppt/theme/theme1.xml><?xml version="1.0" encoding="utf-8"?>
<a:theme xmlns:a="http://schemas.openxmlformats.org/drawingml/2006/main" name="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16.9-Template_12.7.2016</Template>
  <TotalTime>812</TotalTime>
  <Words>1439</Words>
  <Application>Microsoft Office PowerPoint</Application>
  <PresentationFormat>Custom</PresentationFormat>
  <Paragraphs>264</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Gill Sans MT</vt:lpstr>
      <vt:lpstr>Times</vt:lpstr>
      <vt:lpstr>16.9-Template_12.7.2016</vt:lpstr>
      <vt:lpstr>                                Gender – Part 1 الجندرية – الجزء الاول </vt:lpstr>
      <vt:lpstr>               Gender Training أهداف الورشة  </vt:lpstr>
      <vt:lpstr>                         Gender &amp; the burning question</vt:lpstr>
      <vt:lpstr>الفرق بين الجنس والجندر</vt:lpstr>
      <vt:lpstr>مفاهيم الجندر: الجندر والجنس</vt:lpstr>
      <vt:lpstr>مفاهيم الجندر: الجندر والجنس </vt:lpstr>
      <vt:lpstr>مفاهيم الجندر: الجندر والجنس </vt:lpstr>
      <vt:lpstr>مفاهيم الجندر: المساواة الجندرية </vt:lpstr>
      <vt:lpstr>مفاهيم الجندر:  المساواة الجندرية </vt:lpstr>
      <vt:lpstr>  مفاهيم الجندر: المساواة الجندرية والمساواة في الفرص </vt:lpstr>
      <vt:lpstr>مفاهيم الجندر: المساواة الجندرية</vt:lpstr>
      <vt:lpstr>مفاهيم الجندر: المساواة الجندرية</vt:lpstr>
      <vt:lpstr>مفاهيم الجندر: المساواة الجندرية </vt:lpstr>
      <vt:lpstr>مفاهيم الجندر: المساواة الجندرية</vt:lpstr>
      <vt:lpstr>مفاهيم الجندر: العدالة الجندرية</vt:lpstr>
      <vt:lpstr>مفاهيم الجندر: العدالة الجندرية</vt:lpstr>
      <vt:lpstr>مفاهيم الجندر: (level playing field) العدالة الجندرية وتكافؤ الفرص  </vt:lpstr>
      <vt:lpstr>مفاهيم الجندر: العدالة الجندرية</vt:lpstr>
      <vt:lpstr>مفاهيم الجندر: (level playing field) العدالة الجندرية وتكافؤ الفرص </vt:lpstr>
      <vt:lpstr>مفاهيم الجندر:  العدالة الجندرية</vt:lpstr>
      <vt:lpstr>مفاهيم الجندر: العدالة الجندرية</vt:lpstr>
      <vt:lpstr>مفاهيم الجندر: العدالة الجندرية</vt:lpstr>
      <vt:lpstr>مفاهيم الجندر: العدالة الجندرية</vt:lpstr>
      <vt:lpstr>مفاهيم الجندر: العدالة الجندرية</vt:lpstr>
      <vt:lpstr>مفاهيم الجندر: </vt:lpstr>
      <vt:lpstr>المساواة في فرص العمل أو التمييز الايجابي؟</vt:lpstr>
      <vt:lpstr>مفاهيم الجندر: Equal employment opportunity   المساواة في فرص العمل</vt:lpstr>
      <vt:lpstr>مفاهيم الجندر المساواة في فرص العمل</vt:lpstr>
      <vt:lpstr>مفاهيم الجندر: التمييز الايجابي</vt:lpstr>
      <vt:lpstr>مفاهيم الجندر:  المساواة في فرص العمل أو التمييز الايجابي؟</vt:lpstr>
      <vt:lpstr>مفاهيم الجندر:  المساواة في فرص العمل أو التمييز الايجابي؟</vt:lpstr>
      <vt:lpstr>مفاهيم الجندر:  المساواة في فرص العمل أو التمييز الايجابي؟</vt:lpstr>
      <vt:lpstr>PowerPoint Presentation</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MSI MEL</cp:lastModifiedBy>
  <cp:revision>115</cp:revision>
  <dcterms:created xsi:type="dcterms:W3CDTF">2017-03-16T17:43:27Z</dcterms:created>
  <dcterms:modified xsi:type="dcterms:W3CDTF">2020-10-01T08:53:31Z</dcterms:modified>
</cp:coreProperties>
</file>