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65"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8" r:id="rId36"/>
    <p:sldId id="301" r:id="rId37"/>
    <p:sldId id="302" r:id="rId38"/>
    <p:sldId id="303" r:id="rId39"/>
    <p:sldId id="304" r:id="rId40"/>
    <p:sldId id="309" r:id="rId41"/>
    <p:sldId id="305" r:id="rId42"/>
    <p:sldId id="306" r:id="rId43"/>
    <p:sldId id="307" r:id="rId44"/>
  </p:sldIdLst>
  <p:sldSz cx="9144000" cy="6858000" type="screen4x3"/>
  <p:notesSz cx="6735763" cy="9866313"/>
  <p:defaultTextStyle>
    <a:defPPr>
      <a:defRPr lang="en-US"/>
    </a:defPPr>
    <a:lvl1pPr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5pPr>
    <a:lvl6pPr marL="2286000" algn="l" defTabSz="914400" rtl="0" eaLnBrk="1" latinLnBrk="0" hangingPunct="1">
      <a:defRPr sz="2800" kern="1200">
        <a:solidFill>
          <a:schemeClr val="tx1"/>
        </a:solidFill>
        <a:latin typeface="Times" panose="02020603050405020304" pitchFamily="18" charset="0"/>
        <a:ea typeface="+mn-ea"/>
        <a:cs typeface="+mn-cs"/>
      </a:defRPr>
    </a:lvl6pPr>
    <a:lvl7pPr marL="2743200" algn="l" defTabSz="914400" rtl="0" eaLnBrk="1" latinLnBrk="0" hangingPunct="1">
      <a:defRPr sz="2800" kern="1200">
        <a:solidFill>
          <a:schemeClr val="tx1"/>
        </a:solidFill>
        <a:latin typeface="Times" panose="02020603050405020304" pitchFamily="18" charset="0"/>
        <a:ea typeface="+mn-ea"/>
        <a:cs typeface="+mn-cs"/>
      </a:defRPr>
    </a:lvl7pPr>
    <a:lvl8pPr marL="3200400" algn="l" defTabSz="914400" rtl="0" eaLnBrk="1" latinLnBrk="0" hangingPunct="1">
      <a:defRPr sz="2800" kern="1200">
        <a:solidFill>
          <a:schemeClr val="tx1"/>
        </a:solidFill>
        <a:latin typeface="Times" panose="02020603050405020304" pitchFamily="18" charset="0"/>
        <a:ea typeface="+mn-ea"/>
        <a:cs typeface="+mn-cs"/>
      </a:defRPr>
    </a:lvl8pPr>
    <a:lvl9pPr marL="3657600" algn="l" defTabSz="914400" rtl="0" eaLnBrk="1" latinLnBrk="0" hangingPunct="1">
      <a:defRPr sz="28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463"/>
    <a:srgbClr val="E10040"/>
    <a:srgbClr val="002A6C"/>
    <a:srgbClr val="DDDDDD"/>
    <a:srgbClr val="CCCCCC"/>
    <a:srgbClr val="666666"/>
    <a:srgbClr val="1E4ABD"/>
    <a:srgbClr val="003366"/>
    <a:srgbClr val="C21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434" autoAdjust="0"/>
  </p:normalViewPr>
  <p:slideViewPr>
    <p:cSldViewPr>
      <p:cViewPr varScale="1">
        <p:scale>
          <a:sx n="70" d="100"/>
          <a:sy n="70" d="100"/>
        </p:scale>
        <p:origin x="702" y="48"/>
      </p:cViewPr>
      <p:guideLst>
        <p:guide orient="horz" pos="2160"/>
        <p:guide pos="2880"/>
      </p:guideLst>
    </p:cSldViewPr>
  </p:slideViewPr>
  <p:outlineViewPr>
    <p:cViewPr>
      <p:scale>
        <a:sx n="33" d="100"/>
        <a:sy n="33" d="100"/>
      </p:scale>
      <p:origin x="0" y="-28296"/>
    </p:cViewPr>
  </p:outlineViewPr>
  <p:notesTextViewPr>
    <p:cViewPr>
      <p:scale>
        <a:sx n="100" d="100"/>
        <a:sy n="100" d="100"/>
      </p:scale>
      <p:origin x="0" y="0"/>
    </p:cViewPr>
  </p:notesTextViewPr>
  <p:sorterViewPr>
    <p:cViewPr>
      <p:scale>
        <a:sx n="66" d="100"/>
        <a:sy n="66" d="100"/>
      </p:scale>
      <p:origin x="0" y="-7104"/>
    </p:cViewPr>
  </p:sorterViewPr>
  <p:notesViewPr>
    <p:cSldViewPr>
      <p:cViewPr varScale="1">
        <p:scale>
          <a:sx n="68" d="100"/>
          <a:sy n="68" d="100"/>
        </p:scale>
        <p:origin x="-2820" y="-102"/>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18020" cy="48390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dirty="0">
                <a:latin typeface="Times" charset="0"/>
              </a:defRPr>
            </a:lvl1pPr>
          </a:lstStyle>
          <a:p>
            <a:pPr>
              <a:defRPr/>
            </a:pPr>
            <a:endParaRPr lang="en-US"/>
          </a:p>
        </p:txBody>
      </p:sp>
      <p:sp>
        <p:nvSpPr>
          <p:cNvPr id="124931" name="Rectangle 3"/>
          <p:cNvSpPr>
            <a:spLocks noGrp="1" noChangeArrowheads="1"/>
          </p:cNvSpPr>
          <p:nvPr>
            <p:ph type="dt" sz="quarter" idx="1"/>
          </p:nvPr>
        </p:nvSpPr>
        <p:spPr bwMode="auto">
          <a:xfrm>
            <a:off x="3793426" y="0"/>
            <a:ext cx="2918020" cy="48390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124932" name="Rectangle 4"/>
          <p:cNvSpPr>
            <a:spLocks noGrp="1" noChangeArrowheads="1"/>
          </p:cNvSpPr>
          <p:nvPr>
            <p:ph type="ftr" sz="quarter" idx="2"/>
          </p:nvPr>
        </p:nvSpPr>
        <p:spPr bwMode="auto">
          <a:xfrm>
            <a:off x="0" y="9355523"/>
            <a:ext cx="2918020" cy="48390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124933" name="Rectangle 5"/>
          <p:cNvSpPr>
            <a:spLocks noGrp="1" noChangeArrowheads="1"/>
          </p:cNvSpPr>
          <p:nvPr>
            <p:ph type="sldNum" sz="quarter" idx="3"/>
          </p:nvPr>
        </p:nvSpPr>
        <p:spPr bwMode="auto">
          <a:xfrm>
            <a:off x="3793426" y="9355523"/>
            <a:ext cx="2918020" cy="48390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4282D20E-04EE-4357-A5B9-8361D86ED65C}" type="slidenum">
              <a:rPr lang="en-US" altLang="en-US"/>
              <a:pPr/>
              <a:t>‹#›</a:t>
            </a:fld>
            <a:endParaRPr lang="en-US" altLang="en-US"/>
          </a:p>
        </p:txBody>
      </p:sp>
    </p:spTree>
    <p:extLst>
      <p:ext uri="{BB962C8B-B14F-4D97-AF65-F5344CB8AC3E}">
        <p14:creationId xmlns:p14="http://schemas.microsoft.com/office/powerpoint/2010/main" val="484148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18020" cy="48390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129027" name="Rectangle 3"/>
          <p:cNvSpPr>
            <a:spLocks noGrp="1" noChangeArrowheads="1"/>
          </p:cNvSpPr>
          <p:nvPr>
            <p:ph type="dt" idx="1"/>
          </p:nvPr>
        </p:nvSpPr>
        <p:spPr bwMode="auto">
          <a:xfrm>
            <a:off x="3793426" y="0"/>
            <a:ext cx="2918020" cy="48390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882650" y="725488"/>
            <a:ext cx="4946650" cy="3709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5"/>
          <p:cNvSpPr>
            <a:spLocks noGrp="1" noChangeArrowheads="1"/>
          </p:cNvSpPr>
          <p:nvPr>
            <p:ph type="body" sz="quarter" idx="3"/>
          </p:nvPr>
        </p:nvSpPr>
        <p:spPr bwMode="auto">
          <a:xfrm>
            <a:off x="875406" y="4677762"/>
            <a:ext cx="4960634" cy="443580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9355523"/>
            <a:ext cx="2918020" cy="48390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129031" name="Rectangle 7"/>
          <p:cNvSpPr>
            <a:spLocks noGrp="1" noChangeArrowheads="1"/>
          </p:cNvSpPr>
          <p:nvPr>
            <p:ph type="sldNum" sz="quarter" idx="5"/>
          </p:nvPr>
        </p:nvSpPr>
        <p:spPr bwMode="auto">
          <a:xfrm>
            <a:off x="3793426" y="9355523"/>
            <a:ext cx="2918020" cy="48390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739CCEB8-9DB4-4BDA-B269-1313E20BE51F}" type="slidenum">
              <a:rPr lang="en-US" altLang="en-US"/>
              <a:pPr/>
              <a:t>‹#›</a:t>
            </a:fld>
            <a:endParaRPr lang="en-US" altLang="en-US"/>
          </a:p>
        </p:txBody>
      </p:sp>
    </p:spTree>
    <p:extLst>
      <p:ext uri="{BB962C8B-B14F-4D97-AF65-F5344CB8AC3E}">
        <p14:creationId xmlns:p14="http://schemas.microsoft.com/office/powerpoint/2010/main" val="3506435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A98AC3F-6207-4C8E-9BEB-7D3D705CC242}" type="slidenum">
              <a:rPr lang="en-US"/>
              <a:pPr/>
              <a:t>1</a:t>
            </a:fld>
            <a:endParaRPr lang="en-US"/>
          </a:p>
        </p:txBody>
      </p:sp>
      <p:sp>
        <p:nvSpPr>
          <p:cNvPr id="210948" name="Rectangle 4"/>
          <p:cNvSpPr>
            <a:spLocks noGrp="1" noRot="1" noChangeAspect="1" noChangeArrowheads="1" noTextEdit="1"/>
          </p:cNvSpPr>
          <p:nvPr>
            <p:ph type="sldImg"/>
          </p:nvPr>
        </p:nvSpPr>
        <p:spPr>
          <a:xfrm>
            <a:off x="377825" y="369888"/>
            <a:ext cx="5810250" cy="4359275"/>
          </a:xfrm>
          <a:ln/>
        </p:spPr>
      </p:sp>
      <p:sp>
        <p:nvSpPr>
          <p:cNvPr id="210949" name="Rectangle 5"/>
          <p:cNvSpPr>
            <a:spLocks noGrp="1" noChangeArrowheads="1"/>
          </p:cNvSpPr>
          <p:nvPr>
            <p:ph type="body" idx="1"/>
          </p:nvPr>
        </p:nvSpPr>
        <p:spPr>
          <a:xfrm>
            <a:off x="583604" y="5000365"/>
            <a:ext cx="5398337" cy="3879653"/>
          </a:xfrm>
        </p:spPr>
        <p:txBody>
          <a:bodyPr/>
          <a:lstStyle/>
          <a:p>
            <a:endParaRPr lang="en-US" sz="1000" dirty="0"/>
          </a:p>
        </p:txBody>
      </p:sp>
    </p:spTree>
    <p:extLst>
      <p:ext uri="{BB962C8B-B14F-4D97-AF65-F5344CB8AC3E}">
        <p14:creationId xmlns:p14="http://schemas.microsoft.com/office/powerpoint/2010/main" val="165431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0" eaLnBrk="0" hangingPunct="0">
              <a:defRPr>
                <a:solidFill>
                  <a:schemeClr val="tx1"/>
                </a:solidFill>
                <a:latin typeface="Tahoma" pitchFamily="34" charset="0"/>
                <a:cs typeface="Arial" pitchFamily="34" charset="0"/>
              </a:defRPr>
            </a:lvl1pPr>
            <a:lvl2pPr marL="745105" indent="-286579" defTabSz="945710" eaLnBrk="0" hangingPunct="0">
              <a:defRPr>
                <a:solidFill>
                  <a:schemeClr val="tx1"/>
                </a:solidFill>
                <a:latin typeface="Tahoma" pitchFamily="34" charset="0"/>
                <a:cs typeface="Arial" pitchFamily="34" charset="0"/>
              </a:defRPr>
            </a:lvl2pPr>
            <a:lvl3pPr marL="1146315" indent="-229263" defTabSz="945710" eaLnBrk="0" hangingPunct="0">
              <a:defRPr>
                <a:solidFill>
                  <a:schemeClr val="tx1"/>
                </a:solidFill>
                <a:latin typeface="Tahoma" pitchFamily="34" charset="0"/>
                <a:cs typeface="Arial" pitchFamily="34" charset="0"/>
              </a:defRPr>
            </a:lvl3pPr>
            <a:lvl4pPr marL="1604841" indent="-229263" defTabSz="945710" eaLnBrk="0" hangingPunct="0">
              <a:defRPr>
                <a:solidFill>
                  <a:schemeClr val="tx1"/>
                </a:solidFill>
                <a:latin typeface="Tahoma" pitchFamily="34" charset="0"/>
                <a:cs typeface="Arial" pitchFamily="34" charset="0"/>
              </a:defRPr>
            </a:lvl4pPr>
            <a:lvl5pPr marL="2063366" indent="-229263" defTabSz="945710" eaLnBrk="0" hangingPunct="0">
              <a:defRPr>
                <a:solidFill>
                  <a:schemeClr val="tx1"/>
                </a:solidFill>
                <a:latin typeface="Tahoma" pitchFamily="34" charset="0"/>
                <a:cs typeface="Arial" pitchFamily="34" charset="0"/>
              </a:defRPr>
            </a:lvl5pPr>
            <a:lvl6pPr marL="2521892" indent="-229263" defTabSz="945710" eaLnBrk="0" fontAlgn="base" hangingPunct="0">
              <a:spcBef>
                <a:spcPct val="0"/>
              </a:spcBef>
              <a:spcAft>
                <a:spcPct val="0"/>
              </a:spcAft>
              <a:defRPr>
                <a:solidFill>
                  <a:schemeClr val="tx1"/>
                </a:solidFill>
                <a:latin typeface="Tahoma" pitchFamily="34" charset="0"/>
                <a:cs typeface="Arial" pitchFamily="34" charset="0"/>
              </a:defRPr>
            </a:lvl6pPr>
            <a:lvl7pPr marL="2980418" indent="-229263" defTabSz="945710" eaLnBrk="0" fontAlgn="base" hangingPunct="0">
              <a:spcBef>
                <a:spcPct val="0"/>
              </a:spcBef>
              <a:spcAft>
                <a:spcPct val="0"/>
              </a:spcAft>
              <a:defRPr>
                <a:solidFill>
                  <a:schemeClr val="tx1"/>
                </a:solidFill>
                <a:latin typeface="Tahoma" pitchFamily="34" charset="0"/>
                <a:cs typeface="Arial" pitchFamily="34" charset="0"/>
              </a:defRPr>
            </a:lvl7pPr>
            <a:lvl8pPr marL="3438944" indent="-229263" defTabSz="945710" eaLnBrk="0" fontAlgn="base" hangingPunct="0">
              <a:spcBef>
                <a:spcPct val="0"/>
              </a:spcBef>
              <a:spcAft>
                <a:spcPct val="0"/>
              </a:spcAft>
              <a:defRPr>
                <a:solidFill>
                  <a:schemeClr val="tx1"/>
                </a:solidFill>
                <a:latin typeface="Tahoma" pitchFamily="34" charset="0"/>
                <a:cs typeface="Arial" pitchFamily="34" charset="0"/>
              </a:defRPr>
            </a:lvl8pPr>
            <a:lvl9pPr marL="3897470" indent="-229263" defTabSz="94571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56D934FA-AD3B-47EC-AB71-AD6EEA02CAA1}" type="slidenum">
              <a:rPr lang="ar-SA" altLang="ar-LB" smtClean="0">
                <a:latin typeface="Arial" pitchFamily="34" charset="0"/>
              </a:rPr>
              <a:pPr eaLnBrk="1" hangingPunct="1"/>
              <a:t>20</a:t>
            </a:fld>
            <a:endParaRPr lang="en-US" altLang="ar-LB"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smtClean="0">
              <a:latin typeface="Arial" pitchFamily="34" charset="0"/>
              <a:cs typeface="Arial" pitchFamily="34" charset="0"/>
            </a:endParaRPr>
          </a:p>
        </p:txBody>
      </p:sp>
    </p:spTree>
    <p:extLst>
      <p:ext uri="{BB962C8B-B14F-4D97-AF65-F5344CB8AC3E}">
        <p14:creationId xmlns:p14="http://schemas.microsoft.com/office/powerpoint/2010/main" val="427031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LB" altLang="ar-LB" smtClean="0">
              <a:latin typeface="Arial" pitchFamily="34" charset="0"/>
              <a:cs typeface="Arial"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0" eaLnBrk="0" hangingPunct="0">
              <a:defRPr>
                <a:solidFill>
                  <a:schemeClr val="tx1"/>
                </a:solidFill>
                <a:latin typeface="Tahoma" pitchFamily="34" charset="0"/>
                <a:cs typeface="Arial" pitchFamily="34" charset="0"/>
              </a:defRPr>
            </a:lvl1pPr>
            <a:lvl2pPr marL="745105" indent="-286579" defTabSz="945710" eaLnBrk="0" hangingPunct="0">
              <a:defRPr>
                <a:solidFill>
                  <a:schemeClr val="tx1"/>
                </a:solidFill>
                <a:latin typeface="Tahoma" pitchFamily="34" charset="0"/>
                <a:cs typeface="Arial" pitchFamily="34" charset="0"/>
              </a:defRPr>
            </a:lvl2pPr>
            <a:lvl3pPr marL="1146315" indent="-229263" defTabSz="945710" eaLnBrk="0" hangingPunct="0">
              <a:defRPr>
                <a:solidFill>
                  <a:schemeClr val="tx1"/>
                </a:solidFill>
                <a:latin typeface="Tahoma" pitchFamily="34" charset="0"/>
                <a:cs typeface="Arial" pitchFamily="34" charset="0"/>
              </a:defRPr>
            </a:lvl3pPr>
            <a:lvl4pPr marL="1604841" indent="-229263" defTabSz="945710" eaLnBrk="0" hangingPunct="0">
              <a:defRPr>
                <a:solidFill>
                  <a:schemeClr val="tx1"/>
                </a:solidFill>
                <a:latin typeface="Tahoma" pitchFamily="34" charset="0"/>
                <a:cs typeface="Arial" pitchFamily="34" charset="0"/>
              </a:defRPr>
            </a:lvl4pPr>
            <a:lvl5pPr marL="2063366" indent="-229263" defTabSz="945710" eaLnBrk="0" hangingPunct="0">
              <a:defRPr>
                <a:solidFill>
                  <a:schemeClr val="tx1"/>
                </a:solidFill>
                <a:latin typeface="Tahoma" pitchFamily="34" charset="0"/>
                <a:cs typeface="Arial" pitchFamily="34" charset="0"/>
              </a:defRPr>
            </a:lvl5pPr>
            <a:lvl6pPr marL="2521892" indent="-229263" defTabSz="945710" eaLnBrk="0" fontAlgn="base" hangingPunct="0">
              <a:spcBef>
                <a:spcPct val="0"/>
              </a:spcBef>
              <a:spcAft>
                <a:spcPct val="0"/>
              </a:spcAft>
              <a:defRPr>
                <a:solidFill>
                  <a:schemeClr val="tx1"/>
                </a:solidFill>
                <a:latin typeface="Tahoma" pitchFamily="34" charset="0"/>
                <a:cs typeface="Arial" pitchFamily="34" charset="0"/>
              </a:defRPr>
            </a:lvl6pPr>
            <a:lvl7pPr marL="2980418" indent="-229263" defTabSz="945710" eaLnBrk="0" fontAlgn="base" hangingPunct="0">
              <a:spcBef>
                <a:spcPct val="0"/>
              </a:spcBef>
              <a:spcAft>
                <a:spcPct val="0"/>
              </a:spcAft>
              <a:defRPr>
                <a:solidFill>
                  <a:schemeClr val="tx1"/>
                </a:solidFill>
                <a:latin typeface="Tahoma" pitchFamily="34" charset="0"/>
                <a:cs typeface="Arial" pitchFamily="34" charset="0"/>
              </a:defRPr>
            </a:lvl7pPr>
            <a:lvl8pPr marL="3438944" indent="-229263" defTabSz="945710" eaLnBrk="0" fontAlgn="base" hangingPunct="0">
              <a:spcBef>
                <a:spcPct val="0"/>
              </a:spcBef>
              <a:spcAft>
                <a:spcPct val="0"/>
              </a:spcAft>
              <a:defRPr>
                <a:solidFill>
                  <a:schemeClr val="tx1"/>
                </a:solidFill>
                <a:latin typeface="Tahoma" pitchFamily="34" charset="0"/>
                <a:cs typeface="Arial" pitchFamily="34" charset="0"/>
              </a:defRPr>
            </a:lvl8pPr>
            <a:lvl9pPr marL="3897470" indent="-229263" defTabSz="94571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2BEE13E-5E59-40BE-AF42-FDC0DBE035B0}" type="slidenum">
              <a:rPr lang="en-US" altLang="ar-LB" smtClean="0">
                <a:latin typeface="Arial" pitchFamily="34" charset="0"/>
              </a:rPr>
              <a:pPr eaLnBrk="1" hangingPunct="1"/>
              <a:t>33</a:t>
            </a:fld>
            <a:endParaRPr lang="en-US" altLang="ar-LB" smtClean="0">
              <a:latin typeface="Arial" pitchFamily="34" charset="0"/>
            </a:endParaRPr>
          </a:p>
        </p:txBody>
      </p:sp>
      <p:sp>
        <p:nvSpPr>
          <p:cNvPr id="686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0" eaLnBrk="0" hangingPunct="0">
              <a:defRPr>
                <a:solidFill>
                  <a:schemeClr val="tx1"/>
                </a:solidFill>
                <a:latin typeface="Tahoma" pitchFamily="34" charset="0"/>
                <a:cs typeface="Arial" pitchFamily="34" charset="0"/>
              </a:defRPr>
            </a:lvl1pPr>
            <a:lvl2pPr marL="745105" indent="-286579" defTabSz="945710" eaLnBrk="0" hangingPunct="0">
              <a:defRPr>
                <a:solidFill>
                  <a:schemeClr val="tx1"/>
                </a:solidFill>
                <a:latin typeface="Tahoma" pitchFamily="34" charset="0"/>
                <a:cs typeface="Arial" pitchFamily="34" charset="0"/>
              </a:defRPr>
            </a:lvl2pPr>
            <a:lvl3pPr marL="1146315" indent="-229263" defTabSz="945710" eaLnBrk="0" hangingPunct="0">
              <a:defRPr>
                <a:solidFill>
                  <a:schemeClr val="tx1"/>
                </a:solidFill>
                <a:latin typeface="Tahoma" pitchFamily="34" charset="0"/>
                <a:cs typeface="Arial" pitchFamily="34" charset="0"/>
              </a:defRPr>
            </a:lvl3pPr>
            <a:lvl4pPr marL="1604841" indent="-229263" defTabSz="945710" eaLnBrk="0" hangingPunct="0">
              <a:defRPr>
                <a:solidFill>
                  <a:schemeClr val="tx1"/>
                </a:solidFill>
                <a:latin typeface="Tahoma" pitchFamily="34" charset="0"/>
                <a:cs typeface="Arial" pitchFamily="34" charset="0"/>
              </a:defRPr>
            </a:lvl4pPr>
            <a:lvl5pPr marL="2063366" indent="-229263" defTabSz="945710" eaLnBrk="0" hangingPunct="0">
              <a:defRPr>
                <a:solidFill>
                  <a:schemeClr val="tx1"/>
                </a:solidFill>
                <a:latin typeface="Tahoma" pitchFamily="34" charset="0"/>
                <a:cs typeface="Arial" pitchFamily="34" charset="0"/>
              </a:defRPr>
            </a:lvl5pPr>
            <a:lvl6pPr marL="2521892" indent="-229263" defTabSz="945710" eaLnBrk="0" fontAlgn="base" hangingPunct="0">
              <a:spcBef>
                <a:spcPct val="0"/>
              </a:spcBef>
              <a:spcAft>
                <a:spcPct val="0"/>
              </a:spcAft>
              <a:defRPr>
                <a:solidFill>
                  <a:schemeClr val="tx1"/>
                </a:solidFill>
                <a:latin typeface="Tahoma" pitchFamily="34" charset="0"/>
                <a:cs typeface="Arial" pitchFamily="34" charset="0"/>
              </a:defRPr>
            </a:lvl6pPr>
            <a:lvl7pPr marL="2980418" indent="-229263" defTabSz="945710" eaLnBrk="0" fontAlgn="base" hangingPunct="0">
              <a:spcBef>
                <a:spcPct val="0"/>
              </a:spcBef>
              <a:spcAft>
                <a:spcPct val="0"/>
              </a:spcAft>
              <a:defRPr>
                <a:solidFill>
                  <a:schemeClr val="tx1"/>
                </a:solidFill>
                <a:latin typeface="Tahoma" pitchFamily="34" charset="0"/>
                <a:cs typeface="Arial" pitchFamily="34" charset="0"/>
              </a:defRPr>
            </a:lvl7pPr>
            <a:lvl8pPr marL="3438944" indent="-229263" defTabSz="945710" eaLnBrk="0" fontAlgn="base" hangingPunct="0">
              <a:spcBef>
                <a:spcPct val="0"/>
              </a:spcBef>
              <a:spcAft>
                <a:spcPct val="0"/>
              </a:spcAft>
              <a:defRPr>
                <a:solidFill>
                  <a:schemeClr val="tx1"/>
                </a:solidFill>
                <a:latin typeface="Tahoma" pitchFamily="34" charset="0"/>
                <a:cs typeface="Arial" pitchFamily="34" charset="0"/>
              </a:defRPr>
            </a:lvl8pPr>
            <a:lvl9pPr marL="3897470" indent="-229263" defTabSz="94571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ar-LB" altLang="ar-LB" smtClean="0">
                <a:latin typeface="Arial" pitchFamily="34" charset="0"/>
              </a:rPr>
              <a:t>يستعمل هذا المستند حصراً لأغراض التدريب في المعهد المالي – معهد باسل فليحان المالي والاقتصادي</a:t>
            </a:r>
            <a:endParaRPr lang="en-US" altLang="ar-LB" smtClean="0">
              <a:latin typeface="Arial" pitchFamily="34" charset="0"/>
            </a:endParaRPr>
          </a:p>
        </p:txBody>
      </p:sp>
    </p:spTree>
    <p:extLst>
      <p:ext uri="{BB962C8B-B14F-4D97-AF65-F5344CB8AC3E}">
        <p14:creationId xmlns:p14="http://schemas.microsoft.com/office/powerpoint/2010/main" val="115465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0" eaLnBrk="0" hangingPunct="0">
              <a:defRPr>
                <a:solidFill>
                  <a:schemeClr val="tx1"/>
                </a:solidFill>
                <a:latin typeface="Tahoma" pitchFamily="34" charset="0"/>
                <a:cs typeface="Arial" pitchFamily="34" charset="0"/>
              </a:defRPr>
            </a:lvl1pPr>
            <a:lvl2pPr marL="745105" indent="-286579" defTabSz="945710" eaLnBrk="0" hangingPunct="0">
              <a:defRPr>
                <a:solidFill>
                  <a:schemeClr val="tx1"/>
                </a:solidFill>
                <a:latin typeface="Tahoma" pitchFamily="34" charset="0"/>
                <a:cs typeface="Arial" pitchFamily="34" charset="0"/>
              </a:defRPr>
            </a:lvl2pPr>
            <a:lvl3pPr marL="1146315" indent="-229263" defTabSz="945710" eaLnBrk="0" hangingPunct="0">
              <a:defRPr>
                <a:solidFill>
                  <a:schemeClr val="tx1"/>
                </a:solidFill>
                <a:latin typeface="Tahoma" pitchFamily="34" charset="0"/>
                <a:cs typeface="Arial" pitchFamily="34" charset="0"/>
              </a:defRPr>
            </a:lvl3pPr>
            <a:lvl4pPr marL="1604841" indent="-229263" defTabSz="945710" eaLnBrk="0" hangingPunct="0">
              <a:defRPr>
                <a:solidFill>
                  <a:schemeClr val="tx1"/>
                </a:solidFill>
                <a:latin typeface="Tahoma" pitchFamily="34" charset="0"/>
                <a:cs typeface="Arial" pitchFamily="34" charset="0"/>
              </a:defRPr>
            </a:lvl4pPr>
            <a:lvl5pPr marL="2063366" indent="-229263" defTabSz="945710" eaLnBrk="0" hangingPunct="0">
              <a:defRPr>
                <a:solidFill>
                  <a:schemeClr val="tx1"/>
                </a:solidFill>
                <a:latin typeface="Tahoma" pitchFamily="34" charset="0"/>
                <a:cs typeface="Arial" pitchFamily="34" charset="0"/>
              </a:defRPr>
            </a:lvl5pPr>
            <a:lvl6pPr marL="2521892" indent="-229263" defTabSz="945710" eaLnBrk="0" fontAlgn="base" hangingPunct="0">
              <a:spcBef>
                <a:spcPct val="0"/>
              </a:spcBef>
              <a:spcAft>
                <a:spcPct val="0"/>
              </a:spcAft>
              <a:defRPr>
                <a:solidFill>
                  <a:schemeClr val="tx1"/>
                </a:solidFill>
                <a:latin typeface="Tahoma" pitchFamily="34" charset="0"/>
                <a:cs typeface="Arial" pitchFamily="34" charset="0"/>
              </a:defRPr>
            </a:lvl6pPr>
            <a:lvl7pPr marL="2980418" indent="-229263" defTabSz="945710" eaLnBrk="0" fontAlgn="base" hangingPunct="0">
              <a:spcBef>
                <a:spcPct val="0"/>
              </a:spcBef>
              <a:spcAft>
                <a:spcPct val="0"/>
              </a:spcAft>
              <a:defRPr>
                <a:solidFill>
                  <a:schemeClr val="tx1"/>
                </a:solidFill>
                <a:latin typeface="Tahoma" pitchFamily="34" charset="0"/>
                <a:cs typeface="Arial" pitchFamily="34" charset="0"/>
              </a:defRPr>
            </a:lvl7pPr>
            <a:lvl8pPr marL="3438944" indent="-229263" defTabSz="945710" eaLnBrk="0" fontAlgn="base" hangingPunct="0">
              <a:spcBef>
                <a:spcPct val="0"/>
              </a:spcBef>
              <a:spcAft>
                <a:spcPct val="0"/>
              </a:spcAft>
              <a:defRPr>
                <a:solidFill>
                  <a:schemeClr val="tx1"/>
                </a:solidFill>
                <a:latin typeface="Tahoma" pitchFamily="34" charset="0"/>
                <a:cs typeface="Arial" pitchFamily="34" charset="0"/>
              </a:defRPr>
            </a:lvl8pPr>
            <a:lvl9pPr marL="3897470" indent="-229263" defTabSz="94571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F3789C1-4B42-48D3-A04D-3CF5E8E86577}" type="slidenum">
              <a:rPr lang="ar-SA" altLang="ar-LB" smtClean="0">
                <a:latin typeface="Arial" pitchFamily="34" charset="0"/>
              </a:rPr>
              <a:pPr eaLnBrk="1" hangingPunct="1"/>
              <a:t>7</a:t>
            </a:fld>
            <a:endParaRPr lang="en-US" altLang="ar-LB"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smtClean="0">
              <a:latin typeface="Arial" pitchFamily="34" charset="0"/>
              <a:cs typeface="Arial" pitchFamily="34" charset="0"/>
            </a:endParaRPr>
          </a:p>
        </p:txBody>
      </p:sp>
    </p:spTree>
    <p:extLst>
      <p:ext uri="{BB962C8B-B14F-4D97-AF65-F5344CB8AC3E}">
        <p14:creationId xmlns:p14="http://schemas.microsoft.com/office/powerpoint/2010/main" val="212357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0" eaLnBrk="0" hangingPunct="0">
              <a:defRPr>
                <a:solidFill>
                  <a:schemeClr val="tx1"/>
                </a:solidFill>
                <a:latin typeface="Tahoma" pitchFamily="34" charset="0"/>
                <a:cs typeface="Arial" pitchFamily="34" charset="0"/>
              </a:defRPr>
            </a:lvl1pPr>
            <a:lvl2pPr marL="745105" indent="-286579" defTabSz="945710" eaLnBrk="0" hangingPunct="0">
              <a:defRPr>
                <a:solidFill>
                  <a:schemeClr val="tx1"/>
                </a:solidFill>
                <a:latin typeface="Tahoma" pitchFamily="34" charset="0"/>
                <a:cs typeface="Arial" pitchFamily="34" charset="0"/>
              </a:defRPr>
            </a:lvl2pPr>
            <a:lvl3pPr marL="1146315" indent="-229263" defTabSz="945710" eaLnBrk="0" hangingPunct="0">
              <a:defRPr>
                <a:solidFill>
                  <a:schemeClr val="tx1"/>
                </a:solidFill>
                <a:latin typeface="Tahoma" pitchFamily="34" charset="0"/>
                <a:cs typeface="Arial" pitchFamily="34" charset="0"/>
              </a:defRPr>
            </a:lvl3pPr>
            <a:lvl4pPr marL="1604841" indent="-229263" defTabSz="945710" eaLnBrk="0" hangingPunct="0">
              <a:defRPr>
                <a:solidFill>
                  <a:schemeClr val="tx1"/>
                </a:solidFill>
                <a:latin typeface="Tahoma" pitchFamily="34" charset="0"/>
                <a:cs typeface="Arial" pitchFamily="34" charset="0"/>
              </a:defRPr>
            </a:lvl4pPr>
            <a:lvl5pPr marL="2063366" indent="-229263" defTabSz="945710" eaLnBrk="0" hangingPunct="0">
              <a:defRPr>
                <a:solidFill>
                  <a:schemeClr val="tx1"/>
                </a:solidFill>
                <a:latin typeface="Tahoma" pitchFamily="34" charset="0"/>
                <a:cs typeface="Arial" pitchFamily="34" charset="0"/>
              </a:defRPr>
            </a:lvl5pPr>
            <a:lvl6pPr marL="2521892" indent="-229263" defTabSz="945710" eaLnBrk="0" fontAlgn="base" hangingPunct="0">
              <a:spcBef>
                <a:spcPct val="0"/>
              </a:spcBef>
              <a:spcAft>
                <a:spcPct val="0"/>
              </a:spcAft>
              <a:defRPr>
                <a:solidFill>
                  <a:schemeClr val="tx1"/>
                </a:solidFill>
                <a:latin typeface="Tahoma" pitchFamily="34" charset="0"/>
                <a:cs typeface="Arial" pitchFamily="34" charset="0"/>
              </a:defRPr>
            </a:lvl6pPr>
            <a:lvl7pPr marL="2980418" indent="-229263" defTabSz="945710" eaLnBrk="0" fontAlgn="base" hangingPunct="0">
              <a:spcBef>
                <a:spcPct val="0"/>
              </a:spcBef>
              <a:spcAft>
                <a:spcPct val="0"/>
              </a:spcAft>
              <a:defRPr>
                <a:solidFill>
                  <a:schemeClr val="tx1"/>
                </a:solidFill>
                <a:latin typeface="Tahoma" pitchFamily="34" charset="0"/>
                <a:cs typeface="Arial" pitchFamily="34" charset="0"/>
              </a:defRPr>
            </a:lvl7pPr>
            <a:lvl8pPr marL="3438944" indent="-229263" defTabSz="945710" eaLnBrk="0" fontAlgn="base" hangingPunct="0">
              <a:spcBef>
                <a:spcPct val="0"/>
              </a:spcBef>
              <a:spcAft>
                <a:spcPct val="0"/>
              </a:spcAft>
              <a:defRPr>
                <a:solidFill>
                  <a:schemeClr val="tx1"/>
                </a:solidFill>
                <a:latin typeface="Tahoma" pitchFamily="34" charset="0"/>
                <a:cs typeface="Arial" pitchFamily="34" charset="0"/>
              </a:defRPr>
            </a:lvl8pPr>
            <a:lvl9pPr marL="3897470" indent="-229263" defTabSz="94571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D9CC6AD7-C384-4421-BE53-060926BF8F60}" type="slidenum">
              <a:rPr lang="ar-SA" altLang="ar-LB" smtClean="0">
                <a:latin typeface="Arial" pitchFamily="34" charset="0"/>
              </a:rPr>
              <a:pPr eaLnBrk="1" hangingPunct="1"/>
              <a:t>8</a:t>
            </a:fld>
            <a:endParaRPr lang="en-US" altLang="ar-LB"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smtClean="0">
              <a:latin typeface="Arial" pitchFamily="34" charset="0"/>
              <a:cs typeface="Arial" pitchFamily="34" charset="0"/>
            </a:endParaRPr>
          </a:p>
        </p:txBody>
      </p:sp>
    </p:spTree>
    <p:extLst>
      <p:ext uri="{BB962C8B-B14F-4D97-AF65-F5344CB8AC3E}">
        <p14:creationId xmlns:p14="http://schemas.microsoft.com/office/powerpoint/2010/main" val="69311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0" eaLnBrk="0" hangingPunct="0">
              <a:defRPr>
                <a:solidFill>
                  <a:schemeClr val="tx1"/>
                </a:solidFill>
                <a:latin typeface="Tahoma" pitchFamily="34" charset="0"/>
                <a:cs typeface="Arial" pitchFamily="34" charset="0"/>
              </a:defRPr>
            </a:lvl1pPr>
            <a:lvl2pPr marL="745105" indent="-286579" defTabSz="945710" eaLnBrk="0" hangingPunct="0">
              <a:defRPr>
                <a:solidFill>
                  <a:schemeClr val="tx1"/>
                </a:solidFill>
                <a:latin typeface="Tahoma" pitchFamily="34" charset="0"/>
                <a:cs typeface="Arial" pitchFamily="34" charset="0"/>
              </a:defRPr>
            </a:lvl2pPr>
            <a:lvl3pPr marL="1146315" indent="-229263" defTabSz="945710" eaLnBrk="0" hangingPunct="0">
              <a:defRPr>
                <a:solidFill>
                  <a:schemeClr val="tx1"/>
                </a:solidFill>
                <a:latin typeface="Tahoma" pitchFamily="34" charset="0"/>
                <a:cs typeface="Arial" pitchFamily="34" charset="0"/>
              </a:defRPr>
            </a:lvl3pPr>
            <a:lvl4pPr marL="1604841" indent="-229263" defTabSz="945710" eaLnBrk="0" hangingPunct="0">
              <a:defRPr>
                <a:solidFill>
                  <a:schemeClr val="tx1"/>
                </a:solidFill>
                <a:latin typeface="Tahoma" pitchFamily="34" charset="0"/>
                <a:cs typeface="Arial" pitchFamily="34" charset="0"/>
              </a:defRPr>
            </a:lvl4pPr>
            <a:lvl5pPr marL="2063366" indent="-229263" defTabSz="945710" eaLnBrk="0" hangingPunct="0">
              <a:defRPr>
                <a:solidFill>
                  <a:schemeClr val="tx1"/>
                </a:solidFill>
                <a:latin typeface="Tahoma" pitchFamily="34" charset="0"/>
                <a:cs typeface="Arial" pitchFamily="34" charset="0"/>
              </a:defRPr>
            </a:lvl5pPr>
            <a:lvl6pPr marL="2521892" indent="-229263" defTabSz="945710" eaLnBrk="0" fontAlgn="base" hangingPunct="0">
              <a:spcBef>
                <a:spcPct val="0"/>
              </a:spcBef>
              <a:spcAft>
                <a:spcPct val="0"/>
              </a:spcAft>
              <a:defRPr>
                <a:solidFill>
                  <a:schemeClr val="tx1"/>
                </a:solidFill>
                <a:latin typeface="Tahoma" pitchFamily="34" charset="0"/>
                <a:cs typeface="Arial" pitchFamily="34" charset="0"/>
              </a:defRPr>
            </a:lvl6pPr>
            <a:lvl7pPr marL="2980418" indent="-229263" defTabSz="945710" eaLnBrk="0" fontAlgn="base" hangingPunct="0">
              <a:spcBef>
                <a:spcPct val="0"/>
              </a:spcBef>
              <a:spcAft>
                <a:spcPct val="0"/>
              </a:spcAft>
              <a:defRPr>
                <a:solidFill>
                  <a:schemeClr val="tx1"/>
                </a:solidFill>
                <a:latin typeface="Tahoma" pitchFamily="34" charset="0"/>
                <a:cs typeface="Arial" pitchFamily="34" charset="0"/>
              </a:defRPr>
            </a:lvl7pPr>
            <a:lvl8pPr marL="3438944" indent="-229263" defTabSz="945710" eaLnBrk="0" fontAlgn="base" hangingPunct="0">
              <a:spcBef>
                <a:spcPct val="0"/>
              </a:spcBef>
              <a:spcAft>
                <a:spcPct val="0"/>
              </a:spcAft>
              <a:defRPr>
                <a:solidFill>
                  <a:schemeClr val="tx1"/>
                </a:solidFill>
                <a:latin typeface="Tahoma" pitchFamily="34" charset="0"/>
                <a:cs typeface="Arial" pitchFamily="34" charset="0"/>
              </a:defRPr>
            </a:lvl8pPr>
            <a:lvl9pPr marL="3897470" indent="-229263" defTabSz="94571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0B4C6D4-D205-4B7E-B092-27193CB6DAEF}" type="slidenum">
              <a:rPr lang="ar-SA" altLang="ar-LB" smtClean="0">
                <a:latin typeface="Arial" pitchFamily="34" charset="0"/>
              </a:rPr>
              <a:pPr eaLnBrk="1" hangingPunct="1"/>
              <a:t>9</a:t>
            </a:fld>
            <a:endParaRPr lang="en-US" altLang="ar-LB"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smtClean="0">
              <a:latin typeface="Arial" pitchFamily="34" charset="0"/>
              <a:cs typeface="Arial" pitchFamily="34" charset="0"/>
            </a:endParaRPr>
          </a:p>
        </p:txBody>
      </p:sp>
    </p:spTree>
    <p:extLst>
      <p:ext uri="{BB962C8B-B14F-4D97-AF65-F5344CB8AC3E}">
        <p14:creationId xmlns:p14="http://schemas.microsoft.com/office/powerpoint/2010/main" val="13141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0" eaLnBrk="0" hangingPunct="0">
              <a:defRPr>
                <a:solidFill>
                  <a:schemeClr val="tx1"/>
                </a:solidFill>
                <a:latin typeface="Tahoma" pitchFamily="34" charset="0"/>
                <a:cs typeface="Arial" pitchFamily="34" charset="0"/>
              </a:defRPr>
            </a:lvl1pPr>
            <a:lvl2pPr marL="745105" indent="-286579" defTabSz="945710" eaLnBrk="0" hangingPunct="0">
              <a:defRPr>
                <a:solidFill>
                  <a:schemeClr val="tx1"/>
                </a:solidFill>
                <a:latin typeface="Tahoma" pitchFamily="34" charset="0"/>
                <a:cs typeface="Arial" pitchFamily="34" charset="0"/>
              </a:defRPr>
            </a:lvl2pPr>
            <a:lvl3pPr marL="1146315" indent="-229263" defTabSz="945710" eaLnBrk="0" hangingPunct="0">
              <a:defRPr>
                <a:solidFill>
                  <a:schemeClr val="tx1"/>
                </a:solidFill>
                <a:latin typeface="Tahoma" pitchFamily="34" charset="0"/>
                <a:cs typeface="Arial" pitchFamily="34" charset="0"/>
              </a:defRPr>
            </a:lvl3pPr>
            <a:lvl4pPr marL="1604841" indent="-229263" defTabSz="945710" eaLnBrk="0" hangingPunct="0">
              <a:defRPr>
                <a:solidFill>
                  <a:schemeClr val="tx1"/>
                </a:solidFill>
                <a:latin typeface="Tahoma" pitchFamily="34" charset="0"/>
                <a:cs typeface="Arial" pitchFamily="34" charset="0"/>
              </a:defRPr>
            </a:lvl4pPr>
            <a:lvl5pPr marL="2063366" indent="-229263" defTabSz="945710" eaLnBrk="0" hangingPunct="0">
              <a:defRPr>
                <a:solidFill>
                  <a:schemeClr val="tx1"/>
                </a:solidFill>
                <a:latin typeface="Tahoma" pitchFamily="34" charset="0"/>
                <a:cs typeface="Arial" pitchFamily="34" charset="0"/>
              </a:defRPr>
            </a:lvl5pPr>
            <a:lvl6pPr marL="2521892" indent="-229263" defTabSz="945710" eaLnBrk="0" fontAlgn="base" hangingPunct="0">
              <a:spcBef>
                <a:spcPct val="0"/>
              </a:spcBef>
              <a:spcAft>
                <a:spcPct val="0"/>
              </a:spcAft>
              <a:defRPr>
                <a:solidFill>
                  <a:schemeClr val="tx1"/>
                </a:solidFill>
                <a:latin typeface="Tahoma" pitchFamily="34" charset="0"/>
                <a:cs typeface="Arial" pitchFamily="34" charset="0"/>
              </a:defRPr>
            </a:lvl6pPr>
            <a:lvl7pPr marL="2980418" indent="-229263" defTabSz="945710" eaLnBrk="0" fontAlgn="base" hangingPunct="0">
              <a:spcBef>
                <a:spcPct val="0"/>
              </a:spcBef>
              <a:spcAft>
                <a:spcPct val="0"/>
              </a:spcAft>
              <a:defRPr>
                <a:solidFill>
                  <a:schemeClr val="tx1"/>
                </a:solidFill>
                <a:latin typeface="Tahoma" pitchFamily="34" charset="0"/>
                <a:cs typeface="Arial" pitchFamily="34" charset="0"/>
              </a:defRPr>
            </a:lvl7pPr>
            <a:lvl8pPr marL="3438944" indent="-229263" defTabSz="945710" eaLnBrk="0" fontAlgn="base" hangingPunct="0">
              <a:spcBef>
                <a:spcPct val="0"/>
              </a:spcBef>
              <a:spcAft>
                <a:spcPct val="0"/>
              </a:spcAft>
              <a:defRPr>
                <a:solidFill>
                  <a:schemeClr val="tx1"/>
                </a:solidFill>
                <a:latin typeface="Tahoma" pitchFamily="34" charset="0"/>
                <a:cs typeface="Arial" pitchFamily="34" charset="0"/>
              </a:defRPr>
            </a:lvl8pPr>
            <a:lvl9pPr marL="3897470" indent="-229263" defTabSz="94571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D215158-5058-44BB-8BC5-C93A118DAC59}" type="slidenum">
              <a:rPr lang="ar-SA" altLang="ar-LB" smtClean="0">
                <a:latin typeface="Arial" pitchFamily="34" charset="0"/>
              </a:rPr>
              <a:pPr eaLnBrk="1" hangingPunct="1"/>
              <a:t>10</a:t>
            </a:fld>
            <a:endParaRPr lang="en-US" altLang="ar-LB"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smtClean="0">
              <a:latin typeface="Arial" pitchFamily="34" charset="0"/>
              <a:cs typeface="Arial" pitchFamily="34" charset="0"/>
            </a:endParaRPr>
          </a:p>
        </p:txBody>
      </p:sp>
    </p:spTree>
    <p:extLst>
      <p:ext uri="{BB962C8B-B14F-4D97-AF65-F5344CB8AC3E}">
        <p14:creationId xmlns:p14="http://schemas.microsoft.com/office/powerpoint/2010/main" val="350572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0" eaLnBrk="0" hangingPunct="0">
              <a:defRPr>
                <a:solidFill>
                  <a:schemeClr val="tx1"/>
                </a:solidFill>
                <a:latin typeface="Tahoma" pitchFamily="34" charset="0"/>
                <a:cs typeface="Arial" pitchFamily="34" charset="0"/>
              </a:defRPr>
            </a:lvl1pPr>
            <a:lvl2pPr marL="745105" indent="-286579" defTabSz="945710" eaLnBrk="0" hangingPunct="0">
              <a:defRPr>
                <a:solidFill>
                  <a:schemeClr val="tx1"/>
                </a:solidFill>
                <a:latin typeface="Tahoma" pitchFamily="34" charset="0"/>
                <a:cs typeface="Arial" pitchFamily="34" charset="0"/>
              </a:defRPr>
            </a:lvl2pPr>
            <a:lvl3pPr marL="1146315" indent="-229263" defTabSz="945710" eaLnBrk="0" hangingPunct="0">
              <a:defRPr>
                <a:solidFill>
                  <a:schemeClr val="tx1"/>
                </a:solidFill>
                <a:latin typeface="Tahoma" pitchFamily="34" charset="0"/>
                <a:cs typeface="Arial" pitchFamily="34" charset="0"/>
              </a:defRPr>
            </a:lvl3pPr>
            <a:lvl4pPr marL="1604841" indent="-229263" defTabSz="945710" eaLnBrk="0" hangingPunct="0">
              <a:defRPr>
                <a:solidFill>
                  <a:schemeClr val="tx1"/>
                </a:solidFill>
                <a:latin typeface="Tahoma" pitchFamily="34" charset="0"/>
                <a:cs typeface="Arial" pitchFamily="34" charset="0"/>
              </a:defRPr>
            </a:lvl4pPr>
            <a:lvl5pPr marL="2063366" indent="-229263" defTabSz="945710" eaLnBrk="0" hangingPunct="0">
              <a:defRPr>
                <a:solidFill>
                  <a:schemeClr val="tx1"/>
                </a:solidFill>
                <a:latin typeface="Tahoma" pitchFamily="34" charset="0"/>
                <a:cs typeface="Arial" pitchFamily="34" charset="0"/>
              </a:defRPr>
            </a:lvl5pPr>
            <a:lvl6pPr marL="2521892" indent="-229263" defTabSz="945710" eaLnBrk="0" fontAlgn="base" hangingPunct="0">
              <a:spcBef>
                <a:spcPct val="0"/>
              </a:spcBef>
              <a:spcAft>
                <a:spcPct val="0"/>
              </a:spcAft>
              <a:defRPr>
                <a:solidFill>
                  <a:schemeClr val="tx1"/>
                </a:solidFill>
                <a:latin typeface="Tahoma" pitchFamily="34" charset="0"/>
                <a:cs typeface="Arial" pitchFamily="34" charset="0"/>
              </a:defRPr>
            </a:lvl6pPr>
            <a:lvl7pPr marL="2980418" indent="-229263" defTabSz="945710" eaLnBrk="0" fontAlgn="base" hangingPunct="0">
              <a:spcBef>
                <a:spcPct val="0"/>
              </a:spcBef>
              <a:spcAft>
                <a:spcPct val="0"/>
              </a:spcAft>
              <a:defRPr>
                <a:solidFill>
                  <a:schemeClr val="tx1"/>
                </a:solidFill>
                <a:latin typeface="Tahoma" pitchFamily="34" charset="0"/>
                <a:cs typeface="Arial" pitchFamily="34" charset="0"/>
              </a:defRPr>
            </a:lvl7pPr>
            <a:lvl8pPr marL="3438944" indent="-229263" defTabSz="945710" eaLnBrk="0" fontAlgn="base" hangingPunct="0">
              <a:spcBef>
                <a:spcPct val="0"/>
              </a:spcBef>
              <a:spcAft>
                <a:spcPct val="0"/>
              </a:spcAft>
              <a:defRPr>
                <a:solidFill>
                  <a:schemeClr val="tx1"/>
                </a:solidFill>
                <a:latin typeface="Tahoma" pitchFamily="34" charset="0"/>
                <a:cs typeface="Arial" pitchFamily="34" charset="0"/>
              </a:defRPr>
            </a:lvl8pPr>
            <a:lvl9pPr marL="3897470" indent="-229263" defTabSz="94571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EF03D63-787A-4D46-804E-4B7F3EA0CF19}" type="slidenum">
              <a:rPr lang="ar-SA" altLang="ar-LB" smtClean="0">
                <a:latin typeface="Arial" pitchFamily="34" charset="0"/>
              </a:rPr>
              <a:pPr eaLnBrk="1" hangingPunct="1"/>
              <a:t>11</a:t>
            </a:fld>
            <a:endParaRPr lang="en-US" altLang="ar-LB"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smtClean="0">
              <a:latin typeface="Arial" pitchFamily="34" charset="0"/>
              <a:cs typeface="Arial" pitchFamily="34" charset="0"/>
            </a:endParaRPr>
          </a:p>
        </p:txBody>
      </p:sp>
    </p:spTree>
    <p:extLst>
      <p:ext uri="{BB962C8B-B14F-4D97-AF65-F5344CB8AC3E}">
        <p14:creationId xmlns:p14="http://schemas.microsoft.com/office/powerpoint/2010/main" val="2017623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0" eaLnBrk="0" hangingPunct="0">
              <a:defRPr>
                <a:solidFill>
                  <a:schemeClr val="tx1"/>
                </a:solidFill>
                <a:latin typeface="Tahoma" pitchFamily="34" charset="0"/>
                <a:cs typeface="Arial" pitchFamily="34" charset="0"/>
              </a:defRPr>
            </a:lvl1pPr>
            <a:lvl2pPr marL="745105" indent="-286579" defTabSz="945710" eaLnBrk="0" hangingPunct="0">
              <a:defRPr>
                <a:solidFill>
                  <a:schemeClr val="tx1"/>
                </a:solidFill>
                <a:latin typeface="Tahoma" pitchFamily="34" charset="0"/>
                <a:cs typeface="Arial" pitchFamily="34" charset="0"/>
              </a:defRPr>
            </a:lvl2pPr>
            <a:lvl3pPr marL="1146315" indent="-229263" defTabSz="945710" eaLnBrk="0" hangingPunct="0">
              <a:defRPr>
                <a:solidFill>
                  <a:schemeClr val="tx1"/>
                </a:solidFill>
                <a:latin typeface="Tahoma" pitchFamily="34" charset="0"/>
                <a:cs typeface="Arial" pitchFamily="34" charset="0"/>
              </a:defRPr>
            </a:lvl3pPr>
            <a:lvl4pPr marL="1604841" indent="-229263" defTabSz="945710" eaLnBrk="0" hangingPunct="0">
              <a:defRPr>
                <a:solidFill>
                  <a:schemeClr val="tx1"/>
                </a:solidFill>
                <a:latin typeface="Tahoma" pitchFamily="34" charset="0"/>
                <a:cs typeface="Arial" pitchFamily="34" charset="0"/>
              </a:defRPr>
            </a:lvl4pPr>
            <a:lvl5pPr marL="2063366" indent="-229263" defTabSz="945710" eaLnBrk="0" hangingPunct="0">
              <a:defRPr>
                <a:solidFill>
                  <a:schemeClr val="tx1"/>
                </a:solidFill>
                <a:latin typeface="Tahoma" pitchFamily="34" charset="0"/>
                <a:cs typeface="Arial" pitchFamily="34" charset="0"/>
              </a:defRPr>
            </a:lvl5pPr>
            <a:lvl6pPr marL="2521892" indent="-229263" defTabSz="945710" eaLnBrk="0" fontAlgn="base" hangingPunct="0">
              <a:spcBef>
                <a:spcPct val="0"/>
              </a:spcBef>
              <a:spcAft>
                <a:spcPct val="0"/>
              </a:spcAft>
              <a:defRPr>
                <a:solidFill>
                  <a:schemeClr val="tx1"/>
                </a:solidFill>
                <a:latin typeface="Tahoma" pitchFamily="34" charset="0"/>
                <a:cs typeface="Arial" pitchFamily="34" charset="0"/>
              </a:defRPr>
            </a:lvl6pPr>
            <a:lvl7pPr marL="2980418" indent="-229263" defTabSz="945710" eaLnBrk="0" fontAlgn="base" hangingPunct="0">
              <a:spcBef>
                <a:spcPct val="0"/>
              </a:spcBef>
              <a:spcAft>
                <a:spcPct val="0"/>
              </a:spcAft>
              <a:defRPr>
                <a:solidFill>
                  <a:schemeClr val="tx1"/>
                </a:solidFill>
                <a:latin typeface="Tahoma" pitchFamily="34" charset="0"/>
                <a:cs typeface="Arial" pitchFamily="34" charset="0"/>
              </a:defRPr>
            </a:lvl7pPr>
            <a:lvl8pPr marL="3438944" indent="-229263" defTabSz="945710" eaLnBrk="0" fontAlgn="base" hangingPunct="0">
              <a:spcBef>
                <a:spcPct val="0"/>
              </a:spcBef>
              <a:spcAft>
                <a:spcPct val="0"/>
              </a:spcAft>
              <a:defRPr>
                <a:solidFill>
                  <a:schemeClr val="tx1"/>
                </a:solidFill>
                <a:latin typeface="Tahoma" pitchFamily="34" charset="0"/>
                <a:cs typeface="Arial" pitchFamily="34" charset="0"/>
              </a:defRPr>
            </a:lvl8pPr>
            <a:lvl9pPr marL="3897470" indent="-229263" defTabSz="94571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C925798-5CB9-4C4C-B1E8-2D3B63129BC6}" type="slidenum">
              <a:rPr lang="ar-SA" altLang="ar-LB" smtClean="0">
                <a:latin typeface="Arial" pitchFamily="34" charset="0"/>
              </a:rPr>
              <a:pPr eaLnBrk="1" hangingPunct="1"/>
              <a:t>17</a:t>
            </a:fld>
            <a:endParaRPr lang="en-US" altLang="ar-LB"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smtClean="0">
              <a:latin typeface="Arial" pitchFamily="34" charset="0"/>
              <a:cs typeface="Arial" pitchFamily="34" charset="0"/>
            </a:endParaRPr>
          </a:p>
        </p:txBody>
      </p:sp>
    </p:spTree>
    <p:extLst>
      <p:ext uri="{BB962C8B-B14F-4D97-AF65-F5344CB8AC3E}">
        <p14:creationId xmlns:p14="http://schemas.microsoft.com/office/powerpoint/2010/main" val="694011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0" eaLnBrk="0" hangingPunct="0">
              <a:defRPr>
                <a:solidFill>
                  <a:schemeClr val="tx1"/>
                </a:solidFill>
                <a:latin typeface="Tahoma" pitchFamily="34" charset="0"/>
                <a:cs typeface="Arial" pitchFamily="34" charset="0"/>
              </a:defRPr>
            </a:lvl1pPr>
            <a:lvl2pPr marL="745105" indent="-286579" defTabSz="945710" eaLnBrk="0" hangingPunct="0">
              <a:defRPr>
                <a:solidFill>
                  <a:schemeClr val="tx1"/>
                </a:solidFill>
                <a:latin typeface="Tahoma" pitchFamily="34" charset="0"/>
                <a:cs typeface="Arial" pitchFamily="34" charset="0"/>
              </a:defRPr>
            </a:lvl2pPr>
            <a:lvl3pPr marL="1146315" indent="-229263" defTabSz="945710" eaLnBrk="0" hangingPunct="0">
              <a:defRPr>
                <a:solidFill>
                  <a:schemeClr val="tx1"/>
                </a:solidFill>
                <a:latin typeface="Tahoma" pitchFamily="34" charset="0"/>
                <a:cs typeface="Arial" pitchFamily="34" charset="0"/>
              </a:defRPr>
            </a:lvl3pPr>
            <a:lvl4pPr marL="1604841" indent="-229263" defTabSz="945710" eaLnBrk="0" hangingPunct="0">
              <a:defRPr>
                <a:solidFill>
                  <a:schemeClr val="tx1"/>
                </a:solidFill>
                <a:latin typeface="Tahoma" pitchFamily="34" charset="0"/>
                <a:cs typeface="Arial" pitchFamily="34" charset="0"/>
              </a:defRPr>
            </a:lvl4pPr>
            <a:lvl5pPr marL="2063366" indent="-229263" defTabSz="945710" eaLnBrk="0" hangingPunct="0">
              <a:defRPr>
                <a:solidFill>
                  <a:schemeClr val="tx1"/>
                </a:solidFill>
                <a:latin typeface="Tahoma" pitchFamily="34" charset="0"/>
                <a:cs typeface="Arial" pitchFamily="34" charset="0"/>
              </a:defRPr>
            </a:lvl5pPr>
            <a:lvl6pPr marL="2521892" indent="-229263" defTabSz="945710" eaLnBrk="0" fontAlgn="base" hangingPunct="0">
              <a:spcBef>
                <a:spcPct val="0"/>
              </a:spcBef>
              <a:spcAft>
                <a:spcPct val="0"/>
              </a:spcAft>
              <a:defRPr>
                <a:solidFill>
                  <a:schemeClr val="tx1"/>
                </a:solidFill>
                <a:latin typeface="Tahoma" pitchFamily="34" charset="0"/>
                <a:cs typeface="Arial" pitchFamily="34" charset="0"/>
              </a:defRPr>
            </a:lvl6pPr>
            <a:lvl7pPr marL="2980418" indent="-229263" defTabSz="945710" eaLnBrk="0" fontAlgn="base" hangingPunct="0">
              <a:spcBef>
                <a:spcPct val="0"/>
              </a:spcBef>
              <a:spcAft>
                <a:spcPct val="0"/>
              </a:spcAft>
              <a:defRPr>
                <a:solidFill>
                  <a:schemeClr val="tx1"/>
                </a:solidFill>
                <a:latin typeface="Tahoma" pitchFamily="34" charset="0"/>
                <a:cs typeface="Arial" pitchFamily="34" charset="0"/>
              </a:defRPr>
            </a:lvl7pPr>
            <a:lvl8pPr marL="3438944" indent="-229263" defTabSz="945710" eaLnBrk="0" fontAlgn="base" hangingPunct="0">
              <a:spcBef>
                <a:spcPct val="0"/>
              </a:spcBef>
              <a:spcAft>
                <a:spcPct val="0"/>
              </a:spcAft>
              <a:defRPr>
                <a:solidFill>
                  <a:schemeClr val="tx1"/>
                </a:solidFill>
                <a:latin typeface="Tahoma" pitchFamily="34" charset="0"/>
                <a:cs typeface="Arial" pitchFamily="34" charset="0"/>
              </a:defRPr>
            </a:lvl8pPr>
            <a:lvl9pPr marL="3897470" indent="-229263" defTabSz="94571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5ABB9E8-4895-4AF2-99AA-89F4FA49ECB4}" type="slidenum">
              <a:rPr lang="ar-SA" altLang="ar-LB" smtClean="0">
                <a:latin typeface="Arial" pitchFamily="34" charset="0"/>
              </a:rPr>
              <a:pPr eaLnBrk="1" hangingPunct="1"/>
              <a:t>18</a:t>
            </a:fld>
            <a:endParaRPr lang="en-US" altLang="ar-LB"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smtClean="0">
              <a:latin typeface="Arial" pitchFamily="34" charset="0"/>
              <a:cs typeface="Arial" pitchFamily="34" charset="0"/>
            </a:endParaRPr>
          </a:p>
        </p:txBody>
      </p:sp>
    </p:spTree>
    <p:extLst>
      <p:ext uri="{BB962C8B-B14F-4D97-AF65-F5344CB8AC3E}">
        <p14:creationId xmlns:p14="http://schemas.microsoft.com/office/powerpoint/2010/main" val="4062492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0" eaLnBrk="0" hangingPunct="0">
              <a:defRPr>
                <a:solidFill>
                  <a:schemeClr val="tx1"/>
                </a:solidFill>
                <a:latin typeface="Tahoma" pitchFamily="34" charset="0"/>
                <a:cs typeface="Arial" pitchFamily="34" charset="0"/>
              </a:defRPr>
            </a:lvl1pPr>
            <a:lvl2pPr marL="745105" indent="-286579" defTabSz="945710" eaLnBrk="0" hangingPunct="0">
              <a:defRPr>
                <a:solidFill>
                  <a:schemeClr val="tx1"/>
                </a:solidFill>
                <a:latin typeface="Tahoma" pitchFamily="34" charset="0"/>
                <a:cs typeface="Arial" pitchFamily="34" charset="0"/>
              </a:defRPr>
            </a:lvl2pPr>
            <a:lvl3pPr marL="1146315" indent="-229263" defTabSz="945710" eaLnBrk="0" hangingPunct="0">
              <a:defRPr>
                <a:solidFill>
                  <a:schemeClr val="tx1"/>
                </a:solidFill>
                <a:latin typeface="Tahoma" pitchFamily="34" charset="0"/>
                <a:cs typeface="Arial" pitchFamily="34" charset="0"/>
              </a:defRPr>
            </a:lvl3pPr>
            <a:lvl4pPr marL="1604841" indent="-229263" defTabSz="945710" eaLnBrk="0" hangingPunct="0">
              <a:defRPr>
                <a:solidFill>
                  <a:schemeClr val="tx1"/>
                </a:solidFill>
                <a:latin typeface="Tahoma" pitchFamily="34" charset="0"/>
                <a:cs typeface="Arial" pitchFamily="34" charset="0"/>
              </a:defRPr>
            </a:lvl4pPr>
            <a:lvl5pPr marL="2063366" indent="-229263" defTabSz="945710" eaLnBrk="0" hangingPunct="0">
              <a:defRPr>
                <a:solidFill>
                  <a:schemeClr val="tx1"/>
                </a:solidFill>
                <a:latin typeface="Tahoma" pitchFamily="34" charset="0"/>
                <a:cs typeface="Arial" pitchFamily="34" charset="0"/>
              </a:defRPr>
            </a:lvl5pPr>
            <a:lvl6pPr marL="2521892" indent="-229263" defTabSz="945710" eaLnBrk="0" fontAlgn="base" hangingPunct="0">
              <a:spcBef>
                <a:spcPct val="0"/>
              </a:spcBef>
              <a:spcAft>
                <a:spcPct val="0"/>
              </a:spcAft>
              <a:defRPr>
                <a:solidFill>
                  <a:schemeClr val="tx1"/>
                </a:solidFill>
                <a:latin typeface="Tahoma" pitchFamily="34" charset="0"/>
                <a:cs typeface="Arial" pitchFamily="34" charset="0"/>
              </a:defRPr>
            </a:lvl6pPr>
            <a:lvl7pPr marL="2980418" indent="-229263" defTabSz="945710" eaLnBrk="0" fontAlgn="base" hangingPunct="0">
              <a:spcBef>
                <a:spcPct val="0"/>
              </a:spcBef>
              <a:spcAft>
                <a:spcPct val="0"/>
              </a:spcAft>
              <a:defRPr>
                <a:solidFill>
                  <a:schemeClr val="tx1"/>
                </a:solidFill>
                <a:latin typeface="Tahoma" pitchFamily="34" charset="0"/>
                <a:cs typeface="Arial" pitchFamily="34" charset="0"/>
              </a:defRPr>
            </a:lvl7pPr>
            <a:lvl8pPr marL="3438944" indent="-229263" defTabSz="945710" eaLnBrk="0" fontAlgn="base" hangingPunct="0">
              <a:spcBef>
                <a:spcPct val="0"/>
              </a:spcBef>
              <a:spcAft>
                <a:spcPct val="0"/>
              </a:spcAft>
              <a:defRPr>
                <a:solidFill>
                  <a:schemeClr val="tx1"/>
                </a:solidFill>
                <a:latin typeface="Tahoma" pitchFamily="34" charset="0"/>
                <a:cs typeface="Arial" pitchFamily="34" charset="0"/>
              </a:defRPr>
            </a:lvl8pPr>
            <a:lvl9pPr marL="3897470" indent="-229263" defTabSz="94571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D64F607C-60AA-4588-8E59-4ED11D451DBC}" type="slidenum">
              <a:rPr lang="ar-SA" altLang="ar-LB" smtClean="0">
                <a:latin typeface="Arial" pitchFamily="34" charset="0"/>
              </a:rPr>
              <a:pPr eaLnBrk="1" hangingPunct="1"/>
              <a:t>19</a:t>
            </a:fld>
            <a:endParaRPr lang="en-US" altLang="ar-LB"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smtClean="0">
              <a:latin typeface="Arial" pitchFamily="34" charset="0"/>
              <a:cs typeface="Arial" pitchFamily="34" charset="0"/>
            </a:endParaRPr>
          </a:p>
        </p:txBody>
      </p:sp>
    </p:spTree>
    <p:extLst>
      <p:ext uri="{BB962C8B-B14F-4D97-AF65-F5344CB8AC3E}">
        <p14:creationId xmlns:p14="http://schemas.microsoft.com/office/powerpoint/2010/main" val="4117692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52400" y="1752600"/>
            <a:ext cx="8991600" cy="5105400"/>
          </a:xfrm>
          <a:prstGeom prst="rect">
            <a:avLst/>
          </a:prstGeom>
          <a:solidFill>
            <a:srgbClr val="DDDDDD"/>
          </a:solidFill>
          <a:ln w="9525">
            <a:noFill/>
            <a:miter lim="800000"/>
            <a:headEnd/>
            <a:tailEnd/>
          </a:ln>
          <a:effectLst/>
        </p:spPr>
        <p:txBody>
          <a:bodyPr wrap="none" anchor="ctr"/>
          <a:lstStyle/>
          <a:p>
            <a:pPr>
              <a:defRPr/>
            </a:pPr>
            <a:endParaRPr lang="en-US">
              <a:latin typeface="Times" charset="0"/>
            </a:endParaRPr>
          </a:p>
        </p:txBody>
      </p:sp>
      <p:sp>
        <p:nvSpPr>
          <p:cNvPr id="5" name="Rectangle 8"/>
          <p:cNvSpPr>
            <a:spLocks noChangeArrowheads="1"/>
          </p:cNvSpPr>
          <p:nvPr userDrawn="1"/>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a:defRPr/>
            </a:pPr>
            <a:endParaRPr lang="en-US">
              <a:latin typeface="Times" charset="0"/>
            </a:endParaRPr>
          </a:p>
        </p:txBody>
      </p:sp>
      <p:sp>
        <p:nvSpPr>
          <p:cNvPr id="6" name="Rectangle 9"/>
          <p:cNvSpPr>
            <a:spLocks noChangeArrowheads="1"/>
          </p:cNvSpPr>
          <p:nvPr userDrawn="1"/>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a:defRPr/>
            </a:pPr>
            <a:endParaRPr lang="en-US">
              <a:latin typeface="Times" charset="0"/>
            </a:endParaRPr>
          </a:p>
        </p:txBody>
      </p:sp>
      <p:pic>
        <p:nvPicPr>
          <p:cNvPr id="7" name="Picture 13" descr="Lockup_LEBANON_RGB_HIGH.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457200"/>
            <a:ext cx="6365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429000"/>
            <a:ext cx="7772400" cy="1143000"/>
          </a:xfrm>
        </p:spPr>
        <p:txBody>
          <a:bodyPr/>
          <a:lstStyle>
            <a:lvl1pPr algn="ctr">
              <a:defRPr sz="40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fld id="{96D159FC-C229-4F06-A882-67D491680C28}" type="slidenum">
              <a:rPr lang="en-US" altLang="en-US"/>
              <a:pPr/>
              <a:t>‹#›</a:t>
            </a:fld>
            <a:r>
              <a:rPr lang="en-US" altLang="en-US" dirty="0"/>
              <a:t>a</a:t>
            </a:r>
          </a:p>
        </p:txBody>
      </p:sp>
    </p:spTree>
    <p:extLst>
      <p:ext uri="{BB962C8B-B14F-4D97-AF65-F5344CB8AC3E}">
        <p14:creationId xmlns:p14="http://schemas.microsoft.com/office/powerpoint/2010/main" val="146583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9944D15-3BFB-4F46-B8A2-1F4444769EDA}" type="slidenum">
              <a:rPr lang="en-US" altLang="en-US"/>
              <a:pPr/>
              <a:t>‹#›</a:t>
            </a:fld>
            <a:endParaRPr lang="en-US" altLang="en-US"/>
          </a:p>
        </p:txBody>
      </p:sp>
    </p:spTree>
    <p:extLst>
      <p:ext uri="{BB962C8B-B14F-4D97-AF65-F5344CB8AC3E}">
        <p14:creationId xmlns:p14="http://schemas.microsoft.com/office/powerpoint/2010/main" val="243581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977F9B-D34B-42B6-8180-ADF6BE591946}" type="slidenum">
              <a:rPr lang="en-US" altLang="en-US"/>
              <a:pPr/>
              <a:t>‹#›</a:t>
            </a:fld>
            <a:endParaRPr lang="en-US" altLang="en-US"/>
          </a:p>
        </p:txBody>
      </p:sp>
    </p:spTree>
    <p:extLst>
      <p:ext uri="{BB962C8B-B14F-4D97-AF65-F5344CB8AC3E}">
        <p14:creationId xmlns:p14="http://schemas.microsoft.com/office/powerpoint/2010/main" val="372538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DE4C22-E5BF-4463-8BFF-DC768A2F3368}" type="slidenum">
              <a:rPr lang="en-US" altLang="en-US"/>
              <a:pPr/>
              <a:t>‹#›</a:t>
            </a:fld>
            <a:endParaRPr lang="en-US" altLang="en-US" dirty="0"/>
          </a:p>
        </p:txBody>
      </p:sp>
    </p:spTree>
    <p:extLst>
      <p:ext uri="{BB962C8B-B14F-4D97-AF65-F5344CB8AC3E}">
        <p14:creationId xmlns:p14="http://schemas.microsoft.com/office/powerpoint/2010/main" val="2933389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616328C-6003-48E0-8547-6E4D59FFF8B7}" type="slidenum">
              <a:rPr lang="en-US" altLang="en-US"/>
              <a:pPr/>
              <a:t>‹#›</a:t>
            </a:fld>
            <a:endParaRPr lang="en-US" altLang="en-US"/>
          </a:p>
        </p:txBody>
      </p:sp>
    </p:spTree>
    <p:extLst>
      <p:ext uri="{BB962C8B-B14F-4D97-AF65-F5344CB8AC3E}">
        <p14:creationId xmlns:p14="http://schemas.microsoft.com/office/powerpoint/2010/main" val="241923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75DC8AA-C725-472F-A47B-F6BC9EF44755}" type="slidenum">
              <a:rPr lang="en-US" altLang="en-US"/>
              <a:pPr/>
              <a:t>‹#›</a:t>
            </a:fld>
            <a:endParaRPr lang="en-US" altLang="en-US"/>
          </a:p>
        </p:txBody>
      </p:sp>
    </p:spTree>
    <p:extLst>
      <p:ext uri="{BB962C8B-B14F-4D97-AF65-F5344CB8AC3E}">
        <p14:creationId xmlns:p14="http://schemas.microsoft.com/office/powerpoint/2010/main" val="221498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E9D49A2-637A-4F4D-945C-583D1524BB8A}" type="slidenum">
              <a:rPr lang="en-US" altLang="en-US"/>
              <a:pPr/>
              <a:t>‹#›</a:t>
            </a:fld>
            <a:endParaRPr lang="en-US" altLang="en-US"/>
          </a:p>
        </p:txBody>
      </p:sp>
    </p:spTree>
    <p:extLst>
      <p:ext uri="{BB962C8B-B14F-4D97-AF65-F5344CB8AC3E}">
        <p14:creationId xmlns:p14="http://schemas.microsoft.com/office/powerpoint/2010/main" val="265683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129872C-3027-4D63-A23E-CB70E350A40B}" type="slidenum">
              <a:rPr lang="en-US" altLang="en-US"/>
              <a:pPr/>
              <a:t>‹#›</a:t>
            </a:fld>
            <a:endParaRPr lang="en-US" altLang="en-US"/>
          </a:p>
        </p:txBody>
      </p:sp>
    </p:spTree>
    <p:extLst>
      <p:ext uri="{BB962C8B-B14F-4D97-AF65-F5344CB8AC3E}">
        <p14:creationId xmlns:p14="http://schemas.microsoft.com/office/powerpoint/2010/main" val="23505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49C91ED-A95B-4BE2-BAFA-9EF8A4CB3690}" type="slidenum">
              <a:rPr lang="en-US" altLang="en-US"/>
              <a:pPr/>
              <a:t>‹#›</a:t>
            </a:fld>
            <a:endParaRPr lang="en-US" altLang="en-US"/>
          </a:p>
        </p:txBody>
      </p:sp>
    </p:spTree>
    <p:extLst>
      <p:ext uri="{BB962C8B-B14F-4D97-AF65-F5344CB8AC3E}">
        <p14:creationId xmlns:p14="http://schemas.microsoft.com/office/powerpoint/2010/main" val="73446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44A93D-6CE3-4794-B3F2-B7D4B7712D7D}" type="slidenum">
              <a:rPr lang="en-US" altLang="en-US"/>
              <a:pPr/>
              <a:t>‹#›</a:t>
            </a:fld>
            <a:endParaRPr lang="en-US" altLang="en-US"/>
          </a:p>
        </p:txBody>
      </p:sp>
    </p:spTree>
    <p:extLst>
      <p:ext uri="{BB962C8B-B14F-4D97-AF65-F5344CB8AC3E}">
        <p14:creationId xmlns:p14="http://schemas.microsoft.com/office/powerpoint/2010/main" val="293738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12848E-E01C-4722-8DB2-ACA2D97B207A}" type="slidenum">
              <a:rPr lang="en-US" altLang="en-US"/>
              <a:pPr/>
              <a:t>‹#›</a:t>
            </a:fld>
            <a:endParaRPr lang="en-US" altLang="en-US"/>
          </a:p>
        </p:txBody>
      </p:sp>
    </p:spTree>
    <p:extLst>
      <p:ext uri="{BB962C8B-B14F-4D97-AF65-F5344CB8AC3E}">
        <p14:creationId xmlns:p14="http://schemas.microsoft.com/office/powerpoint/2010/main" val="90305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2209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fld id="{7512E671-611D-48FA-B690-0CB6F2039B8E}" type="slidenum">
              <a:rPr lang="en-US" altLang="en-US"/>
              <a:pPr/>
              <a:t>‹#›</a:t>
            </a:fld>
            <a:endParaRPr lang="en-US" altLang="en-US"/>
          </a:p>
        </p:txBody>
      </p:sp>
      <p:sp>
        <p:nvSpPr>
          <p:cNvPr id="1031" name="Rectangle 10"/>
          <p:cNvSpPr>
            <a:spLocks noChangeArrowheads="1"/>
          </p:cNvSpPr>
          <p:nvPr userDrawn="1"/>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defRPr/>
            </a:pPr>
            <a:endParaRPr lang="en-US">
              <a:latin typeface="Times" charset="0"/>
            </a:endParaRPr>
          </a:p>
        </p:txBody>
      </p:sp>
      <p:sp>
        <p:nvSpPr>
          <p:cNvPr id="1032" name="Rectangle 11"/>
          <p:cNvSpPr>
            <a:spLocks noChangeArrowheads="1"/>
          </p:cNvSpPr>
          <p:nvPr userDrawn="1"/>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defRPr/>
            </a:pPr>
            <a:endParaRPr lang="en-US">
              <a:solidFill>
                <a:srgbClr val="002A6C"/>
              </a:solidFill>
              <a:latin typeface="Times" charset="0"/>
            </a:endParaRPr>
          </a:p>
        </p:txBody>
      </p:sp>
      <p:pic>
        <p:nvPicPr>
          <p:cNvPr id="2057" name="Picture 10" descr="Lockup_LEBANON_RGB_HIGH.bmp"/>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257175" y="228600"/>
            <a:ext cx="51530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685800" y="2245511"/>
            <a:ext cx="7772400" cy="1869289"/>
          </a:xfrm>
        </p:spPr>
        <p:txBody>
          <a:bodyPr anchor="ctr">
            <a:normAutofit fontScale="90000"/>
          </a:bodyPr>
          <a:lstStyle/>
          <a:p>
            <a:pPr rtl="1"/>
            <a:r>
              <a:rPr lang="ar-SA" dirty="0"/>
              <a:t>ورشة عمل حول الضريبة على الرواتب والاجور واشتراكات الضمان الاجتماعي لمنظمات المجتمع المدني</a:t>
            </a:r>
            <a:r>
              <a:rPr lang="en-US" dirty="0"/>
              <a:t/>
            </a:r>
            <a:br>
              <a:rPr lang="en-US" dirty="0"/>
            </a:br>
            <a:r>
              <a:rPr lang="ar-LB" sz="1100" dirty="0" smtClean="0">
                <a:solidFill>
                  <a:schemeClr val="tx1"/>
                </a:solidFill>
              </a:rPr>
              <a:t/>
            </a:r>
            <a:br>
              <a:rPr lang="ar-LB" sz="1100" dirty="0" smtClean="0">
                <a:solidFill>
                  <a:schemeClr val="tx1"/>
                </a:solidFill>
              </a:rPr>
            </a:br>
            <a:r>
              <a:rPr lang="ar-LB" sz="1100" dirty="0" smtClean="0">
                <a:solidFill>
                  <a:schemeClr val="tx1"/>
                </a:solidFill>
              </a:rPr>
              <a:t/>
            </a:r>
            <a:br>
              <a:rPr lang="ar-LB" sz="1100" dirty="0" smtClean="0">
                <a:solidFill>
                  <a:schemeClr val="tx1"/>
                </a:solidFill>
              </a:rPr>
            </a:br>
            <a:endParaRPr lang="en-US" sz="2800" dirty="0">
              <a:solidFill>
                <a:schemeClr val="tx1"/>
              </a:solidFill>
            </a:endParaRPr>
          </a:p>
        </p:txBody>
      </p:sp>
      <p:sp>
        <p:nvSpPr>
          <p:cNvPr id="3" name="TextBox 2"/>
          <p:cNvSpPr txBox="1"/>
          <p:nvPr/>
        </p:nvSpPr>
        <p:spPr>
          <a:xfrm>
            <a:off x="990600" y="5238690"/>
            <a:ext cx="7543800" cy="400110"/>
          </a:xfrm>
          <a:prstGeom prst="rect">
            <a:avLst/>
          </a:prstGeom>
          <a:noFill/>
        </p:spPr>
        <p:txBody>
          <a:bodyPr wrap="square" rtlCol="0">
            <a:spAutoFit/>
          </a:bodyPr>
          <a:lstStyle/>
          <a:p>
            <a:pPr algn="r" rtl="1"/>
            <a:r>
              <a:rPr lang="ar-SA" sz="2000" b="1" i="1" dirty="0"/>
              <a:t>هذا البرنامج بالتعاون مع معهد باسل فليحان المالي والاقتصادي</a:t>
            </a:r>
            <a:endParaRPr lang="en-US" sz="1400" dirty="0">
              <a:latin typeface="+mn-lt"/>
            </a:endParaRPr>
          </a:p>
        </p:txBody>
      </p:sp>
      <p:pic>
        <p:nvPicPr>
          <p:cNvPr id="6" name="Picture 5" descr="I:\Communication-Graphics\IOF-graphic identity\Logos\Logo IoF FULEIHA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143381"/>
            <a:ext cx="1795780" cy="551815"/>
          </a:xfrm>
          <a:prstGeom prst="rect">
            <a:avLst/>
          </a:prstGeom>
          <a:noFill/>
          <a:ln>
            <a:noFill/>
          </a:ln>
        </p:spPr>
      </p:pic>
      <p:sp>
        <p:nvSpPr>
          <p:cNvPr id="4" name="Rectangle 3"/>
          <p:cNvSpPr/>
          <p:nvPr/>
        </p:nvSpPr>
        <p:spPr>
          <a:xfrm>
            <a:off x="228600" y="6172200"/>
            <a:ext cx="8839200" cy="523220"/>
          </a:xfrm>
          <a:prstGeom prst="rect">
            <a:avLst/>
          </a:prstGeom>
        </p:spPr>
        <p:txBody>
          <a:bodyPr wrap="square">
            <a:spAutoFit/>
          </a:bodyPr>
          <a:lstStyle/>
          <a:p>
            <a:pPr algn="ctr" rtl="1"/>
            <a:r>
              <a:rPr lang="ar-SA" sz="1400" dirty="0"/>
              <a:t>"تم تطوير هذه المنشورة بفضل دعم الشعب الأميركي من خلال الوكالة الأميركية للتنمية الدولية</a:t>
            </a:r>
            <a:r>
              <a:rPr lang="en-US" sz="1400" dirty="0"/>
              <a:t>. (USAID) </a:t>
            </a:r>
            <a:r>
              <a:rPr lang="ar-SA" sz="1400" dirty="0"/>
              <a:t>محتويات هذه المنشورة هي مسؤولية الاستشاري، ولا تعكس بالضرورة وجهة نظر او اراء الوكالة الأميركية للتنمية أو حكومة الولايات المتحدة</a:t>
            </a:r>
            <a:r>
              <a:rPr lang="en-US" sz="1400" dirty="0"/>
              <a:t>.</a:t>
            </a:r>
            <a:r>
              <a:rPr lang="ar-SA" sz="1400" dirty="0"/>
              <a:t>"</a:t>
            </a:r>
            <a:endParaRPr lang="en-US" sz="1400" b="1" dirty="0"/>
          </a:p>
        </p:txBody>
      </p:sp>
    </p:spTree>
    <p:extLst>
      <p:ext uri="{BB962C8B-B14F-4D97-AF65-F5344CB8AC3E}">
        <p14:creationId xmlns:p14="http://schemas.microsoft.com/office/powerpoint/2010/main" val="1701155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bwMode="auto">
          <a:xfrm>
            <a:off x="533400" y="1376363"/>
            <a:ext cx="8215312"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dirty="0"/>
              <a:t>إخضاع جميع الأشخاص للضمان الاجتماعي</a:t>
            </a:r>
            <a:endParaRPr lang="en-US" altLang="ar-LB" sz="3200" dirty="0"/>
          </a:p>
        </p:txBody>
      </p:sp>
      <p:sp>
        <p:nvSpPr>
          <p:cNvPr id="24579" name="Rectangle 3"/>
          <p:cNvSpPr>
            <a:spLocks noGrp="1" noChangeArrowheads="1"/>
          </p:cNvSpPr>
          <p:nvPr>
            <p:ph type="body" idx="1"/>
          </p:nvPr>
        </p:nvSpPr>
        <p:spPr>
          <a:xfrm>
            <a:off x="747712" y="2489200"/>
            <a:ext cx="7786688" cy="3149600"/>
          </a:xfrm>
        </p:spPr>
        <p:txBody>
          <a:bodyPr/>
          <a:lstStyle/>
          <a:p>
            <a:pPr algn="just" rtl="1" eaLnBrk="1" hangingPunct="1">
              <a:buClrTx/>
              <a:buFont typeface="Wingdings" pitchFamily="2" charset="2"/>
              <a:buChar char="×"/>
            </a:pPr>
            <a:r>
              <a:rPr lang="ar-LB" altLang="ar-LB" dirty="0" smtClean="0"/>
              <a:t>وجوب إصدار قانون خاص لتطبيق نظام الضمان </a:t>
            </a:r>
            <a:r>
              <a:rPr lang="ar-LB" altLang="ar-LB" dirty="0" err="1" smtClean="0"/>
              <a:t>الإجتماعي</a:t>
            </a:r>
            <a:r>
              <a:rPr lang="ar-LB" altLang="ar-LB" dirty="0" smtClean="0"/>
              <a:t> بصورة إلزامية عن الأشخاص الذين لم يخضعوا. (المادة 12 </a:t>
            </a:r>
            <a:r>
              <a:rPr lang="ar-LB" altLang="ar-LB" dirty="0" err="1" smtClean="0"/>
              <a:t>ق.ض.إ</a:t>
            </a:r>
            <a:r>
              <a:rPr lang="ar-LB" altLang="ar-LB" dirty="0" smtClean="0"/>
              <a:t>)</a:t>
            </a:r>
            <a:endParaRPr lang="en-US" altLang="ar-LB" dirty="0" smtClean="0"/>
          </a:p>
        </p:txBody>
      </p:sp>
      <p:sp>
        <p:nvSpPr>
          <p:cNvPr id="2" name="Slide Number Placeholder 1"/>
          <p:cNvSpPr>
            <a:spLocks noGrp="1"/>
          </p:cNvSpPr>
          <p:nvPr>
            <p:ph type="sldNum" sz="quarter" idx="11"/>
          </p:nvPr>
        </p:nvSpPr>
        <p:spPr/>
        <p:txBody>
          <a:bodyPr/>
          <a:lstStyle/>
          <a:p>
            <a:pPr>
              <a:defRPr/>
            </a:pPr>
            <a:fld id="{5469E2F5-A74D-4984-800A-F6A6F9C74C8B}" type="slidenum">
              <a:rPr lang="en-US" smtClean="0"/>
              <a:pPr>
                <a:defRPr/>
              </a:pPr>
              <a:t>10</a:t>
            </a:fld>
            <a:endParaRPr lang="en-US" dirty="0"/>
          </a:p>
        </p:txBody>
      </p:sp>
    </p:spTree>
    <p:extLst>
      <p:ext uri="{BB962C8B-B14F-4D97-AF65-F5344CB8AC3E}">
        <p14:creationId xmlns:p14="http://schemas.microsoft.com/office/powerpoint/2010/main" val="7775368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bwMode="auto">
          <a:xfrm>
            <a:off x="533400" y="1295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dirty="0"/>
              <a:t>حقوق الأجراء في التسجيل</a:t>
            </a:r>
            <a:r>
              <a:rPr lang="en-US" altLang="ar-LB" sz="3200" dirty="0"/>
              <a:t> </a:t>
            </a:r>
          </a:p>
        </p:txBody>
      </p:sp>
      <p:sp>
        <p:nvSpPr>
          <p:cNvPr id="25603" name="Rectangle 3"/>
          <p:cNvSpPr>
            <a:spLocks noGrp="1" noChangeArrowheads="1"/>
          </p:cNvSpPr>
          <p:nvPr>
            <p:ph type="body" idx="1"/>
          </p:nvPr>
        </p:nvSpPr>
        <p:spPr>
          <a:xfrm>
            <a:off x="642938" y="2493963"/>
            <a:ext cx="7858125" cy="1925637"/>
          </a:xfrm>
        </p:spPr>
        <p:txBody>
          <a:bodyPr/>
          <a:lstStyle/>
          <a:p>
            <a:pPr algn="just" rtl="1" eaLnBrk="1" hangingPunct="1">
              <a:buClrTx/>
              <a:buFont typeface="Wingdings" pitchFamily="2" charset="2"/>
              <a:buChar char="×"/>
            </a:pPr>
            <a:r>
              <a:rPr lang="ar-LB" altLang="ar-LB" dirty="0" smtClean="0"/>
              <a:t>أعطت معظم التشريعات الحق للعامل في التصريح عن نفسه لدى نظام التأمينات </a:t>
            </a:r>
            <a:r>
              <a:rPr lang="ar-LB" altLang="ar-LB" dirty="0" err="1" smtClean="0"/>
              <a:t>الإجتماعية</a:t>
            </a:r>
            <a:r>
              <a:rPr lang="ar-LB" altLang="ar-LB" dirty="0" smtClean="0"/>
              <a:t> في حال تخلّف صاحب العمل.</a:t>
            </a:r>
          </a:p>
          <a:p>
            <a:pPr algn="just" rtl="1" eaLnBrk="1" hangingPunct="1">
              <a:buClrTx/>
              <a:buFont typeface="Wingdings" pitchFamily="2" charset="2"/>
              <a:buChar char="Ø"/>
            </a:pPr>
            <a:endParaRPr lang="ar-LB" altLang="ar-LB" sz="1400" dirty="0" smtClean="0"/>
          </a:p>
          <a:p>
            <a:pPr algn="just" rtl="1" eaLnBrk="1" hangingPunct="1">
              <a:buClrTx/>
              <a:buFont typeface="Wingdings" pitchFamily="2" charset="2"/>
              <a:buChar char="×"/>
            </a:pPr>
            <a:r>
              <a:rPr lang="ar-LB" altLang="ar-LB" dirty="0" smtClean="0"/>
              <a:t>لم ترتب عليه أية غرامات مالية لقاء </a:t>
            </a:r>
            <a:r>
              <a:rPr lang="ar-LB" altLang="ar-LB" dirty="0" err="1" smtClean="0"/>
              <a:t>تلكّوئه</a:t>
            </a:r>
            <a:r>
              <a:rPr lang="ar-LB" altLang="ar-LB" dirty="0" smtClean="0"/>
              <a:t> عن ذلك.</a:t>
            </a:r>
            <a:endParaRPr lang="en-US" altLang="ar-LB" dirty="0" smtClean="0"/>
          </a:p>
        </p:txBody>
      </p:sp>
      <p:sp>
        <p:nvSpPr>
          <p:cNvPr id="2" name="Slide Number Placeholder 1"/>
          <p:cNvSpPr>
            <a:spLocks noGrp="1"/>
          </p:cNvSpPr>
          <p:nvPr>
            <p:ph type="sldNum" sz="quarter" idx="11"/>
          </p:nvPr>
        </p:nvSpPr>
        <p:spPr/>
        <p:txBody>
          <a:bodyPr/>
          <a:lstStyle/>
          <a:p>
            <a:pPr>
              <a:defRPr/>
            </a:pPr>
            <a:fld id="{DE5DB2BA-1C78-41FD-8A80-35654ECE19F4}" type="slidenum">
              <a:rPr lang="en-US" smtClean="0"/>
              <a:pPr>
                <a:defRPr/>
              </a:pPr>
              <a:t>11</a:t>
            </a:fld>
            <a:endParaRPr lang="en-US" dirty="0"/>
          </a:p>
        </p:txBody>
      </p:sp>
    </p:spTree>
    <p:extLst>
      <p:ext uri="{BB962C8B-B14F-4D97-AF65-F5344CB8AC3E}">
        <p14:creationId xmlns:p14="http://schemas.microsoft.com/office/powerpoint/2010/main" val="19027519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188" y="1465262"/>
            <a:ext cx="8064500" cy="4935538"/>
          </a:xfrm>
        </p:spPr>
        <p:txBody>
          <a:bodyPr/>
          <a:lstStyle/>
          <a:p>
            <a:pPr marL="0" indent="0" algn="r" rtl="1">
              <a:buFont typeface="Wingdings" pitchFamily="2" charset="2"/>
              <a:buNone/>
              <a:defRPr/>
            </a:pPr>
            <a:r>
              <a:rPr lang="ar-LB" sz="3600" b="1" dirty="0" smtClean="0"/>
              <a:t>تمرين تطبيقي عن تصريح الاستخدام أو الترك</a:t>
            </a:r>
          </a:p>
          <a:p>
            <a:pPr algn="r" rtl="1">
              <a:buFont typeface="Arial" charset="0"/>
              <a:buChar char="•"/>
              <a:defRPr/>
            </a:pPr>
            <a:r>
              <a:rPr lang="ar-LB" sz="3000" dirty="0" smtClean="0"/>
              <a:t>تصريح باستخدام أجير</a:t>
            </a:r>
          </a:p>
          <a:p>
            <a:pPr algn="r" rtl="1">
              <a:buFont typeface="Arial" charset="0"/>
              <a:buChar char="•"/>
              <a:defRPr/>
            </a:pPr>
            <a:r>
              <a:rPr lang="ar-LB" sz="3000" dirty="0" smtClean="0"/>
              <a:t>اعلام عن استخدام أجير</a:t>
            </a:r>
          </a:p>
          <a:p>
            <a:pPr algn="r" rtl="1">
              <a:buFont typeface="Arial" charset="0"/>
              <a:buChar char="•"/>
              <a:defRPr/>
            </a:pPr>
            <a:r>
              <a:rPr lang="ar-LB" sz="3000" dirty="0" smtClean="0"/>
              <a:t>اعلام عن ترك أجير</a:t>
            </a:r>
          </a:p>
          <a:p>
            <a:pPr algn="r" rtl="1">
              <a:buFont typeface="Arial" charset="0"/>
              <a:buChar char="•"/>
              <a:defRPr/>
            </a:pPr>
            <a:r>
              <a:rPr lang="ar-LB" sz="3000" dirty="0" smtClean="0"/>
              <a:t>تصريح عن الزوجة</a:t>
            </a:r>
            <a:endParaRPr lang="en-US" sz="3000" dirty="0"/>
          </a:p>
        </p:txBody>
      </p:sp>
      <p:sp>
        <p:nvSpPr>
          <p:cNvPr id="3" name="Slide Number Placeholder 2"/>
          <p:cNvSpPr>
            <a:spLocks noGrp="1"/>
          </p:cNvSpPr>
          <p:nvPr>
            <p:ph type="sldNum" sz="quarter" idx="11"/>
          </p:nvPr>
        </p:nvSpPr>
        <p:spPr/>
        <p:txBody>
          <a:bodyPr/>
          <a:lstStyle/>
          <a:p>
            <a:pPr>
              <a:defRPr/>
            </a:pPr>
            <a:fld id="{CAB36B80-E1B5-4B60-8DA7-386ED56C18CD}" type="slidenum">
              <a:rPr lang="en-US" smtClean="0"/>
              <a:pPr>
                <a:defRPr/>
              </a:pPr>
              <a:t>12</a:t>
            </a:fld>
            <a:endParaRPr lang="en-US" dirty="0"/>
          </a:p>
        </p:txBody>
      </p:sp>
    </p:spTree>
    <p:extLst>
      <p:ext uri="{BB962C8B-B14F-4D97-AF65-F5344CB8AC3E}">
        <p14:creationId xmlns:p14="http://schemas.microsoft.com/office/powerpoint/2010/main" val="4268162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FF3AB24-7B8B-498F-A952-72F84CEC492B}" type="slidenum">
              <a:rPr lang="en-US" smtClean="0"/>
              <a:pPr>
                <a:defRPr/>
              </a:pPr>
              <a:t>13</a:t>
            </a:fld>
            <a:endParaRPr lang="en-US" dirty="0"/>
          </a:p>
        </p:txBody>
      </p:sp>
      <p:pic>
        <p:nvPicPr>
          <p:cNvPr id="276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219200"/>
            <a:ext cx="7543800" cy="56061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582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B4FBF66-5693-403D-8B1E-2C4A56ECDDAB}" type="slidenum">
              <a:rPr lang="en-US" smtClean="0"/>
              <a:pPr>
                <a:defRPr/>
              </a:pPr>
              <a:t>14</a:t>
            </a:fld>
            <a:endParaRPr lang="en-US" dirty="0"/>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292674"/>
            <a:ext cx="7327900" cy="543038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176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C022DC60-757E-4F3F-A17C-64658CE9B55C}" type="slidenum">
              <a:rPr lang="en-US" smtClean="0"/>
              <a:pPr>
                <a:defRPr/>
              </a:pPr>
              <a:t>15</a:t>
            </a:fld>
            <a:endParaRPr lang="en-US" dirty="0"/>
          </a:p>
        </p:txBody>
      </p:sp>
      <p:pic>
        <p:nvPicPr>
          <p:cNvPr id="296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295400"/>
            <a:ext cx="7343775" cy="5440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162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ABF4A0A2-015E-4D0A-87AB-96EF2B247C02}" type="slidenum">
              <a:rPr lang="en-US" smtClean="0"/>
              <a:pPr>
                <a:defRPr/>
              </a:pPr>
              <a:t>16</a:t>
            </a:fld>
            <a:endParaRPr lang="en-US" dirty="0"/>
          </a:p>
        </p:txBody>
      </p:sp>
      <p:pic>
        <p:nvPicPr>
          <p:cNvPr id="307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295400"/>
            <a:ext cx="7345362" cy="5440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117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744538" y="1447800"/>
            <a:ext cx="77136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dirty="0"/>
              <a:t>تحصيل الاشتراكات</a:t>
            </a:r>
            <a:endParaRPr lang="en-US" altLang="ar-LB" sz="3200" dirty="0"/>
          </a:p>
        </p:txBody>
      </p:sp>
      <p:sp>
        <p:nvSpPr>
          <p:cNvPr id="31747" name="Rectangle 3"/>
          <p:cNvSpPr>
            <a:spLocks noGrp="1" noChangeArrowheads="1"/>
          </p:cNvSpPr>
          <p:nvPr>
            <p:ph type="body" idx="1"/>
          </p:nvPr>
        </p:nvSpPr>
        <p:spPr>
          <a:xfrm>
            <a:off x="609600" y="2209800"/>
            <a:ext cx="8128000" cy="4283075"/>
          </a:xfrm>
        </p:spPr>
        <p:txBody>
          <a:bodyPr/>
          <a:lstStyle/>
          <a:p>
            <a:pPr algn="just" rtl="1" eaLnBrk="1" hangingPunct="1">
              <a:buClrTx/>
              <a:buFont typeface="Wingdings" pitchFamily="2" charset="2"/>
              <a:buChar char="×"/>
            </a:pPr>
            <a:r>
              <a:rPr lang="ar-LB" altLang="ar-LB" dirty="0" smtClean="0"/>
              <a:t>فرضت معظم التشريعات على صاحب العمل غرامات مالية بالإضافة إلى زيادات تأخير في حال عدم التقيد بمهل تقديم التصاريح وعدم التقيد بمهل تسديد الاشتراكات</a:t>
            </a:r>
          </a:p>
          <a:p>
            <a:pPr algn="just" rtl="1" eaLnBrk="1" hangingPunct="1">
              <a:buClrTx/>
              <a:buFont typeface="Wingdings" pitchFamily="2" charset="2"/>
              <a:buChar char="×"/>
            </a:pPr>
            <a:endParaRPr lang="ar-LB" altLang="ar-LB" sz="1400" dirty="0" smtClean="0"/>
          </a:p>
          <a:p>
            <a:pPr algn="just" rtl="1" eaLnBrk="1" hangingPunct="1">
              <a:buClrTx/>
              <a:buFont typeface="Wingdings" pitchFamily="2" charset="2"/>
              <a:buChar char="×"/>
            </a:pPr>
            <a:r>
              <a:rPr lang="ar-LB" altLang="ar-LB" dirty="0" smtClean="0"/>
              <a:t>بعض التشريعات فرضت غرامات وعقوبات قضائية جزائية على أصحاب العمل عند احتجاز مبالغ الاشتراكات لديهم دون تسديدها لأنظمة التأمينات الاجتماعية لاسيما الاشتراكات المقتطعة من أجور العاملين</a:t>
            </a:r>
            <a:endParaRPr lang="en-US" altLang="ar-LB" dirty="0" smtClean="0"/>
          </a:p>
        </p:txBody>
      </p:sp>
      <p:sp>
        <p:nvSpPr>
          <p:cNvPr id="2" name="Slide Number Placeholder 1"/>
          <p:cNvSpPr>
            <a:spLocks noGrp="1"/>
          </p:cNvSpPr>
          <p:nvPr>
            <p:ph type="sldNum" sz="quarter" idx="11"/>
          </p:nvPr>
        </p:nvSpPr>
        <p:spPr/>
        <p:txBody>
          <a:bodyPr/>
          <a:lstStyle/>
          <a:p>
            <a:pPr>
              <a:defRPr/>
            </a:pPr>
            <a:fld id="{F8E1C783-7266-418F-A92B-FDCABF70D843}" type="slidenum">
              <a:rPr lang="en-US" smtClean="0"/>
              <a:pPr>
                <a:defRPr/>
              </a:pPr>
              <a:t>17</a:t>
            </a:fld>
            <a:endParaRPr lang="en-US" dirty="0"/>
          </a:p>
        </p:txBody>
      </p:sp>
    </p:spTree>
    <p:extLst>
      <p:ext uri="{BB962C8B-B14F-4D97-AF65-F5344CB8AC3E}">
        <p14:creationId xmlns:p14="http://schemas.microsoft.com/office/powerpoint/2010/main" val="35594080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bwMode="auto">
          <a:xfrm>
            <a:off x="228600" y="1295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dirty="0"/>
              <a:t>في حالات تخلّف صاحب العمل عن تقديم الجداول وتسديد </a:t>
            </a:r>
            <a:r>
              <a:rPr lang="ar-LB" altLang="ar-LB" sz="3200" dirty="0" err="1"/>
              <a:t>الإشتراكات</a:t>
            </a:r>
            <a:endParaRPr lang="en-US" altLang="ar-LB" sz="3200" dirty="0"/>
          </a:p>
        </p:txBody>
      </p:sp>
      <p:sp>
        <p:nvSpPr>
          <p:cNvPr id="32771" name="Rectangle 3"/>
          <p:cNvSpPr>
            <a:spLocks noGrp="1" noChangeArrowheads="1"/>
          </p:cNvSpPr>
          <p:nvPr>
            <p:ph type="body" idx="1"/>
          </p:nvPr>
        </p:nvSpPr>
        <p:spPr>
          <a:xfrm>
            <a:off x="762000" y="2819400"/>
            <a:ext cx="7929563" cy="3173412"/>
          </a:xfrm>
        </p:spPr>
        <p:txBody>
          <a:bodyPr/>
          <a:lstStyle/>
          <a:p>
            <a:pPr algn="just" rtl="1" eaLnBrk="1" hangingPunct="1">
              <a:buClrTx/>
              <a:buFont typeface="Wingdings" pitchFamily="2" charset="2"/>
              <a:buChar char="×"/>
            </a:pPr>
            <a:r>
              <a:rPr lang="ar-LB" altLang="ar-LB" dirty="0" smtClean="0"/>
              <a:t>توجّه مصلحة الاشتراكات إنذاراً الى صاحب العمل المتخلف</a:t>
            </a:r>
          </a:p>
          <a:p>
            <a:pPr algn="just" rtl="1" eaLnBrk="1" hangingPunct="1">
              <a:buClrTx/>
              <a:buFont typeface="Wingdings" pitchFamily="2" charset="2"/>
              <a:buChar char="×"/>
            </a:pPr>
            <a:endParaRPr lang="ar-LB" altLang="ar-LB" sz="1200" dirty="0" smtClean="0"/>
          </a:p>
          <a:p>
            <a:pPr algn="just" rtl="1" eaLnBrk="1" hangingPunct="1">
              <a:buClrTx/>
              <a:buFont typeface="Wingdings" pitchFamily="2" charset="2"/>
              <a:buChar char="×"/>
            </a:pPr>
            <a:r>
              <a:rPr lang="ar-LB" altLang="ar-LB" dirty="0" smtClean="0"/>
              <a:t>إمهاله مدة محددة لتصحيح وضعه لتقديم الجداول وتسديد </a:t>
            </a:r>
            <a:r>
              <a:rPr lang="ar-LB" altLang="ar-LB" dirty="0" err="1" smtClean="0"/>
              <a:t>الإشتراكات</a:t>
            </a:r>
            <a:r>
              <a:rPr lang="ar-LB" altLang="ar-LB" dirty="0" smtClean="0"/>
              <a:t> (8 أيام في القانون اللبناني).</a:t>
            </a:r>
            <a:endParaRPr lang="en-US" altLang="ar-LB" dirty="0" smtClean="0"/>
          </a:p>
        </p:txBody>
      </p:sp>
      <p:sp>
        <p:nvSpPr>
          <p:cNvPr id="2" name="Slide Number Placeholder 1"/>
          <p:cNvSpPr>
            <a:spLocks noGrp="1"/>
          </p:cNvSpPr>
          <p:nvPr>
            <p:ph type="sldNum" sz="quarter" idx="11"/>
          </p:nvPr>
        </p:nvSpPr>
        <p:spPr/>
        <p:txBody>
          <a:bodyPr/>
          <a:lstStyle/>
          <a:p>
            <a:pPr>
              <a:defRPr/>
            </a:pPr>
            <a:fld id="{AD233C68-58EE-46EC-94D3-D1649239BFF6}" type="slidenum">
              <a:rPr lang="en-US" smtClean="0"/>
              <a:pPr>
                <a:defRPr/>
              </a:pPr>
              <a:t>18</a:t>
            </a:fld>
            <a:endParaRPr lang="en-US" dirty="0"/>
          </a:p>
        </p:txBody>
      </p:sp>
    </p:spTree>
    <p:extLst>
      <p:ext uri="{BB962C8B-B14F-4D97-AF65-F5344CB8AC3E}">
        <p14:creationId xmlns:p14="http://schemas.microsoft.com/office/powerpoint/2010/main" val="85975010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bwMode="auto">
          <a:xfrm>
            <a:off x="228600" y="12192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dirty="0"/>
              <a:t>في حالات تخلّف صاحب العمل عن تقديم الجداول وتسديد </a:t>
            </a:r>
            <a:r>
              <a:rPr lang="ar-LB" altLang="ar-LB" sz="3200" dirty="0" err="1"/>
              <a:t>الإشتراكات</a:t>
            </a:r>
            <a:r>
              <a:rPr lang="ar-LB" altLang="ar-LB" sz="3200" dirty="0"/>
              <a:t> - تابع</a:t>
            </a:r>
            <a:endParaRPr lang="en-US" altLang="ar-LB" sz="3200" dirty="0"/>
          </a:p>
        </p:txBody>
      </p:sp>
      <p:sp>
        <p:nvSpPr>
          <p:cNvPr id="33795" name="Rectangle 3"/>
          <p:cNvSpPr>
            <a:spLocks noGrp="1" noChangeArrowheads="1"/>
          </p:cNvSpPr>
          <p:nvPr>
            <p:ph type="body" idx="1"/>
          </p:nvPr>
        </p:nvSpPr>
        <p:spPr>
          <a:xfrm>
            <a:off x="214313" y="2384425"/>
            <a:ext cx="8715375" cy="3711575"/>
          </a:xfrm>
        </p:spPr>
        <p:txBody>
          <a:bodyPr/>
          <a:lstStyle/>
          <a:p>
            <a:pPr algn="just" rtl="1" eaLnBrk="1" hangingPunct="1">
              <a:lnSpc>
                <a:spcPct val="90000"/>
              </a:lnSpc>
              <a:buClrTx/>
              <a:buFont typeface="Wingdings" pitchFamily="2" charset="2"/>
              <a:buChar char="×"/>
            </a:pPr>
            <a:r>
              <a:rPr lang="ar-LB" altLang="ar-LB" dirty="0"/>
              <a:t>في حال عدم تجاوب صاحب  العمل تقدّر  الاشتراكات حكماً  :</a:t>
            </a:r>
          </a:p>
          <a:p>
            <a:pPr algn="just" rtl="1" eaLnBrk="1" hangingPunct="1">
              <a:lnSpc>
                <a:spcPct val="90000"/>
              </a:lnSpc>
              <a:buClrTx/>
              <a:buFont typeface="Wingdings" pitchFamily="2" charset="2"/>
              <a:buNone/>
            </a:pPr>
            <a:r>
              <a:rPr lang="ar-LB" altLang="ar-LB" dirty="0"/>
              <a:t>    بصورة قطعية من مصلحة  </a:t>
            </a:r>
            <a:r>
              <a:rPr lang="ar-LB" altLang="ar-LB" dirty="0" err="1"/>
              <a:t>الإشتراكات</a:t>
            </a:r>
            <a:r>
              <a:rPr lang="ar-LB" altLang="ar-LB" dirty="0"/>
              <a:t> وقد يكلف جهاز التفتيش إعداد التقدير</a:t>
            </a:r>
            <a:r>
              <a:rPr lang="ar-LB" altLang="ar-LB" dirty="0" smtClean="0"/>
              <a:t>.</a:t>
            </a:r>
          </a:p>
          <a:p>
            <a:pPr algn="just" rtl="1" eaLnBrk="1" hangingPunct="1">
              <a:lnSpc>
                <a:spcPct val="90000"/>
              </a:lnSpc>
              <a:buClrTx/>
              <a:buFont typeface="Wingdings" pitchFamily="2" charset="2"/>
              <a:buNone/>
            </a:pPr>
            <a:endParaRPr lang="ar-LB" altLang="ar-LB" dirty="0"/>
          </a:p>
          <a:p>
            <a:pPr algn="just" rtl="1" eaLnBrk="1" hangingPunct="1">
              <a:lnSpc>
                <a:spcPct val="90000"/>
              </a:lnSpc>
              <a:buClrTx/>
              <a:buFont typeface="Wingdings" pitchFamily="2" charset="2"/>
              <a:buChar char="×"/>
            </a:pPr>
            <a:r>
              <a:rPr lang="ar-LB" altLang="ar-LB" dirty="0"/>
              <a:t>تحال بيانات تقدير </a:t>
            </a:r>
            <a:r>
              <a:rPr lang="ar-LB" altLang="ar-LB" dirty="0" err="1"/>
              <a:t>الإشتراكات</a:t>
            </a:r>
            <a:r>
              <a:rPr lang="ar-LB" altLang="ar-LB" dirty="0"/>
              <a:t> إلى دوائر التنفيذ التابعة للقضاء للتنفيذ.</a:t>
            </a:r>
          </a:p>
          <a:p>
            <a:pPr algn="just" rtl="1" eaLnBrk="1" hangingPunct="1">
              <a:lnSpc>
                <a:spcPct val="90000"/>
              </a:lnSpc>
              <a:buClrTx/>
              <a:buFont typeface="Wingdings" pitchFamily="2" charset="2"/>
              <a:buChar char="×"/>
            </a:pPr>
            <a:endParaRPr lang="ar-LB" altLang="ar-LB" dirty="0"/>
          </a:p>
          <a:p>
            <a:pPr algn="just" rtl="1" eaLnBrk="1" hangingPunct="1">
              <a:lnSpc>
                <a:spcPct val="90000"/>
              </a:lnSpc>
              <a:buClrTx/>
              <a:buFont typeface="Wingdings" pitchFamily="2" charset="2"/>
              <a:buChar char="×"/>
            </a:pPr>
            <a:r>
              <a:rPr lang="ar-LB" altLang="ar-LB" dirty="0"/>
              <a:t>في حالات عدم التجاوب خلال مدة شهر مع الدعوة المبلغة أصولاً لتسوية حساب تعويض نهاية الخدمة تسري الفائدة على مبلغ التسوية (8%) بعد انتهاء مهلة الشهر وتجري المطالبة بالدين لدى دوائر التنفيذ.</a:t>
            </a:r>
            <a:endParaRPr lang="en-US" altLang="ar-LB" dirty="0"/>
          </a:p>
          <a:p>
            <a:pPr algn="r" rtl="1" eaLnBrk="1" hangingPunct="1">
              <a:lnSpc>
                <a:spcPct val="90000"/>
              </a:lnSpc>
              <a:buClr>
                <a:schemeClr val="accent2"/>
              </a:buClr>
              <a:buFont typeface="Wingdings" pitchFamily="2" charset="2"/>
              <a:buNone/>
            </a:pPr>
            <a:endParaRPr lang="en-US" altLang="ar-LB" dirty="0" smtClean="0"/>
          </a:p>
        </p:txBody>
      </p:sp>
      <p:sp>
        <p:nvSpPr>
          <p:cNvPr id="2" name="Slide Number Placeholder 1"/>
          <p:cNvSpPr>
            <a:spLocks noGrp="1"/>
          </p:cNvSpPr>
          <p:nvPr>
            <p:ph type="sldNum" sz="quarter" idx="11"/>
          </p:nvPr>
        </p:nvSpPr>
        <p:spPr/>
        <p:txBody>
          <a:bodyPr/>
          <a:lstStyle/>
          <a:p>
            <a:pPr>
              <a:defRPr/>
            </a:pPr>
            <a:fld id="{B7A78570-9661-488C-BA3D-B39702854E7D}" type="slidenum">
              <a:rPr lang="en-US" smtClean="0"/>
              <a:pPr>
                <a:defRPr/>
              </a:pPr>
              <a:t>19</a:t>
            </a:fld>
            <a:endParaRPr lang="en-US" dirty="0"/>
          </a:p>
        </p:txBody>
      </p:sp>
    </p:spTree>
    <p:extLst>
      <p:ext uri="{BB962C8B-B14F-4D97-AF65-F5344CB8AC3E}">
        <p14:creationId xmlns:p14="http://schemas.microsoft.com/office/powerpoint/2010/main" val="24338432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609600" y="1219200"/>
            <a:ext cx="82296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b="1" dirty="0" smtClean="0"/>
              <a:t>المحتوى</a:t>
            </a:r>
            <a:endParaRPr lang="en-US" altLang="ar-LB" sz="3200" b="1" dirty="0" smtClean="0"/>
          </a:p>
        </p:txBody>
      </p:sp>
      <p:sp>
        <p:nvSpPr>
          <p:cNvPr id="4099" name="Content Placeholder 2"/>
          <p:cNvSpPr>
            <a:spLocks noGrp="1"/>
          </p:cNvSpPr>
          <p:nvPr>
            <p:ph idx="1"/>
          </p:nvPr>
        </p:nvSpPr>
        <p:spPr>
          <a:xfrm>
            <a:off x="533400" y="2052637"/>
            <a:ext cx="8229600" cy="4500563"/>
          </a:xfrm>
        </p:spPr>
        <p:txBody>
          <a:bodyPr/>
          <a:lstStyle/>
          <a:p>
            <a:pPr algn="r" rtl="1" eaLnBrk="1" hangingPunct="1">
              <a:spcBef>
                <a:spcPct val="0"/>
              </a:spcBef>
              <a:buClr>
                <a:schemeClr val="tx1"/>
              </a:buClr>
              <a:buSzPct val="64000"/>
              <a:buFont typeface="Wingdings" panose="05000000000000000000" pitchFamily="2" charset="2"/>
              <a:buChar char="Ø"/>
              <a:defRPr/>
            </a:pPr>
            <a:r>
              <a:rPr lang="ar-LB" sz="2400" dirty="0" smtClean="0">
                <a:latin typeface="+mj-lt"/>
                <a:ea typeface="+mj-ea"/>
                <a:cs typeface="+mj-cs"/>
              </a:rPr>
              <a:t>المشتركون</a:t>
            </a:r>
            <a:r>
              <a:rPr lang="en-US" sz="2400" dirty="0" smtClean="0">
                <a:latin typeface="+mj-lt"/>
                <a:ea typeface="+mj-ea"/>
                <a:cs typeface="+mj-cs"/>
              </a:rPr>
              <a:t> </a:t>
            </a:r>
            <a:r>
              <a:rPr lang="ar-LB" sz="2400" dirty="0" smtClean="0">
                <a:latin typeface="+mj-lt"/>
                <a:ea typeface="+mj-ea"/>
                <a:cs typeface="+mj-cs"/>
              </a:rPr>
              <a:t>الخاضعون – كافة الفروع والحالات الخاصة</a:t>
            </a:r>
            <a:endParaRPr lang="ar-SA" sz="2400" dirty="0" smtClean="0">
              <a:latin typeface="+mj-lt"/>
              <a:ea typeface="+mj-ea"/>
              <a:cs typeface="+mj-cs"/>
            </a:endParaRPr>
          </a:p>
          <a:p>
            <a:pPr algn="r" rtl="1" eaLnBrk="1" hangingPunct="1">
              <a:spcBef>
                <a:spcPct val="0"/>
              </a:spcBef>
              <a:buClr>
                <a:schemeClr val="tx1"/>
              </a:buClr>
              <a:buSzPct val="64000"/>
              <a:buFont typeface="Wingdings" panose="05000000000000000000" pitchFamily="2" charset="2"/>
              <a:buChar char="Ø"/>
              <a:defRPr/>
            </a:pPr>
            <a:r>
              <a:rPr lang="ar-LB" sz="2400" dirty="0" smtClean="0">
                <a:latin typeface="+mj-lt"/>
                <a:ea typeface="+mj-ea"/>
                <a:cs typeface="+mj-cs"/>
              </a:rPr>
              <a:t>الخضوع والإنتساب  </a:t>
            </a:r>
          </a:p>
          <a:p>
            <a:pPr algn="r" rtl="1" eaLnBrk="1" hangingPunct="1">
              <a:spcBef>
                <a:spcPct val="0"/>
              </a:spcBef>
              <a:buClr>
                <a:schemeClr val="tx1"/>
              </a:buClr>
              <a:buSzPct val="64000"/>
              <a:buFont typeface="Wingdings" panose="05000000000000000000" pitchFamily="2" charset="2"/>
              <a:buChar char="Ø"/>
              <a:defRPr/>
            </a:pPr>
            <a:r>
              <a:rPr lang="ar-LB" sz="2400" dirty="0" smtClean="0">
                <a:latin typeface="+mj-lt"/>
                <a:ea typeface="+mj-ea"/>
                <a:cs typeface="+mj-cs"/>
              </a:rPr>
              <a:t>حقوق الأجراء في التسجيل</a:t>
            </a:r>
          </a:p>
          <a:p>
            <a:pPr algn="r" rtl="1" eaLnBrk="1" hangingPunct="1">
              <a:spcBef>
                <a:spcPct val="0"/>
              </a:spcBef>
              <a:buClr>
                <a:schemeClr val="tx1"/>
              </a:buClr>
              <a:buSzPct val="64000"/>
              <a:buFont typeface="Wingdings" panose="05000000000000000000" pitchFamily="2" charset="2"/>
              <a:buChar char="Ø"/>
              <a:defRPr/>
            </a:pPr>
            <a:r>
              <a:rPr lang="ar-LB" sz="2400" dirty="0" smtClean="0">
                <a:sym typeface="Wingdings"/>
              </a:rPr>
              <a:t>تحصيل </a:t>
            </a:r>
            <a:r>
              <a:rPr lang="ar-LB" sz="2400" dirty="0" err="1" smtClean="0">
                <a:sym typeface="Wingdings"/>
              </a:rPr>
              <a:t>الإشتراكات</a:t>
            </a:r>
            <a:r>
              <a:rPr lang="ar-LB" sz="2400" dirty="0" smtClean="0">
                <a:sym typeface="Wingdings"/>
              </a:rPr>
              <a:t> </a:t>
            </a:r>
            <a:endParaRPr lang="ar-LB" dirty="0">
              <a:sym typeface="Wingdings"/>
            </a:endParaRPr>
          </a:p>
          <a:p>
            <a:pPr algn="r" rtl="1" eaLnBrk="1" hangingPunct="1">
              <a:spcBef>
                <a:spcPct val="0"/>
              </a:spcBef>
              <a:buClr>
                <a:schemeClr val="tx1"/>
              </a:buClr>
              <a:buSzPct val="64000"/>
              <a:buFont typeface="Wingdings" panose="05000000000000000000" pitchFamily="2" charset="2"/>
              <a:buChar char="Ø"/>
              <a:defRPr/>
            </a:pPr>
            <a:r>
              <a:rPr lang="ar-LB" sz="2400" dirty="0" smtClean="0">
                <a:sym typeface="Wingdings"/>
              </a:rPr>
              <a:t>واجبات صاحب العمل</a:t>
            </a:r>
          </a:p>
          <a:p>
            <a:pPr algn="r" rtl="1" eaLnBrk="1" hangingPunct="1">
              <a:spcBef>
                <a:spcPct val="0"/>
              </a:spcBef>
              <a:buClr>
                <a:schemeClr val="tx1"/>
              </a:buClr>
              <a:buSzPct val="64000"/>
              <a:buFont typeface="Wingdings" panose="05000000000000000000" pitchFamily="2" charset="2"/>
              <a:buChar char="Ø"/>
              <a:defRPr/>
            </a:pPr>
            <a:r>
              <a:rPr lang="ar-LB" sz="2400" dirty="0" smtClean="0">
                <a:latin typeface="+mj-lt"/>
                <a:ea typeface="+mj-ea"/>
                <a:cs typeface="+mj-cs"/>
                <a:sym typeface="Wingdings"/>
              </a:rPr>
              <a:t>دورية تسديد الاشتراكات</a:t>
            </a:r>
          </a:p>
          <a:p>
            <a:pPr algn="r" rtl="1" eaLnBrk="1" hangingPunct="1">
              <a:spcBef>
                <a:spcPct val="0"/>
              </a:spcBef>
              <a:buClr>
                <a:schemeClr val="tx1"/>
              </a:buClr>
              <a:buSzPct val="64000"/>
              <a:buFont typeface="Wingdings" panose="05000000000000000000" pitchFamily="2" charset="2"/>
              <a:buChar char="Ø"/>
              <a:defRPr/>
            </a:pPr>
            <a:r>
              <a:rPr lang="ar-LB" sz="2400" dirty="0" smtClean="0">
                <a:latin typeface="+mj-lt"/>
                <a:ea typeface="+mj-ea"/>
                <a:cs typeface="+mj-cs"/>
                <a:sym typeface="Wingdings"/>
              </a:rPr>
              <a:t>الحدّ الادنى والحدّ </a:t>
            </a:r>
            <a:r>
              <a:rPr lang="ar-LB" sz="2400" dirty="0">
                <a:latin typeface="+mj-lt"/>
                <a:ea typeface="+mj-ea"/>
                <a:cs typeface="+mj-cs"/>
                <a:sym typeface="Wingdings"/>
              </a:rPr>
              <a:t>الاقصى </a:t>
            </a:r>
            <a:r>
              <a:rPr lang="ar-LB" altLang="ar-LB" sz="2400" dirty="0">
                <a:latin typeface="+mj-lt"/>
                <a:ea typeface="+mj-ea"/>
                <a:cs typeface="+mj-cs"/>
              </a:rPr>
              <a:t>للكسب الخاضع </a:t>
            </a:r>
            <a:r>
              <a:rPr lang="ar-LB" altLang="ar-LB" sz="2400" dirty="0" err="1" smtClean="0">
                <a:latin typeface="+mj-lt"/>
                <a:ea typeface="+mj-ea"/>
                <a:cs typeface="+mj-cs"/>
              </a:rPr>
              <a:t>للإشتراكات</a:t>
            </a:r>
            <a:endParaRPr lang="ar-LB" altLang="ar-LB" dirty="0">
              <a:latin typeface="+mj-lt"/>
              <a:ea typeface="+mj-ea"/>
              <a:cs typeface="+mj-cs"/>
            </a:endParaRPr>
          </a:p>
          <a:p>
            <a:pPr algn="r" rtl="1" eaLnBrk="1" hangingPunct="1">
              <a:spcBef>
                <a:spcPct val="0"/>
              </a:spcBef>
              <a:buClr>
                <a:schemeClr val="tx1"/>
              </a:buClr>
              <a:buSzPct val="64000"/>
              <a:buFont typeface="Wingdings" panose="05000000000000000000" pitchFamily="2" charset="2"/>
              <a:buChar char="Ø"/>
              <a:defRPr/>
            </a:pPr>
            <a:r>
              <a:rPr lang="ar-LB" altLang="ar-LB" sz="2400" smtClean="0">
                <a:latin typeface="+mj-lt"/>
                <a:ea typeface="+mj-ea"/>
                <a:cs typeface="+mj-cs"/>
              </a:rPr>
              <a:t>تعويض </a:t>
            </a:r>
            <a:r>
              <a:rPr lang="ar-LB" altLang="ar-LB" sz="2400" dirty="0" smtClean="0">
                <a:latin typeface="+mj-lt"/>
                <a:ea typeface="+mj-ea"/>
                <a:cs typeface="+mj-cs"/>
              </a:rPr>
              <a:t>نهاية الخدمة </a:t>
            </a:r>
            <a:endParaRPr lang="fr-FR" sz="2400" dirty="0">
              <a:latin typeface="+mj-lt"/>
              <a:ea typeface="+mj-ea"/>
              <a:cs typeface="+mj-cs"/>
              <a:sym typeface="Wingdings"/>
            </a:endParaRPr>
          </a:p>
          <a:p>
            <a:pPr algn="r" rtl="1" eaLnBrk="1" hangingPunct="1">
              <a:spcBef>
                <a:spcPct val="0"/>
              </a:spcBef>
              <a:buClr>
                <a:schemeClr val="tx1"/>
              </a:buClr>
              <a:buSzPct val="64000"/>
              <a:buFont typeface="Wingdings" pitchFamily="2" charset="2"/>
              <a:buNone/>
              <a:defRPr/>
            </a:pPr>
            <a:r>
              <a:rPr lang="en-US" sz="2400" dirty="0" smtClean="0">
                <a:sym typeface="Wingdings"/>
              </a:rPr>
              <a:t> </a:t>
            </a:r>
            <a:endParaRPr lang="ar-LB" sz="2400" dirty="0" smtClean="0">
              <a:sym typeface="Wingdings"/>
            </a:endParaRPr>
          </a:p>
          <a:p>
            <a:pPr algn="r" rtl="1" eaLnBrk="1" hangingPunct="1">
              <a:spcBef>
                <a:spcPct val="0"/>
              </a:spcBef>
              <a:buClr>
                <a:schemeClr val="tx1"/>
              </a:buClr>
              <a:buSzPct val="64000"/>
              <a:buFont typeface="Wingdings" pitchFamily="2" charset="2"/>
              <a:buNone/>
              <a:defRPr/>
            </a:pPr>
            <a:endParaRPr lang="ar-LB" sz="2400" dirty="0" smtClean="0">
              <a:sym typeface="Wingdings"/>
            </a:endParaRPr>
          </a:p>
          <a:p>
            <a:pPr marL="0" indent="0" algn="r" rtl="1" eaLnBrk="1" hangingPunct="1">
              <a:spcBef>
                <a:spcPct val="0"/>
              </a:spcBef>
              <a:buClr>
                <a:schemeClr val="tx1"/>
              </a:buClr>
              <a:buSzPct val="64000"/>
              <a:buFont typeface="Wingdings" pitchFamily="2" charset="2"/>
              <a:buNone/>
              <a:defRPr/>
            </a:pPr>
            <a:r>
              <a:rPr lang="ar-LB" sz="2400" dirty="0" smtClean="0">
                <a:sym typeface="Wingdings"/>
              </a:rPr>
              <a:t> </a:t>
            </a:r>
          </a:p>
          <a:p>
            <a:pPr algn="r" rtl="1" eaLnBrk="1" hangingPunct="1">
              <a:buClr>
                <a:schemeClr val="tx1"/>
              </a:buClr>
              <a:buSzPct val="64000"/>
              <a:buFont typeface="Arial" pitchFamily="34" charset="0"/>
              <a:buChar char="•"/>
              <a:defRPr/>
            </a:pPr>
            <a:endParaRPr lang="ar-LB" sz="2400" kern="1200" dirty="0" smtClean="0"/>
          </a:p>
          <a:p>
            <a:pPr marL="0" indent="0" algn="r" rtl="1" eaLnBrk="1" hangingPunct="1">
              <a:buClr>
                <a:schemeClr val="tx1"/>
              </a:buClr>
              <a:buSzPct val="64000"/>
              <a:buFont typeface="Wingdings" pitchFamily="2" charset="2"/>
              <a:buNone/>
              <a:defRPr/>
            </a:pPr>
            <a:endParaRPr lang="ar-LB" sz="2400" kern="1200" dirty="0" smtClean="0"/>
          </a:p>
          <a:p>
            <a:pPr algn="r" rtl="1" eaLnBrk="1" hangingPunct="1">
              <a:buClr>
                <a:schemeClr val="tx1"/>
              </a:buClr>
              <a:buSzPct val="64000"/>
              <a:buFont typeface="Arial" pitchFamily="34" charset="0"/>
              <a:buChar char="•"/>
              <a:defRPr/>
            </a:pPr>
            <a:endParaRPr lang="ar-LB" sz="2400" kern="1200" dirty="0" smtClean="0"/>
          </a:p>
        </p:txBody>
      </p:sp>
      <p:sp>
        <p:nvSpPr>
          <p:cNvPr id="2" name="Slide Number Placeholder 1"/>
          <p:cNvSpPr>
            <a:spLocks noGrp="1"/>
          </p:cNvSpPr>
          <p:nvPr>
            <p:ph type="sldNum" sz="quarter" idx="10"/>
          </p:nvPr>
        </p:nvSpPr>
        <p:spPr/>
        <p:txBody>
          <a:bodyPr/>
          <a:lstStyle/>
          <a:p>
            <a:pPr>
              <a:defRPr/>
            </a:pPr>
            <a:fld id="{4E271A8D-F13F-49CC-BD59-E99AC9CAF93D}" type="slidenum">
              <a:rPr lang="en-US" smtClean="0"/>
              <a:pPr>
                <a:defRPr/>
              </a:pPr>
              <a:t>2</a:t>
            </a:fld>
            <a:endParaRPr lang="en-US" dirty="0"/>
          </a:p>
        </p:txBody>
      </p:sp>
    </p:spTree>
    <p:extLst>
      <p:ext uri="{BB962C8B-B14F-4D97-AF65-F5344CB8AC3E}">
        <p14:creationId xmlns:p14="http://schemas.microsoft.com/office/powerpoint/2010/main" val="212541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bwMode="auto">
          <a:xfrm>
            <a:off x="685800" y="1295400"/>
            <a:ext cx="8215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a:t> واجبات صاحب العمل تجاه الضمان الاجتماعي</a:t>
            </a:r>
            <a:r>
              <a:rPr lang="en-US" altLang="ar-LB" sz="3200"/>
              <a:t> </a:t>
            </a:r>
          </a:p>
        </p:txBody>
      </p:sp>
      <p:sp>
        <p:nvSpPr>
          <p:cNvPr id="47107" name="Rectangle 3"/>
          <p:cNvSpPr>
            <a:spLocks noGrp="1" noChangeArrowheads="1"/>
          </p:cNvSpPr>
          <p:nvPr>
            <p:ph type="body" idx="1"/>
          </p:nvPr>
        </p:nvSpPr>
        <p:spPr>
          <a:xfrm>
            <a:off x="500063" y="2214562"/>
            <a:ext cx="8429625" cy="4643438"/>
          </a:xfrm>
        </p:spPr>
        <p:txBody>
          <a:bodyPr/>
          <a:lstStyle/>
          <a:p>
            <a:pPr algn="just" rtl="1" eaLnBrk="1" hangingPunct="1">
              <a:lnSpc>
                <a:spcPct val="80000"/>
              </a:lnSpc>
              <a:buClrTx/>
              <a:buFont typeface="Wingdings" pitchFamily="2" charset="2"/>
              <a:buNone/>
              <a:defRPr/>
            </a:pPr>
            <a:r>
              <a:rPr lang="ar-LB" dirty="0" smtClean="0">
                <a:sym typeface="Wingdings" pitchFamily="2" charset="2"/>
              </a:rPr>
              <a:t> </a:t>
            </a:r>
            <a:r>
              <a:rPr lang="ar-LB" dirty="0" smtClean="0"/>
              <a:t>التصريح عن الإستخدام وعن الأجير ضمن مهل محددة.</a:t>
            </a:r>
          </a:p>
          <a:p>
            <a:pPr algn="just" rtl="1" eaLnBrk="1" hangingPunct="1">
              <a:lnSpc>
                <a:spcPct val="80000"/>
              </a:lnSpc>
              <a:buClrTx/>
              <a:buFont typeface="Wingdings" pitchFamily="2" charset="2"/>
              <a:buNone/>
              <a:defRPr/>
            </a:pPr>
            <a:r>
              <a:rPr lang="ar-LB" dirty="0" smtClean="0"/>
              <a:t>   </a:t>
            </a:r>
          </a:p>
          <a:p>
            <a:pPr marL="512763" indent="-512763" algn="just" rtl="1" eaLnBrk="1" hangingPunct="1">
              <a:lnSpc>
                <a:spcPct val="80000"/>
              </a:lnSpc>
              <a:buClrTx/>
              <a:buFont typeface="Wingdings" pitchFamily="2" charset="2"/>
              <a:buNone/>
              <a:defRPr/>
            </a:pPr>
            <a:r>
              <a:rPr lang="ar-LB" dirty="0" smtClean="0">
                <a:sym typeface="Wingdings" pitchFamily="2" charset="2"/>
              </a:rPr>
              <a:t> </a:t>
            </a:r>
            <a:r>
              <a:rPr lang="ar-LB" dirty="0" smtClean="0"/>
              <a:t>التصريح عن الأوضاع العائلية للأجير وعن أي تعديل أو  تغيير في هذه الأوضاع : زواج، طلاق، هجر، وفاة ، الخ...</a:t>
            </a:r>
          </a:p>
          <a:p>
            <a:pPr marL="457200" indent="-457200" algn="just" rtl="1" eaLnBrk="1" hangingPunct="1">
              <a:lnSpc>
                <a:spcPct val="80000"/>
              </a:lnSpc>
              <a:buClrTx/>
              <a:buFont typeface="Wingdings" pitchFamily="2" charset="2"/>
              <a:buNone/>
              <a:defRPr/>
            </a:pPr>
            <a:r>
              <a:rPr lang="ar-LB" dirty="0" smtClean="0"/>
              <a:t>    الأولاد على العاتق: إكمال الدراسة أو توقفها، حالات الإعاقة، الخ... </a:t>
            </a:r>
          </a:p>
          <a:p>
            <a:pPr algn="just" rtl="1" eaLnBrk="1" hangingPunct="1">
              <a:lnSpc>
                <a:spcPct val="80000"/>
              </a:lnSpc>
              <a:buClrTx/>
              <a:buFont typeface="Wingdings" pitchFamily="2" charset="2"/>
              <a:buNone/>
              <a:defRPr/>
            </a:pPr>
            <a:endParaRPr lang="ar-LB" dirty="0" smtClean="0"/>
          </a:p>
          <a:p>
            <a:pPr algn="just" rtl="1" eaLnBrk="1" hangingPunct="1">
              <a:lnSpc>
                <a:spcPct val="80000"/>
              </a:lnSpc>
              <a:buClrTx/>
              <a:buFont typeface="Wingdings" pitchFamily="2" charset="2"/>
              <a:buNone/>
              <a:defRPr/>
            </a:pPr>
            <a:r>
              <a:rPr lang="ar-LB" dirty="0" smtClean="0">
                <a:sym typeface="Wingdings" pitchFamily="2" charset="2"/>
              </a:rPr>
              <a:t> </a:t>
            </a:r>
            <a:r>
              <a:rPr lang="ar-LB" dirty="0" smtClean="0"/>
              <a:t>إقتطاع نسبة الاشتراك المترتبة على المضمون وتسديدها نيابة عن الصندوق.</a:t>
            </a:r>
          </a:p>
          <a:p>
            <a:pPr algn="just" rtl="1" eaLnBrk="1" hangingPunct="1">
              <a:lnSpc>
                <a:spcPct val="80000"/>
              </a:lnSpc>
              <a:buClrTx/>
              <a:buFont typeface="Wingdings" pitchFamily="2" charset="2"/>
              <a:buChar char="×"/>
              <a:defRPr/>
            </a:pPr>
            <a:endParaRPr lang="ar-LB" dirty="0" smtClean="0"/>
          </a:p>
          <a:p>
            <a:pPr algn="just" rtl="1" eaLnBrk="1" hangingPunct="1">
              <a:lnSpc>
                <a:spcPct val="80000"/>
              </a:lnSpc>
              <a:buClrTx/>
              <a:buFont typeface="Wingdings" pitchFamily="2" charset="2"/>
              <a:buChar char="×"/>
              <a:defRPr/>
            </a:pPr>
            <a:endParaRPr lang="ar-LB" dirty="0" smtClean="0"/>
          </a:p>
        </p:txBody>
      </p:sp>
      <p:sp>
        <p:nvSpPr>
          <p:cNvPr id="2" name="Slide Number Placeholder 1"/>
          <p:cNvSpPr>
            <a:spLocks noGrp="1"/>
          </p:cNvSpPr>
          <p:nvPr>
            <p:ph type="sldNum" sz="quarter" idx="11"/>
          </p:nvPr>
        </p:nvSpPr>
        <p:spPr/>
        <p:txBody>
          <a:bodyPr/>
          <a:lstStyle/>
          <a:p>
            <a:pPr>
              <a:defRPr/>
            </a:pPr>
            <a:fld id="{F734ACC4-DA53-48F2-9CB9-6ACE76B3E1A3}" type="slidenum">
              <a:rPr lang="en-US" smtClean="0"/>
              <a:pPr>
                <a:defRPr/>
              </a:pPr>
              <a:t>20</a:t>
            </a:fld>
            <a:endParaRPr lang="en-US" dirty="0"/>
          </a:p>
        </p:txBody>
      </p:sp>
    </p:spTree>
    <p:extLst>
      <p:ext uri="{BB962C8B-B14F-4D97-AF65-F5344CB8AC3E}">
        <p14:creationId xmlns:p14="http://schemas.microsoft.com/office/powerpoint/2010/main" val="53458516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285750" y="2128837"/>
            <a:ext cx="8669338" cy="4500563"/>
          </a:xfrm>
        </p:spPr>
        <p:txBody>
          <a:bodyPr/>
          <a:lstStyle/>
          <a:p>
            <a:pPr marL="457200" indent="-457200" algn="just" rtl="1" eaLnBrk="1" hangingPunct="1">
              <a:lnSpc>
                <a:spcPct val="80000"/>
              </a:lnSpc>
              <a:buClrTx/>
              <a:buFont typeface="Wingdings" pitchFamily="2" charset="2"/>
              <a:buNone/>
              <a:defRPr/>
            </a:pPr>
            <a:r>
              <a:rPr lang="ar-LB" dirty="0" smtClean="0">
                <a:sym typeface="Wingdings" pitchFamily="2" charset="2"/>
              </a:rPr>
              <a:t> </a:t>
            </a:r>
            <a:r>
              <a:rPr lang="ar-LB" dirty="0" smtClean="0"/>
              <a:t>التصريح عن الأجور والكسب ودفع الاشتراكات الناشئة عنها وضمن مهل محددة.</a:t>
            </a:r>
          </a:p>
          <a:p>
            <a:pPr algn="just" rtl="1" eaLnBrk="1" hangingPunct="1">
              <a:lnSpc>
                <a:spcPct val="80000"/>
              </a:lnSpc>
              <a:buClrTx/>
              <a:buFont typeface="Wingdings" pitchFamily="2" charset="2"/>
              <a:buNone/>
              <a:defRPr/>
            </a:pPr>
            <a:endParaRPr lang="en-US" dirty="0" smtClean="0"/>
          </a:p>
          <a:p>
            <a:pPr algn="just" rtl="1" eaLnBrk="1" hangingPunct="1">
              <a:lnSpc>
                <a:spcPct val="80000"/>
              </a:lnSpc>
              <a:buClrTx/>
              <a:buFont typeface="Wingdings" pitchFamily="2" charset="2"/>
              <a:buNone/>
              <a:defRPr/>
            </a:pPr>
            <a:r>
              <a:rPr lang="ar-LB" dirty="0" smtClean="0">
                <a:sym typeface="Wingdings" pitchFamily="2" charset="2"/>
              </a:rPr>
              <a:t> </a:t>
            </a:r>
            <a:r>
              <a:rPr lang="ar-LB" dirty="0" smtClean="0"/>
              <a:t>تسديد التعويضات العائلية إلى مستحقيها.</a:t>
            </a:r>
          </a:p>
          <a:p>
            <a:pPr algn="just" rtl="1" eaLnBrk="1" hangingPunct="1">
              <a:lnSpc>
                <a:spcPct val="80000"/>
              </a:lnSpc>
              <a:buClrTx/>
              <a:buFont typeface="Wingdings" pitchFamily="2" charset="2"/>
              <a:buNone/>
              <a:defRPr/>
            </a:pPr>
            <a:endParaRPr lang="ar-LB" dirty="0" smtClean="0"/>
          </a:p>
          <a:p>
            <a:pPr marL="457200" indent="-457200" algn="just" rtl="1" eaLnBrk="1" hangingPunct="1">
              <a:lnSpc>
                <a:spcPct val="80000"/>
              </a:lnSpc>
              <a:buClrTx/>
              <a:buFont typeface="Wingdings" pitchFamily="2" charset="2"/>
              <a:buNone/>
              <a:defRPr/>
            </a:pPr>
            <a:r>
              <a:rPr lang="ar-LB" dirty="0" smtClean="0">
                <a:sym typeface="Wingdings" pitchFamily="2" charset="2"/>
              </a:rPr>
              <a:t> </a:t>
            </a:r>
            <a:r>
              <a:rPr lang="ar-LB" dirty="0" smtClean="0"/>
              <a:t>استقبال المفتشين وعدم التعرض لهم، وضع السجلات والأوراق ومستندات المحاسبة تحت تصرفهم،</a:t>
            </a:r>
          </a:p>
          <a:p>
            <a:pPr marL="457200" indent="-457200" algn="just" rtl="1" eaLnBrk="1" hangingPunct="1">
              <a:lnSpc>
                <a:spcPct val="80000"/>
              </a:lnSpc>
              <a:buClrTx/>
              <a:buFont typeface="Wingdings" pitchFamily="2" charset="2"/>
              <a:buNone/>
              <a:defRPr/>
            </a:pPr>
            <a:r>
              <a:rPr lang="ar-LB" dirty="0" smtClean="0"/>
              <a:t>    تقديم الإيضاحات والمعلومات والأوراق والمستندات الثبوتية المتعلقة بنشاط المؤسسة وحركة استخدام الأجراء وقيمة أجورهم أو كسبهم.</a:t>
            </a:r>
          </a:p>
          <a:p>
            <a:pPr algn="just" rtl="1" eaLnBrk="1" hangingPunct="1">
              <a:lnSpc>
                <a:spcPct val="80000"/>
              </a:lnSpc>
              <a:buClrTx/>
              <a:buFont typeface="Wingdings" pitchFamily="2" charset="2"/>
              <a:buChar char="×"/>
              <a:defRPr/>
            </a:pPr>
            <a:endParaRPr lang="en-US" dirty="0" smtClean="0"/>
          </a:p>
          <a:p>
            <a:pPr algn="r" rtl="1">
              <a:defRPr/>
            </a:pPr>
            <a:endParaRPr lang="en-US" dirty="0" smtClean="0"/>
          </a:p>
        </p:txBody>
      </p:sp>
      <p:sp>
        <p:nvSpPr>
          <p:cNvPr id="5" name="Rectangle 2"/>
          <p:cNvSpPr txBox="1">
            <a:spLocks noChangeArrowheads="1"/>
          </p:cNvSpPr>
          <p:nvPr/>
        </p:nvSpPr>
        <p:spPr bwMode="auto">
          <a:xfrm>
            <a:off x="609600" y="1295400"/>
            <a:ext cx="8215313" cy="1143000"/>
          </a:xfrm>
          <a:prstGeom prst="rect">
            <a:avLst/>
          </a:prstGeom>
          <a:noFill/>
          <a:ln>
            <a:miter lim="800000"/>
            <a:headEnd/>
            <a:tailEnd/>
          </a:ln>
        </p:spPr>
        <p:txBody>
          <a:bodyPr/>
          <a:lstStyle/>
          <a:p>
            <a:pPr algn="ctr">
              <a:defRPr/>
            </a:pPr>
            <a:r>
              <a:rPr lang="ar-LB" sz="3600" b="1" kern="0" dirty="0">
                <a:solidFill>
                  <a:schemeClr val="tx2"/>
                </a:solidFill>
                <a:latin typeface="+mj-lt"/>
                <a:ea typeface="+mj-ea"/>
                <a:cs typeface="+mj-cs"/>
              </a:rPr>
              <a:t> </a:t>
            </a:r>
            <a:r>
              <a:rPr lang="ar-LB" sz="3600" b="1" kern="0" dirty="0">
                <a:solidFill>
                  <a:schemeClr val="tx2"/>
                </a:solidFill>
                <a:latin typeface="Times New Roman" pitchFamily="18" charset="0"/>
                <a:ea typeface="+mj-ea"/>
                <a:cs typeface="Times New Roman" pitchFamily="18" charset="0"/>
              </a:rPr>
              <a:t>واجبات صاحب العمل تجاه الضمان الاجتماعي - تابع</a:t>
            </a:r>
          </a:p>
        </p:txBody>
      </p:sp>
      <p:sp>
        <p:nvSpPr>
          <p:cNvPr id="2" name="Slide Number Placeholder 1"/>
          <p:cNvSpPr>
            <a:spLocks noGrp="1"/>
          </p:cNvSpPr>
          <p:nvPr>
            <p:ph type="sldNum" sz="quarter" idx="11"/>
          </p:nvPr>
        </p:nvSpPr>
        <p:spPr/>
        <p:txBody>
          <a:bodyPr/>
          <a:lstStyle/>
          <a:p>
            <a:pPr>
              <a:defRPr/>
            </a:pPr>
            <a:fld id="{2B53B271-9651-44A8-85DC-642C18726BDF}" type="slidenum">
              <a:rPr lang="en-US" smtClean="0"/>
              <a:pPr>
                <a:defRPr/>
              </a:pPr>
              <a:t>21</a:t>
            </a:fld>
            <a:endParaRPr lang="en-US" dirty="0"/>
          </a:p>
        </p:txBody>
      </p:sp>
    </p:spTree>
    <p:extLst>
      <p:ext uri="{BB962C8B-B14F-4D97-AF65-F5344CB8AC3E}">
        <p14:creationId xmlns:p14="http://schemas.microsoft.com/office/powerpoint/2010/main" val="2032610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642938" y="1966912"/>
            <a:ext cx="8312150" cy="4357688"/>
          </a:xfrm>
        </p:spPr>
        <p:txBody>
          <a:bodyPr/>
          <a:lstStyle/>
          <a:p>
            <a:pPr algn="r" rtl="1" eaLnBrk="1" hangingPunct="1">
              <a:lnSpc>
                <a:spcPct val="90000"/>
              </a:lnSpc>
              <a:buClrTx/>
              <a:buFont typeface="Wingdings" pitchFamily="2" charset="2"/>
              <a:buChar char="×"/>
              <a:defRPr/>
            </a:pPr>
            <a:r>
              <a:rPr lang="ar-LB" b="1" dirty="0" smtClean="0"/>
              <a:t>إستخدام معوقين</a:t>
            </a:r>
          </a:p>
          <a:p>
            <a:pPr marL="568325" indent="-222250" algn="just" rtl="1" eaLnBrk="1" hangingPunct="1">
              <a:lnSpc>
                <a:spcPct val="90000"/>
              </a:lnSpc>
              <a:buClrTx/>
              <a:buSzPct val="95000"/>
              <a:buFont typeface="Arial" pitchFamily="34" charset="0"/>
              <a:buChar char="•"/>
              <a:defRPr/>
            </a:pPr>
            <a:r>
              <a:rPr lang="ar-LB" dirty="0" smtClean="0"/>
              <a:t>صاحب العمل</a:t>
            </a:r>
            <a:r>
              <a:rPr lang="ar-LB" b="1" dirty="0" smtClean="0">
                <a:solidFill>
                  <a:schemeClr val="folHlink"/>
                </a:solidFill>
              </a:rPr>
              <a:t> </a:t>
            </a:r>
            <a:r>
              <a:rPr lang="ar-LB" dirty="0" smtClean="0"/>
              <a:t>في القطاع الخاص الذين لا يقل عدد الأجراء لديه عن 30 ولا يزيد عن 60 أجيراً هو ملزم باستخدام أجير واحد من المعوقين.</a:t>
            </a:r>
          </a:p>
          <a:p>
            <a:pPr marL="568325" indent="-222250" algn="just" rtl="1" eaLnBrk="1" hangingPunct="1">
              <a:lnSpc>
                <a:spcPct val="90000"/>
              </a:lnSpc>
              <a:buClrTx/>
              <a:buSzPct val="95000"/>
              <a:buFont typeface="Wingdings" pitchFamily="2" charset="2"/>
              <a:buNone/>
              <a:defRPr/>
            </a:pPr>
            <a:endParaRPr lang="ar-LB" dirty="0" smtClean="0"/>
          </a:p>
          <a:p>
            <a:pPr marL="568325" indent="-222250" algn="just" rtl="1" eaLnBrk="1" hangingPunct="1">
              <a:lnSpc>
                <a:spcPct val="90000"/>
              </a:lnSpc>
              <a:buClrTx/>
              <a:buSzPct val="95000"/>
              <a:buFont typeface="Arial" pitchFamily="34" charset="0"/>
              <a:buChar char="•"/>
              <a:defRPr/>
            </a:pPr>
            <a:r>
              <a:rPr lang="ar-LB" dirty="0" smtClean="0"/>
              <a:t>صاحب العمل التي فاق عدد الأجراء في مؤسسته عن 60 أجيراً ملزم باستخدام معوقين بنسبة 3 بالمئة من عدد أجراء المؤسسة.</a:t>
            </a:r>
          </a:p>
          <a:p>
            <a:pPr marL="568325" indent="-222250" algn="just" rtl="1" eaLnBrk="1" hangingPunct="1">
              <a:lnSpc>
                <a:spcPct val="90000"/>
              </a:lnSpc>
              <a:buClrTx/>
              <a:buSzPct val="95000"/>
              <a:buFont typeface="Wingdings" pitchFamily="2" charset="2"/>
              <a:buNone/>
              <a:defRPr/>
            </a:pPr>
            <a:endParaRPr lang="ar-LB" dirty="0" smtClean="0"/>
          </a:p>
          <a:p>
            <a:pPr marL="568325" indent="-222250" algn="just" rtl="1" eaLnBrk="1" hangingPunct="1">
              <a:lnSpc>
                <a:spcPct val="90000"/>
              </a:lnSpc>
              <a:buClrTx/>
              <a:buSzPct val="95000"/>
              <a:buFont typeface="Arial" pitchFamily="34" charset="0"/>
              <a:buChar char="•"/>
              <a:defRPr/>
            </a:pPr>
            <a:r>
              <a:rPr lang="ar-LB" dirty="0" smtClean="0"/>
              <a:t>عنصر وجود كسر في احتساب النسبة يدور الكسر إلى الأعلى وفي حال المخالفة يمتنع الصندوق عن إصدار براءة ذمة لصاحب العمل المخالف.</a:t>
            </a:r>
            <a:endParaRPr lang="en-US" b="1" dirty="0" smtClean="0">
              <a:solidFill>
                <a:schemeClr val="folHlink"/>
              </a:solidFill>
            </a:endParaRPr>
          </a:p>
        </p:txBody>
      </p:sp>
      <p:sp>
        <p:nvSpPr>
          <p:cNvPr id="36867" name="Rectangle 4"/>
          <p:cNvSpPr>
            <a:spLocks noGrp="1" noChangeArrowheads="1"/>
          </p:cNvSpPr>
          <p:nvPr>
            <p:ph type="title" idx="4294967295"/>
          </p:nvPr>
        </p:nvSpPr>
        <p:spPr bwMode="auto">
          <a:xfrm>
            <a:off x="914400" y="1214438"/>
            <a:ext cx="7858125" cy="107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ar-LB" altLang="ar-LB" dirty="0" smtClean="0"/>
              <a:t> </a:t>
            </a:r>
            <a:r>
              <a:rPr lang="ar-LB" altLang="ar-LB" sz="3400" b="1" dirty="0" smtClean="0">
                <a:latin typeface="Times New Roman" pitchFamily="18" charset="0"/>
                <a:cs typeface="Times New Roman" pitchFamily="18" charset="0"/>
              </a:rPr>
              <a:t>واجبات صاحب العمل تجاه الضمان الاجتماعي - تابع</a:t>
            </a:r>
            <a:r>
              <a:rPr lang="en-US" altLang="ar-LB" sz="3400" b="1" dirty="0" smtClean="0">
                <a:latin typeface="Times New Roman" pitchFamily="18" charset="0"/>
                <a:cs typeface="Times New Roman" pitchFamily="18" charset="0"/>
              </a:rPr>
              <a:t> </a:t>
            </a:r>
          </a:p>
        </p:txBody>
      </p:sp>
      <p:sp>
        <p:nvSpPr>
          <p:cNvPr id="2" name="Slide Number Placeholder 1"/>
          <p:cNvSpPr>
            <a:spLocks noGrp="1"/>
          </p:cNvSpPr>
          <p:nvPr>
            <p:ph type="sldNum" sz="quarter" idx="11"/>
          </p:nvPr>
        </p:nvSpPr>
        <p:spPr/>
        <p:txBody>
          <a:bodyPr/>
          <a:lstStyle/>
          <a:p>
            <a:pPr>
              <a:defRPr/>
            </a:pPr>
            <a:fld id="{0B6E4EF7-44FF-4E06-9313-6F99CB05342D}" type="slidenum">
              <a:rPr lang="en-US" smtClean="0"/>
              <a:pPr>
                <a:defRPr/>
              </a:pPr>
              <a:t>22</a:t>
            </a:fld>
            <a:endParaRPr lang="en-US" dirty="0"/>
          </a:p>
        </p:txBody>
      </p:sp>
    </p:spTree>
    <p:extLst>
      <p:ext uri="{BB962C8B-B14F-4D97-AF65-F5344CB8AC3E}">
        <p14:creationId xmlns:p14="http://schemas.microsoft.com/office/powerpoint/2010/main" val="3762478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74850"/>
            <a:ext cx="8229600" cy="4883150"/>
          </a:xfrm>
        </p:spPr>
        <p:txBody>
          <a:bodyPr>
            <a:normAutofit/>
          </a:bodyPr>
          <a:lstStyle/>
          <a:p>
            <a:pPr marL="571500" indent="-571500" algn="r" rtl="1">
              <a:buFont typeface="+mj-lt"/>
              <a:buAutoNum type="arabicPeriod"/>
              <a:defRPr/>
            </a:pPr>
            <a:r>
              <a:rPr lang="en-US" dirty="0" smtClean="0">
                <a:latin typeface="Times New Roman" pitchFamily="18" charset="0"/>
                <a:cs typeface="Times New Roman" pitchFamily="18" charset="0"/>
              </a:rPr>
              <a:t>   </a:t>
            </a:r>
            <a:r>
              <a:rPr lang="ar-LB" dirty="0" smtClean="0">
                <a:latin typeface="Times New Roman" pitchFamily="18" charset="0"/>
                <a:cs typeface="Times New Roman" pitchFamily="18" charset="0"/>
              </a:rPr>
              <a:t>الإشتراكات المتوجبة شهرياً</a:t>
            </a:r>
          </a:p>
          <a:p>
            <a:pPr marL="571500" indent="-571500" algn="r" rtl="1">
              <a:buFont typeface="+mj-lt"/>
              <a:buAutoNum type="arabicPeriod"/>
              <a:defRPr/>
            </a:pPr>
            <a:r>
              <a:rPr lang="ar-LB" dirty="0" smtClean="0">
                <a:latin typeface="Times New Roman" pitchFamily="18" charset="0"/>
                <a:cs typeface="Times New Roman" pitchFamily="18" charset="0"/>
              </a:rPr>
              <a:t>الاشتراكات المتوجبة فصلياً</a:t>
            </a:r>
          </a:p>
          <a:p>
            <a:pPr marL="571500" indent="-571500" algn="r" rtl="1">
              <a:buFont typeface="+mj-lt"/>
              <a:buAutoNum type="arabicPeriod"/>
              <a:defRPr/>
            </a:pPr>
            <a:r>
              <a:rPr lang="ar-LB" dirty="0" smtClean="0">
                <a:latin typeface="Times New Roman" pitchFamily="18" charset="0"/>
                <a:cs typeface="Times New Roman" pitchFamily="18" charset="0"/>
              </a:rPr>
              <a:t>معالجة جداول التقديمات العائلية</a:t>
            </a:r>
          </a:p>
          <a:p>
            <a:pPr marL="571500" indent="-571500" algn="r" rtl="1">
              <a:buFont typeface="+mj-lt"/>
              <a:buAutoNum type="arabicPeriod"/>
              <a:defRPr/>
            </a:pPr>
            <a:r>
              <a:rPr lang="ar-LB" dirty="0" smtClean="0">
                <a:latin typeface="Times New Roman" pitchFamily="18" charset="0"/>
                <a:cs typeface="Times New Roman" pitchFamily="18" charset="0"/>
              </a:rPr>
              <a:t>التصريح الإسمي السنوي</a:t>
            </a:r>
            <a:endParaRPr lang="ar-LB" sz="1200" dirty="0">
              <a:latin typeface="Times New Roman" pitchFamily="18" charset="0"/>
              <a:cs typeface="Times New Roman" pitchFamily="18" charset="0"/>
            </a:endParaRPr>
          </a:p>
          <a:p>
            <a:pPr marL="571500" indent="-571500" algn="r" rtl="1">
              <a:buFont typeface="+mj-lt"/>
              <a:buAutoNum type="arabicPeriod"/>
              <a:defRPr/>
            </a:pPr>
            <a:r>
              <a:rPr lang="ar-LB" dirty="0" smtClean="0">
                <a:latin typeface="Times New Roman" pitchFamily="18" charset="0"/>
                <a:cs typeface="Times New Roman" pitchFamily="18" charset="0"/>
              </a:rPr>
              <a:t>أصول معالجة التصريح الإسمي السنوي</a:t>
            </a:r>
          </a:p>
          <a:p>
            <a:pPr marL="571500" indent="-571500" algn="r" rtl="1">
              <a:buFont typeface="+mj-lt"/>
              <a:buAutoNum type="arabicPeriod"/>
              <a:defRPr/>
            </a:pPr>
            <a:r>
              <a:rPr lang="ar-LB" dirty="0" smtClean="0">
                <a:latin typeface="Times New Roman" pitchFamily="18" charset="0"/>
                <a:cs typeface="Times New Roman" pitchFamily="18" charset="0"/>
                <a:sym typeface="Wingdings"/>
              </a:rPr>
              <a:t> معالجة تسوية تعويض نهاية الخدمة</a:t>
            </a:r>
          </a:p>
          <a:p>
            <a:pPr marL="571500" indent="-571500" algn="r" rtl="1">
              <a:buFont typeface="+mj-lt"/>
              <a:buAutoNum type="arabicPeriod"/>
              <a:defRPr/>
            </a:pPr>
            <a:r>
              <a:rPr lang="ar-LB" dirty="0" smtClean="0">
                <a:latin typeface="Times New Roman" pitchFamily="18" charset="0"/>
                <a:cs typeface="Times New Roman" pitchFamily="18" charset="0"/>
                <a:sym typeface="Wingdings"/>
              </a:rPr>
              <a:t>التقسيط</a:t>
            </a:r>
            <a:endParaRPr lang="en-US" dirty="0">
              <a:latin typeface="Times New Roman" pitchFamily="18" charset="0"/>
              <a:cs typeface="Times New Roman" pitchFamily="18" charset="0"/>
            </a:endParaRPr>
          </a:p>
        </p:txBody>
      </p:sp>
      <p:sp>
        <p:nvSpPr>
          <p:cNvPr id="4" name="Title 1"/>
          <p:cNvSpPr txBox="1">
            <a:spLocks/>
          </p:cNvSpPr>
          <p:nvPr/>
        </p:nvSpPr>
        <p:spPr>
          <a:xfrm>
            <a:off x="533400" y="1066800"/>
            <a:ext cx="8229600" cy="914400"/>
          </a:xfrm>
          <a:prstGeom prst="rect">
            <a:avLst/>
          </a:prstGeom>
        </p:spPr>
        <p:txBody>
          <a:bodyPr anchor="ctr">
            <a:normAutofit/>
          </a:bodyPr>
          <a:lstStyle/>
          <a:p>
            <a:pPr algn="r">
              <a:defRPr/>
            </a:pPr>
            <a:r>
              <a:rPr lang="ar-LB" sz="3600" b="1" dirty="0">
                <a:solidFill>
                  <a:schemeClr val="tx2"/>
                </a:solidFill>
                <a:latin typeface="Times New Roman" pitchFamily="18" charset="0"/>
                <a:cs typeface="Times New Roman" pitchFamily="18" charset="0"/>
              </a:rPr>
              <a:t>دورية تسديد الإشتراكات</a:t>
            </a:r>
            <a:endParaRPr lang="en-US" sz="3600" b="1" dirty="0">
              <a:solidFill>
                <a:schemeClr val="tx2"/>
              </a:solidFill>
              <a:latin typeface="Times New Roman" pitchFamily="18" charset="0"/>
              <a:ea typeface="+mj-ea"/>
              <a:cs typeface="Times New Roman" pitchFamily="18" charset="0"/>
            </a:endParaRPr>
          </a:p>
        </p:txBody>
      </p:sp>
      <p:sp>
        <p:nvSpPr>
          <p:cNvPr id="8" name="Slide Number Placeholder 7"/>
          <p:cNvSpPr>
            <a:spLocks noGrp="1"/>
          </p:cNvSpPr>
          <p:nvPr>
            <p:ph type="sldNum" sz="quarter" idx="10"/>
          </p:nvPr>
        </p:nvSpPr>
        <p:spPr/>
        <p:txBody>
          <a:bodyPr/>
          <a:lstStyle/>
          <a:p>
            <a:pPr>
              <a:defRPr/>
            </a:pPr>
            <a:fld id="{50895EE3-73D1-43F7-913F-738AD4D07BE2}" type="slidenum">
              <a:rPr lang="en-US" smtClean="0"/>
              <a:pPr>
                <a:defRPr/>
              </a:pPr>
              <a:t>23</a:t>
            </a:fld>
            <a:endParaRPr lang="en-US"/>
          </a:p>
        </p:txBody>
      </p:sp>
    </p:spTree>
    <p:extLst>
      <p:ext uri="{BB962C8B-B14F-4D97-AF65-F5344CB8AC3E}">
        <p14:creationId xmlns:p14="http://schemas.microsoft.com/office/powerpoint/2010/main" val="4256534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978025"/>
            <a:ext cx="8515350" cy="5184775"/>
          </a:xfrm>
        </p:spPr>
        <p:txBody>
          <a:bodyPr>
            <a:noAutofit/>
          </a:bodyPr>
          <a:lstStyle/>
          <a:p>
            <a:pPr marL="571500" indent="-309563" algn="just" rtl="1">
              <a:buFont typeface="+mj-lt"/>
              <a:buAutoNum type="romanUcPeriod"/>
              <a:defRPr/>
            </a:pPr>
            <a:r>
              <a:rPr lang="ar-LB" b="1" dirty="0" smtClean="0">
                <a:solidFill>
                  <a:schemeClr val="tx2"/>
                </a:solidFill>
                <a:latin typeface="Times New Roman" pitchFamily="18" charset="0"/>
                <a:cs typeface="Times New Roman" pitchFamily="18" charset="0"/>
                <a:sym typeface="Wingdings"/>
              </a:rPr>
              <a:t>الإشتراكات الشهرية</a:t>
            </a:r>
          </a:p>
          <a:p>
            <a:pPr algn="just" rtl="1">
              <a:buFont typeface="Wingdings" pitchFamily="2" charset="2"/>
              <a:buNone/>
              <a:defRPr/>
            </a:pPr>
            <a:endParaRPr lang="ar-LB" b="1" dirty="0" smtClean="0">
              <a:cs typeface="+mj-cs"/>
            </a:endParaRPr>
          </a:p>
          <a:p>
            <a:pPr algn="just" rtl="1">
              <a:buFont typeface="Wingdings" pitchFamily="2" charset="2"/>
              <a:buNone/>
              <a:defRPr/>
            </a:pPr>
            <a:r>
              <a:rPr lang="ar-LB" dirty="0" smtClean="0">
                <a:cs typeface="+mj-cs"/>
              </a:rPr>
              <a:t>   1- التسديد يكون خلال الشهر التالي</a:t>
            </a:r>
          </a:p>
          <a:p>
            <a:pPr algn="just" rtl="1">
              <a:buFont typeface="Wingdings" pitchFamily="2" charset="2"/>
              <a:buNone/>
              <a:defRPr/>
            </a:pPr>
            <a:r>
              <a:rPr lang="ar-LB" dirty="0" smtClean="0">
                <a:cs typeface="+mj-cs"/>
              </a:rPr>
              <a:t>   2- زيادة التأخير تتوجّب من أول الشهر الثالث لشهر الإستحقاق</a:t>
            </a:r>
          </a:p>
          <a:p>
            <a:pPr marL="623888" indent="-361950" algn="just" rtl="1">
              <a:buFont typeface="Wingdings" pitchFamily="2" charset="2"/>
              <a:buNone/>
              <a:defRPr/>
            </a:pPr>
            <a:r>
              <a:rPr lang="ar-LB" dirty="0" smtClean="0">
                <a:cs typeface="+mj-cs"/>
              </a:rPr>
              <a:t>3- إشتراكات كانون الثاني تسدّد خلال شهر شباط وتبدأ الزيادة اعتباراً من أول آذار</a:t>
            </a:r>
          </a:p>
          <a:p>
            <a:pPr marL="623888" indent="-361950" algn="just" rtl="1">
              <a:buFont typeface="Wingdings" pitchFamily="2" charset="2"/>
              <a:buNone/>
              <a:defRPr/>
            </a:pPr>
            <a:r>
              <a:rPr lang="ar-LB" dirty="0" smtClean="0">
                <a:cs typeface="+mj-cs"/>
              </a:rPr>
              <a:t>4- ينظّم جدول الإشتراكات الشهري وفق الجدول التالي:</a:t>
            </a:r>
          </a:p>
          <a:p>
            <a:pPr algn="just" rtl="1">
              <a:buFont typeface="Wingdings" pitchFamily="2" charset="2"/>
              <a:buNone/>
              <a:defRPr/>
            </a:pPr>
            <a:endParaRPr lang="ar-LB" dirty="0" smtClean="0">
              <a:cs typeface="+mj-cs"/>
            </a:endParaRPr>
          </a:p>
          <a:p>
            <a:pPr algn="just" rtl="1">
              <a:buFont typeface="Wingdings" pitchFamily="2" charset="2"/>
              <a:buNone/>
              <a:defRPr/>
            </a:pPr>
            <a:r>
              <a:rPr lang="ar-LB" dirty="0" smtClean="0">
                <a:cs typeface="+mj-cs"/>
              </a:rPr>
              <a:t>      </a:t>
            </a:r>
            <a:r>
              <a:rPr lang="ar-LB" u="sng" dirty="0" smtClean="0">
                <a:solidFill>
                  <a:srgbClr val="0000FF"/>
                </a:solidFill>
                <a:cs typeface="+mj-cs"/>
                <a:hlinkClick r:id="rId2" action="ppaction://hlinksldjump"/>
              </a:rPr>
              <a:t>جدول الإشتراكات للمؤسسات الشهرية</a:t>
            </a:r>
            <a:endParaRPr lang="ar-LB" u="sng" dirty="0" smtClean="0">
              <a:solidFill>
                <a:srgbClr val="0000FF"/>
              </a:solidFill>
              <a:cs typeface="+mj-cs"/>
            </a:endParaRPr>
          </a:p>
        </p:txBody>
      </p:sp>
      <p:sp>
        <p:nvSpPr>
          <p:cNvPr id="5" name="Title 1"/>
          <p:cNvSpPr txBox="1">
            <a:spLocks/>
          </p:cNvSpPr>
          <p:nvPr/>
        </p:nvSpPr>
        <p:spPr>
          <a:xfrm>
            <a:off x="468775" y="1066800"/>
            <a:ext cx="8229600" cy="914400"/>
          </a:xfrm>
          <a:prstGeom prst="rect">
            <a:avLst/>
          </a:prstGeom>
        </p:spPr>
        <p:txBody>
          <a:bodyPr anchor="ctr">
            <a:normAutofit/>
          </a:bodyPr>
          <a:lstStyle/>
          <a:p>
            <a:pPr algn="r" rtl="1">
              <a:defRPr/>
            </a:pPr>
            <a:r>
              <a:rPr lang="ar-LB" sz="3600" b="1" dirty="0">
                <a:solidFill>
                  <a:schemeClr val="tx2"/>
                </a:solidFill>
                <a:latin typeface="Times New Roman" pitchFamily="18" charset="0"/>
                <a:cs typeface="Times New Roman" pitchFamily="18" charset="0"/>
              </a:rPr>
              <a:t> دورية تسديد الإشتراكات - تابع</a:t>
            </a:r>
            <a:endParaRPr lang="en-US" sz="3600" b="1" dirty="0">
              <a:solidFill>
                <a:schemeClr val="tx2"/>
              </a:solidFill>
              <a:latin typeface="Times New Roman" pitchFamily="18" charset="0"/>
              <a:ea typeface="+mj-ea"/>
              <a:cs typeface="Times New Roman" pitchFamily="18" charset="0"/>
            </a:endParaRPr>
          </a:p>
        </p:txBody>
      </p:sp>
      <p:sp>
        <p:nvSpPr>
          <p:cNvPr id="8" name="Slide Number Placeholder 7"/>
          <p:cNvSpPr>
            <a:spLocks noGrp="1"/>
          </p:cNvSpPr>
          <p:nvPr>
            <p:ph type="sldNum" sz="quarter" idx="10"/>
          </p:nvPr>
        </p:nvSpPr>
        <p:spPr/>
        <p:txBody>
          <a:bodyPr/>
          <a:lstStyle/>
          <a:p>
            <a:pPr>
              <a:defRPr/>
            </a:pPr>
            <a:fld id="{26E45737-6831-4CEA-B23F-E46F53C65433}" type="slidenum">
              <a:rPr lang="en-US" smtClean="0"/>
              <a:pPr>
                <a:defRPr/>
              </a:pPr>
              <a:t>24</a:t>
            </a:fld>
            <a:endParaRPr lang="en-US"/>
          </a:p>
        </p:txBody>
      </p:sp>
    </p:spTree>
    <p:extLst>
      <p:ext uri="{BB962C8B-B14F-4D97-AF65-F5344CB8AC3E}">
        <p14:creationId xmlns:p14="http://schemas.microsoft.com/office/powerpoint/2010/main" val="2101224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013" y="1843087"/>
            <a:ext cx="8358187" cy="4786313"/>
          </a:xfrm>
        </p:spPr>
        <p:txBody>
          <a:bodyPr>
            <a:noAutofit/>
          </a:bodyPr>
          <a:lstStyle/>
          <a:p>
            <a:pPr algn="just" rtl="1">
              <a:buFont typeface="Wingdings" pitchFamily="2" charset="2"/>
              <a:buNone/>
              <a:defRPr/>
            </a:pPr>
            <a:r>
              <a:rPr lang="en-US" b="1" dirty="0" smtClean="0">
                <a:solidFill>
                  <a:schemeClr val="tx2"/>
                </a:solidFill>
                <a:latin typeface="Times New Roman" pitchFamily="18" charset="0"/>
                <a:cs typeface="Times New Roman" pitchFamily="18" charset="0"/>
                <a:sym typeface="Wingdings"/>
              </a:rPr>
              <a:t>II</a:t>
            </a:r>
            <a:r>
              <a:rPr lang="ar-LB" b="1" dirty="0" smtClean="0">
                <a:solidFill>
                  <a:schemeClr val="tx2"/>
                </a:solidFill>
                <a:latin typeface="Times New Roman" pitchFamily="18" charset="0"/>
                <a:cs typeface="Times New Roman" pitchFamily="18" charset="0"/>
                <a:sym typeface="Wingdings"/>
              </a:rPr>
              <a:t>. الإشتراكات الفصلية</a:t>
            </a:r>
          </a:p>
          <a:p>
            <a:pPr algn="just" rtl="1">
              <a:buFont typeface="Wingdings" pitchFamily="2" charset="2"/>
              <a:buNone/>
              <a:defRPr/>
            </a:pPr>
            <a:endParaRPr lang="ar-LB" b="1" dirty="0" smtClean="0">
              <a:cs typeface="+mj-cs"/>
            </a:endParaRPr>
          </a:p>
          <a:p>
            <a:pPr algn="just" rtl="1">
              <a:buFont typeface="Wingdings" pitchFamily="2" charset="2"/>
              <a:buNone/>
              <a:defRPr/>
            </a:pPr>
            <a:r>
              <a:rPr lang="ar-LB" dirty="0" smtClean="0">
                <a:cs typeface="+mj-cs"/>
              </a:rPr>
              <a:t>   1- التسديد يكون خلال الفصل التالي</a:t>
            </a:r>
          </a:p>
          <a:p>
            <a:pPr algn="just" rtl="1">
              <a:buFont typeface="Wingdings" pitchFamily="2" charset="2"/>
              <a:buNone/>
              <a:defRPr/>
            </a:pPr>
            <a:r>
              <a:rPr lang="ar-LB" dirty="0" smtClean="0">
                <a:cs typeface="+mj-cs"/>
              </a:rPr>
              <a:t>   2- زيادة التأخير تتوجّب اعتباراً من أوّل الفصل الثالث لفصل الإستحقاق</a:t>
            </a:r>
          </a:p>
          <a:p>
            <a:pPr marL="623888" indent="-361950" algn="just" rtl="1">
              <a:buFont typeface="Wingdings" pitchFamily="2" charset="2"/>
              <a:buNone/>
              <a:defRPr/>
            </a:pPr>
            <a:r>
              <a:rPr lang="ar-LB" dirty="0" smtClean="0">
                <a:cs typeface="+mj-cs"/>
              </a:rPr>
              <a:t>3- إشتراكات الفصل الأول تسدّد خلال الفصل الثاني وتبدأ الزيادة من أول الفصل الثالث</a:t>
            </a:r>
          </a:p>
          <a:p>
            <a:pPr marL="623888" indent="-361950" algn="just" rtl="1">
              <a:buFont typeface="Wingdings" pitchFamily="2" charset="2"/>
              <a:buNone/>
              <a:defRPr/>
            </a:pPr>
            <a:r>
              <a:rPr lang="ar-LB" dirty="0" smtClean="0">
                <a:cs typeface="+mj-cs"/>
              </a:rPr>
              <a:t>4- ينظّم جدول الإشتراكات الفصليّة وفق الجدول التالي:</a:t>
            </a:r>
          </a:p>
          <a:p>
            <a:pPr algn="just" rtl="1">
              <a:buFont typeface="Wingdings" pitchFamily="2" charset="2"/>
              <a:buNone/>
              <a:defRPr/>
            </a:pPr>
            <a:endParaRPr lang="ar-LB" dirty="0" smtClean="0">
              <a:cs typeface="+mj-cs"/>
            </a:endParaRPr>
          </a:p>
          <a:p>
            <a:pPr algn="just" rtl="1">
              <a:buFont typeface="Wingdings" pitchFamily="2" charset="2"/>
              <a:buNone/>
              <a:defRPr/>
            </a:pPr>
            <a:r>
              <a:rPr lang="ar-LB" dirty="0" smtClean="0">
                <a:solidFill>
                  <a:srgbClr val="0000FF"/>
                </a:solidFill>
                <a:cs typeface="+mj-cs"/>
                <a:hlinkClick r:id="rId2" action="ppaction://hlinksldjump"/>
              </a:rPr>
              <a:t>جدول الإشتراكات للمؤسسات الفصلية</a:t>
            </a:r>
            <a:endParaRPr lang="ar-LB" dirty="0" smtClean="0">
              <a:solidFill>
                <a:srgbClr val="0000FF"/>
              </a:solidFill>
              <a:cs typeface="+mj-cs"/>
            </a:endParaRPr>
          </a:p>
        </p:txBody>
      </p:sp>
      <p:sp>
        <p:nvSpPr>
          <p:cNvPr id="5" name="Title 1"/>
          <p:cNvSpPr txBox="1">
            <a:spLocks/>
          </p:cNvSpPr>
          <p:nvPr/>
        </p:nvSpPr>
        <p:spPr>
          <a:xfrm>
            <a:off x="76200" y="1066800"/>
            <a:ext cx="8686800" cy="914400"/>
          </a:xfrm>
          <a:prstGeom prst="rect">
            <a:avLst/>
          </a:prstGeom>
        </p:spPr>
        <p:txBody>
          <a:bodyPr anchor="ctr">
            <a:normAutofit/>
          </a:bodyPr>
          <a:lstStyle>
            <a:defPPr>
              <a:defRPr lang="en-US"/>
            </a:defPPr>
            <a:lvl1pPr algn="r" rtl="1">
              <a:defRPr sz="3600" b="1">
                <a:solidFill>
                  <a:schemeClr val="tx2"/>
                </a:solidFill>
                <a:latin typeface="Times New Roman" pitchFamily="18" charset="0"/>
                <a:cs typeface="Times New Roman" pitchFamily="18" charset="0"/>
              </a:defRPr>
            </a:lvl1pPr>
          </a:lstStyle>
          <a:p>
            <a:r>
              <a:rPr lang="ar-LB" dirty="0"/>
              <a:t>دورية تسديد الإشتراكات - تابع</a:t>
            </a:r>
            <a:endParaRPr lang="en-US" dirty="0"/>
          </a:p>
        </p:txBody>
      </p:sp>
      <p:sp>
        <p:nvSpPr>
          <p:cNvPr id="8" name="Slide Number Placeholder 7"/>
          <p:cNvSpPr>
            <a:spLocks noGrp="1"/>
          </p:cNvSpPr>
          <p:nvPr>
            <p:ph type="sldNum" sz="quarter" idx="10"/>
          </p:nvPr>
        </p:nvSpPr>
        <p:spPr/>
        <p:txBody>
          <a:bodyPr/>
          <a:lstStyle/>
          <a:p>
            <a:pPr>
              <a:defRPr/>
            </a:pPr>
            <a:fld id="{F26BEA3F-7132-40FE-8A24-5836D191F679}" type="slidenum">
              <a:rPr lang="en-US" smtClean="0"/>
              <a:pPr>
                <a:defRPr/>
              </a:pPr>
              <a:t>25</a:t>
            </a:fld>
            <a:endParaRPr lang="en-US"/>
          </a:p>
        </p:txBody>
      </p:sp>
    </p:spTree>
    <p:extLst>
      <p:ext uri="{BB962C8B-B14F-4D97-AF65-F5344CB8AC3E}">
        <p14:creationId xmlns:p14="http://schemas.microsoft.com/office/powerpoint/2010/main" val="1463463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1955800"/>
            <a:ext cx="8643937" cy="4597400"/>
          </a:xfrm>
        </p:spPr>
        <p:txBody>
          <a:bodyPr>
            <a:noAutofit/>
          </a:bodyPr>
          <a:lstStyle/>
          <a:p>
            <a:pPr algn="just" rtl="1">
              <a:buFont typeface="Wingdings" pitchFamily="2" charset="2"/>
              <a:buNone/>
              <a:defRPr/>
            </a:pPr>
            <a:r>
              <a:rPr lang="en-US" sz="2000" b="1" dirty="0" smtClean="0">
                <a:solidFill>
                  <a:schemeClr val="tx2"/>
                </a:solidFill>
                <a:latin typeface="Times New Roman" pitchFamily="18" charset="0"/>
                <a:cs typeface="Times New Roman" pitchFamily="18" charset="0"/>
                <a:sym typeface="Wingdings"/>
              </a:rPr>
              <a:t>III</a:t>
            </a:r>
            <a:r>
              <a:rPr lang="ar-LB" sz="2000" b="1" dirty="0" smtClean="0">
                <a:solidFill>
                  <a:schemeClr val="tx2"/>
                </a:solidFill>
                <a:latin typeface="Times New Roman" pitchFamily="18" charset="0"/>
                <a:cs typeface="Times New Roman" pitchFamily="18" charset="0"/>
                <a:sym typeface="Wingdings"/>
              </a:rPr>
              <a:t>. معالجة جدول التقديمات العائلية</a:t>
            </a:r>
          </a:p>
          <a:p>
            <a:pPr algn="just" rtl="1">
              <a:buFont typeface="Wingdings" pitchFamily="2" charset="2"/>
              <a:buNone/>
              <a:defRPr/>
            </a:pPr>
            <a:endParaRPr lang="ar-LB" sz="1100" b="1" dirty="0" smtClean="0">
              <a:cs typeface="+mj-cs"/>
            </a:endParaRPr>
          </a:p>
          <a:p>
            <a:pPr algn="just" rtl="1">
              <a:buFont typeface="Wingdings" pitchFamily="2" charset="2"/>
              <a:buNone/>
              <a:defRPr/>
            </a:pPr>
            <a:r>
              <a:rPr lang="ar-LB" dirty="0" smtClean="0">
                <a:cs typeface="+mj-cs"/>
              </a:rPr>
              <a:t>   1- توقيع الجدول من قبل مصفّي التقديمات العائلية في الضمان الإجتماعي</a:t>
            </a:r>
          </a:p>
          <a:p>
            <a:pPr algn="just" rtl="1">
              <a:buFont typeface="Wingdings" pitchFamily="2" charset="2"/>
              <a:buNone/>
              <a:defRPr/>
            </a:pPr>
            <a:endParaRPr lang="ar-LB" sz="700" dirty="0" smtClean="0">
              <a:cs typeface="+mj-cs"/>
            </a:endParaRPr>
          </a:p>
          <a:p>
            <a:pPr algn="just" rtl="1">
              <a:buFont typeface="Wingdings" pitchFamily="2" charset="2"/>
              <a:buNone/>
              <a:defRPr/>
            </a:pPr>
            <a:r>
              <a:rPr lang="ar-LB" dirty="0" smtClean="0">
                <a:cs typeface="+mj-cs"/>
              </a:rPr>
              <a:t>   2- توقيع الجدول إفرادياً من قبل الأجراء</a:t>
            </a:r>
          </a:p>
          <a:p>
            <a:pPr algn="just" rtl="1">
              <a:buFont typeface="Wingdings" pitchFamily="2" charset="2"/>
              <a:buNone/>
              <a:defRPr/>
            </a:pPr>
            <a:endParaRPr lang="ar-LB" sz="700" dirty="0" smtClean="0">
              <a:cs typeface="+mj-cs"/>
            </a:endParaRPr>
          </a:p>
          <a:p>
            <a:pPr marL="711200" indent="-449263" algn="just" rtl="1">
              <a:buFont typeface="Wingdings" pitchFamily="2" charset="2"/>
              <a:buNone/>
              <a:defRPr/>
            </a:pPr>
            <a:r>
              <a:rPr lang="ar-LB" dirty="0" smtClean="0">
                <a:cs typeface="+mj-cs"/>
              </a:rPr>
              <a:t>3- درس التغييرات الطارئة على الوضع العائلي (زواج، وفاة، عمل، دراسة،...إلخ)</a:t>
            </a:r>
          </a:p>
          <a:p>
            <a:pPr algn="just" rtl="1">
              <a:buFont typeface="Wingdings" pitchFamily="2" charset="2"/>
              <a:buNone/>
              <a:defRPr/>
            </a:pPr>
            <a:endParaRPr lang="ar-LB" sz="700" dirty="0" smtClean="0">
              <a:cs typeface="+mj-cs"/>
            </a:endParaRPr>
          </a:p>
          <a:p>
            <a:pPr marL="711200" indent="-449263" algn="just" rtl="1">
              <a:buFont typeface="Wingdings" pitchFamily="2" charset="2"/>
              <a:buNone/>
              <a:defRPr/>
            </a:pPr>
            <a:r>
              <a:rPr lang="ar-LB" dirty="0" smtClean="0">
                <a:cs typeface="+mj-cs"/>
              </a:rPr>
              <a:t>4- بالنسبة للأجراء الأجانب: وجوب إرفاق صورة عن رخصة الإقامة وعن إجازة العمل</a:t>
            </a:r>
          </a:p>
          <a:p>
            <a:pPr algn="just" rtl="1">
              <a:buFont typeface="Wingdings" pitchFamily="2" charset="2"/>
              <a:buNone/>
              <a:defRPr/>
            </a:pPr>
            <a:endParaRPr lang="ar-LB" sz="700" dirty="0" smtClean="0">
              <a:cs typeface="+mj-cs"/>
            </a:endParaRPr>
          </a:p>
          <a:p>
            <a:pPr algn="just" rtl="1">
              <a:buFont typeface="Wingdings" pitchFamily="2" charset="2"/>
              <a:buNone/>
              <a:defRPr/>
            </a:pPr>
            <a:r>
              <a:rPr lang="ar-LB" dirty="0" smtClean="0">
                <a:cs typeface="+mj-cs"/>
              </a:rPr>
              <a:t>   5- التدقيق بمبلغ التقديمات قبل حسمها من مجموع الإشتراكات</a:t>
            </a:r>
          </a:p>
        </p:txBody>
      </p:sp>
      <p:sp>
        <p:nvSpPr>
          <p:cNvPr id="5" name="Title 1"/>
          <p:cNvSpPr txBox="1">
            <a:spLocks/>
          </p:cNvSpPr>
          <p:nvPr/>
        </p:nvSpPr>
        <p:spPr>
          <a:xfrm>
            <a:off x="457200" y="1066800"/>
            <a:ext cx="8543925" cy="914400"/>
          </a:xfrm>
          <a:prstGeom prst="rect">
            <a:avLst/>
          </a:prstGeom>
        </p:spPr>
        <p:txBody>
          <a:bodyPr anchor="ctr">
            <a:normAutofit/>
          </a:bodyPr>
          <a:lstStyle>
            <a:defPPr>
              <a:defRPr lang="en-US"/>
            </a:defPPr>
            <a:lvl1pPr algn="r" rtl="1">
              <a:defRPr sz="3600" b="1">
                <a:solidFill>
                  <a:schemeClr val="tx2"/>
                </a:solidFill>
                <a:latin typeface="Times New Roman" pitchFamily="18" charset="0"/>
                <a:cs typeface="Times New Roman" pitchFamily="18" charset="0"/>
              </a:defRPr>
            </a:lvl1pPr>
          </a:lstStyle>
          <a:p>
            <a:r>
              <a:rPr lang="ar-LB" dirty="0"/>
              <a:t> دورية تسديد الإشتراكات - تابع</a:t>
            </a:r>
            <a:endParaRPr lang="en-US" dirty="0"/>
          </a:p>
        </p:txBody>
      </p:sp>
      <p:sp>
        <p:nvSpPr>
          <p:cNvPr id="8" name="Slide Number Placeholder 7"/>
          <p:cNvSpPr>
            <a:spLocks noGrp="1"/>
          </p:cNvSpPr>
          <p:nvPr>
            <p:ph type="sldNum" sz="quarter" idx="10"/>
          </p:nvPr>
        </p:nvSpPr>
        <p:spPr/>
        <p:txBody>
          <a:bodyPr/>
          <a:lstStyle/>
          <a:p>
            <a:pPr>
              <a:defRPr/>
            </a:pPr>
            <a:fld id="{D038C00F-4705-40D1-9BBF-433673221785}" type="slidenum">
              <a:rPr lang="en-US" smtClean="0"/>
              <a:pPr>
                <a:defRPr/>
              </a:pPr>
              <a:t>26</a:t>
            </a:fld>
            <a:endParaRPr lang="en-US"/>
          </a:p>
        </p:txBody>
      </p:sp>
    </p:spTree>
    <p:extLst>
      <p:ext uri="{BB962C8B-B14F-4D97-AF65-F5344CB8AC3E}">
        <p14:creationId xmlns:p14="http://schemas.microsoft.com/office/powerpoint/2010/main" val="2669500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1976437"/>
            <a:ext cx="8658225" cy="4500563"/>
          </a:xfrm>
        </p:spPr>
        <p:txBody>
          <a:bodyPr>
            <a:noAutofit/>
          </a:bodyPr>
          <a:lstStyle/>
          <a:p>
            <a:pPr algn="just" rtl="1">
              <a:buFont typeface="Wingdings" pitchFamily="2" charset="2"/>
              <a:buNone/>
              <a:defRPr/>
            </a:pPr>
            <a:r>
              <a:rPr lang="en-US" b="1" dirty="0" smtClean="0">
                <a:solidFill>
                  <a:schemeClr val="tx2"/>
                </a:solidFill>
                <a:latin typeface="Times New Roman" pitchFamily="18" charset="0"/>
                <a:cs typeface="Times New Roman" pitchFamily="18" charset="0"/>
                <a:sym typeface="Wingdings"/>
              </a:rPr>
              <a:t>IV</a:t>
            </a:r>
            <a:r>
              <a:rPr lang="ar-LB" b="1" dirty="0" smtClean="0">
                <a:solidFill>
                  <a:schemeClr val="tx2"/>
                </a:solidFill>
                <a:latin typeface="Times New Roman" pitchFamily="18" charset="0"/>
                <a:cs typeface="Times New Roman" pitchFamily="18" charset="0"/>
                <a:sym typeface="Wingdings"/>
              </a:rPr>
              <a:t>. التصريح الإسمي السنوي (فصلي وشهري)</a:t>
            </a:r>
          </a:p>
          <a:p>
            <a:pPr algn="just" rtl="1">
              <a:buFont typeface="Wingdings" pitchFamily="2" charset="2"/>
              <a:buNone/>
              <a:defRPr/>
            </a:pPr>
            <a:r>
              <a:rPr lang="ar-LB" dirty="0" smtClean="0">
                <a:cs typeface="+mj-cs"/>
              </a:rPr>
              <a:t>   1- يجب أن يتم التسديد قبل 31 آذار من السنة التالية</a:t>
            </a:r>
          </a:p>
          <a:p>
            <a:pPr algn="just" rtl="1">
              <a:buFont typeface="Wingdings" pitchFamily="2" charset="2"/>
              <a:buNone/>
              <a:defRPr/>
            </a:pPr>
            <a:r>
              <a:rPr lang="ar-LB" dirty="0" smtClean="0">
                <a:cs typeface="+mj-cs"/>
              </a:rPr>
              <a:t>   2- تبدأ زيادة التأخير اعتباراً من أول نيسان من السنة التالية</a:t>
            </a:r>
          </a:p>
          <a:p>
            <a:pPr algn="just" rtl="1">
              <a:buFont typeface="Wingdings" pitchFamily="2" charset="2"/>
              <a:buNone/>
              <a:defRPr/>
            </a:pPr>
            <a:r>
              <a:rPr lang="ar-LB" dirty="0" smtClean="0">
                <a:cs typeface="+mj-cs"/>
              </a:rPr>
              <a:t>  3- يقدّم التصريح الإسمي السنوي</a:t>
            </a:r>
          </a:p>
          <a:p>
            <a:pPr algn="just" rtl="1">
              <a:buFont typeface="Wingdings" pitchFamily="2" charset="2"/>
              <a:buNone/>
              <a:defRPr/>
            </a:pPr>
            <a:r>
              <a:rPr lang="ar-LB" dirty="0" smtClean="0">
                <a:cs typeface="+mj-cs"/>
              </a:rPr>
              <a:t>      أ - في حال التفرّغ عن المؤسسة</a:t>
            </a:r>
          </a:p>
          <a:p>
            <a:pPr algn="just" rtl="1">
              <a:buFont typeface="Wingdings" pitchFamily="2" charset="2"/>
              <a:buNone/>
              <a:defRPr/>
            </a:pPr>
            <a:r>
              <a:rPr lang="ar-LB" dirty="0" smtClean="0">
                <a:cs typeface="+mj-cs"/>
              </a:rPr>
              <a:t>     ب- في حال التوقّف النهائي عن استخدام أجراً</a:t>
            </a:r>
          </a:p>
          <a:p>
            <a:pPr algn="just" rtl="1">
              <a:buFont typeface="Wingdings" pitchFamily="2" charset="2"/>
              <a:buNone/>
              <a:defRPr/>
            </a:pPr>
            <a:r>
              <a:rPr lang="ar-LB" dirty="0" smtClean="0">
                <a:cs typeface="+mj-cs"/>
              </a:rPr>
              <a:t>     ج- يتوجّب دفع الإشتراكات في مهلة خمسة عشر يوماً</a:t>
            </a:r>
          </a:p>
          <a:p>
            <a:pPr algn="just" rtl="1">
              <a:buFont typeface="Wingdings" pitchFamily="2" charset="2"/>
              <a:buNone/>
              <a:defRPr/>
            </a:pPr>
            <a:endParaRPr lang="ar-LB" dirty="0" smtClean="0">
              <a:cs typeface="+mj-cs"/>
            </a:endParaRPr>
          </a:p>
          <a:p>
            <a:pPr algn="just" rtl="1">
              <a:buFont typeface="Wingdings" pitchFamily="2" charset="2"/>
              <a:buNone/>
              <a:defRPr/>
            </a:pPr>
            <a:r>
              <a:rPr lang="ar-LB" dirty="0" smtClean="0">
                <a:cs typeface="+mj-cs"/>
              </a:rPr>
              <a:t>  </a:t>
            </a:r>
          </a:p>
        </p:txBody>
      </p:sp>
      <p:sp>
        <p:nvSpPr>
          <p:cNvPr id="5" name="Title 1"/>
          <p:cNvSpPr txBox="1">
            <a:spLocks/>
          </p:cNvSpPr>
          <p:nvPr/>
        </p:nvSpPr>
        <p:spPr>
          <a:xfrm>
            <a:off x="457200" y="1143000"/>
            <a:ext cx="8472488" cy="914400"/>
          </a:xfrm>
          <a:prstGeom prst="rect">
            <a:avLst/>
          </a:prstGeom>
        </p:spPr>
        <p:txBody>
          <a:bodyPr anchor="ctr">
            <a:normAutofit/>
          </a:bodyPr>
          <a:lstStyle/>
          <a:p>
            <a:pPr algn="r">
              <a:defRPr/>
            </a:pPr>
            <a:r>
              <a:rPr lang="ar-LB" sz="3600" b="1" dirty="0">
                <a:solidFill>
                  <a:schemeClr val="tx2"/>
                </a:solidFill>
                <a:latin typeface="Times New Roman" pitchFamily="18" charset="0"/>
                <a:cs typeface="Times New Roman" pitchFamily="18" charset="0"/>
              </a:rPr>
              <a:t> دورية تسديد الإشتراكات - تابع</a:t>
            </a:r>
            <a:endParaRPr lang="en-US" sz="3600" b="1" dirty="0">
              <a:solidFill>
                <a:schemeClr val="tx2"/>
              </a:solidFill>
              <a:latin typeface="Times New Roman" pitchFamily="18" charset="0"/>
              <a:ea typeface="+mj-ea"/>
              <a:cs typeface="Times New Roman" pitchFamily="18" charset="0"/>
            </a:endParaRPr>
          </a:p>
        </p:txBody>
      </p:sp>
      <p:sp>
        <p:nvSpPr>
          <p:cNvPr id="8" name="Slide Number Placeholder 7"/>
          <p:cNvSpPr>
            <a:spLocks noGrp="1"/>
          </p:cNvSpPr>
          <p:nvPr>
            <p:ph type="sldNum" sz="quarter" idx="10"/>
          </p:nvPr>
        </p:nvSpPr>
        <p:spPr/>
        <p:txBody>
          <a:bodyPr/>
          <a:lstStyle/>
          <a:p>
            <a:pPr>
              <a:defRPr/>
            </a:pPr>
            <a:fld id="{2CA742C8-DC29-4DAD-8FEB-2EA9562C531A}" type="slidenum">
              <a:rPr lang="en-US" smtClean="0"/>
              <a:pPr>
                <a:defRPr/>
              </a:pPr>
              <a:t>27</a:t>
            </a:fld>
            <a:endParaRPr lang="en-US"/>
          </a:p>
        </p:txBody>
      </p:sp>
    </p:spTree>
    <p:extLst>
      <p:ext uri="{BB962C8B-B14F-4D97-AF65-F5344CB8AC3E}">
        <p14:creationId xmlns:p14="http://schemas.microsoft.com/office/powerpoint/2010/main" val="760072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838200" y="144780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600" b="1" dirty="0" smtClean="0">
                <a:latin typeface="Times New Roman" pitchFamily="18" charset="0"/>
                <a:cs typeface="Times New Roman" pitchFamily="18" charset="0"/>
              </a:rPr>
              <a:t>دورية تسديد </a:t>
            </a:r>
            <a:r>
              <a:rPr lang="ar-LB" altLang="ar-LB" sz="3600" b="1" dirty="0" err="1" smtClean="0">
                <a:latin typeface="Times New Roman" pitchFamily="18" charset="0"/>
                <a:cs typeface="Times New Roman" pitchFamily="18" charset="0"/>
              </a:rPr>
              <a:t>الإشتراكات</a:t>
            </a:r>
            <a:r>
              <a:rPr lang="ar-LB" altLang="ar-LB" sz="3600" b="1" dirty="0" smtClean="0">
                <a:latin typeface="Times New Roman" pitchFamily="18" charset="0"/>
                <a:cs typeface="Times New Roman" pitchFamily="18" charset="0"/>
              </a:rPr>
              <a:t> - تابع</a:t>
            </a:r>
            <a:endParaRPr lang="en-US" altLang="ar-LB" sz="3600" dirty="0" smtClean="0"/>
          </a:p>
        </p:txBody>
      </p:sp>
      <p:sp>
        <p:nvSpPr>
          <p:cNvPr id="3" name="Content Placeholder 2"/>
          <p:cNvSpPr>
            <a:spLocks noGrp="1"/>
          </p:cNvSpPr>
          <p:nvPr>
            <p:ph idx="1"/>
          </p:nvPr>
        </p:nvSpPr>
        <p:spPr>
          <a:xfrm>
            <a:off x="914400" y="2362200"/>
            <a:ext cx="7772400" cy="3886200"/>
          </a:xfrm>
        </p:spPr>
        <p:txBody>
          <a:bodyPr>
            <a:normAutofit/>
          </a:bodyPr>
          <a:lstStyle/>
          <a:p>
            <a:pPr algn="just" rtl="1">
              <a:buFont typeface="Wingdings" pitchFamily="2" charset="2"/>
              <a:buNone/>
              <a:defRPr/>
            </a:pPr>
            <a:r>
              <a:rPr lang="ar-LB" dirty="0" smtClean="0"/>
              <a:t> </a:t>
            </a:r>
            <a:r>
              <a:rPr lang="ar-LB" b="1" dirty="0" smtClean="0">
                <a:solidFill>
                  <a:schemeClr val="tx2"/>
                </a:solidFill>
                <a:latin typeface="Times New Roman" pitchFamily="18" charset="0"/>
                <a:cs typeface="Times New Roman" pitchFamily="18" charset="0"/>
              </a:rPr>
              <a:t>تابع: </a:t>
            </a:r>
            <a:r>
              <a:rPr lang="ar-LB" b="1" dirty="0" smtClean="0">
                <a:solidFill>
                  <a:schemeClr val="tx2"/>
                </a:solidFill>
                <a:latin typeface="Times New Roman" pitchFamily="18" charset="0"/>
                <a:cs typeface="Times New Roman" pitchFamily="18" charset="0"/>
                <a:sym typeface="Wingdings"/>
              </a:rPr>
              <a:t>التصريح الإسمي السنوي</a:t>
            </a:r>
            <a:endParaRPr lang="en-US" dirty="0" smtClean="0"/>
          </a:p>
          <a:p>
            <a:pPr algn="just" rtl="1">
              <a:buFont typeface="Wingdings" pitchFamily="2" charset="2"/>
              <a:buNone/>
              <a:defRPr/>
            </a:pPr>
            <a:r>
              <a:rPr lang="ar-LB" dirty="0" smtClean="0"/>
              <a:t>4-  حالة تعديل مجاميع الأجور</a:t>
            </a:r>
          </a:p>
          <a:p>
            <a:pPr marL="631825" indent="57150" algn="just" rtl="1">
              <a:tabLst>
                <a:tab pos="688975" algn="l"/>
              </a:tabLst>
              <a:defRPr/>
            </a:pPr>
            <a:r>
              <a:rPr lang="ar-LB" dirty="0" smtClean="0"/>
              <a:t> إرفاق كتاب لتبرير أسباب انخفاض الإجور مع المستندات الثبوتية</a:t>
            </a:r>
          </a:p>
          <a:p>
            <a:pPr algn="just" rtl="1">
              <a:buFont typeface="Wingdings" pitchFamily="2" charset="2"/>
              <a:buNone/>
              <a:defRPr/>
            </a:pPr>
            <a:r>
              <a:rPr lang="ar-LB" sz="1800" dirty="0" smtClean="0"/>
              <a:t>5- </a:t>
            </a:r>
            <a:r>
              <a:rPr lang="ar-LB" dirty="0" smtClean="0"/>
              <a:t>وجوب توقيع التصريح الإسمي السنوي من الشخص المسؤول</a:t>
            </a:r>
          </a:p>
          <a:p>
            <a:pPr algn="just" rtl="1">
              <a:buFont typeface="Wingdings" pitchFamily="2" charset="2"/>
              <a:buNone/>
              <a:defRPr/>
            </a:pPr>
            <a:r>
              <a:rPr lang="ar-LB" sz="1800" dirty="0" smtClean="0"/>
              <a:t>6- </a:t>
            </a:r>
            <a:r>
              <a:rPr lang="ar-LB" dirty="0" smtClean="0"/>
              <a:t>وجوب توقيع التصريح الإسمي السنوي من قبل جميع المضمونين</a:t>
            </a:r>
          </a:p>
        </p:txBody>
      </p:sp>
      <p:sp>
        <p:nvSpPr>
          <p:cNvPr id="5" name="Slide Number Placeholder 4"/>
          <p:cNvSpPr>
            <a:spLocks noGrp="1"/>
          </p:cNvSpPr>
          <p:nvPr>
            <p:ph type="sldNum" sz="quarter" idx="10"/>
          </p:nvPr>
        </p:nvSpPr>
        <p:spPr/>
        <p:txBody>
          <a:bodyPr/>
          <a:lstStyle/>
          <a:p>
            <a:pPr>
              <a:defRPr/>
            </a:pPr>
            <a:fld id="{017AEF62-C6A3-46EF-8BAE-7E489D9CBC6C}" type="slidenum">
              <a:rPr lang="en-US" smtClean="0"/>
              <a:pPr>
                <a:defRPr/>
              </a:pPr>
              <a:t>28</a:t>
            </a:fld>
            <a:endParaRPr lang="en-US"/>
          </a:p>
        </p:txBody>
      </p:sp>
    </p:spTree>
    <p:extLst>
      <p:ext uri="{BB962C8B-B14F-4D97-AF65-F5344CB8AC3E}">
        <p14:creationId xmlns:p14="http://schemas.microsoft.com/office/powerpoint/2010/main" val="1282861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1971675"/>
            <a:ext cx="8658225" cy="4429125"/>
          </a:xfrm>
        </p:spPr>
        <p:txBody>
          <a:bodyPr>
            <a:noAutofit/>
          </a:bodyPr>
          <a:lstStyle/>
          <a:p>
            <a:pPr algn="just" rtl="1">
              <a:buFont typeface="Wingdings" pitchFamily="2" charset="2"/>
              <a:buNone/>
              <a:defRPr/>
            </a:pPr>
            <a:r>
              <a:rPr lang="ar-LB" dirty="0" smtClean="0">
                <a:cs typeface="+mj-cs"/>
              </a:rPr>
              <a:t> </a:t>
            </a:r>
            <a:r>
              <a:rPr lang="ar-LB" b="1" dirty="0" smtClean="0">
                <a:solidFill>
                  <a:schemeClr val="tx2"/>
                </a:solidFill>
                <a:latin typeface="Times New Roman" pitchFamily="18" charset="0"/>
                <a:cs typeface="Times New Roman" pitchFamily="18" charset="0"/>
              </a:rPr>
              <a:t>تابع: </a:t>
            </a:r>
            <a:r>
              <a:rPr lang="ar-LB" b="1" dirty="0" smtClean="0">
                <a:solidFill>
                  <a:schemeClr val="tx2"/>
                </a:solidFill>
                <a:latin typeface="Times New Roman" pitchFamily="18" charset="0"/>
                <a:cs typeface="Times New Roman" pitchFamily="18" charset="0"/>
                <a:sym typeface="Wingdings"/>
              </a:rPr>
              <a:t>التصريح الإسمي السنوي</a:t>
            </a:r>
          </a:p>
          <a:p>
            <a:pPr algn="just" rtl="1">
              <a:buFont typeface="Wingdings" pitchFamily="2" charset="2"/>
              <a:buNone/>
              <a:defRPr/>
            </a:pPr>
            <a:endParaRPr lang="en-US" dirty="0" smtClean="0">
              <a:cs typeface="+mj-cs"/>
            </a:endParaRPr>
          </a:p>
          <a:p>
            <a:pPr algn="just" rtl="1">
              <a:buFont typeface="Wingdings" pitchFamily="2" charset="2"/>
              <a:buNone/>
              <a:defRPr/>
            </a:pPr>
            <a:r>
              <a:rPr lang="ar-LB" dirty="0" smtClean="0">
                <a:cs typeface="+mj-cs"/>
              </a:rPr>
              <a:t>7- ينظّم التصريح الإسمي السنوي (شهري وفصلي) وفق النماذج التالية:</a:t>
            </a:r>
          </a:p>
          <a:p>
            <a:pPr algn="just" rtl="1">
              <a:buFont typeface="Wingdings" pitchFamily="2" charset="2"/>
              <a:buNone/>
              <a:defRPr/>
            </a:pPr>
            <a:r>
              <a:rPr lang="ar-LB" dirty="0" smtClean="0">
                <a:cs typeface="+mj-cs"/>
              </a:rPr>
              <a:t>       أ - جدول التصريح الإسمي السنوي</a:t>
            </a:r>
          </a:p>
          <a:p>
            <a:pPr algn="just" rtl="1">
              <a:buFont typeface="Wingdings" pitchFamily="2" charset="2"/>
              <a:buNone/>
              <a:defRPr/>
            </a:pPr>
            <a:r>
              <a:rPr lang="ar-LB" dirty="0" smtClean="0">
                <a:cs typeface="+mj-cs"/>
              </a:rPr>
              <a:t>      ب- ميزان تسديد الإشتراكات</a:t>
            </a:r>
          </a:p>
          <a:p>
            <a:pPr algn="just" rtl="1">
              <a:buFont typeface="Wingdings" pitchFamily="2" charset="2"/>
              <a:buNone/>
              <a:defRPr/>
            </a:pPr>
            <a:r>
              <a:rPr lang="ar-LB" dirty="0" smtClean="0">
                <a:cs typeface="+mj-cs"/>
              </a:rPr>
              <a:t>      ج- تنظّم هذه المستندات وفق الجداول التالية: </a:t>
            </a:r>
          </a:p>
        </p:txBody>
      </p:sp>
      <p:sp>
        <p:nvSpPr>
          <p:cNvPr id="5" name="Title 1"/>
          <p:cNvSpPr txBox="1">
            <a:spLocks/>
          </p:cNvSpPr>
          <p:nvPr/>
        </p:nvSpPr>
        <p:spPr>
          <a:xfrm>
            <a:off x="304800" y="1371600"/>
            <a:ext cx="8543925" cy="700087"/>
          </a:xfrm>
          <a:prstGeom prst="rect">
            <a:avLst/>
          </a:prstGeom>
        </p:spPr>
        <p:txBody>
          <a:bodyPr anchor="ctr">
            <a:normAutofit/>
          </a:bodyPr>
          <a:lstStyle/>
          <a:p>
            <a:pPr algn="r">
              <a:defRPr/>
            </a:pPr>
            <a:r>
              <a:rPr lang="ar-LB" sz="3200" b="1" dirty="0">
                <a:solidFill>
                  <a:schemeClr val="tx2"/>
                </a:solidFill>
                <a:latin typeface="Times New Roman" pitchFamily="18" charset="0"/>
                <a:cs typeface="Times New Roman" pitchFamily="18" charset="0"/>
              </a:rPr>
              <a:t>دورية تسديد الإشتراكات - تابع</a:t>
            </a:r>
            <a:endParaRPr lang="en-US" sz="3200" b="1" dirty="0">
              <a:solidFill>
                <a:schemeClr val="tx2"/>
              </a:solidFill>
              <a:latin typeface="Times New Roman" pitchFamily="18" charset="0"/>
              <a:ea typeface="+mj-ea"/>
              <a:cs typeface="Times New Roman" pitchFamily="18" charset="0"/>
            </a:endParaRPr>
          </a:p>
        </p:txBody>
      </p:sp>
      <p:sp>
        <p:nvSpPr>
          <p:cNvPr id="8" name="Slide Number Placeholder 7"/>
          <p:cNvSpPr>
            <a:spLocks noGrp="1"/>
          </p:cNvSpPr>
          <p:nvPr>
            <p:ph type="sldNum" sz="quarter" idx="10"/>
          </p:nvPr>
        </p:nvSpPr>
        <p:spPr/>
        <p:txBody>
          <a:bodyPr/>
          <a:lstStyle/>
          <a:p>
            <a:pPr>
              <a:defRPr/>
            </a:pPr>
            <a:fld id="{441ABF59-44C0-47D0-8BE2-AF51AAA4412F}" type="slidenum">
              <a:rPr lang="en-US" smtClean="0"/>
              <a:pPr>
                <a:defRPr/>
              </a:pPr>
              <a:t>29</a:t>
            </a:fld>
            <a:endParaRPr lang="en-US"/>
          </a:p>
        </p:txBody>
      </p:sp>
    </p:spTree>
    <p:extLst>
      <p:ext uri="{BB962C8B-B14F-4D97-AF65-F5344CB8AC3E}">
        <p14:creationId xmlns:p14="http://schemas.microsoft.com/office/powerpoint/2010/main" val="2463776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bwMode="auto">
          <a:xfrm>
            <a:off x="533400" y="1371600"/>
            <a:ext cx="82296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r>
              <a:rPr lang="ar-LB" altLang="ar-LB" sz="3200" b="1" dirty="0" smtClean="0"/>
              <a:t>الخضوع واتصافه </a:t>
            </a:r>
            <a:r>
              <a:rPr lang="ar-LB" altLang="ar-LB" sz="3200" b="1" dirty="0" err="1" smtClean="0"/>
              <a:t>بالالزام</a:t>
            </a:r>
            <a:r>
              <a:rPr lang="ar-LB" altLang="ar-LB" sz="3200" b="1" dirty="0" smtClean="0"/>
              <a:t> - </a:t>
            </a:r>
            <a:r>
              <a:rPr lang="ar-LB" altLang="ar-LB" sz="2800" b="1" dirty="0" smtClean="0">
                <a:latin typeface="Times New Roman" pitchFamily="18" charset="0"/>
                <a:cs typeface="Times New Roman" pitchFamily="18" charset="0"/>
              </a:rPr>
              <a:t>المشتركون الخاضعون</a:t>
            </a:r>
            <a:endParaRPr lang="en-US" altLang="ar-LB" sz="3200" dirty="0" smtClean="0"/>
          </a:p>
        </p:txBody>
      </p:sp>
      <p:sp>
        <p:nvSpPr>
          <p:cNvPr id="22531" name="Content Placeholder 1"/>
          <p:cNvSpPr>
            <a:spLocks noGrp="1"/>
          </p:cNvSpPr>
          <p:nvPr>
            <p:ph idx="1"/>
          </p:nvPr>
        </p:nvSpPr>
        <p:spPr>
          <a:xfrm>
            <a:off x="428625" y="2190750"/>
            <a:ext cx="8526463" cy="4286250"/>
          </a:xfrm>
        </p:spPr>
        <p:txBody>
          <a:bodyPr/>
          <a:lstStyle/>
          <a:p>
            <a:pPr algn="r" rtl="1">
              <a:buFont typeface="Wingdings" pitchFamily="2" charset="2"/>
              <a:buNone/>
              <a:defRPr/>
            </a:pPr>
            <a:r>
              <a:rPr lang="ar-LB" sz="2800" dirty="0" smtClean="0">
                <a:latin typeface="Arial" charset="0"/>
                <a:sym typeface="Wingdings" pitchFamily="2" charset="2"/>
              </a:rPr>
              <a:t> </a:t>
            </a:r>
            <a:r>
              <a:rPr lang="ar-SA" sz="2800" b="1" u="sng" dirty="0" smtClean="0"/>
              <a:t>الشروط الأساسية لخضوع الأجير لأحكام قانون الضمان الإجتماعي :</a:t>
            </a:r>
            <a:endParaRPr lang="en-US" sz="2800" b="1" u="sng" dirty="0" smtClean="0"/>
          </a:p>
          <a:p>
            <a:pPr algn="r" rtl="1">
              <a:buFont typeface="Wingdings" pitchFamily="2" charset="2"/>
              <a:buNone/>
              <a:defRPr/>
            </a:pPr>
            <a:r>
              <a:rPr lang="ar-SA" sz="1500" b="1" u="sng" dirty="0" smtClean="0"/>
              <a:t> </a:t>
            </a:r>
            <a:endParaRPr lang="en-US" sz="1500" dirty="0" smtClean="0"/>
          </a:p>
          <a:p>
            <a:pPr marL="568325" indent="-222250" algn="r" rtl="1">
              <a:buClrTx/>
              <a:buSzPct val="95000"/>
              <a:buFont typeface="Arial" pitchFamily="34" charset="0"/>
              <a:buChar char="•"/>
              <a:defRPr/>
            </a:pPr>
            <a:r>
              <a:rPr lang="ar-LB" dirty="0" smtClean="0"/>
              <a:t>الإر</a:t>
            </a:r>
            <a:r>
              <a:rPr lang="ar-SA" dirty="0" smtClean="0"/>
              <a:t>تب</a:t>
            </a:r>
            <a:r>
              <a:rPr lang="ar-LB" dirty="0" smtClean="0"/>
              <a:t>ا</a:t>
            </a:r>
            <a:r>
              <a:rPr lang="ar-SA" dirty="0" smtClean="0"/>
              <a:t>ط مع المؤسسة بعلاقة عمل وفق منطوق الفقرة الأولى من المادة 426 من قانون الموجبات والعقود</a:t>
            </a:r>
            <a:r>
              <a:rPr lang="ar-LB" dirty="0" smtClean="0"/>
              <a:t>،</a:t>
            </a:r>
            <a:endParaRPr lang="en-US" dirty="0" smtClean="0"/>
          </a:p>
          <a:p>
            <a:pPr algn="r" rtl="1">
              <a:buFont typeface="Wingdings" pitchFamily="2" charset="2"/>
              <a:buNone/>
              <a:defRPr/>
            </a:pPr>
            <a:endParaRPr lang="ar-LB" sz="1500" dirty="0" smtClean="0"/>
          </a:p>
          <a:p>
            <a:pPr indent="3175" algn="r" rtl="1">
              <a:buClrTx/>
              <a:buSzPct val="95000"/>
              <a:buFont typeface="Arial" pitchFamily="34" charset="0"/>
              <a:buChar char="•"/>
              <a:defRPr/>
            </a:pPr>
            <a:r>
              <a:rPr lang="ar-LB" dirty="0" smtClean="0"/>
              <a:t> </a:t>
            </a:r>
            <a:r>
              <a:rPr lang="ar-SA" dirty="0" smtClean="0"/>
              <a:t>توفر العناصر التالية</a:t>
            </a:r>
            <a:r>
              <a:rPr lang="en-US" dirty="0" smtClean="0"/>
              <a:t>:</a:t>
            </a:r>
            <a:r>
              <a:rPr lang="ar-SA" dirty="0" smtClean="0"/>
              <a:t> </a:t>
            </a:r>
            <a:r>
              <a:rPr lang="ar-SA" b="1" dirty="0" smtClean="0"/>
              <a:t>العمل، الأجر والتبعية القانونية</a:t>
            </a:r>
            <a:r>
              <a:rPr lang="ar-SA" dirty="0" smtClean="0"/>
              <a:t>. </a:t>
            </a:r>
            <a:endParaRPr lang="en-US" dirty="0" smtClean="0"/>
          </a:p>
          <a:p>
            <a:pPr algn="r" rtl="1">
              <a:buFont typeface="Wingdings" pitchFamily="2" charset="2"/>
              <a:buNone/>
              <a:defRPr/>
            </a:pPr>
            <a:endParaRPr lang="en-US" dirty="0" smtClean="0"/>
          </a:p>
        </p:txBody>
      </p:sp>
      <p:sp>
        <p:nvSpPr>
          <p:cNvPr id="2" name="Slide Number Placeholder 1"/>
          <p:cNvSpPr>
            <a:spLocks noGrp="1"/>
          </p:cNvSpPr>
          <p:nvPr>
            <p:ph type="sldNum" sz="quarter" idx="10"/>
          </p:nvPr>
        </p:nvSpPr>
        <p:spPr/>
        <p:txBody>
          <a:bodyPr/>
          <a:lstStyle/>
          <a:p>
            <a:pPr>
              <a:defRPr/>
            </a:pPr>
            <a:fld id="{7F353631-356C-444C-B6C8-4E86B4BF9F99}" type="slidenum">
              <a:rPr lang="en-US" smtClean="0"/>
              <a:pPr>
                <a:defRPr/>
              </a:pPr>
              <a:t>3</a:t>
            </a:fld>
            <a:endParaRPr lang="en-US" dirty="0"/>
          </a:p>
        </p:txBody>
      </p:sp>
    </p:spTree>
    <p:extLst>
      <p:ext uri="{BB962C8B-B14F-4D97-AF65-F5344CB8AC3E}">
        <p14:creationId xmlns:p14="http://schemas.microsoft.com/office/powerpoint/2010/main" val="1592137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381000" y="1219200"/>
            <a:ext cx="8643937"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857250" indent="-857250" algn="r"/>
            <a:r>
              <a:rPr lang="ar-LB" altLang="ar-LB" sz="2800" b="1" u="sng" dirty="0" smtClean="0">
                <a:latin typeface="Times New Roman" pitchFamily="18" charset="0"/>
                <a:cs typeface="Times New Roman" pitchFamily="18" charset="0"/>
              </a:rPr>
              <a:t>الحد الأدنى والحد الأقصى للكسب الخاضع </a:t>
            </a:r>
            <a:r>
              <a:rPr lang="ar-LB" altLang="ar-LB" sz="2800" b="1" u="sng" dirty="0" err="1" smtClean="0">
                <a:latin typeface="Times New Roman" pitchFamily="18" charset="0"/>
                <a:cs typeface="Times New Roman" pitchFamily="18" charset="0"/>
              </a:rPr>
              <a:t>للإشتراكات</a:t>
            </a:r>
            <a:r>
              <a:rPr lang="ar-LB" altLang="ar-LB" sz="2800" b="1" u="sng" dirty="0" smtClean="0">
                <a:latin typeface="Times New Roman" pitchFamily="18" charset="0"/>
                <a:cs typeface="Times New Roman" pitchFamily="18" charset="0"/>
              </a:rPr>
              <a:t> </a:t>
            </a:r>
            <a:endParaRPr lang="en-US" altLang="ar-LB" sz="2800" b="1" u="sng" dirty="0" smtClean="0">
              <a:latin typeface="Times New Roman" pitchFamily="18" charset="0"/>
              <a:cs typeface="Times New Roman" pitchFamily="18" charset="0"/>
            </a:endParaRPr>
          </a:p>
        </p:txBody>
      </p:sp>
      <p:sp>
        <p:nvSpPr>
          <p:cNvPr id="7" name="Content Placeholder 2"/>
          <p:cNvSpPr>
            <a:spLocks noGrp="1"/>
          </p:cNvSpPr>
          <p:nvPr>
            <p:ph idx="1"/>
          </p:nvPr>
        </p:nvSpPr>
        <p:spPr>
          <a:xfrm>
            <a:off x="481012" y="1643062"/>
            <a:ext cx="8358188" cy="5214938"/>
          </a:xfrm>
        </p:spPr>
        <p:txBody>
          <a:bodyPr>
            <a:normAutofit/>
          </a:bodyPr>
          <a:lstStyle/>
          <a:p>
            <a:pPr marL="0" indent="0" algn="just" rtl="1">
              <a:buClr>
                <a:schemeClr val="tx1"/>
              </a:buClr>
              <a:buSzPct val="64000"/>
              <a:buFont typeface="Wingdings" pitchFamily="2" charset="2"/>
              <a:buNone/>
              <a:defRPr/>
            </a:pPr>
            <a:endParaRPr lang="ar-LB" sz="1000" dirty="0" smtClean="0"/>
          </a:p>
          <a:p>
            <a:pPr marL="0" indent="0" algn="just" rtl="1">
              <a:buClr>
                <a:schemeClr val="tx1"/>
              </a:buClr>
              <a:buSzPct val="64000"/>
              <a:buFont typeface="Wingdings" pitchFamily="2" charset="2"/>
              <a:buNone/>
              <a:defRPr/>
            </a:pPr>
            <a:r>
              <a:rPr lang="ar-LB" sz="2500" dirty="0" smtClean="0">
                <a:solidFill>
                  <a:srgbClr val="C00000"/>
                </a:solidFill>
              </a:rPr>
              <a:t> </a:t>
            </a:r>
            <a:r>
              <a:rPr lang="en-US" sz="2500" dirty="0" smtClean="0">
                <a:solidFill>
                  <a:srgbClr val="C00000"/>
                </a:solidFill>
              </a:rPr>
              <a:t> </a:t>
            </a:r>
            <a:r>
              <a:rPr lang="ar-LB" sz="2400" b="1" dirty="0" smtClean="0">
                <a:solidFill>
                  <a:srgbClr val="C00000"/>
                </a:solidFill>
              </a:rPr>
              <a:t>1- </a:t>
            </a:r>
            <a:r>
              <a:rPr lang="ar-LB" sz="2400" b="1" u="sng" dirty="0" smtClean="0">
                <a:solidFill>
                  <a:srgbClr val="C00000"/>
                </a:solidFill>
              </a:rPr>
              <a:t>الحد الأدنى للكسب الخاضع للإشتراكات</a:t>
            </a:r>
          </a:p>
          <a:p>
            <a:pPr marL="0" indent="0" algn="just" rtl="1">
              <a:buClr>
                <a:schemeClr val="tx1"/>
              </a:buClr>
              <a:buSzPct val="64000"/>
              <a:buFont typeface="Wingdings" pitchFamily="2" charset="2"/>
              <a:buNone/>
              <a:defRPr/>
            </a:pPr>
            <a:r>
              <a:rPr lang="ar-LB" sz="2500" dirty="0" smtClean="0"/>
              <a:t> المذكرة الإعلامية رقم 81 تاريخ 2/4/1969 دعت إلى وجوب مراعاة الحد الأدنى الرسمي للأجور في كافة المعاملات، لا سيّما عند تحصيل الإشتراكات، ولا يُطبّق الحد الأدنى للأجور وفقاً للقوانين والأنظمة المرعيّة الإجراء في الحالات التالية:</a:t>
            </a:r>
          </a:p>
          <a:p>
            <a:pPr marL="0" indent="0" algn="just" rtl="1">
              <a:buClr>
                <a:schemeClr val="tx1"/>
              </a:buClr>
              <a:buSzPct val="64000"/>
              <a:buFont typeface="Wingdings" pitchFamily="2" charset="2"/>
              <a:buNone/>
              <a:defRPr/>
            </a:pPr>
            <a:endParaRPr lang="ar-LB" sz="1500" dirty="0" smtClean="0"/>
          </a:p>
          <a:p>
            <a:pPr marL="0" indent="0" algn="just" rtl="1">
              <a:buClr>
                <a:schemeClr val="tx2">
                  <a:lumMod val="75000"/>
                </a:schemeClr>
              </a:buClr>
              <a:buSzPct val="150000"/>
              <a:buFont typeface="Wingdings" pitchFamily="2" charset="2"/>
              <a:buChar char="ü"/>
              <a:defRPr/>
            </a:pPr>
            <a:r>
              <a:rPr lang="ar-LB" sz="2400" dirty="0" smtClean="0"/>
              <a:t> بالنسبة للأجراء الذين لم يبلغوا سن العشرين</a:t>
            </a:r>
          </a:p>
          <a:p>
            <a:pPr marL="0" indent="0" algn="just" rtl="1">
              <a:buClr>
                <a:schemeClr val="tx2">
                  <a:lumMod val="75000"/>
                </a:schemeClr>
              </a:buClr>
              <a:buSzPct val="150000"/>
              <a:buFont typeface="Wingdings" pitchFamily="2" charset="2"/>
              <a:buChar char="ü"/>
              <a:defRPr/>
            </a:pPr>
            <a:r>
              <a:rPr lang="ar-LB" sz="2400" dirty="0" smtClean="0"/>
              <a:t> بالنسبة للأجراء الذين لا يعملون كامل دوام المؤسسة</a:t>
            </a:r>
          </a:p>
          <a:p>
            <a:pPr marL="228600" indent="-228600" algn="just" rtl="1">
              <a:buClr>
                <a:schemeClr val="tx2">
                  <a:lumMod val="75000"/>
                </a:schemeClr>
              </a:buClr>
              <a:buSzPct val="300000"/>
              <a:buFont typeface="Wingdings" pitchFamily="2" charset="2"/>
              <a:buChar char="ü"/>
              <a:defRPr/>
            </a:pPr>
            <a:r>
              <a:rPr lang="ar-LB" sz="1000" dirty="0" smtClean="0"/>
              <a:t>  </a:t>
            </a:r>
            <a:r>
              <a:rPr lang="ar-LB" sz="2400" dirty="0" smtClean="0"/>
              <a:t>بالنسبة للأجراء الذين يعملون في أكثر من مؤسسة خلال الدوام العادي لكلّ منها.</a:t>
            </a:r>
          </a:p>
          <a:p>
            <a:pPr marL="0" indent="0" algn="just" rtl="1">
              <a:buClr>
                <a:schemeClr val="tx1"/>
              </a:buClr>
              <a:buSzPct val="64000"/>
              <a:buFont typeface="Wingdings" pitchFamily="2" charset="2"/>
              <a:buNone/>
              <a:defRPr/>
            </a:pPr>
            <a:endParaRPr lang="ar-LB" sz="2400" b="1" u="sng" dirty="0" smtClean="0"/>
          </a:p>
          <a:p>
            <a:pPr marL="0" indent="0" algn="just" rtl="1">
              <a:buClr>
                <a:schemeClr val="tx1"/>
              </a:buClr>
              <a:buSzPct val="64000"/>
              <a:buFont typeface="Wingdings" pitchFamily="2" charset="2"/>
              <a:buNone/>
              <a:defRPr/>
            </a:pPr>
            <a:endParaRPr lang="ar-LB" sz="2600" dirty="0" smtClean="0"/>
          </a:p>
          <a:p>
            <a:pPr marL="0" indent="0" algn="just" rtl="1">
              <a:buClr>
                <a:schemeClr val="tx1"/>
              </a:buClr>
              <a:buSzPct val="64000"/>
              <a:buFont typeface="Wingdings" pitchFamily="2" charset="2"/>
              <a:buNone/>
              <a:defRPr/>
            </a:pPr>
            <a:endParaRPr lang="ar-LB" sz="1500" dirty="0" smtClean="0"/>
          </a:p>
          <a:p>
            <a:pPr algn="r" rtl="1">
              <a:buClr>
                <a:schemeClr val="tx1"/>
              </a:buClr>
              <a:buSzPct val="64000"/>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p:txBody>
      </p:sp>
      <p:sp>
        <p:nvSpPr>
          <p:cNvPr id="5" name="Slide Number Placeholder 4"/>
          <p:cNvSpPr>
            <a:spLocks noGrp="1"/>
          </p:cNvSpPr>
          <p:nvPr>
            <p:ph type="sldNum" sz="quarter" idx="10"/>
          </p:nvPr>
        </p:nvSpPr>
        <p:spPr/>
        <p:txBody>
          <a:bodyPr/>
          <a:lstStyle/>
          <a:p>
            <a:pPr>
              <a:defRPr/>
            </a:pPr>
            <a:fld id="{56776334-E621-40BC-9E77-44C7817D2CF7}" type="slidenum">
              <a:rPr lang="en-US" smtClean="0"/>
              <a:pPr>
                <a:defRPr/>
              </a:pPr>
              <a:t>30</a:t>
            </a:fld>
            <a:endParaRPr lang="en-US"/>
          </a:p>
        </p:txBody>
      </p:sp>
    </p:spTree>
    <p:extLst>
      <p:ext uri="{BB962C8B-B14F-4D97-AF65-F5344CB8AC3E}">
        <p14:creationId xmlns:p14="http://schemas.microsoft.com/office/powerpoint/2010/main" val="3794717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304800" y="1295400"/>
            <a:ext cx="8643937"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857250" indent="-857250" algn="r"/>
            <a:r>
              <a:rPr lang="ar-LB" altLang="ar-LB" sz="2800" b="1" u="sng" dirty="0" smtClean="0">
                <a:latin typeface="Times New Roman" pitchFamily="18" charset="0"/>
                <a:cs typeface="Times New Roman" pitchFamily="18" charset="0"/>
              </a:rPr>
              <a:t>الحد الأدنى والحد الأقصى للكسب الخاضع </a:t>
            </a:r>
            <a:r>
              <a:rPr lang="ar-LB" altLang="ar-LB" sz="2800" b="1" u="sng" dirty="0" err="1" smtClean="0">
                <a:latin typeface="Times New Roman" pitchFamily="18" charset="0"/>
                <a:cs typeface="Times New Roman" pitchFamily="18" charset="0"/>
              </a:rPr>
              <a:t>للإشتراكات</a:t>
            </a:r>
            <a:r>
              <a:rPr lang="ar-LB" altLang="ar-LB" sz="2800" b="1" u="sng" dirty="0" smtClean="0">
                <a:latin typeface="Times New Roman" pitchFamily="18" charset="0"/>
                <a:cs typeface="Times New Roman" pitchFamily="18" charset="0"/>
              </a:rPr>
              <a:t> - تابع</a:t>
            </a:r>
            <a:endParaRPr lang="en-US" altLang="ar-LB" sz="2800" b="1" u="sng" dirty="0" smtClean="0">
              <a:latin typeface="Times New Roman" pitchFamily="18" charset="0"/>
              <a:cs typeface="Times New Roman" pitchFamily="18" charset="0"/>
            </a:endParaRPr>
          </a:p>
        </p:txBody>
      </p:sp>
      <p:sp>
        <p:nvSpPr>
          <p:cNvPr id="7" name="Content Placeholder 2"/>
          <p:cNvSpPr>
            <a:spLocks noGrp="1"/>
          </p:cNvSpPr>
          <p:nvPr>
            <p:ph idx="1"/>
          </p:nvPr>
        </p:nvSpPr>
        <p:spPr>
          <a:xfrm>
            <a:off x="428625" y="1890713"/>
            <a:ext cx="8358188" cy="4814887"/>
          </a:xfrm>
        </p:spPr>
        <p:txBody>
          <a:bodyPr>
            <a:normAutofit/>
          </a:bodyPr>
          <a:lstStyle/>
          <a:p>
            <a:pPr marL="0" indent="0" algn="just" rtl="1">
              <a:buClr>
                <a:schemeClr val="tx1"/>
              </a:buClr>
              <a:buSzPct val="64000"/>
              <a:buNone/>
              <a:defRPr/>
            </a:pPr>
            <a:r>
              <a:rPr lang="ar-LB" sz="2500" b="1" u="sng" dirty="0">
                <a:solidFill>
                  <a:srgbClr val="C00000"/>
                </a:solidFill>
              </a:rPr>
              <a:t>2- الحد الأقصى للكسب الخاضع للإشتراكات</a:t>
            </a:r>
          </a:p>
          <a:p>
            <a:pPr marL="0" indent="0" algn="just" rtl="1">
              <a:buClr>
                <a:schemeClr val="tx1"/>
              </a:buClr>
              <a:buSzPct val="64000"/>
              <a:buFont typeface="Wingdings" pitchFamily="2" charset="2"/>
              <a:buNone/>
              <a:defRPr/>
            </a:pPr>
            <a:endParaRPr lang="ar-LB" sz="2500" b="1" u="sng" dirty="0" smtClean="0"/>
          </a:p>
          <a:p>
            <a:pPr marL="338138" indent="-338138" algn="just" rtl="1">
              <a:buClr>
                <a:schemeClr val="tx2">
                  <a:lumMod val="75000"/>
                </a:schemeClr>
              </a:buClr>
              <a:buSzPct val="150000"/>
              <a:buFont typeface="Wingdings" pitchFamily="2" charset="2"/>
              <a:buChar char="ü"/>
              <a:defRPr/>
            </a:pPr>
            <a:r>
              <a:rPr lang="ar-LB" sz="2600" b="1" dirty="0" smtClean="0"/>
              <a:t>    </a:t>
            </a:r>
            <a:r>
              <a:rPr lang="ar-LB" sz="2500" dirty="0" smtClean="0"/>
              <a:t>نصّت الفقرة الثانية من المادة 68 من قانون الضمان الإجتماعي على وجوب مراعاة الحد الأقصى للكسب الخاضع للإشتراكات عند احتساب الإشتراكات لفرعي ضمان المرض والأمومة والتقديمات العائلية. وقد حُدّد هذا الحد الأقصى بدايةً في متن الفقرة المذكورة </a:t>
            </a:r>
            <a:r>
              <a:rPr lang="ar-LB" sz="2000" dirty="0" smtClean="0"/>
              <a:t>(9000ل.ل. سنوياً أو 750ل.ل. شهرياً أو 175 ل.ل. أسبوعياً أو 25 ل.ل. يومياً)، </a:t>
            </a:r>
            <a:endParaRPr lang="ar-LB" sz="2500" dirty="0" smtClean="0"/>
          </a:p>
          <a:p>
            <a:pPr marL="338138" indent="-338138" algn="just" rtl="1">
              <a:buClr>
                <a:schemeClr val="tx2">
                  <a:lumMod val="75000"/>
                </a:schemeClr>
              </a:buClr>
              <a:buSzPct val="150000"/>
              <a:buFont typeface="Wingdings" pitchFamily="2" charset="2"/>
              <a:buChar char="ü"/>
              <a:defRPr/>
            </a:pPr>
            <a:r>
              <a:rPr lang="ar-LB" sz="2500" dirty="0" smtClean="0"/>
              <a:t> ورد فيها أيضاً أنه يمكن تعديله بمرسوم يُتّخذ في مجلس الوزراء بناءً على اقتراح وزير العمل وبعد إنهاء مجلس إدارة الصندوق.</a:t>
            </a:r>
          </a:p>
          <a:p>
            <a:pPr marL="338138" indent="-338138" algn="just" rtl="1">
              <a:buClr>
                <a:schemeClr val="tx1"/>
              </a:buClr>
              <a:buSzPct val="64000"/>
              <a:buFont typeface="Wingdings" pitchFamily="2" charset="2"/>
              <a:buNone/>
              <a:defRPr/>
            </a:pPr>
            <a:endParaRPr lang="ar-LB" sz="1000" dirty="0" smtClean="0"/>
          </a:p>
          <a:p>
            <a:pPr marL="338138" indent="-338138" algn="just" rtl="1">
              <a:buClr>
                <a:schemeClr val="tx1"/>
              </a:buClr>
              <a:buSzPct val="64000"/>
              <a:buFont typeface="Wingdings" pitchFamily="2" charset="2"/>
              <a:buNone/>
              <a:defRPr/>
            </a:pPr>
            <a:r>
              <a:rPr lang="ar-LB" sz="2500" dirty="0" smtClean="0"/>
              <a:t>   </a:t>
            </a:r>
            <a:r>
              <a:rPr lang="ar-LB" sz="2300" b="1" dirty="0" smtClean="0"/>
              <a:t>  </a:t>
            </a:r>
            <a:r>
              <a:rPr lang="ar-LB" sz="2500" b="1" dirty="0" smtClean="0"/>
              <a:t> </a:t>
            </a:r>
            <a:endParaRPr lang="ar-LB" sz="2400" dirty="0" smtClean="0"/>
          </a:p>
          <a:p>
            <a:pPr marL="0" indent="0" algn="just" rtl="1">
              <a:buClr>
                <a:schemeClr val="tx1"/>
              </a:buClr>
              <a:buSzPct val="64000"/>
              <a:buFont typeface="Wingdings" pitchFamily="2" charset="2"/>
              <a:buNone/>
              <a:defRPr/>
            </a:pPr>
            <a:endParaRPr lang="ar-LB" sz="2400" b="1" u="sng" dirty="0" smtClean="0"/>
          </a:p>
          <a:p>
            <a:pPr marL="0" indent="0" algn="just" rtl="1">
              <a:buClr>
                <a:schemeClr val="tx1"/>
              </a:buClr>
              <a:buSzPct val="64000"/>
              <a:buFont typeface="Wingdings" pitchFamily="2" charset="2"/>
              <a:buNone/>
              <a:defRPr/>
            </a:pPr>
            <a:endParaRPr lang="ar-LB" sz="2400" b="1" u="sng" dirty="0" smtClean="0"/>
          </a:p>
          <a:p>
            <a:pPr marL="0" indent="0" algn="just" rtl="1">
              <a:buClr>
                <a:schemeClr val="tx1"/>
              </a:buClr>
              <a:buSzPct val="64000"/>
              <a:buFont typeface="Wingdings" pitchFamily="2" charset="2"/>
              <a:buNone/>
              <a:defRPr/>
            </a:pPr>
            <a:endParaRPr lang="ar-LB" sz="2600" dirty="0" smtClean="0"/>
          </a:p>
          <a:p>
            <a:pPr marL="0" indent="0" algn="just" rtl="1">
              <a:buClr>
                <a:schemeClr val="tx1"/>
              </a:buClr>
              <a:buSzPct val="64000"/>
              <a:buFont typeface="Wingdings" pitchFamily="2" charset="2"/>
              <a:buNone/>
              <a:defRPr/>
            </a:pPr>
            <a:endParaRPr lang="ar-LB" sz="1500" dirty="0" smtClean="0"/>
          </a:p>
          <a:p>
            <a:pPr algn="r" rtl="1">
              <a:buClr>
                <a:schemeClr val="tx1"/>
              </a:buClr>
              <a:buSzPct val="64000"/>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p:txBody>
      </p:sp>
      <p:sp>
        <p:nvSpPr>
          <p:cNvPr id="5" name="Slide Number Placeholder 4"/>
          <p:cNvSpPr>
            <a:spLocks noGrp="1"/>
          </p:cNvSpPr>
          <p:nvPr>
            <p:ph type="sldNum" sz="quarter" idx="10"/>
          </p:nvPr>
        </p:nvSpPr>
        <p:spPr/>
        <p:txBody>
          <a:bodyPr/>
          <a:lstStyle/>
          <a:p>
            <a:pPr>
              <a:defRPr/>
            </a:pPr>
            <a:fld id="{561856FD-B957-461E-8B3F-1DCD1D07A3EB}" type="slidenum">
              <a:rPr lang="en-US" smtClean="0"/>
              <a:pPr>
                <a:defRPr/>
              </a:pPr>
              <a:t>31</a:t>
            </a:fld>
            <a:endParaRPr lang="en-US"/>
          </a:p>
        </p:txBody>
      </p:sp>
    </p:spTree>
    <p:extLst>
      <p:ext uri="{BB962C8B-B14F-4D97-AF65-F5344CB8AC3E}">
        <p14:creationId xmlns:p14="http://schemas.microsoft.com/office/powerpoint/2010/main" val="2748162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00" y="1352550"/>
            <a:ext cx="8001000" cy="5429250"/>
          </a:xfrm>
        </p:spPr>
        <p:txBody>
          <a:bodyPr>
            <a:normAutofit/>
          </a:bodyPr>
          <a:lstStyle/>
          <a:p>
            <a:pPr marL="0" indent="0" algn="just" rtl="1">
              <a:buClr>
                <a:schemeClr val="tx1"/>
              </a:buClr>
              <a:buSzPct val="64000"/>
              <a:buFont typeface="Wingdings" pitchFamily="2" charset="2"/>
              <a:buNone/>
              <a:defRPr/>
            </a:pPr>
            <a:endParaRPr lang="ar-LB" sz="1000" dirty="0" smtClean="0"/>
          </a:p>
          <a:p>
            <a:pPr marL="0" indent="0" algn="just" rtl="1">
              <a:buClr>
                <a:schemeClr val="tx2">
                  <a:lumMod val="75000"/>
                </a:schemeClr>
              </a:buClr>
              <a:buSzPct val="150000"/>
              <a:buFont typeface="Wingdings" pitchFamily="2" charset="2"/>
              <a:buChar char="ü"/>
              <a:defRPr/>
            </a:pPr>
            <a:r>
              <a:rPr lang="ar-LB" sz="2400" dirty="0" smtClean="0"/>
              <a:t> يبلغ الحد الأقصى الشهري للكسب الخاضع للإشتراكات: 2500000ل.ل. لفرع ضمان المرض والأمومة وذلك اعتباراً من 1/1/2013 (المرسوم رقم 9602 تاريخ 21/12/2012) و 1500000ل.ل. لفرع التقديمات العائلية اعتباراً من 1/4/2001 (المرسوم رقم 5102 تاريخ 24/3/2001).</a:t>
            </a:r>
          </a:p>
          <a:p>
            <a:pPr marL="0" indent="0" algn="just" rtl="1">
              <a:buClr>
                <a:schemeClr val="tx1"/>
              </a:buClr>
              <a:buSzPct val="64000"/>
              <a:buFont typeface="Wingdings" pitchFamily="2" charset="2"/>
              <a:buNone/>
              <a:defRPr/>
            </a:pPr>
            <a:endParaRPr lang="ar-LB" sz="1000" dirty="0" smtClean="0"/>
          </a:p>
          <a:p>
            <a:pPr marL="0" indent="0" algn="just" rtl="1">
              <a:buClr>
                <a:schemeClr val="tx1"/>
              </a:buClr>
              <a:buSzPct val="64000"/>
              <a:buFont typeface="Wingdings" pitchFamily="2" charset="2"/>
              <a:buNone/>
              <a:defRPr/>
            </a:pPr>
            <a:r>
              <a:rPr lang="ar-LB" sz="2400" b="1" u="sng" dirty="0" smtClean="0">
                <a:solidFill>
                  <a:srgbClr val="C00000"/>
                </a:solidFill>
              </a:rPr>
              <a:t>3- </a:t>
            </a:r>
            <a:r>
              <a:rPr lang="ar-LB" sz="2400" u="sng" dirty="0" smtClean="0">
                <a:solidFill>
                  <a:srgbClr val="C00000"/>
                </a:solidFill>
              </a:rPr>
              <a:t> </a:t>
            </a:r>
            <a:r>
              <a:rPr lang="ar-LB" sz="2400" b="1" u="sng" dirty="0" smtClean="0">
                <a:solidFill>
                  <a:srgbClr val="C00000"/>
                </a:solidFill>
              </a:rPr>
              <a:t>الأجير الذي يعمل في الوقت ذاته لحساب أكثر من صاحب عمل:</a:t>
            </a:r>
          </a:p>
          <a:p>
            <a:pPr marL="0" indent="0" algn="just" rtl="1">
              <a:buClr>
                <a:schemeClr val="tx2">
                  <a:lumMod val="75000"/>
                </a:schemeClr>
              </a:buClr>
              <a:buSzPct val="150000"/>
              <a:buFont typeface="Wingdings" pitchFamily="2" charset="2"/>
              <a:buChar char="ü"/>
              <a:defRPr/>
            </a:pPr>
            <a:r>
              <a:rPr lang="ar-LB" sz="2400" b="1" dirty="0" smtClean="0">
                <a:solidFill>
                  <a:schemeClr val="accent1">
                    <a:lumMod val="75000"/>
                  </a:schemeClr>
                </a:solidFill>
              </a:rPr>
              <a:t>  </a:t>
            </a:r>
            <a:r>
              <a:rPr lang="ar-LB" sz="2400" dirty="0" smtClean="0"/>
              <a:t>حدّدت المذكرة الإعلامية رقم 101 تاريخ 17/4/1971 كيفيّة إجراء حساب الإشتراك المتوجّب على هذا الأخير كما يلي:</a:t>
            </a:r>
          </a:p>
          <a:p>
            <a:pPr marL="395288" indent="-395288" algn="just" rtl="1">
              <a:buClr>
                <a:schemeClr val="tx1"/>
              </a:buClr>
              <a:buSzPct val="64000"/>
              <a:buFont typeface="Wingdings" pitchFamily="2" charset="2"/>
              <a:buNone/>
              <a:defRPr/>
            </a:pPr>
            <a:r>
              <a:rPr lang="ar-LB" sz="2300" b="1" dirty="0" smtClean="0"/>
              <a:t>“ يجري حساب المساهمة المفروضة على الأجير الذي يعمل لدى عدّة أرباب عمل بصورة دائمة ومنتظمة، على أساس كسبه الإجمالي في هذه المؤسسات، إنما في حدود الحد الأقصى لهذا الكسب الإجمالي، كما هو مبيّن في المادة 68 من قانون الضمان الإجتماعي ”.</a:t>
            </a:r>
          </a:p>
          <a:p>
            <a:pPr marL="0" indent="0" algn="just" rtl="1">
              <a:buClr>
                <a:schemeClr val="tx1"/>
              </a:buClr>
              <a:buSzPct val="64000"/>
              <a:buFont typeface="Wingdings" pitchFamily="2" charset="2"/>
              <a:buNone/>
              <a:defRPr/>
            </a:pPr>
            <a:endParaRPr lang="ar-LB" sz="1500" dirty="0" smtClean="0"/>
          </a:p>
          <a:p>
            <a:pPr marL="0" indent="0" algn="just" rtl="1">
              <a:buClr>
                <a:schemeClr val="tx1"/>
              </a:buClr>
              <a:buSzPct val="64000"/>
              <a:buFont typeface="Wingdings" pitchFamily="2" charset="2"/>
              <a:buNone/>
              <a:defRPr/>
            </a:pPr>
            <a:endParaRPr lang="ar-LB" sz="2400" b="1" u="sng" dirty="0" smtClean="0"/>
          </a:p>
          <a:p>
            <a:pPr marL="0" indent="0" algn="just" rtl="1">
              <a:buClr>
                <a:schemeClr val="tx1"/>
              </a:buClr>
              <a:buSzPct val="64000"/>
              <a:buFont typeface="Wingdings" pitchFamily="2" charset="2"/>
              <a:buNone/>
              <a:defRPr/>
            </a:pPr>
            <a:endParaRPr lang="ar-LB" sz="2600" dirty="0" smtClean="0"/>
          </a:p>
          <a:p>
            <a:pPr marL="0" indent="0" algn="just" rtl="1">
              <a:buClr>
                <a:schemeClr val="tx1"/>
              </a:buClr>
              <a:buSzPct val="64000"/>
              <a:buFont typeface="Wingdings" pitchFamily="2" charset="2"/>
              <a:buNone/>
              <a:defRPr/>
            </a:pPr>
            <a:endParaRPr lang="ar-LB" sz="1500" dirty="0" smtClean="0"/>
          </a:p>
          <a:p>
            <a:pPr algn="r" rtl="1">
              <a:buClr>
                <a:schemeClr val="tx1"/>
              </a:buClr>
              <a:buSzPct val="64000"/>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p:txBody>
      </p:sp>
      <p:sp>
        <p:nvSpPr>
          <p:cNvPr id="5" name="Slide Number Placeholder 4"/>
          <p:cNvSpPr>
            <a:spLocks noGrp="1"/>
          </p:cNvSpPr>
          <p:nvPr>
            <p:ph type="sldNum" sz="quarter" idx="10"/>
          </p:nvPr>
        </p:nvSpPr>
        <p:spPr/>
        <p:txBody>
          <a:bodyPr/>
          <a:lstStyle/>
          <a:p>
            <a:pPr>
              <a:defRPr/>
            </a:pPr>
            <a:fld id="{07C31AC0-B93F-4EC1-8BF1-323361E76A03}" type="slidenum">
              <a:rPr lang="en-US" smtClean="0"/>
              <a:pPr>
                <a:defRPr/>
              </a:pPr>
              <a:t>32</a:t>
            </a:fld>
            <a:endParaRPr lang="en-US"/>
          </a:p>
        </p:txBody>
      </p:sp>
    </p:spTree>
    <p:extLst>
      <p:ext uri="{BB962C8B-B14F-4D97-AF65-F5344CB8AC3E}">
        <p14:creationId xmlns:p14="http://schemas.microsoft.com/office/powerpoint/2010/main" val="4098486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228600" y="1219200"/>
            <a:ext cx="8643937"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857250" indent="-857250" algn="r"/>
            <a:r>
              <a:rPr lang="ar-LB" altLang="ar-LB" sz="2800" b="1" u="sng" dirty="0" smtClean="0">
                <a:latin typeface="Times New Roman" pitchFamily="18" charset="0"/>
                <a:cs typeface="Times New Roman" pitchFamily="18" charset="0"/>
              </a:rPr>
              <a:t>الحد الأدنى والحد الأقصى للكسب الخاضع </a:t>
            </a:r>
            <a:r>
              <a:rPr lang="ar-LB" altLang="ar-LB" sz="2800" b="1" u="sng" dirty="0" err="1" smtClean="0">
                <a:latin typeface="Times New Roman" pitchFamily="18" charset="0"/>
                <a:cs typeface="Times New Roman" pitchFamily="18" charset="0"/>
              </a:rPr>
              <a:t>للإشتراكات</a:t>
            </a:r>
            <a:r>
              <a:rPr lang="ar-LB" altLang="ar-LB" sz="2800" b="1" u="sng" dirty="0" smtClean="0">
                <a:latin typeface="Times New Roman" pitchFamily="18" charset="0"/>
                <a:cs typeface="Times New Roman" pitchFamily="18" charset="0"/>
              </a:rPr>
              <a:t> - تابع:</a:t>
            </a:r>
            <a:endParaRPr lang="en-US" altLang="ar-LB" sz="2800" b="1" u="sng" dirty="0" smtClean="0">
              <a:latin typeface="Times New Roman" pitchFamily="18" charset="0"/>
              <a:cs typeface="Times New Roman" pitchFamily="18" charset="0"/>
            </a:endParaRPr>
          </a:p>
        </p:txBody>
      </p:sp>
      <p:sp>
        <p:nvSpPr>
          <p:cNvPr id="7" name="Content Placeholder 2"/>
          <p:cNvSpPr>
            <a:spLocks noGrp="1"/>
          </p:cNvSpPr>
          <p:nvPr>
            <p:ph idx="1"/>
          </p:nvPr>
        </p:nvSpPr>
        <p:spPr>
          <a:xfrm>
            <a:off x="428625" y="1866900"/>
            <a:ext cx="8358188" cy="5143500"/>
          </a:xfrm>
        </p:spPr>
        <p:txBody>
          <a:bodyPr>
            <a:normAutofit/>
          </a:bodyPr>
          <a:lstStyle/>
          <a:p>
            <a:pPr marL="0" indent="0" algn="just" rtl="1">
              <a:buClr>
                <a:schemeClr val="tx1"/>
              </a:buClr>
              <a:buSzPct val="64000"/>
              <a:buFont typeface="Wingdings" pitchFamily="2" charset="2"/>
              <a:buNone/>
              <a:defRPr/>
            </a:pPr>
            <a:endParaRPr lang="ar-LB" sz="1000" dirty="0" smtClean="0"/>
          </a:p>
          <a:p>
            <a:pPr marL="0" indent="0" algn="just" rtl="1">
              <a:buClr>
                <a:schemeClr val="tx1"/>
              </a:buClr>
              <a:buSzPct val="64000"/>
              <a:buFont typeface="Wingdings" pitchFamily="2" charset="2"/>
              <a:buNone/>
              <a:defRPr/>
            </a:pPr>
            <a:r>
              <a:rPr lang="ar-LB" sz="2500" dirty="0" smtClean="0"/>
              <a:t>فيما يتعلّق بأصحاب العمل الذي يعمل الأجير لحسابهم فتُحسب الإشتراكات المتوجّبة على كلّ منهم على أساس الأجر الذي يتقاضاه الأجير وضمن الحد الأقصى للكسب الخاضع للإشتراكات.</a:t>
            </a:r>
          </a:p>
          <a:p>
            <a:pPr marL="0" indent="0" algn="just" rtl="1">
              <a:buClr>
                <a:schemeClr val="tx1"/>
              </a:buClr>
              <a:buSzPct val="64000"/>
              <a:buFont typeface="Wingdings" pitchFamily="2" charset="2"/>
              <a:buNone/>
              <a:defRPr/>
            </a:pPr>
            <a:endParaRPr lang="ar-LB" sz="2500" dirty="0" smtClean="0"/>
          </a:p>
          <a:p>
            <a:pPr marL="0" indent="0" algn="just" rtl="1">
              <a:buClr>
                <a:schemeClr val="tx1"/>
              </a:buClr>
              <a:buSzPct val="64000"/>
              <a:buFont typeface="Wingdings" pitchFamily="2" charset="2"/>
              <a:buNone/>
              <a:defRPr/>
            </a:pPr>
            <a:r>
              <a:rPr lang="ar-LB" sz="2500" dirty="0" smtClean="0"/>
              <a:t>إنّ تطبيق قاعدة الحد الأقصى للكسب الخاضع للإشتراكات هو لتجنيب بعض المؤسسات من تحمُّل أعباء كبيرة عندما تستخدم أجراء من ذوي الأجور المرتفعة. كما أنها طريقة تُمكّن الصندوق من زيادة وارداته برفع هذا الحد عندما تدعو الضرورة إلى ذلك وخاصة لمواجهة كلفة التقديمات المتزايدة.</a:t>
            </a:r>
          </a:p>
          <a:p>
            <a:pPr marL="0" indent="0" algn="just" rtl="1">
              <a:buClr>
                <a:schemeClr val="tx1"/>
              </a:buClr>
              <a:buSzPct val="64000"/>
              <a:buFont typeface="Wingdings" pitchFamily="2" charset="2"/>
              <a:buNone/>
              <a:defRPr/>
            </a:pPr>
            <a:endParaRPr lang="ar-LB" sz="1500" dirty="0" smtClean="0"/>
          </a:p>
          <a:p>
            <a:pPr marL="0" indent="0" algn="just" rtl="1">
              <a:buClr>
                <a:schemeClr val="tx1"/>
              </a:buClr>
              <a:buSzPct val="64000"/>
              <a:buFont typeface="Wingdings" pitchFamily="2" charset="2"/>
              <a:buNone/>
              <a:defRPr/>
            </a:pPr>
            <a:endParaRPr lang="ar-LB" sz="2400" b="1" u="sng" dirty="0" smtClean="0"/>
          </a:p>
          <a:p>
            <a:pPr marL="0" indent="0" algn="just" rtl="1">
              <a:buClr>
                <a:schemeClr val="tx1"/>
              </a:buClr>
              <a:buSzPct val="64000"/>
              <a:buFont typeface="Wingdings" pitchFamily="2" charset="2"/>
              <a:buNone/>
              <a:defRPr/>
            </a:pPr>
            <a:endParaRPr lang="ar-LB" sz="2600" dirty="0" smtClean="0"/>
          </a:p>
          <a:p>
            <a:pPr marL="0" indent="0" algn="just" rtl="1">
              <a:buClr>
                <a:schemeClr val="tx1"/>
              </a:buClr>
              <a:buSzPct val="64000"/>
              <a:buFont typeface="Wingdings" pitchFamily="2" charset="2"/>
              <a:buNone/>
              <a:defRPr/>
            </a:pPr>
            <a:endParaRPr lang="ar-LB" sz="1500" dirty="0" smtClean="0"/>
          </a:p>
          <a:p>
            <a:pPr algn="r" rtl="1">
              <a:buClr>
                <a:schemeClr val="tx1"/>
              </a:buClr>
              <a:buSzPct val="64000"/>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p:txBody>
      </p:sp>
      <p:sp>
        <p:nvSpPr>
          <p:cNvPr id="5" name="Slide Number Placeholder 4"/>
          <p:cNvSpPr>
            <a:spLocks noGrp="1"/>
          </p:cNvSpPr>
          <p:nvPr>
            <p:ph type="sldNum" sz="quarter" idx="10"/>
          </p:nvPr>
        </p:nvSpPr>
        <p:spPr/>
        <p:txBody>
          <a:bodyPr/>
          <a:lstStyle/>
          <a:p>
            <a:pPr>
              <a:defRPr/>
            </a:pPr>
            <a:fld id="{1361B78F-CD53-4455-B53F-3FE97FC6CD52}" type="slidenum">
              <a:rPr lang="en-US" smtClean="0"/>
              <a:pPr>
                <a:defRPr/>
              </a:pPr>
              <a:t>33</a:t>
            </a:fld>
            <a:endParaRPr lang="en-US"/>
          </a:p>
        </p:txBody>
      </p:sp>
    </p:spTree>
    <p:extLst>
      <p:ext uri="{BB962C8B-B14F-4D97-AF65-F5344CB8AC3E}">
        <p14:creationId xmlns:p14="http://schemas.microsoft.com/office/powerpoint/2010/main" val="2306493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lstStyle/>
          <a:p>
            <a:pPr marL="0" indent="0" algn="ctr">
              <a:buFont typeface="Wingdings" pitchFamily="2" charset="2"/>
              <a:buNone/>
            </a:pPr>
            <a:endParaRPr lang="ar-LB" altLang="ar-LB" sz="4000" b="1" smtClean="0">
              <a:latin typeface="Simplified Arabic" pitchFamily="18" charset="-78"/>
              <a:cs typeface="Simplified Arabic" pitchFamily="18" charset="-78"/>
            </a:endParaRPr>
          </a:p>
          <a:p>
            <a:pPr marL="0" indent="0" algn="ctr">
              <a:buFont typeface="Wingdings" pitchFamily="2" charset="2"/>
              <a:buNone/>
            </a:pPr>
            <a:r>
              <a:rPr lang="ar-LB" altLang="ar-LB" sz="4000" b="1" smtClean="0">
                <a:latin typeface="Simplified Arabic" pitchFamily="18" charset="-78"/>
                <a:cs typeface="Simplified Arabic" pitchFamily="18" charset="-78"/>
              </a:rPr>
              <a:t>تمرين تطبيقي عن جدول الاشتراكات</a:t>
            </a:r>
            <a:endParaRPr lang="en-US" altLang="ar-LB" sz="4000" b="1" smtClean="0">
              <a:latin typeface="Simplified Arabic" pitchFamily="18" charset="-78"/>
              <a:cs typeface="Simplified Arabic" pitchFamily="18" charset="-78"/>
            </a:endParaRPr>
          </a:p>
        </p:txBody>
      </p:sp>
      <p:sp>
        <p:nvSpPr>
          <p:cNvPr id="4" name="Slide Number Placeholder 3"/>
          <p:cNvSpPr>
            <a:spLocks noGrp="1"/>
          </p:cNvSpPr>
          <p:nvPr>
            <p:ph type="sldNum" sz="quarter" idx="10"/>
          </p:nvPr>
        </p:nvSpPr>
        <p:spPr/>
        <p:txBody>
          <a:bodyPr/>
          <a:lstStyle/>
          <a:p>
            <a:pPr>
              <a:defRPr/>
            </a:pPr>
            <a:fld id="{07726B73-0AEF-4964-8B40-65FAA8F70959}" type="slidenum">
              <a:rPr lang="en-US" smtClean="0"/>
              <a:pPr>
                <a:defRPr/>
              </a:pPr>
              <a:t>34</a:t>
            </a:fld>
            <a:endParaRPr lang="en-US" dirty="0"/>
          </a:p>
        </p:txBody>
      </p:sp>
    </p:spTree>
    <p:extLst>
      <p:ext uri="{BB962C8B-B14F-4D97-AF65-F5344CB8AC3E}">
        <p14:creationId xmlns:p14="http://schemas.microsoft.com/office/powerpoint/2010/main" val="1027275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LB" u="sng" dirty="0" smtClean="0">
                <a:latin typeface="Simplified Arabic" pitchFamily="18" charset="-78"/>
                <a:cs typeface="Simplified Arabic" pitchFamily="18" charset="-78"/>
              </a:rPr>
              <a:t>شركة تصرّح فصلياً:</a:t>
            </a:r>
            <a:endParaRPr lang="en-US" u="sng" dirty="0">
              <a:latin typeface="Simplified Arabic" pitchFamily="18" charset="-78"/>
              <a:cs typeface="Simplified Arabic" pitchFamily="18" charset="-78"/>
            </a:endParaRPr>
          </a:p>
        </p:txBody>
      </p:sp>
      <p:sp>
        <p:nvSpPr>
          <p:cNvPr id="3" name="Content Placeholder 2"/>
          <p:cNvSpPr>
            <a:spLocks noGrp="1"/>
          </p:cNvSpPr>
          <p:nvPr>
            <p:ph idx="1"/>
          </p:nvPr>
        </p:nvSpPr>
        <p:spPr>
          <a:xfrm>
            <a:off x="609600" y="2209800"/>
            <a:ext cx="8077200" cy="3886200"/>
          </a:xfrm>
        </p:spPr>
        <p:txBody>
          <a:bodyPr/>
          <a:lstStyle/>
          <a:p>
            <a:pPr algn="r" rtl="1">
              <a:buFont typeface="Arial" charset="0"/>
              <a:buChar char="•"/>
            </a:pPr>
            <a:r>
              <a:rPr lang="ar-LB" sz="2200" dirty="0" smtClean="0">
                <a:latin typeface="Simplified Arabic" pitchFamily="18" charset="-78"/>
                <a:cs typeface="Simplified Arabic" pitchFamily="18" charset="-78"/>
              </a:rPr>
              <a:t>تستخدم 3 أجراء، 2 من الجنسية اللبنانية أحدهم فوق السّن القانونية و 1 من الجنسية الاثيوبية</a:t>
            </a:r>
          </a:p>
          <a:p>
            <a:pPr algn="r" rtl="1">
              <a:buFont typeface="Arial" charset="0"/>
              <a:buChar char="•"/>
            </a:pPr>
            <a:r>
              <a:rPr lang="ar-LB" sz="2200" dirty="0" smtClean="0">
                <a:latin typeface="Simplified Arabic" pitchFamily="18" charset="-78"/>
                <a:cs typeface="Simplified Arabic" pitchFamily="18" charset="-78"/>
              </a:rPr>
              <a:t>يتقاضى اللبناني الاول راتباً شهرياً بقيمة 000 800 1 ل.ل.</a:t>
            </a:r>
          </a:p>
          <a:p>
            <a:pPr marL="0" indent="0" algn="r" rtl="1">
              <a:buNone/>
            </a:pPr>
            <a:r>
              <a:rPr lang="ar-LB" sz="2200" dirty="0">
                <a:latin typeface="Simplified Arabic" pitchFamily="18" charset="-78"/>
                <a:cs typeface="Simplified Arabic" pitchFamily="18" charset="-78"/>
              </a:rPr>
              <a:t>	</a:t>
            </a:r>
            <a:r>
              <a:rPr lang="ar-LB" sz="2200" dirty="0" smtClean="0">
                <a:latin typeface="Simplified Arabic" pitchFamily="18" charset="-78"/>
                <a:cs typeface="Simplified Arabic" pitchFamily="18" charset="-78"/>
              </a:rPr>
              <a:t>   واللبناني الثاني (فوق السّن القانوني) راتباً شهرياً بقيمة 000 500 1 ل.ل.</a:t>
            </a:r>
          </a:p>
          <a:p>
            <a:pPr marL="0" indent="0" algn="r" rtl="1">
              <a:buNone/>
            </a:pPr>
            <a:r>
              <a:rPr lang="ar-LB" sz="2200" dirty="0">
                <a:latin typeface="Simplified Arabic" pitchFamily="18" charset="-78"/>
                <a:cs typeface="Simplified Arabic" pitchFamily="18" charset="-78"/>
              </a:rPr>
              <a:t>	</a:t>
            </a:r>
            <a:r>
              <a:rPr lang="ar-LB" sz="2200" dirty="0" smtClean="0">
                <a:latin typeface="Simplified Arabic" pitchFamily="18" charset="-78"/>
                <a:cs typeface="Simplified Arabic" pitchFamily="18" charset="-78"/>
              </a:rPr>
              <a:t>   والاثيوبي راتباً شهرياً بقيمة 000 900 ل.ل. من ضمنها  بدل السّكن</a:t>
            </a:r>
          </a:p>
          <a:p>
            <a:pPr marL="0" indent="0" algn="r" rtl="1">
              <a:buNone/>
            </a:pPr>
            <a:endParaRPr lang="ar-LB" sz="2200" dirty="0">
              <a:latin typeface="Simplified Arabic" pitchFamily="18" charset="-78"/>
              <a:cs typeface="Simplified Arabic" pitchFamily="18" charset="-78"/>
            </a:endParaRPr>
          </a:p>
          <a:p>
            <a:pPr marL="0" indent="0" algn="r" rtl="1">
              <a:buNone/>
            </a:pPr>
            <a:r>
              <a:rPr lang="ar-LB" sz="2200" b="1" u="sng" dirty="0" smtClean="0">
                <a:latin typeface="Simplified Arabic" pitchFamily="18" charset="-78"/>
                <a:cs typeface="Simplified Arabic" pitchFamily="18" charset="-78"/>
              </a:rPr>
              <a:t>المطلوب</a:t>
            </a:r>
            <a:r>
              <a:rPr lang="ar-LB" sz="2200" dirty="0" smtClean="0">
                <a:latin typeface="Simplified Arabic" pitchFamily="18" charset="-78"/>
                <a:cs typeface="Simplified Arabic" pitchFamily="18" charset="-78"/>
              </a:rPr>
              <a:t>: تعبئة جدول الاشتراكات المستحقة عن الفصل الاول 2016</a:t>
            </a:r>
          </a:p>
          <a:p>
            <a:pPr marL="0" indent="0" algn="l" rtl="1">
              <a:buNone/>
            </a:pPr>
            <a:endParaRPr lang="en-US" dirty="0"/>
          </a:p>
        </p:txBody>
      </p:sp>
    </p:spTree>
    <p:extLst>
      <p:ext uri="{BB962C8B-B14F-4D97-AF65-F5344CB8AC3E}">
        <p14:creationId xmlns:p14="http://schemas.microsoft.com/office/powerpoint/2010/main" val="805030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27C74E4-1C87-4F82-955B-8FC92F378F98}" type="slidenum">
              <a:rPr lang="en-US" smtClean="0"/>
              <a:pPr>
                <a:defRPr/>
              </a:pPr>
              <a:t>36</a:t>
            </a:fld>
            <a:endParaRPr lang="en-US" dirty="0"/>
          </a:p>
        </p:txBody>
      </p:sp>
      <p:pic>
        <p:nvPicPr>
          <p:cNvPr id="5017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62000" y="1524000"/>
            <a:ext cx="7754937" cy="525368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99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990600" y="914400"/>
            <a:ext cx="7704138"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5400" b="1" dirty="0" smtClean="0"/>
              <a:t> </a:t>
            </a:r>
            <a:r>
              <a:rPr lang="ar-LB" altLang="ar-LB" sz="2800" b="1" dirty="0" smtClean="0"/>
              <a:t>الكسب الخاضع </a:t>
            </a:r>
            <a:r>
              <a:rPr lang="ar-LB" altLang="ar-LB" sz="2800" b="1" dirty="0" err="1" smtClean="0"/>
              <a:t>للإشتراك</a:t>
            </a:r>
            <a:r>
              <a:rPr lang="ar-LB" altLang="ar-LB" sz="2800" b="1" dirty="0" smtClean="0"/>
              <a:t> و/او لتعويض نهاية الخدمة</a:t>
            </a:r>
            <a:endParaRPr lang="en-US" altLang="ar-LB" sz="3600" u="sng" dirty="0" smtClean="0"/>
          </a:p>
        </p:txBody>
      </p:sp>
      <p:sp>
        <p:nvSpPr>
          <p:cNvPr id="4099" name="Content Placeholder 2"/>
          <p:cNvSpPr>
            <a:spLocks noGrp="1"/>
          </p:cNvSpPr>
          <p:nvPr>
            <p:ph idx="1"/>
          </p:nvPr>
        </p:nvSpPr>
        <p:spPr>
          <a:xfrm>
            <a:off x="619125" y="1676400"/>
            <a:ext cx="7991475" cy="4191000"/>
          </a:xfrm>
        </p:spPr>
        <p:txBody>
          <a:bodyPr>
            <a:noAutofit/>
          </a:bodyPr>
          <a:lstStyle/>
          <a:p>
            <a:pPr marL="363538" indent="-363538" algn="just" rtl="1">
              <a:buFont typeface="Wingdings" pitchFamily="2" charset="2"/>
              <a:buChar char="v"/>
              <a:tabLst>
                <a:tab pos="363538" algn="l"/>
              </a:tabLst>
              <a:defRPr/>
            </a:pPr>
            <a:r>
              <a:rPr lang="ar-LB" sz="2000" b="1" dirty="0" smtClean="0">
                <a:solidFill>
                  <a:schemeClr val="tx2"/>
                </a:solidFill>
              </a:rPr>
              <a:t>لواحق الأجر</a:t>
            </a:r>
          </a:p>
          <a:p>
            <a:pPr marL="363538" indent="-363538" algn="just" rtl="1">
              <a:buFont typeface="Wingdings" pitchFamily="2" charset="2"/>
              <a:buNone/>
              <a:tabLst>
                <a:tab pos="363538" algn="l"/>
              </a:tabLst>
              <a:defRPr/>
            </a:pPr>
            <a:r>
              <a:rPr lang="ar-LB" sz="2000" b="1" dirty="0" smtClean="0">
                <a:solidFill>
                  <a:schemeClr val="tx2"/>
                </a:solidFill>
              </a:rPr>
              <a:t>1 </a:t>
            </a:r>
            <a:r>
              <a:rPr lang="ar-LB" sz="2000" b="1" dirty="0" smtClean="0">
                <a:solidFill>
                  <a:schemeClr val="tx2"/>
                </a:solidFill>
                <a:cs typeface="+mj-cs"/>
              </a:rPr>
              <a:t>- بدل الساعات الإضافية:</a:t>
            </a:r>
          </a:p>
          <a:p>
            <a:pPr marL="446088" indent="0" algn="r" rtl="1">
              <a:buFont typeface="Wingdings" pitchFamily="2" charset="2"/>
              <a:buNone/>
              <a:tabLst>
                <a:tab pos="1254125" algn="l"/>
              </a:tabLst>
              <a:defRPr/>
            </a:pPr>
            <a:r>
              <a:rPr lang="ar-LB" sz="2000" dirty="0" smtClean="0">
                <a:latin typeface="Times New Roman" pitchFamily="18" charset="0"/>
                <a:cs typeface="Times New Roman" pitchFamily="18" charset="0"/>
              </a:rPr>
              <a:t>إذا كانت بصورة معتادة (التمييز عن أسس إحتسابها في الكسب الأخير لتعويض نهاية الخدمة)</a:t>
            </a:r>
            <a:endParaRPr lang="en-US" sz="2000" dirty="0" smtClean="0">
              <a:cs typeface="+mj-cs"/>
            </a:endParaRPr>
          </a:p>
          <a:p>
            <a:pPr marL="363538" indent="-363538" algn="just" rtl="1">
              <a:buFont typeface="Wingdings" pitchFamily="2" charset="2"/>
              <a:buNone/>
              <a:tabLst>
                <a:tab pos="363538" algn="l"/>
              </a:tabLst>
              <a:defRPr/>
            </a:pPr>
            <a:r>
              <a:rPr lang="ar-LB" sz="2000" b="1" dirty="0" smtClean="0">
                <a:solidFill>
                  <a:schemeClr val="tx2"/>
                </a:solidFill>
              </a:rPr>
              <a:t>2</a:t>
            </a:r>
            <a:r>
              <a:rPr lang="ar-LB" sz="2000" b="1" dirty="0" smtClean="0">
                <a:solidFill>
                  <a:srgbClr val="1F497D"/>
                </a:solidFill>
                <a:cs typeface="Times New Roman"/>
              </a:rPr>
              <a:t>-</a:t>
            </a:r>
            <a:r>
              <a:rPr lang="ar-LB" sz="2000" b="1" dirty="0" smtClean="0">
                <a:solidFill>
                  <a:schemeClr val="tx2"/>
                </a:solidFill>
              </a:rPr>
              <a:t> بدل الإجازات:</a:t>
            </a:r>
          </a:p>
          <a:p>
            <a:pPr marL="446088" indent="0" algn="r" rtl="1">
              <a:buFont typeface="Wingdings" pitchFamily="2" charset="2"/>
              <a:buNone/>
              <a:tabLst>
                <a:tab pos="1254125" algn="l"/>
              </a:tabLst>
              <a:defRPr/>
            </a:pPr>
            <a:r>
              <a:rPr lang="ar-LB" sz="2000" dirty="0" smtClean="0">
                <a:latin typeface="Times New Roman" pitchFamily="18" charset="0"/>
                <a:cs typeface="Times New Roman" pitchFamily="18" charset="0"/>
              </a:rPr>
              <a:t>بدل الإجازات الإدارية فقط، خلال عقد الإستخدام أم بعد فسخه</a:t>
            </a:r>
          </a:p>
          <a:p>
            <a:pPr marL="363538" indent="-363538" algn="just" rtl="1">
              <a:buFont typeface="Wingdings" pitchFamily="2" charset="2"/>
              <a:buNone/>
              <a:tabLst>
                <a:tab pos="363538" algn="l"/>
              </a:tabLst>
              <a:defRPr/>
            </a:pPr>
            <a:r>
              <a:rPr lang="ar-LB" sz="2000" b="1" dirty="0" smtClean="0">
                <a:solidFill>
                  <a:srgbClr val="1F497D"/>
                </a:solidFill>
              </a:rPr>
              <a:t>3</a:t>
            </a:r>
            <a:r>
              <a:rPr lang="ar-LB" sz="2000" b="1" dirty="0" smtClean="0">
                <a:solidFill>
                  <a:srgbClr val="1F497D"/>
                </a:solidFill>
                <a:cs typeface="Times New Roman"/>
              </a:rPr>
              <a:t>-</a:t>
            </a:r>
            <a:r>
              <a:rPr lang="ar-LB" sz="2000" b="1" dirty="0" smtClean="0">
                <a:solidFill>
                  <a:srgbClr val="1F497D"/>
                </a:solidFill>
              </a:rPr>
              <a:t> التعويضات</a:t>
            </a:r>
          </a:p>
          <a:p>
            <a:pPr marL="363538" indent="-363538" algn="just" rtl="1">
              <a:buFont typeface="Wingdings" pitchFamily="2" charset="2"/>
              <a:buNone/>
              <a:tabLst>
                <a:tab pos="363538" algn="l"/>
              </a:tabLst>
              <a:defRPr/>
            </a:pPr>
            <a:r>
              <a:rPr lang="ar-LB" sz="2000" b="1" dirty="0">
                <a:solidFill>
                  <a:srgbClr val="1F497D"/>
                </a:solidFill>
              </a:rPr>
              <a:t> </a:t>
            </a:r>
            <a:r>
              <a:rPr lang="en-GB" sz="2000" b="1" dirty="0">
                <a:solidFill>
                  <a:srgbClr val="1F497D"/>
                </a:solidFill>
              </a:rPr>
              <a:t>4</a:t>
            </a:r>
            <a:r>
              <a:rPr lang="ar-LB" sz="2000" b="1" dirty="0">
                <a:solidFill>
                  <a:srgbClr val="1F497D"/>
                </a:solidFill>
              </a:rPr>
              <a:t> </a:t>
            </a:r>
            <a:r>
              <a:rPr lang="ar-LB" sz="2000" b="1" dirty="0">
                <a:solidFill>
                  <a:srgbClr val="1F497D"/>
                </a:solidFill>
                <a:cs typeface="Times New Roman"/>
              </a:rPr>
              <a:t>-</a:t>
            </a:r>
            <a:r>
              <a:rPr lang="ar-LB" sz="2000" b="1" dirty="0">
                <a:solidFill>
                  <a:srgbClr val="1F497D"/>
                </a:solidFill>
              </a:rPr>
              <a:t> المكافآت</a:t>
            </a:r>
          </a:p>
          <a:p>
            <a:pPr marL="446088" indent="0" algn="just" rtl="1">
              <a:spcBef>
                <a:spcPts val="400"/>
              </a:spcBef>
              <a:buFont typeface="Wingdings" pitchFamily="2" charset="2"/>
              <a:buNone/>
              <a:tabLst>
                <a:tab pos="446088" algn="l"/>
              </a:tabLst>
              <a:defRPr/>
            </a:pPr>
            <a:r>
              <a:rPr lang="ar-LB" sz="2000" dirty="0"/>
              <a:t> تدخل في حساب </a:t>
            </a:r>
            <a:r>
              <a:rPr lang="ar-LB" sz="2000" dirty="0" err="1"/>
              <a:t>الإشتراكات</a:t>
            </a:r>
            <a:r>
              <a:rPr lang="ar-LB" sz="2000" dirty="0"/>
              <a:t> كلما كان صاحب العمل ملزم بها  </a:t>
            </a:r>
            <a:endParaRPr lang="en-GB" sz="2000" dirty="0"/>
          </a:p>
          <a:p>
            <a:pPr marL="363538" indent="-363538" algn="just" rtl="1">
              <a:buFont typeface="Wingdings" pitchFamily="2" charset="2"/>
              <a:buNone/>
              <a:tabLst>
                <a:tab pos="363538" algn="l"/>
              </a:tabLst>
              <a:defRPr/>
            </a:pPr>
            <a:r>
              <a:rPr lang="en-GB" sz="2000" b="1" dirty="0">
                <a:solidFill>
                  <a:srgbClr val="1F497D"/>
                </a:solidFill>
                <a:cs typeface="Times New Roman"/>
              </a:rPr>
              <a:t>5</a:t>
            </a:r>
            <a:r>
              <a:rPr lang="ar-LB" sz="2000" b="1" dirty="0">
                <a:solidFill>
                  <a:srgbClr val="1F497D"/>
                </a:solidFill>
                <a:cs typeface="Times New Roman"/>
              </a:rPr>
              <a:t>-</a:t>
            </a:r>
            <a:r>
              <a:rPr lang="ar-LB" sz="2000" b="1" dirty="0">
                <a:solidFill>
                  <a:srgbClr val="1F497D"/>
                </a:solidFill>
              </a:rPr>
              <a:t> المنحة</a:t>
            </a:r>
          </a:p>
          <a:p>
            <a:pPr marL="446088" indent="0" algn="just" rtl="1">
              <a:spcBef>
                <a:spcPts val="400"/>
              </a:spcBef>
              <a:buFont typeface="Wingdings" pitchFamily="2" charset="2"/>
              <a:buNone/>
              <a:tabLst>
                <a:tab pos="446088" algn="l"/>
              </a:tabLst>
              <a:defRPr/>
            </a:pPr>
            <a:r>
              <a:rPr lang="ar-LB" sz="2000" dirty="0"/>
              <a:t> كما أعلاه، وهي أصلاً تعتبر من قبيل التبرّع</a:t>
            </a:r>
            <a:endParaRPr lang="en-GB" sz="2000" dirty="0"/>
          </a:p>
          <a:p>
            <a:pPr marL="363538" indent="-363538" algn="just" rtl="1">
              <a:buFont typeface="Wingdings" pitchFamily="2" charset="2"/>
              <a:buNone/>
              <a:tabLst>
                <a:tab pos="363538" algn="l"/>
              </a:tabLst>
              <a:defRPr/>
            </a:pPr>
            <a:r>
              <a:rPr lang="en-GB" sz="2000" b="1" dirty="0">
                <a:solidFill>
                  <a:srgbClr val="1F497D"/>
                </a:solidFill>
                <a:cs typeface="Times New Roman"/>
              </a:rPr>
              <a:t>6</a:t>
            </a:r>
            <a:r>
              <a:rPr lang="ar-LB" sz="2000" b="1" dirty="0">
                <a:solidFill>
                  <a:srgbClr val="1F497D"/>
                </a:solidFill>
                <a:cs typeface="Times New Roman"/>
              </a:rPr>
              <a:t>- التعويضات ذات الطابع العائلي</a:t>
            </a:r>
          </a:p>
          <a:p>
            <a:pPr marL="446088" indent="0" algn="r" rtl="1">
              <a:spcBef>
                <a:spcPts val="400"/>
              </a:spcBef>
              <a:buFont typeface="Wingdings" pitchFamily="2" charset="2"/>
              <a:buNone/>
              <a:tabLst>
                <a:tab pos="446088" algn="l"/>
              </a:tabLst>
              <a:defRPr/>
            </a:pPr>
            <a:r>
              <a:rPr lang="ar-LB" sz="2000" dirty="0"/>
              <a:t> كل ما يزيد عن القيمة التي يؤمّنها الصندوق يدخل في حساب </a:t>
            </a:r>
            <a:r>
              <a:rPr lang="ar-LB" sz="2000" dirty="0" err="1"/>
              <a:t>الإشتراكات</a:t>
            </a:r>
            <a:endParaRPr lang="en-GB" sz="2000" i="1" dirty="0">
              <a:latin typeface="Times New Roman" pitchFamily="18" charset="0"/>
              <a:cs typeface="Times New Roman" pitchFamily="18" charset="0"/>
            </a:endParaRPr>
          </a:p>
          <a:p>
            <a:pPr marL="363538" indent="-363538" algn="just" rtl="1">
              <a:buFont typeface="Wingdings" pitchFamily="2" charset="2"/>
              <a:buNone/>
              <a:tabLst>
                <a:tab pos="363538" algn="l"/>
              </a:tabLst>
              <a:defRPr/>
            </a:pPr>
            <a:r>
              <a:rPr lang="en-GB" sz="2000" b="1" dirty="0">
                <a:solidFill>
                  <a:srgbClr val="1F497D"/>
                </a:solidFill>
                <a:cs typeface="Times New Roman"/>
              </a:rPr>
              <a:t>7</a:t>
            </a:r>
            <a:r>
              <a:rPr lang="ar-LB" sz="2000" b="1" dirty="0">
                <a:solidFill>
                  <a:srgbClr val="1F497D"/>
                </a:solidFill>
                <a:cs typeface="Times New Roman"/>
              </a:rPr>
              <a:t>- العمولة</a:t>
            </a:r>
          </a:p>
          <a:p>
            <a:pPr marL="446088" indent="0" algn="r" rtl="1">
              <a:spcBef>
                <a:spcPts val="400"/>
              </a:spcBef>
              <a:buFont typeface="Wingdings" pitchFamily="2" charset="2"/>
              <a:buNone/>
              <a:tabLst>
                <a:tab pos="446088" algn="l"/>
              </a:tabLst>
              <a:defRPr/>
            </a:pPr>
            <a:r>
              <a:rPr lang="ar-LB" sz="2000" dirty="0"/>
              <a:t>تدخل في الأجر لأنها ناتجة عن جهد قام به صاحب العلاقة لإتمام صفقة ما</a:t>
            </a:r>
            <a:endParaRPr lang="en-GB" sz="2000" dirty="0"/>
          </a:p>
          <a:p>
            <a:pPr marL="363538" indent="-363538" algn="just" rtl="1">
              <a:buFont typeface="Wingdings" pitchFamily="2" charset="2"/>
              <a:buNone/>
              <a:tabLst>
                <a:tab pos="363538" algn="l"/>
              </a:tabLst>
              <a:defRPr/>
            </a:pPr>
            <a:endParaRPr lang="ar-LB" sz="2000" b="1" dirty="0" smtClean="0">
              <a:solidFill>
                <a:srgbClr val="1F497D"/>
              </a:solidFill>
            </a:endParaRPr>
          </a:p>
          <a:p>
            <a:pPr marL="620713" indent="-620713" algn="just" rtl="1">
              <a:buFont typeface="Wingdings" pitchFamily="2" charset="2"/>
              <a:buChar char="v"/>
              <a:defRPr/>
            </a:pPr>
            <a:endParaRPr lang="ar-LB" sz="1600" dirty="0" smtClean="0">
              <a:cs typeface="+mj-cs"/>
            </a:endParaRPr>
          </a:p>
        </p:txBody>
      </p:sp>
      <p:sp>
        <p:nvSpPr>
          <p:cNvPr id="5" name="Slide Number Placeholder 4"/>
          <p:cNvSpPr>
            <a:spLocks noGrp="1"/>
          </p:cNvSpPr>
          <p:nvPr>
            <p:ph type="sldNum" sz="quarter" idx="10"/>
          </p:nvPr>
        </p:nvSpPr>
        <p:spPr/>
        <p:txBody>
          <a:bodyPr/>
          <a:lstStyle/>
          <a:p>
            <a:pPr>
              <a:defRPr/>
            </a:pPr>
            <a:fld id="{1168B5CF-48CF-4A98-AE95-780462D9FB23}" type="slidenum">
              <a:rPr lang="en-US" smtClean="0"/>
              <a:pPr>
                <a:defRPr/>
              </a:pPr>
              <a:t>37</a:t>
            </a:fld>
            <a:endParaRPr lang="en-US"/>
          </a:p>
        </p:txBody>
      </p:sp>
    </p:spTree>
    <p:extLst>
      <p:ext uri="{BB962C8B-B14F-4D97-AF65-F5344CB8AC3E}">
        <p14:creationId xmlns:p14="http://schemas.microsoft.com/office/powerpoint/2010/main" val="2073027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00050" y="2024063"/>
            <a:ext cx="8286750" cy="5214937"/>
          </a:xfrm>
        </p:spPr>
        <p:txBody>
          <a:bodyPr>
            <a:normAutofit/>
          </a:bodyPr>
          <a:lstStyle/>
          <a:p>
            <a:pPr marL="363538" indent="-363538" algn="just" rtl="1">
              <a:buFont typeface="Wingdings" pitchFamily="2" charset="2"/>
              <a:buChar char="v"/>
              <a:tabLst>
                <a:tab pos="363538" algn="l"/>
              </a:tabLst>
              <a:defRPr/>
            </a:pPr>
            <a:r>
              <a:rPr lang="ar-LB" sz="2000" b="1" dirty="0" smtClean="0">
                <a:solidFill>
                  <a:schemeClr val="tx2"/>
                </a:solidFill>
              </a:rPr>
              <a:t>لواحق الأجر</a:t>
            </a:r>
          </a:p>
          <a:p>
            <a:pPr marL="363538" indent="-363538" algn="just" rtl="1">
              <a:buFont typeface="Wingdings" pitchFamily="2" charset="2"/>
              <a:buNone/>
              <a:tabLst>
                <a:tab pos="363538" algn="l"/>
              </a:tabLst>
              <a:defRPr/>
            </a:pPr>
            <a:r>
              <a:rPr lang="en-GB" sz="2000" b="1" dirty="0" smtClean="0">
                <a:solidFill>
                  <a:srgbClr val="1F497D"/>
                </a:solidFill>
              </a:rPr>
              <a:t>8</a:t>
            </a:r>
            <a:r>
              <a:rPr lang="ar-LB" sz="2000" b="1" dirty="0" smtClean="0">
                <a:solidFill>
                  <a:srgbClr val="1F497D"/>
                </a:solidFill>
                <a:cs typeface="Times New Roman"/>
              </a:rPr>
              <a:t>-</a:t>
            </a:r>
            <a:r>
              <a:rPr lang="ar-LB" sz="2000" b="1" dirty="0" smtClean="0">
                <a:solidFill>
                  <a:srgbClr val="1F497D"/>
                </a:solidFill>
              </a:rPr>
              <a:t> </a:t>
            </a:r>
            <a:r>
              <a:rPr lang="en-GB" sz="2000" b="1" dirty="0" smtClean="0">
                <a:solidFill>
                  <a:srgbClr val="1F497D"/>
                </a:solidFill>
              </a:rPr>
              <a:t> </a:t>
            </a:r>
            <a:r>
              <a:rPr lang="ar-LB" sz="2000" b="1" dirty="0" smtClean="0">
                <a:solidFill>
                  <a:srgbClr val="1F497D"/>
                </a:solidFill>
              </a:rPr>
              <a:t>الإكراميات</a:t>
            </a:r>
          </a:p>
          <a:p>
            <a:pPr marL="620713" indent="-174625" algn="r" rtl="1">
              <a:lnSpc>
                <a:spcPct val="90000"/>
              </a:lnSpc>
              <a:spcBef>
                <a:spcPts val="300"/>
              </a:spcBef>
              <a:buFontTx/>
              <a:buChar char="-"/>
              <a:tabLst>
                <a:tab pos="1254125" algn="l"/>
              </a:tabLst>
              <a:defRPr/>
            </a:pPr>
            <a:r>
              <a:rPr lang="ar-LB" sz="2000" dirty="0" smtClean="0">
                <a:latin typeface="Times New Roman" pitchFamily="18" charset="0"/>
                <a:cs typeface="Times New Roman" pitchFamily="18" charset="0"/>
              </a:rPr>
              <a:t>هي أجر إذا نص عليها نظام المؤسسة أو كرّسها العرف والعادة</a:t>
            </a:r>
          </a:p>
          <a:p>
            <a:pPr marL="620713" indent="-174625" algn="r" rtl="1">
              <a:lnSpc>
                <a:spcPct val="90000"/>
              </a:lnSpc>
              <a:spcBef>
                <a:spcPts val="300"/>
              </a:spcBef>
              <a:buFontTx/>
              <a:buChar char="-"/>
              <a:tabLst>
                <a:tab pos="1254125" algn="l"/>
              </a:tabLst>
              <a:defRPr/>
            </a:pPr>
            <a:r>
              <a:rPr lang="ar-LB" sz="2000" dirty="0" smtClean="0">
                <a:latin typeface="Times New Roman" pitchFamily="18" charset="0"/>
                <a:cs typeface="Times New Roman" pitchFamily="18" charset="0"/>
              </a:rPr>
              <a:t>الإكراميات بحسب المرسوم 5756 تاريخ 1951/8/21 </a:t>
            </a:r>
            <a:endParaRPr lang="en-GB" sz="2000" dirty="0" smtClean="0">
              <a:latin typeface="Times New Roman" pitchFamily="18" charset="0"/>
              <a:cs typeface="Times New Roman" pitchFamily="18" charset="0"/>
            </a:endParaRPr>
          </a:p>
          <a:p>
            <a:pPr marL="363538" indent="-363538" algn="just" rtl="1">
              <a:buFont typeface="Wingdings" pitchFamily="2" charset="2"/>
              <a:buNone/>
              <a:tabLst>
                <a:tab pos="363538" algn="l"/>
              </a:tabLst>
              <a:defRPr/>
            </a:pPr>
            <a:r>
              <a:rPr lang="en-GB" sz="2000" b="1" dirty="0" smtClean="0">
                <a:solidFill>
                  <a:srgbClr val="1F497D"/>
                </a:solidFill>
              </a:rPr>
              <a:t>9</a:t>
            </a:r>
            <a:r>
              <a:rPr lang="ar-LB" sz="2000" b="1" dirty="0" smtClean="0">
                <a:solidFill>
                  <a:srgbClr val="1F497D"/>
                </a:solidFill>
                <a:cs typeface="Times New Roman"/>
              </a:rPr>
              <a:t>-</a:t>
            </a:r>
            <a:r>
              <a:rPr lang="ar-LB" sz="2000" b="1" dirty="0" smtClean="0">
                <a:solidFill>
                  <a:srgbClr val="1F497D"/>
                </a:solidFill>
              </a:rPr>
              <a:t> </a:t>
            </a:r>
            <a:r>
              <a:rPr lang="en-GB" sz="2000" b="1" dirty="0" smtClean="0">
                <a:solidFill>
                  <a:srgbClr val="1F497D"/>
                </a:solidFill>
              </a:rPr>
              <a:t> </a:t>
            </a:r>
            <a:r>
              <a:rPr lang="ar-LB" sz="2000" b="1" dirty="0" smtClean="0">
                <a:solidFill>
                  <a:srgbClr val="1F497D"/>
                </a:solidFill>
              </a:rPr>
              <a:t>بدل النقل اليومي </a:t>
            </a:r>
          </a:p>
          <a:p>
            <a:pPr marL="446088" indent="0" algn="r" rtl="1">
              <a:spcBef>
                <a:spcPts val="400"/>
              </a:spcBef>
              <a:buFont typeface="Wingdings" pitchFamily="2" charset="2"/>
              <a:buNone/>
              <a:tabLst>
                <a:tab pos="446088" algn="l"/>
              </a:tabLst>
              <a:defRPr/>
            </a:pPr>
            <a:r>
              <a:rPr lang="ar-LB" sz="2000" dirty="0" smtClean="0"/>
              <a:t>المبلغ المحدّد بالمرسوم لا يدخل ضمن الأجر، وما زاد عنه يخضع للإشتراكات.</a:t>
            </a:r>
            <a:endParaRPr lang="en-GB" sz="2000" dirty="0" smtClean="0"/>
          </a:p>
          <a:p>
            <a:pPr marL="539750" indent="-93663" algn="r" rtl="1">
              <a:spcBef>
                <a:spcPts val="400"/>
              </a:spcBef>
              <a:buFont typeface="Wingdings" pitchFamily="2" charset="2"/>
              <a:buNone/>
              <a:tabLst>
                <a:tab pos="539750" algn="l"/>
              </a:tabLst>
              <a:defRPr/>
            </a:pPr>
            <a:r>
              <a:rPr lang="ar-LB" sz="2000" dirty="0" smtClean="0"/>
              <a:t>(القانون 217 تاريخ 2012/3/30 والمرسومين رقم 7573 تاريخ 2012/3/23 ورقم 8819 تاريخ 2012/9/4)</a:t>
            </a:r>
          </a:p>
          <a:p>
            <a:pPr marL="363538" indent="-363538" algn="just" rtl="1">
              <a:buFont typeface="Wingdings" pitchFamily="2" charset="2"/>
              <a:buNone/>
              <a:tabLst>
                <a:tab pos="363538" algn="l"/>
              </a:tabLst>
              <a:defRPr/>
            </a:pPr>
            <a:r>
              <a:rPr lang="en-GB" sz="2000" b="1" dirty="0" smtClean="0">
                <a:solidFill>
                  <a:srgbClr val="1F497D"/>
                </a:solidFill>
                <a:cs typeface="Times New Roman"/>
              </a:rPr>
              <a:t>10</a:t>
            </a:r>
            <a:r>
              <a:rPr lang="ar-LB" sz="2000" b="1" dirty="0" smtClean="0">
                <a:solidFill>
                  <a:srgbClr val="1F497D"/>
                </a:solidFill>
                <a:cs typeface="Times New Roman"/>
              </a:rPr>
              <a:t>- بدل المنحة المدرسية </a:t>
            </a:r>
            <a:r>
              <a:rPr lang="ar-LB" sz="2000" dirty="0"/>
              <a:t>(لا تدخل في حساب </a:t>
            </a:r>
            <a:r>
              <a:rPr lang="ar-LB" sz="2000" dirty="0" smtClean="0"/>
              <a:t>الأجر)</a:t>
            </a:r>
            <a:endParaRPr lang="ar-LB" sz="2000" b="1" dirty="0" smtClean="0">
              <a:solidFill>
                <a:srgbClr val="1F497D"/>
              </a:solidFill>
              <a:cs typeface="Times New Roman"/>
            </a:endParaRPr>
          </a:p>
          <a:p>
            <a:pPr marL="363538" indent="-363538" algn="just" rtl="1">
              <a:buFont typeface="Wingdings" pitchFamily="2" charset="2"/>
              <a:buNone/>
              <a:tabLst>
                <a:tab pos="363538" algn="l"/>
              </a:tabLst>
              <a:defRPr/>
            </a:pPr>
            <a:r>
              <a:rPr lang="ar-LB" sz="2000" b="1" dirty="0">
                <a:solidFill>
                  <a:srgbClr val="1F497D"/>
                </a:solidFill>
                <a:cs typeface="Times New Roman"/>
              </a:rPr>
              <a:t>11- نفقات الهاتف الخلوي</a:t>
            </a:r>
            <a:endParaRPr lang="en-GB" sz="2000" b="1" dirty="0">
              <a:solidFill>
                <a:srgbClr val="1F497D"/>
              </a:solidFill>
              <a:cs typeface="Times New Roman"/>
            </a:endParaRPr>
          </a:p>
          <a:p>
            <a:pPr marL="363538" indent="-363538" algn="just" rtl="1">
              <a:buFont typeface="Wingdings" pitchFamily="2" charset="2"/>
              <a:buNone/>
              <a:tabLst>
                <a:tab pos="363538" algn="l"/>
              </a:tabLst>
              <a:defRPr/>
            </a:pPr>
            <a:endParaRPr lang="ar-LB" sz="2000" dirty="0" smtClean="0"/>
          </a:p>
        </p:txBody>
      </p:sp>
      <p:sp>
        <p:nvSpPr>
          <p:cNvPr id="52227" name="Title 1"/>
          <p:cNvSpPr>
            <a:spLocks noGrp="1"/>
          </p:cNvSpPr>
          <p:nvPr>
            <p:ph type="title"/>
          </p:nvPr>
        </p:nvSpPr>
        <p:spPr bwMode="auto">
          <a:xfrm>
            <a:off x="-152400" y="1143000"/>
            <a:ext cx="9144000" cy="6397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2800" dirty="0"/>
              <a:t>الكسب الخاضع </a:t>
            </a:r>
            <a:r>
              <a:rPr lang="ar-LB" altLang="ar-LB" sz="2800" dirty="0" err="1"/>
              <a:t>للإشتراك</a:t>
            </a:r>
            <a:r>
              <a:rPr lang="ar-LB" altLang="ar-LB" sz="2800" dirty="0"/>
              <a:t> و/او لتعويض نهاية الخدمة</a:t>
            </a:r>
            <a:endParaRPr lang="en-US" altLang="ar-LB" sz="2800" dirty="0"/>
          </a:p>
        </p:txBody>
      </p:sp>
      <p:sp>
        <p:nvSpPr>
          <p:cNvPr id="5" name="Slide Number Placeholder 4"/>
          <p:cNvSpPr>
            <a:spLocks noGrp="1"/>
          </p:cNvSpPr>
          <p:nvPr>
            <p:ph type="sldNum" sz="quarter" idx="10"/>
          </p:nvPr>
        </p:nvSpPr>
        <p:spPr/>
        <p:txBody>
          <a:bodyPr/>
          <a:lstStyle/>
          <a:p>
            <a:pPr>
              <a:defRPr/>
            </a:pPr>
            <a:fld id="{8E7C04A9-88FE-4E27-A1D4-5FA8E39F210A}" type="slidenum">
              <a:rPr lang="en-US" smtClean="0"/>
              <a:pPr>
                <a:defRPr/>
              </a:pPr>
              <a:t>38</a:t>
            </a:fld>
            <a:endParaRPr lang="en-US"/>
          </a:p>
        </p:txBody>
      </p:sp>
    </p:spTree>
    <p:extLst>
      <p:ext uri="{BB962C8B-B14F-4D97-AF65-F5344CB8AC3E}">
        <p14:creationId xmlns:p14="http://schemas.microsoft.com/office/powerpoint/2010/main" val="29418384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p:txBody>
          <a:bodyPr/>
          <a:lstStyle/>
          <a:p>
            <a:pPr marL="0" indent="0" algn="ctr">
              <a:buFont typeface="Wingdings" pitchFamily="2" charset="2"/>
              <a:buNone/>
            </a:pPr>
            <a:endParaRPr lang="ar-LB" altLang="ar-LB" sz="4000" b="1" smtClean="0">
              <a:latin typeface="Simplified Arabic" pitchFamily="18" charset="-78"/>
              <a:cs typeface="Simplified Arabic" pitchFamily="18" charset="-78"/>
            </a:endParaRPr>
          </a:p>
          <a:p>
            <a:pPr marL="0" indent="0" algn="ctr">
              <a:buFont typeface="Wingdings" pitchFamily="2" charset="2"/>
              <a:buNone/>
            </a:pPr>
            <a:r>
              <a:rPr lang="ar-LB" altLang="ar-LB" sz="4000" b="1" smtClean="0">
                <a:latin typeface="Simplified Arabic" pitchFamily="18" charset="-78"/>
                <a:cs typeface="Simplified Arabic" pitchFamily="18" charset="-78"/>
              </a:rPr>
              <a:t>تمرين تطبيقي عن التصريح الاسمي السنوي</a:t>
            </a:r>
            <a:endParaRPr lang="en-US" altLang="ar-LB" sz="4000" b="1" smtClean="0">
              <a:latin typeface="Simplified Arabic" pitchFamily="18" charset="-78"/>
              <a:cs typeface="Simplified Arabic" pitchFamily="18" charset="-78"/>
            </a:endParaRPr>
          </a:p>
        </p:txBody>
      </p:sp>
      <p:sp>
        <p:nvSpPr>
          <p:cNvPr id="4" name="Slide Number Placeholder 3"/>
          <p:cNvSpPr>
            <a:spLocks noGrp="1"/>
          </p:cNvSpPr>
          <p:nvPr>
            <p:ph type="sldNum" sz="quarter" idx="10"/>
          </p:nvPr>
        </p:nvSpPr>
        <p:spPr/>
        <p:txBody>
          <a:bodyPr/>
          <a:lstStyle/>
          <a:p>
            <a:pPr>
              <a:defRPr/>
            </a:pPr>
            <a:fld id="{5192BF01-BBF1-4B01-9299-E3AEA0594190}" type="slidenum">
              <a:rPr lang="en-US" smtClean="0"/>
              <a:pPr>
                <a:defRPr/>
              </a:pPr>
              <a:t>39</a:t>
            </a:fld>
            <a:endParaRPr lang="en-US" dirty="0"/>
          </a:p>
        </p:txBody>
      </p:sp>
    </p:spTree>
    <p:extLst>
      <p:ext uri="{BB962C8B-B14F-4D97-AF65-F5344CB8AC3E}">
        <p14:creationId xmlns:p14="http://schemas.microsoft.com/office/powerpoint/2010/main" val="1521424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bwMode="auto">
          <a:xfrm>
            <a:off x="533400" y="1219200"/>
            <a:ext cx="8229600"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r>
              <a:rPr lang="ar-LB" altLang="ar-LB" sz="3200" b="1" dirty="0" smtClean="0"/>
              <a:t>الخضوع واتصافه </a:t>
            </a:r>
            <a:r>
              <a:rPr lang="ar-LB" altLang="ar-LB" sz="3200" b="1" dirty="0" err="1" smtClean="0"/>
              <a:t>بالالزام</a:t>
            </a:r>
            <a:r>
              <a:rPr lang="ar-LB" altLang="ar-LB" sz="3200" b="1" dirty="0" smtClean="0"/>
              <a:t> - </a:t>
            </a:r>
            <a:r>
              <a:rPr lang="ar-LB" altLang="ar-LB" sz="2800" b="1" dirty="0" smtClean="0">
                <a:latin typeface="Times New Roman" pitchFamily="18" charset="0"/>
                <a:cs typeface="Times New Roman" pitchFamily="18" charset="0"/>
              </a:rPr>
              <a:t>المشتركون الخاضعون</a:t>
            </a:r>
            <a:endParaRPr lang="en-US" altLang="ar-LB" sz="3200" dirty="0" smtClean="0"/>
          </a:p>
        </p:txBody>
      </p:sp>
      <p:sp>
        <p:nvSpPr>
          <p:cNvPr id="18435" name="Content Placeholder 1"/>
          <p:cNvSpPr>
            <a:spLocks noGrp="1"/>
          </p:cNvSpPr>
          <p:nvPr>
            <p:ph idx="1"/>
          </p:nvPr>
        </p:nvSpPr>
        <p:spPr>
          <a:xfrm>
            <a:off x="598487" y="1958975"/>
            <a:ext cx="8240713" cy="5203825"/>
          </a:xfrm>
        </p:spPr>
        <p:txBody>
          <a:bodyPr/>
          <a:lstStyle/>
          <a:p>
            <a:pPr algn="r" rtl="1">
              <a:buFont typeface="Wingdings" pitchFamily="2" charset="2"/>
              <a:buNone/>
            </a:pPr>
            <a:r>
              <a:rPr lang="ar-SA" altLang="ar-LB" sz="3400" b="1" u="sng" dirty="0" smtClean="0"/>
              <a:t>1- العمل : </a:t>
            </a:r>
            <a:endParaRPr lang="en-US" altLang="ar-LB" sz="3400" dirty="0" smtClean="0"/>
          </a:p>
          <a:p>
            <a:pPr algn="just" rtl="1">
              <a:buClrTx/>
              <a:buSzPct val="95000"/>
              <a:buFont typeface="Arial" pitchFamily="34" charset="0"/>
              <a:buChar char="•"/>
            </a:pPr>
            <a:r>
              <a:rPr lang="ar-SA" altLang="ar-LB" dirty="0" smtClean="0"/>
              <a:t>تأدية العمل هو شرط أساسي لاعتبار العلاقة بين الأجير </a:t>
            </a:r>
            <a:r>
              <a:rPr lang="ar-LB" altLang="ar-LB" dirty="0" smtClean="0"/>
              <a:t>  </a:t>
            </a:r>
            <a:r>
              <a:rPr lang="ar-SA" altLang="ar-LB" dirty="0" smtClean="0"/>
              <a:t>وصاحب العمل علاقة إجارة خدمة</a:t>
            </a:r>
            <a:r>
              <a:rPr lang="ar-LB" altLang="ar-LB" dirty="0" smtClean="0"/>
              <a:t>.</a:t>
            </a:r>
          </a:p>
          <a:p>
            <a:pPr algn="just" rtl="1">
              <a:buClrTx/>
              <a:buSzPct val="95000"/>
              <a:buFont typeface="Arial" pitchFamily="34" charset="0"/>
              <a:buChar char="•"/>
            </a:pPr>
            <a:r>
              <a:rPr lang="ar-SA" altLang="ar-LB" dirty="0" smtClean="0"/>
              <a:t>لا يشترط أن يكون هذا العمل المؤد</a:t>
            </a:r>
            <a:r>
              <a:rPr lang="ar-LB" altLang="ar-LB" dirty="0" smtClean="0"/>
              <a:t>ى</a:t>
            </a:r>
            <a:r>
              <a:rPr lang="ar-SA" altLang="ar-LB" dirty="0" smtClean="0"/>
              <a:t> مشروعاً بل يتحقق الخضوع لأحكام قانون الضمان </a:t>
            </a:r>
            <a:r>
              <a:rPr lang="ar-SA" altLang="ar-LB" dirty="0" err="1" smtClean="0"/>
              <a:t>الإجتماعي</a:t>
            </a:r>
            <a:r>
              <a:rPr lang="ar-SA" altLang="ar-LB" dirty="0" smtClean="0"/>
              <a:t> بمجرد وجود</a:t>
            </a:r>
            <a:r>
              <a:rPr lang="fr-FR" altLang="ar-LB" dirty="0" smtClean="0"/>
              <a:t> </a:t>
            </a:r>
            <a:r>
              <a:rPr lang="ar-LB" altLang="ar-LB" dirty="0" smtClean="0"/>
              <a:t>العمل</a:t>
            </a:r>
            <a:r>
              <a:rPr lang="ar-SA" altLang="ar-LB" dirty="0" smtClean="0"/>
              <a:t> حتى ولو كان غير مشروع</a:t>
            </a:r>
            <a:r>
              <a:rPr lang="ar-LB" altLang="ar-LB" dirty="0" smtClean="0"/>
              <a:t>.</a:t>
            </a:r>
          </a:p>
          <a:p>
            <a:pPr algn="r" rtl="1">
              <a:buClrTx/>
              <a:buSzPct val="95000"/>
              <a:buFont typeface="Arial" pitchFamily="34" charset="0"/>
              <a:buChar char="•"/>
            </a:pPr>
            <a:r>
              <a:rPr lang="ar-SA" altLang="ar-LB" dirty="0" smtClean="0"/>
              <a:t> </a:t>
            </a:r>
            <a:r>
              <a:rPr lang="ar-LB" altLang="ar-LB" sz="2400" dirty="0" smtClean="0"/>
              <a:t>(</a:t>
            </a:r>
            <a:r>
              <a:rPr lang="ar-SA" altLang="ar-LB" sz="2400" dirty="0" smtClean="0"/>
              <a:t>المادة 9 – فقرة اولاً – البند (1) من قانون الضمان</a:t>
            </a:r>
            <a:r>
              <a:rPr lang="ar-LB" altLang="ar-LB" sz="2400" dirty="0" smtClean="0"/>
              <a:t> </a:t>
            </a:r>
            <a:r>
              <a:rPr lang="ar-LB" altLang="ar-LB" sz="2400" dirty="0" err="1" smtClean="0"/>
              <a:t>الإجتماعي</a:t>
            </a:r>
            <a:r>
              <a:rPr lang="ar-LB" altLang="ar-LB" sz="2400" dirty="0" smtClean="0"/>
              <a:t>)</a:t>
            </a:r>
            <a:r>
              <a:rPr lang="ar-SA" altLang="ar-LB" dirty="0" smtClean="0"/>
              <a:t> </a:t>
            </a:r>
            <a:r>
              <a:rPr lang="ar-LB" altLang="ar-LB" dirty="0" smtClean="0"/>
              <a:t> </a:t>
            </a:r>
          </a:p>
          <a:p>
            <a:pPr algn="r" rtl="1">
              <a:buClrTx/>
              <a:buSzPct val="95000"/>
              <a:buFont typeface="Wingdings" pitchFamily="2" charset="2"/>
              <a:buNone/>
            </a:pPr>
            <a:r>
              <a:rPr lang="ar-LB" altLang="ar-LB" dirty="0" smtClean="0"/>
              <a:t>    </a:t>
            </a:r>
            <a:r>
              <a:rPr lang="ar-SA" altLang="ar-LB" dirty="0" smtClean="0"/>
              <a:t>".. أي</a:t>
            </a:r>
            <a:r>
              <a:rPr lang="ar-LB" altLang="ar-LB" dirty="0" smtClean="0"/>
              <a:t>ّ</a:t>
            </a:r>
            <a:r>
              <a:rPr lang="ar-SA" altLang="ar-LB" dirty="0" smtClean="0"/>
              <a:t>ا</a:t>
            </a:r>
            <a:r>
              <a:rPr lang="ar-LB" altLang="ar-LB" dirty="0" smtClean="0"/>
              <a:t>ً</a:t>
            </a:r>
            <a:r>
              <a:rPr lang="ar-SA" altLang="ar-LB" dirty="0" smtClean="0"/>
              <a:t> كانت مدة أو نوع أو طبيعة أو شكل أو صحة العقود التي تربطهم بصحاب عملهم ...</a:t>
            </a:r>
            <a:r>
              <a:rPr lang="ar-LB" altLang="ar-LB" dirty="0" smtClean="0"/>
              <a:t> </a:t>
            </a:r>
            <a:r>
              <a:rPr lang="ar-SA" altLang="ar-LB" dirty="0" smtClean="0"/>
              <a:t>" </a:t>
            </a:r>
            <a:endParaRPr lang="en-US" altLang="ar-LB" dirty="0" smtClean="0"/>
          </a:p>
          <a:p>
            <a:pPr algn="r" rtl="1"/>
            <a:endParaRPr lang="en-US" altLang="ar-LB" dirty="0" smtClean="0"/>
          </a:p>
        </p:txBody>
      </p:sp>
      <p:sp>
        <p:nvSpPr>
          <p:cNvPr id="2" name="Slide Number Placeholder 1"/>
          <p:cNvSpPr>
            <a:spLocks noGrp="1"/>
          </p:cNvSpPr>
          <p:nvPr>
            <p:ph type="sldNum" sz="quarter" idx="10"/>
          </p:nvPr>
        </p:nvSpPr>
        <p:spPr/>
        <p:txBody>
          <a:bodyPr/>
          <a:lstStyle/>
          <a:p>
            <a:pPr>
              <a:defRPr/>
            </a:pPr>
            <a:fld id="{64AA0F05-BDF9-4424-9DB6-ABABD1A2BAC9}" type="slidenum">
              <a:rPr lang="en-US" smtClean="0"/>
              <a:pPr>
                <a:defRPr/>
              </a:pPr>
              <a:t>4</a:t>
            </a:fld>
            <a:endParaRPr lang="en-US" dirty="0"/>
          </a:p>
        </p:txBody>
      </p:sp>
    </p:spTree>
    <p:extLst>
      <p:ext uri="{BB962C8B-B14F-4D97-AF65-F5344CB8AC3E}">
        <p14:creationId xmlns:p14="http://schemas.microsoft.com/office/powerpoint/2010/main" val="2218686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685800"/>
          </a:xfrm>
        </p:spPr>
        <p:txBody>
          <a:bodyPr/>
          <a:lstStyle/>
          <a:p>
            <a:pPr algn="r" rtl="1"/>
            <a:r>
              <a:rPr lang="ar-LB" u="sng" dirty="0" smtClean="0">
                <a:latin typeface="Simplified Arabic" pitchFamily="18" charset="-78"/>
                <a:cs typeface="Simplified Arabic" pitchFamily="18" charset="-78"/>
              </a:rPr>
              <a:t>تستخدم الشركة 3 أجراء وتصرّح فصلياً</a:t>
            </a:r>
            <a:endParaRPr lang="en-US" u="sng" dirty="0">
              <a:latin typeface="Simplified Arabic" pitchFamily="18" charset="-78"/>
              <a:cs typeface="Simplified Arabic" pitchFamily="18" charset="-78"/>
            </a:endParaRPr>
          </a:p>
        </p:txBody>
      </p:sp>
      <p:sp>
        <p:nvSpPr>
          <p:cNvPr id="3" name="Content Placeholder 2"/>
          <p:cNvSpPr>
            <a:spLocks noGrp="1"/>
          </p:cNvSpPr>
          <p:nvPr>
            <p:ph idx="1"/>
          </p:nvPr>
        </p:nvSpPr>
        <p:spPr>
          <a:xfrm>
            <a:off x="457200" y="1981200"/>
            <a:ext cx="8153400" cy="4267200"/>
          </a:xfrm>
        </p:spPr>
        <p:txBody>
          <a:bodyPr/>
          <a:lstStyle/>
          <a:p>
            <a:pPr algn="r" rtl="1">
              <a:buFont typeface="Arial" charset="0"/>
              <a:buChar char="•"/>
            </a:pPr>
            <a:r>
              <a:rPr lang="ar-LB" dirty="0" smtClean="0">
                <a:latin typeface="Simplified Arabic" pitchFamily="18" charset="-78"/>
                <a:cs typeface="Simplified Arabic" pitchFamily="18" charset="-78"/>
              </a:rPr>
              <a:t>لبناني أول يتقاضى راتباً شهرياً بقيمة 000 800 1 ل.ل.</a:t>
            </a:r>
          </a:p>
          <a:p>
            <a:pPr algn="r" rtl="1">
              <a:buFont typeface="Arial" charset="0"/>
              <a:buChar char="•"/>
            </a:pPr>
            <a:r>
              <a:rPr lang="ar-LB" dirty="0" smtClean="0">
                <a:latin typeface="Simplified Arabic" pitchFamily="18" charset="-78"/>
                <a:cs typeface="Simplified Arabic" pitchFamily="18" charset="-78"/>
              </a:rPr>
              <a:t>لبناني ثاني (فوق السّن الثانوني) يتقاضى راتباً شهرياً بقيمة 000 500 1 ل.ل.</a:t>
            </a:r>
          </a:p>
          <a:p>
            <a:pPr algn="r" rtl="1">
              <a:buFont typeface="Arial" charset="0"/>
              <a:buChar char="•"/>
            </a:pPr>
            <a:r>
              <a:rPr lang="ar-LB" dirty="0" smtClean="0">
                <a:latin typeface="Simplified Arabic" pitchFamily="18" charset="-78"/>
                <a:cs typeface="Simplified Arabic" pitchFamily="18" charset="-78"/>
              </a:rPr>
              <a:t>اثيوبي يتقاضى راتباً شهرياً بقيمة 000 900 ل.ل. من ضمنه بدل السّكن</a:t>
            </a:r>
          </a:p>
          <a:p>
            <a:pPr marL="0" indent="0" algn="r" rtl="1">
              <a:buNone/>
            </a:pPr>
            <a:r>
              <a:rPr lang="ar-LB" dirty="0" smtClean="0">
                <a:latin typeface="Simplified Arabic" pitchFamily="18" charset="-78"/>
                <a:cs typeface="Simplified Arabic" pitchFamily="18" charset="-78"/>
              </a:rPr>
              <a:t>وسددّت اشتراكاتها الفصلية وفقاً للأصول</a:t>
            </a:r>
          </a:p>
          <a:p>
            <a:pPr marL="0" indent="0" algn="r" rtl="1">
              <a:buNone/>
            </a:pPr>
            <a:endParaRPr lang="ar-LB" dirty="0">
              <a:latin typeface="Simplified Arabic" pitchFamily="18" charset="-78"/>
              <a:cs typeface="Simplified Arabic" pitchFamily="18" charset="-78"/>
            </a:endParaRPr>
          </a:p>
          <a:p>
            <a:pPr marL="0" indent="0" algn="r" rtl="1">
              <a:buNone/>
            </a:pPr>
            <a:r>
              <a:rPr lang="ar-LB" b="1" u="sng" dirty="0" smtClean="0">
                <a:latin typeface="Simplified Arabic" pitchFamily="18" charset="-78"/>
                <a:cs typeface="Simplified Arabic" pitchFamily="18" charset="-78"/>
              </a:rPr>
              <a:t>المطلوب</a:t>
            </a:r>
            <a:r>
              <a:rPr lang="ar-LB" b="1" dirty="0" smtClean="0">
                <a:latin typeface="Simplified Arabic" pitchFamily="18" charset="-78"/>
                <a:cs typeface="Simplified Arabic" pitchFamily="18" charset="-78"/>
              </a:rPr>
              <a:t>:</a:t>
            </a:r>
          </a:p>
          <a:p>
            <a:pPr algn="r" rtl="1">
              <a:buFont typeface="Arial" charset="0"/>
              <a:buChar char="•"/>
            </a:pPr>
            <a:r>
              <a:rPr lang="ar-LB" dirty="0" smtClean="0">
                <a:latin typeface="Simplified Arabic" pitchFamily="18" charset="-78"/>
                <a:cs typeface="Simplified Arabic" pitchFamily="18" charset="-78"/>
              </a:rPr>
              <a:t>تعبئة التصريح الاسمي السنوي</a:t>
            </a:r>
          </a:p>
          <a:p>
            <a:pPr algn="r" rtl="1">
              <a:buFont typeface="Arial" charset="0"/>
              <a:buChar char="•"/>
            </a:pPr>
            <a:r>
              <a:rPr lang="ar-LB" dirty="0" smtClean="0">
                <a:latin typeface="Simplified Arabic" pitchFamily="18" charset="-78"/>
                <a:cs typeface="Simplified Arabic" pitchFamily="18" charset="-78"/>
              </a:rPr>
              <a:t>تسوية التصريح الاسمي السنوي</a:t>
            </a:r>
          </a:p>
          <a:p>
            <a:pPr algn="r" rtl="1">
              <a:buFont typeface="Arial" charset="0"/>
              <a:buChar char="•"/>
            </a:pPr>
            <a:r>
              <a:rPr lang="ar-LB" dirty="0" smtClean="0">
                <a:latin typeface="Simplified Arabic" pitchFamily="18" charset="-78"/>
                <a:cs typeface="Simplified Arabic" pitchFamily="18" charset="-78"/>
              </a:rPr>
              <a:t>جدول الاشتراكات المتوجبة عن التصريح الاسمي السنوي</a:t>
            </a:r>
            <a:endParaRPr lang="en-US" dirty="0">
              <a:latin typeface="Simplified Arabic" pitchFamily="18" charset="-78"/>
              <a:cs typeface="Simplified Arabic" pitchFamily="18" charset="-78"/>
            </a:endParaRPr>
          </a:p>
        </p:txBody>
      </p:sp>
    </p:spTree>
    <p:extLst>
      <p:ext uri="{BB962C8B-B14F-4D97-AF65-F5344CB8AC3E}">
        <p14:creationId xmlns:p14="http://schemas.microsoft.com/office/powerpoint/2010/main" val="1484662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F023710-BB9D-4B68-8EE3-43A8EF8FA0B8}" type="slidenum">
              <a:rPr lang="en-US" smtClean="0"/>
              <a:pPr>
                <a:defRPr/>
              </a:pPr>
              <a:t>41</a:t>
            </a:fld>
            <a:endParaRPr lang="en-US" dirty="0"/>
          </a:p>
        </p:txBody>
      </p:sp>
      <p:pic>
        <p:nvPicPr>
          <p:cNvPr id="542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219200"/>
            <a:ext cx="7559675" cy="5440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77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BB7859A-AC98-4412-B371-6AECC77E781C}" type="slidenum">
              <a:rPr lang="en-US" smtClean="0"/>
              <a:pPr>
                <a:defRPr/>
              </a:pPr>
              <a:t>42</a:t>
            </a:fld>
            <a:endParaRPr lang="en-US" dirty="0"/>
          </a:p>
        </p:txBody>
      </p:sp>
      <p:pic>
        <p:nvPicPr>
          <p:cNvPr id="5529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38200" y="1295400"/>
            <a:ext cx="7705725" cy="5440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5962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60E30F3-2525-42F0-8439-5BDA89628171}" type="slidenum">
              <a:rPr lang="en-US" smtClean="0"/>
              <a:pPr>
                <a:defRPr/>
              </a:pPr>
              <a:t>43</a:t>
            </a:fld>
            <a:endParaRPr lang="en-US" dirty="0"/>
          </a:p>
        </p:txBody>
      </p:sp>
      <p:pic>
        <p:nvPicPr>
          <p:cNvPr id="5632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55650" y="1366837"/>
            <a:ext cx="7920038" cy="53387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505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bwMode="auto">
          <a:xfrm>
            <a:off x="457200" y="1260475"/>
            <a:ext cx="8229600"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r>
              <a:rPr lang="ar-LB" altLang="ar-LB" sz="3200" b="1" dirty="0" smtClean="0"/>
              <a:t>الخضوع واتصافه </a:t>
            </a:r>
            <a:r>
              <a:rPr lang="ar-LB" altLang="ar-LB" sz="3200" b="1" dirty="0" err="1" smtClean="0"/>
              <a:t>بالالزام</a:t>
            </a:r>
            <a:r>
              <a:rPr lang="ar-LB" altLang="ar-LB" sz="3200" b="1" dirty="0" smtClean="0"/>
              <a:t> - </a:t>
            </a:r>
            <a:r>
              <a:rPr lang="ar-LB" altLang="ar-LB" sz="2800" b="1" dirty="0" smtClean="0">
                <a:latin typeface="Times New Roman" pitchFamily="18" charset="0"/>
                <a:cs typeface="Times New Roman" pitchFamily="18" charset="0"/>
              </a:rPr>
              <a:t>المشتركون الخاضعون</a:t>
            </a:r>
            <a:endParaRPr lang="en-US" altLang="ar-LB" sz="3200" dirty="0" smtClean="0"/>
          </a:p>
        </p:txBody>
      </p:sp>
      <p:sp>
        <p:nvSpPr>
          <p:cNvPr id="24579" name="Content Placeholder 1"/>
          <p:cNvSpPr>
            <a:spLocks noGrp="1"/>
          </p:cNvSpPr>
          <p:nvPr>
            <p:ph idx="1"/>
          </p:nvPr>
        </p:nvSpPr>
        <p:spPr>
          <a:xfrm>
            <a:off x="357188" y="1944687"/>
            <a:ext cx="8597900" cy="4989513"/>
          </a:xfrm>
        </p:spPr>
        <p:txBody>
          <a:bodyPr/>
          <a:lstStyle/>
          <a:p>
            <a:pPr algn="r" rtl="1">
              <a:buFont typeface="Wingdings" pitchFamily="2" charset="2"/>
              <a:buNone/>
              <a:defRPr/>
            </a:pPr>
            <a:r>
              <a:rPr lang="ar-LB" sz="3400" b="1" u="sng" dirty="0" smtClean="0"/>
              <a:t>2</a:t>
            </a:r>
            <a:r>
              <a:rPr lang="ar-SA" sz="3400" b="1" u="sng" dirty="0" smtClean="0"/>
              <a:t>- الأجر: </a:t>
            </a:r>
            <a:endParaRPr lang="en-US" sz="3400" dirty="0" smtClean="0"/>
          </a:p>
          <a:p>
            <a:pPr marL="512763" indent="-222250" algn="just" rtl="1">
              <a:buClrTx/>
              <a:buSzPct val="95000"/>
              <a:buFont typeface="Arial" pitchFamily="34" charset="0"/>
              <a:buChar char="•"/>
              <a:defRPr/>
            </a:pPr>
            <a:r>
              <a:rPr lang="ar-SA" dirty="0" smtClean="0"/>
              <a:t>ان تقاضي الأجر</a:t>
            </a:r>
            <a:r>
              <a:rPr lang="ar-LB" dirty="0" smtClean="0"/>
              <a:t> </a:t>
            </a:r>
            <a:r>
              <a:rPr lang="ar-SA" dirty="0" smtClean="0"/>
              <a:t>هو شرط أساسي</a:t>
            </a:r>
            <a:r>
              <a:rPr lang="ar-LB" dirty="0" smtClean="0"/>
              <a:t> </a:t>
            </a:r>
            <a:r>
              <a:rPr lang="ar-SA" dirty="0" smtClean="0"/>
              <a:t>لاكتساب صفة الأجي</a:t>
            </a:r>
            <a:r>
              <a:rPr lang="ar-LB" dirty="0" smtClean="0"/>
              <a:t>ر،</a:t>
            </a:r>
            <a:r>
              <a:rPr lang="ar-SA" dirty="0" smtClean="0"/>
              <a:t> العمل الم</a:t>
            </a:r>
            <a:r>
              <a:rPr lang="ar-LB" dirty="0" smtClean="0"/>
              <a:t>ؤ</a:t>
            </a:r>
            <a:r>
              <a:rPr lang="ar-SA" dirty="0" smtClean="0"/>
              <a:t>د</a:t>
            </a:r>
            <a:r>
              <a:rPr lang="ar-LB" dirty="0" smtClean="0"/>
              <a:t>َّ</a:t>
            </a:r>
            <a:r>
              <a:rPr lang="ar-SA" dirty="0" smtClean="0"/>
              <a:t>ى مجاناً لحساب الغير يحول دون اكتساب صفة</a:t>
            </a:r>
            <a:r>
              <a:rPr lang="ar-LB" dirty="0" smtClean="0"/>
              <a:t> الأجير</a:t>
            </a:r>
            <a:r>
              <a:rPr lang="ar-SA" dirty="0" smtClean="0"/>
              <a:t> وبالتالي عدم الخضوع. </a:t>
            </a:r>
            <a:endParaRPr lang="en-US" dirty="0" smtClean="0"/>
          </a:p>
          <a:p>
            <a:pPr indent="-52388" algn="r" rtl="1">
              <a:buClrTx/>
              <a:buSzPct val="95000"/>
              <a:buFont typeface="Arial" pitchFamily="34" charset="0"/>
              <a:buChar char="•"/>
              <a:defRPr/>
            </a:pPr>
            <a:r>
              <a:rPr lang="ar-LB" dirty="0" smtClean="0"/>
              <a:t> </a:t>
            </a:r>
            <a:r>
              <a:rPr lang="ar-SA" dirty="0" smtClean="0"/>
              <a:t>يكون الأجر عادة ثابتاً ويمكن أن يكون</a:t>
            </a:r>
            <a:r>
              <a:rPr lang="ar-LB" dirty="0" smtClean="0"/>
              <a:t>:</a:t>
            </a:r>
          </a:p>
          <a:p>
            <a:pPr marL="512763" indent="-512763" algn="just" rtl="1">
              <a:buFont typeface="Wingdings" pitchFamily="2" charset="2"/>
              <a:buNone/>
              <a:defRPr/>
            </a:pPr>
            <a:r>
              <a:rPr lang="ar-LB" dirty="0" smtClean="0"/>
              <a:t>    </a:t>
            </a:r>
            <a:r>
              <a:rPr lang="ar-SA" dirty="0" smtClean="0"/>
              <a:t>مدفوعاً كلياً أو جزئياُ على شكل عمولة أو حصة من الأرباح، أو على الانتاج ، او على شكل منفعة عينية ، ويمكن أن يكون مدفوعاً من قبل رب العمل أو من قبل أشخاص ثالثين. </a:t>
            </a:r>
            <a:endParaRPr lang="en-US" dirty="0" smtClean="0"/>
          </a:p>
          <a:p>
            <a:pPr algn="r" rtl="1">
              <a:defRPr/>
            </a:pPr>
            <a:endParaRPr lang="en-US" dirty="0" smtClean="0"/>
          </a:p>
        </p:txBody>
      </p:sp>
      <p:sp>
        <p:nvSpPr>
          <p:cNvPr id="2" name="Slide Number Placeholder 1"/>
          <p:cNvSpPr>
            <a:spLocks noGrp="1"/>
          </p:cNvSpPr>
          <p:nvPr>
            <p:ph type="sldNum" sz="quarter" idx="10"/>
          </p:nvPr>
        </p:nvSpPr>
        <p:spPr/>
        <p:txBody>
          <a:bodyPr/>
          <a:lstStyle/>
          <a:p>
            <a:pPr>
              <a:defRPr/>
            </a:pPr>
            <a:fld id="{A66CB83D-CB57-4D93-B377-A2D86ED419DD}" type="slidenum">
              <a:rPr lang="en-US" smtClean="0"/>
              <a:pPr>
                <a:defRPr/>
              </a:pPr>
              <a:t>5</a:t>
            </a:fld>
            <a:endParaRPr lang="en-US" dirty="0"/>
          </a:p>
        </p:txBody>
      </p:sp>
    </p:spTree>
    <p:extLst>
      <p:ext uri="{BB962C8B-B14F-4D97-AF65-F5344CB8AC3E}">
        <p14:creationId xmlns:p14="http://schemas.microsoft.com/office/powerpoint/2010/main" val="95702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bwMode="auto">
          <a:xfrm>
            <a:off x="1143000" y="129540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b="1" dirty="0" smtClean="0"/>
              <a:t>الخضوع واتصافه </a:t>
            </a:r>
            <a:r>
              <a:rPr lang="ar-LB" altLang="ar-LB" sz="3200" b="1" dirty="0" err="1" smtClean="0"/>
              <a:t>بالالزام</a:t>
            </a:r>
            <a:r>
              <a:rPr lang="ar-LB" altLang="ar-LB" sz="3200" b="1" dirty="0" smtClean="0"/>
              <a:t> - </a:t>
            </a:r>
            <a:r>
              <a:rPr lang="ar-LB" altLang="ar-LB" sz="2800" b="1" dirty="0" smtClean="0">
                <a:latin typeface="Times New Roman" pitchFamily="18" charset="0"/>
                <a:cs typeface="Times New Roman" pitchFamily="18" charset="0"/>
              </a:rPr>
              <a:t>المشتركون الخاضعون</a:t>
            </a:r>
            <a:endParaRPr lang="en-US" altLang="ar-LB" sz="3200" dirty="0" smtClean="0"/>
          </a:p>
        </p:txBody>
      </p:sp>
      <p:sp>
        <p:nvSpPr>
          <p:cNvPr id="25603" name="Content Placeholder 1"/>
          <p:cNvSpPr>
            <a:spLocks noGrp="1"/>
          </p:cNvSpPr>
          <p:nvPr>
            <p:ph idx="1"/>
          </p:nvPr>
        </p:nvSpPr>
        <p:spPr>
          <a:xfrm>
            <a:off x="276225" y="1801812"/>
            <a:ext cx="8715375" cy="5132388"/>
          </a:xfrm>
        </p:spPr>
        <p:txBody>
          <a:bodyPr/>
          <a:lstStyle/>
          <a:p>
            <a:pPr algn="r" rtl="1">
              <a:buFont typeface="Wingdings" pitchFamily="2" charset="2"/>
              <a:buNone/>
              <a:defRPr/>
            </a:pPr>
            <a:r>
              <a:rPr lang="ar-LB" b="1" u="sng" dirty="0" smtClean="0"/>
              <a:t>3</a:t>
            </a:r>
            <a:r>
              <a:rPr lang="ar-SA" b="1" u="sng" dirty="0" smtClean="0"/>
              <a:t>- التبعية القانونية : </a:t>
            </a:r>
            <a:endParaRPr lang="en-US" dirty="0" smtClean="0"/>
          </a:p>
          <a:p>
            <a:pPr marL="512763" indent="-222250" algn="just" rtl="1">
              <a:buClrTx/>
              <a:buSzPct val="95000"/>
              <a:buFont typeface="Arial" pitchFamily="34" charset="0"/>
              <a:buChar char="•"/>
              <a:defRPr/>
            </a:pPr>
            <a:r>
              <a:rPr lang="ar-LB" sz="2400" dirty="0" smtClean="0"/>
              <a:t>ت</a:t>
            </a:r>
            <a:r>
              <a:rPr lang="ar-SA" sz="2400" dirty="0" smtClean="0"/>
              <a:t>توفر التبعية القانونية </a:t>
            </a:r>
            <a:r>
              <a:rPr lang="ar-LB" sz="2400" dirty="0" smtClean="0"/>
              <a:t>في طبيعة علاقة </a:t>
            </a:r>
            <a:r>
              <a:rPr lang="ar-SA" sz="2400" dirty="0" smtClean="0"/>
              <a:t>الأجير</a:t>
            </a:r>
            <a:r>
              <a:rPr lang="ar-LB" sz="2400" dirty="0" smtClean="0"/>
              <a:t> </a:t>
            </a:r>
            <a:r>
              <a:rPr lang="ar-SA" sz="2400" dirty="0" smtClean="0"/>
              <a:t>إزاء صاحب العمل وهذه العلاقة</a:t>
            </a:r>
            <a:r>
              <a:rPr lang="ar-LB" sz="2400" dirty="0" smtClean="0"/>
              <a:t> </a:t>
            </a:r>
            <a:r>
              <a:rPr lang="ar-SA" sz="2400" dirty="0" smtClean="0"/>
              <a:t>تميز الأجير عن العامل المستقل. </a:t>
            </a:r>
            <a:endParaRPr lang="ar-LB" sz="2400" dirty="0" smtClean="0"/>
          </a:p>
          <a:p>
            <a:pPr marL="512763" indent="-222250" algn="just" rtl="1">
              <a:buClrTx/>
              <a:buSzPct val="95000"/>
              <a:buFont typeface="Wingdings" pitchFamily="2" charset="2"/>
              <a:buNone/>
              <a:defRPr/>
            </a:pPr>
            <a:endParaRPr lang="en-US" sz="900" dirty="0" smtClean="0"/>
          </a:p>
          <a:p>
            <a:pPr indent="-52388" algn="r" rtl="1">
              <a:buClrTx/>
              <a:buSzPct val="100000"/>
              <a:buFont typeface="Arial" pitchFamily="34" charset="0"/>
              <a:buChar char="•"/>
              <a:defRPr/>
            </a:pPr>
            <a:r>
              <a:rPr lang="ar-LB" sz="2800" b="1" dirty="0" smtClean="0"/>
              <a:t> </a:t>
            </a:r>
            <a:r>
              <a:rPr lang="ar-SA" sz="2800" b="1" dirty="0" smtClean="0"/>
              <a:t>دلائل </a:t>
            </a:r>
            <a:r>
              <a:rPr lang="ar-LB" sz="2800" b="1" dirty="0" smtClean="0"/>
              <a:t> </a:t>
            </a:r>
            <a:r>
              <a:rPr lang="ar-SA" sz="2800" b="1" dirty="0" smtClean="0"/>
              <a:t>توفر عنصر التبعية القانونية </a:t>
            </a:r>
            <a:r>
              <a:rPr lang="ar-SA" sz="2800" dirty="0" smtClean="0"/>
              <a:t>: </a:t>
            </a:r>
            <a:endParaRPr lang="en-US" sz="2800" dirty="0" smtClean="0"/>
          </a:p>
          <a:p>
            <a:pPr marL="1204913" indent="-1204913" algn="just" rtl="1">
              <a:buFont typeface="Wingdings" pitchFamily="2" charset="2"/>
              <a:buNone/>
              <a:defRPr/>
            </a:pPr>
            <a:r>
              <a:rPr lang="ar-LB" sz="2400" dirty="0" smtClean="0"/>
              <a:t>       </a:t>
            </a:r>
            <a:r>
              <a:rPr lang="ar-SA" sz="2400" dirty="0" smtClean="0"/>
              <a:t>أ- تنفيذ الأجير للعمل في المكان والزمان المحديين من قبل </a:t>
            </a:r>
            <a:r>
              <a:rPr lang="ar-LB" sz="2400" dirty="0" smtClean="0"/>
              <a:t>  </a:t>
            </a:r>
            <a:r>
              <a:rPr lang="ar-SA" sz="2400" dirty="0" smtClean="0"/>
              <a:t>صاحب العمل. </a:t>
            </a:r>
            <a:endParaRPr lang="en-US" sz="2400" dirty="0" smtClean="0"/>
          </a:p>
          <a:p>
            <a:pPr marL="1260475" indent="-1260475" algn="just" rtl="1">
              <a:buFont typeface="Wingdings" pitchFamily="2" charset="2"/>
              <a:buNone/>
              <a:defRPr/>
            </a:pPr>
            <a:r>
              <a:rPr lang="ar-LB" sz="2400" dirty="0" smtClean="0"/>
              <a:t>      </a:t>
            </a:r>
            <a:r>
              <a:rPr lang="ar-SA" sz="2400" dirty="0" smtClean="0"/>
              <a:t>ب- تنفيذ الأجير للعمل تحت إدارة صاحب العمل وبالعد</a:t>
            </a:r>
            <a:r>
              <a:rPr lang="ar-LB" sz="2400" dirty="0" smtClean="0"/>
              <a:t>ّ</a:t>
            </a:r>
            <a:r>
              <a:rPr lang="ar-SA" sz="2400" dirty="0" smtClean="0"/>
              <a:t>ة التي يقدمها له. </a:t>
            </a:r>
            <a:endParaRPr lang="ar-LB" sz="2400" dirty="0" smtClean="0"/>
          </a:p>
          <a:p>
            <a:pPr marL="803275" indent="-457200" algn="just" rtl="1">
              <a:buFont typeface="Wingdings" pitchFamily="2" charset="2"/>
              <a:buNone/>
              <a:defRPr/>
            </a:pPr>
            <a:r>
              <a:rPr lang="ar-SA" sz="2400" dirty="0"/>
              <a:t>ج- تنفيذ الأجير للعمل بصورة شخصية دون معاونة شخص آخر مأجور منه. </a:t>
            </a:r>
            <a:endParaRPr lang="en-US" sz="2400" dirty="0"/>
          </a:p>
          <a:p>
            <a:pPr marL="803275" indent="-457200" algn="just" rtl="1">
              <a:buFont typeface="Wingdings" pitchFamily="2" charset="2"/>
              <a:buNone/>
              <a:defRPr/>
            </a:pPr>
            <a:r>
              <a:rPr lang="ar-LB" sz="2400" dirty="0"/>
              <a:t> </a:t>
            </a:r>
            <a:r>
              <a:rPr lang="ar-SA" sz="2400" dirty="0"/>
              <a:t>د- تنفيذ العمل في إطار توجيهات وتعليمات وأوامر صاحب العمل. </a:t>
            </a:r>
            <a:endParaRPr lang="en-US" sz="2400" dirty="0"/>
          </a:p>
          <a:p>
            <a:pPr indent="3175" algn="just" rtl="1">
              <a:buFont typeface="Wingdings" pitchFamily="2" charset="2"/>
              <a:buNone/>
              <a:defRPr/>
            </a:pPr>
            <a:r>
              <a:rPr lang="ar-LB" sz="2400" dirty="0"/>
              <a:t> </a:t>
            </a:r>
            <a:r>
              <a:rPr lang="ar-SA" sz="2400" dirty="0"/>
              <a:t>ه- خضوع الأجير لرقابة صاحب العمل. </a:t>
            </a:r>
            <a:endParaRPr lang="en-US" sz="2400" dirty="0"/>
          </a:p>
          <a:p>
            <a:pPr marL="858838" indent="-512763" algn="just" rtl="1">
              <a:buFont typeface="Wingdings" pitchFamily="2" charset="2"/>
              <a:buNone/>
              <a:defRPr/>
            </a:pPr>
            <a:r>
              <a:rPr lang="ar-LB" sz="2400" dirty="0"/>
              <a:t> و</a:t>
            </a:r>
            <a:r>
              <a:rPr lang="ar-SA" dirty="0"/>
              <a:t>-إمكانية فرض العقوبات من قبل صاحب العمل عند مخالفة الأجير للتعليمات والأنظمة الداخلية. </a:t>
            </a:r>
            <a:endParaRPr lang="en-US" dirty="0"/>
          </a:p>
          <a:p>
            <a:pPr marL="1260475" indent="-1260475" algn="just" rtl="1">
              <a:buFont typeface="Wingdings" pitchFamily="2" charset="2"/>
              <a:buNone/>
              <a:defRPr/>
            </a:pPr>
            <a:endParaRPr lang="en-US" sz="2800" dirty="0" smtClean="0"/>
          </a:p>
          <a:p>
            <a:pPr algn="r" rtl="1">
              <a:buFont typeface="Wingdings" pitchFamily="2" charset="2"/>
              <a:buNone/>
              <a:defRPr/>
            </a:pPr>
            <a:endParaRPr lang="en-US" sz="2800" dirty="0" smtClean="0"/>
          </a:p>
        </p:txBody>
      </p:sp>
      <p:sp>
        <p:nvSpPr>
          <p:cNvPr id="2" name="Slide Number Placeholder 1"/>
          <p:cNvSpPr>
            <a:spLocks noGrp="1"/>
          </p:cNvSpPr>
          <p:nvPr>
            <p:ph type="sldNum" sz="quarter" idx="10"/>
          </p:nvPr>
        </p:nvSpPr>
        <p:spPr/>
        <p:txBody>
          <a:bodyPr/>
          <a:lstStyle/>
          <a:p>
            <a:pPr>
              <a:defRPr/>
            </a:pPr>
            <a:fld id="{56C386CA-B404-45D8-85BA-3331DEDC62D2}" type="slidenum">
              <a:rPr lang="en-US" smtClean="0"/>
              <a:pPr>
                <a:defRPr/>
              </a:pPr>
              <a:t>6</a:t>
            </a:fld>
            <a:endParaRPr lang="en-US" dirty="0"/>
          </a:p>
        </p:txBody>
      </p:sp>
    </p:spTree>
    <p:extLst>
      <p:ext uri="{BB962C8B-B14F-4D97-AF65-F5344CB8AC3E}">
        <p14:creationId xmlns:p14="http://schemas.microsoft.com/office/powerpoint/2010/main" val="52157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bwMode="auto">
          <a:xfrm>
            <a:off x="838200" y="1357313"/>
            <a:ext cx="78581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dirty="0"/>
              <a:t>الخضوع واتصافه </a:t>
            </a:r>
            <a:r>
              <a:rPr lang="ar-LB" altLang="ar-LB" sz="3200" dirty="0" err="1"/>
              <a:t>بالالزام</a:t>
            </a:r>
            <a:r>
              <a:rPr lang="ar-LB" altLang="ar-LB" sz="3200" dirty="0"/>
              <a:t>  - المشتركون الخاضعون</a:t>
            </a:r>
            <a:endParaRPr lang="en-US" altLang="ar-LB" sz="3200" dirty="0"/>
          </a:p>
        </p:txBody>
      </p:sp>
      <p:sp>
        <p:nvSpPr>
          <p:cNvPr id="21508" name="Rectangle 3"/>
          <p:cNvSpPr>
            <a:spLocks noGrp="1" noChangeArrowheads="1"/>
          </p:cNvSpPr>
          <p:nvPr>
            <p:ph type="body" idx="1"/>
          </p:nvPr>
        </p:nvSpPr>
        <p:spPr>
          <a:xfrm>
            <a:off x="609600" y="2189162"/>
            <a:ext cx="8240713" cy="4364038"/>
          </a:xfrm>
        </p:spPr>
        <p:txBody>
          <a:bodyPr/>
          <a:lstStyle/>
          <a:p>
            <a:pPr algn="r" rtl="1" eaLnBrk="1" hangingPunct="1">
              <a:lnSpc>
                <a:spcPct val="80000"/>
              </a:lnSpc>
              <a:buClrTx/>
              <a:buSzPct val="80000"/>
              <a:buFont typeface="Wingdings" pitchFamily="2" charset="2"/>
              <a:buNone/>
              <a:defRPr/>
            </a:pPr>
            <a:endParaRPr lang="ar-LB" sz="2400" b="1" dirty="0" smtClean="0">
              <a:solidFill>
                <a:schemeClr val="tx2"/>
              </a:solidFill>
            </a:endParaRPr>
          </a:p>
          <a:p>
            <a:pPr algn="r" rtl="1" eaLnBrk="1" hangingPunct="1">
              <a:lnSpc>
                <a:spcPct val="80000"/>
              </a:lnSpc>
              <a:buClrTx/>
              <a:buSzPct val="89000"/>
              <a:buFont typeface="Wingdings" pitchFamily="2" charset="2"/>
              <a:buChar char="×"/>
              <a:defRPr/>
            </a:pPr>
            <a:r>
              <a:rPr lang="ar-LB" sz="3400" b="1" dirty="0" smtClean="0"/>
              <a:t>الخاضعون لكافة الفروع:</a:t>
            </a:r>
          </a:p>
          <a:p>
            <a:pPr algn="r" rtl="1" eaLnBrk="1" hangingPunct="1">
              <a:lnSpc>
                <a:spcPct val="80000"/>
              </a:lnSpc>
              <a:buClrTx/>
              <a:buSzPct val="89000"/>
              <a:buFont typeface="Wingdings" pitchFamily="2" charset="2"/>
              <a:buNone/>
              <a:defRPr/>
            </a:pPr>
            <a:endParaRPr lang="ar-LB" sz="800" b="1" dirty="0" smtClean="0">
              <a:solidFill>
                <a:schemeClr val="tx2"/>
              </a:solidFill>
            </a:endParaRPr>
          </a:p>
          <a:p>
            <a:pPr marL="623888" indent="-277813" algn="just" rtl="1" eaLnBrk="1" hangingPunct="1">
              <a:lnSpc>
                <a:spcPct val="80000"/>
              </a:lnSpc>
              <a:buClrTx/>
              <a:buSzPct val="100000"/>
              <a:buFont typeface="Arial" pitchFamily="34" charset="0"/>
              <a:buChar char="•"/>
              <a:defRPr/>
            </a:pPr>
            <a:r>
              <a:rPr lang="ar-LB" dirty="0" smtClean="0"/>
              <a:t>الأجراء اللبنانيون: الدائمون والمتدربون والمتعاقدون في  القطاعين العام والخاص .</a:t>
            </a:r>
          </a:p>
          <a:p>
            <a:pPr marL="720725" indent="-720725" algn="r" rtl="1" eaLnBrk="1" hangingPunct="1">
              <a:lnSpc>
                <a:spcPct val="80000"/>
              </a:lnSpc>
              <a:buClrTx/>
              <a:buFont typeface="Wingdings" pitchFamily="2" charset="2"/>
              <a:buNone/>
              <a:defRPr/>
            </a:pPr>
            <a:endParaRPr lang="ar-LB" sz="800" dirty="0" smtClean="0"/>
          </a:p>
          <a:p>
            <a:pPr marL="1141413" algn="r" rtl="1" eaLnBrk="1" hangingPunct="1">
              <a:lnSpc>
                <a:spcPct val="80000"/>
              </a:lnSpc>
              <a:buClrTx/>
              <a:buFont typeface="Wingdings" pitchFamily="2" charset="2"/>
              <a:buNone/>
              <a:defRPr/>
            </a:pPr>
            <a:r>
              <a:rPr lang="ar-LB" dirty="0" smtClean="0"/>
              <a:t>أ  - المؤقتون والموسميون (بموجب مرسوم لم يصدر).</a:t>
            </a:r>
          </a:p>
          <a:p>
            <a:pPr marL="1141413" algn="r" rtl="1" eaLnBrk="1" hangingPunct="1">
              <a:lnSpc>
                <a:spcPct val="80000"/>
              </a:lnSpc>
              <a:buClrTx/>
              <a:buFont typeface="Wingdings" pitchFamily="2" charset="2"/>
              <a:buNone/>
              <a:defRPr/>
            </a:pPr>
            <a:r>
              <a:rPr lang="ar-LB" dirty="0" smtClean="0"/>
              <a:t>ب- الذين يعملون لحساب رب عمل واحد أو أكثر لبناني أو أجنبي.</a:t>
            </a:r>
          </a:p>
        </p:txBody>
      </p:sp>
      <p:sp>
        <p:nvSpPr>
          <p:cNvPr id="2" name="Slide Number Placeholder 1"/>
          <p:cNvSpPr>
            <a:spLocks noGrp="1"/>
          </p:cNvSpPr>
          <p:nvPr>
            <p:ph type="sldNum" sz="quarter" idx="11"/>
          </p:nvPr>
        </p:nvSpPr>
        <p:spPr>
          <a:xfrm>
            <a:off x="381000" y="6172200"/>
            <a:ext cx="533400" cy="457200"/>
          </a:xfrm>
        </p:spPr>
        <p:txBody>
          <a:bodyPr/>
          <a:lstStyle/>
          <a:p>
            <a:pPr algn="ctr">
              <a:defRPr/>
            </a:pPr>
            <a:fld id="{72DA53DC-A49D-4EEE-A4CA-F0959D6CD21C}" type="slidenum">
              <a:rPr lang="en-US" smtClean="0"/>
              <a:pPr algn="ctr">
                <a:defRPr/>
              </a:pPr>
              <a:t>7</a:t>
            </a:fld>
            <a:endParaRPr lang="en-US" dirty="0"/>
          </a:p>
        </p:txBody>
      </p:sp>
    </p:spTree>
    <p:extLst>
      <p:ext uri="{BB962C8B-B14F-4D97-AF65-F5344CB8AC3E}">
        <p14:creationId xmlns:p14="http://schemas.microsoft.com/office/powerpoint/2010/main" val="9853885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bwMode="auto">
          <a:xfrm>
            <a:off x="152400" y="12192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dirty="0"/>
              <a:t>الأشخاص غير الخاضعين حالياً لأحكام الضمان الاجتماعي</a:t>
            </a:r>
            <a:endParaRPr lang="en-US" altLang="ar-LB" sz="3200" dirty="0"/>
          </a:p>
        </p:txBody>
      </p:sp>
      <p:sp>
        <p:nvSpPr>
          <p:cNvPr id="38915" name="Rectangle 3"/>
          <p:cNvSpPr>
            <a:spLocks noGrp="1" noChangeArrowheads="1"/>
          </p:cNvSpPr>
          <p:nvPr>
            <p:ph type="body" idx="1"/>
          </p:nvPr>
        </p:nvSpPr>
        <p:spPr>
          <a:xfrm>
            <a:off x="381000" y="2174875"/>
            <a:ext cx="8572500" cy="4073525"/>
          </a:xfrm>
        </p:spPr>
        <p:txBody>
          <a:bodyPr/>
          <a:lstStyle/>
          <a:p>
            <a:pPr algn="just" rtl="1" eaLnBrk="1" hangingPunct="1">
              <a:lnSpc>
                <a:spcPct val="80000"/>
              </a:lnSpc>
              <a:buClrTx/>
              <a:buFont typeface="Wingdings" pitchFamily="2" charset="2"/>
              <a:buChar char="×"/>
              <a:defRPr/>
            </a:pPr>
            <a:r>
              <a:rPr lang="ar-LB" altLang="ar-LB" dirty="0" smtClean="0"/>
              <a:t>الأجراء العاملون كخدم في بيوت الأفراد (المادة 7 من قانون العمل).</a:t>
            </a:r>
          </a:p>
          <a:p>
            <a:pPr algn="just" rtl="1" eaLnBrk="1" hangingPunct="1">
              <a:lnSpc>
                <a:spcPct val="80000"/>
              </a:lnSpc>
              <a:buClrTx/>
              <a:buFont typeface="Wingdings" pitchFamily="2" charset="2"/>
              <a:buNone/>
              <a:defRPr/>
            </a:pPr>
            <a:endParaRPr lang="ar-LB" altLang="ar-LB" dirty="0" smtClean="0"/>
          </a:p>
          <a:p>
            <a:pPr algn="just" rtl="1" eaLnBrk="1" hangingPunct="1">
              <a:lnSpc>
                <a:spcPct val="80000"/>
              </a:lnSpc>
              <a:buClrTx/>
              <a:buFont typeface="Wingdings" pitchFamily="2" charset="2"/>
              <a:buChar char="×"/>
              <a:defRPr/>
            </a:pPr>
            <a:r>
              <a:rPr lang="ar-LB" altLang="ar-LB" dirty="0" smtClean="0"/>
              <a:t>الأجراء والعمال الأجانب العاملون في قطاع الزراعة سواء أكانوا دائمين أو مؤقتين أو موسميين (المادة 10 من قانون الضمان ـ القانون 74/8 تاريخ 1974/3/25 ـ المرسوم رقم 775 تاريخ  1974/5/7).</a:t>
            </a:r>
          </a:p>
          <a:p>
            <a:pPr marL="0" indent="0" algn="just" rtl="1" eaLnBrk="1" hangingPunct="1">
              <a:lnSpc>
                <a:spcPct val="80000"/>
              </a:lnSpc>
              <a:buClrTx/>
              <a:buFont typeface="Wingdings" pitchFamily="2" charset="2"/>
              <a:buNone/>
              <a:defRPr/>
            </a:pPr>
            <a:endParaRPr lang="ar-LB" altLang="ar-LB" dirty="0" smtClean="0"/>
          </a:p>
          <a:p>
            <a:pPr algn="just" rtl="1" eaLnBrk="1" hangingPunct="1">
              <a:lnSpc>
                <a:spcPct val="80000"/>
              </a:lnSpc>
              <a:buClrTx/>
              <a:buFont typeface="Wingdings" pitchFamily="2" charset="2"/>
              <a:buChar char="×"/>
              <a:defRPr/>
            </a:pPr>
            <a:r>
              <a:rPr lang="ar-LB" altLang="ar-LB" dirty="0" smtClean="0"/>
              <a:t>أعضاء العائلة العاملون دون سواهم في مؤسسة تحت إدارة الأب أو الأم أو الوصي (المادة 7 من قانون العمل).</a:t>
            </a:r>
          </a:p>
          <a:p>
            <a:pPr algn="just" rtl="1" eaLnBrk="1" hangingPunct="1">
              <a:lnSpc>
                <a:spcPct val="80000"/>
              </a:lnSpc>
              <a:buClrTx/>
              <a:buFont typeface="Wingdings" pitchFamily="2" charset="2"/>
              <a:buNone/>
              <a:defRPr/>
            </a:pPr>
            <a:endParaRPr lang="ar-LB" altLang="ar-LB" dirty="0" smtClean="0"/>
          </a:p>
          <a:p>
            <a:pPr algn="just" rtl="1" eaLnBrk="1" hangingPunct="1">
              <a:lnSpc>
                <a:spcPct val="80000"/>
              </a:lnSpc>
              <a:buClrTx/>
              <a:buFont typeface="Wingdings" pitchFamily="2" charset="2"/>
              <a:buChar char="×"/>
              <a:defRPr/>
            </a:pPr>
            <a:endParaRPr lang="ar-LB" altLang="ar-LB" dirty="0" smtClean="0"/>
          </a:p>
          <a:p>
            <a:pPr algn="just" rtl="1" eaLnBrk="1" hangingPunct="1">
              <a:lnSpc>
                <a:spcPct val="80000"/>
              </a:lnSpc>
              <a:buClrTx/>
              <a:buFont typeface="Wingdings" pitchFamily="2" charset="2"/>
              <a:buChar char="×"/>
              <a:defRPr/>
            </a:pPr>
            <a:r>
              <a:rPr lang="ar-LB" altLang="ar-LB" dirty="0" smtClean="0"/>
              <a:t>الأجراء الأجانب غير المرتبطين برب عمل معين، الذين يعملون في قطاعات البحر والمرافئ، والمقاولات والشحن والتفريغ.  </a:t>
            </a:r>
          </a:p>
          <a:p>
            <a:pPr algn="just" rtl="1" eaLnBrk="1" hangingPunct="1">
              <a:lnSpc>
                <a:spcPct val="80000"/>
              </a:lnSpc>
              <a:buClrTx/>
              <a:buFont typeface="Wingdings" pitchFamily="2" charset="2"/>
              <a:buChar char="×"/>
              <a:defRPr/>
            </a:pPr>
            <a:endParaRPr lang="ar-LB" altLang="ar-LB" dirty="0" smtClean="0"/>
          </a:p>
          <a:p>
            <a:pPr algn="just" rtl="1" eaLnBrk="1" hangingPunct="1">
              <a:lnSpc>
                <a:spcPct val="80000"/>
              </a:lnSpc>
              <a:buClrTx/>
              <a:buFont typeface="Wingdings" pitchFamily="2" charset="2"/>
              <a:buChar char="×"/>
              <a:defRPr/>
            </a:pPr>
            <a:endParaRPr lang="ar-LB" altLang="ar-LB" dirty="0" smtClean="0"/>
          </a:p>
          <a:p>
            <a:pPr algn="r" rtl="1" eaLnBrk="1" hangingPunct="1">
              <a:lnSpc>
                <a:spcPct val="80000"/>
              </a:lnSpc>
              <a:buFont typeface="Wingdings" pitchFamily="2" charset="2"/>
              <a:buNone/>
              <a:defRPr/>
            </a:pPr>
            <a:endParaRPr lang="en-US" altLang="ar-LB" dirty="0" smtClean="0">
              <a:cs typeface="Tahoma" pitchFamily="34" charset="0"/>
            </a:endParaRPr>
          </a:p>
          <a:p>
            <a:pPr algn="r" rtl="1" eaLnBrk="1" hangingPunct="1">
              <a:lnSpc>
                <a:spcPct val="80000"/>
              </a:lnSpc>
              <a:defRPr/>
            </a:pPr>
            <a:endParaRPr lang="en-US" altLang="ar-LB" dirty="0" smtClean="0"/>
          </a:p>
        </p:txBody>
      </p:sp>
      <p:sp>
        <p:nvSpPr>
          <p:cNvPr id="2" name="Slide Number Placeholder 1"/>
          <p:cNvSpPr>
            <a:spLocks noGrp="1"/>
          </p:cNvSpPr>
          <p:nvPr>
            <p:ph type="sldNum" sz="quarter" idx="11"/>
          </p:nvPr>
        </p:nvSpPr>
        <p:spPr/>
        <p:txBody>
          <a:bodyPr/>
          <a:lstStyle/>
          <a:p>
            <a:pPr>
              <a:defRPr/>
            </a:pPr>
            <a:fld id="{39580A5C-8F8B-40FD-A935-39A5E9925F0A}" type="slidenum">
              <a:rPr lang="en-US" smtClean="0"/>
              <a:pPr>
                <a:defRPr/>
              </a:pPr>
              <a:t>8</a:t>
            </a:fld>
            <a:endParaRPr lang="en-US" dirty="0"/>
          </a:p>
        </p:txBody>
      </p:sp>
    </p:spTree>
    <p:extLst>
      <p:ext uri="{BB962C8B-B14F-4D97-AF65-F5344CB8AC3E}">
        <p14:creationId xmlns:p14="http://schemas.microsoft.com/office/powerpoint/2010/main" val="42097940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bwMode="auto">
          <a:xfrm>
            <a:off x="76200" y="1295400"/>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dirty="0"/>
              <a:t>الأشخاص غير الخاضعين حالياً لأحكام الضمان الاجتماعي</a:t>
            </a:r>
            <a:endParaRPr lang="en-US" altLang="ar-LB" sz="3200" dirty="0"/>
          </a:p>
        </p:txBody>
      </p:sp>
      <p:sp>
        <p:nvSpPr>
          <p:cNvPr id="23555" name="Rectangle 3"/>
          <p:cNvSpPr>
            <a:spLocks noGrp="1" noChangeArrowheads="1"/>
          </p:cNvSpPr>
          <p:nvPr>
            <p:ph type="body" idx="1"/>
          </p:nvPr>
        </p:nvSpPr>
        <p:spPr>
          <a:xfrm>
            <a:off x="609600" y="2209800"/>
            <a:ext cx="8215312" cy="4429125"/>
          </a:xfrm>
        </p:spPr>
        <p:txBody>
          <a:bodyPr/>
          <a:lstStyle/>
          <a:p>
            <a:pPr algn="just" rtl="1" eaLnBrk="1" hangingPunct="1">
              <a:lnSpc>
                <a:spcPct val="80000"/>
              </a:lnSpc>
              <a:buClrTx/>
              <a:buFont typeface="Wingdings" pitchFamily="2" charset="2"/>
              <a:buChar char="×"/>
            </a:pPr>
            <a:r>
              <a:rPr lang="ar-LB" altLang="ar-LB" dirty="0" smtClean="0"/>
              <a:t>الأجراء المؤقتون والموسميون.</a:t>
            </a:r>
          </a:p>
          <a:p>
            <a:pPr algn="just" rtl="1" eaLnBrk="1" hangingPunct="1">
              <a:lnSpc>
                <a:spcPct val="80000"/>
              </a:lnSpc>
              <a:buClrTx/>
              <a:buFont typeface="Wingdings" pitchFamily="2" charset="2"/>
              <a:buNone/>
            </a:pPr>
            <a:endParaRPr lang="ar-LB" altLang="ar-LB" dirty="0" smtClean="0"/>
          </a:p>
          <a:p>
            <a:pPr algn="just" rtl="1" eaLnBrk="1" hangingPunct="1">
              <a:lnSpc>
                <a:spcPct val="80000"/>
              </a:lnSpc>
              <a:buClrTx/>
              <a:buFont typeface="Wingdings" pitchFamily="2" charset="2"/>
              <a:buChar char="×"/>
            </a:pPr>
            <a:r>
              <a:rPr lang="ar-LB" altLang="ar-LB" dirty="0" smtClean="0"/>
              <a:t>الأجراء الأجانب العاملون في لبنان بموجب عقود جارية في الخارج مع مؤسسات أجنبية إذا أثبت رب العمل أنهم يستفيدون في بلد تنظيم العقد أو البلد الذي ينتمون إليه من تقديمات مماثلة بمجموعها على الأقل للتقديمات المقررة في قانون الضمان الاجتماعي (الفقرة رابعاً من المادة 9 ضمان).</a:t>
            </a:r>
          </a:p>
          <a:p>
            <a:pPr algn="just" rtl="1" eaLnBrk="1" hangingPunct="1">
              <a:lnSpc>
                <a:spcPct val="80000"/>
              </a:lnSpc>
              <a:buClrTx/>
              <a:buFont typeface="Wingdings" pitchFamily="2" charset="2"/>
              <a:buNone/>
            </a:pPr>
            <a:endParaRPr lang="ar-LB" altLang="ar-LB" dirty="0" smtClean="0"/>
          </a:p>
          <a:p>
            <a:pPr algn="just" rtl="1" eaLnBrk="1" hangingPunct="1">
              <a:lnSpc>
                <a:spcPct val="80000"/>
              </a:lnSpc>
              <a:buClrTx/>
              <a:buFont typeface="Wingdings" pitchFamily="2" charset="2"/>
              <a:buChar char="×"/>
            </a:pPr>
            <a:r>
              <a:rPr lang="ar-LB" altLang="ar-LB" dirty="0" smtClean="0"/>
              <a:t>المدراء والشركاء في مختلف المؤسسات والشركات إلا إذا كان الشخص ينتمي إلى فئة الأجراء بمفهوم قانون العمل، أو يكون من فئة جرى إخضاعها لقانون الضمان الاجتماعي.</a:t>
            </a:r>
          </a:p>
          <a:p>
            <a:pPr algn="r" rtl="1" eaLnBrk="1" hangingPunct="1">
              <a:lnSpc>
                <a:spcPct val="80000"/>
              </a:lnSpc>
              <a:buFont typeface="Wingdings" pitchFamily="2" charset="2"/>
              <a:buNone/>
            </a:pPr>
            <a:endParaRPr lang="en-US" altLang="ar-LB" dirty="0" smtClean="0">
              <a:cs typeface="Tahoma" pitchFamily="34" charset="0"/>
            </a:endParaRPr>
          </a:p>
          <a:p>
            <a:pPr algn="r" rtl="1" eaLnBrk="1" hangingPunct="1">
              <a:lnSpc>
                <a:spcPct val="80000"/>
              </a:lnSpc>
            </a:pPr>
            <a:endParaRPr lang="en-US" altLang="ar-LB" dirty="0" smtClean="0"/>
          </a:p>
        </p:txBody>
      </p:sp>
      <p:sp>
        <p:nvSpPr>
          <p:cNvPr id="2" name="Slide Number Placeholder 1"/>
          <p:cNvSpPr>
            <a:spLocks noGrp="1"/>
          </p:cNvSpPr>
          <p:nvPr>
            <p:ph type="sldNum" sz="quarter" idx="11"/>
          </p:nvPr>
        </p:nvSpPr>
        <p:spPr/>
        <p:txBody>
          <a:bodyPr/>
          <a:lstStyle/>
          <a:p>
            <a:pPr>
              <a:defRPr/>
            </a:pPr>
            <a:fld id="{F07112B2-36E5-47B9-8D08-367511B8C65A}" type="slidenum">
              <a:rPr lang="en-US" smtClean="0"/>
              <a:pPr>
                <a:defRPr/>
              </a:pPr>
              <a:t>9</a:t>
            </a:fld>
            <a:endParaRPr lang="en-US" dirty="0"/>
          </a:p>
        </p:txBody>
      </p:sp>
    </p:spTree>
    <p:extLst>
      <p:ext uri="{BB962C8B-B14F-4D97-AF65-F5344CB8AC3E}">
        <p14:creationId xmlns:p14="http://schemas.microsoft.com/office/powerpoint/2010/main" val="27805389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TotalTime>
  <Words>2249</Words>
  <Application>Microsoft Office PowerPoint</Application>
  <PresentationFormat>On-screen Show (4:3)</PresentationFormat>
  <Paragraphs>324</Paragraphs>
  <Slides>43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Simplified Arabic</vt:lpstr>
      <vt:lpstr>Tahoma</vt:lpstr>
      <vt:lpstr>Times</vt:lpstr>
      <vt:lpstr>Times New Roman</vt:lpstr>
      <vt:lpstr>Wingdings</vt:lpstr>
      <vt:lpstr>Blank</vt:lpstr>
      <vt:lpstr>ورشة عمل حول الضريبة على الرواتب والاجور واشتراكات الضمان الاجتماعي لمنظمات المجتمع المدني   </vt:lpstr>
      <vt:lpstr>المحتوى</vt:lpstr>
      <vt:lpstr>الخضوع واتصافه بالالزام - المشتركون الخاضعون</vt:lpstr>
      <vt:lpstr>الخضوع واتصافه بالالزام - المشتركون الخاضعون</vt:lpstr>
      <vt:lpstr>الخضوع واتصافه بالالزام - المشتركون الخاضعون</vt:lpstr>
      <vt:lpstr>الخضوع واتصافه بالالزام - المشتركون الخاضعون</vt:lpstr>
      <vt:lpstr>الخضوع واتصافه بالالزام  - المشتركون الخاضعون</vt:lpstr>
      <vt:lpstr>الأشخاص غير الخاضعين حالياً لأحكام الضمان الاجتماعي</vt:lpstr>
      <vt:lpstr>الأشخاص غير الخاضعين حالياً لأحكام الضمان الاجتماعي</vt:lpstr>
      <vt:lpstr>إخضاع جميع الأشخاص للضمان الاجتماعي</vt:lpstr>
      <vt:lpstr>حقوق الأجراء في التسجيل </vt:lpstr>
      <vt:lpstr>PowerPoint Presentation</vt:lpstr>
      <vt:lpstr>PowerPoint Presentation</vt:lpstr>
      <vt:lpstr>PowerPoint Presentation</vt:lpstr>
      <vt:lpstr>PowerPoint Presentation</vt:lpstr>
      <vt:lpstr>PowerPoint Presentation</vt:lpstr>
      <vt:lpstr>تحصيل الاشتراكات</vt:lpstr>
      <vt:lpstr>في حالات تخلّف صاحب العمل عن تقديم الجداول وتسديد الإشتراكات</vt:lpstr>
      <vt:lpstr>في حالات تخلّف صاحب العمل عن تقديم الجداول وتسديد الإشتراكات - تابع</vt:lpstr>
      <vt:lpstr> واجبات صاحب العمل تجاه الضمان الاجتماعي </vt:lpstr>
      <vt:lpstr>PowerPoint Presentation</vt:lpstr>
      <vt:lpstr> واجبات صاحب العمل تجاه الضمان الاجتماعي - تابع </vt:lpstr>
      <vt:lpstr>PowerPoint Presentation</vt:lpstr>
      <vt:lpstr>PowerPoint Presentation</vt:lpstr>
      <vt:lpstr>PowerPoint Presentation</vt:lpstr>
      <vt:lpstr>PowerPoint Presentation</vt:lpstr>
      <vt:lpstr>PowerPoint Presentation</vt:lpstr>
      <vt:lpstr>دورية تسديد الإشتراكات - تابع</vt:lpstr>
      <vt:lpstr>PowerPoint Presentation</vt:lpstr>
      <vt:lpstr>الحد الأدنى والحد الأقصى للكسب الخاضع للإشتراكات </vt:lpstr>
      <vt:lpstr>الحد الأدنى والحد الأقصى للكسب الخاضع للإشتراكات - تابع</vt:lpstr>
      <vt:lpstr>PowerPoint Presentation</vt:lpstr>
      <vt:lpstr>الحد الأدنى والحد الأقصى للكسب الخاضع للإشتراكات - تابع:</vt:lpstr>
      <vt:lpstr>PowerPoint Presentation</vt:lpstr>
      <vt:lpstr>شركة تصرّح فصلياً:</vt:lpstr>
      <vt:lpstr>PowerPoint Presentation</vt:lpstr>
      <vt:lpstr> الكسب الخاضع للإشتراك و/او لتعويض نهاية الخدمة</vt:lpstr>
      <vt:lpstr>الكسب الخاضع للإشتراك و/او لتعويض نهاية الخدمة</vt:lpstr>
      <vt:lpstr>PowerPoint Presentation</vt:lpstr>
      <vt:lpstr>تستخدم الشركة 3 أجراء وتصرّح فصلياً</vt:lpstr>
      <vt:lpstr>PowerPoint Presentation</vt:lpstr>
      <vt:lpstr>PowerPoint Presentation</vt:lpstr>
      <vt:lpstr>PowerPoint Presentation</vt:lpstr>
    </vt:vector>
  </TitlesOfParts>
  <Company>JDG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Alice</cp:lastModifiedBy>
  <cp:revision>227</cp:revision>
  <cp:lastPrinted>2014-05-06T13:05:55Z</cp:lastPrinted>
  <dcterms:created xsi:type="dcterms:W3CDTF">2004-09-17T20:07:42Z</dcterms:created>
  <dcterms:modified xsi:type="dcterms:W3CDTF">2017-09-04T05:40:33Z</dcterms:modified>
</cp:coreProperties>
</file>