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9"/>
  </p:notesMasterIdLst>
  <p:handoutMasterIdLst>
    <p:handoutMasterId r:id="rId60"/>
  </p:handoutMasterIdLst>
  <p:sldIdLst>
    <p:sldId id="321"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22" r:id="rId40"/>
    <p:sldId id="305" r:id="rId41"/>
    <p:sldId id="306" r:id="rId42"/>
    <p:sldId id="307" r:id="rId43"/>
    <p:sldId id="308" r:id="rId44"/>
    <p:sldId id="309" r:id="rId45"/>
    <p:sldId id="310" r:id="rId46"/>
    <p:sldId id="323" r:id="rId47"/>
    <p:sldId id="311" r:id="rId48"/>
    <p:sldId id="312" r:id="rId49"/>
    <p:sldId id="313" r:id="rId50"/>
    <p:sldId id="314" r:id="rId51"/>
    <p:sldId id="315" r:id="rId52"/>
    <p:sldId id="316" r:id="rId53"/>
    <p:sldId id="317" r:id="rId54"/>
    <p:sldId id="318" r:id="rId55"/>
    <p:sldId id="324" r:id="rId56"/>
    <p:sldId id="319" r:id="rId57"/>
    <p:sldId id="320" r:id="rId58"/>
  </p:sldIdLst>
  <p:sldSz cx="9144000" cy="6858000" type="screen4x3"/>
  <p:notesSz cx="6710363" cy="9842500"/>
  <p:defaultTextStyle>
    <a:defPPr>
      <a:defRPr lang="en-US"/>
    </a:defPPr>
    <a:lvl1pPr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panose="02020603050405020304" pitchFamily="18" charset="0"/>
        <a:ea typeface="+mn-ea"/>
        <a:cs typeface="+mn-cs"/>
      </a:defRPr>
    </a:lvl5pPr>
    <a:lvl6pPr marL="2286000" algn="l" defTabSz="914400" rtl="0" eaLnBrk="1" latinLnBrk="0" hangingPunct="1">
      <a:defRPr sz="2800" kern="1200">
        <a:solidFill>
          <a:schemeClr val="tx1"/>
        </a:solidFill>
        <a:latin typeface="Times" panose="02020603050405020304" pitchFamily="18" charset="0"/>
        <a:ea typeface="+mn-ea"/>
        <a:cs typeface="+mn-cs"/>
      </a:defRPr>
    </a:lvl6pPr>
    <a:lvl7pPr marL="2743200" algn="l" defTabSz="914400" rtl="0" eaLnBrk="1" latinLnBrk="0" hangingPunct="1">
      <a:defRPr sz="2800" kern="1200">
        <a:solidFill>
          <a:schemeClr val="tx1"/>
        </a:solidFill>
        <a:latin typeface="Times" panose="02020603050405020304" pitchFamily="18" charset="0"/>
        <a:ea typeface="+mn-ea"/>
        <a:cs typeface="+mn-cs"/>
      </a:defRPr>
    </a:lvl7pPr>
    <a:lvl8pPr marL="3200400" algn="l" defTabSz="914400" rtl="0" eaLnBrk="1" latinLnBrk="0" hangingPunct="1">
      <a:defRPr sz="2800" kern="1200">
        <a:solidFill>
          <a:schemeClr val="tx1"/>
        </a:solidFill>
        <a:latin typeface="Times" panose="02020603050405020304" pitchFamily="18" charset="0"/>
        <a:ea typeface="+mn-ea"/>
        <a:cs typeface="+mn-cs"/>
      </a:defRPr>
    </a:lvl8pPr>
    <a:lvl9pPr marL="3657600" algn="l" defTabSz="914400" rtl="0" eaLnBrk="1" latinLnBrk="0" hangingPunct="1">
      <a:defRPr sz="28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guide id="3" orient="horz" pos="3100">
          <p15:clr>
            <a:srgbClr val="A4A3A4"/>
          </p15:clr>
        </p15:guide>
        <p15:guide id="4" pos="211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8463"/>
    <a:srgbClr val="E10040"/>
    <a:srgbClr val="002A6C"/>
    <a:srgbClr val="DDDDDD"/>
    <a:srgbClr val="CCCCCC"/>
    <a:srgbClr val="666666"/>
    <a:srgbClr val="1E4ABD"/>
    <a:srgbClr val="003366"/>
    <a:srgbClr val="C211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434" autoAdjust="0"/>
  </p:normalViewPr>
  <p:slideViewPr>
    <p:cSldViewPr>
      <p:cViewPr varScale="1">
        <p:scale>
          <a:sx n="70" d="100"/>
          <a:sy n="70" d="100"/>
        </p:scale>
        <p:origin x="702" y="72"/>
      </p:cViewPr>
      <p:guideLst>
        <p:guide orient="horz" pos="2160"/>
        <p:guide pos="2880"/>
      </p:guideLst>
    </p:cSldViewPr>
  </p:slideViewPr>
  <p:outlineViewPr>
    <p:cViewPr>
      <p:scale>
        <a:sx n="33" d="100"/>
        <a:sy n="33" d="100"/>
      </p:scale>
      <p:origin x="0" y="-28296"/>
    </p:cViewPr>
  </p:outlineViewPr>
  <p:notesTextViewPr>
    <p:cViewPr>
      <p:scale>
        <a:sx n="100" d="100"/>
        <a:sy n="100" d="100"/>
      </p:scale>
      <p:origin x="0" y="0"/>
    </p:cViewPr>
  </p:notesTextViewPr>
  <p:sorterViewPr>
    <p:cViewPr>
      <p:scale>
        <a:sx n="66" d="100"/>
        <a:sy n="66" d="100"/>
      </p:scale>
      <p:origin x="0" y="-7104"/>
    </p:cViewPr>
  </p:sorterViewPr>
  <p:notesViewPr>
    <p:cSldViewPr>
      <p:cViewPr varScale="1">
        <p:scale>
          <a:sx n="68" d="100"/>
          <a:sy n="68" d="100"/>
        </p:scale>
        <p:origin x="-2820" y="-102"/>
      </p:cViewPr>
      <p:guideLst>
        <p:guide orient="horz" pos="3108"/>
        <p:guide pos="2122"/>
        <p:guide orient="horz" pos="3100"/>
        <p:guide pos="211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07016" cy="482738"/>
          </a:xfrm>
          <a:prstGeom prst="rect">
            <a:avLst/>
          </a:prstGeom>
          <a:noFill/>
          <a:ln>
            <a:noFill/>
          </a:ln>
          <a:effectLst/>
          <a:extLst/>
        </p:spPr>
        <p:txBody>
          <a:bodyPr vert="horz" wrap="square" lIns="91166" tIns="45583" rIns="91166" bIns="45583" numCol="1" anchor="t" anchorCtr="0" compatLnSpc="1">
            <a:prstTxWarp prst="textNoShape">
              <a:avLst/>
            </a:prstTxWarp>
          </a:bodyPr>
          <a:lstStyle>
            <a:lvl1pPr>
              <a:defRPr sz="1200" dirty="0">
                <a:latin typeface="Times" charset="0"/>
              </a:defRPr>
            </a:lvl1pPr>
          </a:lstStyle>
          <a:p>
            <a:pPr>
              <a:defRPr/>
            </a:pPr>
            <a:endParaRPr lang="en-US"/>
          </a:p>
        </p:txBody>
      </p:sp>
      <p:sp>
        <p:nvSpPr>
          <p:cNvPr id="124931" name="Rectangle 3"/>
          <p:cNvSpPr>
            <a:spLocks noGrp="1" noChangeArrowheads="1"/>
          </p:cNvSpPr>
          <p:nvPr>
            <p:ph type="dt" sz="quarter" idx="1"/>
          </p:nvPr>
        </p:nvSpPr>
        <p:spPr bwMode="auto">
          <a:xfrm>
            <a:off x="3779122" y="0"/>
            <a:ext cx="2907016" cy="482738"/>
          </a:xfrm>
          <a:prstGeom prst="rect">
            <a:avLst/>
          </a:prstGeom>
          <a:noFill/>
          <a:ln>
            <a:noFill/>
          </a:ln>
          <a:effectLst/>
          <a:extLst/>
        </p:spPr>
        <p:txBody>
          <a:bodyPr vert="horz" wrap="square" lIns="91166" tIns="45583" rIns="91166" bIns="45583" numCol="1" anchor="t" anchorCtr="0" compatLnSpc="1">
            <a:prstTxWarp prst="textNoShape">
              <a:avLst/>
            </a:prstTxWarp>
          </a:bodyPr>
          <a:lstStyle>
            <a:lvl1pPr algn="r">
              <a:defRPr sz="1200">
                <a:latin typeface="Times" charset="0"/>
              </a:defRPr>
            </a:lvl1pPr>
          </a:lstStyle>
          <a:p>
            <a:pPr>
              <a:defRPr/>
            </a:pPr>
            <a:endParaRPr lang="en-US"/>
          </a:p>
        </p:txBody>
      </p:sp>
      <p:sp>
        <p:nvSpPr>
          <p:cNvPr id="124932" name="Rectangle 4"/>
          <p:cNvSpPr>
            <a:spLocks noGrp="1" noChangeArrowheads="1"/>
          </p:cNvSpPr>
          <p:nvPr>
            <p:ph type="ftr" sz="quarter" idx="2"/>
          </p:nvPr>
        </p:nvSpPr>
        <p:spPr bwMode="auto">
          <a:xfrm>
            <a:off x="0" y="9332943"/>
            <a:ext cx="2907016" cy="482738"/>
          </a:xfrm>
          <a:prstGeom prst="rect">
            <a:avLst/>
          </a:prstGeom>
          <a:noFill/>
          <a:ln>
            <a:noFill/>
          </a:ln>
          <a:effectLst/>
          <a:extLst/>
        </p:spPr>
        <p:txBody>
          <a:bodyPr vert="horz" wrap="square" lIns="91166" tIns="45583" rIns="91166" bIns="45583" numCol="1" anchor="b" anchorCtr="0" compatLnSpc="1">
            <a:prstTxWarp prst="textNoShape">
              <a:avLst/>
            </a:prstTxWarp>
          </a:bodyPr>
          <a:lstStyle>
            <a:lvl1pPr>
              <a:defRPr sz="1200">
                <a:latin typeface="Times" charset="0"/>
              </a:defRPr>
            </a:lvl1pPr>
          </a:lstStyle>
          <a:p>
            <a:pPr>
              <a:defRPr/>
            </a:pPr>
            <a:endParaRPr lang="en-US"/>
          </a:p>
        </p:txBody>
      </p:sp>
      <p:sp>
        <p:nvSpPr>
          <p:cNvPr id="124933" name="Rectangle 5"/>
          <p:cNvSpPr>
            <a:spLocks noGrp="1" noChangeArrowheads="1"/>
          </p:cNvSpPr>
          <p:nvPr>
            <p:ph type="sldNum" sz="quarter" idx="3"/>
          </p:nvPr>
        </p:nvSpPr>
        <p:spPr bwMode="auto">
          <a:xfrm>
            <a:off x="3779122" y="9332943"/>
            <a:ext cx="2907016" cy="482738"/>
          </a:xfrm>
          <a:prstGeom prst="rect">
            <a:avLst/>
          </a:prstGeom>
          <a:noFill/>
          <a:ln>
            <a:noFill/>
          </a:ln>
          <a:effectLst/>
          <a:extLst/>
        </p:spPr>
        <p:txBody>
          <a:bodyPr vert="horz" wrap="square" lIns="91166" tIns="45583" rIns="91166" bIns="45583" numCol="1" anchor="b" anchorCtr="0" compatLnSpc="1">
            <a:prstTxWarp prst="textNoShape">
              <a:avLst/>
            </a:prstTxWarp>
          </a:bodyPr>
          <a:lstStyle>
            <a:lvl1pPr algn="r">
              <a:defRPr sz="1200"/>
            </a:lvl1pPr>
          </a:lstStyle>
          <a:p>
            <a:fld id="{4282D20E-04EE-4357-A5B9-8361D86ED65C}" type="slidenum">
              <a:rPr lang="en-US" altLang="en-US"/>
              <a:pPr/>
              <a:t>‹#›</a:t>
            </a:fld>
            <a:endParaRPr lang="en-US" altLang="en-US"/>
          </a:p>
        </p:txBody>
      </p:sp>
    </p:spTree>
    <p:extLst>
      <p:ext uri="{BB962C8B-B14F-4D97-AF65-F5344CB8AC3E}">
        <p14:creationId xmlns:p14="http://schemas.microsoft.com/office/powerpoint/2010/main" val="484148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07016" cy="482738"/>
          </a:xfrm>
          <a:prstGeom prst="rect">
            <a:avLst/>
          </a:prstGeom>
          <a:noFill/>
          <a:ln>
            <a:noFill/>
          </a:ln>
          <a:effectLst/>
          <a:extLst/>
        </p:spPr>
        <p:txBody>
          <a:bodyPr vert="horz" wrap="square" lIns="91166" tIns="45583" rIns="91166" bIns="45583" numCol="1" anchor="t" anchorCtr="0" compatLnSpc="1">
            <a:prstTxWarp prst="textNoShape">
              <a:avLst/>
            </a:prstTxWarp>
          </a:bodyPr>
          <a:lstStyle>
            <a:lvl1pPr>
              <a:defRPr sz="1200">
                <a:latin typeface="Times" charset="0"/>
              </a:defRPr>
            </a:lvl1pPr>
          </a:lstStyle>
          <a:p>
            <a:pPr>
              <a:defRPr/>
            </a:pPr>
            <a:endParaRPr lang="en-US"/>
          </a:p>
        </p:txBody>
      </p:sp>
      <p:sp>
        <p:nvSpPr>
          <p:cNvPr id="129027" name="Rectangle 3"/>
          <p:cNvSpPr>
            <a:spLocks noGrp="1" noChangeArrowheads="1"/>
          </p:cNvSpPr>
          <p:nvPr>
            <p:ph type="dt" idx="1"/>
          </p:nvPr>
        </p:nvSpPr>
        <p:spPr bwMode="auto">
          <a:xfrm>
            <a:off x="3779122" y="0"/>
            <a:ext cx="2907016" cy="482738"/>
          </a:xfrm>
          <a:prstGeom prst="rect">
            <a:avLst/>
          </a:prstGeom>
          <a:noFill/>
          <a:ln>
            <a:noFill/>
          </a:ln>
          <a:effectLst/>
          <a:extLst/>
        </p:spPr>
        <p:txBody>
          <a:bodyPr vert="horz" wrap="square" lIns="91166" tIns="45583" rIns="91166" bIns="45583" numCol="1" anchor="t" anchorCtr="0" compatLnSpc="1">
            <a:prstTxWarp prst="textNoShape">
              <a:avLst/>
            </a:prstTxWarp>
          </a:bodyPr>
          <a:lstStyle>
            <a:lvl1pPr algn="r">
              <a:defRPr sz="1200">
                <a:latin typeface="Times" charset="0"/>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876300" y="723900"/>
            <a:ext cx="4933950"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9" name="Rectangle 5"/>
          <p:cNvSpPr>
            <a:spLocks noGrp="1" noChangeArrowheads="1"/>
          </p:cNvSpPr>
          <p:nvPr>
            <p:ph type="body" sz="quarter" idx="3"/>
          </p:nvPr>
        </p:nvSpPr>
        <p:spPr bwMode="auto">
          <a:xfrm>
            <a:off x="872105" y="4666472"/>
            <a:ext cx="4941928" cy="4425102"/>
          </a:xfrm>
          <a:prstGeom prst="rect">
            <a:avLst/>
          </a:prstGeom>
          <a:noFill/>
          <a:ln>
            <a:noFill/>
          </a:ln>
          <a:effectLst/>
          <a:extLst/>
        </p:spPr>
        <p:txBody>
          <a:bodyPr vert="horz" wrap="square" lIns="91166" tIns="45583" rIns="91166" bIns="455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9030" name="Rectangle 6"/>
          <p:cNvSpPr>
            <a:spLocks noGrp="1" noChangeArrowheads="1"/>
          </p:cNvSpPr>
          <p:nvPr>
            <p:ph type="ftr" sz="quarter" idx="4"/>
          </p:nvPr>
        </p:nvSpPr>
        <p:spPr bwMode="auto">
          <a:xfrm>
            <a:off x="0" y="9332943"/>
            <a:ext cx="2907016" cy="482738"/>
          </a:xfrm>
          <a:prstGeom prst="rect">
            <a:avLst/>
          </a:prstGeom>
          <a:noFill/>
          <a:ln>
            <a:noFill/>
          </a:ln>
          <a:effectLst/>
          <a:extLst/>
        </p:spPr>
        <p:txBody>
          <a:bodyPr vert="horz" wrap="square" lIns="91166" tIns="45583" rIns="91166" bIns="45583" numCol="1" anchor="b" anchorCtr="0" compatLnSpc="1">
            <a:prstTxWarp prst="textNoShape">
              <a:avLst/>
            </a:prstTxWarp>
          </a:bodyPr>
          <a:lstStyle>
            <a:lvl1pPr>
              <a:defRPr sz="1200">
                <a:latin typeface="Times" charset="0"/>
              </a:defRPr>
            </a:lvl1pPr>
          </a:lstStyle>
          <a:p>
            <a:pPr>
              <a:defRPr/>
            </a:pPr>
            <a:endParaRPr lang="en-US"/>
          </a:p>
        </p:txBody>
      </p:sp>
      <p:sp>
        <p:nvSpPr>
          <p:cNvPr id="129031" name="Rectangle 7"/>
          <p:cNvSpPr>
            <a:spLocks noGrp="1" noChangeArrowheads="1"/>
          </p:cNvSpPr>
          <p:nvPr>
            <p:ph type="sldNum" sz="quarter" idx="5"/>
          </p:nvPr>
        </p:nvSpPr>
        <p:spPr bwMode="auto">
          <a:xfrm>
            <a:off x="3779122" y="9332943"/>
            <a:ext cx="2907016" cy="482738"/>
          </a:xfrm>
          <a:prstGeom prst="rect">
            <a:avLst/>
          </a:prstGeom>
          <a:noFill/>
          <a:ln>
            <a:noFill/>
          </a:ln>
          <a:effectLst/>
          <a:extLst/>
        </p:spPr>
        <p:txBody>
          <a:bodyPr vert="horz" wrap="square" lIns="91166" tIns="45583" rIns="91166" bIns="45583" numCol="1" anchor="b" anchorCtr="0" compatLnSpc="1">
            <a:prstTxWarp prst="textNoShape">
              <a:avLst/>
            </a:prstTxWarp>
          </a:bodyPr>
          <a:lstStyle>
            <a:lvl1pPr algn="r">
              <a:defRPr sz="1200"/>
            </a:lvl1pPr>
          </a:lstStyle>
          <a:p>
            <a:fld id="{739CCEB8-9DB4-4BDA-B269-1313E20BE51F}" type="slidenum">
              <a:rPr lang="en-US" altLang="en-US"/>
              <a:pPr/>
              <a:t>‹#›</a:t>
            </a:fld>
            <a:endParaRPr lang="en-US" altLang="en-US"/>
          </a:p>
        </p:txBody>
      </p:sp>
    </p:spTree>
    <p:extLst>
      <p:ext uri="{BB962C8B-B14F-4D97-AF65-F5344CB8AC3E}">
        <p14:creationId xmlns:p14="http://schemas.microsoft.com/office/powerpoint/2010/main" val="35064354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A98AC3F-6207-4C8E-9BEB-7D3D705CC242}" type="slidenum">
              <a:rPr lang="en-US"/>
              <a:pPr/>
              <a:t>1</a:t>
            </a:fld>
            <a:endParaRPr lang="en-US"/>
          </a:p>
        </p:txBody>
      </p:sp>
      <p:sp>
        <p:nvSpPr>
          <p:cNvPr id="210948" name="Rectangle 4"/>
          <p:cNvSpPr>
            <a:spLocks noGrp="1" noRot="1" noChangeAspect="1" noChangeArrowheads="1" noTextEdit="1"/>
          </p:cNvSpPr>
          <p:nvPr>
            <p:ph type="sldImg"/>
          </p:nvPr>
        </p:nvSpPr>
        <p:spPr>
          <a:xfrm>
            <a:off x="371475" y="368300"/>
            <a:ext cx="5797550" cy="4349750"/>
          </a:xfrm>
          <a:ln/>
        </p:spPr>
      </p:sp>
      <p:sp>
        <p:nvSpPr>
          <p:cNvPr id="210949" name="Rectangle 5"/>
          <p:cNvSpPr>
            <a:spLocks noGrp="1" noChangeArrowheads="1"/>
          </p:cNvSpPr>
          <p:nvPr>
            <p:ph type="body" idx="1"/>
          </p:nvPr>
        </p:nvSpPr>
        <p:spPr>
          <a:xfrm>
            <a:off x="581404" y="4988297"/>
            <a:ext cx="5377980" cy="3870289"/>
          </a:xfrm>
        </p:spPr>
        <p:txBody>
          <a:bodyPr/>
          <a:lstStyle/>
          <a:p>
            <a:endParaRPr lang="en-US" sz="1000" dirty="0"/>
          </a:p>
        </p:txBody>
      </p:sp>
    </p:spTree>
    <p:extLst>
      <p:ext uri="{BB962C8B-B14F-4D97-AF65-F5344CB8AC3E}">
        <p14:creationId xmlns:p14="http://schemas.microsoft.com/office/powerpoint/2010/main" val="1654315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52400" y="1752600"/>
            <a:ext cx="8991600" cy="5105400"/>
          </a:xfrm>
          <a:prstGeom prst="rect">
            <a:avLst/>
          </a:prstGeom>
          <a:solidFill>
            <a:srgbClr val="DDDDDD"/>
          </a:solidFill>
          <a:ln w="9525">
            <a:noFill/>
            <a:miter lim="800000"/>
            <a:headEnd/>
            <a:tailEnd/>
          </a:ln>
          <a:effectLst/>
        </p:spPr>
        <p:txBody>
          <a:bodyPr wrap="none" anchor="ctr"/>
          <a:lstStyle/>
          <a:p>
            <a:pPr>
              <a:defRPr/>
            </a:pPr>
            <a:endParaRPr lang="en-US">
              <a:latin typeface="Times" charset="0"/>
            </a:endParaRPr>
          </a:p>
        </p:txBody>
      </p:sp>
      <p:sp>
        <p:nvSpPr>
          <p:cNvPr id="5" name="Rectangle 8"/>
          <p:cNvSpPr>
            <a:spLocks noChangeArrowheads="1"/>
          </p:cNvSpPr>
          <p:nvPr userDrawn="1"/>
        </p:nvSpPr>
        <p:spPr bwMode="auto">
          <a:xfrm>
            <a:off x="0" y="1752600"/>
            <a:ext cx="9144000" cy="152400"/>
          </a:xfrm>
          <a:prstGeom prst="rect">
            <a:avLst/>
          </a:prstGeom>
          <a:solidFill>
            <a:srgbClr val="C2113A"/>
          </a:solidFill>
          <a:ln w="9525">
            <a:noFill/>
            <a:miter lim="800000"/>
            <a:headEnd/>
            <a:tailEnd/>
          </a:ln>
          <a:effectLst/>
        </p:spPr>
        <p:txBody>
          <a:bodyPr wrap="none" anchor="ctr"/>
          <a:lstStyle/>
          <a:p>
            <a:pPr>
              <a:defRPr/>
            </a:pPr>
            <a:endParaRPr lang="en-US">
              <a:latin typeface="Times" charset="0"/>
            </a:endParaRPr>
          </a:p>
        </p:txBody>
      </p:sp>
      <p:sp>
        <p:nvSpPr>
          <p:cNvPr id="6" name="Rectangle 9"/>
          <p:cNvSpPr>
            <a:spLocks noChangeArrowheads="1"/>
          </p:cNvSpPr>
          <p:nvPr userDrawn="1"/>
        </p:nvSpPr>
        <p:spPr bwMode="auto">
          <a:xfrm>
            <a:off x="0" y="1905000"/>
            <a:ext cx="152400" cy="4953000"/>
          </a:xfrm>
          <a:prstGeom prst="rect">
            <a:avLst/>
          </a:prstGeom>
          <a:solidFill>
            <a:srgbClr val="002A6C"/>
          </a:solidFill>
          <a:ln w="9525">
            <a:noFill/>
            <a:miter lim="800000"/>
            <a:headEnd/>
            <a:tailEnd/>
          </a:ln>
          <a:effectLst/>
        </p:spPr>
        <p:txBody>
          <a:bodyPr wrap="none" anchor="ctr"/>
          <a:lstStyle/>
          <a:p>
            <a:pPr>
              <a:defRPr/>
            </a:pPr>
            <a:endParaRPr lang="en-US">
              <a:latin typeface="Times" charset="0"/>
            </a:endParaRPr>
          </a:p>
        </p:txBody>
      </p:sp>
      <p:pic>
        <p:nvPicPr>
          <p:cNvPr id="7" name="Picture 13" descr="Lockup_LEBANON_RGB_HIGH.bmp"/>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457200"/>
            <a:ext cx="63658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3429000"/>
            <a:ext cx="7772400" cy="1143000"/>
          </a:xfrm>
        </p:spPr>
        <p:txBody>
          <a:bodyPr/>
          <a:lstStyle>
            <a:lvl1pPr algn="ctr">
              <a:defRPr sz="4000"/>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4114800"/>
            <a:ext cx="6400800" cy="1752600"/>
          </a:xfrm>
        </p:spPr>
        <p:txBody>
          <a:bodyPr/>
          <a:lstStyle>
            <a:lvl1pPr marL="0" indent="0" algn="ctr">
              <a:buFontTx/>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fld id="{96D159FC-C229-4F06-A882-67D491680C28}" type="slidenum">
              <a:rPr lang="en-US" altLang="en-US"/>
              <a:pPr/>
              <a:t>‹#›</a:t>
            </a:fld>
            <a:r>
              <a:rPr lang="en-US" altLang="en-US" dirty="0"/>
              <a:t>a</a:t>
            </a:r>
          </a:p>
        </p:txBody>
      </p:sp>
    </p:spTree>
    <p:extLst>
      <p:ext uri="{BB962C8B-B14F-4D97-AF65-F5344CB8AC3E}">
        <p14:creationId xmlns:p14="http://schemas.microsoft.com/office/powerpoint/2010/main" val="1465833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9944D15-3BFB-4F46-B8A2-1F4444769EDA}" type="slidenum">
              <a:rPr lang="en-US" altLang="en-US"/>
              <a:pPr/>
              <a:t>‹#›</a:t>
            </a:fld>
            <a:endParaRPr lang="en-US" altLang="en-US"/>
          </a:p>
        </p:txBody>
      </p:sp>
    </p:spTree>
    <p:extLst>
      <p:ext uri="{BB962C8B-B14F-4D97-AF65-F5344CB8AC3E}">
        <p14:creationId xmlns:p14="http://schemas.microsoft.com/office/powerpoint/2010/main" val="2435815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5977F9B-D34B-42B6-8180-ADF6BE591946}" type="slidenum">
              <a:rPr lang="en-US" altLang="en-US"/>
              <a:pPr/>
              <a:t>‹#›</a:t>
            </a:fld>
            <a:endParaRPr lang="en-US" altLang="en-US"/>
          </a:p>
        </p:txBody>
      </p:sp>
    </p:spTree>
    <p:extLst>
      <p:ext uri="{BB962C8B-B14F-4D97-AF65-F5344CB8AC3E}">
        <p14:creationId xmlns:p14="http://schemas.microsoft.com/office/powerpoint/2010/main" val="372538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rtlCol="1">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3DB0BC-221E-4445-BD3A-2D688EA68798}" type="slidenum">
              <a:rPr lang="ar-SA"/>
              <a:pPr>
                <a:defRPr/>
              </a:pPr>
              <a:t>‹#›</a:t>
            </a:fld>
            <a:endParaRPr lang="en-US"/>
          </a:p>
        </p:txBody>
      </p:sp>
    </p:spTree>
    <p:extLst>
      <p:ext uri="{BB962C8B-B14F-4D97-AF65-F5344CB8AC3E}">
        <p14:creationId xmlns:p14="http://schemas.microsoft.com/office/powerpoint/2010/main" val="286552291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BDE4C22-E5BF-4463-8BFF-DC768A2F3368}" type="slidenum">
              <a:rPr lang="en-US" altLang="en-US"/>
              <a:pPr/>
              <a:t>‹#›</a:t>
            </a:fld>
            <a:endParaRPr lang="en-US" altLang="en-US" dirty="0"/>
          </a:p>
        </p:txBody>
      </p:sp>
    </p:spTree>
    <p:extLst>
      <p:ext uri="{BB962C8B-B14F-4D97-AF65-F5344CB8AC3E}">
        <p14:creationId xmlns:p14="http://schemas.microsoft.com/office/powerpoint/2010/main" val="293338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616328C-6003-48E0-8547-6E4D59FFF8B7}" type="slidenum">
              <a:rPr lang="en-US" altLang="en-US"/>
              <a:pPr/>
              <a:t>‹#›</a:t>
            </a:fld>
            <a:endParaRPr lang="en-US" altLang="en-US"/>
          </a:p>
        </p:txBody>
      </p:sp>
    </p:spTree>
    <p:extLst>
      <p:ext uri="{BB962C8B-B14F-4D97-AF65-F5344CB8AC3E}">
        <p14:creationId xmlns:p14="http://schemas.microsoft.com/office/powerpoint/2010/main" val="241923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75DC8AA-C725-472F-A47B-F6BC9EF44755}" type="slidenum">
              <a:rPr lang="en-US" altLang="en-US"/>
              <a:pPr/>
              <a:t>‹#›</a:t>
            </a:fld>
            <a:endParaRPr lang="en-US" altLang="en-US"/>
          </a:p>
        </p:txBody>
      </p:sp>
    </p:spTree>
    <p:extLst>
      <p:ext uri="{BB962C8B-B14F-4D97-AF65-F5344CB8AC3E}">
        <p14:creationId xmlns:p14="http://schemas.microsoft.com/office/powerpoint/2010/main" val="2214985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E9D49A2-637A-4F4D-945C-583D1524BB8A}" type="slidenum">
              <a:rPr lang="en-US" altLang="en-US"/>
              <a:pPr/>
              <a:t>‹#›</a:t>
            </a:fld>
            <a:endParaRPr lang="en-US" altLang="en-US"/>
          </a:p>
        </p:txBody>
      </p:sp>
    </p:spTree>
    <p:extLst>
      <p:ext uri="{BB962C8B-B14F-4D97-AF65-F5344CB8AC3E}">
        <p14:creationId xmlns:p14="http://schemas.microsoft.com/office/powerpoint/2010/main" val="2656830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129872C-3027-4D63-A23E-CB70E350A40B}" type="slidenum">
              <a:rPr lang="en-US" altLang="en-US"/>
              <a:pPr/>
              <a:t>‹#›</a:t>
            </a:fld>
            <a:endParaRPr lang="en-US" altLang="en-US"/>
          </a:p>
        </p:txBody>
      </p:sp>
    </p:spTree>
    <p:extLst>
      <p:ext uri="{BB962C8B-B14F-4D97-AF65-F5344CB8AC3E}">
        <p14:creationId xmlns:p14="http://schemas.microsoft.com/office/powerpoint/2010/main" val="235057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49C91ED-A95B-4BE2-BAFA-9EF8A4CB3690}" type="slidenum">
              <a:rPr lang="en-US" altLang="en-US"/>
              <a:pPr/>
              <a:t>‹#›</a:t>
            </a:fld>
            <a:endParaRPr lang="en-US" altLang="en-US"/>
          </a:p>
        </p:txBody>
      </p:sp>
    </p:spTree>
    <p:extLst>
      <p:ext uri="{BB962C8B-B14F-4D97-AF65-F5344CB8AC3E}">
        <p14:creationId xmlns:p14="http://schemas.microsoft.com/office/powerpoint/2010/main" val="73446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944A93D-6CE3-4794-B3F2-B7D4B7712D7D}" type="slidenum">
              <a:rPr lang="en-US" altLang="en-US"/>
              <a:pPr/>
              <a:t>‹#›</a:t>
            </a:fld>
            <a:endParaRPr lang="en-US" altLang="en-US"/>
          </a:p>
        </p:txBody>
      </p:sp>
    </p:spTree>
    <p:extLst>
      <p:ext uri="{BB962C8B-B14F-4D97-AF65-F5344CB8AC3E}">
        <p14:creationId xmlns:p14="http://schemas.microsoft.com/office/powerpoint/2010/main" val="2937386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E12848E-E01C-4722-8DB2-ACA2D97B207A}" type="slidenum">
              <a:rPr lang="en-US" altLang="en-US"/>
              <a:pPr/>
              <a:t>‹#›</a:t>
            </a:fld>
            <a:endParaRPr lang="en-US" altLang="en-US"/>
          </a:p>
        </p:txBody>
      </p:sp>
    </p:spTree>
    <p:extLst>
      <p:ext uri="{BB962C8B-B14F-4D97-AF65-F5344CB8AC3E}">
        <p14:creationId xmlns:p14="http://schemas.microsoft.com/office/powerpoint/2010/main" val="903052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1447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2209800"/>
            <a:ext cx="777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2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fld id="{7512E671-611D-48FA-B690-0CB6F2039B8E}" type="slidenum">
              <a:rPr lang="en-US" altLang="en-US"/>
              <a:pPr/>
              <a:t>‹#›</a:t>
            </a:fld>
            <a:endParaRPr lang="en-US" altLang="en-US"/>
          </a:p>
        </p:txBody>
      </p:sp>
      <p:sp>
        <p:nvSpPr>
          <p:cNvPr id="1031" name="Rectangle 10"/>
          <p:cNvSpPr>
            <a:spLocks noChangeArrowheads="1"/>
          </p:cNvSpPr>
          <p:nvPr userDrawn="1"/>
        </p:nvSpPr>
        <p:spPr bwMode="auto">
          <a:xfrm>
            <a:off x="0" y="1066800"/>
            <a:ext cx="9144000" cy="152400"/>
          </a:xfrm>
          <a:prstGeom prst="rect">
            <a:avLst/>
          </a:prstGeom>
          <a:solidFill>
            <a:srgbClr val="C2113A"/>
          </a:solidFill>
          <a:ln w="9525">
            <a:noFill/>
            <a:miter lim="800000"/>
            <a:headEnd/>
            <a:tailEnd/>
          </a:ln>
          <a:effectLst/>
        </p:spPr>
        <p:txBody>
          <a:bodyPr wrap="none" anchor="ctr"/>
          <a:lstStyle/>
          <a:p>
            <a:pPr>
              <a:defRPr/>
            </a:pPr>
            <a:endParaRPr lang="en-US">
              <a:latin typeface="Times" charset="0"/>
            </a:endParaRPr>
          </a:p>
        </p:txBody>
      </p:sp>
      <p:sp>
        <p:nvSpPr>
          <p:cNvPr id="1032" name="Rectangle 11"/>
          <p:cNvSpPr>
            <a:spLocks noChangeArrowheads="1"/>
          </p:cNvSpPr>
          <p:nvPr userDrawn="1"/>
        </p:nvSpPr>
        <p:spPr bwMode="auto">
          <a:xfrm>
            <a:off x="0" y="1219200"/>
            <a:ext cx="152400" cy="5638800"/>
          </a:xfrm>
          <a:prstGeom prst="rect">
            <a:avLst/>
          </a:prstGeom>
          <a:solidFill>
            <a:srgbClr val="002A6C"/>
          </a:solidFill>
          <a:ln w="9525">
            <a:noFill/>
            <a:miter lim="800000"/>
            <a:headEnd/>
            <a:tailEnd/>
          </a:ln>
          <a:effectLst/>
        </p:spPr>
        <p:txBody>
          <a:bodyPr wrap="none" anchor="ctr"/>
          <a:lstStyle/>
          <a:p>
            <a:pPr algn="ctr">
              <a:defRPr/>
            </a:pPr>
            <a:endParaRPr lang="en-US">
              <a:solidFill>
                <a:srgbClr val="002A6C"/>
              </a:solidFill>
              <a:latin typeface="Times" charset="0"/>
            </a:endParaRPr>
          </a:p>
        </p:txBody>
      </p:sp>
      <p:pic>
        <p:nvPicPr>
          <p:cNvPr id="2057" name="Picture 10" descr="Lockup_LEBANON_RGB_HIGH.bmp"/>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57175" y="228600"/>
            <a:ext cx="51530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fontAlgn="base">
        <a:spcBef>
          <a:spcPct val="0"/>
        </a:spcBef>
        <a:spcAft>
          <a:spcPct val="0"/>
        </a:spcAft>
        <a:defRPr sz="2400" b="1">
          <a:solidFill>
            <a:schemeClr val="tx2"/>
          </a:solidFill>
          <a:latin typeface="Arial" charset="0"/>
        </a:defRPr>
      </a:lvl6pPr>
      <a:lvl7pPr marL="914400" algn="l" rtl="0" fontAlgn="base">
        <a:spcBef>
          <a:spcPct val="0"/>
        </a:spcBef>
        <a:spcAft>
          <a:spcPct val="0"/>
        </a:spcAft>
        <a:defRPr sz="2400" b="1">
          <a:solidFill>
            <a:schemeClr val="tx2"/>
          </a:solidFill>
          <a:latin typeface="Arial" charset="0"/>
        </a:defRPr>
      </a:lvl7pPr>
      <a:lvl8pPr marL="1371600" algn="l" rtl="0" fontAlgn="base">
        <a:spcBef>
          <a:spcPct val="0"/>
        </a:spcBef>
        <a:spcAft>
          <a:spcPct val="0"/>
        </a:spcAft>
        <a:defRPr sz="2400" b="1">
          <a:solidFill>
            <a:schemeClr val="tx2"/>
          </a:solidFill>
          <a:latin typeface="Arial" charset="0"/>
        </a:defRPr>
      </a:lvl8pPr>
      <a:lvl9pPr marL="1828800" algn="l" rtl="0" fontAlgn="base">
        <a:spcBef>
          <a:spcPct val="0"/>
        </a:spcBef>
        <a:spcAft>
          <a:spcPct val="0"/>
        </a:spcAft>
        <a:defRPr sz="2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ctrTitle"/>
          </p:nvPr>
        </p:nvSpPr>
        <p:spPr>
          <a:xfrm>
            <a:off x="685800" y="2245511"/>
            <a:ext cx="7772400" cy="1869289"/>
          </a:xfrm>
        </p:spPr>
        <p:txBody>
          <a:bodyPr anchor="ctr">
            <a:normAutofit fontScale="90000"/>
          </a:bodyPr>
          <a:lstStyle/>
          <a:p>
            <a:pPr rtl="1"/>
            <a:r>
              <a:rPr lang="ar-SA" dirty="0"/>
              <a:t>ورشة عمل حول الضريبة على الرواتب والاجور واشتراكات الضمان الاجتماعي لمنظمات المجتمع المدني</a:t>
            </a:r>
            <a:r>
              <a:rPr lang="en-US" dirty="0"/>
              <a:t/>
            </a:r>
            <a:br>
              <a:rPr lang="en-US" dirty="0"/>
            </a:br>
            <a:r>
              <a:rPr lang="ar-LB" sz="1100" dirty="0" smtClean="0">
                <a:solidFill>
                  <a:schemeClr val="tx1"/>
                </a:solidFill>
              </a:rPr>
              <a:t/>
            </a:r>
            <a:br>
              <a:rPr lang="ar-LB" sz="1100" dirty="0" smtClean="0">
                <a:solidFill>
                  <a:schemeClr val="tx1"/>
                </a:solidFill>
              </a:rPr>
            </a:br>
            <a:r>
              <a:rPr lang="ar-LB" sz="1100" dirty="0" smtClean="0">
                <a:solidFill>
                  <a:schemeClr val="tx1"/>
                </a:solidFill>
              </a:rPr>
              <a:t/>
            </a:r>
            <a:br>
              <a:rPr lang="ar-LB" sz="1100" dirty="0" smtClean="0">
                <a:solidFill>
                  <a:schemeClr val="tx1"/>
                </a:solidFill>
              </a:rPr>
            </a:br>
            <a:endParaRPr lang="en-US" sz="2800" dirty="0">
              <a:solidFill>
                <a:schemeClr val="tx1"/>
              </a:solidFill>
            </a:endParaRPr>
          </a:p>
        </p:txBody>
      </p:sp>
      <p:sp>
        <p:nvSpPr>
          <p:cNvPr id="2" name="Footer Placeholder 1"/>
          <p:cNvSpPr>
            <a:spLocks noGrp="1"/>
          </p:cNvSpPr>
          <p:nvPr>
            <p:ph type="ftr" sz="quarter" idx="11"/>
          </p:nvPr>
        </p:nvSpPr>
        <p:spPr>
          <a:xfrm>
            <a:off x="304801" y="6223829"/>
            <a:ext cx="8534400" cy="365125"/>
          </a:xfrm>
        </p:spPr>
        <p:txBody>
          <a:bodyPr/>
          <a:lstStyle/>
          <a:p>
            <a:pPr rtl="1"/>
            <a:r>
              <a:rPr lang="ar-SA" dirty="0"/>
              <a:t>"تم تطوير هذه المنشورة بفضل دعم الشعب الأميركي من خلال الوكالة الأميركية للتنمية الدولية</a:t>
            </a:r>
            <a:r>
              <a:rPr lang="en-US" dirty="0"/>
              <a:t>. (USAID) </a:t>
            </a:r>
            <a:r>
              <a:rPr lang="ar-SA" dirty="0"/>
              <a:t>محتويات هذه المنشورة هي مسؤولية الاستشاري، ولا تعكس بالضرورة وجهة نظر او اراء الوكالة الأميركية للتنمية أو حكومة الولايات المتحدة</a:t>
            </a:r>
            <a:r>
              <a:rPr lang="en-US" dirty="0"/>
              <a:t>.</a:t>
            </a:r>
            <a:r>
              <a:rPr lang="ar-SA" dirty="0"/>
              <a:t>"</a:t>
            </a:r>
            <a:endParaRPr lang="en-US" b="1" dirty="0"/>
          </a:p>
        </p:txBody>
      </p:sp>
      <p:sp>
        <p:nvSpPr>
          <p:cNvPr id="3" name="TextBox 2"/>
          <p:cNvSpPr txBox="1"/>
          <p:nvPr/>
        </p:nvSpPr>
        <p:spPr>
          <a:xfrm>
            <a:off x="990600" y="5238690"/>
            <a:ext cx="7543800" cy="400110"/>
          </a:xfrm>
          <a:prstGeom prst="rect">
            <a:avLst/>
          </a:prstGeom>
          <a:noFill/>
        </p:spPr>
        <p:txBody>
          <a:bodyPr wrap="square" rtlCol="0">
            <a:spAutoFit/>
          </a:bodyPr>
          <a:lstStyle/>
          <a:p>
            <a:pPr algn="r" rtl="1"/>
            <a:r>
              <a:rPr lang="ar-SA" sz="2000" b="1" i="1" dirty="0"/>
              <a:t>هذا البرنامج بالتعاون مع معهد باسل فليحان المالي والاقتصادي</a:t>
            </a:r>
            <a:endParaRPr lang="en-US" sz="1400" dirty="0">
              <a:latin typeface="+mn-lt"/>
            </a:endParaRPr>
          </a:p>
        </p:txBody>
      </p:sp>
      <p:pic>
        <p:nvPicPr>
          <p:cNvPr id="6" name="Picture 5" descr="I:\Communication-Graphics\IOF-graphic identity\Logos\Logo IoF FULEIHA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143381"/>
            <a:ext cx="1795780" cy="551815"/>
          </a:xfrm>
          <a:prstGeom prst="rect">
            <a:avLst/>
          </a:prstGeom>
          <a:noFill/>
          <a:ln>
            <a:noFill/>
          </a:ln>
        </p:spPr>
      </p:pic>
    </p:spTree>
    <p:extLst>
      <p:ext uri="{BB962C8B-B14F-4D97-AF65-F5344CB8AC3E}">
        <p14:creationId xmlns:p14="http://schemas.microsoft.com/office/powerpoint/2010/main" val="3580701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206500"/>
            <a:ext cx="8229600" cy="1143000"/>
          </a:xfrm>
        </p:spPr>
        <p:txBody>
          <a:bodyPr/>
          <a:lstStyle/>
          <a:p>
            <a:pPr algn="r" rtl="1" eaLnBrk="1" hangingPunct="1"/>
            <a:r>
              <a:rPr lang="ar-LB" altLang="ar-LB" sz="3200" b="1" smtClean="0"/>
              <a:t>المبالغ الخاضعة حكماً للضريبة على الرواتب والأجور</a:t>
            </a:r>
            <a:endParaRPr lang="en-US" altLang="ar-LB" sz="3200" b="1" smtClean="0"/>
          </a:p>
        </p:txBody>
      </p:sp>
      <p:sp>
        <p:nvSpPr>
          <p:cNvPr id="11267" name="Rectangle 3"/>
          <p:cNvSpPr>
            <a:spLocks noGrp="1" noChangeArrowheads="1"/>
          </p:cNvSpPr>
          <p:nvPr>
            <p:ph idx="1"/>
          </p:nvPr>
        </p:nvSpPr>
        <p:spPr>
          <a:xfrm>
            <a:off x="609600" y="2057400"/>
            <a:ext cx="8686800" cy="4525962"/>
          </a:xfrm>
        </p:spPr>
        <p:txBody>
          <a:bodyPr/>
          <a:lstStyle/>
          <a:p>
            <a:pPr lvl="2" algn="r" rtl="1" eaLnBrk="1" hangingPunct="1">
              <a:lnSpc>
                <a:spcPct val="110000"/>
              </a:lnSpc>
            </a:pPr>
            <a:r>
              <a:rPr lang="ar-LB" altLang="ar-LB" sz="2800" dirty="0" smtClean="0"/>
              <a:t>مصاريف الإقامة وإجازة العمل المدفوعة من قبل صاحب العمل عن المستخدم الأجنبي</a:t>
            </a:r>
          </a:p>
          <a:p>
            <a:pPr lvl="2" algn="r" rtl="1" eaLnBrk="1" hangingPunct="1">
              <a:lnSpc>
                <a:spcPct val="110000"/>
              </a:lnSpc>
            </a:pPr>
            <a:r>
              <a:rPr lang="ar-LB" altLang="ar-LB" sz="2800" dirty="0" smtClean="0"/>
              <a:t>الفوائد على القروض الممنوحة للمستخدمين/الاجراء وغير المحتسبة </a:t>
            </a:r>
          </a:p>
          <a:p>
            <a:pPr lvl="2" algn="r" rtl="1" eaLnBrk="1" hangingPunct="1">
              <a:lnSpc>
                <a:spcPct val="110000"/>
              </a:lnSpc>
            </a:pPr>
            <a:r>
              <a:rPr lang="ar-LB" altLang="ar-LB" sz="2800" dirty="0" smtClean="0"/>
              <a:t>الإكرامية والبخشيش</a:t>
            </a:r>
          </a:p>
          <a:p>
            <a:pPr lvl="2" algn="r" rtl="1" eaLnBrk="1" hangingPunct="1">
              <a:lnSpc>
                <a:spcPct val="110000"/>
              </a:lnSpc>
            </a:pPr>
            <a:r>
              <a:rPr lang="ar-LB" altLang="ar-LB" sz="2800" dirty="0" smtClean="0"/>
              <a:t>نسبة مئوية من الأرباح لقاء عمل</a:t>
            </a:r>
          </a:p>
          <a:p>
            <a:pPr algn="r" rtl="1" eaLnBrk="1" hangingPunct="1"/>
            <a:endParaRPr lang="en-US" altLang="ar-LB" sz="2800" dirty="0" smtClean="0"/>
          </a:p>
          <a:p>
            <a:pPr algn="r" rtl="1" eaLnBrk="1" hangingPunct="1"/>
            <a:endParaRPr lang="en-US" altLang="ar-LB" sz="2800" dirty="0" smtClean="0"/>
          </a:p>
        </p:txBody>
      </p:sp>
    </p:spTree>
    <p:extLst>
      <p:ext uri="{BB962C8B-B14F-4D97-AF65-F5344CB8AC3E}">
        <p14:creationId xmlns:p14="http://schemas.microsoft.com/office/powerpoint/2010/main" val="743358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196975"/>
            <a:ext cx="8229600" cy="1143000"/>
          </a:xfrm>
        </p:spPr>
        <p:txBody>
          <a:bodyPr/>
          <a:lstStyle/>
          <a:p>
            <a:pPr algn="r" rtl="1" eaLnBrk="1" hangingPunct="1"/>
            <a:r>
              <a:rPr lang="ar-LB" altLang="ar-LB" sz="3200" b="1" smtClean="0"/>
              <a:t>المبالغ الخاضعة حكماً للضريبة على الرواتب والأجور</a:t>
            </a:r>
            <a:endParaRPr lang="en-US" altLang="ar-LB" sz="3200" b="1" smtClean="0"/>
          </a:p>
        </p:txBody>
      </p:sp>
      <p:sp>
        <p:nvSpPr>
          <p:cNvPr id="12291" name="Rectangle 3"/>
          <p:cNvSpPr>
            <a:spLocks noGrp="1" noChangeArrowheads="1"/>
          </p:cNvSpPr>
          <p:nvPr>
            <p:ph idx="1"/>
          </p:nvPr>
        </p:nvSpPr>
        <p:spPr>
          <a:xfrm>
            <a:off x="838200" y="2057400"/>
            <a:ext cx="8229600" cy="4525962"/>
          </a:xfrm>
        </p:spPr>
        <p:txBody>
          <a:bodyPr/>
          <a:lstStyle/>
          <a:p>
            <a:pPr lvl="2" algn="r" rtl="1" eaLnBrk="1" hangingPunct="1">
              <a:lnSpc>
                <a:spcPct val="110000"/>
              </a:lnSpc>
            </a:pPr>
            <a:r>
              <a:rPr lang="ar-LB" altLang="ar-LB" sz="2800" dirty="0" smtClean="0"/>
              <a:t>مخصصات مأخوذة من الأرباح لقاء عمل </a:t>
            </a:r>
            <a:endParaRPr lang="en-US" altLang="ar-LB" sz="2800" dirty="0" smtClean="0"/>
          </a:p>
          <a:p>
            <a:pPr lvl="2" algn="r" rtl="1" eaLnBrk="1" hangingPunct="1">
              <a:lnSpc>
                <a:spcPct val="110000"/>
              </a:lnSpc>
            </a:pPr>
            <a:r>
              <a:rPr lang="ar-LB" altLang="ar-LB" sz="2800" dirty="0" smtClean="0"/>
              <a:t>نسبة مئوية من المبيعات لقاء عمل(عمولات) </a:t>
            </a:r>
          </a:p>
          <a:p>
            <a:pPr lvl="2" algn="r" rtl="1" eaLnBrk="1" hangingPunct="1">
              <a:lnSpc>
                <a:spcPct val="110000"/>
              </a:lnSpc>
            </a:pPr>
            <a:r>
              <a:rPr lang="ar-LB" altLang="ar-LB" sz="2800" dirty="0" smtClean="0"/>
              <a:t>الحسومات الممنوحة من المؤسسة إلى الأجير </a:t>
            </a:r>
          </a:p>
          <a:p>
            <a:pPr lvl="2" algn="r" rtl="1" eaLnBrk="1" hangingPunct="1">
              <a:lnSpc>
                <a:spcPct val="110000"/>
              </a:lnSpc>
            </a:pPr>
            <a:r>
              <a:rPr lang="ar-LB" altLang="ar-LB" sz="2800" dirty="0" smtClean="0"/>
              <a:t> أي نوع من المنافع العينية أو النقدية التي يحصل عليها المستخدم نتيجة عقد العمل</a:t>
            </a:r>
          </a:p>
          <a:p>
            <a:pPr lvl="2" algn="r" rtl="1" eaLnBrk="1" hangingPunct="1">
              <a:lnSpc>
                <a:spcPct val="110000"/>
              </a:lnSpc>
              <a:buFont typeface="Wingdings" pitchFamily="2" charset="2"/>
              <a:buNone/>
            </a:pPr>
            <a:endParaRPr lang="en-US" altLang="ar-LB" sz="2800" dirty="0" smtClean="0"/>
          </a:p>
          <a:p>
            <a:pPr lvl="2" algn="r" rtl="1" eaLnBrk="1" hangingPunct="1">
              <a:lnSpc>
                <a:spcPct val="110000"/>
              </a:lnSpc>
              <a:buFont typeface="Wingdings" pitchFamily="2" charset="2"/>
              <a:buNone/>
            </a:pPr>
            <a:endParaRPr lang="en-US" altLang="ar-LB" sz="2800" b="1" dirty="0" smtClean="0"/>
          </a:p>
          <a:p>
            <a:pPr algn="r" rtl="1" eaLnBrk="1" hangingPunct="1"/>
            <a:endParaRPr lang="en-US" altLang="ar-LB" sz="2800" dirty="0" smtClean="0"/>
          </a:p>
        </p:txBody>
      </p:sp>
    </p:spTree>
    <p:extLst>
      <p:ext uri="{BB962C8B-B14F-4D97-AF65-F5344CB8AC3E}">
        <p14:creationId xmlns:p14="http://schemas.microsoft.com/office/powerpoint/2010/main" val="4257007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1295400"/>
            <a:ext cx="8229600" cy="1371600"/>
          </a:xfrm>
        </p:spPr>
        <p:txBody>
          <a:bodyPr/>
          <a:lstStyle/>
          <a:p>
            <a:pPr algn="r" rtl="1" eaLnBrk="1" hangingPunct="1"/>
            <a:r>
              <a:rPr lang="ar-LB" altLang="ar-LB" sz="3200" b="1" dirty="0" smtClean="0"/>
              <a:t>الإعفاءات من ضريبة الرواتب والأجور </a:t>
            </a:r>
            <a:endParaRPr lang="en-US" altLang="ar-LB" sz="3200" b="1" dirty="0" smtClean="0"/>
          </a:p>
        </p:txBody>
      </p:sp>
      <p:graphicFrame>
        <p:nvGraphicFramePr>
          <p:cNvPr id="115717" name="Group 5"/>
          <p:cNvGraphicFramePr>
            <a:graphicFrameLocks noGrp="1"/>
          </p:cNvGraphicFramePr>
          <p:nvPr>
            <p:ph type="tbl" idx="1"/>
          </p:nvPr>
        </p:nvGraphicFramePr>
        <p:xfrm>
          <a:off x="457200" y="2555875"/>
          <a:ext cx="8229600" cy="3968750"/>
        </p:xfrm>
        <a:graphic>
          <a:graphicData uri="http://schemas.openxmlformats.org/drawingml/2006/table">
            <a:tbl>
              <a:tblPr/>
              <a:tblGrid>
                <a:gridCol w="3970784"/>
                <a:gridCol w="4258816"/>
              </a:tblGrid>
              <a:tr h="976141">
                <a:tc>
                  <a:txBody>
                    <a:bodyPr/>
                    <a:lstStyle/>
                    <a:p>
                      <a:pPr marL="0" marR="0" lvl="0" indent="0" algn="ct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2800" b="1" i="0" u="sng" strike="noStrike" cap="none" normalizeH="0" baseline="0" dirty="0" smtClean="0">
                          <a:ln>
                            <a:noFill/>
                          </a:ln>
                          <a:solidFill>
                            <a:schemeClr val="tx1"/>
                          </a:solidFill>
                          <a:effectLst/>
                          <a:latin typeface="Arial" charset="0"/>
                          <a:cs typeface="Simplified Arabic" pitchFamily="2" charset="-78"/>
                        </a:rPr>
                        <a:t>التأمينات غير الخاضعة</a:t>
                      </a:r>
                      <a:endParaRPr kumimoji="0" lang="en-US" sz="2800" b="1" i="0" u="sng" strike="noStrike" cap="none" normalizeH="0" baseline="0" dirty="0" smtClean="0">
                        <a:ln>
                          <a:noFill/>
                        </a:ln>
                        <a:solidFill>
                          <a:schemeClr val="tx1"/>
                        </a:solidFill>
                        <a:effectLst/>
                        <a:latin typeface="Arial" charset="0"/>
                        <a:cs typeface="Simplified Arabic" pitchFamily="2" charset="-78"/>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2800" b="1" i="0" u="sng" strike="noStrike" cap="none" normalizeH="0" baseline="0" dirty="0" smtClean="0">
                          <a:ln>
                            <a:noFill/>
                          </a:ln>
                          <a:solidFill>
                            <a:schemeClr val="tx1"/>
                          </a:solidFill>
                          <a:effectLst/>
                          <a:latin typeface="Arial" charset="0"/>
                          <a:cs typeface="Simplified Arabic" pitchFamily="2" charset="-78"/>
                        </a:rPr>
                        <a:t>التأمينات الخاضعة</a:t>
                      </a:r>
                      <a:endParaRPr kumimoji="0" lang="en-US" sz="2800" b="1" i="0" u="sng" strike="noStrike" cap="none" normalizeH="0" baseline="0" dirty="0" smtClean="0">
                        <a:ln>
                          <a:noFill/>
                        </a:ln>
                        <a:solidFill>
                          <a:schemeClr val="tx1"/>
                        </a:solidFill>
                        <a:effectLst/>
                        <a:latin typeface="Arial" charset="0"/>
                        <a:cs typeface="Simplified Arabic" pitchFamily="2" charset="-78"/>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92609">
                <a:tc>
                  <a:txBody>
                    <a:bodyPr/>
                    <a:lstStyle/>
                    <a:p>
                      <a:pPr marL="0" marR="0" lvl="0" indent="0" algn="r" defTabSz="914400" rtl="1" eaLnBrk="0" fontAlgn="base" latinLnBrk="0" hangingPunct="0">
                        <a:lnSpc>
                          <a:spcPct val="100000"/>
                        </a:lnSpc>
                        <a:spcBef>
                          <a:spcPct val="20000"/>
                        </a:spcBef>
                        <a:spcAft>
                          <a:spcPct val="0"/>
                        </a:spcAft>
                        <a:buClr>
                          <a:schemeClr val="bg2"/>
                        </a:buClr>
                        <a:buSzPct val="75000"/>
                        <a:buFontTx/>
                        <a:buChar char="-"/>
                        <a:tabLst/>
                      </a:pPr>
                      <a:r>
                        <a:rPr kumimoji="0" lang="ar-LB" sz="2800" b="1" i="0" u="none" strike="noStrike" cap="none" normalizeH="0" baseline="0" dirty="0" smtClean="0">
                          <a:ln>
                            <a:noFill/>
                          </a:ln>
                          <a:solidFill>
                            <a:schemeClr val="tx1"/>
                          </a:solidFill>
                          <a:effectLst/>
                          <a:latin typeface="Arial" charset="0"/>
                          <a:cs typeface="Simplified Arabic" pitchFamily="2" charset="-78"/>
                        </a:rPr>
                        <a:t> </a:t>
                      </a:r>
                      <a:r>
                        <a:rPr kumimoji="0" lang="ar-LB" sz="2800" b="0" i="0" u="none" strike="noStrike" cap="none" normalizeH="0" baseline="0" dirty="0" smtClean="0">
                          <a:ln>
                            <a:noFill/>
                          </a:ln>
                          <a:solidFill>
                            <a:schemeClr val="tx1"/>
                          </a:solidFill>
                          <a:effectLst/>
                          <a:latin typeface="Arial" charset="0"/>
                          <a:cs typeface="Simplified Arabic" pitchFamily="2" charset="-78"/>
                        </a:rPr>
                        <a:t>تأمين المسؤولية المدنية</a:t>
                      </a:r>
                    </a:p>
                    <a:p>
                      <a:pPr marL="0" marR="0" lvl="0" indent="0" algn="r" defTabSz="914400" rtl="1" eaLnBrk="0" fontAlgn="base" latinLnBrk="0" hangingPunct="0">
                        <a:lnSpc>
                          <a:spcPct val="100000"/>
                        </a:lnSpc>
                        <a:spcBef>
                          <a:spcPct val="20000"/>
                        </a:spcBef>
                        <a:spcAft>
                          <a:spcPct val="0"/>
                        </a:spcAft>
                        <a:buClr>
                          <a:schemeClr val="bg2"/>
                        </a:buClr>
                        <a:buSzPct val="75000"/>
                        <a:buFontTx/>
                        <a:buChar char="-"/>
                        <a:tabLst/>
                      </a:pPr>
                      <a:r>
                        <a:rPr kumimoji="0" lang="ar-LB" sz="2800" b="0" i="0" u="none" strike="noStrike" cap="none" normalizeH="0" baseline="0" dirty="0" smtClean="0">
                          <a:ln>
                            <a:noFill/>
                          </a:ln>
                          <a:solidFill>
                            <a:schemeClr val="tx1"/>
                          </a:solidFill>
                          <a:effectLst/>
                          <a:latin typeface="Arial" charset="0"/>
                          <a:cs typeface="Simplified Arabic" pitchFamily="2" charset="-78"/>
                        </a:rPr>
                        <a:t> تأمين ضد حوادث العمل</a:t>
                      </a:r>
                      <a:endParaRPr kumimoji="0" lang="en-US" sz="2800" b="0" i="0" u="none" strike="noStrike" cap="none" normalizeH="0" baseline="0" dirty="0" smtClean="0">
                        <a:ln>
                          <a:noFill/>
                        </a:ln>
                        <a:solidFill>
                          <a:schemeClr val="tx1"/>
                        </a:solidFill>
                        <a:effectLst/>
                        <a:latin typeface="Arial" charset="0"/>
                        <a:cs typeface="Simplified Arabic" pitchFamily="2" charset="-78"/>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
                          <a:schemeClr val="bg2"/>
                        </a:buClr>
                        <a:buSzPct val="75000"/>
                        <a:buFontTx/>
                        <a:buChar char="-"/>
                        <a:tabLst/>
                      </a:pPr>
                      <a:r>
                        <a:rPr kumimoji="0" lang="ar-LB" sz="2800" b="1" i="0" u="none" strike="noStrike" cap="none" normalizeH="0" baseline="0" dirty="0" smtClean="0">
                          <a:ln>
                            <a:noFill/>
                          </a:ln>
                          <a:solidFill>
                            <a:schemeClr val="tx1"/>
                          </a:solidFill>
                          <a:effectLst/>
                          <a:latin typeface="Arial" charset="0"/>
                          <a:cs typeface="Simplified Arabic" pitchFamily="2" charset="-78"/>
                        </a:rPr>
                        <a:t> </a:t>
                      </a:r>
                      <a:r>
                        <a:rPr kumimoji="0" lang="ar-LB" sz="2800" b="0" i="0" u="none" strike="noStrike" cap="none" normalizeH="0" baseline="0" dirty="0" smtClean="0">
                          <a:ln>
                            <a:noFill/>
                          </a:ln>
                          <a:solidFill>
                            <a:schemeClr val="tx1"/>
                          </a:solidFill>
                          <a:effectLst/>
                          <a:latin typeface="Arial" charset="0"/>
                          <a:cs typeface="Simplified Arabic" pitchFamily="2" charset="-78"/>
                        </a:rPr>
                        <a:t>التأمين الصحي </a:t>
                      </a:r>
                      <a:r>
                        <a:rPr kumimoji="0" lang="ar-LB" sz="2800" b="0" i="0" u="none" strike="noStrike" cap="none" normalizeH="0" baseline="0" dirty="0" err="1" smtClean="0">
                          <a:ln>
                            <a:noFill/>
                          </a:ln>
                          <a:solidFill>
                            <a:schemeClr val="tx1"/>
                          </a:solidFill>
                          <a:effectLst/>
                          <a:latin typeface="Arial" charset="0"/>
                          <a:cs typeface="Simplified Arabic" pitchFamily="2" charset="-78"/>
                        </a:rPr>
                        <a:t>والاستشفائي</a:t>
                      </a:r>
                      <a:endParaRPr kumimoji="0" lang="ar-LB" sz="2800" b="0" i="0" u="none" strike="noStrike" cap="none" normalizeH="0" baseline="0" dirty="0" smtClean="0">
                        <a:ln>
                          <a:noFill/>
                        </a:ln>
                        <a:solidFill>
                          <a:schemeClr val="tx1"/>
                        </a:solidFill>
                        <a:effectLst/>
                        <a:latin typeface="Arial" charset="0"/>
                        <a:cs typeface="Simplified Arabic" pitchFamily="2" charset="-78"/>
                      </a:endParaRPr>
                    </a:p>
                    <a:p>
                      <a:pPr marL="0" marR="0" lvl="0" indent="0" algn="r" defTabSz="914400" rtl="1" eaLnBrk="0" fontAlgn="base" latinLnBrk="0" hangingPunct="0">
                        <a:lnSpc>
                          <a:spcPct val="100000"/>
                        </a:lnSpc>
                        <a:spcBef>
                          <a:spcPct val="20000"/>
                        </a:spcBef>
                        <a:spcAft>
                          <a:spcPct val="0"/>
                        </a:spcAft>
                        <a:buClr>
                          <a:schemeClr val="bg2"/>
                        </a:buClr>
                        <a:buSzPct val="75000"/>
                        <a:buFontTx/>
                        <a:buNone/>
                        <a:tabLst/>
                      </a:pPr>
                      <a:r>
                        <a:rPr kumimoji="0" lang="ar-LB" sz="2800" b="0" i="0" u="none" strike="noStrike" cap="none" normalizeH="0" baseline="0" dirty="0" smtClean="0">
                          <a:ln>
                            <a:noFill/>
                          </a:ln>
                          <a:solidFill>
                            <a:schemeClr val="tx1"/>
                          </a:solidFill>
                          <a:effectLst/>
                          <a:latin typeface="Arial" charset="0"/>
                          <a:cs typeface="Simplified Arabic" pitchFamily="2" charset="-78"/>
                        </a:rPr>
                        <a:t>(تغطية </a:t>
                      </a:r>
                      <a:r>
                        <a:rPr kumimoji="0" lang="ar-LB" sz="2800" b="0" i="0" u="none" strike="noStrike" cap="none" normalizeH="0" baseline="0" dirty="0" err="1" smtClean="0">
                          <a:ln>
                            <a:noFill/>
                          </a:ln>
                          <a:solidFill>
                            <a:schemeClr val="tx1"/>
                          </a:solidFill>
                          <a:effectLst/>
                          <a:latin typeface="Arial" charset="0"/>
                          <a:cs typeface="Simplified Arabic" pitchFamily="2" charset="-78"/>
                        </a:rPr>
                        <a:t>فروقات</a:t>
                      </a:r>
                      <a:r>
                        <a:rPr kumimoji="0" lang="ar-LB" sz="2800" b="0" i="0" u="none" strike="noStrike" cap="none" normalizeH="0" baseline="0" dirty="0" smtClean="0">
                          <a:ln>
                            <a:noFill/>
                          </a:ln>
                          <a:solidFill>
                            <a:schemeClr val="tx1"/>
                          </a:solidFill>
                          <a:effectLst/>
                          <a:latin typeface="Arial" charset="0"/>
                          <a:cs typeface="Simplified Arabic" pitchFamily="2" charset="-78"/>
                        </a:rPr>
                        <a:t> الضمان)</a:t>
                      </a:r>
                    </a:p>
                    <a:p>
                      <a:pPr marL="0" marR="0" lvl="0" indent="0" algn="r" defTabSz="914400" rtl="1" eaLnBrk="0" fontAlgn="base" latinLnBrk="0" hangingPunct="0">
                        <a:lnSpc>
                          <a:spcPct val="100000"/>
                        </a:lnSpc>
                        <a:spcBef>
                          <a:spcPct val="20000"/>
                        </a:spcBef>
                        <a:spcAft>
                          <a:spcPct val="0"/>
                        </a:spcAft>
                        <a:buClr>
                          <a:schemeClr val="bg2"/>
                        </a:buClr>
                        <a:buSzPct val="75000"/>
                        <a:buFontTx/>
                        <a:buChar char="-"/>
                        <a:tabLst/>
                      </a:pPr>
                      <a:r>
                        <a:rPr kumimoji="0" lang="ar-LB" sz="2800" b="0" i="0" u="none" strike="noStrike" cap="none" normalizeH="0" baseline="0" dirty="0" smtClean="0">
                          <a:ln>
                            <a:noFill/>
                          </a:ln>
                          <a:solidFill>
                            <a:schemeClr val="tx1"/>
                          </a:solidFill>
                          <a:effectLst/>
                          <a:latin typeface="Arial" charset="0"/>
                          <a:cs typeface="Simplified Arabic" pitchFamily="2" charset="-78"/>
                        </a:rPr>
                        <a:t> التأمين على الحياة</a:t>
                      </a:r>
                    </a:p>
                    <a:p>
                      <a:pPr marL="0" marR="0" lvl="0" indent="0" algn="r" defTabSz="914400" rtl="1" eaLnBrk="0" fontAlgn="base" latinLnBrk="0" hangingPunct="0">
                        <a:lnSpc>
                          <a:spcPct val="100000"/>
                        </a:lnSpc>
                        <a:spcBef>
                          <a:spcPct val="20000"/>
                        </a:spcBef>
                        <a:spcAft>
                          <a:spcPct val="0"/>
                        </a:spcAft>
                        <a:buClr>
                          <a:schemeClr val="bg2"/>
                        </a:buClr>
                        <a:buSzPct val="75000"/>
                        <a:buFontTx/>
                        <a:buChar char="-"/>
                        <a:tabLst/>
                      </a:pPr>
                      <a:r>
                        <a:rPr kumimoji="0" lang="ar-LB" sz="2800" b="0" i="0" u="none" strike="noStrike" cap="none" normalizeH="0" baseline="0" dirty="0" smtClean="0">
                          <a:ln>
                            <a:noFill/>
                          </a:ln>
                          <a:solidFill>
                            <a:schemeClr val="tx1"/>
                          </a:solidFill>
                          <a:effectLst/>
                          <a:latin typeface="Arial" charset="0"/>
                          <a:cs typeface="Simplified Arabic" pitchFamily="2" charset="-78"/>
                        </a:rPr>
                        <a:t>أي نوع من التأمين ذات المنفعة الشخصية للمستخدم </a:t>
                      </a:r>
                      <a:endParaRPr kumimoji="0" lang="en-US" sz="2800" b="0" i="0" u="none" strike="noStrike" cap="none" normalizeH="0" baseline="0" dirty="0" smtClean="0">
                        <a:ln>
                          <a:noFill/>
                        </a:ln>
                        <a:solidFill>
                          <a:schemeClr val="tx1"/>
                        </a:solidFill>
                        <a:effectLst/>
                        <a:latin typeface="Arial" charset="0"/>
                        <a:cs typeface="Simplified Arabic" pitchFamily="2" charset="-78"/>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63533875"/>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133475"/>
            <a:ext cx="8229600" cy="1143000"/>
          </a:xfrm>
        </p:spPr>
        <p:txBody>
          <a:bodyPr/>
          <a:lstStyle/>
          <a:p>
            <a:pPr algn="r" rtl="1" eaLnBrk="1" hangingPunct="1"/>
            <a:r>
              <a:rPr lang="ar-LB" altLang="ar-LB" sz="3200" b="1" smtClean="0"/>
              <a:t>الإعفاءات من ضريبة الرواتب والأجور </a:t>
            </a:r>
            <a:endParaRPr lang="en-US" altLang="ar-LB" sz="3200" b="1" smtClean="0"/>
          </a:p>
        </p:txBody>
      </p:sp>
      <p:sp>
        <p:nvSpPr>
          <p:cNvPr id="14339" name="Rectangle 3"/>
          <p:cNvSpPr>
            <a:spLocks noGrp="1" noChangeArrowheads="1"/>
          </p:cNvSpPr>
          <p:nvPr>
            <p:ph idx="1"/>
          </p:nvPr>
        </p:nvSpPr>
        <p:spPr>
          <a:xfrm>
            <a:off x="457200" y="2216150"/>
            <a:ext cx="8229600" cy="4525963"/>
          </a:xfrm>
        </p:spPr>
        <p:txBody>
          <a:bodyPr/>
          <a:lstStyle/>
          <a:p>
            <a:pPr algn="r" rtl="1" eaLnBrk="1" hangingPunct="1">
              <a:lnSpc>
                <a:spcPct val="80000"/>
              </a:lnSpc>
              <a:buFont typeface="Wingdings" pitchFamily="2" charset="2"/>
              <a:buNone/>
            </a:pPr>
            <a:r>
              <a:rPr lang="ar-LB" altLang="ar-LB" sz="2800" b="1" u="sng" dirty="0" smtClean="0"/>
              <a:t>بدل الملبس</a:t>
            </a:r>
          </a:p>
          <a:p>
            <a:pPr algn="ctr" rtl="1" eaLnBrk="1" hangingPunct="1">
              <a:lnSpc>
                <a:spcPct val="80000"/>
              </a:lnSpc>
              <a:buFont typeface="Wingdings" pitchFamily="2" charset="2"/>
              <a:buNone/>
            </a:pPr>
            <a:r>
              <a:rPr lang="ar-LB" altLang="ar-LB" sz="2800" b="1" dirty="0" smtClean="0"/>
              <a:t> (مرسوم رقم 4823 تاريخ 2 /2/ 2001)</a:t>
            </a:r>
          </a:p>
          <a:p>
            <a:pPr algn="r" rtl="1" eaLnBrk="1" hangingPunct="1">
              <a:lnSpc>
                <a:spcPct val="80000"/>
              </a:lnSpc>
              <a:buFont typeface="Wingdings" pitchFamily="2" charset="2"/>
              <a:buNone/>
            </a:pPr>
            <a:r>
              <a:rPr lang="ar-LB" altLang="ar-LB" sz="2800" b="1" dirty="0" smtClean="0"/>
              <a:t>معفى شرط:</a:t>
            </a:r>
          </a:p>
          <a:p>
            <a:pPr algn="r" rtl="1" eaLnBrk="1" hangingPunct="1">
              <a:lnSpc>
                <a:spcPct val="80000"/>
              </a:lnSpc>
              <a:buFont typeface="Wingdings" pitchFamily="2" charset="2"/>
              <a:buNone/>
            </a:pPr>
            <a:endParaRPr lang="ar-LB" altLang="ar-LB" sz="2800" dirty="0" smtClean="0"/>
          </a:p>
          <a:p>
            <a:pPr algn="r" rtl="1" eaLnBrk="1" hangingPunct="1">
              <a:lnSpc>
                <a:spcPct val="80000"/>
              </a:lnSpc>
              <a:buFont typeface="Wingdings" pitchFamily="2" charset="2"/>
              <a:buNone/>
            </a:pPr>
            <a:r>
              <a:rPr lang="en-US" altLang="ar-LB" sz="2800" dirty="0" smtClean="0"/>
              <a:t>    -</a:t>
            </a:r>
            <a:r>
              <a:rPr lang="ar-LB" altLang="ar-LB" sz="2800" dirty="0" smtClean="0"/>
              <a:t>خضوع المستفيد لقانون الضمان الاجتماعي.</a:t>
            </a:r>
          </a:p>
          <a:p>
            <a:pPr algn="r" rtl="1" eaLnBrk="1" hangingPunct="1">
              <a:lnSpc>
                <a:spcPct val="125000"/>
              </a:lnSpc>
              <a:buFont typeface="Wingdings" pitchFamily="2" charset="2"/>
              <a:buNone/>
            </a:pPr>
            <a:r>
              <a:rPr lang="en-US" altLang="ar-LB" sz="2800" dirty="0" smtClean="0"/>
              <a:t>   -</a:t>
            </a:r>
            <a:r>
              <a:rPr lang="ar-LB" altLang="ar-LB" sz="2800" dirty="0" smtClean="0"/>
              <a:t>عدم استبداله ببدل نقدي</a:t>
            </a:r>
            <a:r>
              <a:rPr lang="en-US" altLang="ar-LB" sz="2800" dirty="0" smtClean="0"/>
              <a:t>-</a:t>
            </a:r>
          </a:p>
          <a:p>
            <a:pPr algn="r" rtl="1" eaLnBrk="1" hangingPunct="1">
              <a:lnSpc>
                <a:spcPct val="125000"/>
              </a:lnSpc>
              <a:buFont typeface="Wingdings" pitchFamily="2" charset="2"/>
              <a:buNone/>
            </a:pPr>
            <a:r>
              <a:rPr lang="en-US" altLang="ar-LB" sz="2800" dirty="0" smtClean="0"/>
              <a:t>    -</a:t>
            </a:r>
            <a:r>
              <a:rPr lang="ar-LB" altLang="ar-LB" sz="2800" dirty="0" smtClean="0"/>
              <a:t>أن يكون البدل السنوي ضمن الحدّ الأدنى للأجر الشهري.</a:t>
            </a:r>
            <a:endParaRPr lang="en-US" altLang="ar-LB" sz="2800" dirty="0" smtClean="0"/>
          </a:p>
          <a:p>
            <a:pPr algn="r" rtl="1" eaLnBrk="1" hangingPunct="1">
              <a:lnSpc>
                <a:spcPct val="80000"/>
              </a:lnSpc>
            </a:pPr>
            <a:endParaRPr lang="en-US" altLang="ar-LB" sz="2800" dirty="0" smtClean="0"/>
          </a:p>
        </p:txBody>
      </p:sp>
    </p:spTree>
    <p:extLst>
      <p:ext uri="{BB962C8B-B14F-4D97-AF65-F5344CB8AC3E}">
        <p14:creationId xmlns:p14="http://schemas.microsoft.com/office/powerpoint/2010/main" val="1074954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349375"/>
            <a:ext cx="8229600" cy="1143000"/>
          </a:xfrm>
        </p:spPr>
        <p:txBody>
          <a:bodyPr/>
          <a:lstStyle/>
          <a:p>
            <a:pPr algn="r" rtl="1" eaLnBrk="1" hangingPunct="1"/>
            <a:r>
              <a:rPr lang="ar-LB" altLang="ar-LB" sz="3200" b="1" smtClean="0"/>
              <a:t>الإعفاءات من ضريبة الرواتب والأجور </a:t>
            </a:r>
            <a:br>
              <a:rPr lang="ar-LB" altLang="ar-LB" sz="3200" b="1" smtClean="0"/>
            </a:br>
            <a:endParaRPr lang="en-US" altLang="ar-LB" sz="3200" b="1" smtClean="0"/>
          </a:p>
        </p:txBody>
      </p:sp>
      <p:sp>
        <p:nvSpPr>
          <p:cNvPr id="15363" name="Rectangle 3"/>
          <p:cNvSpPr>
            <a:spLocks noGrp="1" noChangeArrowheads="1"/>
          </p:cNvSpPr>
          <p:nvPr>
            <p:ph idx="1"/>
          </p:nvPr>
        </p:nvSpPr>
        <p:spPr>
          <a:xfrm>
            <a:off x="457200" y="1844675"/>
            <a:ext cx="8229600" cy="4310063"/>
          </a:xfrm>
        </p:spPr>
        <p:txBody>
          <a:bodyPr/>
          <a:lstStyle/>
          <a:p>
            <a:pPr algn="ctr" rtl="1" eaLnBrk="1" hangingPunct="1">
              <a:lnSpc>
                <a:spcPct val="90000"/>
              </a:lnSpc>
              <a:buFont typeface="Wingdings" pitchFamily="2" charset="2"/>
              <a:buNone/>
            </a:pPr>
            <a:endParaRPr lang="ar-LB" altLang="ar-LB" sz="2800" b="1" dirty="0" smtClean="0"/>
          </a:p>
          <a:p>
            <a:pPr algn="r" rtl="1" eaLnBrk="1" hangingPunct="1">
              <a:lnSpc>
                <a:spcPct val="90000"/>
              </a:lnSpc>
              <a:buFont typeface="Wingdings" pitchFamily="2" charset="2"/>
              <a:buNone/>
            </a:pPr>
            <a:r>
              <a:rPr lang="ar-LB" altLang="ar-LB" sz="2800" b="1" u="sng" dirty="0" smtClean="0"/>
              <a:t>بدل الطعام</a:t>
            </a:r>
          </a:p>
          <a:p>
            <a:pPr algn="ctr" rtl="1" eaLnBrk="1" hangingPunct="1">
              <a:lnSpc>
                <a:spcPct val="90000"/>
              </a:lnSpc>
              <a:buFont typeface="Wingdings" pitchFamily="2" charset="2"/>
              <a:buNone/>
            </a:pPr>
            <a:endParaRPr lang="ar-LB" altLang="ar-LB" sz="2800" b="1" dirty="0" smtClean="0"/>
          </a:p>
          <a:p>
            <a:pPr algn="ctr" rtl="1" eaLnBrk="1" hangingPunct="1">
              <a:lnSpc>
                <a:spcPct val="90000"/>
              </a:lnSpc>
              <a:buFont typeface="Wingdings" pitchFamily="2" charset="2"/>
              <a:buNone/>
            </a:pPr>
            <a:r>
              <a:rPr lang="ar-LB" altLang="ar-LB" sz="2800" b="1" dirty="0" smtClean="0"/>
              <a:t>(مرسوم رقم 4823 تاريخ 2/2/2001)</a:t>
            </a:r>
          </a:p>
          <a:p>
            <a:pPr algn="r" rtl="1" eaLnBrk="1" hangingPunct="1">
              <a:lnSpc>
                <a:spcPct val="90000"/>
              </a:lnSpc>
              <a:buFont typeface="Wingdings" pitchFamily="2" charset="2"/>
              <a:buNone/>
            </a:pPr>
            <a:r>
              <a:rPr lang="ar-LB" altLang="ar-LB" sz="2800" dirty="0" smtClean="0"/>
              <a:t>معفى شرط:</a:t>
            </a:r>
          </a:p>
          <a:p>
            <a:pPr algn="r" rtl="1" eaLnBrk="1" hangingPunct="1">
              <a:lnSpc>
                <a:spcPct val="90000"/>
              </a:lnSpc>
              <a:buFont typeface="Wingdings" pitchFamily="2" charset="2"/>
              <a:buNone/>
            </a:pPr>
            <a:r>
              <a:rPr lang="ar-LB" altLang="ar-LB" sz="2800" dirty="0" smtClean="0"/>
              <a:t>- أن يكون المستخدم المستفيد منه خاضع للضمان.</a:t>
            </a:r>
          </a:p>
          <a:p>
            <a:pPr algn="r" rtl="1" eaLnBrk="1" hangingPunct="1">
              <a:lnSpc>
                <a:spcPct val="125000"/>
              </a:lnSpc>
              <a:buFont typeface="Wingdings" pitchFamily="2" charset="2"/>
              <a:buNone/>
            </a:pPr>
            <a:r>
              <a:rPr lang="ar-LB" altLang="ar-LB" sz="2800" dirty="0" smtClean="0"/>
              <a:t>- أن تكون القسيمة أو وجبة الطعام ضمن حدود 5.000 ل.ل عن كلّ يوم عمل فعلي.</a:t>
            </a:r>
          </a:p>
          <a:p>
            <a:pPr algn="r" rtl="1" eaLnBrk="1" hangingPunct="1">
              <a:lnSpc>
                <a:spcPct val="125000"/>
              </a:lnSpc>
              <a:buFont typeface="Wingdings" pitchFamily="2" charset="2"/>
              <a:buNone/>
            </a:pPr>
            <a:r>
              <a:rPr lang="ar-LB" altLang="ar-LB" sz="2800" b="1" u="sng" dirty="0" smtClean="0"/>
              <a:t>ملاحظة</a:t>
            </a:r>
            <a:r>
              <a:rPr lang="ar-LB" altLang="ar-LB" sz="2800" b="1" dirty="0" smtClean="0"/>
              <a:t> : يخضع بدل الطعام للضريبة في حال استبداله ببدل نقدي.</a:t>
            </a:r>
            <a:r>
              <a:rPr lang="en-US" altLang="ar-LB" sz="2800" dirty="0" smtClean="0"/>
              <a:t> </a:t>
            </a:r>
          </a:p>
          <a:p>
            <a:pPr algn="r" rtl="1" eaLnBrk="1" hangingPunct="1">
              <a:lnSpc>
                <a:spcPct val="90000"/>
              </a:lnSpc>
            </a:pPr>
            <a:endParaRPr lang="en-US" altLang="ar-LB" sz="2800" dirty="0" smtClean="0"/>
          </a:p>
        </p:txBody>
      </p:sp>
    </p:spTree>
    <p:extLst>
      <p:ext uri="{BB962C8B-B14F-4D97-AF65-F5344CB8AC3E}">
        <p14:creationId xmlns:p14="http://schemas.microsoft.com/office/powerpoint/2010/main" val="1916955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277938"/>
            <a:ext cx="8229600" cy="1143000"/>
          </a:xfrm>
        </p:spPr>
        <p:txBody>
          <a:bodyPr/>
          <a:lstStyle/>
          <a:p>
            <a:pPr algn="r" rtl="1" eaLnBrk="1" hangingPunct="1"/>
            <a:r>
              <a:rPr lang="ar-LB" altLang="ar-LB" sz="3200" b="1" smtClean="0"/>
              <a:t>الإعفاءات من ضريبة الرواتب والأجور </a:t>
            </a:r>
            <a:br>
              <a:rPr lang="ar-LB" altLang="ar-LB" sz="3200" b="1" smtClean="0"/>
            </a:br>
            <a:endParaRPr lang="en-US" altLang="ar-LB" sz="3200" b="1" smtClean="0"/>
          </a:p>
        </p:txBody>
      </p:sp>
      <p:sp>
        <p:nvSpPr>
          <p:cNvPr id="16387" name="Rectangle 4"/>
          <p:cNvSpPr>
            <a:spLocks noGrp="1" noChangeArrowheads="1"/>
          </p:cNvSpPr>
          <p:nvPr>
            <p:ph idx="1"/>
          </p:nvPr>
        </p:nvSpPr>
        <p:spPr>
          <a:xfrm>
            <a:off x="457200" y="2216150"/>
            <a:ext cx="8229600" cy="4525963"/>
          </a:xfrm>
        </p:spPr>
        <p:txBody>
          <a:bodyPr/>
          <a:lstStyle/>
          <a:p>
            <a:pPr algn="r" rtl="1" eaLnBrk="1" hangingPunct="1">
              <a:lnSpc>
                <a:spcPct val="80000"/>
              </a:lnSpc>
              <a:buFont typeface="Wingdings" pitchFamily="2" charset="2"/>
              <a:buNone/>
            </a:pPr>
            <a:r>
              <a:rPr lang="ar-LB" altLang="ar-LB" sz="2800" b="1" dirty="0" smtClean="0"/>
              <a:t>   </a:t>
            </a:r>
            <a:r>
              <a:rPr lang="ar-LB" altLang="ar-LB" sz="2800" b="1" u="sng" dirty="0" smtClean="0"/>
              <a:t>بدل النقل</a:t>
            </a:r>
            <a:endParaRPr lang="ar-LB" altLang="ar-LB" sz="2800" b="1" dirty="0" smtClean="0"/>
          </a:p>
          <a:p>
            <a:pPr algn="r" rtl="1" eaLnBrk="1" hangingPunct="1">
              <a:lnSpc>
                <a:spcPct val="80000"/>
              </a:lnSpc>
              <a:buFont typeface="Wingdings" pitchFamily="2" charset="2"/>
              <a:buNone/>
            </a:pPr>
            <a:r>
              <a:rPr lang="ar-LB" altLang="ar-LB" sz="2800" b="1" dirty="0" smtClean="0"/>
              <a:t>   </a:t>
            </a:r>
            <a:r>
              <a:rPr lang="ar-LB" altLang="ar-LB" sz="2800" dirty="0" smtClean="0"/>
              <a:t>معفى ضمن حدود مرسوم وزارة العمل رقم 6263 (حالياً8.000 ل.ل عن كلّ يوم عمل فعلي).</a:t>
            </a:r>
          </a:p>
          <a:p>
            <a:pPr algn="r" rtl="1" eaLnBrk="1" hangingPunct="1">
              <a:lnSpc>
                <a:spcPct val="80000"/>
              </a:lnSpc>
              <a:buFont typeface="Wingdings" pitchFamily="2" charset="2"/>
              <a:buNone/>
            </a:pPr>
            <a:r>
              <a:rPr lang="ar-LB" altLang="ar-LB" sz="2800" b="1" dirty="0" smtClean="0"/>
              <a:t>    </a:t>
            </a:r>
          </a:p>
          <a:p>
            <a:pPr algn="r" rtl="1" eaLnBrk="1" hangingPunct="1">
              <a:lnSpc>
                <a:spcPct val="80000"/>
              </a:lnSpc>
              <a:buFont typeface="Wingdings" pitchFamily="2" charset="2"/>
              <a:buNone/>
            </a:pPr>
            <a:r>
              <a:rPr lang="ar-LB" altLang="ar-LB" sz="2800" b="1" dirty="0" smtClean="0"/>
              <a:t>   </a:t>
            </a:r>
            <a:r>
              <a:rPr lang="ar-LB" altLang="ar-LB" sz="2800" b="1" u="sng" dirty="0" smtClean="0"/>
              <a:t>بدل الانتقال</a:t>
            </a:r>
          </a:p>
          <a:p>
            <a:pPr algn="r" rtl="1" eaLnBrk="1" hangingPunct="1">
              <a:lnSpc>
                <a:spcPct val="80000"/>
              </a:lnSpc>
              <a:buFont typeface="Wingdings" pitchFamily="2" charset="2"/>
              <a:buNone/>
            </a:pPr>
            <a:r>
              <a:rPr lang="ar-LB" altLang="ar-LB" sz="2800" b="1" dirty="0" smtClean="0"/>
              <a:t>  </a:t>
            </a:r>
            <a:r>
              <a:rPr lang="ar-LB" altLang="ar-LB" sz="2800" dirty="0" smtClean="0"/>
              <a:t>معفى شرط:</a:t>
            </a:r>
          </a:p>
          <a:p>
            <a:pPr algn="r" rtl="1" eaLnBrk="1" hangingPunct="1">
              <a:lnSpc>
                <a:spcPct val="80000"/>
              </a:lnSpc>
              <a:buFont typeface="Wingdings" pitchFamily="2" charset="2"/>
              <a:buNone/>
            </a:pPr>
            <a:r>
              <a:rPr lang="ar-LB" altLang="ar-LB" sz="2800" dirty="0" smtClean="0"/>
              <a:t>    - أن تكون طبيعة عمل المستخدم تستوجب بدل انتقال.</a:t>
            </a:r>
          </a:p>
          <a:p>
            <a:pPr algn="r" rtl="1" eaLnBrk="1" hangingPunct="1">
              <a:lnSpc>
                <a:spcPct val="80000"/>
              </a:lnSpc>
              <a:buFont typeface="Wingdings" pitchFamily="2" charset="2"/>
              <a:buNone/>
            </a:pPr>
            <a:r>
              <a:rPr lang="ar-LB" altLang="ar-LB" sz="2800" dirty="0" smtClean="0"/>
              <a:t>    - أن لا يكون مبالغاً فيه.</a:t>
            </a:r>
            <a:endParaRPr lang="en-US" altLang="ar-LB" sz="2800" dirty="0" smtClean="0"/>
          </a:p>
        </p:txBody>
      </p:sp>
    </p:spTree>
    <p:extLst>
      <p:ext uri="{BB962C8B-B14F-4D97-AF65-F5344CB8AC3E}">
        <p14:creationId xmlns:p14="http://schemas.microsoft.com/office/powerpoint/2010/main" val="1247188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1998663"/>
            <a:ext cx="8229600" cy="4525962"/>
          </a:xfrm>
        </p:spPr>
        <p:txBody>
          <a:bodyPr/>
          <a:lstStyle/>
          <a:p>
            <a:pPr algn="just" rtl="1" eaLnBrk="1" hangingPunct="1">
              <a:buFont typeface="Wingdings" pitchFamily="2" charset="2"/>
              <a:buNone/>
            </a:pPr>
            <a:r>
              <a:rPr lang="ar-LB" altLang="ar-LB" sz="2800" b="1" u="sng" dirty="0" smtClean="0"/>
              <a:t>تعويض الصرف الإضافي:</a:t>
            </a:r>
            <a:endParaRPr lang="ar-LB" altLang="ar-LB" sz="2800" dirty="0" smtClean="0"/>
          </a:p>
          <a:p>
            <a:pPr algn="just" rtl="1" eaLnBrk="1" hangingPunct="1">
              <a:buFont typeface="Wingdings" pitchFamily="2" charset="2"/>
              <a:buNone/>
            </a:pPr>
            <a:r>
              <a:rPr lang="ar-LB" altLang="ar-LB" sz="2800" dirty="0" smtClean="0"/>
              <a:t>- في حال الصرف التعسفي المحكوم به من المحاكم أو المحدد بموجب قرار تحكيمي</a:t>
            </a:r>
          </a:p>
          <a:p>
            <a:pPr algn="just" rtl="1" eaLnBrk="1" hangingPunct="1">
              <a:buFont typeface="Wingdings" pitchFamily="2" charset="2"/>
              <a:buNone/>
            </a:pPr>
            <a:r>
              <a:rPr lang="ar-LB" altLang="ar-LB" sz="2800" dirty="0" smtClean="0"/>
              <a:t>- في حال كان محدداً في نظام شامل ودائم مصادق عليه من وزارة العمل</a:t>
            </a:r>
          </a:p>
          <a:p>
            <a:pPr algn="just" rtl="1" eaLnBrk="1" hangingPunct="1">
              <a:buFont typeface="Wingdings" pitchFamily="2" charset="2"/>
              <a:buNone/>
            </a:pPr>
            <a:r>
              <a:rPr lang="ar-LB" altLang="ar-LB" sz="2800" dirty="0" smtClean="0"/>
              <a:t>- في حال كان محدداً بموجب نصوص عامة وشاملة</a:t>
            </a:r>
          </a:p>
        </p:txBody>
      </p:sp>
      <p:sp>
        <p:nvSpPr>
          <p:cNvPr id="17411" name="Rectangle 2"/>
          <p:cNvSpPr>
            <a:spLocks noGrp="1" noChangeArrowheads="1"/>
          </p:cNvSpPr>
          <p:nvPr>
            <p:ph type="title"/>
          </p:nvPr>
        </p:nvSpPr>
        <p:spPr>
          <a:xfrm>
            <a:off x="457200" y="1277938"/>
            <a:ext cx="8229600" cy="1143000"/>
          </a:xfrm>
        </p:spPr>
        <p:txBody>
          <a:bodyPr/>
          <a:lstStyle/>
          <a:p>
            <a:pPr algn="r" rtl="1" eaLnBrk="1" hangingPunct="1"/>
            <a:r>
              <a:rPr lang="ar-LB" altLang="ar-LB" sz="3200" b="1" dirty="0" smtClean="0"/>
              <a:t>الإعفاءات من ضريبة الرواتب والأجور </a:t>
            </a:r>
            <a:br>
              <a:rPr lang="ar-LB" altLang="ar-LB" sz="3200" b="1" dirty="0" smtClean="0"/>
            </a:br>
            <a:endParaRPr lang="en-US" altLang="ar-LB" sz="3200" b="1" dirty="0" smtClean="0"/>
          </a:p>
        </p:txBody>
      </p:sp>
    </p:spTree>
    <p:extLst>
      <p:ext uri="{BB962C8B-B14F-4D97-AF65-F5344CB8AC3E}">
        <p14:creationId xmlns:p14="http://schemas.microsoft.com/office/powerpoint/2010/main" val="848244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43000"/>
            <a:ext cx="8229600" cy="1371600"/>
          </a:xfrm>
        </p:spPr>
        <p:txBody>
          <a:bodyPr/>
          <a:lstStyle/>
          <a:p>
            <a:pPr algn="r" rtl="1" eaLnBrk="1" hangingPunct="1"/>
            <a:r>
              <a:rPr lang="ar-LB" altLang="ar-LB" sz="3200" b="1" dirty="0" smtClean="0"/>
              <a:t>التنزيل العائلي</a:t>
            </a:r>
            <a:endParaRPr lang="en-US" altLang="ar-LB" sz="3200" b="1" dirty="0" smtClean="0"/>
          </a:p>
        </p:txBody>
      </p:sp>
      <p:sp>
        <p:nvSpPr>
          <p:cNvPr id="18435" name="Rectangle 5"/>
          <p:cNvSpPr>
            <a:spLocks noGrp="1" noChangeArrowheads="1"/>
          </p:cNvSpPr>
          <p:nvPr>
            <p:ph idx="1"/>
          </p:nvPr>
        </p:nvSpPr>
        <p:spPr>
          <a:xfrm>
            <a:off x="250825" y="1890713"/>
            <a:ext cx="8712200" cy="4967287"/>
          </a:xfrm>
        </p:spPr>
        <p:txBody>
          <a:bodyPr/>
          <a:lstStyle/>
          <a:p>
            <a:pPr marL="609600" indent="-609600" algn="r" rtl="1" eaLnBrk="1" hangingPunct="1">
              <a:lnSpc>
                <a:spcPct val="90000"/>
              </a:lnSpc>
              <a:buFont typeface="Wingdings" pitchFamily="2" charset="2"/>
              <a:buNone/>
            </a:pPr>
            <a:r>
              <a:rPr lang="ar-LB" altLang="ar-LB" sz="2800" dirty="0" smtClean="0"/>
              <a:t>      يستفيد كل شخص من تنزيل عائلي سنوي مقداره: </a:t>
            </a:r>
            <a:endParaRPr lang="ar-LB" altLang="ar-LB" sz="2800" b="1" dirty="0" smtClean="0"/>
          </a:p>
          <a:p>
            <a:pPr marL="609600" indent="-609600" algn="r" rtl="1" eaLnBrk="1" hangingPunct="1">
              <a:lnSpc>
                <a:spcPct val="90000"/>
              </a:lnSpc>
            </a:pPr>
            <a:r>
              <a:rPr lang="ar-LB" altLang="ar-LB" sz="2800" b="1" dirty="0" smtClean="0"/>
              <a:t>7.500.000 ل.ل. </a:t>
            </a:r>
            <a:r>
              <a:rPr lang="ar-LB" altLang="ar-LB" sz="2800" dirty="0" smtClean="0"/>
              <a:t>عن نفسه،</a:t>
            </a:r>
            <a:endParaRPr lang="ar-LB" altLang="ar-LB" sz="2800" b="1" dirty="0" smtClean="0"/>
          </a:p>
          <a:p>
            <a:pPr marL="609600" indent="-609600" algn="r" rtl="1" eaLnBrk="1" hangingPunct="1">
              <a:lnSpc>
                <a:spcPct val="90000"/>
              </a:lnSpc>
            </a:pPr>
            <a:r>
              <a:rPr lang="ar-LB" altLang="ar-LB" sz="2800" b="1" dirty="0" smtClean="0"/>
              <a:t>2.500.000 ل.ل. </a:t>
            </a:r>
            <a:r>
              <a:rPr lang="ar-LB" altLang="ar-LB" sz="2800" dirty="0" smtClean="0"/>
              <a:t>عن زوجته في حال كانت على عاتقه ولا تقوم بأي نشاط يدر ريعاً،</a:t>
            </a:r>
            <a:endParaRPr lang="ar-LB" altLang="ar-LB" sz="2800" b="1" dirty="0" smtClean="0"/>
          </a:p>
          <a:p>
            <a:pPr marL="609600" indent="-609600" algn="r" rtl="1" eaLnBrk="1" hangingPunct="1">
              <a:lnSpc>
                <a:spcPct val="90000"/>
              </a:lnSpc>
            </a:pPr>
            <a:r>
              <a:rPr lang="ar-LB" altLang="ar-LB" sz="2800" b="1" dirty="0" smtClean="0"/>
              <a:t>500.000 ل.ل. </a:t>
            </a:r>
            <a:r>
              <a:rPr lang="ar-LB" altLang="ar-LB" sz="2800" dirty="0" smtClean="0"/>
              <a:t>لكل ولد ما يزال على عاتقه لغاية خمسة أولاد كحد أقصى وضمن الشروط التالية:</a:t>
            </a:r>
          </a:p>
          <a:p>
            <a:pPr marL="990600" lvl="1" indent="-533400" algn="r" rtl="1" eaLnBrk="1" hangingPunct="1">
              <a:lnSpc>
                <a:spcPct val="90000"/>
              </a:lnSpc>
              <a:buFont typeface="Wingdings" pitchFamily="2" charset="2"/>
              <a:buChar char="Ø"/>
            </a:pPr>
            <a:r>
              <a:rPr lang="ar-LB" altLang="ar-LB" sz="2400" dirty="0" smtClean="0"/>
              <a:t>لحامل بطاقة المعوق الشخصية وطيلة فترة صلاحيتها،</a:t>
            </a:r>
          </a:p>
          <a:p>
            <a:pPr marL="990600" lvl="1" indent="-533400" algn="r" rtl="1" eaLnBrk="1" hangingPunct="1">
              <a:lnSpc>
                <a:spcPct val="90000"/>
              </a:lnSpc>
              <a:buFont typeface="Wingdings" pitchFamily="2" charset="2"/>
              <a:buChar char="Ø"/>
            </a:pPr>
            <a:r>
              <a:rPr lang="ar-LB" altLang="ar-LB" sz="2400" dirty="0" smtClean="0"/>
              <a:t>للذكور إذا لم يتجاوزوا سن الثامنة عشرة أو لغاية الخامسة والعشرين كحد أقصى للذين يتابعون دراسة جامعية،</a:t>
            </a:r>
          </a:p>
          <a:p>
            <a:pPr marL="990600" lvl="1" indent="-533400" algn="r" rtl="1" eaLnBrk="1" hangingPunct="1">
              <a:lnSpc>
                <a:spcPct val="90000"/>
              </a:lnSpc>
              <a:buFont typeface="Wingdings" pitchFamily="2" charset="2"/>
              <a:buChar char="Ø"/>
            </a:pPr>
            <a:r>
              <a:rPr lang="ar-LB" altLang="ar-LB" sz="2400" dirty="0" smtClean="0"/>
              <a:t>للإناث قبل زواجهن أو إذا كن أرامل أو مطلقات. </a:t>
            </a:r>
            <a:endParaRPr lang="en-US" altLang="ar-LB" sz="2400" dirty="0" smtClean="0"/>
          </a:p>
        </p:txBody>
      </p:sp>
    </p:spTree>
    <p:extLst>
      <p:ext uri="{BB962C8B-B14F-4D97-AF65-F5344CB8AC3E}">
        <p14:creationId xmlns:p14="http://schemas.microsoft.com/office/powerpoint/2010/main" val="897651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179512"/>
            <a:ext cx="8229600" cy="1143000"/>
          </a:xfrm>
        </p:spPr>
        <p:txBody>
          <a:bodyPr/>
          <a:lstStyle/>
          <a:p>
            <a:pPr algn="r" rtl="1" eaLnBrk="1" hangingPunct="1"/>
            <a:r>
              <a:rPr lang="ar-LB" altLang="ar-LB" sz="3200" b="1" smtClean="0"/>
              <a:t>التنزيل العائلي</a:t>
            </a:r>
            <a:endParaRPr lang="en-US" altLang="ar-LB" sz="3200" b="1" smtClean="0"/>
          </a:p>
        </p:txBody>
      </p:sp>
      <p:sp>
        <p:nvSpPr>
          <p:cNvPr id="19459" name="Rectangle 5"/>
          <p:cNvSpPr>
            <a:spLocks noGrp="1" noChangeArrowheads="1"/>
          </p:cNvSpPr>
          <p:nvPr>
            <p:ph idx="1"/>
          </p:nvPr>
        </p:nvSpPr>
        <p:spPr>
          <a:xfrm>
            <a:off x="533400" y="2057400"/>
            <a:ext cx="8229600" cy="4525963"/>
          </a:xfrm>
        </p:spPr>
        <p:txBody>
          <a:bodyPr/>
          <a:lstStyle/>
          <a:p>
            <a:pPr marL="685800" indent="-685800" algn="r" rtl="1" eaLnBrk="1" hangingPunct="1">
              <a:lnSpc>
                <a:spcPct val="80000"/>
              </a:lnSpc>
            </a:pPr>
            <a:r>
              <a:rPr lang="ar-LB" altLang="ar-LB" sz="2800" dirty="0" smtClean="0"/>
              <a:t>إذا كانت زوجة الأجير تتعاطى مهنة أو تشغل وظيفة فيستفيد كل زوج من التنزيل المعطى للعازب، وإذا كان للزوجين أولاد على عاتقهما، فيعطى كل منهما نصف التنزيل عن كل من أولادهما.</a:t>
            </a:r>
          </a:p>
          <a:p>
            <a:pPr marL="685800" indent="-685800" algn="r" rtl="1" eaLnBrk="1" hangingPunct="1">
              <a:lnSpc>
                <a:spcPct val="80000"/>
              </a:lnSpc>
              <a:buFont typeface="Wingdings" pitchFamily="2" charset="2"/>
              <a:buNone/>
            </a:pPr>
            <a:r>
              <a:rPr lang="ar-LB" altLang="ar-LB" sz="2800" dirty="0" smtClean="0"/>
              <a:t> </a:t>
            </a:r>
          </a:p>
          <a:p>
            <a:pPr marL="685800" indent="-685800" algn="r" rtl="1" eaLnBrk="1" hangingPunct="1">
              <a:lnSpc>
                <a:spcPct val="80000"/>
              </a:lnSpc>
            </a:pPr>
            <a:r>
              <a:rPr lang="ar-LB" altLang="ar-LB" sz="2800" dirty="0" smtClean="0"/>
              <a:t> تستفيد الزوجة من التنزيل الكامل عن أولادها:</a:t>
            </a:r>
          </a:p>
          <a:p>
            <a:pPr marL="685800" indent="-685800" algn="r" rtl="1" eaLnBrk="1" hangingPunct="1">
              <a:lnSpc>
                <a:spcPct val="80000"/>
              </a:lnSpc>
              <a:buFont typeface="Wingdings" pitchFamily="2" charset="2"/>
              <a:buNone/>
            </a:pPr>
            <a:r>
              <a:rPr lang="ar-LB" altLang="ar-LB" sz="2800" dirty="0" smtClean="0"/>
              <a:t>      -   إذا كانت أرملة،</a:t>
            </a:r>
          </a:p>
          <a:p>
            <a:pPr marL="685800" indent="-685800" algn="r" rtl="1" eaLnBrk="1" hangingPunct="1">
              <a:lnSpc>
                <a:spcPct val="80000"/>
              </a:lnSpc>
              <a:buFont typeface="Wingdings" pitchFamily="2" charset="2"/>
              <a:buNone/>
            </a:pPr>
            <a:r>
              <a:rPr lang="ar-LB" altLang="ar-LB" sz="2800" dirty="0" smtClean="0"/>
              <a:t>      -   إذا كان الزوج مصاب بعلّة مقعدة مثبتة،</a:t>
            </a:r>
          </a:p>
          <a:p>
            <a:pPr marL="685800" indent="-685800" algn="r" rtl="1" eaLnBrk="1" hangingPunct="1">
              <a:lnSpc>
                <a:spcPct val="80000"/>
              </a:lnSpc>
              <a:buFont typeface="Wingdings" pitchFamily="2" charset="2"/>
              <a:buNone/>
            </a:pPr>
            <a:r>
              <a:rPr lang="ar-LB" altLang="ar-LB" sz="2800" dirty="0" smtClean="0"/>
              <a:t>      -  لا يقوم بأي عمل يدر ريعاً (شرط الإثبات)،</a:t>
            </a:r>
          </a:p>
          <a:p>
            <a:pPr marL="685800" indent="-685800" algn="r" rtl="1" eaLnBrk="1" hangingPunct="1">
              <a:lnSpc>
                <a:spcPct val="80000"/>
              </a:lnSpc>
              <a:buFont typeface="Wingdings" pitchFamily="2" charset="2"/>
              <a:buNone/>
            </a:pPr>
            <a:r>
              <a:rPr lang="ar-LB" altLang="ar-LB" sz="2800" dirty="0" smtClean="0"/>
              <a:t>      -  إذا كان متقاعداً. </a:t>
            </a:r>
          </a:p>
          <a:p>
            <a:pPr marL="685800" indent="-685800" algn="r" rtl="1" eaLnBrk="1" hangingPunct="1">
              <a:lnSpc>
                <a:spcPct val="80000"/>
              </a:lnSpc>
              <a:buFont typeface="Wingdings" pitchFamily="2" charset="2"/>
              <a:buNone/>
            </a:pPr>
            <a:r>
              <a:rPr lang="ar-LB" altLang="ar-LB" sz="2800" dirty="0" smtClean="0"/>
              <a:t>      وفي الحالات الثلاث الأخيرة تستفيد الزوجة من تنزيل إضافي عن الزوج بقيمة 000 500 2 ل.ل. </a:t>
            </a:r>
            <a:endParaRPr lang="en-US" altLang="ar-LB" sz="2800" dirty="0" smtClean="0"/>
          </a:p>
        </p:txBody>
      </p:sp>
    </p:spTree>
    <p:extLst>
      <p:ext uri="{BB962C8B-B14F-4D97-AF65-F5344CB8AC3E}">
        <p14:creationId xmlns:p14="http://schemas.microsoft.com/office/powerpoint/2010/main" val="3041606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295400"/>
            <a:ext cx="8229600" cy="1143000"/>
          </a:xfrm>
        </p:spPr>
        <p:txBody>
          <a:bodyPr/>
          <a:lstStyle/>
          <a:p>
            <a:pPr algn="r" rtl="1" eaLnBrk="1" hangingPunct="1"/>
            <a:r>
              <a:rPr lang="ar-LB" altLang="ar-LB" sz="3200" b="1" dirty="0" smtClean="0"/>
              <a:t>التنزيل العائلي</a:t>
            </a:r>
            <a:endParaRPr lang="en-US" altLang="ar-LB" sz="3200" b="1" dirty="0" smtClean="0"/>
          </a:p>
        </p:txBody>
      </p:sp>
      <p:sp>
        <p:nvSpPr>
          <p:cNvPr id="20483" name="Content Placeholder 2"/>
          <p:cNvSpPr>
            <a:spLocks noGrp="1"/>
          </p:cNvSpPr>
          <p:nvPr>
            <p:ph idx="1"/>
          </p:nvPr>
        </p:nvSpPr>
        <p:spPr>
          <a:xfrm>
            <a:off x="457200" y="2071688"/>
            <a:ext cx="8229600" cy="4525962"/>
          </a:xfrm>
        </p:spPr>
        <p:txBody>
          <a:bodyPr/>
          <a:lstStyle/>
          <a:p>
            <a:pPr marL="685800" indent="-685800" algn="r" rtl="1" eaLnBrk="1" hangingPunct="1">
              <a:lnSpc>
                <a:spcPct val="80000"/>
              </a:lnSpc>
              <a:buFont typeface="Wingdings" pitchFamily="2" charset="2"/>
              <a:buNone/>
            </a:pPr>
            <a:endParaRPr lang="en-US" altLang="ar-LB" sz="2800" dirty="0" smtClean="0"/>
          </a:p>
          <a:p>
            <a:pPr marL="685800" indent="-685800" algn="r" rtl="1" eaLnBrk="1" hangingPunct="1">
              <a:lnSpc>
                <a:spcPct val="80000"/>
              </a:lnSpc>
            </a:pPr>
            <a:r>
              <a:rPr lang="ar-LB" altLang="ar-LB" sz="2800" b="1" u="sng" dirty="0" smtClean="0"/>
              <a:t>تنزيل المياوم</a:t>
            </a:r>
            <a:r>
              <a:rPr lang="ar-LB" altLang="ar-LB" sz="2800" dirty="0" smtClean="0"/>
              <a:t> :25000 ل.ل عن كلّ يوم عمل فعلي.</a:t>
            </a:r>
            <a:endParaRPr lang="en-US" altLang="ar-LB" sz="2800" dirty="0" smtClean="0"/>
          </a:p>
          <a:p>
            <a:pPr marL="685800" indent="-685800" algn="r" rtl="1" eaLnBrk="1" hangingPunct="1">
              <a:lnSpc>
                <a:spcPct val="80000"/>
              </a:lnSpc>
            </a:pPr>
            <a:r>
              <a:rPr lang="ar-LB" altLang="ar-LB" sz="2800" b="1" u="sng" dirty="0" smtClean="0"/>
              <a:t>الأجور المقطوعة</a:t>
            </a:r>
            <a:r>
              <a:rPr lang="ar-LB" altLang="ar-LB" sz="2800" dirty="0" smtClean="0"/>
              <a:t>: تكلّف دون أي تنزيل.</a:t>
            </a:r>
          </a:p>
          <a:p>
            <a:pPr marL="685800" indent="-685800" algn="r" rtl="1" eaLnBrk="1" hangingPunct="1">
              <a:lnSpc>
                <a:spcPct val="80000"/>
              </a:lnSpc>
            </a:pPr>
            <a:r>
              <a:rPr lang="ar-LB" altLang="ar-LB" sz="2800" dirty="0" smtClean="0"/>
              <a:t>إذا كان المستخدم يتعاطى في الوقت نفسه عملاً خاضعاً لضريبة الباب الأول فلا يستفيد الا من التنزيل المنصوص عليه في الباب الأوّل (المادة 57 من </a:t>
            </a:r>
            <a:r>
              <a:rPr lang="ar-LB" altLang="ar-LB" sz="2800" dirty="0" err="1" smtClean="0"/>
              <a:t>ق.ض.د</a:t>
            </a:r>
            <a:r>
              <a:rPr lang="ar-LB" altLang="ar-LB" sz="2800" dirty="0" smtClean="0"/>
              <a:t>) </a:t>
            </a:r>
            <a:endParaRPr lang="en-US" altLang="ar-LB" sz="2800" dirty="0" smtClean="0"/>
          </a:p>
        </p:txBody>
      </p:sp>
    </p:spTree>
    <p:extLst>
      <p:ext uri="{BB962C8B-B14F-4D97-AF65-F5344CB8AC3E}">
        <p14:creationId xmlns:p14="http://schemas.microsoft.com/office/powerpoint/2010/main" val="564673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497513" y="1277938"/>
            <a:ext cx="3035300" cy="1143000"/>
          </a:xfrm>
        </p:spPr>
        <p:txBody>
          <a:bodyPr/>
          <a:lstStyle/>
          <a:p>
            <a:pPr algn="r" eaLnBrk="1" hangingPunct="1"/>
            <a:r>
              <a:rPr lang="ar-LB" altLang="ar-LB" sz="3600" dirty="0" smtClean="0"/>
              <a:t>المحتوى:</a:t>
            </a:r>
            <a:endParaRPr lang="en-US" altLang="ar-LB" sz="3600" dirty="0" smtClean="0"/>
          </a:p>
        </p:txBody>
      </p:sp>
      <p:sp>
        <p:nvSpPr>
          <p:cNvPr id="4099" name="Rectangle 3"/>
          <p:cNvSpPr>
            <a:spLocks noGrp="1" noChangeArrowheads="1"/>
          </p:cNvSpPr>
          <p:nvPr>
            <p:ph idx="1"/>
          </p:nvPr>
        </p:nvSpPr>
        <p:spPr>
          <a:xfrm>
            <a:off x="519113" y="2347913"/>
            <a:ext cx="8229600" cy="4249737"/>
          </a:xfrm>
        </p:spPr>
        <p:txBody>
          <a:bodyPr rtlCol="1">
            <a:normAutofit lnSpcReduction="10000"/>
          </a:bodyPr>
          <a:lstStyle/>
          <a:p>
            <a:pPr marL="685800" indent="-685800" algn="r" rtl="1" eaLnBrk="1" fontAlgn="auto" hangingPunct="1">
              <a:lnSpc>
                <a:spcPct val="80000"/>
              </a:lnSpc>
              <a:spcAft>
                <a:spcPts val="0"/>
              </a:spcAft>
              <a:defRPr/>
            </a:pPr>
            <a:r>
              <a:rPr lang="ar-LB" altLang="ar-LB" sz="2800" dirty="0" smtClean="0"/>
              <a:t>إقليمية الضريبة</a:t>
            </a:r>
          </a:p>
          <a:p>
            <a:pPr marL="685800" indent="-685800" algn="r" rtl="1" eaLnBrk="1" fontAlgn="auto" hangingPunct="1">
              <a:lnSpc>
                <a:spcPct val="80000"/>
              </a:lnSpc>
              <a:spcAft>
                <a:spcPts val="0"/>
              </a:spcAft>
              <a:defRPr/>
            </a:pPr>
            <a:r>
              <a:rPr lang="ar-LB" altLang="ar-LB" sz="2800" dirty="0" smtClean="0"/>
              <a:t>الإعفاءات</a:t>
            </a:r>
          </a:p>
          <a:p>
            <a:pPr marL="685800" indent="-685800" algn="r" rtl="1" eaLnBrk="1" fontAlgn="auto" hangingPunct="1">
              <a:lnSpc>
                <a:spcPct val="80000"/>
              </a:lnSpc>
              <a:spcAft>
                <a:spcPts val="0"/>
              </a:spcAft>
              <a:defRPr/>
            </a:pPr>
            <a:r>
              <a:rPr lang="ar-LB" altLang="ar-LB" sz="2800" dirty="0" smtClean="0"/>
              <a:t>تحديد الأجر وأنواعه</a:t>
            </a:r>
          </a:p>
          <a:p>
            <a:pPr marL="685800" indent="-685800" algn="r" rtl="1" eaLnBrk="1" fontAlgn="auto" hangingPunct="1">
              <a:lnSpc>
                <a:spcPct val="80000"/>
              </a:lnSpc>
              <a:spcAft>
                <a:spcPts val="0"/>
              </a:spcAft>
              <a:defRPr/>
            </a:pPr>
            <a:r>
              <a:rPr lang="ar-LB" altLang="ar-LB" sz="2800" dirty="0" smtClean="0"/>
              <a:t>التنزيلات القانونية</a:t>
            </a:r>
          </a:p>
          <a:p>
            <a:pPr marL="685800" indent="-685800" algn="r" rtl="1" eaLnBrk="1" fontAlgn="auto" hangingPunct="1">
              <a:lnSpc>
                <a:spcPct val="80000"/>
              </a:lnSpc>
              <a:spcAft>
                <a:spcPts val="0"/>
              </a:spcAft>
              <a:defRPr/>
            </a:pPr>
            <a:r>
              <a:rPr lang="ar-LB" altLang="ar-LB" sz="2800" dirty="0" smtClean="0"/>
              <a:t>بعض ملحقات الراتب والمنافع</a:t>
            </a:r>
          </a:p>
          <a:p>
            <a:pPr marL="685800" indent="-685800" algn="r" rtl="1" eaLnBrk="1" fontAlgn="auto" hangingPunct="1">
              <a:lnSpc>
                <a:spcPct val="80000"/>
              </a:lnSpc>
              <a:spcAft>
                <a:spcPts val="0"/>
              </a:spcAft>
              <a:defRPr/>
            </a:pPr>
            <a:r>
              <a:rPr lang="ar-LB" altLang="ar-LB" sz="2800" dirty="0" smtClean="0"/>
              <a:t>التنزيل العائلي</a:t>
            </a:r>
          </a:p>
          <a:p>
            <a:pPr marL="685800" indent="-685800" algn="r" rtl="1" eaLnBrk="1" fontAlgn="auto" hangingPunct="1">
              <a:lnSpc>
                <a:spcPct val="80000"/>
              </a:lnSpc>
              <a:spcAft>
                <a:spcPts val="0"/>
              </a:spcAft>
              <a:defRPr/>
            </a:pPr>
            <a:r>
              <a:rPr lang="ar-LB" altLang="ar-LB" sz="2800" dirty="0" smtClean="0"/>
              <a:t>الشطور الضريبية</a:t>
            </a:r>
          </a:p>
          <a:p>
            <a:pPr marL="685800" indent="-685800" algn="r" rtl="1" eaLnBrk="1" fontAlgn="auto" hangingPunct="1">
              <a:lnSpc>
                <a:spcPct val="80000"/>
              </a:lnSpc>
              <a:spcAft>
                <a:spcPts val="0"/>
              </a:spcAft>
              <a:defRPr/>
            </a:pPr>
            <a:r>
              <a:rPr lang="ar-LB" altLang="ar-LB" sz="2800" dirty="0" smtClean="0"/>
              <a:t>موجبات رب العمل</a:t>
            </a:r>
          </a:p>
          <a:p>
            <a:pPr marL="685800" indent="-685800" algn="r" rtl="1" eaLnBrk="1" fontAlgn="auto" hangingPunct="1">
              <a:lnSpc>
                <a:spcPct val="80000"/>
              </a:lnSpc>
              <a:spcAft>
                <a:spcPts val="0"/>
              </a:spcAft>
              <a:defRPr/>
            </a:pPr>
            <a:r>
              <a:rPr lang="ar-LB" altLang="ar-LB" sz="2800" dirty="0" smtClean="0"/>
              <a:t>نماذج </a:t>
            </a:r>
            <a:r>
              <a:rPr lang="ar-SA" altLang="ar-LB" sz="2800" dirty="0" smtClean="0"/>
              <a:t>ومهل التصاريح</a:t>
            </a:r>
            <a:endParaRPr lang="ar-LB" altLang="ar-LB" sz="2800" dirty="0" smtClean="0"/>
          </a:p>
          <a:p>
            <a:pPr marL="685800" indent="-685800" algn="r" rtl="1" eaLnBrk="1" fontAlgn="auto" hangingPunct="1">
              <a:lnSpc>
                <a:spcPct val="80000"/>
              </a:lnSpc>
              <a:spcAft>
                <a:spcPts val="0"/>
              </a:spcAft>
              <a:defRPr/>
            </a:pPr>
            <a:r>
              <a:rPr lang="ar-LB" altLang="ar-LB" sz="2800" dirty="0" smtClean="0"/>
              <a:t>الغرامات القانونية</a:t>
            </a:r>
            <a:endParaRPr lang="ar-SA" altLang="ar-LB" sz="2800" dirty="0" smtClean="0"/>
          </a:p>
          <a:p>
            <a:pPr marL="685800" indent="-685800" algn="r" rtl="1" eaLnBrk="1" fontAlgn="auto" hangingPunct="1">
              <a:lnSpc>
                <a:spcPct val="80000"/>
              </a:lnSpc>
              <a:spcAft>
                <a:spcPts val="0"/>
              </a:spcAft>
              <a:buFont typeface="Wingdings" pitchFamily="2" charset="2"/>
              <a:buNone/>
              <a:defRPr/>
            </a:pPr>
            <a:endParaRPr lang="ar-SA" altLang="ar-LB" sz="2800" dirty="0" smtClean="0"/>
          </a:p>
          <a:p>
            <a:pPr marL="685800" indent="-685800" algn="r" rtl="1" eaLnBrk="1" fontAlgn="auto" hangingPunct="1">
              <a:lnSpc>
                <a:spcPct val="80000"/>
              </a:lnSpc>
              <a:spcAft>
                <a:spcPts val="0"/>
              </a:spcAft>
              <a:defRPr/>
            </a:pPr>
            <a:endParaRPr lang="ar-LB" altLang="ar-LB" sz="2800" dirty="0" smtClean="0"/>
          </a:p>
          <a:p>
            <a:pPr marL="685800" indent="-685800" algn="r" rtl="1" eaLnBrk="1" fontAlgn="auto" hangingPunct="1">
              <a:lnSpc>
                <a:spcPct val="80000"/>
              </a:lnSpc>
              <a:spcAft>
                <a:spcPts val="0"/>
              </a:spcAft>
              <a:defRPr/>
            </a:pPr>
            <a:endParaRPr lang="ar-LB" altLang="ar-LB" sz="2800" dirty="0" smtClean="0"/>
          </a:p>
        </p:txBody>
      </p:sp>
    </p:spTree>
    <p:extLst>
      <p:ext uri="{BB962C8B-B14F-4D97-AF65-F5344CB8AC3E}">
        <p14:creationId xmlns:p14="http://schemas.microsoft.com/office/powerpoint/2010/main" val="545311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219200"/>
            <a:ext cx="8229600" cy="1371600"/>
          </a:xfrm>
        </p:spPr>
        <p:txBody>
          <a:bodyPr/>
          <a:lstStyle/>
          <a:p>
            <a:pPr algn="r" rtl="1" eaLnBrk="1" hangingPunct="1"/>
            <a:r>
              <a:rPr lang="ar-LB" altLang="ar-LB" sz="3200" b="1" dirty="0" smtClean="0"/>
              <a:t>شطور الواردات السنوية الخاضعة للضريبة</a:t>
            </a:r>
            <a:endParaRPr lang="en-US" altLang="ar-LB" sz="3200" b="1" dirty="0" smtClean="0"/>
          </a:p>
        </p:txBody>
      </p:sp>
      <p:graphicFrame>
        <p:nvGraphicFramePr>
          <p:cNvPr id="121895" name="Group 39"/>
          <p:cNvGraphicFramePr>
            <a:graphicFrameLocks noGrp="1"/>
          </p:cNvGraphicFramePr>
          <p:nvPr>
            <p:ph type="tbl" idx="1"/>
          </p:nvPr>
        </p:nvGraphicFramePr>
        <p:xfrm>
          <a:off x="457200" y="2327275"/>
          <a:ext cx="8229600" cy="4054477"/>
        </p:xfrm>
        <a:graphic>
          <a:graphicData uri="http://schemas.openxmlformats.org/drawingml/2006/table">
            <a:tbl>
              <a:tblPr rtl="1"/>
              <a:tblGrid>
                <a:gridCol w="2746375"/>
                <a:gridCol w="2740025"/>
                <a:gridCol w="2743200"/>
              </a:tblGrid>
              <a:tr h="579211">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ar-LB" sz="2800" b="0" i="0" u="none" strike="noStrike" cap="none" normalizeH="0" baseline="0" dirty="0" smtClean="0">
                          <a:ln>
                            <a:noFill/>
                          </a:ln>
                          <a:solidFill>
                            <a:schemeClr val="tx1"/>
                          </a:solidFill>
                          <a:effectLst/>
                          <a:latin typeface="Arial" charset="0"/>
                          <a:cs typeface="Simplified Arabic" pitchFamily="2" charset="-78"/>
                        </a:rPr>
                        <a:t>معدل الضريبة</a:t>
                      </a:r>
                      <a:r>
                        <a:rPr kumimoji="0" lang="en-US" sz="2800" b="0" i="0" u="none" strike="noStrike" cap="none" normalizeH="0" baseline="0" dirty="0" smtClean="0">
                          <a:ln>
                            <a:noFill/>
                          </a:ln>
                          <a:solidFill>
                            <a:schemeClr val="tx1"/>
                          </a:solidFill>
                          <a:effectLst/>
                          <a:latin typeface="Arial" charset="0"/>
                          <a:cs typeface="Simplified Arabic" pitchFamily="2" charset="-78"/>
                        </a:rPr>
                        <a:t>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ar-LB" sz="2800" b="0" i="0" u="none" strike="noStrike" cap="none" normalizeH="0" baseline="0" smtClean="0">
                          <a:ln>
                            <a:noFill/>
                          </a:ln>
                          <a:solidFill>
                            <a:schemeClr val="tx1"/>
                          </a:solidFill>
                          <a:effectLst/>
                          <a:latin typeface="Arial" charset="0"/>
                          <a:cs typeface="Simplified Arabic" pitchFamily="2" charset="-78"/>
                        </a:rPr>
                        <a:t>من</a:t>
                      </a:r>
                      <a:endParaRPr kumimoji="0" lang="en-US" sz="2800" b="0" i="0" u="none" strike="noStrike" cap="none" normalizeH="0" baseline="0" smtClean="0">
                        <a:ln>
                          <a:noFill/>
                        </a:ln>
                        <a:solidFill>
                          <a:schemeClr val="tx1"/>
                        </a:solidFill>
                        <a:effectLst/>
                        <a:latin typeface="Arial" charset="0"/>
                        <a:cs typeface="Simplified Arabic" pitchFamily="2" charset="-7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ar-LB" sz="2800" b="0" i="0" u="none" strike="noStrike" cap="none" normalizeH="0" baseline="0" smtClean="0">
                          <a:ln>
                            <a:noFill/>
                          </a:ln>
                          <a:solidFill>
                            <a:schemeClr val="tx1"/>
                          </a:solidFill>
                          <a:effectLst/>
                          <a:latin typeface="Arial" charset="0"/>
                          <a:cs typeface="Simplified Arabic" pitchFamily="2" charset="-78"/>
                        </a:rPr>
                        <a:t>الى</a:t>
                      </a:r>
                      <a:endParaRPr kumimoji="0" lang="en-US" sz="2800" b="0" i="0" u="none" strike="noStrike" cap="none" normalizeH="0" baseline="0" smtClean="0">
                        <a:ln>
                          <a:noFill/>
                        </a:ln>
                        <a:solidFill>
                          <a:schemeClr val="tx1"/>
                        </a:solidFill>
                        <a:effectLst/>
                        <a:latin typeface="Arial" charset="0"/>
                        <a:cs typeface="Simplified Arabic" pitchFamily="2" charset="-7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211">
                <a:tc>
                  <a:txBody>
                    <a:bodyPr/>
                    <a:lstStyle/>
                    <a:p>
                      <a:pPr marL="0" marR="0" lvl="0" indent="0" algn="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ar-LB" sz="2800" b="0" i="0" u="none" strike="noStrike" cap="none" normalizeH="0" baseline="0" smtClean="0">
                          <a:ln>
                            <a:noFill/>
                          </a:ln>
                          <a:solidFill>
                            <a:schemeClr val="tx1"/>
                          </a:solidFill>
                          <a:effectLst/>
                          <a:latin typeface="Arial" charset="0"/>
                          <a:cs typeface="Simplified Arabic" pitchFamily="2" charset="-78"/>
                        </a:rPr>
                        <a:t>2%</a:t>
                      </a:r>
                      <a:endParaRPr kumimoji="0" lang="en-US" sz="2800" b="0" i="0" u="none" strike="noStrike" cap="none" normalizeH="0" baseline="0" smtClean="0">
                        <a:ln>
                          <a:noFill/>
                        </a:ln>
                        <a:solidFill>
                          <a:schemeClr val="tx1"/>
                        </a:solidFill>
                        <a:effectLst/>
                        <a:latin typeface="Arial" charset="0"/>
                        <a:cs typeface="Simplified Arabic" pitchFamily="2" charset="-7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ar-LB" sz="2800" b="0" i="0" u="none" strike="noStrike" cap="none" normalizeH="0" baseline="0" smtClean="0">
                          <a:ln>
                            <a:noFill/>
                          </a:ln>
                          <a:solidFill>
                            <a:schemeClr val="tx1"/>
                          </a:solidFill>
                          <a:effectLst/>
                          <a:latin typeface="Arial" charset="0"/>
                          <a:cs typeface="Simplified Arabic" pitchFamily="2" charset="-78"/>
                        </a:rPr>
                        <a:t>1</a:t>
                      </a:r>
                      <a:endParaRPr kumimoji="0" lang="en-US" sz="2800" b="0" i="0" u="none" strike="noStrike" cap="none" normalizeH="0" baseline="0" smtClean="0">
                        <a:ln>
                          <a:noFill/>
                        </a:ln>
                        <a:solidFill>
                          <a:schemeClr val="tx1"/>
                        </a:solidFill>
                        <a:effectLst/>
                        <a:latin typeface="Arial" charset="0"/>
                        <a:cs typeface="Simplified Arabic" pitchFamily="2" charset="-7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ar-LB" sz="2800" b="0" i="0" u="none" strike="noStrike" cap="none" normalizeH="0" baseline="0" smtClean="0">
                          <a:ln>
                            <a:noFill/>
                          </a:ln>
                          <a:solidFill>
                            <a:schemeClr val="tx1"/>
                          </a:solidFill>
                          <a:effectLst/>
                          <a:latin typeface="Arial" charset="0"/>
                          <a:cs typeface="Simplified Arabic" pitchFamily="2" charset="-78"/>
                        </a:rPr>
                        <a:t>6.000.000</a:t>
                      </a:r>
                      <a:endParaRPr kumimoji="0" lang="en-US" sz="2800" b="0" i="0" u="none" strike="noStrike" cap="none" normalizeH="0" baseline="0" smtClean="0">
                        <a:ln>
                          <a:noFill/>
                        </a:ln>
                        <a:solidFill>
                          <a:schemeClr val="tx1"/>
                        </a:solidFill>
                        <a:effectLst/>
                        <a:latin typeface="Arial" charset="0"/>
                        <a:cs typeface="Simplified Arabic" pitchFamily="2" charset="-7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211">
                <a:tc>
                  <a:txBody>
                    <a:bodyPr/>
                    <a:lstStyle/>
                    <a:p>
                      <a:pPr marL="0" marR="0" lvl="0" indent="0" algn="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ar-LB" sz="2800" b="0" i="0" u="none" strike="noStrike" cap="none" normalizeH="0" baseline="0" smtClean="0">
                          <a:ln>
                            <a:noFill/>
                          </a:ln>
                          <a:solidFill>
                            <a:schemeClr val="tx1"/>
                          </a:solidFill>
                          <a:effectLst/>
                          <a:latin typeface="Arial" charset="0"/>
                          <a:cs typeface="Simplified Arabic" pitchFamily="2" charset="-78"/>
                        </a:rPr>
                        <a:t>4%</a:t>
                      </a:r>
                      <a:endParaRPr kumimoji="0" lang="en-US" sz="2800" b="0" i="0" u="none" strike="noStrike" cap="none" normalizeH="0" baseline="0" smtClean="0">
                        <a:ln>
                          <a:noFill/>
                        </a:ln>
                        <a:solidFill>
                          <a:schemeClr val="tx1"/>
                        </a:solidFill>
                        <a:effectLst/>
                        <a:latin typeface="Arial" charset="0"/>
                        <a:cs typeface="Simplified Arabic" pitchFamily="2" charset="-7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ar-LB" sz="2800" b="0" i="0" u="none" strike="noStrike" cap="none" normalizeH="0" baseline="0" dirty="0" smtClean="0">
                          <a:ln>
                            <a:noFill/>
                          </a:ln>
                          <a:solidFill>
                            <a:schemeClr val="tx1"/>
                          </a:solidFill>
                          <a:effectLst/>
                          <a:latin typeface="Arial" charset="0"/>
                          <a:cs typeface="Simplified Arabic" pitchFamily="2" charset="-78"/>
                        </a:rPr>
                        <a:t>6.000.001</a:t>
                      </a:r>
                      <a:endParaRPr kumimoji="0" lang="en-US" sz="2800" b="0" i="0" u="none" strike="noStrike" cap="none" normalizeH="0" baseline="0" dirty="0" smtClean="0">
                        <a:ln>
                          <a:noFill/>
                        </a:ln>
                        <a:solidFill>
                          <a:schemeClr val="tx1"/>
                        </a:solidFill>
                        <a:effectLst/>
                        <a:latin typeface="Arial" charset="0"/>
                        <a:cs typeface="Simplified Arabic" pitchFamily="2" charset="-7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ar-LB" sz="2800" b="0" i="0" u="none" strike="noStrike" cap="none" normalizeH="0" baseline="0" smtClean="0">
                          <a:ln>
                            <a:noFill/>
                          </a:ln>
                          <a:solidFill>
                            <a:schemeClr val="tx1"/>
                          </a:solidFill>
                          <a:effectLst/>
                          <a:latin typeface="Arial" charset="0"/>
                          <a:cs typeface="Simplified Arabic" pitchFamily="2" charset="-78"/>
                        </a:rPr>
                        <a:t>15.000.000</a:t>
                      </a:r>
                      <a:endParaRPr kumimoji="0" lang="en-US" sz="2800" b="0" i="0" u="none" strike="noStrike" cap="none" normalizeH="0" baseline="0" smtClean="0">
                        <a:ln>
                          <a:noFill/>
                        </a:ln>
                        <a:solidFill>
                          <a:schemeClr val="tx1"/>
                        </a:solidFill>
                        <a:effectLst/>
                        <a:latin typeface="Arial" charset="0"/>
                        <a:cs typeface="Simplified Arabic" pitchFamily="2" charset="-7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211">
                <a:tc>
                  <a:txBody>
                    <a:bodyPr/>
                    <a:lstStyle/>
                    <a:p>
                      <a:pPr marL="0" marR="0" lvl="0" indent="0" algn="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ar-LB" sz="2800" b="0" i="0" u="none" strike="noStrike" cap="none" normalizeH="0" baseline="0" smtClean="0">
                          <a:ln>
                            <a:noFill/>
                          </a:ln>
                          <a:solidFill>
                            <a:schemeClr val="tx1"/>
                          </a:solidFill>
                          <a:effectLst/>
                          <a:latin typeface="Arial" charset="0"/>
                          <a:cs typeface="Simplified Arabic" pitchFamily="2" charset="-78"/>
                        </a:rPr>
                        <a:t>7%</a:t>
                      </a:r>
                      <a:endParaRPr kumimoji="0" lang="en-US" sz="2800" b="0" i="0" u="none" strike="noStrike" cap="none" normalizeH="0" baseline="0" smtClean="0">
                        <a:ln>
                          <a:noFill/>
                        </a:ln>
                        <a:solidFill>
                          <a:schemeClr val="tx1"/>
                        </a:solidFill>
                        <a:effectLst/>
                        <a:latin typeface="Arial" charset="0"/>
                        <a:cs typeface="Simplified Arabic" pitchFamily="2" charset="-7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ar-LB" sz="2800" b="0" i="0" u="none" strike="noStrike" cap="none" normalizeH="0" baseline="0" smtClean="0">
                          <a:ln>
                            <a:noFill/>
                          </a:ln>
                          <a:solidFill>
                            <a:schemeClr val="tx1"/>
                          </a:solidFill>
                          <a:effectLst/>
                          <a:latin typeface="Arial" charset="0"/>
                          <a:cs typeface="Simplified Arabic" pitchFamily="2" charset="-78"/>
                        </a:rPr>
                        <a:t>15.000.001</a:t>
                      </a:r>
                      <a:endParaRPr kumimoji="0" lang="en-US" sz="2800" b="0" i="0" u="none" strike="noStrike" cap="none" normalizeH="0" baseline="0" smtClean="0">
                        <a:ln>
                          <a:noFill/>
                        </a:ln>
                        <a:solidFill>
                          <a:schemeClr val="tx1"/>
                        </a:solidFill>
                        <a:effectLst/>
                        <a:latin typeface="Arial" charset="0"/>
                        <a:cs typeface="Simplified Arabic" pitchFamily="2" charset="-7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ar-LB" sz="2800" b="0" i="0" u="none" strike="noStrike" cap="none" normalizeH="0" baseline="0" smtClean="0">
                          <a:ln>
                            <a:noFill/>
                          </a:ln>
                          <a:solidFill>
                            <a:schemeClr val="tx1"/>
                          </a:solidFill>
                          <a:effectLst/>
                          <a:latin typeface="Arial" charset="0"/>
                          <a:cs typeface="Simplified Arabic" pitchFamily="2" charset="-78"/>
                        </a:rPr>
                        <a:t>30.000.000</a:t>
                      </a:r>
                      <a:endParaRPr kumimoji="0" lang="en-US" sz="2800" b="0" i="0" u="none" strike="noStrike" cap="none" normalizeH="0" baseline="0" smtClean="0">
                        <a:ln>
                          <a:noFill/>
                        </a:ln>
                        <a:solidFill>
                          <a:schemeClr val="tx1"/>
                        </a:solidFill>
                        <a:effectLst/>
                        <a:latin typeface="Arial" charset="0"/>
                        <a:cs typeface="Simplified Arabic" pitchFamily="2" charset="-7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211">
                <a:tc>
                  <a:txBody>
                    <a:bodyPr/>
                    <a:lstStyle/>
                    <a:p>
                      <a:pPr marL="0" marR="0" lvl="0" indent="0" algn="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ar-LB" sz="2800" b="0" i="0" u="none" strike="noStrike" cap="none" normalizeH="0" baseline="0" smtClean="0">
                          <a:ln>
                            <a:noFill/>
                          </a:ln>
                          <a:solidFill>
                            <a:schemeClr val="tx1"/>
                          </a:solidFill>
                          <a:effectLst/>
                          <a:latin typeface="Arial" charset="0"/>
                          <a:cs typeface="Simplified Arabic" pitchFamily="2" charset="-78"/>
                        </a:rPr>
                        <a:t>11%</a:t>
                      </a:r>
                      <a:endParaRPr kumimoji="0" lang="en-US" sz="2800" b="0" i="0" u="none" strike="noStrike" cap="none" normalizeH="0" baseline="0" smtClean="0">
                        <a:ln>
                          <a:noFill/>
                        </a:ln>
                        <a:solidFill>
                          <a:schemeClr val="tx1"/>
                        </a:solidFill>
                        <a:effectLst/>
                        <a:latin typeface="Arial" charset="0"/>
                        <a:cs typeface="Simplified Arabic" pitchFamily="2" charset="-7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ar-LB" sz="2800" b="0" i="0" u="none" strike="noStrike" cap="none" normalizeH="0" baseline="0" smtClean="0">
                          <a:ln>
                            <a:noFill/>
                          </a:ln>
                          <a:solidFill>
                            <a:schemeClr val="tx1"/>
                          </a:solidFill>
                          <a:effectLst/>
                          <a:latin typeface="Arial" charset="0"/>
                          <a:cs typeface="Simplified Arabic" pitchFamily="2" charset="-78"/>
                        </a:rPr>
                        <a:t>30.000.001</a:t>
                      </a:r>
                      <a:endParaRPr kumimoji="0" lang="en-US" sz="2800" b="0" i="0" u="none" strike="noStrike" cap="none" normalizeH="0" baseline="0" smtClean="0">
                        <a:ln>
                          <a:noFill/>
                        </a:ln>
                        <a:solidFill>
                          <a:schemeClr val="tx1"/>
                        </a:solidFill>
                        <a:effectLst/>
                        <a:latin typeface="Arial" charset="0"/>
                        <a:cs typeface="Simplified Arabic" pitchFamily="2" charset="-7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ar-LB" sz="2800" b="0" i="0" u="none" strike="noStrike" cap="none" normalizeH="0" baseline="0" smtClean="0">
                          <a:ln>
                            <a:noFill/>
                          </a:ln>
                          <a:solidFill>
                            <a:schemeClr val="tx1"/>
                          </a:solidFill>
                          <a:effectLst/>
                          <a:latin typeface="Arial" charset="0"/>
                          <a:cs typeface="Simplified Arabic" pitchFamily="2" charset="-78"/>
                        </a:rPr>
                        <a:t>60.000.000</a:t>
                      </a:r>
                      <a:endParaRPr kumimoji="0" lang="en-US" sz="2800" b="0" i="0" u="none" strike="noStrike" cap="none" normalizeH="0" baseline="0" smtClean="0">
                        <a:ln>
                          <a:noFill/>
                        </a:ln>
                        <a:solidFill>
                          <a:schemeClr val="tx1"/>
                        </a:solidFill>
                        <a:effectLst/>
                        <a:latin typeface="Arial" charset="0"/>
                        <a:cs typeface="Simplified Arabic" pitchFamily="2" charset="-7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211">
                <a:tc>
                  <a:txBody>
                    <a:bodyPr/>
                    <a:lstStyle/>
                    <a:p>
                      <a:pPr marL="0" marR="0" lvl="0" indent="0" algn="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ar-LB" sz="2800" b="0" i="0" u="none" strike="noStrike" cap="none" normalizeH="0" baseline="0" smtClean="0">
                          <a:ln>
                            <a:noFill/>
                          </a:ln>
                          <a:solidFill>
                            <a:schemeClr val="tx1"/>
                          </a:solidFill>
                          <a:effectLst/>
                          <a:latin typeface="Arial" charset="0"/>
                          <a:cs typeface="Simplified Arabic" pitchFamily="2" charset="-78"/>
                        </a:rPr>
                        <a:t>15%</a:t>
                      </a:r>
                      <a:endParaRPr kumimoji="0" lang="en-US" sz="2800" b="0" i="0" u="none" strike="noStrike" cap="none" normalizeH="0" baseline="0" smtClean="0">
                        <a:ln>
                          <a:noFill/>
                        </a:ln>
                        <a:solidFill>
                          <a:schemeClr val="tx1"/>
                        </a:solidFill>
                        <a:effectLst/>
                        <a:latin typeface="Arial" charset="0"/>
                        <a:cs typeface="Simplified Arabic" pitchFamily="2" charset="-7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ar-LB" sz="2800" b="0" i="0" u="none" strike="noStrike" cap="none" normalizeH="0" baseline="0" smtClean="0">
                          <a:ln>
                            <a:noFill/>
                          </a:ln>
                          <a:solidFill>
                            <a:schemeClr val="tx1"/>
                          </a:solidFill>
                          <a:effectLst/>
                          <a:latin typeface="Arial" charset="0"/>
                          <a:cs typeface="Simplified Arabic" pitchFamily="2" charset="-78"/>
                        </a:rPr>
                        <a:t>60.000.001</a:t>
                      </a:r>
                      <a:endParaRPr kumimoji="0" lang="en-US" sz="2800" b="0" i="0" u="none" strike="noStrike" cap="none" normalizeH="0" baseline="0" smtClean="0">
                        <a:ln>
                          <a:noFill/>
                        </a:ln>
                        <a:solidFill>
                          <a:schemeClr val="tx1"/>
                        </a:solidFill>
                        <a:effectLst/>
                        <a:latin typeface="Arial" charset="0"/>
                        <a:cs typeface="Simplified Arabic" pitchFamily="2" charset="-7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ar-LB" sz="2800" b="0" i="0" u="none" strike="noStrike" cap="none" normalizeH="0" baseline="0" smtClean="0">
                          <a:ln>
                            <a:noFill/>
                          </a:ln>
                          <a:solidFill>
                            <a:schemeClr val="tx1"/>
                          </a:solidFill>
                          <a:effectLst/>
                          <a:latin typeface="Arial" charset="0"/>
                          <a:cs typeface="Simplified Arabic" pitchFamily="2" charset="-78"/>
                        </a:rPr>
                        <a:t>120.000.000</a:t>
                      </a:r>
                      <a:endParaRPr kumimoji="0" lang="en-US" sz="2800" b="0" i="0" u="none" strike="noStrike" cap="none" normalizeH="0" baseline="0" smtClean="0">
                        <a:ln>
                          <a:noFill/>
                        </a:ln>
                        <a:solidFill>
                          <a:schemeClr val="tx1"/>
                        </a:solidFill>
                        <a:effectLst/>
                        <a:latin typeface="Arial" charset="0"/>
                        <a:cs typeface="Simplified Arabic" pitchFamily="2" charset="-7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211">
                <a:tc>
                  <a:txBody>
                    <a:bodyPr/>
                    <a:lstStyle/>
                    <a:p>
                      <a:pPr marL="0" marR="0" lvl="0" indent="0" algn="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ar-LB" sz="2800" b="0" i="0" u="none" strike="noStrike" cap="none" normalizeH="0" baseline="0" smtClean="0">
                          <a:ln>
                            <a:noFill/>
                          </a:ln>
                          <a:solidFill>
                            <a:schemeClr val="tx1"/>
                          </a:solidFill>
                          <a:effectLst/>
                          <a:latin typeface="Arial" charset="0"/>
                          <a:cs typeface="Simplified Arabic" pitchFamily="2" charset="-78"/>
                        </a:rPr>
                        <a:t>20%</a:t>
                      </a:r>
                      <a:endParaRPr kumimoji="0" lang="en-US" sz="2800" b="0" i="0" u="none" strike="noStrike" cap="none" normalizeH="0" baseline="0" smtClean="0">
                        <a:ln>
                          <a:noFill/>
                        </a:ln>
                        <a:solidFill>
                          <a:schemeClr val="tx1"/>
                        </a:solidFill>
                        <a:effectLst/>
                        <a:latin typeface="Arial" charset="0"/>
                        <a:cs typeface="Simplified Arabic" pitchFamily="2" charset="-78"/>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ar-LB" sz="2800" b="0" i="0" u="none" strike="noStrike" cap="none" normalizeH="0" baseline="0" smtClean="0">
                          <a:ln>
                            <a:noFill/>
                          </a:ln>
                          <a:solidFill>
                            <a:schemeClr val="tx1"/>
                          </a:solidFill>
                          <a:effectLst/>
                          <a:latin typeface="Arial" charset="0"/>
                          <a:cs typeface="Simplified Arabic" pitchFamily="2" charset="-78"/>
                        </a:rPr>
                        <a:t>120.000.001</a:t>
                      </a:r>
                      <a:endParaRPr kumimoji="0" lang="en-US" sz="2800" b="0" i="0" u="none" strike="noStrike" cap="none" normalizeH="0" baseline="0" smtClean="0">
                        <a:ln>
                          <a:noFill/>
                        </a:ln>
                        <a:solidFill>
                          <a:schemeClr val="tx1"/>
                        </a:solidFill>
                        <a:effectLst/>
                        <a:latin typeface="Arial" charset="0"/>
                        <a:cs typeface="Simplified Arabic" pitchFamily="2" charset="-78"/>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ar-LB" sz="2800" b="0" i="0" u="none" strike="noStrike" cap="none" normalizeH="0" baseline="0" dirty="0" smtClean="0">
                          <a:ln>
                            <a:noFill/>
                          </a:ln>
                          <a:solidFill>
                            <a:schemeClr val="tx1"/>
                          </a:solidFill>
                          <a:effectLst/>
                          <a:latin typeface="Arial" charset="0"/>
                          <a:cs typeface="Simplified Arabic" pitchFamily="2" charset="-78"/>
                        </a:rPr>
                        <a:t>وما يزيد عنها</a:t>
                      </a:r>
                      <a:endParaRPr kumimoji="0" lang="en-US" sz="2800" b="0" i="0" u="none" strike="noStrike" cap="none" normalizeH="0" baseline="0" dirty="0" smtClean="0">
                        <a:ln>
                          <a:noFill/>
                        </a:ln>
                        <a:solidFill>
                          <a:schemeClr val="tx1"/>
                        </a:solidFill>
                        <a:effectLst/>
                        <a:latin typeface="Arial" charset="0"/>
                        <a:cs typeface="Simplified Arabic" pitchFamily="2" charset="-78"/>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30702372"/>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246187"/>
            <a:ext cx="8229600" cy="1143000"/>
          </a:xfrm>
        </p:spPr>
        <p:txBody>
          <a:bodyPr/>
          <a:lstStyle/>
          <a:p>
            <a:pPr algn="r" rtl="1" eaLnBrk="1" hangingPunct="1"/>
            <a:r>
              <a:rPr lang="ar-LB" altLang="ar-LB" sz="3200" b="1" smtClean="0"/>
              <a:t>موجبات رب العمل:</a:t>
            </a:r>
            <a:endParaRPr lang="en-US" altLang="ar-LB" sz="3200" b="1" smtClean="0"/>
          </a:p>
        </p:txBody>
      </p:sp>
      <p:sp>
        <p:nvSpPr>
          <p:cNvPr id="22531" name="Rectangle 3"/>
          <p:cNvSpPr>
            <a:spLocks noGrp="1" noChangeArrowheads="1"/>
          </p:cNvSpPr>
          <p:nvPr>
            <p:ph idx="1"/>
          </p:nvPr>
        </p:nvSpPr>
        <p:spPr>
          <a:xfrm>
            <a:off x="457200" y="2255837"/>
            <a:ext cx="8229600" cy="4525963"/>
          </a:xfrm>
        </p:spPr>
        <p:txBody>
          <a:bodyPr/>
          <a:lstStyle/>
          <a:p>
            <a:pPr algn="r" rtl="1" eaLnBrk="1" hangingPunct="1"/>
            <a:r>
              <a:rPr lang="ar-LB" altLang="ar-LB" sz="2800" dirty="0" smtClean="0"/>
              <a:t>تسجيل المستخدمين والأجراء(النماذج ر4، ر3 و ر3-1)</a:t>
            </a:r>
          </a:p>
          <a:p>
            <a:pPr algn="r" rtl="1" eaLnBrk="1" hangingPunct="1"/>
            <a:r>
              <a:rPr lang="ar-LB" altLang="ar-LB" sz="2800" dirty="0" smtClean="0"/>
              <a:t>مسك سجل الأجراء</a:t>
            </a:r>
          </a:p>
          <a:p>
            <a:pPr algn="r" rtl="1" eaLnBrk="1" hangingPunct="1"/>
            <a:r>
              <a:rPr lang="ar-LB" altLang="ar-LB" sz="2800" dirty="0" smtClean="0"/>
              <a:t>احتساب واقتطاع الضريبة</a:t>
            </a:r>
          </a:p>
          <a:p>
            <a:pPr algn="r" rtl="1" eaLnBrk="1" hangingPunct="1"/>
            <a:r>
              <a:rPr lang="ar-LB" altLang="ar-LB" sz="2800" dirty="0" smtClean="0"/>
              <a:t>تقديم البيانات الدورية (نموذج ر10) وتأدية الضريبة (النموذج ص2)</a:t>
            </a:r>
          </a:p>
          <a:p>
            <a:pPr algn="r" rtl="1" eaLnBrk="1" hangingPunct="1"/>
            <a:r>
              <a:rPr lang="ar-LB" altLang="ar-LB" sz="2800" dirty="0" smtClean="0"/>
              <a:t>تقديم التصريح السنوي عن ضريبة الدخل على الرواتب والأجور(نماذج ر5+ر6) بالإضافة إلى الكشف ر7</a:t>
            </a:r>
            <a:endParaRPr lang="en-US" altLang="ar-LB" sz="2800" dirty="0" smtClean="0"/>
          </a:p>
        </p:txBody>
      </p:sp>
    </p:spTree>
    <p:extLst>
      <p:ext uri="{BB962C8B-B14F-4D97-AF65-F5344CB8AC3E}">
        <p14:creationId xmlns:p14="http://schemas.microsoft.com/office/powerpoint/2010/main" val="682624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250950"/>
            <a:ext cx="8229600" cy="1143000"/>
          </a:xfrm>
        </p:spPr>
        <p:txBody>
          <a:bodyPr/>
          <a:lstStyle/>
          <a:p>
            <a:pPr algn="r" rtl="1" eaLnBrk="1" hangingPunct="1"/>
            <a:r>
              <a:rPr lang="ar-LB" altLang="ar-LB" sz="3200" b="1" smtClean="0"/>
              <a:t>موجبات رب العمل:</a:t>
            </a:r>
            <a:endParaRPr lang="en-US" altLang="ar-LB" sz="3200" b="1" smtClean="0"/>
          </a:p>
        </p:txBody>
      </p:sp>
      <p:sp>
        <p:nvSpPr>
          <p:cNvPr id="23555" name="Content Placeholder 2"/>
          <p:cNvSpPr>
            <a:spLocks noGrp="1"/>
          </p:cNvSpPr>
          <p:nvPr>
            <p:ph idx="1"/>
          </p:nvPr>
        </p:nvSpPr>
        <p:spPr>
          <a:xfrm>
            <a:off x="457200" y="2332038"/>
            <a:ext cx="8229600" cy="4525962"/>
          </a:xfrm>
        </p:spPr>
        <p:txBody>
          <a:bodyPr/>
          <a:lstStyle/>
          <a:p>
            <a:pPr algn="r" rtl="1" eaLnBrk="1" hangingPunct="1"/>
            <a:r>
              <a:rPr lang="ar-LB" altLang="ar-LB" sz="2800" b="1" u="sng" dirty="0" smtClean="0"/>
              <a:t>تسجيل المستخدمين والأجراء</a:t>
            </a:r>
            <a:r>
              <a:rPr lang="ar-LB" altLang="ar-LB" sz="2800" dirty="0" smtClean="0"/>
              <a:t>:</a:t>
            </a:r>
          </a:p>
          <a:p>
            <a:pPr algn="r" rtl="1" eaLnBrk="1" hangingPunct="1">
              <a:buFont typeface="Wingdings" pitchFamily="2" charset="2"/>
              <a:buNone/>
            </a:pPr>
            <a:r>
              <a:rPr lang="ar-LB" altLang="ar-LB" sz="2800" u="sng" dirty="0" smtClean="0"/>
              <a:t>النماذج المستعملة</a:t>
            </a:r>
            <a:r>
              <a:rPr lang="ar-LB" altLang="ar-LB" sz="2800" dirty="0" smtClean="0"/>
              <a:t>:</a:t>
            </a:r>
          </a:p>
          <a:p>
            <a:pPr algn="r" rtl="1" eaLnBrk="1" hangingPunct="1">
              <a:buFont typeface="Wingdings" pitchFamily="2" charset="2"/>
              <a:buNone/>
            </a:pPr>
            <a:r>
              <a:rPr lang="ar-LB" altLang="ar-LB" sz="2800" dirty="0" smtClean="0"/>
              <a:t>-النموذج ر4: تتم تعبئته من قبل المستخدم/الاجير </a:t>
            </a:r>
          </a:p>
          <a:p>
            <a:pPr algn="r" rtl="1" eaLnBrk="1" hangingPunct="1">
              <a:buFont typeface="Wingdings" pitchFamily="2" charset="2"/>
              <a:buNone/>
            </a:pPr>
            <a:r>
              <a:rPr lang="ar-LB" altLang="ar-LB" sz="2800" dirty="0" smtClean="0"/>
              <a:t>               ويحتفظ به صاحب العمل</a:t>
            </a:r>
          </a:p>
          <a:p>
            <a:pPr algn="r" rtl="1" eaLnBrk="1" hangingPunct="1">
              <a:buFont typeface="Wingdings" pitchFamily="2" charset="2"/>
              <a:buNone/>
            </a:pPr>
            <a:r>
              <a:rPr lang="ar-LB" altLang="ar-LB" sz="2800" dirty="0" smtClean="0"/>
              <a:t>النموذج ر3: تتم تعبئته من قبل صاحب العمل لكل </a:t>
            </a:r>
          </a:p>
          <a:p>
            <a:pPr algn="r" rtl="1" eaLnBrk="1" hangingPunct="1">
              <a:buFont typeface="Wingdings" pitchFamily="2" charset="2"/>
              <a:buNone/>
            </a:pPr>
            <a:r>
              <a:rPr lang="ar-LB" altLang="ar-LB" sz="2800" dirty="0" smtClean="0"/>
              <a:t>             مستخدم أجير على ضوء معلومات الـ ر4</a:t>
            </a:r>
            <a:endParaRPr lang="en-US" altLang="ar-LB" sz="2800" dirty="0" smtClean="0"/>
          </a:p>
        </p:txBody>
      </p:sp>
    </p:spTree>
    <p:extLst>
      <p:ext uri="{BB962C8B-B14F-4D97-AF65-F5344CB8AC3E}">
        <p14:creationId xmlns:p14="http://schemas.microsoft.com/office/powerpoint/2010/main" val="935507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8313" y="1241425"/>
            <a:ext cx="8229600" cy="1143000"/>
          </a:xfrm>
        </p:spPr>
        <p:txBody>
          <a:bodyPr/>
          <a:lstStyle/>
          <a:p>
            <a:pPr algn="r" rtl="1" eaLnBrk="1" hangingPunct="1"/>
            <a:r>
              <a:rPr lang="ar-LB" altLang="ar-LB" sz="3200" b="1" smtClean="0"/>
              <a:t>موجبات رب العمل:</a:t>
            </a:r>
            <a:endParaRPr lang="en-US" altLang="ar-LB" sz="3200" b="1" smtClean="0"/>
          </a:p>
        </p:txBody>
      </p:sp>
      <p:sp>
        <p:nvSpPr>
          <p:cNvPr id="24579" name="Content Placeholder 2"/>
          <p:cNvSpPr>
            <a:spLocks noGrp="1"/>
          </p:cNvSpPr>
          <p:nvPr>
            <p:ph idx="1"/>
          </p:nvPr>
        </p:nvSpPr>
        <p:spPr>
          <a:xfrm>
            <a:off x="457200" y="2057400"/>
            <a:ext cx="8362950" cy="4471988"/>
          </a:xfrm>
        </p:spPr>
        <p:txBody>
          <a:bodyPr/>
          <a:lstStyle/>
          <a:p>
            <a:pPr algn="just" rtl="1" eaLnBrk="1" hangingPunct="1"/>
            <a:r>
              <a:rPr lang="ar-LB" altLang="ar-LB" sz="2800" b="1" u="sng" dirty="0" smtClean="0"/>
              <a:t>تسجيل المستخدمين والأجراء</a:t>
            </a:r>
            <a:r>
              <a:rPr lang="ar-LB" altLang="ar-LB" sz="2800" dirty="0" smtClean="0"/>
              <a:t>:</a:t>
            </a:r>
          </a:p>
          <a:p>
            <a:pPr algn="just" rtl="1" eaLnBrk="1" hangingPunct="1">
              <a:buFont typeface="Wingdings" pitchFamily="2" charset="2"/>
              <a:buNone/>
            </a:pPr>
            <a:r>
              <a:rPr lang="ar-LB" altLang="ar-LB" sz="2800" dirty="0" smtClean="0"/>
              <a:t> </a:t>
            </a:r>
            <a:r>
              <a:rPr lang="ar-LB" altLang="ar-LB" sz="2800" u="sng" dirty="0" smtClean="0"/>
              <a:t>النماذج المستعملة</a:t>
            </a:r>
            <a:r>
              <a:rPr lang="ar-LB" altLang="ar-LB" sz="2800" dirty="0" smtClean="0"/>
              <a:t>:</a:t>
            </a:r>
          </a:p>
          <a:p>
            <a:pPr algn="just" rtl="1" eaLnBrk="1" hangingPunct="1">
              <a:buFont typeface="Wingdings" pitchFamily="2" charset="2"/>
              <a:buNone/>
            </a:pPr>
            <a:r>
              <a:rPr lang="ar-LB" altLang="ar-LB" sz="2800" dirty="0" smtClean="0"/>
              <a:t>النموذج ر3-1: يتضمن معلومات عن صاحب العمل   </a:t>
            </a:r>
          </a:p>
          <a:p>
            <a:pPr algn="just" rtl="1" eaLnBrk="1" hangingPunct="1">
              <a:buFont typeface="Wingdings" pitchFamily="2" charset="2"/>
              <a:buNone/>
            </a:pPr>
            <a:r>
              <a:rPr lang="ar-LB" altLang="ar-LB" sz="2800" dirty="0" smtClean="0"/>
              <a:t>                 وتتم تعبئة من قبله </a:t>
            </a:r>
          </a:p>
          <a:p>
            <a:pPr algn="just" rtl="1" eaLnBrk="1" hangingPunct="1">
              <a:buFont typeface="Wingdings" pitchFamily="2" charset="2"/>
              <a:buNone/>
            </a:pPr>
            <a:r>
              <a:rPr lang="ar-LB" altLang="ar-LB" sz="2800" dirty="0" smtClean="0"/>
              <a:t>ترسل النماذج ر3 (مع نسخة عن بطاقة هوية المستخدم/ الأجير بالإضافة إلى نسخة عن الإخراج القيد العائلي للمتزوج) والنموذج ر3-1 عبر البريد المضمون أو باليد  </a:t>
            </a:r>
          </a:p>
        </p:txBody>
      </p:sp>
    </p:spTree>
    <p:extLst>
      <p:ext uri="{BB962C8B-B14F-4D97-AF65-F5344CB8AC3E}">
        <p14:creationId xmlns:p14="http://schemas.microsoft.com/office/powerpoint/2010/main" val="2131139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838200" y="1828800"/>
            <a:ext cx="7772400" cy="3886200"/>
          </a:xfrm>
        </p:spPr>
        <p:txBody>
          <a:bodyPr/>
          <a:lstStyle/>
          <a:p>
            <a:pPr marL="0" indent="0" algn="ctr">
              <a:buFont typeface="Arial" pitchFamily="34" charset="0"/>
              <a:buNone/>
            </a:pPr>
            <a:endParaRPr lang="ar-LB" altLang="ar-LB" b="1" dirty="0" smtClean="0"/>
          </a:p>
          <a:p>
            <a:pPr marL="0" indent="0" algn="ctr">
              <a:buFont typeface="Arial" pitchFamily="34" charset="0"/>
              <a:buNone/>
            </a:pPr>
            <a:endParaRPr lang="ar-LB" altLang="ar-LB" b="1" dirty="0" smtClean="0"/>
          </a:p>
          <a:p>
            <a:pPr marL="0" indent="0" algn="ctr">
              <a:buFont typeface="Arial" pitchFamily="34" charset="0"/>
              <a:buNone/>
            </a:pPr>
            <a:r>
              <a:rPr lang="ar-LB" altLang="ar-LB" sz="4000" b="1" dirty="0" smtClean="0"/>
              <a:t>تمرين تطبيقي على نماذج الاستخدام</a:t>
            </a:r>
          </a:p>
          <a:p>
            <a:pPr marL="0" indent="0" algn="ctr">
              <a:buFont typeface="Arial" pitchFamily="34" charset="0"/>
              <a:buNone/>
            </a:pPr>
            <a:r>
              <a:rPr lang="ar-LB" altLang="ar-LB" sz="4000" b="1" dirty="0" smtClean="0"/>
              <a:t>ر4 – ر3 و ر1-3</a:t>
            </a:r>
          </a:p>
          <a:p>
            <a:pPr marL="0" indent="0" algn="ctr">
              <a:buFont typeface="Arial" pitchFamily="34" charset="0"/>
              <a:buNone/>
            </a:pPr>
            <a:endParaRPr lang="ar-LB" altLang="ar-LB" sz="4000" b="1" dirty="0" smtClean="0"/>
          </a:p>
          <a:p>
            <a:pPr marL="0" indent="0" algn="ctr">
              <a:buFont typeface="Arial" pitchFamily="34" charset="0"/>
              <a:buNone/>
            </a:pPr>
            <a:r>
              <a:rPr lang="ar-LB" altLang="ar-LB" b="1" dirty="0" smtClean="0"/>
              <a:t>(تعبئة النماذج وفقاً للهوية الشخصية لكلٍّ من الحاضرين)</a:t>
            </a:r>
            <a:endParaRPr lang="en-US" altLang="ar-LB" b="1" dirty="0" smtClean="0"/>
          </a:p>
        </p:txBody>
      </p:sp>
    </p:spTree>
    <p:extLst>
      <p:ext uri="{BB962C8B-B14F-4D97-AF65-F5344CB8AC3E}">
        <p14:creationId xmlns:p14="http://schemas.microsoft.com/office/powerpoint/2010/main" val="2496910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1600200"/>
            <a:ext cx="7775575" cy="46370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909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3" y="1600200"/>
            <a:ext cx="7343775" cy="47085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2042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11188" y="1600200"/>
            <a:ext cx="7921625"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919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628775"/>
            <a:ext cx="8064500" cy="46370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692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95288" y="1184275"/>
            <a:ext cx="8229600" cy="1143000"/>
          </a:xfrm>
        </p:spPr>
        <p:txBody>
          <a:bodyPr/>
          <a:lstStyle/>
          <a:p>
            <a:pPr algn="r" rtl="1" eaLnBrk="1" hangingPunct="1"/>
            <a:r>
              <a:rPr lang="ar-LB" altLang="ar-LB" sz="3200" b="1" smtClean="0"/>
              <a:t>موجبات رب العمل:</a:t>
            </a:r>
            <a:endParaRPr lang="en-US" altLang="ar-LB" sz="3200" b="1" smtClean="0"/>
          </a:p>
        </p:txBody>
      </p:sp>
      <p:sp>
        <p:nvSpPr>
          <p:cNvPr id="30723" name="Content Placeholder 2"/>
          <p:cNvSpPr>
            <a:spLocks noGrp="1"/>
          </p:cNvSpPr>
          <p:nvPr>
            <p:ph idx="1"/>
          </p:nvPr>
        </p:nvSpPr>
        <p:spPr>
          <a:xfrm>
            <a:off x="609600" y="1981200"/>
            <a:ext cx="8229600" cy="4525963"/>
          </a:xfrm>
        </p:spPr>
        <p:txBody>
          <a:bodyPr/>
          <a:lstStyle/>
          <a:p>
            <a:pPr algn="r" rtl="1" eaLnBrk="1" hangingPunct="1"/>
            <a:r>
              <a:rPr lang="ar-LB" altLang="ar-LB" sz="2800" b="1" u="sng" dirty="0" smtClean="0"/>
              <a:t>تسجيل المستخدمين والأجراء</a:t>
            </a:r>
            <a:r>
              <a:rPr lang="ar-LB" altLang="ar-LB" sz="2800" dirty="0" smtClean="0"/>
              <a:t>:</a:t>
            </a:r>
          </a:p>
          <a:p>
            <a:pPr algn="r" rtl="1" eaLnBrk="1" hangingPunct="1">
              <a:buFont typeface="Wingdings" pitchFamily="2" charset="2"/>
              <a:buNone/>
            </a:pPr>
            <a:r>
              <a:rPr lang="ar-LB" altLang="ar-LB" sz="2800" dirty="0" smtClean="0"/>
              <a:t>إلى دائرة ضريبة الرواتب والأجور</a:t>
            </a:r>
          </a:p>
          <a:p>
            <a:pPr algn="r" rtl="1" eaLnBrk="1" hangingPunct="1">
              <a:buFont typeface="Wingdings" pitchFamily="2" charset="2"/>
              <a:buNone/>
            </a:pPr>
            <a:endParaRPr lang="ar-LB" altLang="ar-LB" sz="2800" u="sng" dirty="0" smtClean="0"/>
          </a:p>
          <a:p>
            <a:pPr algn="r" rtl="1" eaLnBrk="1" hangingPunct="1"/>
            <a:r>
              <a:rPr lang="ar-LB" altLang="ar-LB" sz="2800" b="1" u="sng" dirty="0"/>
              <a:t>مهلة تسجيل المستخدم /الأجير:</a:t>
            </a:r>
          </a:p>
          <a:p>
            <a:pPr algn="r" rtl="1" eaLnBrk="1" hangingPunct="1">
              <a:buFont typeface="Wingdings" pitchFamily="2" charset="2"/>
              <a:buNone/>
            </a:pPr>
            <a:r>
              <a:rPr lang="ar-LB" altLang="ar-LB" sz="2800" dirty="0" smtClean="0"/>
              <a:t>شهرين من تاريخ الاستخدام</a:t>
            </a:r>
            <a:endParaRPr lang="en-US" altLang="ar-LB" sz="2800" dirty="0" smtClean="0"/>
          </a:p>
        </p:txBody>
      </p:sp>
    </p:spTree>
    <p:extLst>
      <p:ext uri="{BB962C8B-B14F-4D97-AF65-F5344CB8AC3E}">
        <p14:creationId xmlns:p14="http://schemas.microsoft.com/office/powerpoint/2010/main" val="1161046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422400"/>
            <a:ext cx="8229600" cy="1143000"/>
          </a:xfrm>
        </p:spPr>
        <p:txBody>
          <a:bodyPr/>
          <a:lstStyle/>
          <a:p>
            <a:pPr algn="r" rtl="1" eaLnBrk="1" hangingPunct="1"/>
            <a:r>
              <a:rPr lang="ar-LB" altLang="ar-LB" sz="3200" b="1" dirty="0" smtClean="0"/>
              <a:t>اقليمية الضريبة على الرواتب والأجور</a:t>
            </a:r>
            <a:br>
              <a:rPr lang="ar-LB" altLang="ar-LB" sz="3200" b="1" dirty="0" smtClean="0"/>
            </a:br>
            <a:endParaRPr lang="en-US" altLang="ar-LB" sz="3200" b="1" dirty="0" smtClean="0"/>
          </a:p>
        </p:txBody>
      </p:sp>
      <p:sp>
        <p:nvSpPr>
          <p:cNvPr id="4099" name="Rectangle 3"/>
          <p:cNvSpPr>
            <a:spLocks noGrp="1" noChangeArrowheads="1"/>
          </p:cNvSpPr>
          <p:nvPr>
            <p:ph idx="1"/>
          </p:nvPr>
        </p:nvSpPr>
        <p:spPr>
          <a:xfrm>
            <a:off x="457200" y="2495550"/>
            <a:ext cx="8229600" cy="3886200"/>
          </a:xfrm>
        </p:spPr>
        <p:txBody>
          <a:bodyPr/>
          <a:lstStyle/>
          <a:p>
            <a:pPr marL="685800" indent="-685800" algn="r" rtl="1" eaLnBrk="1" hangingPunct="1">
              <a:lnSpc>
                <a:spcPct val="80000"/>
              </a:lnSpc>
              <a:buFont typeface="Wingdings" pitchFamily="2" charset="2"/>
              <a:buNone/>
            </a:pPr>
            <a:r>
              <a:rPr lang="ar-LB" altLang="ar-LB" sz="2800" smtClean="0"/>
              <a:t>      تتناول الضريبة الرواتب والأجور والتعويضات والمخصصات ومعاشات التقاعد, العامة والخاصة والمخصصات لمدى الحياة, التي تترتب على الأراضي اللبنانية على:</a:t>
            </a:r>
          </a:p>
          <a:p>
            <a:pPr marL="685800" indent="-685800" algn="r" rtl="1" eaLnBrk="1" hangingPunct="1">
              <a:lnSpc>
                <a:spcPct val="80000"/>
              </a:lnSpc>
              <a:buFont typeface="Wingdings" pitchFamily="2" charset="2"/>
              <a:buNone/>
            </a:pPr>
            <a:endParaRPr lang="ar-LB" altLang="ar-LB" sz="2800" smtClean="0"/>
          </a:p>
          <a:p>
            <a:pPr marL="685800" indent="-685800" algn="r" rtl="1" eaLnBrk="1" hangingPunct="1">
              <a:lnSpc>
                <a:spcPct val="80000"/>
              </a:lnSpc>
              <a:buFont typeface="Wingdings" pitchFamily="2" charset="2"/>
              <a:buNone/>
            </a:pPr>
            <a:r>
              <a:rPr lang="ar-LB" altLang="ar-LB" sz="2800" smtClean="0"/>
              <a:t>1- صندوق عام, إلى كل شخص مقيم في لبنان أو في الخارج.</a:t>
            </a:r>
          </a:p>
          <a:p>
            <a:pPr marL="685800" indent="-685800" algn="r" rtl="1" eaLnBrk="1" hangingPunct="1">
              <a:lnSpc>
                <a:spcPct val="80000"/>
              </a:lnSpc>
              <a:buFont typeface="Wingdings" pitchFamily="2" charset="2"/>
              <a:buNone/>
            </a:pPr>
            <a:endParaRPr lang="ar-LB" altLang="ar-LB" sz="2800" smtClean="0"/>
          </a:p>
          <a:p>
            <a:pPr marL="685800" indent="-685800" algn="r" rtl="1" eaLnBrk="1" hangingPunct="1">
              <a:lnSpc>
                <a:spcPct val="80000"/>
              </a:lnSpc>
              <a:buFont typeface="Wingdings" pitchFamily="2" charset="2"/>
              <a:buNone/>
            </a:pPr>
            <a:r>
              <a:rPr lang="ar-LB" altLang="ar-LB" sz="2800" smtClean="0"/>
              <a:t>2-صندوق خاص, الى كل شخص مقيم في لبنان,وكذلك إلى كل شخص مقيم في الخارج لقاء خدمات أديت في لبنان.</a:t>
            </a:r>
            <a:endParaRPr lang="en-US" altLang="ar-LB" sz="2800" smtClean="0"/>
          </a:p>
          <a:p>
            <a:pPr marL="685800" indent="-685800" algn="r" rtl="1" eaLnBrk="1" hangingPunct="1">
              <a:lnSpc>
                <a:spcPct val="145000"/>
              </a:lnSpc>
              <a:buClr>
                <a:schemeClr val="tx1"/>
              </a:buClr>
              <a:buFontTx/>
              <a:buNone/>
            </a:pPr>
            <a:endParaRPr lang="ar-LB" altLang="ar-LB" sz="2800" b="1" smtClean="0"/>
          </a:p>
        </p:txBody>
      </p:sp>
    </p:spTree>
    <p:extLst>
      <p:ext uri="{BB962C8B-B14F-4D97-AF65-F5344CB8AC3E}">
        <p14:creationId xmlns:p14="http://schemas.microsoft.com/office/powerpoint/2010/main" val="1063482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95288" y="1331913"/>
            <a:ext cx="8229600" cy="1143000"/>
          </a:xfrm>
        </p:spPr>
        <p:txBody>
          <a:bodyPr/>
          <a:lstStyle/>
          <a:p>
            <a:pPr algn="r" rtl="1" eaLnBrk="1" hangingPunct="1"/>
            <a:r>
              <a:rPr lang="ar-LB" altLang="ar-LB" sz="3200" b="1" smtClean="0"/>
              <a:t>موجبات رب العمل:</a:t>
            </a:r>
            <a:endParaRPr lang="en-US" altLang="ar-LB" sz="3200" b="1" smtClean="0"/>
          </a:p>
        </p:txBody>
      </p:sp>
      <p:sp>
        <p:nvSpPr>
          <p:cNvPr id="31747" name="Content Placeholder 2"/>
          <p:cNvSpPr>
            <a:spLocks noGrp="1"/>
          </p:cNvSpPr>
          <p:nvPr>
            <p:ph idx="1"/>
          </p:nvPr>
        </p:nvSpPr>
        <p:spPr>
          <a:xfrm>
            <a:off x="533400" y="2133600"/>
            <a:ext cx="8229600" cy="4525962"/>
          </a:xfrm>
        </p:spPr>
        <p:txBody>
          <a:bodyPr/>
          <a:lstStyle/>
          <a:p>
            <a:pPr algn="r" rtl="1" eaLnBrk="1" hangingPunct="1"/>
            <a:r>
              <a:rPr lang="ar-LB" altLang="ar-LB" sz="2800" b="1" u="sng" dirty="0"/>
              <a:t>تسجيل المستخدمين والأجراء:</a:t>
            </a:r>
          </a:p>
          <a:p>
            <a:pPr algn="r" rtl="1" eaLnBrk="1" hangingPunct="1">
              <a:buFont typeface="Wingdings" pitchFamily="2" charset="2"/>
              <a:buNone/>
            </a:pPr>
            <a:r>
              <a:rPr lang="ar-LB" altLang="ar-LB" u="sng" dirty="0" smtClean="0"/>
              <a:t>غرامة التأخير في التسجيل:</a:t>
            </a:r>
          </a:p>
          <a:p>
            <a:pPr algn="r" rtl="1" eaLnBrk="1" hangingPunct="1">
              <a:buFont typeface="Wingdings" pitchFamily="2" charset="2"/>
              <a:buNone/>
            </a:pPr>
            <a:r>
              <a:rPr lang="ar-LB" altLang="ar-LB" dirty="0" smtClean="0"/>
              <a:t>000 50ل.ل. عن كل طلب مقدم خارج المهلة أو يتضمن معلومات خاطئة</a:t>
            </a:r>
            <a:endParaRPr lang="en-US" altLang="ar-LB" dirty="0" smtClean="0"/>
          </a:p>
        </p:txBody>
      </p:sp>
    </p:spTree>
    <p:extLst>
      <p:ext uri="{BB962C8B-B14F-4D97-AF65-F5344CB8AC3E}">
        <p14:creationId xmlns:p14="http://schemas.microsoft.com/office/powerpoint/2010/main" val="1352755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95288" y="1295400"/>
            <a:ext cx="8229600" cy="1143000"/>
          </a:xfrm>
        </p:spPr>
        <p:txBody>
          <a:bodyPr/>
          <a:lstStyle/>
          <a:p>
            <a:pPr algn="r" rtl="1" eaLnBrk="1" hangingPunct="1"/>
            <a:r>
              <a:rPr lang="ar-LB" altLang="ar-LB" sz="3200" b="1" dirty="0" smtClean="0"/>
              <a:t>موجبات رب العمل:</a:t>
            </a:r>
            <a:endParaRPr lang="en-US" altLang="ar-LB" sz="3200" b="1" dirty="0" smtClean="0"/>
          </a:p>
        </p:txBody>
      </p:sp>
      <p:sp>
        <p:nvSpPr>
          <p:cNvPr id="32771" name="Content Placeholder 2"/>
          <p:cNvSpPr>
            <a:spLocks noGrp="1"/>
          </p:cNvSpPr>
          <p:nvPr>
            <p:ph idx="1"/>
          </p:nvPr>
        </p:nvSpPr>
        <p:spPr>
          <a:xfrm>
            <a:off x="539750" y="2286000"/>
            <a:ext cx="8229600" cy="3886200"/>
          </a:xfrm>
        </p:spPr>
        <p:txBody>
          <a:bodyPr/>
          <a:lstStyle/>
          <a:p>
            <a:pPr algn="r" rtl="1" eaLnBrk="1" hangingPunct="1"/>
            <a:r>
              <a:rPr lang="ar-LB" altLang="ar-LB" sz="2800" b="1" u="sng" dirty="0" smtClean="0"/>
              <a:t>مسك سجل الأجراء: </a:t>
            </a:r>
          </a:p>
          <a:p>
            <a:pPr algn="r" rtl="1" eaLnBrk="1" hangingPunct="1">
              <a:buFont typeface="Wingdings" pitchFamily="2" charset="2"/>
              <a:buNone/>
            </a:pPr>
            <a:r>
              <a:rPr lang="ar-LB" altLang="ar-LB" sz="2800" dirty="0" smtClean="0"/>
              <a:t>  </a:t>
            </a:r>
            <a:r>
              <a:rPr lang="ar-LB" altLang="ar-LB" sz="2800" u="sng" dirty="0" smtClean="0"/>
              <a:t>محتويات السجل:</a:t>
            </a:r>
          </a:p>
          <a:p>
            <a:pPr algn="r" rtl="1" eaLnBrk="1" hangingPunct="1">
              <a:buFont typeface="Wingdings" pitchFamily="2" charset="2"/>
              <a:buNone/>
            </a:pPr>
            <a:r>
              <a:rPr lang="ar-LB" altLang="ar-LB" sz="2800" dirty="0" smtClean="0"/>
              <a:t>الاسم الثلاثي للمستخدم/الاجير ، تاريخ الاستخدام، نوع العمل الوضع العائلي، المبالغ المستحقة له، المحسومات، الضريبة المقتطعة، تاريخ الانقطاع عن العمل ، ...</a:t>
            </a:r>
          </a:p>
        </p:txBody>
      </p:sp>
    </p:spTree>
    <p:extLst>
      <p:ext uri="{BB962C8B-B14F-4D97-AF65-F5344CB8AC3E}">
        <p14:creationId xmlns:p14="http://schemas.microsoft.com/office/powerpoint/2010/main" val="4016784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1295400"/>
            <a:ext cx="8229600" cy="1143000"/>
          </a:xfrm>
        </p:spPr>
        <p:txBody>
          <a:bodyPr/>
          <a:lstStyle/>
          <a:p>
            <a:pPr algn="r" rtl="1" eaLnBrk="1" hangingPunct="1"/>
            <a:r>
              <a:rPr lang="ar-LB" altLang="ar-LB" sz="3200" b="1" smtClean="0"/>
              <a:t>موجبات رب العمل:</a:t>
            </a:r>
            <a:endParaRPr lang="en-US" altLang="ar-LB" sz="3200" b="1" smtClean="0"/>
          </a:p>
        </p:txBody>
      </p:sp>
      <p:sp>
        <p:nvSpPr>
          <p:cNvPr id="33795" name="Content Placeholder 2"/>
          <p:cNvSpPr>
            <a:spLocks noGrp="1"/>
          </p:cNvSpPr>
          <p:nvPr>
            <p:ph idx="1"/>
          </p:nvPr>
        </p:nvSpPr>
        <p:spPr>
          <a:xfrm>
            <a:off x="457200" y="2133600"/>
            <a:ext cx="8229600" cy="4184650"/>
          </a:xfrm>
        </p:spPr>
        <p:txBody>
          <a:bodyPr/>
          <a:lstStyle/>
          <a:p>
            <a:pPr algn="r" rtl="1" eaLnBrk="1" hangingPunct="1"/>
            <a:r>
              <a:rPr lang="ar-LB" altLang="ar-LB" sz="2800" b="1" u="sng" dirty="0" smtClean="0"/>
              <a:t>مسك سجل الأجراء: </a:t>
            </a:r>
          </a:p>
          <a:p>
            <a:pPr algn="r" rtl="1" eaLnBrk="1" hangingPunct="1">
              <a:buFont typeface="Wingdings" pitchFamily="2" charset="2"/>
              <a:buNone/>
            </a:pPr>
            <a:r>
              <a:rPr lang="ar-LB" altLang="ar-LB" sz="2800" dirty="0" smtClean="0"/>
              <a:t>  </a:t>
            </a:r>
            <a:r>
              <a:rPr lang="ar-LB" altLang="ar-LB" sz="2800" u="sng" dirty="0" smtClean="0"/>
              <a:t>طريقة مسك السجل:</a:t>
            </a:r>
          </a:p>
          <a:p>
            <a:pPr algn="r" rtl="1" eaLnBrk="1" hangingPunct="1">
              <a:buFont typeface="Wingdings" pitchFamily="2" charset="2"/>
              <a:buNone/>
            </a:pPr>
            <a:r>
              <a:rPr lang="ar-LB" altLang="ar-LB" sz="2800" dirty="0" smtClean="0"/>
              <a:t>  يدويًا أو بشكل </a:t>
            </a:r>
            <a:r>
              <a:rPr lang="ar-LB" altLang="ar-LB" sz="2800" dirty="0" err="1" smtClean="0"/>
              <a:t>ممكنن</a:t>
            </a:r>
            <a:r>
              <a:rPr lang="ar-LB" altLang="ar-LB" sz="2800" dirty="0" smtClean="0"/>
              <a:t>.</a:t>
            </a:r>
          </a:p>
          <a:p>
            <a:pPr algn="r" rtl="1" eaLnBrk="1" hangingPunct="1">
              <a:buFont typeface="Wingdings" pitchFamily="2" charset="2"/>
              <a:buNone/>
            </a:pPr>
            <a:r>
              <a:rPr lang="ar-LB" altLang="ar-LB" sz="2800" dirty="0" smtClean="0"/>
              <a:t>  </a:t>
            </a:r>
            <a:r>
              <a:rPr lang="ar-LB" altLang="ar-LB" sz="2800" u="sng" dirty="0" smtClean="0"/>
              <a:t>الغرامة المتعلقة بسجل الأجراء:</a:t>
            </a:r>
          </a:p>
          <a:p>
            <a:pPr algn="r" rtl="1" eaLnBrk="1" hangingPunct="1">
              <a:buFont typeface="Wingdings" pitchFamily="2" charset="2"/>
              <a:buNone/>
            </a:pPr>
            <a:r>
              <a:rPr lang="ar-LB" altLang="ar-LB" sz="2800" dirty="0" smtClean="0"/>
              <a:t>  عدم مسك السجل، أو رفض إبرازه أو إهمال تدوين أسماء ضمنه:</a:t>
            </a:r>
          </a:p>
          <a:p>
            <a:pPr algn="r" rtl="1" eaLnBrk="1" hangingPunct="1">
              <a:buFont typeface="Wingdings" pitchFamily="2" charset="2"/>
              <a:buNone/>
            </a:pPr>
            <a:r>
              <a:rPr lang="ar-LB" altLang="ar-LB" sz="2800" dirty="0" smtClean="0"/>
              <a:t> 000 25ل.ل. عن كل اسم. </a:t>
            </a:r>
            <a:r>
              <a:rPr lang="ar-LB" altLang="ar-LB" sz="2800" u="sng" dirty="0" smtClean="0"/>
              <a:t> </a:t>
            </a:r>
            <a:endParaRPr lang="ar-LB" altLang="ar-LB" sz="2800" dirty="0" smtClean="0"/>
          </a:p>
        </p:txBody>
      </p:sp>
    </p:spTree>
    <p:extLst>
      <p:ext uri="{BB962C8B-B14F-4D97-AF65-F5344CB8AC3E}">
        <p14:creationId xmlns:p14="http://schemas.microsoft.com/office/powerpoint/2010/main" val="236844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95288" y="1228725"/>
            <a:ext cx="8229600" cy="1143000"/>
          </a:xfrm>
        </p:spPr>
        <p:txBody>
          <a:bodyPr/>
          <a:lstStyle/>
          <a:p>
            <a:pPr algn="r" rtl="1" eaLnBrk="1" hangingPunct="1"/>
            <a:r>
              <a:rPr lang="ar-LB" altLang="ar-LB" sz="3200" b="1" smtClean="0"/>
              <a:t>موجبات رب العمل:</a:t>
            </a:r>
            <a:endParaRPr lang="en-US" altLang="ar-LB" sz="3200" b="1" smtClean="0"/>
          </a:p>
        </p:txBody>
      </p:sp>
      <p:sp>
        <p:nvSpPr>
          <p:cNvPr id="34819" name="Content Placeholder 2"/>
          <p:cNvSpPr>
            <a:spLocks noGrp="1"/>
          </p:cNvSpPr>
          <p:nvPr>
            <p:ph idx="1"/>
          </p:nvPr>
        </p:nvSpPr>
        <p:spPr>
          <a:xfrm>
            <a:off x="457200" y="2133600"/>
            <a:ext cx="8229600" cy="4256088"/>
          </a:xfrm>
        </p:spPr>
        <p:txBody>
          <a:bodyPr/>
          <a:lstStyle/>
          <a:p>
            <a:pPr algn="just" rtl="1" eaLnBrk="1" hangingPunct="1"/>
            <a:r>
              <a:rPr lang="ar-LB" altLang="ar-LB" sz="2800" b="1" u="sng" dirty="0" smtClean="0"/>
              <a:t>احتساب واقتطاع الضريبة</a:t>
            </a:r>
            <a:r>
              <a:rPr lang="ar-LB" altLang="ar-LB" sz="2800" dirty="0" smtClean="0"/>
              <a:t>:</a:t>
            </a:r>
          </a:p>
          <a:p>
            <a:pPr algn="just" rtl="1" eaLnBrk="1" hangingPunct="1">
              <a:buFont typeface="Wingdings" pitchFamily="2" charset="2"/>
              <a:buNone/>
            </a:pPr>
            <a:r>
              <a:rPr lang="ar-LB" altLang="ar-LB" sz="2800" dirty="0" smtClean="0"/>
              <a:t>   يتم احتساب واقتطاع الضريبة شهرياً</a:t>
            </a:r>
          </a:p>
          <a:p>
            <a:pPr algn="just" rtl="1" eaLnBrk="1" hangingPunct="1">
              <a:buFont typeface="Wingdings" pitchFamily="2" charset="2"/>
              <a:buNone/>
            </a:pPr>
            <a:r>
              <a:rPr lang="ar-LB" altLang="ar-LB" sz="2800" dirty="0" smtClean="0"/>
              <a:t>  - الأجور الدورية أو اليومية: تحتسب الضريبة التصاعدية على الإيرادات الصافية بحسب الشطور </a:t>
            </a:r>
            <a:r>
              <a:rPr lang="ar-LB" altLang="ar-LB" sz="2800" dirty="0" err="1" smtClean="0"/>
              <a:t>المجزّءة</a:t>
            </a:r>
            <a:r>
              <a:rPr lang="ar-LB" altLang="ar-LB" sz="2800" dirty="0" smtClean="0"/>
              <a:t> على فترة العمل.</a:t>
            </a:r>
          </a:p>
          <a:p>
            <a:pPr algn="just" rtl="1" eaLnBrk="1" hangingPunct="1">
              <a:buFont typeface="Wingdings" pitchFamily="2" charset="2"/>
              <a:buNone/>
            </a:pPr>
            <a:r>
              <a:rPr lang="ar-LB" altLang="ar-LB" sz="2800" dirty="0" smtClean="0"/>
              <a:t>  - الأجور المقطوعة: تخضع لضريبة مقطوعة بنسبة 3% دون أي تنزيل</a:t>
            </a:r>
            <a:endParaRPr lang="en-US" altLang="ar-LB" sz="2800" dirty="0" smtClean="0"/>
          </a:p>
        </p:txBody>
      </p:sp>
    </p:spTree>
    <p:extLst>
      <p:ext uri="{BB962C8B-B14F-4D97-AF65-F5344CB8AC3E}">
        <p14:creationId xmlns:p14="http://schemas.microsoft.com/office/powerpoint/2010/main" val="4137623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39750" y="1181100"/>
            <a:ext cx="8229600" cy="1143000"/>
          </a:xfrm>
        </p:spPr>
        <p:txBody>
          <a:bodyPr/>
          <a:lstStyle/>
          <a:p>
            <a:pPr algn="r" rtl="1" eaLnBrk="1" hangingPunct="1"/>
            <a:r>
              <a:rPr lang="ar-LB" altLang="ar-LB" sz="3200" b="1" smtClean="0"/>
              <a:t>موجبات رب العمل:</a:t>
            </a:r>
            <a:endParaRPr lang="en-US" altLang="ar-LB" sz="3200" b="1" smtClean="0"/>
          </a:p>
        </p:txBody>
      </p:sp>
      <p:sp>
        <p:nvSpPr>
          <p:cNvPr id="35843" name="Content Placeholder 2"/>
          <p:cNvSpPr>
            <a:spLocks noGrp="1"/>
          </p:cNvSpPr>
          <p:nvPr>
            <p:ph idx="1"/>
          </p:nvPr>
        </p:nvSpPr>
        <p:spPr>
          <a:xfrm>
            <a:off x="468313" y="2057400"/>
            <a:ext cx="8229600" cy="4525962"/>
          </a:xfrm>
        </p:spPr>
        <p:txBody>
          <a:bodyPr/>
          <a:lstStyle/>
          <a:p>
            <a:pPr algn="just" rtl="1" eaLnBrk="1" hangingPunct="1"/>
            <a:r>
              <a:rPr lang="ar-LB" altLang="ar-LB" sz="2800" b="1" u="sng" dirty="0" smtClean="0"/>
              <a:t>تقديم التصريح الدوري(ر10) وتأدية الضريبة</a:t>
            </a:r>
          </a:p>
          <a:p>
            <a:pPr algn="just" rtl="1" eaLnBrk="1" hangingPunct="1">
              <a:buFont typeface="Wingdings" pitchFamily="2" charset="2"/>
              <a:buNone/>
            </a:pPr>
            <a:r>
              <a:rPr lang="ar-LB" altLang="ar-LB" sz="2800" dirty="0" smtClean="0"/>
              <a:t> </a:t>
            </a:r>
            <a:r>
              <a:rPr lang="ar-LB" altLang="ar-LB" sz="2800" u="sng" dirty="0" smtClean="0"/>
              <a:t>مهلة تقديم التصريح الدوري(ر10):</a:t>
            </a:r>
          </a:p>
          <a:p>
            <a:pPr algn="just" rtl="1" eaLnBrk="1" hangingPunct="1">
              <a:buFont typeface="Wingdings" pitchFamily="2" charset="2"/>
              <a:buNone/>
            </a:pPr>
            <a:r>
              <a:rPr lang="ar-LB" altLang="ar-LB" sz="2800" dirty="0" smtClean="0"/>
              <a:t> 15 يوماً من انتهاء الفصل</a:t>
            </a:r>
          </a:p>
          <a:p>
            <a:pPr algn="just" rtl="1" eaLnBrk="1" hangingPunct="1">
              <a:buFont typeface="Wingdings" pitchFamily="2" charset="2"/>
              <a:buNone/>
            </a:pPr>
            <a:r>
              <a:rPr lang="ar-LB" altLang="ar-LB" sz="2800" u="sng" dirty="0" smtClean="0"/>
              <a:t>آلية تقديم التصريح الدوري (ر10):</a:t>
            </a:r>
          </a:p>
          <a:p>
            <a:pPr algn="just" rtl="1" eaLnBrk="1" hangingPunct="1">
              <a:buFont typeface="Wingdings" pitchFamily="2" charset="2"/>
              <a:buNone/>
            </a:pPr>
            <a:r>
              <a:rPr lang="ar-LB" altLang="ar-LB" sz="2800" dirty="0" smtClean="0"/>
              <a:t>كبار المكلفين و/أو الخاضعين </a:t>
            </a:r>
            <a:r>
              <a:rPr lang="ar-LB" altLang="ar-LB" sz="2800" dirty="0" err="1" smtClean="0"/>
              <a:t>لل</a:t>
            </a:r>
            <a:r>
              <a:rPr lang="ar-LB" altLang="ar-LB" sz="2800" dirty="0" smtClean="0"/>
              <a:t>ـ </a:t>
            </a:r>
            <a:r>
              <a:rPr lang="en-US" altLang="ar-LB" sz="2800" dirty="0" smtClean="0"/>
              <a:t>VAT</a:t>
            </a:r>
            <a:r>
              <a:rPr lang="ar-LB" altLang="ar-LB" sz="2800" dirty="0" smtClean="0"/>
              <a:t> أو اختيارياً:</a:t>
            </a:r>
          </a:p>
          <a:p>
            <a:pPr algn="just" rtl="1" eaLnBrk="1" hangingPunct="1">
              <a:buFont typeface="Wingdings" pitchFamily="2" charset="2"/>
              <a:buNone/>
            </a:pPr>
            <a:r>
              <a:rPr lang="ar-LB" altLang="ar-LB" sz="2800" dirty="0" smtClean="0"/>
              <a:t>عبر خدمة وزارة المالية الالكترونية</a:t>
            </a:r>
            <a:endParaRPr lang="en-US" altLang="ar-LB" sz="2800" dirty="0" smtClean="0"/>
          </a:p>
        </p:txBody>
      </p:sp>
    </p:spTree>
    <p:extLst>
      <p:ext uri="{BB962C8B-B14F-4D97-AF65-F5344CB8AC3E}">
        <p14:creationId xmlns:p14="http://schemas.microsoft.com/office/powerpoint/2010/main" val="448088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8313" y="1263650"/>
            <a:ext cx="8229600" cy="1143000"/>
          </a:xfrm>
        </p:spPr>
        <p:txBody>
          <a:bodyPr/>
          <a:lstStyle/>
          <a:p>
            <a:pPr algn="r" rtl="1" eaLnBrk="1" hangingPunct="1"/>
            <a:r>
              <a:rPr lang="ar-LB" altLang="ar-LB" sz="3200" b="1" smtClean="0"/>
              <a:t>موجبات رب العمل:</a:t>
            </a:r>
            <a:endParaRPr lang="en-US" altLang="ar-LB" sz="3200" b="1" smtClean="0"/>
          </a:p>
        </p:txBody>
      </p:sp>
      <p:sp>
        <p:nvSpPr>
          <p:cNvPr id="36867" name="Content Placeholder 2"/>
          <p:cNvSpPr>
            <a:spLocks noGrp="1"/>
          </p:cNvSpPr>
          <p:nvPr>
            <p:ph idx="1"/>
          </p:nvPr>
        </p:nvSpPr>
        <p:spPr>
          <a:xfrm>
            <a:off x="457200" y="2487612"/>
            <a:ext cx="8229600" cy="4065588"/>
          </a:xfrm>
        </p:spPr>
        <p:txBody>
          <a:bodyPr/>
          <a:lstStyle/>
          <a:p>
            <a:pPr algn="r" rtl="1" eaLnBrk="1" hangingPunct="1"/>
            <a:r>
              <a:rPr lang="ar-LB" altLang="ar-LB" sz="2800" b="1" u="sng" dirty="0" smtClean="0"/>
              <a:t>تقديم التصريح الدوري(ر10) وتأدية الضريبة</a:t>
            </a:r>
          </a:p>
          <a:p>
            <a:pPr algn="r" rtl="1" eaLnBrk="1" hangingPunct="1">
              <a:buFont typeface="Wingdings" pitchFamily="2" charset="2"/>
              <a:buNone/>
            </a:pPr>
            <a:r>
              <a:rPr lang="ar-LB" altLang="ar-LB" sz="2800" dirty="0" smtClean="0"/>
              <a:t>  </a:t>
            </a:r>
            <a:r>
              <a:rPr lang="ar-LB" altLang="ar-LB" sz="2800" u="sng" dirty="0" smtClean="0"/>
              <a:t>تأدية الضريبة</a:t>
            </a:r>
            <a:r>
              <a:rPr lang="ar-LB" altLang="ar-LB" sz="2800" dirty="0" smtClean="0"/>
              <a:t>:</a:t>
            </a:r>
          </a:p>
          <a:p>
            <a:pPr algn="r" rtl="1" eaLnBrk="1" hangingPunct="1">
              <a:buFont typeface="Wingdings" pitchFamily="2" charset="2"/>
              <a:buNone/>
            </a:pPr>
            <a:r>
              <a:rPr lang="en-US" altLang="ar-LB" sz="2800" dirty="0" smtClean="0"/>
              <a:t>  </a:t>
            </a:r>
            <a:r>
              <a:rPr lang="ar-LB" altLang="ar-LB" sz="2800" dirty="0" smtClean="0"/>
              <a:t>لدى أي فرع من المصارف التجارية, أو </a:t>
            </a:r>
            <a:r>
              <a:rPr lang="en-US" altLang="ar-LB" sz="2800" dirty="0" err="1" smtClean="0"/>
              <a:t>Libanpost</a:t>
            </a:r>
            <a:r>
              <a:rPr lang="ar-LB" altLang="ar-LB" sz="2800" dirty="0" smtClean="0"/>
              <a:t> أو</a:t>
            </a:r>
            <a:r>
              <a:rPr lang="en-US" altLang="ar-LB" sz="2800" dirty="0" smtClean="0"/>
              <a:t>OMT </a:t>
            </a:r>
            <a:r>
              <a:rPr lang="ar-LB" altLang="ar-LB" sz="2800" dirty="0" smtClean="0"/>
              <a:t> بموجب اشعار الدفع (ص2)</a:t>
            </a:r>
            <a:endParaRPr lang="en-US" altLang="ar-LB" sz="2800" dirty="0" smtClean="0"/>
          </a:p>
        </p:txBody>
      </p:sp>
    </p:spTree>
    <p:extLst>
      <p:ext uri="{BB962C8B-B14F-4D97-AF65-F5344CB8AC3E}">
        <p14:creationId xmlns:p14="http://schemas.microsoft.com/office/powerpoint/2010/main" val="3060545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219200"/>
            <a:ext cx="8229600" cy="1143000"/>
          </a:xfrm>
        </p:spPr>
        <p:txBody>
          <a:bodyPr/>
          <a:lstStyle/>
          <a:p>
            <a:pPr algn="r" rtl="1" eaLnBrk="1" hangingPunct="1"/>
            <a:r>
              <a:rPr lang="ar-LB" altLang="ar-LB" sz="3200" b="1" dirty="0" smtClean="0"/>
              <a:t>موجبات رب العمل:</a:t>
            </a:r>
            <a:endParaRPr lang="en-US" altLang="ar-LB" sz="3200" b="1" dirty="0" smtClean="0"/>
          </a:p>
        </p:txBody>
      </p:sp>
      <p:sp>
        <p:nvSpPr>
          <p:cNvPr id="37891" name="Content Placeholder 2"/>
          <p:cNvSpPr>
            <a:spLocks noGrp="1"/>
          </p:cNvSpPr>
          <p:nvPr>
            <p:ph idx="1"/>
          </p:nvPr>
        </p:nvSpPr>
        <p:spPr>
          <a:xfrm>
            <a:off x="457200" y="2197100"/>
            <a:ext cx="8229600" cy="4471988"/>
          </a:xfrm>
        </p:spPr>
        <p:txBody>
          <a:bodyPr/>
          <a:lstStyle/>
          <a:p>
            <a:pPr algn="just" rtl="1" eaLnBrk="1" hangingPunct="1"/>
            <a:r>
              <a:rPr lang="ar-LB" altLang="ar-LB" sz="2800" b="1" u="sng" dirty="0" smtClean="0"/>
              <a:t>تقديم التصريح الدوري(ر10) وتأدية الضريبة</a:t>
            </a:r>
          </a:p>
          <a:p>
            <a:pPr algn="just" rtl="1" eaLnBrk="1" hangingPunct="1">
              <a:buFont typeface="Wingdings" pitchFamily="2" charset="2"/>
              <a:buNone/>
            </a:pPr>
            <a:r>
              <a:rPr lang="ar-LB" altLang="ar-LB" sz="2800" u="sng" dirty="0" smtClean="0"/>
              <a:t>الغرامات القانونية:</a:t>
            </a:r>
          </a:p>
          <a:p>
            <a:pPr algn="just" rtl="1" eaLnBrk="1" hangingPunct="1">
              <a:buFont typeface="Wingdings" pitchFamily="2" charset="2"/>
              <a:buNone/>
            </a:pPr>
            <a:r>
              <a:rPr lang="ar-LB" altLang="ar-LB" sz="2800" dirty="0" smtClean="0"/>
              <a:t>-تأدية الضريبة خارج المهلة القانونية: غرامة تحصيل بنسبة 1.5 % من قيمة الضريبة عن كل شهر تأخير </a:t>
            </a:r>
          </a:p>
          <a:p>
            <a:pPr algn="just" rtl="1" eaLnBrk="1" hangingPunct="1">
              <a:buFont typeface="Wingdings" pitchFamily="2" charset="2"/>
              <a:buNone/>
            </a:pPr>
            <a:r>
              <a:rPr lang="ar-LB" altLang="ar-LB" sz="2800" dirty="0" smtClean="0"/>
              <a:t>-التصريح خارج المهلة القانونية (ضريبة مسددة بالمهلة)</a:t>
            </a:r>
          </a:p>
          <a:p>
            <a:pPr algn="just" rtl="1" eaLnBrk="1" hangingPunct="1">
              <a:buFont typeface="Wingdings" pitchFamily="2" charset="2"/>
              <a:buNone/>
            </a:pPr>
            <a:r>
              <a:rPr lang="ar-LB" altLang="ar-LB" sz="2800" dirty="0" smtClean="0"/>
              <a:t>غرامة تحقق بنسبة 5% من الضريبة الفصلية  مع حد ادنى          000 100ل.ل. وحد أقصى 000 000 1ل.ل.</a:t>
            </a:r>
          </a:p>
        </p:txBody>
      </p:sp>
    </p:spTree>
    <p:extLst>
      <p:ext uri="{BB962C8B-B14F-4D97-AF65-F5344CB8AC3E}">
        <p14:creationId xmlns:p14="http://schemas.microsoft.com/office/powerpoint/2010/main" val="104901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313" y="1246188"/>
            <a:ext cx="8229600" cy="1143000"/>
          </a:xfrm>
        </p:spPr>
        <p:txBody>
          <a:bodyPr/>
          <a:lstStyle/>
          <a:p>
            <a:pPr algn="r" rtl="1" eaLnBrk="1" hangingPunct="1"/>
            <a:r>
              <a:rPr lang="ar-LB" altLang="ar-LB" sz="3200" b="1" smtClean="0"/>
              <a:t>موجبات رب العمل:</a:t>
            </a:r>
            <a:endParaRPr lang="en-US" altLang="ar-LB" sz="3200" b="1" smtClean="0"/>
          </a:p>
        </p:txBody>
      </p:sp>
      <p:sp>
        <p:nvSpPr>
          <p:cNvPr id="38915" name="Content Placeholder 2"/>
          <p:cNvSpPr>
            <a:spLocks noGrp="1"/>
          </p:cNvSpPr>
          <p:nvPr>
            <p:ph idx="1"/>
          </p:nvPr>
        </p:nvSpPr>
        <p:spPr>
          <a:xfrm>
            <a:off x="533400" y="2133600"/>
            <a:ext cx="8229600" cy="4327525"/>
          </a:xfrm>
        </p:spPr>
        <p:txBody>
          <a:bodyPr/>
          <a:lstStyle/>
          <a:p>
            <a:pPr algn="just" rtl="1" eaLnBrk="1" hangingPunct="1"/>
            <a:r>
              <a:rPr lang="ar-LB" altLang="ar-LB" sz="2800" b="1" u="sng" dirty="0" smtClean="0"/>
              <a:t>تقديم التصريح الدوري(ر10) وتأدية الضريبة</a:t>
            </a:r>
          </a:p>
          <a:p>
            <a:pPr algn="just" rtl="1" eaLnBrk="1" hangingPunct="1">
              <a:buFont typeface="Wingdings" pitchFamily="2" charset="2"/>
              <a:buNone/>
            </a:pPr>
            <a:r>
              <a:rPr lang="ar-LB" altLang="ar-LB" sz="2800" u="sng" dirty="0" smtClean="0"/>
              <a:t>الغرامات القانونية:</a:t>
            </a:r>
          </a:p>
          <a:p>
            <a:pPr algn="just" rtl="1" eaLnBrk="1" hangingPunct="1">
              <a:buFont typeface="Wingdings" pitchFamily="2" charset="2"/>
              <a:buNone/>
            </a:pPr>
            <a:r>
              <a:rPr lang="ar-LB" altLang="ar-LB" sz="2800" dirty="0" smtClean="0"/>
              <a:t>-التصريح خارج المهلة القانونية (ضريبة غير مسددة بالمهلة)</a:t>
            </a:r>
          </a:p>
          <a:p>
            <a:pPr algn="just" rtl="1" eaLnBrk="1" hangingPunct="1">
              <a:buFont typeface="Wingdings" pitchFamily="2" charset="2"/>
              <a:buNone/>
            </a:pPr>
            <a:r>
              <a:rPr lang="ar-LB" altLang="ar-LB" sz="2800" dirty="0" smtClean="0"/>
              <a:t>  غرامة تحقق بنسبة 5% من الضريبة الفصلية عن كل شهر تأخير  مع حد ادني 000 750ل.ل.  (ش.م.ل.) وحد أقصى مقدار الضريبة </a:t>
            </a:r>
          </a:p>
          <a:p>
            <a:pPr algn="just" rtl="1" eaLnBrk="1" hangingPunct="1">
              <a:buFont typeface="Wingdings" pitchFamily="2" charset="2"/>
              <a:buNone/>
            </a:pPr>
            <a:r>
              <a:rPr lang="ar-LB" altLang="ar-LB" sz="2800" dirty="0" smtClean="0"/>
              <a:t>تفرض دائمًا على غرامة التحقق غرامة تحصيل</a:t>
            </a:r>
            <a:endParaRPr lang="en-US" altLang="ar-LB" sz="2800" dirty="0" smtClean="0"/>
          </a:p>
        </p:txBody>
      </p:sp>
    </p:spTree>
    <p:extLst>
      <p:ext uri="{BB962C8B-B14F-4D97-AF65-F5344CB8AC3E}">
        <p14:creationId xmlns:p14="http://schemas.microsoft.com/office/powerpoint/2010/main" val="1873964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p:txBody>
          <a:bodyPr/>
          <a:lstStyle/>
          <a:p>
            <a:pPr marL="0" indent="0" algn="ctr">
              <a:buFont typeface="Arial" pitchFamily="34" charset="0"/>
              <a:buNone/>
            </a:pPr>
            <a:endParaRPr lang="ar-LB" altLang="ar-LB" sz="4000" b="1" smtClean="0">
              <a:latin typeface="Simplified Arabic" pitchFamily="18" charset="-78"/>
              <a:cs typeface="Simplified Arabic" pitchFamily="18" charset="-78"/>
            </a:endParaRPr>
          </a:p>
          <a:p>
            <a:pPr marL="0" indent="0" algn="ctr">
              <a:buFont typeface="Arial" pitchFamily="34" charset="0"/>
              <a:buNone/>
            </a:pPr>
            <a:r>
              <a:rPr lang="ar-LB" altLang="ar-LB" sz="4000" b="1" smtClean="0">
                <a:latin typeface="Simplified Arabic" pitchFamily="18" charset="-78"/>
                <a:cs typeface="Simplified Arabic" pitchFamily="18" charset="-78"/>
              </a:rPr>
              <a:t>تمرين تطبيقي</a:t>
            </a:r>
          </a:p>
          <a:p>
            <a:pPr marL="0" indent="0" algn="ctr">
              <a:buFont typeface="Arial" pitchFamily="34" charset="0"/>
              <a:buNone/>
            </a:pPr>
            <a:r>
              <a:rPr lang="ar-LB" altLang="ar-LB" sz="4000" b="1" smtClean="0">
                <a:latin typeface="Simplified Arabic" pitchFamily="18" charset="-78"/>
                <a:cs typeface="Simplified Arabic" pitchFamily="18" charset="-78"/>
              </a:rPr>
              <a:t>على بيان تأدية ضريبة الرواتب والاجور</a:t>
            </a:r>
          </a:p>
          <a:p>
            <a:pPr marL="0" indent="0" algn="ctr">
              <a:buFont typeface="Arial" pitchFamily="34" charset="0"/>
              <a:buNone/>
            </a:pPr>
            <a:r>
              <a:rPr lang="ar-LB" altLang="ar-LB" sz="4000" b="1" smtClean="0">
                <a:latin typeface="Simplified Arabic" pitchFamily="18" charset="-78"/>
                <a:cs typeface="Simplified Arabic" pitchFamily="18" charset="-78"/>
              </a:rPr>
              <a:t>ر10 و ص2</a:t>
            </a:r>
            <a:endParaRPr lang="en-US" altLang="ar-LB" sz="4000" b="1"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608436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LB" u="sng" dirty="0" smtClean="0"/>
              <a:t>تستخدم الشركة 3 أجراء</a:t>
            </a:r>
            <a:endParaRPr lang="en-US" u="sng" dirty="0"/>
          </a:p>
        </p:txBody>
      </p:sp>
      <p:sp>
        <p:nvSpPr>
          <p:cNvPr id="3" name="Content Placeholder 2"/>
          <p:cNvSpPr>
            <a:spLocks noGrp="1"/>
          </p:cNvSpPr>
          <p:nvPr>
            <p:ph idx="1"/>
          </p:nvPr>
        </p:nvSpPr>
        <p:spPr>
          <a:xfrm>
            <a:off x="533400" y="2209800"/>
            <a:ext cx="8229600" cy="3886200"/>
          </a:xfrm>
        </p:spPr>
        <p:txBody>
          <a:bodyPr/>
          <a:lstStyle/>
          <a:p>
            <a:pPr algn="r" rtl="1">
              <a:buFont typeface="Arial" charset="0"/>
              <a:buChar char="•"/>
            </a:pPr>
            <a:r>
              <a:rPr lang="ar-LB" dirty="0" smtClean="0">
                <a:latin typeface="Simplified Arabic" pitchFamily="18" charset="-78"/>
                <a:cs typeface="Simplified Arabic" pitchFamily="18" charset="-78"/>
              </a:rPr>
              <a:t>لبناني اول متزوج – زوجته تعمل وله 3 أولاد قاصرين يتقاضى راتباً </a:t>
            </a:r>
            <a:r>
              <a:rPr lang="ar-LB" dirty="0">
                <a:latin typeface="Simplified Arabic" pitchFamily="18" charset="-78"/>
                <a:cs typeface="Simplified Arabic" pitchFamily="18" charset="-78"/>
              </a:rPr>
              <a:t>شهرياً بقيمة 000 800 1 ل.ل</a:t>
            </a:r>
            <a:r>
              <a:rPr lang="ar-LB" dirty="0" smtClean="0">
                <a:latin typeface="Simplified Arabic" pitchFamily="18" charset="-78"/>
                <a:cs typeface="Simplified Arabic" pitchFamily="18" charset="-78"/>
              </a:rPr>
              <a:t>.</a:t>
            </a:r>
          </a:p>
          <a:p>
            <a:pPr algn="r" rtl="1">
              <a:buFont typeface="Arial" charset="0"/>
              <a:buChar char="•"/>
            </a:pPr>
            <a:r>
              <a:rPr lang="ar-LB" dirty="0" smtClean="0">
                <a:latin typeface="Simplified Arabic" pitchFamily="18" charset="-78"/>
                <a:cs typeface="Simplified Arabic" pitchFamily="18" charset="-78"/>
              </a:rPr>
              <a:t>لبناني ثاني (فوق السّن القانوني) أرمل وله ولدين أحدهما مهندس والثاني استاذ جامعي يتقاضى راتباً شهرياً بقيمة 000 500 1 ل.ل.</a:t>
            </a:r>
          </a:p>
          <a:p>
            <a:pPr algn="r" rtl="1">
              <a:buFont typeface="Arial" charset="0"/>
              <a:buChar char="•"/>
            </a:pPr>
            <a:r>
              <a:rPr lang="ar-LB" dirty="0" smtClean="0">
                <a:latin typeface="Simplified Arabic" pitchFamily="18" charset="-78"/>
                <a:cs typeface="Simplified Arabic" pitchFamily="18" charset="-78"/>
              </a:rPr>
              <a:t>اثيوبي أعزب يتقاضى راتباً شهرياً بقيمة 000 900 ل.ل. من ضمنها بدل السّكن</a:t>
            </a:r>
            <a:endParaRPr lang="ar-LB" dirty="0">
              <a:latin typeface="Simplified Arabic" pitchFamily="18" charset="-78"/>
              <a:cs typeface="Simplified Arabic" pitchFamily="18" charset="-78"/>
            </a:endParaRPr>
          </a:p>
          <a:p>
            <a:pPr marL="0" indent="0" algn="r" rtl="1">
              <a:buNone/>
            </a:pPr>
            <a:r>
              <a:rPr lang="ar-LB" dirty="0">
                <a:latin typeface="Simplified Arabic" pitchFamily="18" charset="-78"/>
                <a:cs typeface="Simplified Arabic" pitchFamily="18" charset="-78"/>
              </a:rPr>
              <a:t>	</a:t>
            </a:r>
          </a:p>
          <a:p>
            <a:pPr marL="0" indent="0" algn="r" rtl="1">
              <a:buNone/>
            </a:pPr>
            <a:r>
              <a:rPr lang="ar-LB" b="1" u="sng" dirty="0">
                <a:latin typeface="Simplified Arabic" pitchFamily="18" charset="-78"/>
                <a:cs typeface="Simplified Arabic" pitchFamily="18" charset="-78"/>
              </a:rPr>
              <a:t>المطلوب</a:t>
            </a:r>
            <a:r>
              <a:rPr lang="ar-LB" dirty="0">
                <a:latin typeface="Simplified Arabic" pitchFamily="18" charset="-78"/>
                <a:cs typeface="Simplified Arabic" pitchFamily="18" charset="-78"/>
              </a:rPr>
              <a:t>: تعبئة </a:t>
            </a:r>
            <a:r>
              <a:rPr lang="ar-LB" dirty="0" smtClean="0">
                <a:latin typeface="Simplified Arabic" pitchFamily="18" charset="-78"/>
                <a:cs typeface="Simplified Arabic" pitchFamily="18" charset="-78"/>
              </a:rPr>
              <a:t>ر10 الفصل الاول 2016 مع ص2 التابعة لها</a:t>
            </a:r>
            <a:endParaRPr lang="ar-LB" dirty="0">
              <a:latin typeface="Simplified Arabic" pitchFamily="18" charset="-78"/>
              <a:cs typeface="Simplified Arabic" pitchFamily="18" charset="-78"/>
            </a:endParaRPr>
          </a:p>
          <a:p>
            <a:pPr marL="0" indent="0" rtl="1">
              <a:buNone/>
            </a:pPr>
            <a:endParaRPr lang="en-US" dirty="0"/>
          </a:p>
          <a:p>
            <a:pPr algn="r" rtl="1"/>
            <a:endParaRPr lang="en-US" dirty="0"/>
          </a:p>
        </p:txBody>
      </p:sp>
    </p:spTree>
    <p:extLst>
      <p:ext uri="{BB962C8B-B14F-4D97-AF65-F5344CB8AC3E}">
        <p14:creationId xmlns:p14="http://schemas.microsoft.com/office/powerpoint/2010/main" val="288687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71487" y="1306513"/>
            <a:ext cx="8229600" cy="1143000"/>
          </a:xfrm>
        </p:spPr>
        <p:txBody>
          <a:bodyPr/>
          <a:lstStyle/>
          <a:p>
            <a:pPr algn="r" rtl="1" eaLnBrk="1" hangingPunct="1"/>
            <a:r>
              <a:rPr lang="ar-LB" altLang="ar-LB" sz="3200" b="1" dirty="0" smtClean="0"/>
              <a:t>الإعفاءات من الضريبة على الرواتب والأجور</a:t>
            </a:r>
            <a:endParaRPr lang="en-US" altLang="ar-LB" sz="3200" b="1" dirty="0" smtClean="0"/>
          </a:p>
        </p:txBody>
      </p:sp>
      <p:sp>
        <p:nvSpPr>
          <p:cNvPr id="5123" name="Rectangle 3"/>
          <p:cNvSpPr>
            <a:spLocks noGrp="1" noChangeArrowheads="1"/>
          </p:cNvSpPr>
          <p:nvPr>
            <p:ph idx="1"/>
          </p:nvPr>
        </p:nvSpPr>
        <p:spPr>
          <a:xfrm>
            <a:off x="471487" y="2314575"/>
            <a:ext cx="8291513" cy="4238625"/>
          </a:xfrm>
        </p:spPr>
        <p:txBody>
          <a:bodyPr/>
          <a:lstStyle/>
          <a:p>
            <a:pPr algn="r" rtl="1" eaLnBrk="1" hangingPunct="1">
              <a:lnSpc>
                <a:spcPct val="80000"/>
              </a:lnSpc>
              <a:buFont typeface="Wingdings" pitchFamily="2" charset="2"/>
              <a:buNone/>
            </a:pPr>
            <a:r>
              <a:rPr lang="ar-LB" altLang="ar-LB" sz="2800" smtClean="0"/>
              <a:t>  </a:t>
            </a:r>
            <a:r>
              <a:rPr lang="ar-LB" altLang="ar-LB" sz="2800" u="sng" smtClean="0"/>
              <a:t>من الإعفاءات:</a:t>
            </a:r>
          </a:p>
          <a:p>
            <a:pPr algn="r" rtl="1" eaLnBrk="1" hangingPunct="1">
              <a:lnSpc>
                <a:spcPct val="80000"/>
              </a:lnSpc>
              <a:buFont typeface="Wingdings" pitchFamily="2" charset="2"/>
              <a:buNone/>
            </a:pPr>
            <a:endParaRPr lang="ar-LB" altLang="ar-LB" sz="2800" u="sng" smtClean="0"/>
          </a:p>
          <a:p>
            <a:pPr algn="r" rtl="1" eaLnBrk="1" hangingPunct="1">
              <a:lnSpc>
                <a:spcPct val="80000"/>
              </a:lnSpc>
            </a:pPr>
            <a:r>
              <a:rPr lang="ar-LB" altLang="ar-LB" sz="2800" smtClean="0"/>
              <a:t>معاشات التقاعد التي تمنح لموظفي الدولة أو المؤسسات العامة والخاصة، وفقاً لقوانين التقاعد وأنظمته</a:t>
            </a:r>
          </a:p>
          <a:p>
            <a:pPr algn="r" rtl="1" eaLnBrk="1" hangingPunct="1">
              <a:lnSpc>
                <a:spcPct val="80000"/>
              </a:lnSpc>
              <a:buFont typeface="Wingdings" pitchFamily="2" charset="2"/>
              <a:buNone/>
            </a:pPr>
            <a:endParaRPr lang="ar-LB" altLang="ar-LB" sz="2800" smtClean="0"/>
          </a:p>
          <a:p>
            <a:pPr algn="r" rtl="1" eaLnBrk="1" hangingPunct="1">
              <a:lnSpc>
                <a:spcPct val="80000"/>
              </a:lnSpc>
            </a:pPr>
            <a:r>
              <a:rPr lang="ar-LB" altLang="ar-LB" sz="2800" smtClean="0"/>
              <a:t>تعويض الصرف من الخدمة المدفوع وفقاً </a:t>
            </a:r>
            <a:r>
              <a:rPr lang="ar-LB" altLang="ar-LB" sz="2800" u="sng" smtClean="0"/>
              <a:t>للقوانين النافذة</a:t>
            </a:r>
            <a:r>
              <a:rPr lang="ar-LB" altLang="ar-LB" sz="2800" smtClean="0"/>
              <a:t> في لبنان </a:t>
            </a:r>
          </a:p>
          <a:p>
            <a:pPr algn="r" rtl="1" eaLnBrk="1" hangingPunct="1">
              <a:lnSpc>
                <a:spcPct val="80000"/>
              </a:lnSpc>
            </a:pPr>
            <a:endParaRPr lang="ar-LB" altLang="ar-LB" sz="2800" smtClean="0"/>
          </a:p>
          <a:p>
            <a:pPr algn="r" rtl="1" eaLnBrk="1" hangingPunct="1">
              <a:lnSpc>
                <a:spcPct val="80000"/>
              </a:lnSpc>
            </a:pPr>
            <a:r>
              <a:rPr lang="ar-LB" altLang="ar-LB" sz="2800" smtClean="0"/>
              <a:t>التعويضات العائلية المدفوعة وفقاً </a:t>
            </a:r>
            <a:r>
              <a:rPr lang="ar-LB" altLang="ar-LB" sz="2800" u="sng" smtClean="0"/>
              <a:t>للقوانين والأنظمة النافذة</a:t>
            </a:r>
            <a:r>
              <a:rPr lang="ar-LB" altLang="ar-LB" sz="2800" smtClean="0"/>
              <a:t> </a:t>
            </a:r>
            <a:endParaRPr lang="en-US" altLang="ar-LB" sz="2800" smtClean="0"/>
          </a:p>
          <a:p>
            <a:pPr lvl="2" algn="r" rtl="1" eaLnBrk="1" hangingPunct="1">
              <a:lnSpc>
                <a:spcPct val="80000"/>
              </a:lnSpc>
            </a:pPr>
            <a:endParaRPr lang="en-US" altLang="ar-LB" sz="2800" smtClean="0"/>
          </a:p>
          <a:p>
            <a:pPr algn="r" rtl="1" eaLnBrk="1" hangingPunct="1">
              <a:lnSpc>
                <a:spcPct val="80000"/>
              </a:lnSpc>
            </a:pPr>
            <a:endParaRPr lang="en-US" altLang="ar-LB" sz="2800" smtClean="0"/>
          </a:p>
        </p:txBody>
      </p:sp>
    </p:spTree>
    <p:extLst>
      <p:ext uri="{BB962C8B-B14F-4D97-AF65-F5344CB8AC3E}">
        <p14:creationId xmlns:p14="http://schemas.microsoft.com/office/powerpoint/2010/main" val="1314503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6013" y="1600200"/>
            <a:ext cx="72009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386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1600200"/>
            <a:ext cx="7777163"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557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00113" y="1600200"/>
            <a:ext cx="7488237"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06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1260475"/>
            <a:ext cx="8229600" cy="1143000"/>
          </a:xfrm>
        </p:spPr>
        <p:txBody>
          <a:bodyPr/>
          <a:lstStyle/>
          <a:p>
            <a:pPr algn="r" rtl="1" eaLnBrk="1" hangingPunct="1"/>
            <a:r>
              <a:rPr lang="ar-LB" altLang="ar-LB" sz="3200" b="1" smtClean="0"/>
              <a:t>موجبات رب العمل:</a:t>
            </a:r>
            <a:endParaRPr lang="en-US" altLang="ar-LB" sz="3200" b="1" smtClean="0"/>
          </a:p>
        </p:txBody>
      </p:sp>
      <p:sp>
        <p:nvSpPr>
          <p:cNvPr id="44035" name="Content Placeholder 2"/>
          <p:cNvSpPr>
            <a:spLocks noGrp="1"/>
          </p:cNvSpPr>
          <p:nvPr>
            <p:ph idx="1"/>
          </p:nvPr>
        </p:nvSpPr>
        <p:spPr>
          <a:xfrm>
            <a:off x="457200" y="2057400"/>
            <a:ext cx="8229600" cy="4525962"/>
          </a:xfrm>
        </p:spPr>
        <p:txBody>
          <a:bodyPr/>
          <a:lstStyle/>
          <a:p>
            <a:pPr algn="r" rtl="1" eaLnBrk="1" hangingPunct="1"/>
            <a:r>
              <a:rPr lang="ar-LB" altLang="ar-LB" sz="2800" b="1" u="sng" dirty="0" smtClean="0"/>
              <a:t>تقديم التصريح السنوي(ر5) والكشوفات (ر6) و(ر7)</a:t>
            </a:r>
          </a:p>
          <a:p>
            <a:pPr algn="r" rtl="1" eaLnBrk="1" hangingPunct="1">
              <a:buFont typeface="Wingdings" pitchFamily="2" charset="2"/>
              <a:buNone/>
            </a:pPr>
            <a:r>
              <a:rPr lang="ar-LB" altLang="ar-LB" sz="2800" u="sng" dirty="0" smtClean="0"/>
              <a:t>مهلة تقديم التصريح السنوي(ر5) والكشوفات:</a:t>
            </a:r>
          </a:p>
          <a:p>
            <a:pPr algn="r" rtl="1" eaLnBrk="1" hangingPunct="1">
              <a:buFont typeface="Wingdings" pitchFamily="2" charset="2"/>
              <a:buNone/>
            </a:pPr>
            <a:r>
              <a:rPr lang="ar-LB" altLang="ar-LB" sz="2800" dirty="0" smtClean="0"/>
              <a:t>قبل أول آذار من السنة التي تلي سنة التكليف</a:t>
            </a:r>
          </a:p>
          <a:p>
            <a:pPr algn="r" rtl="1" eaLnBrk="1" hangingPunct="1">
              <a:buFont typeface="Wingdings" pitchFamily="2" charset="2"/>
              <a:buNone/>
            </a:pPr>
            <a:r>
              <a:rPr lang="ar-LB" altLang="ar-LB" sz="2800" dirty="0" smtClean="0"/>
              <a:t>التصريح ر5 والكشوفات ر6 : وحدة متكاملة</a:t>
            </a:r>
          </a:p>
          <a:p>
            <a:pPr algn="r" rtl="1" eaLnBrk="1" hangingPunct="1">
              <a:buFont typeface="Wingdings" pitchFamily="2" charset="2"/>
              <a:buNone/>
            </a:pPr>
            <a:r>
              <a:rPr lang="ar-LB" altLang="ar-LB" sz="2800" dirty="0" smtClean="0"/>
              <a:t>ر6: كشف افرادي بإجمالي إيرادات المستخدم/الاجير</a:t>
            </a:r>
          </a:p>
          <a:p>
            <a:pPr algn="r" rtl="1" eaLnBrk="1" hangingPunct="1">
              <a:buFont typeface="Wingdings" pitchFamily="2" charset="2"/>
              <a:buNone/>
            </a:pPr>
            <a:r>
              <a:rPr lang="ar-LB" altLang="ar-LB" sz="2800" dirty="0" smtClean="0"/>
              <a:t>ر7: كشف إجمالي بالذين تركوا العمل </a:t>
            </a:r>
            <a:endParaRPr lang="en-US" altLang="ar-LB" sz="2800" dirty="0" smtClean="0"/>
          </a:p>
        </p:txBody>
      </p:sp>
    </p:spTree>
    <p:extLst>
      <p:ext uri="{BB962C8B-B14F-4D97-AF65-F5344CB8AC3E}">
        <p14:creationId xmlns:p14="http://schemas.microsoft.com/office/powerpoint/2010/main" val="1750175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8313" y="1177925"/>
            <a:ext cx="8229600" cy="1143000"/>
          </a:xfrm>
        </p:spPr>
        <p:txBody>
          <a:bodyPr/>
          <a:lstStyle/>
          <a:p>
            <a:pPr algn="r" rtl="1" eaLnBrk="1" hangingPunct="1"/>
            <a:r>
              <a:rPr lang="ar-LB" altLang="ar-LB" sz="3200" b="1" smtClean="0"/>
              <a:t>موجبات رب العمل:</a:t>
            </a:r>
            <a:endParaRPr lang="en-US" altLang="ar-LB" sz="3200" b="1" smtClean="0"/>
          </a:p>
        </p:txBody>
      </p:sp>
      <p:sp>
        <p:nvSpPr>
          <p:cNvPr id="45059" name="Content Placeholder 2"/>
          <p:cNvSpPr>
            <a:spLocks noGrp="1"/>
          </p:cNvSpPr>
          <p:nvPr>
            <p:ph idx="1"/>
          </p:nvPr>
        </p:nvSpPr>
        <p:spPr>
          <a:xfrm>
            <a:off x="457200" y="2209800"/>
            <a:ext cx="8229600" cy="4608512"/>
          </a:xfrm>
        </p:spPr>
        <p:txBody>
          <a:bodyPr/>
          <a:lstStyle/>
          <a:p>
            <a:pPr algn="just" rtl="1" eaLnBrk="1" hangingPunct="1"/>
            <a:r>
              <a:rPr lang="ar-LB" altLang="ar-LB" sz="2800" b="1" u="sng" dirty="0" smtClean="0"/>
              <a:t>تقديم التصريح السنوي(ر5) والكشوفات (ر6) و(ر7)</a:t>
            </a:r>
          </a:p>
          <a:p>
            <a:pPr algn="just" rtl="1" eaLnBrk="1" hangingPunct="1">
              <a:buFont typeface="Wingdings" pitchFamily="2" charset="2"/>
              <a:buNone/>
            </a:pPr>
            <a:r>
              <a:rPr lang="ar-LB" altLang="ar-LB" sz="2800" dirty="0" smtClean="0"/>
              <a:t> </a:t>
            </a:r>
            <a:r>
              <a:rPr lang="ar-LB" altLang="ar-LB" sz="2800" u="sng" dirty="0" smtClean="0"/>
              <a:t>آلية تقديم التصريح والكشوفات المرفقة به</a:t>
            </a:r>
            <a:r>
              <a:rPr lang="ar-LB" altLang="ar-LB" sz="2800" dirty="0" smtClean="0"/>
              <a:t>:</a:t>
            </a:r>
          </a:p>
          <a:p>
            <a:pPr algn="just" rtl="1" eaLnBrk="1" hangingPunct="1">
              <a:buFont typeface="Wingdings" pitchFamily="2" charset="2"/>
              <a:buNone/>
            </a:pPr>
            <a:r>
              <a:rPr lang="ar-LB" altLang="ar-LB" sz="2800" dirty="0" smtClean="0"/>
              <a:t>  عبر البريد الالكتروني </a:t>
            </a:r>
            <a:r>
              <a:rPr lang="en-US" altLang="ar-LB" sz="2800" dirty="0" smtClean="0"/>
              <a:t>e-mail</a:t>
            </a:r>
          </a:p>
          <a:p>
            <a:pPr algn="just" rtl="1" eaLnBrk="1" hangingPunct="1">
              <a:buFont typeface="Wingdings" pitchFamily="2" charset="2"/>
              <a:buNone/>
            </a:pPr>
            <a:r>
              <a:rPr lang="ar-LB" altLang="ar-LB" sz="2800" u="sng" dirty="0" smtClean="0"/>
              <a:t>غرامة عدم تقديم التصريح ضمن المهلة القانونية</a:t>
            </a:r>
            <a:r>
              <a:rPr lang="ar-LB" altLang="ar-LB" sz="2800" dirty="0" smtClean="0"/>
              <a:t>:</a:t>
            </a:r>
          </a:p>
          <a:p>
            <a:pPr algn="just" rtl="1" eaLnBrk="1" hangingPunct="1">
              <a:buFont typeface="Wingdings" pitchFamily="2" charset="2"/>
              <a:buNone/>
            </a:pPr>
            <a:r>
              <a:rPr lang="ar-LB" altLang="ar-LB" sz="2800" dirty="0" smtClean="0"/>
              <a:t>غرامة تحقق بنسبة 5% من الضريبة السنوية عن كل شهر تأخير  مع حد ادني 000 750ل.ل.  (ش.م.ل.) وحد أقصى مقدار الضريبة</a:t>
            </a:r>
            <a:endParaRPr lang="en-US" altLang="ar-LB" sz="2800" dirty="0" smtClean="0"/>
          </a:p>
        </p:txBody>
      </p:sp>
    </p:spTree>
    <p:extLst>
      <p:ext uri="{BB962C8B-B14F-4D97-AF65-F5344CB8AC3E}">
        <p14:creationId xmlns:p14="http://schemas.microsoft.com/office/powerpoint/2010/main" val="4208361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p:txBody>
          <a:bodyPr/>
          <a:lstStyle/>
          <a:p>
            <a:pPr marL="0" indent="0" algn="ctr">
              <a:buFont typeface="Arial" pitchFamily="34" charset="0"/>
              <a:buNone/>
            </a:pPr>
            <a:endParaRPr lang="ar-LB" altLang="ar-LB" sz="4000" b="1" dirty="0" smtClean="0">
              <a:latin typeface="Simplified Arabic" pitchFamily="18" charset="-78"/>
              <a:cs typeface="Simplified Arabic" pitchFamily="18" charset="-78"/>
            </a:endParaRPr>
          </a:p>
          <a:p>
            <a:pPr marL="0" indent="0" algn="ctr">
              <a:buFont typeface="Arial" pitchFamily="34" charset="0"/>
              <a:buNone/>
            </a:pPr>
            <a:r>
              <a:rPr lang="ar-LB" altLang="ar-LB" sz="4000" b="1" dirty="0" smtClean="0">
                <a:latin typeface="Simplified Arabic" pitchFamily="18" charset="-78"/>
                <a:cs typeface="Simplified Arabic" pitchFamily="18" charset="-78"/>
              </a:rPr>
              <a:t>تمرين تطبيقي على التصريح الاسمي السنوي لضريبة الدخل على الرواتب والاجور</a:t>
            </a:r>
          </a:p>
          <a:p>
            <a:pPr marL="0" indent="0" algn="ctr">
              <a:buFont typeface="Arial" pitchFamily="34" charset="0"/>
              <a:buNone/>
            </a:pPr>
            <a:r>
              <a:rPr lang="ar-LB" altLang="ar-LB" sz="4000" b="1" dirty="0" smtClean="0">
                <a:latin typeface="Simplified Arabic" pitchFamily="18" charset="-78"/>
                <a:cs typeface="Simplified Arabic" pitchFamily="18" charset="-78"/>
              </a:rPr>
              <a:t>ر5 </a:t>
            </a:r>
            <a:r>
              <a:rPr lang="ar-LB" altLang="ar-LB" sz="4000" b="1" smtClean="0">
                <a:latin typeface="Simplified Arabic" pitchFamily="18" charset="-78"/>
                <a:cs typeface="Simplified Arabic" pitchFamily="18" charset="-78"/>
              </a:rPr>
              <a:t>– ر6 – ر7</a:t>
            </a:r>
            <a:endParaRPr lang="en-US" altLang="ar-LB" sz="40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2956525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LB" u="sng" dirty="0" smtClean="0"/>
              <a:t>تستخدم الشركة 3 أجراء (خلال سنة 2015</a:t>
            </a:r>
            <a:r>
              <a:rPr lang="ar-LB" dirty="0" smtClean="0"/>
              <a:t>)</a:t>
            </a:r>
            <a:endParaRPr lang="en-US" dirty="0"/>
          </a:p>
        </p:txBody>
      </p:sp>
      <p:sp>
        <p:nvSpPr>
          <p:cNvPr id="3" name="Content Placeholder 2"/>
          <p:cNvSpPr>
            <a:spLocks noGrp="1"/>
          </p:cNvSpPr>
          <p:nvPr>
            <p:ph idx="1"/>
          </p:nvPr>
        </p:nvSpPr>
        <p:spPr/>
        <p:txBody>
          <a:bodyPr/>
          <a:lstStyle/>
          <a:p>
            <a:pPr algn="r" rtl="1">
              <a:buFont typeface="Arial" charset="0"/>
              <a:buChar char="•"/>
            </a:pPr>
            <a:r>
              <a:rPr lang="ar-LB" dirty="0">
                <a:latin typeface="Simplified Arabic" pitchFamily="18" charset="-78"/>
                <a:cs typeface="Simplified Arabic" pitchFamily="18" charset="-78"/>
              </a:rPr>
              <a:t>لبناني اول متزوج – زوجته تعمل وله 3 أولاد قاصرين يتقاضى راتباً شهرياً بقيمة 000 800 1 ل.ل.</a:t>
            </a:r>
          </a:p>
          <a:p>
            <a:pPr algn="r" rtl="1">
              <a:buFont typeface="Arial" charset="0"/>
              <a:buChar char="•"/>
            </a:pPr>
            <a:r>
              <a:rPr lang="ar-LB" dirty="0">
                <a:latin typeface="Simplified Arabic" pitchFamily="18" charset="-78"/>
                <a:cs typeface="Simplified Arabic" pitchFamily="18" charset="-78"/>
              </a:rPr>
              <a:t>لبناني ثاني (فوق السّن القانوني) أرمل وله ولدين أحدهما مهندس والثاني استاذ جامعي يتقاضى راتباً شهرياً بقيمة 000 500 1 ل.ل.</a:t>
            </a:r>
          </a:p>
          <a:p>
            <a:pPr algn="r" rtl="1">
              <a:buFont typeface="Arial" charset="0"/>
              <a:buChar char="•"/>
            </a:pPr>
            <a:r>
              <a:rPr lang="ar-LB" dirty="0">
                <a:latin typeface="Simplified Arabic" pitchFamily="18" charset="-78"/>
                <a:cs typeface="Simplified Arabic" pitchFamily="18" charset="-78"/>
              </a:rPr>
              <a:t>اثيوبي أعزب يتقاضى راتباً شهرياً بقيمة 000 900 ل.ل. من ضمنها بدل السّكن</a:t>
            </a:r>
          </a:p>
          <a:p>
            <a:pPr marL="0" indent="0" algn="r" rtl="1">
              <a:buNone/>
            </a:pPr>
            <a:r>
              <a:rPr lang="ar-LB" dirty="0">
                <a:latin typeface="Simplified Arabic" pitchFamily="18" charset="-78"/>
                <a:cs typeface="Simplified Arabic" pitchFamily="18" charset="-78"/>
              </a:rPr>
              <a:t>	</a:t>
            </a:r>
          </a:p>
          <a:p>
            <a:pPr marL="0" indent="0" algn="r" rtl="1">
              <a:buNone/>
            </a:pPr>
            <a:r>
              <a:rPr lang="ar-LB" b="1" u="sng" dirty="0">
                <a:latin typeface="Simplified Arabic" pitchFamily="18" charset="-78"/>
                <a:cs typeface="Simplified Arabic" pitchFamily="18" charset="-78"/>
              </a:rPr>
              <a:t>المطلوب</a:t>
            </a:r>
            <a:r>
              <a:rPr lang="ar-LB" dirty="0">
                <a:latin typeface="Simplified Arabic" pitchFamily="18" charset="-78"/>
                <a:cs typeface="Simplified Arabic" pitchFamily="18" charset="-78"/>
              </a:rPr>
              <a:t>: تعبئة </a:t>
            </a:r>
            <a:r>
              <a:rPr lang="ar-LB" dirty="0" smtClean="0">
                <a:latin typeface="Simplified Arabic" pitchFamily="18" charset="-78"/>
                <a:cs typeface="Simplified Arabic" pitchFamily="18" charset="-78"/>
              </a:rPr>
              <a:t>ر5 و ر6 لسنة 2015</a:t>
            </a:r>
            <a:endParaRPr lang="ar-LB" dirty="0">
              <a:latin typeface="Simplified Arabic" pitchFamily="18" charset="-78"/>
              <a:cs typeface="Simplified Arabic" pitchFamily="18" charset="-78"/>
            </a:endParaRPr>
          </a:p>
          <a:p>
            <a:pPr algn="r" rtl="1"/>
            <a:endParaRPr lang="en-US" dirty="0"/>
          </a:p>
        </p:txBody>
      </p:sp>
    </p:spTree>
    <p:extLst>
      <p:ext uri="{BB962C8B-B14F-4D97-AF65-F5344CB8AC3E}">
        <p14:creationId xmlns:p14="http://schemas.microsoft.com/office/powerpoint/2010/main" val="2610419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1600200"/>
            <a:ext cx="7632700" cy="45656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219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600200"/>
            <a:ext cx="7705725"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581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1600200"/>
            <a:ext cx="7416800"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5628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295400"/>
            <a:ext cx="8229600" cy="1143000"/>
          </a:xfrm>
        </p:spPr>
        <p:txBody>
          <a:bodyPr/>
          <a:lstStyle/>
          <a:p>
            <a:pPr algn="r" rtl="1" eaLnBrk="1" hangingPunct="1"/>
            <a:r>
              <a:rPr lang="ar-LB" altLang="ar-LB" sz="3200" b="1" dirty="0" smtClean="0"/>
              <a:t>تحديد الأجر وأنواعه</a:t>
            </a:r>
            <a:endParaRPr lang="en-US" altLang="ar-LB" sz="3200" b="1" dirty="0" smtClean="0"/>
          </a:p>
        </p:txBody>
      </p:sp>
      <p:sp>
        <p:nvSpPr>
          <p:cNvPr id="6147" name="Rectangle 3"/>
          <p:cNvSpPr>
            <a:spLocks noGrp="1" noChangeArrowheads="1"/>
          </p:cNvSpPr>
          <p:nvPr>
            <p:ph idx="1"/>
          </p:nvPr>
        </p:nvSpPr>
        <p:spPr>
          <a:xfrm>
            <a:off x="457200" y="2255838"/>
            <a:ext cx="8229600" cy="4525962"/>
          </a:xfrm>
        </p:spPr>
        <p:txBody>
          <a:bodyPr/>
          <a:lstStyle/>
          <a:p>
            <a:pPr algn="r" rtl="1" eaLnBrk="1" hangingPunct="1">
              <a:lnSpc>
                <a:spcPct val="90000"/>
              </a:lnSpc>
            </a:pPr>
            <a:r>
              <a:rPr lang="ar-LB" altLang="ar-LB" sz="2800" dirty="0" smtClean="0"/>
              <a:t>أولاً: </a:t>
            </a:r>
            <a:r>
              <a:rPr lang="ar-LB" altLang="ar-LB" sz="2800" u="sng" dirty="0" smtClean="0"/>
              <a:t>تحديد الأجر</a:t>
            </a:r>
          </a:p>
          <a:p>
            <a:pPr algn="r" rtl="1" eaLnBrk="1" hangingPunct="1">
              <a:lnSpc>
                <a:spcPct val="90000"/>
              </a:lnSpc>
              <a:buFontTx/>
              <a:buChar char="-"/>
            </a:pPr>
            <a:r>
              <a:rPr lang="ar-LB" altLang="ar-LB" sz="2800" dirty="0" smtClean="0"/>
              <a:t>على أساس الوقت: *الأجر الشهري</a:t>
            </a:r>
          </a:p>
          <a:p>
            <a:pPr algn="r" rtl="1" eaLnBrk="1" hangingPunct="1">
              <a:lnSpc>
                <a:spcPct val="90000"/>
              </a:lnSpc>
              <a:buFontTx/>
              <a:buNone/>
            </a:pPr>
            <a:r>
              <a:rPr lang="ar-LB" altLang="ar-LB" sz="2800" dirty="0" smtClean="0"/>
              <a:t>                      *الاجور اليومية</a:t>
            </a:r>
          </a:p>
          <a:p>
            <a:pPr algn="r" rtl="1" eaLnBrk="1" hangingPunct="1">
              <a:lnSpc>
                <a:spcPct val="90000"/>
              </a:lnSpc>
              <a:buFontTx/>
              <a:buNone/>
            </a:pPr>
            <a:r>
              <a:rPr lang="ar-LB" altLang="ar-LB" sz="2800" dirty="0" smtClean="0"/>
              <a:t>                      *الاجور بالساعة</a:t>
            </a:r>
          </a:p>
          <a:p>
            <a:pPr algn="r" rtl="1" eaLnBrk="1" hangingPunct="1">
              <a:lnSpc>
                <a:spcPct val="90000"/>
              </a:lnSpc>
              <a:buFontTx/>
              <a:buNone/>
            </a:pPr>
            <a:endParaRPr lang="ar-LB" altLang="ar-LB" sz="2800" dirty="0" smtClean="0"/>
          </a:p>
          <a:p>
            <a:pPr algn="r" rtl="1" eaLnBrk="1" hangingPunct="1">
              <a:lnSpc>
                <a:spcPct val="90000"/>
              </a:lnSpc>
              <a:buFontTx/>
              <a:buChar char="-"/>
            </a:pPr>
            <a:r>
              <a:rPr lang="ar-LB" altLang="ar-LB" sz="2800" dirty="0" smtClean="0"/>
              <a:t>على أساس الانتاج:*الاجور المقطوعة</a:t>
            </a:r>
          </a:p>
          <a:p>
            <a:pPr algn="r" rtl="1" eaLnBrk="1" hangingPunct="1">
              <a:lnSpc>
                <a:spcPct val="90000"/>
              </a:lnSpc>
              <a:buFontTx/>
              <a:buNone/>
            </a:pPr>
            <a:endParaRPr lang="ar-LB" altLang="ar-LB" sz="2800" dirty="0" smtClean="0"/>
          </a:p>
          <a:p>
            <a:pPr algn="r" rtl="1" eaLnBrk="1" hangingPunct="1">
              <a:lnSpc>
                <a:spcPct val="90000"/>
              </a:lnSpc>
              <a:buFontTx/>
              <a:buChar char="-"/>
            </a:pPr>
            <a:r>
              <a:rPr lang="ar-LB" altLang="ar-LB" sz="2800" dirty="0" smtClean="0"/>
              <a:t>على أساس الوقت والانتاج</a:t>
            </a:r>
          </a:p>
          <a:p>
            <a:pPr algn="r" rtl="1" eaLnBrk="1" hangingPunct="1">
              <a:lnSpc>
                <a:spcPct val="90000"/>
              </a:lnSpc>
              <a:buFontTx/>
              <a:buChar char="-"/>
            </a:pPr>
            <a:endParaRPr lang="en-US" altLang="ar-LB" sz="2800" dirty="0" smtClean="0"/>
          </a:p>
        </p:txBody>
      </p:sp>
    </p:spTree>
    <p:extLst>
      <p:ext uri="{BB962C8B-B14F-4D97-AF65-F5344CB8AC3E}">
        <p14:creationId xmlns:p14="http://schemas.microsoft.com/office/powerpoint/2010/main" val="320654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68313" y="1295400"/>
            <a:ext cx="8229600" cy="1143000"/>
          </a:xfrm>
        </p:spPr>
        <p:txBody>
          <a:bodyPr/>
          <a:lstStyle/>
          <a:p>
            <a:pPr algn="r" rtl="1" eaLnBrk="1" hangingPunct="1"/>
            <a:r>
              <a:rPr lang="ar-LB" altLang="ar-LB" sz="3200" b="1" dirty="0" smtClean="0"/>
              <a:t>من حقوق صاحب العمل </a:t>
            </a:r>
            <a:endParaRPr lang="en-US" altLang="ar-LB" sz="3200" b="1" dirty="0" smtClean="0"/>
          </a:p>
        </p:txBody>
      </p:sp>
      <p:sp>
        <p:nvSpPr>
          <p:cNvPr id="50179" name="Content Placeholder 2"/>
          <p:cNvSpPr>
            <a:spLocks noGrp="1"/>
          </p:cNvSpPr>
          <p:nvPr>
            <p:ph idx="1"/>
          </p:nvPr>
        </p:nvSpPr>
        <p:spPr>
          <a:xfrm>
            <a:off x="457200" y="2071688"/>
            <a:ext cx="8229600" cy="4525962"/>
          </a:xfrm>
        </p:spPr>
        <p:txBody>
          <a:bodyPr/>
          <a:lstStyle/>
          <a:p>
            <a:pPr algn="r" rtl="1" eaLnBrk="1" hangingPunct="1"/>
            <a:r>
              <a:rPr lang="ar-LB" altLang="ar-LB" sz="2800" b="1" u="sng" dirty="0" smtClean="0"/>
              <a:t>تعديل التصريح الدوري</a:t>
            </a:r>
            <a:r>
              <a:rPr lang="ar-LB" altLang="ar-LB" sz="2800" b="1" dirty="0" smtClean="0"/>
              <a:t>:</a:t>
            </a:r>
          </a:p>
          <a:p>
            <a:pPr algn="r" rtl="1" eaLnBrk="1" hangingPunct="1">
              <a:buFont typeface="Wingdings" pitchFamily="2" charset="2"/>
              <a:buNone/>
            </a:pPr>
            <a:r>
              <a:rPr lang="ar-LB" altLang="ar-LB" sz="2800" dirty="0" smtClean="0"/>
              <a:t> بمهلة 30 يوم من انتهاء مهلة التصريح الأساسي </a:t>
            </a:r>
          </a:p>
          <a:p>
            <a:pPr algn="r" rtl="1" eaLnBrk="1" hangingPunct="1">
              <a:buFont typeface="Wingdings" pitchFamily="2" charset="2"/>
              <a:buNone/>
            </a:pPr>
            <a:r>
              <a:rPr lang="ar-LB" altLang="ar-LB" sz="2800" b="1" u="sng" dirty="0" smtClean="0"/>
              <a:t>تعديل التصريح السنوي</a:t>
            </a:r>
            <a:r>
              <a:rPr lang="ar-LB" altLang="ar-LB" sz="2800" b="1" dirty="0" smtClean="0"/>
              <a:t>:</a:t>
            </a:r>
          </a:p>
          <a:p>
            <a:pPr algn="r" rtl="1" eaLnBrk="1" hangingPunct="1">
              <a:buFont typeface="Wingdings" pitchFamily="2" charset="2"/>
              <a:buNone/>
            </a:pPr>
            <a:r>
              <a:rPr lang="ar-LB" altLang="ar-LB" sz="2800" dirty="0" smtClean="0"/>
              <a:t> بمهلة 3 أشهر من انتهاء مهلة التصريح الأساسي </a:t>
            </a:r>
          </a:p>
          <a:p>
            <a:pPr algn="r" rtl="1" eaLnBrk="1" hangingPunct="1">
              <a:buFont typeface="Wingdings" pitchFamily="2" charset="2"/>
              <a:buNone/>
            </a:pPr>
            <a:endParaRPr lang="en-US" altLang="ar-LB" sz="2800" dirty="0" smtClean="0"/>
          </a:p>
        </p:txBody>
      </p:sp>
    </p:spTree>
    <p:extLst>
      <p:ext uri="{BB962C8B-B14F-4D97-AF65-F5344CB8AC3E}">
        <p14:creationId xmlns:p14="http://schemas.microsoft.com/office/powerpoint/2010/main" val="1005540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68313" y="1143000"/>
            <a:ext cx="8229600" cy="1371600"/>
          </a:xfrm>
        </p:spPr>
        <p:txBody>
          <a:bodyPr/>
          <a:lstStyle/>
          <a:p>
            <a:pPr algn="r" rtl="1" eaLnBrk="1" hangingPunct="1"/>
            <a:r>
              <a:rPr lang="ar-LB" altLang="ar-LB" sz="2800" b="1" dirty="0" smtClean="0"/>
              <a:t>ملخص غرامات ضريبة الرواتب والأجور</a:t>
            </a:r>
            <a:endParaRPr lang="en-US" altLang="ar-LB" sz="2800" b="1" dirty="0" smtClean="0"/>
          </a:p>
        </p:txBody>
      </p:sp>
      <p:graphicFrame>
        <p:nvGraphicFramePr>
          <p:cNvPr id="127008" name="Group 32"/>
          <p:cNvGraphicFramePr>
            <a:graphicFrameLocks noGrp="1"/>
          </p:cNvGraphicFramePr>
          <p:nvPr>
            <p:ph type="tbl" idx="1"/>
          </p:nvPr>
        </p:nvGraphicFramePr>
        <p:xfrm>
          <a:off x="457200" y="1638300"/>
          <a:ext cx="8075613" cy="5103812"/>
        </p:xfrm>
        <a:graphic>
          <a:graphicData uri="http://schemas.openxmlformats.org/drawingml/2006/table">
            <a:tbl>
              <a:tblPr/>
              <a:tblGrid>
                <a:gridCol w="4121150"/>
                <a:gridCol w="3954463"/>
              </a:tblGrid>
              <a:tr h="636647">
                <a:tc>
                  <a:txBody>
                    <a:bodyPr/>
                    <a:lstStyle/>
                    <a:p>
                      <a:pPr marL="0" marR="0" lvl="0" indent="0" algn="ct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1800" b="1" i="0" u="sng" strike="noStrike" cap="none" normalizeH="0" baseline="0" dirty="0" smtClean="0">
                          <a:ln>
                            <a:noFill/>
                          </a:ln>
                          <a:solidFill>
                            <a:schemeClr val="tx1"/>
                          </a:solidFill>
                          <a:effectLst/>
                          <a:latin typeface="Arial" charset="0"/>
                          <a:cs typeface="Simplified Arabic" pitchFamily="2" charset="-78"/>
                        </a:rPr>
                        <a:t>الغرامة</a:t>
                      </a:r>
                      <a:endParaRPr kumimoji="0" lang="en-US" sz="1800" b="1" i="0" u="sng" strike="noStrike" cap="none" normalizeH="0" baseline="0" dirty="0" smtClean="0">
                        <a:ln>
                          <a:noFill/>
                        </a:ln>
                        <a:solidFill>
                          <a:schemeClr val="tx1"/>
                        </a:solidFill>
                        <a:effectLst/>
                        <a:latin typeface="Arial" charset="0"/>
                        <a:cs typeface="Simplified Arabic" pitchFamily="2" charset="-78"/>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1800" b="1" i="0" u="sng" strike="noStrike" cap="none" normalizeH="0" baseline="0" dirty="0" smtClean="0">
                          <a:ln>
                            <a:noFill/>
                          </a:ln>
                          <a:solidFill>
                            <a:schemeClr val="tx1"/>
                          </a:solidFill>
                          <a:effectLst/>
                          <a:latin typeface="Arial" charset="0"/>
                          <a:cs typeface="Simplified Arabic" pitchFamily="2" charset="-78"/>
                        </a:rPr>
                        <a:t>المخالفة</a:t>
                      </a:r>
                      <a:endParaRPr kumimoji="0" lang="en-US" sz="1800" b="1" i="0" u="sng" strike="noStrike" cap="none" normalizeH="0" baseline="0" dirty="0" smtClean="0">
                        <a:ln>
                          <a:noFill/>
                        </a:ln>
                        <a:solidFill>
                          <a:schemeClr val="tx1"/>
                        </a:solidFill>
                        <a:effectLst/>
                        <a:latin typeface="Arial" charset="0"/>
                        <a:cs typeface="Simplified Arabic" pitchFamily="2" charset="-78"/>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9707">
                <a:tc>
                  <a:txBody>
                    <a:bodyPr/>
                    <a:lstStyle/>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1800" b="0" i="0" u="none" strike="noStrike" cap="none" normalizeH="0" baseline="0" dirty="0" smtClean="0">
                          <a:ln>
                            <a:noFill/>
                          </a:ln>
                          <a:solidFill>
                            <a:schemeClr val="tx1"/>
                          </a:solidFill>
                          <a:effectLst/>
                          <a:latin typeface="Arial" charset="0"/>
                          <a:cs typeface="Simplified Arabic" pitchFamily="2" charset="-78"/>
                        </a:rPr>
                        <a:t> </a:t>
                      </a:r>
                      <a:r>
                        <a:rPr kumimoji="0" lang="ar-LB" sz="1800" b="0" i="0" u="sng" strike="noStrike" cap="none" normalizeH="0" baseline="0" dirty="0" smtClean="0">
                          <a:ln>
                            <a:noFill/>
                          </a:ln>
                          <a:solidFill>
                            <a:schemeClr val="tx1"/>
                          </a:solidFill>
                          <a:effectLst/>
                          <a:latin typeface="Arial" charset="0"/>
                          <a:cs typeface="Simplified Arabic" pitchFamily="2" charset="-78"/>
                        </a:rPr>
                        <a:t>غرامة المادة 124 من قانون الإجراءات الضريبية</a:t>
                      </a:r>
                    </a:p>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1800" b="0" i="0" u="none" strike="noStrike" cap="none" normalizeH="0" baseline="0" dirty="0" smtClean="0">
                          <a:ln>
                            <a:noFill/>
                          </a:ln>
                          <a:solidFill>
                            <a:schemeClr val="tx1"/>
                          </a:solidFill>
                          <a:effectLst/>
                          <a:latin typeface="Arial" charset="0"/>
                          <a:cs typeface="Simplified Arabic" pitchFamily="2" charset="-78"/>
                        </a:rPr>
                        <a:t>000 50 </a:t>
                      </a:r>
                      <a:r>
                        <a:rPr kumimoji="0" lang="ar-LB" sz="1800" b="0" i="0" u="none" strike="noStrike" cap="none" normalizeH="0" baseline="0" dirty="0" err="1" smtClean="0">
                          <a:ln>
                            <a:noFill/>
                          </a:ln>
                          <a:solidFill>
                            <a:schemeClr val="tx1"/>
                          </a:solidFill>
                          <a:effectLst/>
                          <a:latin typeface="Arial" charset="0"/>
                          <a:cs typeface="Simplified Arabic" pitchFamily="2" charset="-78"/>
                        </a:rPr>
                        <a:t>ل</a:t>
                      </a:r>
                      <a:r>
                        <a:rPr kumimoji="0" lang="ar-LB" sz="1800" b="0" i="0" u="none" strike="noStrike" cap="none" normalizeH="0" baseline="0" dirty="0" smtClean="0">
                          <a:ln>
                            <a:noFill/>
                          </a:ln>
                          <a:solidFill>
                            <a:schemeClr val="tx1"/>
                          </a:solidFill>
                          <a:effectLst/>
                          <a:latin typeface="Arial" charset="0"/>
                          <a:cs typeface="Simplified Arabic" pitchFamily="2" charset="-78"/>
                        </a:rPr>
                        <a:t>.</a:t>
                      </a:r>
                      <a:r>
                        <a:rPr kumimoji="0" lang="ar-LB" sz="1800" b="0" i="0" u="none" strike="noStrike" cap="none" normalizeH="0" baseline="0" dirty="0" err="1" smtClean="0">
                          <a:ln>
                            <a:noFill/>
                          </a:ln>
                          <a:solidFill>
                            <a:schemeClr val="tx1"/>
                          </a:solidFill>
                          <a:effectLst/>
                          <a:latin typeface="Arial" charset="0"/>
                          <a:cs typeface="Simplified Arabic" pitchFamily="2" charset="-78"/>
                        </a:rPr>
                        <a:t>ل</a:t>
                      </a:r>
                      <a:r>
                        <a:rPr kumimoji="0" lang="ar-LB" sz="1800" b="0" i="0" u="none" strike="noStrike" cap="none" normalizeH="0" baseline="0" dirty="0" smtClean="0">
                          <a:ln>
                            <a:noFill/>
                          </a:ln>
                          <a:solidFill>
                            <a:schemeClr val="tx1"/>
                          </a:solidFill>
                          <a:effectLst/>
                          <a:latin typeface="Arial" charset="0"/>
                          <a:cs typeface="Simplified Arabic" pitchFamily="2" charset="-78"/>
                        </a:rPr>
                        <a:t>. عن كل اسم</a:t>
                      </a:r>
                      <a:endParaRPr kumimoji="0" lang="en-US" sz="1800" b="0" i="0" u="none" strike="noStrike" cap="none" normalizeH="0" baseline="0" dirty="0" smtClean="0">
                        <a:ln>
                          <a:noFill/>
                        </a:ln>
                        <a:solidFill>
                          <a:schemeClr val="tx1"/>
                        </a:solidFill>
                        <a:effectLst/>
                        <a:latin typeface="Arial" charset="0"/>
                        <a:cs typeface="Simplified Arabic" pitchFamily="2" charset="-78"/>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1800" b="0" i="0" u="none" strike="noStrike" cap="none" normalizeH="0" baseline="0" dirty="0" smtClean="0">
                          <a:ln>
                            <a:noFill/>
                          </a:ln>
                          <a:solidFill>
                            <a:schemeClr val="tx1"/>
                          </a:solidFill>
                          <a:effectLst/>
                          <a:latin typeface="Arial" charset="0"/>
                          <a:cs typeface="Simplified Arabic" pitchFamily="2" charset="-78"/>
                        </a:rPr>
                        <a:t> عدم تسجيل المستخدم/</a:t>
                      </a:r>
                      <a:r>
                        <a:rPr kumimoji="0" lang="en-US" sz="1800" b="0" i="0" u="none" strike="noStrike" cap="none" normalizeH="0" baseline="0" dirty="0" smtClean="0">
                          <a:ln>
                            <a:noFill/>
                          </a:ln>
                          <a:solidFill>
                            <a:schemeClr val="tx1"/>
                          </a:solidFill>
                          <a:effectLst/>
                          <a:latin typeface="Arial" charset="0"/>
                          <a:cs typeface="Simplified Arabic" pitchFamily="2" charset="-78"/>
                        </a:rPr>
                        <a:t> </a:t>
                      </a:r>
                      <a:r>
                        <a:rPr kumimoji="0" lang="ar-LB" sz="1800" b="0" i="0" u="none" strike="noStrike" cap="none" normalizeH="0" baseline="0" dirty="0" smtClean="0">
                          <a:ln>
                            <a:noFill/>
                          </a:ln>
                          <a:solidFill>
                            <a:schemeClr val="tx1"/>
                          </a:solidFill>
                          <a:effectLst/>
                          <a:latin typeface="Arial" charset="0"/>
                          <a:cs typeface="Simplified Arabic" pitchFamily="2" charset="-78"/>
                        </a:rPr>
                        <a:t>الأجير ضمن المهلة أو إعطاء معلومان خاطئة عنه</a:t>
                      </a:r>
                      <a:endParaRPr kumimoji="0" lang="en-US" sz="1800" b="0" i="0" u="none" strike="noStrike" cap="none" normalizeH="0" baseline="0" dirty="0" smtClean="0">
                        <a:ln>
                          <a:noFill/>
                        </a:ln>
                        <a:solidFill>
                          <a:schemeClr val="tx1"/>
                        </a:solidFill>
                        <a:effectLst/>
                        <a:latin typeface="Arial" charset="0"/>
                        <a:cs typeface="Simplified Arabic" pitchFamily="2" charset="-78"/>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7865">
                <a:tc>
                  <a:txBody>
                    <a:bodyPr/>
                    <a:lstStyle/>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1800" b="0" i="0" u="sng" strike="noStrike" cap="none" normalizeH="0" baseline="0" dirty="0" smtClean="0">
                          <a:ln>
                            <a:noFill/>
                          </a:ln>
                          <a:solidFill>
                            <a:schemeClr val="tx1"/>
                          </a:solidFill>
                          <a:effectLst/>
                          <a:latin typeface="Arial" charset="0"/>
                          <a:cs typeface="Simplified Arabic" pitchFamily="2" charset="-78"/>
                        </a:rPr>
                        <a:t>غرامة المادة 123 من قانون الإجراءات الضريبية</a:t>
                      </a:r>
                    </a:p>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ar-LB" sz="1800" b="0" i="0" u="none" strike="noStrike" cap="none" normalizeH="0" baseline="0" dirty="0" smtClean="0">
                          <a:ln>
                            <a:noFill/>
                          </a:ln>
                          <a:solidFill>
                            <a:schemeClr val="tx1"/>
                          </a:solidFill>
                          <a:effectLst/>
                          <a:latin typeface="Arial" charset="0"/>
                          <a:cs typeface="Simplified Arabic" pitchFamily="2" charset="-78"/>
                        </a:rPr>
                        <a:t>000 25 </a:t>
                      </a:r>
                      <a:r>
                        <a:rPr kumimoji="0" lang="ar-LB" sz="1800" b="0" i="0" u="none" strike="noStrike" cap="none" normalizeH="0" baseline="0" dirty="0" err="1" smtClean="0">
                          <a:ln>
                            <a:noFill/>
                          </a:ln>
                          <a:solidFill>
                            <a:schemeClr val="tx1"/>
                          </a:solidFill>
                          <a:effectLst/>
                          <a:latin typeface="Arial" charset="0"/>
                          <a:cs typeface="Simplified Arabic" pitchFamily="2" charset="-78"/>
                        </a:rPr>
                        <a:t>ل</a:t>
                      </a:r>
                      <a:r>
                        <a:rPr kumimoji="0" lang="ar-LB" sz="1800" b="0" i="0" u="none" strike="noStrike" cap="none" normalizeH="0" baseline="0" dirty="0" smtClean="0">
                          <a:ln>
                            <a:noFill/>
                          </a:ln>
                          <a:solidFill>
                            <a:schemeClr val="tx1"/>
                          </a:solidFill>
                          <a:effectLst/>
                          <a:latin typeface="Arial" charset="0"/>
                          <a:cs typeface="Simplified Arabic" pitchFamily="2" charset="-78"/>
                        </a:rPr>
                        <a:t>.</a:t>
                      </a:r>
                      <a:r>
                        <a:rPr kumimoji="0" lang="ar-LB" sz="1800" b="0" i="0" u="none" strike="noStrike" cap="none" normalizeH="0" baseline="0" dirty="0" err="1" smtClean="0">
                          <a:ln>
                            <a:noFill/>
                          </a:ln>
                          <a:solidFill>
                            <a:schemeClr val="tx1"/>
                          </a:solidFill>
                          <a:effectLst/>
                          <a:latin typeface="Arial" charset="0"/>
                          <a:cs typeface="Simplified Arabic" pitchFamily="2" charset="-78"/>
                        </a:rPr>
                        <a:t>ل</a:t>
                      </a:r>
                      <a:r>
                        <a:rPr kumimoji="0" lang="ar-LB" sz="1800" b="0" i="0" u="none" strike="noStrike" cap="none" normalizeH="0" baseline="0" dirty="0" smtClean="0">
                          <a:ln>
                            <a:noFill/>
                          </a:ln>
                          <a:solidFill>
                            <a:schemeClr val="tx1"/>
                          </a:solidFill>
                          <a:effectLst/>
                          <a:latin typeface="Arial" charset="0"/>
                          <a:cs typeface="Simplified Arabic" pitchFamily="2" charset="-78"/>
                        </a:rPr>
                        <a:t>. عن كل اسم</a:t>
                      </a:r>
                      <a:endParaRPr kumimoji="0" lang="en-US" sz="1800" b="0" i="0" u="none" strike="noStrike" cap="none" normalizeH="0" baseline="0" dirty="0" smtClean="0">
                        <a:ln>
                          <a:noFill/>
                        </a:ln>
                        <a:solidFill>
                          <a:schemeClr val="tx1"/>
                        </a:solidFill>
                        <a:effectLst/>
                        <a:latin typeface="Arial" charset="0"/>
                        <a:cs typeface="Simplified Arabic" pitchFamily="2" charset="-78"/>
                      </a:endParaRPr>
                    </a:p>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cs typeface="Simplified Arabic" pitchFamily="2" charset="-78"/>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1800" b="0" i="0" u="none" strike="noStrike" cap="none" normalizeH="0" baseline="0" dirty="0" smtClean="0">
                          <a:ln>
                            <a:noFill/>
                          </a:ln>
                          <a:solidFill>
                            <a:schemeClr val="tx1"/>
                          </a:solidFill>
                          <a:effectLst/>
                          <a:latin typeface="Arial" charset="0"/>
                          <a:cs typeface="Simplified Arabic" pitchFamily="2" charset="-78"/>
                        </a:rPr>
                        <a:t>عدم مسك سجل الأجراء أو رفض إبرازه أو عدم تضمينه جميع العاملين في الشركة</a:t>
                      </a:r>
                      <a:endParaRPr kumimoji="0" lang="en-US" sz="1800" b="0" i="0" u="none" strike="noStrike" cap="none" normalizeH="0" baseline="0" dirty="0" smtClean="0">
                        <a:ln>
                          <a:noFill/>
                        </a:ln>
                        <a:solidFill>
                          <a:schemeClr val="tx1"/>
                        </a:solidFill>
                        <a:effectLst/>
                        <a:latin typeface="Arial" charset="0"/>
                        <a:cs typeface="Simplified Arabic" pitchFamily="2" charset="-78"/>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934">
                <a:tc>
                  <a:txBody>
                    <a:bodyPr/>
                    <a:lstStyle/>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ar-LB" sz="1800" b="0" i="0" u="sng" strike="noStrike" cap="none" normalizeH="0" baseline="0" dirty="0" smtClean="0">
                          <a:ln>
                            <a:noFill/>
                          </a:ln>
                          <a:solidFill>
                            <a:schemeClr val="tx1"/>
                          </a:solidFill>
                          <a:effectLst/>
                          <a:latin typeface="Arial" charset="0"/>
                          <a:cs typeface="Simplified Arabic" pitchFamily="2" charset="-78"/>
                        </a:rPr>
                        <a:t>غرامة المادة126من قانون الإجراءات الضريبية</a:t>
                      </a:r>
                    </a:p>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1800" b="0" i="0" u="none" strike="noStrike" cap="none" normalizeH="0" baseline="0" dirty="0" smtClean="0">
                          <a:ln>
                            <a:noFill/>
                          </a:ln>
                          <a:solidFill>
                            <a:schemeClr val="tx1"/>
                          </a:solidFill>
                          <a:effectLst/>
                          <a:latin typeface="Arial" charset="0"/>
                          <a:cs typeface="Simplified Arabic" pitchFamily="2" charset="-78"/>
                        </a:rPr>
                        <a:t>غرامة مقطوعة بقيمة 000 200 </a:t>
                      </a:r>
                      <a:r>
                        <a:rPr kumimoji="0" lang="ar-LB" sz="1800" b="0" i="0" u="none" strike="noStrike" cap="none" normalizeH="0" baseline="0" dirty="0" err="1" smtClean="0">
                          <a:ln>
                            <a:noFill/>
                          </a:ln>
                          <a:solidFill>
                            <a:schemeClr val="tx1"/>
                          </a:solidFill>
                          <a:effectLst/>
                          <a:latin typeface="Arial" charset="0"/>
                          <a:cs typeface="Simplified Arabic" pitchFamily="2" charset="-78"/>
                        </a:rPr>
                        <a:t>ل</a:t>
                      </a:r>
                      <a:r>
                        <a:rPr kumimoji="0" lang="ar-LB" sz="1800" b="0" i="0" u="none" strike="noStrike" cap="none" normalizeH="0" baseline="0" dirty="0" smtClean="0">
                          <a:ln>
                            <a:noFill/>
                          </a:ln>
                          <a:solidFill>
                            <a:schemeClr val="tx1"/>
                          </a:solidFill>
                          <a:effectLst/>
                          <a:latin typeface="Arial" charset="0"/>
                          <a:cs typeface="Simplified Arabic" pitchFamily="2" charset="-78"/>
                        </a:rPr>
                        <a:t>.</a:t>
                      </a:r>
                      <a:r>
                        <a:rPr kumimoji="0" lang="ar-LB" sz="1800" b="0" i="0" u="none" strike="noStrike" cap="none" normalizeH="0" baseline="0" dirty="0" err="1" smtClean="0">
                          <a:ln>
                            <a:noFill/>
                          </a:ln>
                          <a:solidFill>
                            <a:schemeClr val="tx1"/>
                          </a:solidFill>
                          <a:effectLst/>
                          <a:latin typeface="Arial" charset="0"/>
                          <a:cs typeface="Simplified Arabic" pitchFamily="2" charset="-78"/>
                        </a:rPr>
                        <a:t>ل</a:t>
                      </a:r>
                      <a:r>
                        <a:rPr kumimoji="0" lang="ar-LB" sz="1800" b="0" i="0" u="none" strike="noStrike" cap="none" normalizeH="0" baseline="0" dirty="0" smtClean="0">
                          <a:ln>
                            <a:noFill/>
                          </a:ln>
                          <a:solidFill>
                            <a:schemeClr val="tx1"/>
                          </a:solidFill>
                          <a:effectLst/>
                          <a:latin typeface="Arial" charset="0"/>
                          <a:cs typeface="Simplified Arabic" pitchFamily="2" charset="-78"/>
                        </a:rPr>
                        <a:t>.</a:t>
                      </a:r>
                      <a:endParaRPr kumimoji="0" lang="en-US" sz="1800" b="0" i="0" u="none" strike="noStrike" cap="none" normalizeH="0" baseline="0" dirty="0" smtClean="0">
                        <a:ln>
                          <a:noFill/>
                        </a:ln>
                        <a:solidFill>
                          <a:schemeClr val="tx1"/>
                        </a:solidFill>
                        <a:effectLst/>
                        <a:latin typeface="Arial" charset="0"/>
                        <a:cs typeface="Simplified Arabic" pitchFamily="2" charset="-78"/>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1800" b="0" i="0" u="none" strike="noStrike" cap="none" normalizeH="0" baseline="0" dirty="0" smtClean="0">
                          <a:ln>
                            <a:noFill/>
                          </a:ln>
                          <a:solidFill>
                            <a:schemeClr val="tx1"/>
                          </a:solidFill>
                          <a:effectLst/>
                          <a:latin typeface="Arial" charset="0"/>
                          <a:cs typeface="Simplified Arabic" pitchFamily="2" charset="-78"/>
                        </a:rPr>
                        <a:t>عدم المطابقة بين التصريح السنوي المقدم إلى وزارة المالية (ر5) والتصريح المقدّم إلى الصندوق الوطني للضمان الاجتماعي</a:t>
                      </a:r>
                      <a:endParaRPr kumimoji="0" lang="en-US" sz="1800" b="0" i="0" u="none" strike="noStrike" cap="none" normalizeH="0" baseline="0" dirty="0" smtClean="0">
                        <a:ln>
                          <a:noFill/>
                        </a:ln>
                        <a:solidFill>
                          <a:schemeClr val="tx1"/>
                        </a:solidFill>
                        <a:effectLst/>
                        <a:latin typeface="Arial" charset="0"/>
                        <a:cs typeface="Simplified Arabic" pitchFamily="2" charset="-78"/>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3659">
                <a:tc>
                  <a:txBody>
                    <a:bodyPr/>
                    <a:lstStyle/>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ar-LB" sz="1800" b="0" i="0" u="sng" strike="noStrike" cap="none" normalizeH="0" baseline="0" dirty="0" smtClean="0">
                          <a:ln>
                            <a:noFill/>
                          </a:ln>
                          <a:solidFill>
                            <a:schemeClr val="tx1"/>
                          </a:solidFill>
                          <a:effectLst/>
                          <a:latin typeface="Arial" charset="0"/>
                          <a:cs typeface="Simplified Arabic" pitchFamily="2" charset="-78"/>
                        </a:rPr>
                        <a:t>غرامة المادة 125من قانون الإجراءات الضريبية</a:t>
                      </a:r>
                    </a:p>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1800" b="0" i="0" u="none" strike="noStrike" cap="none" normalizeH="0" baseline="0" dirty="0" smtClean="0">
                          <a:ln>
                            <a:noFill/>
                          </a:ln>
                          <a:solidFill>
                            <a:schemeClr val="tx1"/>
                          </a:solidFill>
                          <a:effectLst/>
                          <a:latin typeface="Arial" charset="0"/>
                          <a:cs typeface="Simplified Arabic" pitchFamily="2" charset="-78"/>
                        </a:rPr>
                        <a:t>5% من الضريبة الفصلية</a:t>
                      </a:r>
                    </a:p>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1800" b="0" i="0" u="none" strike="noStrike" cap="none" normalizeH="0" baseline="0" dirty="0" smtClean="0">
                          <a:ln>
                            <a:noFill/>
                          </a:ln>
                          <a:solidFill>
                            <a:schemeClr val="tx1"/>
                          </a:solidFill>
                          <a:effectLst/>
                          <a:latin typeface="Arial" charset="0"/>
                          <a:cs typeface="Simplified Arabic" pitchFamily="2" charset="-78"/>
                        </a:rPr>
                        <a:t>حد أدنى 000 100 </a:t>
                      </a:r>
                      <a:r>
                        <a:rPr kumimoji="0" lang="ar-LB" sz="1800" b="0" i="0" u="none" strike="noStrike" cap="none" normalizeH="0" baseline="0" dirty="0" err="1" smtClean="0">
                          <a:ln>
                            <a:noFill/>
                          </a:ln>
                          <a:solidFill>
                            <a:schemeClr val="tx1"/>
                          </a:solidFill>
                          <a:effectLst/>
                          <a:latin typeface="Arial" charset="0"/>
                          <a:cs typeface="Simplified Arabic" pitchFamily="2" charset="-78"/>
                        </a:rPr>
                        <a:t>ل</a:t>
                      </a:r>
                      <a:r>
                        <a:rPr kumimoji="0" lang="ar-LB" sz="1800" b="0" i="0" u="none" strike="noStrike" cap="none" normalizeH="0" baseline="0" dirty="0" smtClean="0">
                          <a:ln>
                            <a:noFill/>
                          </a:ln>
                          <a:solidFill>
                            <a:schemeClr val="tx1"/>
                          </a:solidFill>
                          <a:effectLst/>
                          <a:latin typeface="Arial" charset="0"/>
                          <a:cs typeface="Simplified Arabic" pitchFamily="2" charset="-78"/>
                        </a:rPr>
                        <a:t>.</a:t>
                      </a:r>
                      <a:r>
                        <a:rPr kumimoji="0" lang="ar-LB" sz="1800" b="0" i="0" u="none" strike="noStrike" cap="none" normalizeH="0" baseline="0" dirty="0" err="1" smtClean="0">
                          <a:ln>
                            <a:noFill/>
                          </a:ln>
                          <a:solidFill>
                            <a:schemeClr val="tx1"/>
                          </a:solidFill>
                          <a:effectLst/>
                          <a:latin typeface="Arial" charset="0"/>
                          <a:cs typeface="Simplified Arabic" pitchFamily="2" charset="-78"/>
                        </a:rPr>
                        <a:t>ل</a:t>
                      </a:r>
                      <a:r>
                        <a:rPr kumimoji="0" lang="ar-LB" sz="1800" b="0" i="0" u="none" strike="noStrike" cap="none" normalizeH="0" baseline="0" dirty="0" smtClean="0">
                          <a:ln>
                            <a:noFill/>
                          </a:ln>
                          <a:solidFill>
                            <a:schemeClr val="tx1"/>
                          </a:solidFill>
                          <a:effectLst/>
                          <a:latin typeface="Arial" charset="0"/>
                          <a:cs typeface="Simplified Arabic" pitchFamily="2" charset="-78"/>
                        </a:rPr>
                        <a:t>.</a:t>
                      </a:r>
                    </a:p>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1800" b="0" i="0" u="none" strike="noStrike" cap="none" normalizeH="0" baseline="0" dirty="0" smtClean="0">
                          <a:ln>
                            <a:noFill/>
                          </a:ln>
                          <a:solidFill>
                            <a:schemeClr val="tx1"/>
                          </a:solidFill>
                          <a:effectLst/>
                          <a:latin typeface="Arial" charset="0"/>
                          <a:cs typeface="Simplified Arabic" pitchFamily="2" charset="-78"/>
                        </a:rPr>
                        <a:t>حد أقصى 000 000 1 </a:t>
                      </a:r>
                      <a:r>
                        <a:rPr kumimoji="0" lang="ar-LB" sz="1800" b="0" i="0" u="none" strike="noStrike" cap="none" normalizeH="0" baseline="0" dirty="0" err="1" smtClean="0">
                          <a:ln>
                            <a:noFill/>
                          </a:ln>
                          <a:solidFill>
                            <a:schemeClr val="tx1"/>
                          </a:solidFill>
                          <a:effectLst/>
                          <a:latin typeface="Arial" charset="0"/>
                          <a:cs typeface="Simplified Arabic" pitchFamily="2" charset="-78"/>
                        </a:rPr>
                        <a:t>ل</a:t>
                      </a:r>
                      <a:r>
                        <a:rPr kumimoji="0" lang="ar-LB" sz="1800" b="0" i="0" u="none" strike="noStrike" cap="none" normalizeH="0" baseline="0" dirty="0" smtClean="0">
                          <a:ln>
                            <a:noFill/>
                          </a:ln>
                          <a:solidFill>
                            <a:schemeClr val="tx1"/>
                          </a:solidFill>
                          <a:effectLst/>
                          <a:latin typeface="Arial" charset="0"/>
                          <a:cs typeface="Simplified Arabic" pitchFamily="2" charset="-78"/>
                        </a:rPr>
                        <a:t>.</a:t>
                      </a:r>
                      <a:r>
                        <a:rPr kumimoji="0" lang="ar-LB" sz="1800" b="0" i="0" u="none" strike="noStrike" cap="none" normalizeH="0" baseline="0" dirty="0" err="1" smtClean="0">
                          <a:ln>
                            <a:noFill/>
                          </a:ln>
                          <a:solidFill>
                            <a:schemeClr val="tx1"/>
                          </a:solidFill>
                          <a:effectLst/>
                          <a:latin typeface="Arial" charset="0"/>
                          <a:cs typeface="Simplified Arabic" pitchFamily="2" charset="-78"/>
                        </a:rPr>
                        <a:t>ل</a:t>
                      </a:r>
                      <a:r>
                        <a:rPr kumimoji="0" lang="ar-LB" sz="1800" b="0" i="0" u="none" strike="noStrike" cap="none" normalizeH="0" baseline="0" dirty="0" smtClean="0">
                          <a:ln>
                            <a:noFill/>
                          </a:ln>
                          <a:solidFill>
                            <a:schemeClr val="tx1"/>
                          </a:solidFill>
                          <a:effectLst/>
                          <a:latin typeface="Arial" charset="0"/>
                          <a:cs typeface="Simplified Arabic" pitchFamily="2" charset="-78"/>
                        </a:rPr>
                        <a:t>.</a:t>
                      </a:r>
                      <a:endParaRPr kumimoji="0" lang="en-US" sz="1800" b="0" i="0" u="none" strike="noStrike" cap="none" normalizeH="0" baseline="0" dirty="0" smtClean="0">
                        <a:ln>
                          <a:noFill/>
                        </a:ln>
                        <a:solidFill>
                          <a:schemeClr val="tx1"/>
                        </a:solidFill>
                        <a:effectLst/>
                        <a:latin typeface="Arial" charset="0"/>
                        <a:cs typeface="Simplified Arabic" pitchFamily="2" charset="-78"/>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1800" b="0" i="0" u="none" strike="noStrike" cap="none" normalizeH="0" baseline="0" dirty="0" smtClean="0">
                          <a:ln>
                            <a:noFill/>
                          </a:ln>
                          <a:solidFill>
                            <a:schemeClr val="tx1"/>
                          </a:solidFill>
                          <a:effectLst/>
                          <a:latin typeface="Arial" charset="0"/>
                          <a:cs typeface="Simplified Arabic" pitchFamily="2" charset="-78"/>
                        </a:rPr>
                        <a:t>عدم تقديم التصريح الدوري (ر10) ضمن المهلة القانونية والضريبة الفصلية مدفوعة ضمن المهلة</a:t>
                      </a:r>
                      <a:endParaRPr kumimoji="0" lang="en-US" sz="1800" b="0" i="0" u="none" strike="noStrike" cap="none" normalizeH="0" baseline="0" dirty="0" smtClean="0">
                        <a:ln>
                          <a:noFill/>
                        </a:ln>
                        <a:solidFill>
                          <a:schemeClr val="tx1"/>
                        </a:solidFill>
                        <a:effectLst/>
                        <a:latin typeface="Arial" charset="0"/>
                        <a:cs typeface="Simplified Arabic" pitchFamily="2" charset="-78"/>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15184063"/>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1143000"/>
            <a:ext cx="8229600" cy="1371600"/>
          </a:xfrm>
        </p:spPr>
        <p:txBody>
          <a:bodyPr/>
          <a:lstStyle/>
          <a:p>
            <a:pPr algn="r" rtl="1" eaLnBrk="1" hangingPunct="1"/>
            <a:r>
              <a:rPr lang="ar-LB" altLang="ar-LB" sz="2800" b="1" dirty="0" smtClean="0"/>
              <a:t>ملخص غرامات ضريبة الرواتب والأجور</a:t>
            </a:r>
            <a:endParaRPr lang="en-US" altLang="ar-LB" sz="2800" b="1" dirty="0" smtClean="0"/>
          </a:p>
        </p:txBody>
      </p:sp>
      <p:graphicFrame>
        <p:nvGraphicFramePr>
          <p:cNvPr id="4" name="Table Placeholder 3"/>
          <p:cNvGraphicFramePr>
            <a:graphicFrameLocks noGrp="1"/>
          </p:cNvGraphicFramePr>
          <p:nvPr>
            <p:ph type="tbl" idx="1"/>
          </p:nvPr>
        </p:nvGraphicFramePr>
        <p:xfrm>
          <a:off x="539750" y="1909763"/>
          <a:ext cx="8064500" cy="4687887"/>
        </p:xfrm>
        <a:graphic>
          <a:graphicData uri="http://schemas.openxmlformats.org/drawingml/2006/table">
            <a:tbl>
              <a:tblPr/>
              <a:tblGrid>
                <a:gridCol w="4115478"/>
                <a:gridCol w="3949022"/>
              </a:tblGrid>
              <a:tr h="633705">
                <a:tc>
                  <a:txBody>
                    <a:bodyPr/>
                    <a:lstStyle/>
                    <a:p>
                      <a:pPr marL="0" marR="0" lvl="0" indent="0" algn="ct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1800" b="1" i="0" u="sng" strike="noStrike" cap="none" normalizeH="0" baseline="0" dirty="0" smtClean="0">
                          <a:ln>
                            <a:noFill/>
                          </a:ln>
                          <a:solidFill>
                            <a:schemeClr val="tx1"/>
                          </a:solidFill>
                          <a:effectLst/>
                          <a:latin typeface="Arial" charset="0"/>
                          <a:cs typeface="Simplified Arabic" pitchFamily="2" charset="-78"/>
                        </a:rPr>
                        <a:t>الغرامة</a:t>
                      </a:r>
                      <a:endParaRPr kumimoji="0" lang="en-US" sz="1800" b="1" i="0" u="sng" strike="noStrike" cap="none" normalizeH="0" baseline="0" dirty="0" smtClean="0">
                        <a:ln>
                          <a:noFill/>
                        </a:ln>
                        <a:solidFill>
                          <a:schemeClr val="tx1"/>
                        </a:solidFill>
                        <a:effectLst/>
                        <a:latin typeface="Arial" charset="0"/>
                        <a:cs typeface="Simplified Arabic" pitchFamily="2" charset="-78"/>
                      </a:endParaRPr>
                    </a:p>
                  </a:txBody>
                  <a:tcPr marL="91436" marR="91436"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1800" b="1" i="0" u="sng" strike="noStrike" cap="none" normalizeH="0" baseline="0" dirty="0" smtClean="0">
                          <a:ln>
                            <a:noFill/>
                          </a:ln>
                          <a:solidFill>
                            <a:schemeClr val="tx1"/>
                          </a:solidFill>
                          <a:effectLst/>
                          <a:latin typeface="Arial" charset="0"/>
                          <a:cs typeface="Simplified Arabic" pitchFamily="2" charset="-78"/>
                        </a:rPr>
                        <a:t>المخالفة</a:t>
                      </a:r>
                      <a:endParaRPr kumimoji="0" lang="en-US" sz="1800" b="1" i="0" u="sng" strike="noStrike" cap="none" normalizeH="0" baseline="0" dirty="0" smtClean="0">
                        <a:ln>
                          <a:noFill/>
                        </a:ln>
                        <a:solidFill>
                          <a:schemeClr val="tx1"/>
                        </a:solidFill>
                        <a:effectLst/>
                        <a:latin typeface="Arial" charset="0"/>
                        <a:cs typeface="Simplified Arabic" pitchFamily="2" charset="-78"/>
                      </a:endParaRPr>
                    </a:p>
                  </a:txBody>
                  <a:tcPr marL="91436" marR="91436"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3646">
                <a:tc>
                  <a:txBody>
                    <a:bodyPr/>
                    <a:lstStyle/>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ar-LB" sz="1800" b="0" i="0" u="sng" strike="noStrike" cap="none" normalizeH="0" baseline="0" dirty="0" smtClean="0">
                          <a:ln>
                            <a:noFill/>
                          </a:ln>
                          <a:solidFill>
                            <a:schemeClr val="tx1"/>
                          </a:solidFill>
                          <a:effectLst/>
                          <a:latin typeface="Arial" charset="0"/>
                          <a:cs typeface="Simplified Arabic" pitchFamily="2" charset="-78"/>
                        </a:rPr>
                        <a:t>غرامة المادة 116من قانون الإجراءات الضريبية</a:t>
                      </a:r>
                    </a:p>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1800" b="0" i="0" u="none" strike="noStrike" cap="none" normalizeH="0" baseline="0" dirty="0" smtClean="0">
                          <a:ln>
                            <a:noFill/>
                          </a:ln>
                          <a:solidFill>
                            <a:schemeClr val="tx1"/>
                          </a:solidFill>
                          <a:effectLst/>
                          <a:latin typeface="Arial" charset="0"/>
                          <a:cs typeface="Simplified Arabic" pitchFamily="2" charset="-78"/>
                        </a:rPr>
                        <a:t>5% </a:t>
                      </a:r>
                      <a:r>
                        <a:rPr kumimoji="0" lang="ar-LB" sz="1800" b="0" i="0" u="sng" strike="noStrike" cap="none" normalizeH="0" baseline="0" dirty="0" smtClean="0">
                          <a:ln>
                            <a:noFill/>
                          </a:ln>
                          <a:solidFill>
                            <a:schemeClr val="tx1"/>
                          </a:solidFill>
                          <a:effectLst/>
                          <a:latin typeface="Arial" charset="0"/>
                          <a:cs typeface="Simplified Arabic" pitchFamily="2" charset="-78"/>
                        </a:rPr>
                        <a:t>عن كل شهر</a:t>
                      </a:r>
                      <a:r>
                        <a:rPr kumimoji="0" lang="ar-LB" sz="1800" b="0" i="0" u="none" strike="noStrike" cap="none" normalizeH="0" baseline="0" dirty="0" smtClean="0">
                          <a:ln>
                            <a:noFill/>
                          </a:ln>
                          <a:solidFill>
                            <a:schemeClr val="tx1"/>
                          </a:solidFill>
                          <a:effectLst/>
                          <a:latin typeface="Arial" charset="0"/>
                          <a:cs typeface="Simplified Arabic" pitchFamily="2" charset="-78"/>
                        </a:rPr>
                        <a:t> من الضريبة الفصلية</a:t>
                      </a:r>
                    </a:p>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1800" b="0" i="0" u="none" strike="noStrike" cap="none" normalizeH="0" baseline="0" dirty="0" smtClean="0">
                          <a:ln>
                            <a:noFill/>
                          </a:ln>
                          <a:solidFill>
                            <a:schemeClr val="tx1"/>
                          </a:solidFill>
                          <a:effectLst/>
                          <a:latin typeface="Arial" charset="0"/>
                          <a:cs typeface="Simplified Arabic" pitchFamily="2" charset="-78"/>
                        </a:rPr>
                        <a:t>حد أدنى لشركات الأموال 000 750 </a:t>
                      </a:r>
                      <a:r>
                        <a:rPr kumimoji="0" lang="ar-LB" sz="1800" b="0" i="0" u="none" strike="noStrike" cap="none" normalizeH="0" baseline="0" dirty="0" err="1" smtClean="0">
                          <a:ln>
                            <a:noFill/>
                          </a:ln>
                          <a:solidFill>
                            <a:schemeClr val="tx1"/>
                          </a:solidFill>
                          <a:effectLst/>
                          <a:latin typeface="Arial" charset="0"/>
                          <a:cs typeface="Simplified Arabic" pitchFamily="2" charset="-78"/>
                        </a:rPr>
                        <a:t>ل</a:t>
                      </a:r>
                      <a:r>
                        <a:rPr kumimoji="0" lang="ar-LB" sz="1800" b="0" i="0" u="none" strike="noStrike" cap="none" normalizeH="0" baseline="0" dirty="0" smtClean="0">
                          <a:ln>
                            <a:noFill/>
                          </a:ln>
                          <a:solidFill>
                            <a:schemeClr val="tx1"/>
                          </a:solidFill>
                          <a:effectLst/>
                          <a:latin typeface="Arial" charset="0"/>
                          <a:cs typeface="Simplified Arabic" pitchFamily="2" charset="-78"/>
                        </a:rPr>
                        <a:t>.</a:t>
                      </a:r>
                      <a:r>
                        <a:rPr kumimoji="0" lang="ar-LB" sz="1800" b="0" i="0" u="none" strike="noStrike" cap="none" normalizeH="0" baseline="0" dirty="0" err="1" smtClean="0">
                          <a:ln>
                            <a:noFill/>
                          </a:ln>
                          <a:solidFill>
                            <a:schemeClr val="tx1"/>
                          </a:solidFill>
                          <a:effectLst/>
                          <a:latin typeface="Arial" charset="0"/>
                          <a:cs typeface="Simplified Arabic" pitchFamily="2" charset="-78"/>
                        </a:rPr>
                        <a:t>ل</a:t>
                      </a:r>
                      <a:r>
                        <a:rPr kumimoji="0" lang="ar-LB" sz="1800" b="0" i="0" u="none" strike="noStrike" cap="none" normalizeH="0" baseline="0" dirty="0" smtClean="0">
                          <a:ln>
                            <a:noFill/>
                          </a:ln>
                          <a:solidFill>
                            <a:schemeClr val="tx1"/>
                          </a:solidFill>
                          <a:effectLst/>
                          <a:latin typeface="Arial" charset="0"/>
                          <a:cs typeface="Simplified Arabic" pitchFamily="2" charset="-78"/>
                        </a:rPr>
                        <a:t>.</a:t>
                      </a:r>
                    </a:p>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1800" b="0" i="0" u="none" strike="noStrike" cap="none" normalizeH="0" baseline="0" dirty="0" smtClean="0">
                          <a:ln>
                            <a:noFill/>
                          </a:ln>
                          <a:solidFill>
                            <a:schemeClr val="tx1"/>
                          </a:solidFill>
                          <a:effectLst/>
                          <a:latin typeface="Arial" charset="0"/>
                          <a:cs typeface="Simplified Arabic" pitchFamily="2" charset="-78"/>
                        </a:rPr>
                        <a:t>حد أقصى: مقدار الضريبة</a:t>
                      </a:r>
                    </a:p>
                  </a:txBody>
                  <a:tcPr marL="91436" marR="91436"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1800" b="0" i="0" u="none" strike="noStrike" cap="none" normalizeH="0" baseline="0" dirty="0" smtClean="0">
                          <a:ln>
                            <a:noFill/>
                          </a:ln>
                          <a:solidFill>
                            <a:schemeClr val="tx1"/>
                          </a:solidFill>
                          <a:effectLst/>
                          <a:latin typeface="Arial" charset="0"/>
                          <a:cs typeface="Simplified Arabic" pitchFamily="2" charset="-78"/>
                        </a:rPr>
                        <a:t>عدم تقديم التصريح الدوري (ر10) ضمن المهلة القانونية وعدم دفع الضريبة الفصلية ضمن المهلة</a:t>
                      </a:r>
                      <a:endParaRPr kumimoji="0" lang="en-US" sz="1800" b="0" i="0" u="none" strike="noStrike" cap="none" normalizeH="0" baseline="0" dirty="0" smtClean="0">
                        <a:ln>
                          <a:noFill/>
                        </a:ln>
                        <a:solidFill>
                          <a:schemeClr val="tx1"/>
                        </a:solidFill>
                        <a:effectLst/>
                        <a:latin typeface="Arial" charset="0"/>
                        <a:cs typeface="Simplified Arabic" pitchFamily="2" charset="-78"/>
                      </a:endParaRPr>
                    </a:p>
                  </a:txBody>
                  <a:tcPr marL="91436" marR="91436"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3646">
                <a:tc>
                  <a:txBody>
                    <a:bodyPr/>
                    <a:lstStyle/>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ar-LB" sz="1800" b="0" i="0" u="sng" strike="noStrike" cap="none" normalizeH="0" baseline="0" dirty="0" smtClean="0">
                          <a:ln>
                            <a:noFill/>
                          </a:ln>
                          <a:solidFill>
                            <a:schemeClr val="tx1"/>
                          </a:solidFill>
                          <a:effectLst/>
                          <a:latin typeface="Arial" charset="0"/>
                          <a:cs typeface="Simplified Arabic" pitchFamily="2" charset="-78"/>
                        </a:rPr>
                        <a:t>غرامة المادة 109من قانون الإجراءات الضريبية</a:t>
                      </a:r>
                    </a:p>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1800" b="0" i="0" u="none" strike="noStrike" cap="none" normalizeH="0" baseline="0" dirty="0" smtClean="0">
                          <a:ln>
                            <a:noFill/>
                          </a:ln>
                          <a:solidFill>
                            <a:schemeClr val="tx1"/>
                          </a:solidFill>
                          <a:effectLst/>
                          <a:latin typeface="Arial" charset="0"/>
                          <a:cs typeface="Simplified Arabic" pitchFamily="2" charset="-78"/>
                        </a:rPr>
                        <a:t>5% </a:t>
                      </a:r>
                      <a:r>
                        <a:rPr kumimoji="0" lang="ar-LB" sz="1800" b="0" i="0" u="sng" strike="noStrike" cap="none" normalizeH="0" baseline="0" dirty="0" smtClean="0">
                          <a:ln>
                            <a:noFill/>
                          </a:ln>
                          <a:solidFill>
                            <a:schemeClr val="tx1"/>
                          </a:solidFill>
                          <a:effectLst/>
                          <a:latin typeface="Arial" charset="0"/>
                          <a:cs typeface="Simplified Arabic" pitchFamily="2" charset="-78"/>
                        </a:rPr>
                        <a:t>عن كل شهر</a:t>
                      </a:r>
                      <a:r>
                        <a:rPr kumimoji="0" lang="ar-LB" sz="1800" b="0" i="0" u="none" strike="noStrike" cap="none" normalizeH="0" baseline="0" dirty="0" smtClean="0">
                          <a:ln>
                            <a:noFill/>
                          </a:ln>
                          <a:solidFill>
                            <a:schemeClr val="tx1"/>
                          </a:solidFill>
                          <a:effectLst/>
                          <a:latin typeface="Arial" charset="0"/>
                          <a:cs typeface="Simplified Arabic" pitchFamily="2" charset="-78"/>
                        </a:rPr>
                        <a:t> من الضريبة السنوية </a:t>
                      </a:r>
                      <a:r>
                        <a:rPr kumimoji="0" lang="ar-LB" sz="1800" b="0" i="0" u="none" strike="noStrike" cap="none" normalizeH="0" baseline="0" dirty="0" err="1" smtClean="0">
                          <a:ln>
                            <a:noFill/>
                          </a:ln>
                          <a:solidFill>
                            <a:schemeClr val="tx1"/>
                          </a:solidFill>
                          <a:effectLst/>
                          <a:latin typeface="Arial" charset="0"/>
                          <a:cs typeface="Simplified Arabic" pitchFamily="2" charset="-78"/>
                        </a:rPr>
                        <a:t>الاجمالية</a:t>
                      </a:r>
                      <a:endParaRPr kumimoji="0" lang="ar-LB" sz="1800" b="0" i="0" u="none" strike="noStrike" cap="none" normalizeH="0" baseline="0" dirty="0" smtClean="0">
                        <a:ln>
                          <a:noFill/>
                        </a:ln>
                        <a:solidFill>
                          <a:schemeClr val="tx1"/>
                        </a:solidFill>
                        <a:effectLst/>
                        <a:latin typeface="Arial" charset="0"/>
                        <a:cs typeface="Simplified Arabic" pitchFamily="2" charset="-78"/>
                      </a:endParaRPr>
                    </a:p>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1800" b="0" i="0" u="none" strike="noStrike" cap="none" normalizeH="0" baseline="0" dirty="0" smtClean="0">
                          <a:ln>
                            <a:noFill/>
                          </a:ln>
                          <a:solidFill>
                            <a:schemeClr val="tx1"/>
                          </a:solidFill>
                          <a:effectLst/>
                          <a:latin typeface="Arial" charset="0"/>
                          <a:cs typeface="Simplified Arabic" pitchFamily="2" charset="-78"/>
                        </a:rPr>
                        <a:t>حد أدنى لشركات الأموال 000 750 </a:t>
                      </a:r>
                      <a:r>
                        <a:rPr kumimoji="0" lang="ar-LB" sz="1800" b="0" i="0" u="none" strike="noStrike" cap="none" normalizeH="0" baseline="0" dirty="0" err="1" smtClean="0">
                          <a:ln>
                            <a:noFill/>
                          </a:ln>
                          <a:solidFill>
                            <a:schemeClr val="tx1"/>
                          </a:solidFill>
                          <a:effectLst/>
                          <a:latin typeface="Arial" charset="0"/>
                          <a:cs typeface="Simplified Arabic" pitchFamily="2" charset="-78"/>
                        </a:rPr>
                        <a:t>ل</a:t>
                      </a:r>
                      <a:r>
                        <a:rPr kumimoji="0" lang="ar-LB" sz="1800" b="0" i="0" u="none" strike="noStrike" cap="none" normalizeH="0" baseline="0" dirty="0" smtClean="0">
                          <a:ln>
                            <a:noFill/>
                          </a:ln>
                          <a:solidFill>
                            <a:schemeClr val="tx1"/>
                          </a:solidFill>
                          <a:effectLst/>
                          <a:latin typeface="Arial" charset="0"/>
                          <a:cs typeface="Simplified Arabic" pitchFamily="2" charset="-78"/>
                        </a:rPr>
                        <a:t>.</a:t>
                      </a:r>
                      <a:r>
                        <a:rPr kumimoji="0" lang="ar-LB" sz="1800" b="0" i="0" u="none" strike="noStrike" cap="none" normalizeH="0" baseline="0" dirty="0" err="1" smtClean="0">
                          <a:ln>
                            <a:noFill/>
                          </a:ln>
                          <a:solidFill>
                            <a:schemeClr val="tx1"/>
                          </a:solidFill>
                          <a:effectLst/>
                          <a:latin typeface="Arial" charset="0"/>
                          <a:cs typeface="Simplified Arabic" pitchFamily="2" charset="-78"/>
                        </a:rPr>
                        <a:t>ل</a:t>
                      </a:r>
                      <a:r>
                        <a:rPr kumimoji="0" lang="ar-LB" sz="1800" b="0" i="0" u="none" strike="noStrike" cap="none" normalizeH="0" baseline="0" dirty="0" smtClean="0">
                          <a:ln>
                            <a:noFill/>
                          </a:ln>
                          <a:solidFill>
                            <a:schemeClr val="tx1"/>
                          </a:solidFill>
                          <a:effectLst/>
                          <a:latin typeface="Arial" charset="0"/>
                          <a:cs typeface="Simplified Arabic" pitchFamily="2" charset="-78"/>
                        </a:rPr>
                        <a:t>.</a:t>
                      </a:r>
                    </a:p>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1800" b="0" i="0" u="none" strike="noStrike" cap="none" normalizeH="0" baseline="0" dirty="0" smtClean="0">
                          <a:ln>
                            <a:noFill/>
                          </a:ln>
                          <a:solidFill>
                            <a:schemeClr val="tx1"/>
                          </a:solidFill>
                          <a:effectLst/>
                          <a:latin typeface="Arial" charset="0"/>
                          <a:cs typeface="Simplified Arabic" pitchFamily="2" charset="-78"/>
                        </a:rPr>
                        <a:t>حد أقصى: مقدار الضريبة</a:t>
                      </a:r>
                      <a:endParaRPr kumimoji="0" lang="en-US" sz="1800" b="0" i="0" u="none" strike="noStrike" cap="none" normalizeH="0" baseline="0" dirty="0" smtClean="0">
                        <a:ln>
                          <a:noFill/>
                        </a:ln>
                        <a:solidFill>
                          <a:schemeClr val="tx1"/>
                        </a:solidFill>
                        <a:effectLst/>
                        <a:latin typeface="Arial" charset="0"/>
                        <a:cs typeface="Simplified Arabic" pitchFamily="2" charset="-78"/>
                      </a:endParaRPr>
                    </a:p>
                  </a:txBody>
                  <a:tcPr marL="91436" marR="91436"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ar-LB" sz="1800" b="0" i="0" u="none" strike="noStrike" cap="none" normalizeH="0" baseline="0" dirty="0" smtClean="0">
                          <a:ln>
                            <a:noFill/>
                          </a:ln>
                          <a:solidFill>
                            <a:schemeClr val="tx1"/>
                          </a:solidFill>
                          <a:effectLst/>
                          <a:latin typeface="Arial" charset="0"/>
                          <a:cs typeface="Simplified Arabic" pitchFamily="2" charset="-78"/>
                        </a:rPr>
                        <a:t>عدم تقديم التصريح السنوي (ر5) </a:t>
                      </a:r>
                      <a:r>
                        <a:rPr kumimoji="0" lang="ar-LB" sz="1800" b="0" i="0" u="none" strike="noStrike" cap="none" normalizeH="0" baseline="0" dirty="0" err="1" smtClean="0">
                          <a:ln>
                            <a:noFill/>
                          </a:ln>
                          <a:solidFill>
                            <a:schemeClr val="tx1"/>
                          </a:solidFill>
                          <a:effectLst/>
                          <a:latin typeface="Arial" charset="0"/>
                          <a:cs typeface="Simplified Arabic" pitchFamily="2" charset="-78"/>
                        </a:rPr>
                        <a:t>والكشوفات</a:t>
                      </a:r>
                      <a:r>
                        <a:rPr kumimoji="0" lang="ar-LB" sz="1800" b="0" i="0" u="none" strike="noStrike" cap="none" normalizeH="0" baseline="0" dirty="0" smtClean="0">
                          <a:ln>
                            <a:noFill/>
                          </a:ln>
                          <a:solidFill>
                            <a:schemeClr val="tx1"/>
                          </a:solidFill>
                          <a:effectLst/>
                          <a:latin typeface="Arial" charset="0"/>
                          <a:cs typeface="Simplified Arabic" pitchFamily="2" charset="-78"/>
                        </a:rPr>
                        <a:t> </a:t>
                      </a:r>
                      <a:r>
                        <a:rPr kumimoji="0" lang="ar-LB" sz="1800" b="0" i="0" u="none" strike="noStrike" cap="none" normalizeH="0" baseline="0" dirty="0" err="1" smtClean="0">
                          <a:ln>
                            <a:noFill/>
                          </a:ln>
                          <a:solidFill>
                            <a:schemeClr val="tx1"/>
                          </a:solidFill>
                          <a:effectLst/>
                          <a:latin typeface="Arial" charset="0"/>
                          <a:cs typeface="Simplified Arabic" pitchFamily="2" charset="-78"/>
                        </a:rPr>
                        <a:t>الافرادية</a:t>
                      </a:r>
                      <a:r>
                        <a:rPr kumimoji="0" lang="ar-LB" sz="1800" b="0" i="0" u="none" strike="noStrike" cap="none" normalizeH="0" baseline="0" dirty="0" smtClean="0">
                          <a:ln>
                            <a:noFill/>
                          </a:ln>
                          <a:solidFill>
                            <a:schemeClr val="tx1"/>
                          </a:solidFill>
                          <a:effectLst/>
                          <a:latin typeface="Arial" charset="0"/>
                          <a:cs typeface="Simplified Arabic" pitchFamily="2" charset="-78"/>
                        </a:rPr>
                        <a:t> (ر6) والكشف الإجمالي (ر7)  ضمن المهلة القانونية</a:t>
                      </a:r>
                      <a:endParaRPr kumimoji="0" lang="en-US" sz="1800" b="0" i="0" u="none" strike="noStrike" cap="none" normalizeH="0" baseline="0" dirty="0" smtClean="0">
                        <a:ln>
                          <a:noFill/>
                        </a:ln>
                        <a:solidFill>
                          <a:schemeClr val="tx1"/>
                        </a:solidFill>
                        <a:effectLst/>
                        <a:latin typeface="Arial" charset="0"/>
                        <a:cs typeface="Simplified Arabic" pitchFamily="2" charset="-78"/>
                      </a:endParaRPr>
                    </a:p>
                  </a:txBody>
                  <a:tcPr marL="91436" marR="91436"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90">
                <a:tc>
                  <a:txBody>
                    <a:bodyPr/>
                    <a:lstStyle/>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ar-LB" sz="1800" b="0" i="0" u="none" strike="noStrike" cap="none" normalizeH="0" baseline="0" dirty="0" smtClean="0">
                          <a:ln>
                            <a:noFill/>
                          </a:ln>
                          <a:solidFill>
                            <a:schemeClr val="tx1"/>
                          </a:solidFill>
                          <a:effectLst/>
                          <a:latin typeface="Arial" charset="0"/>
                          <a:cs typeface="Simplified Arabic" pitchFamily="2" charset="-78"/>
                        </a:rPr>
                        <a:t>غرامة المادة 109من قانون الإجراءات الضريبية</a:t>
                      </a:r>
                    </a:p>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ar-LB" sz="1800" b="0" i="0" u="none" strike="noStrike" cap="none" normalizeH="0" baseline="0" dirty="0" smtClean="0">
                          <a:ln>
                            <a:noFill/>
                          </a:ln>
                          <a:solidFill>
                            <a:schemeClr val="tx1"/>
                          </a:solidFill>
                          <a:effectLst/>
                          <a:latin typeface="Arial" charset="0"/>
                          <a:cs typeface="Simplified Arabic" pitchFamily="2" charset="-78"/>
                        </a:rPr>
                        <a:t>على </a:t>
                      </a:r>
                      <a:r>
                        <a:rPr kumimoji="0" lang="ar-LB" sz="1800" b="0" i="0" u="none" strike="noStrike" cap="none" normalizeH="0" baseline="0" dirty="0" err="1" smtClean="0">
                          <a:ln>
                            <a:noFill/>
                          </a:ln>
                          <a:solidFill>
                            <a:schemeClr val="tx1"/>
                          </a:solidFill>
                          <a:effectLst/>
                          <a:latin typeface="Arial" charset="0"/>
                          <a:cs typeface="Simplified Arabic" pitchFamily="2" charset="-78"/>
                        </a:rPr>
                        <a:t>الكشوفات</a:t>
                      </a:r>
                      <a:r>
                        <a:rPr kumimoji="0" lang="ar-LB" sz="1800" b="0" i="0" u="none" strike="noStrike" cap="none" normalizeH="0" baseline="0" dirty="0" smtClean="0">
                          <a:ln>
                            <a:noFill/>
                          </a:ln>
                          <a:solidFill>
                            <a:schemeClr val="tx1"/>
                          </a:solidFill>
                          <a:effectLst/>
                          <a:latin typeface="Arial" charset="0"/>
                          <a:cs typeface="Simplified Arabic" pitchFamily="2" charset="-78"/>
                        </a:rPr>
                        <a:t> غير المقدمة</a:t>
                      </a:r>
                      <a:endParaRPr kumimoji="0" lang="en-US" sz="1800" b="0" i="0" u="none" strike="noStrike" cap="none" normalizeH="0" baseline="0" dirty="0" smtClean="0">
                        <a:ln>
                          <a:noFill/>
                        </a:ln>
                        <a:solidFill>
                          <a:schemeClr val="tx1"/>
                        </a:solidFill>
                        <a:effectLst/>
                        <a:latin typeface="Arial" charset="0"/>
                        <a:cs typeface="Simplified Arabic" pitchFamily="2" charset="-78"/>
                      </a:endParaRPr>
                    </a:p>
                  </a:txBody>
                  <a:tcPr marL="91436" marR="91436"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ar-LB" sz="1800" b="0" i="0" u="none" strike="noStrike" cap="none" normalizeH="0" baseline="0" dirty="0" smtClean="0">
                          <a:ln>
                            <a:noFill/>
                          </a:ln>
                          <a:solidFill>
                            <a:schemeClr val="tx1"/>
                          </a:solidFill>
                          <a:effectLst/>
                          <a:latin typeface="Arial" charset="0"/>
                          <a:cs typeface="Simplified Arabic" pitchFamily="2" charset="-78"/>
                        </a:rPr>
                        <a:t>عدم تقديم كافة </a:t>
                      </a:r>
                      <a:r>
                        <a:rPr kumimoji="0" lang="ar-LB" sz="1800" b="0" i="0" u="none" strike="noStrike" cap="none" normalizeH="0" baseline="0" dirty="0" err="1" smtClean="0">
                          <a:ln>
                            <a:noFill/>
                          </a:ln>
                          <a:solidFill>
                            <a:schemeClr val="tx1"/>
                          </a:solidFill>
                          <a:effectLst/>
                          <a:latin typeface="Arial" charset="0"/>
                          <a:cs typeface="Simplified Arabic" pitchFamily="2" charset="-78"/>
                        </a:rPr>
                        <a:t>الكشوفات</a:t>
                      </a:r>
                      <a:r>
                        <a:rPr kumimoji="0" lang="ar-LB" sz="1800" b="0" i="0" u="none" strike="noStrike" cap="none" normalizeH="0" baseline="0" dirty="0" smtClean="0">
                          <a:ln>
                            <a:noFill/>
                          </a:ln>
                          <a:solidFill>
                            <a:schemeClr val="tx1"/>
                          </a:solidFill>
                          <a:effectLst/>
                          <a:latin typeface="Arial" charset="0"/>
                          <a:cs typeface="Simplified Arabic" pitchFamily="2" charset="-78"/>
                        </a:rPr>
                        <a:t> </a:t>
                      </a:r>
                      <a:r>
                        <a:rPr kumimoji="0" lang="ar-LB" sz="1800" b="0" i="0" u="none" strike="noStrike" cap="none" normalizeH="0" baseline="0" dirty="0" err="1" smtClean="0">
                          <a:ln>
                            <a:noFill/>
                          </a:ln>
                          <a:solidFill>
                            <a:schemeClr val="tx1"/>
                          </a:solidFill>
                          <a:effectLst/>
                          <a:latin typeface="Arial" charset="0"/>
                          <a:cs typeface="Simplified Arabic" pitchFamily="2" charset="-78"/>
                        </a:rPr>
                        <a:t>الاجمالية</a:t>
                      </a:r>
                      <a:r>
                        <a:rPr kumimoji="0" lang="ar-LB" sz="1800" b="0" i="0" u="none" strike="noStrike" cap="none" normalizeH="0" baseline="0" dirty="0" smtClean="0">
                          <a:ln>
                            <a:noFill/>
                          </a:ln>
                          <a:solidFill>
                            <a:schemeClr val="tx1"/>
                          </a:solidFill>
                          <a:effectLst/>
                          <a:latin typeface="Arial" charset="0"/>
                          <a:cs typeface="Simplified Arabic" pitchFamily="2" charset="-78"/>
                        </a:rPr>
                        <a:t> (ر6) مع التصريح السنوي (ر5)</a:t>
                      </a:r>
                      <a:endParaRPr kumimoji="0" lang="en-US" sz="1800" b="0" i="0" u="none" strike="noStrike" cap="none" normalizeH="0" baseline="0" dirty="0" smtClean="0">
                        <a:ln>
                          <a:noFill/>
                        </a:ln>
                        <a:solidFill>
                          <a:schemeClr val="tx1"/>
                        </a:solidFill>
                        <a:effectLst/>
                        <a:latin typeface="Arial" charset="0"/>
                        <a:cs typeface="Simplified Arabic" pitchFamily="2" charset="-78"/>
                      </a:endParaRPr>
                    </a:p>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cs typeface="Simplified Arabic" pitchFamily="2" charset="-78"/>
                      </a:endParaRPr>
                    </a:p>
                  </a:txBody>
                  <a:tcPr marL="91436" marR="91436"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32813550"/>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1219200"/>
            <a:ext cx="8229600" cy="1371600"/>
          </a:xfrm>
        </p:spPr>
        <p:txBody>
          <a:bodyPr/>
          <a:lstStyle/>
          <a:p>
            <a:pPr algn="r" rtl="1" eaLnBrk="1" hangingPunct="1"/>
            <a:r>
              <a:rPr lang="ar-LB" altLang="ar-LB" sz="2800" b="1" dirty="0" smtClean="0"/>
              <a:t>ملخص غرامات ضريبة الرواتب والأجور</a:t>
            </a:r>
            <a:endParaRPr lang="en-US" altLang="ar-LB" sz="2800" b="1" dirty="0" smtClean="0"/>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3758507250"/>
              </p:ext>
            </p:extLst>
          </p:nvPr>
        </p:nvGraphicFramePr>
        <p:xfrm>
          <a:off x="469900" y="1981200"/>
          <a:ext cx="8064500" cy="3930715"/>
        </p:xfrm>
        <a:graphic>
          <a:graphicData uri="http://schemas.openxmlformats.org/drawingml/2006/table">
            <a:tbl>
              <a:tblPr/>
              <a:tblGrid>
                <a:gridCol w="4115478"/>
                <a:gridCol w="3949022"/>
              </a:tblGrid>
              <a:tr h="671527">
                <a:tc>
                  <a:txBody>
                    <a:bodyPr/>
                    <a:lstStyle/>
                    <a:p>
                      <a:pPr marL="0" marR="0" lvl="0" indent="0" algn="ct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2000" b="1" i="0" u="sng" strike="noStrike" cap="none" normalizeH="0" baseline="0" dirty="0" smtClean="0">
                          <a:ln>
                            <a:noFill/>
                          </a:ln>
                          <a:solidFill>
                            <a:schemeClr val="tx1"/>
                          </a:solidFill>
                          <a:effectLst/>
                          <a:latin typeface="Arial" charset="0"/>
                          <a:cs typeface="Simplified Arabic" pitchFamily="2" charset="-78"/>
                        </a:rPr>
                        <a:t>الغرامة</a:t>
                      </a:r>
                      <a:endParaRPr kumimoji="0" lang="en-US" sz="2000" b="1" i="0" u="sng" strike="noStrike" cap="none" normalizeH="0" baseline="0" dirty="0" smtClean="0">
                        <a:ln>
                          <a:noFill/>
                        </a:ln>
                        <a:solidFill>
                          <a:schemeClr val="tx1"/>
                        </a:solidFill>
                        <a:effectLst/>
                        <a:latin typeface="Arial" charset="0"/>
                        <a:cs typeface="Simplified Arabic" pitchFamily="2" charset="-78"/>
                      </a:endParaRPr>
                    </a:p>
                  </a:txBody>
                  <a:tcPr marL="91436" marR="91436"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2000" b="1" i="0" u="sng" strike="noStrike" cap="none" normalizeH="0" baseline="0" dirty="0" smtClean="0">
                          <a:ln>
                            <a:noFill/>
                          </a:ln>
                          <a:solidFill>
                            <a:schemeClr val="tx1"/>
                          </a:solidFill>
                          <a:effectLst/>
                          <a:latin typeface="Arial" charset="0"/>
                          <a:cs typeface="Simplified Arabic" pitchFamily="2" charset="-78"/>
                        </a:rPr>
                        <a:t>المخالفة</a:t>
                      </a:r>
                      <a:endParaRPr kumimoji="0" lang="en-US" sz="2000" b="1" i="0" u="sng" strike="noStrike" cap="none" normalizeH="0" baseline="0" dirty="0" smtClean="0">
                        <a:ln>
                          <a:noFill/>
                        </a:ln>
                        <a:solidFill>
                          <a:schemeClr val="tx1"/>
                        </a:solidFill>
                        <a:effectLst/>
                        <a:latin typeface="Arial" charset="0"/>
                        <a:cs typeface="Simplified Arabic" pitchFamily="2" charset="-78"/>
                      </a:endParaRPr>
                    </a:p>
                  </a:txBody>
                  <a:tcPr marL="91436" marR="91436"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2792">
                <a:tc>
                  <a:txBody>
                    <a:bodyPr/>
                    <a:lstStyle/>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ar-LB" sz="2000" b="0" i="0" u="sng" strike="noStrike" cap="none" normalizeH="0" baseline="0" dirty="0" smtClean="0">
                          <a:ln>
                            <a:noFill/>
                          </a:ln>
                          <a:solidFill>
                            <a:schemeClr val="tx1"/>
                          </a:solidFill>
                          <a:effectLst/>
                          <a:latin typeface="Arial" charset="0"/>
                          <a:cs typeface="Simplified Arabic" pitchFamily="2" charset="-78"/>
                        </a:rPr>
                        <a:t>غرامة المادة 110من قانون الإجراءات الضريبية</a:t>
                      </a:r>
                    </a:p>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2000" b="0" i="0" u="none" strike="noStrike" cap="none" normalizeH="0" baseline="0" dirty="0" smtClean="0">
                          <a:ln>
                            <a:noFill/>
                          </a:ln>
                          <a:solidFill>
                            <a:schemeClr val="tx1"/>
                          </a:solidFill>
                          <a:effectLst/>
                          <a:latin typeface="Arial" charset="0"/>
                          <a:cs typeface="Simplified Arabic" pitchFamily="2" charset="-78"/>
                        </a:rPr>
                        <a:t>20% من الفرق الضريبي</a:t>
                      </a:r>
                    </a:p>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2000" b="0" i="0" u="none" strike="noStrike" cap="none" normalizeH="0" baseline="0" dirty="0" smtClean="0">
                          <a:ln>
                            <a:noFill/>
                          </a:ln>
                          <a:solidFill>
                            <a:schemeClr val="tx1"/>
                          </a:solidFill>
                          <a:effectLst/>
                          <a:latin typeface="Arial" charset="0"/>
                          <a:cs typeface="Simplified Arabic" pitchFamily="2" charset="-78"/>
                        </a:rPr>
                        <a:t>حد أدنى لشركات الأموال 000 750 </a:t>
                      </a:r>
                      <a:r>
                        <a:rPr kumimoji="0" lang="ar-LB" sz="2000" b="0" i="0" u="none" strike="noStrike" cap="none" normalizeH="0" baseline="0" dirty="0" err="1" smtClean="0">
                          <a:ln>
                            <a:noFill/>
                          </a:ln>
                          <a:solidFill>
                            <a:schemeClr val="tx1"/>
                          </a:solidFill>
                          <a:effectLst/>
                          <a:latin typeface="Arial" charset="0"/>
                          <a:cs typeface="Simplified Arabic" pitchFamily="2" charset="-78"/>
                        </a:rPr>
                        <a:t>ل</a:t>
                      </a:r>
                      <a:r>
                        <a:rPr kumimoji="0" lang="ar-LB" sz="2000" b="0" i="0" u="none" strike="noStrike" cap="none" normalizeH="0" baseline="0" dirty="0" smtClean="0">
                          <a:ln>
                            <a:noFill/>
                          </a:ln>
                          <a:solidFill>
                            <a:schemeClr val="tx1"/>
                          </a:solidFill>
                          <a:effectLst/>
                          <a:latin typeface="Arial" charset="0"/>
                          <a:cs typeface="Simplified Arabic" pitchFamily="2" charset="-78"/>
                        </a:rPr>
                        <a:t>.</a:t>
                      </a:r>
                      <a:r>
                        <a:rPr kumimoji="0" lang="ar-LB" sz="2000" b="0" i="0" u="none" strike="noStrike" cap="none" normalizeH="0" baseline="0" dirty="0" err="1" smtClean="0">
                          <a:ln>
                            <a:noFill/>
                          </a:ln>
                          <a:solidFill>
                            <a:schemeClr val="tx1"/>
                          </a:solidFill>
                          <a:effectLst/>
                          <a:latin typeface="Arial" charset="0"/>
                          <a:cs typeface="Simplified Arabic" pitchFamily="2" charset="-78"/>
                        </a:rPr>
                        <a:t>ل</a:t>
                      </a:r>
                      <a:r>
                        <a:rPr kumimoji="0" lang="ar-LB" sz="2000" b="0" i="0" u="none" strike="noStrike" cap="none" normalizeH="0" baseline="0" dirty="0" smtClean="0">
                          <a:ln>
                            <a:noFill/>
                          </a:ln>
                          <a:solidFill>
                            <a:schemeClr val="tx1"/>
                          </a:solidFill>
                          <a:effectLst/>
                          <a:latin typeface="Arial" charset="0"/>
                          <a:cs typeface="Simplified Arabic" pitchFamily="2" charset="-78"/>
                        </a:rPr>
                        <a:t>. </a:t>
                      </a:r>
                    </a:p>
                  </a:txBody>
                  <a:tcPr marL="91436" marR="91436"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2000" b="0" i="0" u="none" strike="noStrike" cap="none" normalizeH="0" baseline="0" dirty="0" smtClean="0">
                          <a:ln>
                            <a:noFill/>
                          </a:ln>
                          <a:solidFill>
                            <a:schemeClr val="tx1"/>
                          </a:solidFill>
                          <a:effectLst/>
                          <a:latin typeface="Arial" charset="0"/>
                          <a:cs typeface="Simplified Arabic" pitchFamily="2" charset="-78"/>
                        </a:rPr>
                        <a:t>تعديل التصريح الدوري (ر10) خارج المهلة القانونية </a:t>
                      </a:r>
                      <a:r>
                        <a:rPr kumimoji="0" lang="ar-LB" sz="2000" b="0" i="0" u="none" strike="noStrike" cap="none" normalizeH="0" baseline="0" dirty="0" err="1" smtClean="0">
                          <a:ln>
                            <a:noFill/>
                          </a:ln>
                          <a:solidFill>
                            <a:schemeClr val="tx1"/>
                          </a:solidFill>
                          <a:effectLst/>
                          <a:latin typeface="Arial" charset="0"/>
                          <a:cs typeface="Simplified Arabic" pitchFamily="2" charset="-78"/>
                        </a:rPr>
                        <a:t>و</a:t>
                      </a:r>
                      <a:r>
                        <a:rPr kumimoji="0" lang="ar-LB" sz="2000" b="0" i="0" u="none" strike="noStrike" cap="none" normalizeH="0" baseline="0" dirty="0" smtClean="0">
                          <a:ln>
                            <a:noFill/>
                          </a:ln>
                          <a:solidFill>
                            <a:schemeClr val="tx1"/>
                          </a:solidFill>
                          <a:effectLst/>
                          <a:latin typeface="Arial" charset="0"/>
                          <a:cs typeface="Simplified Arabic" pitchFamily="2" charset="-78"/>
                        </a:rPr>
                        <a:t>/أو وجود فرق ضريبي ناتج عن التعديل يفوق 10% من الضريبة الفصلية الإجمالية</a:t>
                      </a:r>
                      <a:endParaRPr kumimoji="0" lang="en-US" sz="2000" b="0" i="0" u="none" strike="noStrike" cap="none" normalizeH="0" baseline="0" dirty="0" smtClean="0">
                        <a:ln>
                          <a:noFill/>
                        </a:ln>
                        <a:solidFill>
                          <a:schemeClr val="tx1"/>
                        </a:solidFill>
                        <a:effectLst/>
                        <a:latin typeface="Arial" charset="0"/>
                        <a:cs typeface="Simplified Arabic" pitchFamily="2" charset="-78"/>
                      </a:endParaRPr>
                    </a:p>
                  </a:txBody>
                  <a:tcPr marL="91436" marR="91436"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76330">
                <a:tc>
                  <a:txBody>
                    <a:bodyPr/>
                    <a:lstStyle/>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ar-LB" sz="2000" b="0" i="0" u="sng" strike="noStrike" cap="none" normalizeH="0" baseline="0" dirty="0" smtClean="0">
                          <a:ln>
                            <a:noFill/>
                          </a:ln>
                          <a:solidFill>
                            <a:schemeClr val="tx1"/>
                          </a:solidFill>
                          <a:effectLst/>
                          <a:latin typeface="Arial" charset="0"/>
                          <a:cs typeface="Simplified Arabic" pitchFamily="2" charset="-78"/>
                        </a:rPr>
                        <a:t>غرامة المادة 110من قانون الإجراءات الضريبية</a:t>
                      </a:r>
                    </a:p>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2000" b="0" i="0" u="none" strike="noStrike" cap="none" normalizeH="0" baseline="0" dirty="0" smtClean="0">
                          <a:ln>
                            <a:noFill/>
                          </a:ln>
                          <a:solidFill>
                            <a:schemeClr val="tx1"/>
                          </a:solidFill>
                          <a:effectLst/>
                          <a:latin typeface="Arial" charset="0"/>
                          <a:cs typeface="Simplified Arabic" pitchFamily="2" charset="-78"/>
                        </a:rPr>
                        <a:t>20% من الفرق الضريبي</a:t>
                      </a:r>
                    </a:p>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pPr>
                      <a:r>
                        <a:rPr kumimoji="0" lang="ar-LB" sz="2000" b="0" i="0" u="none" strike="noStrike" cap="none" normalizeH="0" baseline="0" dirty="0" smtClean="0">
                          <a:ln>
                            <a:noFill/>
                          </a:ln>
                          <a:solidFill>
                            <a:schemeClr val="tx1"/>
                          </a:solidFill>
                          <a:effectLst/>
                          <a:latin typeface="Arial" charset="0"/>
                          <a:cs typeface="Simplified Arabic" pitchFamily="2" charset="-78"/>
                        </a:rPr>
                        <a:t>حد أدنى لشركات الأموال 000 750 </a:t>
                      </a:r>
                      <a:r>
                        <a:rPr kumimoji="0" lang="ar-LB" sz="2000" b="0" i="0" u="none" strike="noStrike" cap="none" normalizeH="0" baseline="0" dirty="0" err="1" smtClean="0">
                          <a:ln>
                            <a:noFill/>
                          </a:ln>
                          <a:solidFill>
                            <a:schemeClr val="tx1"/>
                          </a:solidFill>
                          <a:effectLst/>
                          <a:latin typeface="Arial" charset="0"/>
                          <a:cs typeface="Simplified Arabic" pitchFamily="2" charset="-78"/>
                        </a:rPr>
                        <a:t>ل</a:t>
                      </a:r>
                      <a:r>
                        <a:rPr kumimoji="0" lang="ar-LB" sz="2000" b="0" i="0" u="none" strike="noStrike" cap="none" normalizeH="0" baseline="0" dirty="0" smtClean="0">
                          <a:ln>
                            <a:noFill/>
                          </a:ln>
                          <a:solidFill>
                            <a:schemeClr val="tx1"/>
                          </a:solidFill>
                          <a:effectLst/>
                          <a:latin typeface="Arial" charset="0"/>
                          <a:cs typeface="Simplified Arabic" pitchFamily="2" charset="-78"/>
                        </a:rPr>
                        <a:t>.</a:t>
                      </a:r>
                      <a:r>
                        <a:rPr kumimoji="0" lang="ar-LB" sz="2000" b="0" i="0" u="none" strike="noStrike" cap="none" normalizeH="0" baseline="0" dirty="0" err="1" smtClean="0">
                          <a:ln>
                            <a:noFill/>
                          </a:ln>
                          <a:solidFill>
                            <a:schemeClr val="tx1"/>
                          </a:solidFill>
                          <a:effectLst/>
                          <a:latin typeface="Arial" charset="0"/>
                          <a:cs typeface="Simplified Arabic" pitchFamily="2" charset="-78"/>
                        </a:rPr>
                        <a:t>ل</a:t>
                      </a:r>
                      <a:r>
                        <a:rPr kumimoji="0" lang="ar-LB" sz="2000" b="0" i="0" u="none" strike="noStrike" cap="none" normalizeH="0" baseline="0" dirty="0" smtClean="0">
                          <a:ln>
                            <a:noFill/>
                          </a:ln>
                          <a:solidFill>
                            <a:schemeClr val="tx1"/>
                          </a:solidFill>
                          <a:effectLst/>
                          <a:latin typeface="Arial" charset="0"/>
                          <a:cs typeface="Simplified Arabic" pitchFamily="2" charset="-78"/>
                        </a:rPr>
                        <a:t>. </a:t>
                      </a:r>
                    </a:p>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en-US" sz="2000" b="0" i="0" u="none" strike="noStrike" cap="none" normalizeH="0" baseline="0" dirty="0" smtClean="0">
                        <a:ln>
                          <a:noFill/>
                        </a:ln>
                        <a:solidFill>
                          <a:schemeClr val="tx1"/>
                        </a:solidFill>
                        <a:effectLst/>
                        <a:latin typeface="Arial" charset="0"/>
                        <a:cs typeface="Simplified Arabic" pitchFamily="2" charset="-78"/>
                      </a:endParaRPr>
                    </a:p>
                  </a:txBody>
                  <a:tcPr marL="91436" marR="91436"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ar-LB" sz="2000" b="0" i="0" u="none" strike="noStrike" cap="none" normalizeH="0" baseline="0" dirty="0" smtClean="0">
                          <a:ln>
                            <a:noFill/>
                          </a:ln>
                          <a:solidFill>
                            <a:schemeClr val="tx1"/>
                          </a:solidFill>
                          <a:effectLst/>
                          <a:latin typeface="Arial" charset="0"/>
                          <a:cs typeface="Simplified Arabic" pitchFamily="2" charset="-78"/>
                        </a:rPr>
                        <a:t>تعديل التصريح السنوي (ر5) خارج المهلة القانونية </a:t>
                      </a:r>
                      <a:r>
                        <a:rPr kumimoji="0" lang="ar-LB" sz="2000" b="0" i="0" u="none" strike="noStrike" cap="none" normalizeH="0" baseline="0" dirty="0" err="1" smtClean="0">
                          <a:ln>
                            <a:noFill/>
                          </a:ln>
                          <a:solidFill>
                            <a:schemeClr val="tx1"/>
                          </a:solidFill>
                          <a:effectLst/>
                          <a:latin typeface="Arial" charset="0"/>
                          <a:cs typeface="Simplified Arabic" pitchFamily="2" charset="-78"/>
                        </a:rPr>
                        <a:t>و</a:t>
                      </a:r>
                      <a:r>
                        <a:rPr kumimoji="0" lang="ar-LB" sz="2000" b="0" i="0" u="none" strike="noStrike" cap="none" normalizeH="0" baseline="0" dirty="0" smtClean="0">
                          <a:ln>
                            <a:noFill/>
                          </a:ln>
                          <a:solidFill>
                            <a:schemeClr val="tx1"/>
                          </a:solidFill>
                          <a:effectLst/>
                          <a:latin typeface="Arial" charset="0"/>
                          <a:cs typeface="Simplified Arabic" pitchFamily="2" charset="-78"/>
                        </a:rPr>
                        <a:t>/أو وجود فرق ضريبي ناتج عن التعديل يفوق 10% من الضريبة السنوية الإجمالية</a:t>
                      </a:r>
                      <a:endParaRPr kumimoji="0" lang="en-US" sz="2000" b="0" i="0" u="none" strike="noStrike" cap="none" normalizeH="0" baseline="0" dirty="0" smtClean="0">
                        <a:ln>
                          <a:noFill/>
                        </a:ln>
                        <a:solidFill>
                          <a:schemeClr val="tx1"/>
                        </a:solidFill>
                        <a:effectLst/>
                        <a:latin typeface="Arial" charset="0"/>
                        <a:cs typeface="Simplified Arabic" pitchFamily="2" charset="-78"/>
                      </a:endParaRPr>
                    </a:p>
                    <a:p>
                      <a:pPr marL="0" marR="0" lvl="0" indent="0" algn="r" defTabSz="914400" rtl="1"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en-US" sz="2000" b="0" i="0" u="none" strike="noStrike" cap="none" normalizeH="0" baseline="0" dirty="0" smtClean="0">
                        <a:ln>
                          <a:noFill/>
                        </a:ln>
                        <a:solidFill>
                          <a:schemeClr val="tx1"/>
                        </a:solidFill>
                        <a:effectLst/>
                        <a:latin typeface="Arial" charset="0"/>
                        <a:cs typeface="Simplified Arabic" pitchFamily="2" charset="-78"/>
                      </a:endParaRPr>
                    </a:p>
                  </a:txBody>
                  <a:tcPr marL="91436" marR="91436"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19521230"/>
      </p:ext>
    </p:ext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p:txBody>
          <a:bodyPr/>
          <a:lstStyle/>
          <a:p>
            <a:pPr marL="0" indent="0" algn="ctr">
              <a:buFont typeface="Arial" pitchFamily="34" charset="0"/>
              <a:buNone/>
            </a:pPr>
            <a:endParaRPr lang="ar-LB" altLang="ar-LB" sz="4000" b="1" smtClean="0">
              <a:latin typeface="Simplified Arabic" pitchFamily="18" charset="-78"/>
              <a:cs typeface="Simplified Arabic" pitchFamily="18" charset="-78"/>
            </a:endParaRPr>
          </a:p>
          <a:p>
            <a:pPr marL="0" indent="0" algn="ctr">
              <a:buFont typeface="Arial" pitchFamily="34" charset="0"/>
              <a:buNone/>
            </a:pPr>
            <a:r>
              <a:rPr lang="ar-LB" altLang="ar-LB" sz="4000" b="1" smtClean="0">
                <a:latin typeface="Simplified Arabic" pitchFamily="18" charset="-78"/>
                <a:cs typeface="Simplified Arabic" pitchFamily="18" charset="-78"/>
              </a:rPr>
              <a:t>تمرين تطبيقي على التصريح الشخصي</a:t>
            </a:r>
          </a:p>
          <a:p>
            <a:pPr marL="0" indent="0" algn="ctr">
              <a:buFont typeface="Arial" pitchFamily="34" charset="0"/>
              <a:buNone/>
            </a:pPr>
            <a:r>
              <a:rPr lang="ar-LB" altLang="ar-LB" sz="4000" b="1" smtClean="0">
                <a:latin typeface="Simplified Arabic" pitchFamily="18" charset="-78"/>
                <a:cs typeface="Simplified Arabic" pitchFamily="18" charset="-78"/>
              </a:rPr>
              <a:t> للمستخدم الذي يعمل في عدّة مؤسسات</a:t>
            </a:r>
          </a:p>
          <a:p>
            <a:pPr marL="0" indent="0" algn="ctr">
              <a:buFont typeface="Arial" pitchFamily="34" charset="0"/>
              <a:buNone/>
            </a:pPr>
            <a:r>
              <a:rPr lang="ar-LB" altLang="ar-LB" sz="4000" b="1" smtClean="0">
                <a:latin typeface="Simplified Arabic" pitchFamily="18" charset="-78"/>
                <a:cs typeface="Simplified Arabic" pitchFamily="18" charset="-78"/>
              </a:rPr>
              <a:t>في آنٍ واحد</a:t>
            </a:r>
            <a:endParaRPr lang="en-US" altLang="ar-LB" sz="4000" b="1"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112307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828800"/>
            <a:ext cx="7772400" cy="4267200"/>
          </a:xfrm>
        </p:spPr>
        <p:txBody>
          <a:bodyPr/>
          <a:lstStyle/>
          <a:p>
            <a:pPr marL="0" indent="0" algn="just" rtl="1">
              <a:buNone/>
            </a:pPr>
            <a:r>
              <a:rPr lang="ar-LB" sz="2800" dirty="0" smtClean="0">
                <a:latin typeface="Simplified Arabic" pitchFamily="18" charset="-78"/>
                <a:cs typeface="Simplified Arabic" pitchFamily="18" charset="-78"/>
              </a:rPr>
              <a:t>يعمل فادي (متزوج – زوجته لا تعمل ولهما ولدان قاصران) في مدرسة العلم الحديث ويتقاضى راتباً شهرياً بقيمة 000 100 2 ل.ل. ويعمل عمل ثانٍ في مدرسة البلاغة ويتقاضى راتباً شهرياً بقيمة     000 600 1 ل.ل. </a:t>
            </a:r>
          </a:p>
          <a:p>
            <a:pPr marL="0" indent="0" algn="just" rtl="1">
              <a:buNone/>
            </a:pPr>
            <a:endParaRPr lang="ar-LB" sz="2800" dirty="0">
              <a:latin typeface="Simplified Arabic" pitchFamily="18" charset="-78"/>
              <a:cs typeface="Simplified Arabic" pitchFamily="18" charset="-78"/>
            </a:endParaRPr>
          </a:p>
          <a:p>
            <a:pPr marL="0" indent="0" algn="just" rtl="1">
              <a:buNone/>
            </a:pPr>
            <a:r>
              <a:rPr lang="ar-LB" sz="2800" b="1" u="sng" dirty="0" smtClean="0">
                <a:latin typeface="Simplified Arabic" pitchFamily="18" charset="-78"/>
                <a:cs typeface="Simplified Arabic" pitchFamily="18" charset="-78"/>
              </a:rPr>
              <a:t>المطلوب</a:t>
            </a:r>
            <a:r>
              <a:rPr lang="ar-LB" sz="2800" dirty="0" smtClean="0">
                <a:latin typeface="Simplified Arabic" pitchFamily="18" charset="-78"/>
                <a:cs typeface="Simplified Arabic" pitchFamily="18" charset="-78"/>
              </a:rPr>
              <a:t>: تعبئة ر8</a:t>
            </a:r>
            <a:endParaRPr lang="en-US" sz="2800" dirty="0">
              <a:latin typeface="Simplified Arabic" pitchFamily="18" charset="-78"/>
              <a:cs typeface="Simplified Arabic" pitchFamily="18" charset="-78"/>
            </a:endParaRPr>
          </a:p>
        </p:txBody>
      </p:sp>
    </p:spTree>
    <p:extLst>
      <p:ext uri="{BB962C8B-B14F-4D97-AF65-F5344CB8AC3E}">
        <p14:creationId xmlns:p14="http://schemas.microsoft.com/office/powerpoint/2010/main" val="3073141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44448" y="1447800"/>
            <a:ext cx="8188365" cy="46783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067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63336" y="1447800"/>
            <a:ext cx="8485378" cy="46783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959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255712"/>
            <a:ext cx="8229600" cy="1143000"/>
          </a:xfrm>
        </p:spPr>
        <p:txBody>
          <a:bodyPr/>
          <a:lstStyle/>
          <a:p>
            <a:pPr algn="r" rtl="1" eaLnBrk="1" hangingPunct="1"/>
            <a:r>
              <a:rPr lang="ar-LB" altLang="ar-LB" sz="3200" b="1" dirty="0" smtClean="0"/>
              <a:t>تحديد الأجر وأنواعه</a:t>
            </a:r>
            <a:endParaRPr lang="en-US" altLang="ar-LB" sz="3200" b="1" dirty="0" smtClean="0"/>
          </a:p>
        </p:txBody>
      </p:sp>
      <p:sp>
        <p:nvSpPr>
          <p:cNvPr id="7171" name="Rectangle 3"/>
          <p:cNvSpPr>
            <a:spLocks noGrp="1" noChangeArrowheads="1"/>
          </p:cNvSpPr>
          <p:nvPr>
            <p:ph idx="1"/>
          </p:nvPr>
        </p:nvSpPr>
        <p:spPr>
          <a:xfrm>
            <a:off x="519113" y="2408237"/>
            <a:ext cx="8229600" cy="4525963"/>
          </a:xfrm>
        </p:spPr>
        <p:txBody>
          <a:bodyPr/>
          <a:lstStyle/>
          <a:p>
            <a:pPr algn="r" rtl="1" eaLnBrk="1" hangingPunct="1">
              <a:lnSpc>
                <a:spcPct val="90000"/>
              </a:lnSpc>
            </a:pPr>
            <a:r>
              <a:rPr lang="ar-LB" altLang="ar-LB" sz="2800" dirty="0" smtClean="0"/>
              <a:t>ثانياً: </a:t>
            </a:r>
            <a:r>
              <a:rPr lang="ar-LB" altLang="ar-LB" sz="2800" u="sng" dirty="0" smtClean="0"/>
              <a:t>أنواع الراتب أو الأجر</a:t>
            </a:r>
          </a:p>
          <a:p>
            <a:pPr algn="r" rtl="1" eaLnBrk="1" hangingPunct="1">
              <a:lnSpc>
                <a:spcPct val="90000"/>
              </a:lnSpc>
              <a:buFont typeface="Wingdings" pitchFamily="2" charset="2"/>
              <a:buNone/>
            </a:pPr>
            <a:r>
              <a:rPr lang="ar-LB" altLang="ar-LB" sz="2800" dirty="0" smtClean="0"/>
              <a:t> -الأجر الثابت</a:t>
            </a:r>
          </a:p>
          <a:p>
            <a:pPr algn="r" rtl="1" eaLnBrk="1" hangingPunct="1">
              <a:lnSpc>
                <a:spcPct val="90000"/>
              </a:lnSpc>
              <a:buFont typeface="Wingdings" pitchFamily="2" charset="2"/>
              <a:buNone/>
            </a:pPr>
            <a:r>
              <a:rPr lang="ar-LB" altLang="ar-LB" sz="2800" dirty="0" smtClean="0"/>
              <a:t> -العمولة</a:t>
            </a:r>
          </a:p>
          <a:p>
            <a:pPr algn="r" rtl="1" eaLnBrk="1" hangingPunct="1">
              <a:lnSpc>
                <a:spcPct val="90000"/>
              </a:lnSpc>
              <a:buFont typeface="Wingdings" pitchFamily="2" charset="2"/>
              <a:buNone/>
            </a:pPr>
            <a:r>
              <a:rPr lang="ar-LB" altLang="ar-LB" sz="2800" dirty="0" smtClean="0"/>
              <a:t> -الحصص من الأرباح </a:t>
            </a:r>
            <a:r>
              <a:rPr lang="en-US" altLang="ar-LB" sz="2800" dirty="0" smtClean="0"/>
              <a:t> </a:t>
            </a:r>
            <a:r>
              <a:rPr lang="ar-LB" altLang="ar-LB" sz="2800" u="sng" dirty="0" smtClean="0"/>
              <a:t>(لقاء عمل فعلي)</a:t>
            </a:r>
          </a:p>
          <a:p>
            <a:pPr algn="r" rtl="1" eaLnBrk="1" hangingPunct="1">
              <a:lnSpc>
                <a:spcPct val="90000"/>
              </a:lnSpc>
              <a:buFont typeface="Wingdings" pitchFamily="2" charset="2"/>
              <a:buNone/>
            </a:pPr>
            <a:r>
              <a:rPr lang="ar-LB" altLang="ar-LB" sz="2800" dirty="0" smtClean="0"/>
              <a:t> -الراتب أو الأجر العيني</a:t>
            </a:r>
          </a:p>
          <a:p>
            <a:pPr algn="r" rtl="1" eaLnBrk="1" hangingPunct="1">
              <a:lnSpc>
                <a:spcPct val="90000"/>
              </a:lnSpc>
              <a:buFont typeface="Wingdings" pitchFamily="2" charset="2"/>
              <a:buNone/>
            </a:pPr>
            <a:r>
              <a:rPr lang="ar-LB" altLang="ar-LB" sz="2800" dirty="0" smtClean="0"/>
              <a:t> -الإكرامية</a:t>
            </a:r>
          </a:p>
          <a:p>
            <a:pPr algn="r" rtl="1" eaLnBrk="1" hangingPunct="1">
              <a:lnSpc>
                <a:spcPct val="90000"/>
              </a:lnSpc>
              <a:buFont typeface="Wingdings" pitchFamily="2" charset="2"/>
              <a:buNone/>
            </a:pPr>
            <a:r>
              <a:rPr lang="ar-LB" altLang="ar-LB" sz="2800" dirty="0" smtClean="0"/>
              <a:t> -المخصصات </a:t>
            </a:r>
            <a:endParaRPr lang="en-US" altLang="ar-LB" sz="2800" dirty="0" smtClean="0"/>
          </a:p>
        </p:txBody>
      </p:sp>
    </p:spTree>
    <p:extLst>
      <p:ext uri="{BB962C8B-B14F-4D97-AF65-F5344CB8AC3E}">
        <p14:creationId xmlns:p14="http://schemas.microsoft.com/office/powerpoint/2010/main" val="2243033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254125"/>
            <a:ext cx="8229600" cy="1143000"/>
          </a:xfrm>
        </p:spPr>
        <p:txBody>
          <a:bodyPr/>
          <a:lstStyle/>
          <a:p>
            <a:pPr algn="r" rtl="1" eaLnBrk="1" hangingPunct="1"/>
            <a:r>
              <a:rPr lang="ar-LB" altLang="ar-LB" sz="3200" b="1" smtClean="0"/>
              <a:t>التنزيلات القانونية</a:t>
            </a:r>
            <a:endParaRPr lang="en-US" altLang="ar-LB" sz="3200" b="1" smtClean="0"/>
          </a:p>
        </p:txBody>
      </p:sp>
      <p:sp>
        <p:nvSpPr>
          <p:cNvPr id="8195" name="Rectangle 3"/>
          <p:cNvSpPr>
            <a:spLocks noGrp="1" noChangeArrowheads="1"/>
          </p:cNvSpPr>
          <p:nvPr>
            <p:ph idx="1"/>
          </p:nvPr>
        </p:nvSpPr>
        <p:spPr>
          <a:xfrm>
            <a:off x="457200" y="2408238"/>
            <a:ext cx="8229600" cy="4525962"/>
          </a:xfrm>
        </p:spPr>
        <p:txBody>
          <a:bodyPr/>
          <a:lstStyle/>
          <a:p>
            <a:pPr algn="r" rtl="1" eaLnBrk="1" hangingPunct="1">
              <a:lnSpc>
                <a:spcPct val="90000"/>
              </a:lnSpc>
              <a:buFont typeface="Wingdings" pitchFamily="2" charset="2"/>
              <a:buNone/>
            </a:pPr>
            <a:r>
              <a:rPr lang="ar-LB" altLang="ar-LB" sz="2800" u="sng" dirty="0" smtClean="0"/>
              <a:t>من هذه التنزيلات</a:t>
            </a:r>
            <a:r>
              <a:rPr lang="ar-LB" altLang="ar-LB" sz="2800" dirty="0" smtClean="0"/>
              <a:t>:</a:t>
            </a:r>
          </a:p>
          <a:p>
            <a:pPr algn="r" rtl="1" eaLnBrk="1" hangingPunct="1">
              <a:lnSpc>
                <a:spcPct val="90000"/>
              </a:lnSpc>
              <a:buFont typeface="Wingdings" pitchFamily="2" charset="2"/>
              <a:buNone/>
            </a:pPr>
            <a:endParaRPr lang="ar-LB" altLang="ar-LB" sz="2800" dirty="0" smtClean="0"/>
          </a:p>
          <a:p>
            <a:pPr algn="r" rtl="1" eaLnBrk="1" hangingPunct="1">
              <a:lnSpc>
                <a:spcPct val="90000"/>
              </a:lnSpc>
            </a:pPr>
            <a:r>
              <a:rPr lang="ar-LB" altLang="ar-LB" sz="2800" dirty="0" smtClean="0"/>
              <a:t>محسومات التقاعد وفقاً للقوانين والأنظمة النافذة </a:t>
            </a:r>
          </a:p>
          <a:p>
            <a:pPr algn="r" rtl="1" eaLnBrk="1" hangingPunct="1">
              <a:lnSpc>
                <a:spcPct val="90000"/>
              </a:lnSpc>
              <a:buFont typeface="Wingdings" pitchFamily="2" charset="2"/>
              <a:buNone/>
            </a:pPr>
            <a:endParaRPr lang="ar-LB" altLang="ar-LB" sz="2800" dirty="0" smtClean="0"/>
          </a:p>
          <a:p>
            <a:pPr algn="r" rtl="1" eaLnBrk="1" hangingPunct="1">
              <a:lnSpc>
                <a:spcPct val="90000"/>
              </a:lnSpc>
            </a:pPr>
            <a:r>
              <a:rPr lang="ar-LB" altLang="ar-LB" sz="2800" dirty="0" smtClean="0"/>
              <a:t>تعويض النقل والانتقال، بدل التمثيل، تعويضات مسؤولية الصندوق، </a:t>
            </a:r>
            <a:r>
              <a:rPr lang="ar-LB" altLang="ar-LB" sz="2800" u="sng" dirty="0" smtClean="0"/>
              <a:t>بدل الطعام وبدل الملبس </a:t>
            </a:r>
          </a:p>
          <a:p>
            <a:pPr algn="r" rtl="1" eaLnBrk="1" hangingPunct="1">
              <a:lnSpc>
                <a:spcPct val="90000"/>
              </a:lnSpc>
              <a:buFont typeface="Wingdings" pitchFamily="2" charset="2"/>
              <a:buNone/>
            </a:pPr>
            <a:endParaRPr lang="en-US" altLang="ar-LB" sz="2800" dirty="0" smtClean="0"/>
          </a:p>
        </p:txBody>
      </p:sp>
    </p:spTree>
    <p:extLst>
      <p:ext uri="{BB962C8B-B14F-4D97-AF65-F5344CB8AC3E}">
        <p14:creationId xmlns:p14="http://schemas.microsoft.com/office/powerpoint/2010/main" val="428211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263650"/>
            <a:ext cx="8229600" cy="1143000"/>
          </a:xfrm>
        </p:spPr>
        <p:txBody>
          <a:bodyPr/>
          <a:lstStyle/>
          <a:p>
            <a:pPr algn="r" rtl="1" eaLnBrk="1" hangingPunct="1"/>
            <a:r>
              <a:rPr lang="ar-LB" altLang="ar-LB" sz="3200" b="1" smtClean="0"/>
              <a:t>التنزيلات القانونية</a:t>
            </a:r>
            <a:endParaRPr lang="en-US" altLang="ar-LB" sz="3200" b="1" smtClean="0"/>
          </a:p>
        </p:txBody>
      </p:sp>
      <p:sp>
        <p:nvSpPr>
          <p:cNvPr id="9219" name="Rectangle 3"/>
          <p:cNvSpPr>
            <a:spLocks noGrp="1" noChangeArrowheads="1"/>
          </p:cNvSpPr>
          <p:nvPr>
            <p:ph idx="1"/>
          </p:nvPr>
        </p:nvSpPr>
        <p:spPr>
          <a:xfrm>
            <a:off x="457200" y="2560638"/>
            <a:ext cx="8229600" cy="4525962"/>
          </a:xfrm>
        </p:spPr>
        <p:txBody>
          <a:bodyPr/>
          <a:lstStyle/>
          <a:p>
            <a:pPr algn="just" rtl="1" eaLnBrk="1" hangingPunct="1">
              <a:lnSpc>
                <a:spcPct val="105000"/>
              </a:lnSpc>
            </a:pPr>
            <a:r>
              <a:rPr lang="ar-LB" altLang="ar-LB" sz="2800" dirty="0" smtClean="0"/>
              <a:t>منح التعليم، منح الولادة، منح الزواج، منح الوفاة وذلك ضمن </a:t>
            </a:r>
            <a:r>
              <a:rPr lang="ar-LB" altLang="ar-LB" sz="2800" u="sng" dirty="0" smtClean="0"/>
              <a:t>الشروط وحدود المبالغ المقررة في تعاونية موظفي الدولة</a:t>
            </a:r>
            <a:r>
              <a:rPr lang="ar-LB" altLang="ar-LB" sz="2800" dirty="0" smtClean="0"/>
              <a:t>، شرط أن تكون هذه التقديمات جارية بموجب </a:t>
            </a:r>
            <a:r>
              <a:rPr lang="ar-LB" altLang="ar-LB" sz="2800" u="sng" dirty="0" smtClean="0"/>
              <a:t>نظام دائم وشامل</a:t>
            </a:r>
            <a:r>
              <a:rPr lang="ar-LB" altLang="ar-LB" sz="2800" dirty="0" smtClean="0"/>
              <a:t> لكافة المستخدمين </a:t>
            </a:r>
            <a:r>
              <a:rPr lang="ar-LB" altLang="ar-LB" sz="2800" u="sng" dirty="0" smtClean="0"/>
              <a:t>مصادق عليه في وزارة العمل </a:t>
            </a:r>
          </a:p>
          <a:p>
            <a:pPr algn="just" rtl="1" eaLnBrk="1" hangingPunct="1">
              <a:lnSpc>
                <a:spcPct val="105000"/>
              </a:lnSpc>
            </a:pPr>
            <a:endParaRPr lang="ar-LB" altLang="ar-LB" sz="2800" u="sng" dirty="0" smtClean="0"/>
          </a:p>
          <a:p>
            <a:pPr algn="just" rtl="1" eaLnBrk="1" hangingPunct="1">
              <a:lnSpc>
                <a:spcPct val="90000"/>
              </a:lnSpc>
            </a:pPr>
            <a:endParaRPr lang="en-US" altLang="ar-LB" sz="2800" dirty="0" smtClean="0"/>
          </a:p>
        </p:txBody>
      </p:sp>
    </p:spTree>
    <p:extLst>
      <p:ext uri="{BB962C8B-B14F-4D97-AF65-F5344CB8AC3E}">
        <p14:creationId xmlns:p14="http://schemas.microsoft.com/office/powerpoint/2010/main" val="347509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219200"/>
            <a:ext cx="8229600" cy="1143000"/>
          </a:xfrm>
        </p:spPr>
        <p:txBody>
          <a:bodyPr/>
          <a:lstStyle/>
          <a:p>
            <a:pPr algn="r" rtl="1" eaLnBrk="1" hangingPunct="1"/>
            <a:r>
              <a:rPr lang="ar-LB" altLang="ar-LB" sz="3200" b="1" dirty="0" smtClean="0"/>
              <a:t>المبالغ الخاضعة حكماً للضريبة على الرواتب والأجور</a:t>
            </a:r>
            <a:endParaRPr lang="en-US" altLang="ar-LB" sz="3200" b="1" dirty="0" smtClean="0"/>
          </a:p>
        </p:txBody>
      </p:sp>
      <p:sp>
        <p:nvSpPr>
          <p:cNvPr id="10243" name="Rectangle 4"/>
          <p:cNvSpPr>
            <a:spLocks noGrp="1" noChangeArrowheads="1"/>
          </p:cNvSpPr>
          <p:nvPr>
            <p:ph idx="1"/>
          </p:nvPr>
        </p:nvSpPr>
        <p:spPr>
          <a:xfrm>
            <a:off x="381000" y="2133600"/>
            <a:ext cx="8610600" cy="4525962"/>
          </a:xfrm>
        </p:spPr>
        <p:txBody>
          <a:bodyPr/>
          <a:lstStyle/>
          <a:p>
            <a:pPr marL="1389063" lvl="2" indent="-474663" algn="just" rtl="1" eaLnBrk="1" hangingPunct="1"/>
            <a:r>
              <a:rPr lang="ar-LB" altLang="ar-LB" sz="2800" dirty="0" smtClean="0"/>
              <a:t>المكافآت, الساعات الإضافية, العمولات ومنح الإنتاج</a:t>
            </a:r>
          </a:p>
          <a:p>
            <a:pPr marL="1389063" lvl="2" indent="-474663" algn="just" rtl="1" eaLnBrk="1" hangingPunct="1"/>
            <a:r>
              <a:rPr lang="ar-LB" altLang="ar-LB" sz="2800" dirty="0" smtClean="0"/>
              <a:t> بدل تمثيل يزيد عن 10 % من الراتب الأساسي السنوي</a:t>
            </a:r>
          </a:p>
          <a:p>
            <a:pPr marL="1389063" lvl="2" indent="-474663" algn="just" rtl="1" eaLnBrk="1" hangingPunct="1"/>
            <a:r>
              <a:rPr lang="ar-LB" altLang="ar-LB" sz="2800" dirty="0" smtClean="0"/>
              <a:t>بدل سيارة, بدل </a:t>
            </a:r>
            <a:r>
              <a:rPr lang="ar-LB" altLang="ar-LB" sz="2800" dirty="0" err="1" smtClean="0"/>
              <a:t>سكن,بدل</a:t>
            </a:r>
            <a:r>
              <a:rPr lang="ar-LB" altLang="ar-LB" sz="2800" dirty="0" smtClean="0"/>
              <a:t> كهرباء وبدل مياه مدفوعة عن شقة سكن المستخدم(وغيرها من النفقات المدفوعة عن المستخدم)</a:t>
            </a:r>
          </a:p>
          <a:p>
            <a:pPr marL="1389063" lvl="2" indent="-474663" algn="just" rtl="1" eaLnBrk="1" hangingPunct="1"/>
            <a:r>
              <a:rPr lang="ar-LB" altLang="ar-LB" sz="2800" dirty="0" smtClean="0"/>
              <a:t>قيمة شهر الإنذار وبدلات الإجازة الإدارية المدفوعة نقداً(تعميم رقم 2599 تاريخ 23/12/2002). </a:t>
            </a:r>
          </a:p>
          <a:p>
            <a:pPr marL="577850" indent="-577850" algn="just" rtl="1" eaLnBrk="1" hangingPunct="1"/>
            <a:endParaRPr lang="ar-LB" altLang="ar-LB" sz="2800" dirty="0" smtClean="0"/>
          </a:p>
          <a:p>
            <a:pPr marL="1389063" lvl="2" indent="-474663" algn="just" rtl="1" eaLnBrk="1" hangingPunct="1"/>
            <a:endParaRPr lang="ar-LB" altLang="ar-LB" sz="2800" dirty="0" smtClean="0"/>
          </a:p>
          <a:p>
            <a:pPr marL="577850" indent="-577850" algn="just" rtl="1" eaLnBrk="1" hangingPunct="1">
              <a:buFont typeface="Wingdings" pitchFamily="2" charset="2"/>
              <a:buNone/>
            </a:pPr>
            <a:endParaRPr lang="en-US" altLang="ar-LB" sz="2800" dirty="0" smtClean="0"/>
          </a:p>
        </p:txBody>
      </p:sp>
    </p:spTree>
    <p:extLst>
      <p:ext uri="{BB962C8B-B14F-4D97-AF65-F5344CB8AC3E}">
        <p14:creationId xmlns:p14="http://schemas.microsoft.com/office/powerpoint/2010/main" val="1218501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1648</TotalTime>
  <Words>2221</Words>
  <Application>Microsoft Office PowerPoint</Application>
  <PresentationFormat>On-screen Show (4:3)</PresentationFormat>
  <Paragraphs>317</Paragraphs>
  <Slides>57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Simplified Arabic</vt:lpstr>
      <vt:lpstr>Times</vt:lpstr>
      <vt:lpstr>Wingdings</vt:lpstr>
      <vt:lpstr>Blank</vt:lpstr>
      <vt:lpstr>ورشة عمل حول الضريبة على الرواتب والاجور واشتراكات الضمان الاجتماعي لمنظمات المجتمع المدني   </vt:lpstr>
      <vt:lpstr>المحتوى:</vt:lpstr>
      <vt:lpstr>اقليمية الضريبة على الرواتب والأجور </vt:lpstr>
      <vt:lpstr>الإعفاءات من الضريبة على الرواتب والأجور</vt:lpstr>
      <vt:lpstr>تحديد الأجر وأنواعه</vt:lpstr>
      <vt:lpstr>تحديد الأجر وأنواعه</vt:lpstr>
      <vt:lpstr>التنزيلات القانونية</vt:lpstr>
      <vt:lpstr>التنزيلات القانونية</vt:lpstr>
      <vt:lpstr>المبالغ الخاضعة حكماً للضريبة على الرواتب والأجور</vt:lpstr>
      <vt:lpstr>المبالغ الخاضعة حكماً للضريبة على الرواتب والأجور</vt:lpstr>
      <vt:lpstr>المبالغ الخاضعة حكماً للضريبة على الرواتب والأجور</vt:lpstr>
      <vt:lpstr>الإعفاءات من ضريبة الرواتب والأجور </vt:lpstr>
      <vt:lpstr>الإعفاءات من ضريبة الرواتب والأجور </vt:lpstr>
      <vt:lpstr>الإعفاءات من ضريبة الرواتب والأجور  </vt:lpstr>
      <vt:lpstr>الإعفاءات من ضريبة الرواتب والأجور  </vt:lpstr>
      <vt:lpstr>الإعفاءات من ضريبة الرواتب والأجور  </vt:lpstr>
      <vt:lpstr>التنزيل العائلي</vt:lpstr>
      <vt:lpstr>التنزيل العائلي</vt:lpstr>
      <vt:lpstr>التنزيل العائلي</vt:lpstr>
      <vt:lpstr>شطور الواردات السنوية الخاضعة للضريبة</vt:lpstr>
      <vt:lpstr>موجبات رب العمل:</vt:lpstr>
      <vt:lpstr>موجبات رب العمل:</vt:lpstr>
      <vt:lpstr>موجبات رب العمل:</vt:lpstr>
      <vt:lpstr>PowerPoint Presentation</vt:lpstr>
      <vt:lpstr>PowerPoint Presentation</vt:lpstr>
      <vt:lpstr>PowerPoint Presentation</vt:lpstr>
      <vt:lpstr>PowerPoint Presentation</vt:lpstr>
      <vt:lpstr>PowerPoint Presentation</vt:lpstr>
      <vt:lpstr>موجبات رب العمل:</vt:lpstr>
      <vt:lpstr>موجبات رب العمل:</vt:lpstr>
      <vt:lpstr>موجبات رب العمل:</vt:lpstr>
      <vt:lpstr>موجبات رب العمل:</vt:lpstr>
      <vt:lpstr>موجبات رب العمل:</vt:lpstr>
      <vt:lpstr>موجبات رب العمل:</vt:lpstr>
      <vt:lpstr>موجبات رب العمل:</vt:lpstr>
      <vt:lpstr>موجبات رب العمل:</vt:lpstr>
      <vt:lpstr>موجبات رب العمل:</vt:lpstr>
      <vt:lpstr>PowerPoint Presentation</vt:lpstr>
      <vt:lpstr>تستخدم الشركة 3 أجراء</vt:lpstr>
      <vt:lpstr>PowerPoint Presentation</vt:lpstr>
      <vt:lpstr>PowerPoint Presentation</vt:lpstr>
      <vt:lpstr>PowerPoint Presentation</vt:lpstr>
      <vt:lpstr>موجبات رب العمل:</vt:lpstr>
      <vt:lpstr>موجبات رب العمل:</vt:lpstr>
      <vt:lpstr>PowerPoint Presentation</vt:lpstr>
      <vt:lpstr>تستخدم الشركة 3 أجراء (خلال سنة 2015)</vt:lpstr>
      <vt:lpstr>PowerPoint Presentation</vt:lpstr>
      <vt:lpstr>PowerPoint Presentation</vt:lpstr>
      <vt:lpstr>PowerPoint Presentation</vt:lpstr>
      <vt:lpstr>من حقوق صاحب العمل </vt:lpstr>
      <vt:lpstr>ملخص غرامات ضريبة الرواتب والأجور</vt:lpstr>
      <vt:lpstr>ملخص غرامات ضريبة الرواتب والأجور</vt:lpstr>
      <vt:lpstr>ملخص غرامات ضريبة الرواتب والأجور</vt:lpstr>
      <vt:lpstr>PowerPoint Presentation</vt:lpstr>
      <vt:lpstr>PowerPoint Presentation</vt:lpstr>
      <vt:lpstr>PowerPoint Presentation</vt:lpstr>
      <vt:lpstr>PowerPoint Presentation</vt:lpstr>
    </vt:vector>
  </TitlesOfParts>
  <Company>JDG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Studio</dc:creator>
  <cp:lastModifiedBy>Alice</cp:lastModifiedBy>
  <cp:revision>227</cp:revision>
  <cp:lastPrinted>2016-08-24T08:42:22Z</cp:lastPrinted>
  <dcterms:created xsi:type="dcterms:W3CDTF">2004-09-17T20:07:42Z</dcterms:created>
  <dcterms:modified xsi:type="dcterms:W3CDTF">2017-09-04T05:40:56Z</dcterms:modified>
</cp:coreProperties>
</file>