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7"/>
  </p:notesMasterIdLst>
  <p:handoutMasterIdLst>
    <p:handoutMasterId r:id="rId68"/>
  </p:handoutMasterIdLst>
  <p:sldIdLst>
    <p:sldId id="265" r:id="rId2"/>
    <p:sldId id="336" r:id="rId3"/>
    <p:sldId id="268" r:id="rId4"/>
    <p:sldId id="269" r:id="rId5"/>
    <p:sldId id="270" r:id="rId6"/>
    <p:sldId id="271" r:id="rId7"/>
    <p:sldId id="272" r:id="rId8"/>
    <p:sldId id="273" r:id="rId9"/>
    <p:sldId id="274" r:id="rId10"/>
    <p:sldId id="275" r:id="rId11"/>
    <p:sldId id="276" r:id="rId12"/>
    <p:sldId id="313" r:id="rId13"/>
    <p:sldId id="315" r:id="rId14"/>
    <p:sldId id="314" r:id="rId15"/>
    <p:sldId id="316" r:id="rId16"/>
    <p:sldId id="317" r:id="rId17"/>
    <p:sldId id="277" r:id="rId18"/>
    <p:sldId id="278" r:id="rId19"/>
    <p:sldId id="279" r:id="rId20"/>
    <p:sldId id="280" r:id="rId21"/>
    <p:sldId id="281" r:id="rId22"/>
    <p:sldId id="282" r:id="rId23"/>
    <p:sldId id="318" r:id="rId24"/>
    <p:sldId id="320" r:id="rId25"/>
    <p:sldId id="319" r:id="rId26"/>
    <p:sldId id="283" r:id="rId27"/>
    <p:sldId id="284" r:id="rId28"/>
    <p:sldId id="285" r:id="rId29"/>
    <p:sldId id="286" r:id="rId30"/>
    <p:sldId id="287" r:id="rId31"/>
    <p:sldId id="288" r:id="rId32"/>
    <p:sldId id="289" r:id="rId33"/>
    <p:sldId id="290" r:id="rId34"/>
    <p:sldId id="321" r:id="rId35"/>
    <p:sldId id="323" r:id="rId36"/>
    <p:sldId id="322" r:id="rId37"/>
    <p:sldId id="291" r:id="rId38"/>
    <p:sldId id="292" r:id="rId39"/>
    <p:sldId id="293" r:id="rId40"/>
    <p:sldId id="310" r:id="rId41"/>
    <p:sldId id="294" r:id="rId42"/>
    <p:sldId id="295" r:id="rId43"/>
    <p:sldId id="296" r:id="rId44"/>
    <p:sldId id="297" r:id="rId45"/>
    <p:sldId id="298" r:id="rId46"/>
    <p:sldId id="299" r:id="rId47"/>
    <p:sldId id="300" r:id="rId48"/>
    <p:sldId id="308" r:id="rId49"/>
    <p:sldId id="301" r:id="rId50"/>
    <p:sldId id="302" r:id="rId51"/>
    <p:sldId id="303" r:id="rId52"/>
    <p:sldId id="312" r:id="rId53"/>
    <p:sldId id="304" r:id="rId54"/>
    <p:sldId id="309" r:id="rId55"/>
    <p:sldId id="305" r:id="rId56"/>
    <p:sldId id="306" r:id="rId57"/>
    <p:sldId id="307" r:id="rId58"/>
    <p:sldId id="324" r:id="rId59"/>
    <p:sldId id="325" r:id="rId60"/>
    <p:sldId id="330" r:id="rId61"/>
    <p:sldId id="331" r:id="rId62"/>
    <p:sldId id="332" r:id="rId63"/>
    <p:sldId id="328" r:id="rId64"/>
    <p:sldId id="334" r:id="rId65"/>
    <p:sldId id="335" r:id="rId66"/>
  </p:sldIdLst>
  <p:sldSz cx="9144000" cy="6858000" type="screen4x3"/>
  <p:notesSz cx="6735763" cy="9866313"/>
  <p:defaultTextStyle>
    <a:defPPr>
      <a:defRPr lang="en-US"/>
    </a:defPPr>
    <a:lvl1pPr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5pPr>
    <a:lvl6pPr marL="2286000" algn="l" defTabSz="914400" rtl="0" eaLnBrk="1" latinLnBrk="0" hangingPunct="1">
      <a:defRPr sz="2800" kern="1200">
        <a:solidFill>
          <a:schemeClr val="tx1"/>
        </a:solidFill>
        <a:latin typeface="Times" panose="02020603050405020304" pitchFamily="18" charset="0"/>
        <a:ea typeface="+mn-ea"/>
        <a:cs typeface="+mn-cs"/>
      </a:defRPr>
    </a:lvl6pPr>
    <a:lvl7pPr marL="2743200" algn="l" defTabSz="914400" rtl="0" eaLnBrk="1" latinLnBrk="0" hangingPunct="1">
      <a:defRPr sz="2800" kern="1200">
        <a:solidFill>
          <a:schemeClr val="tx1"/>
        </a:solidFill>
        <a:latin typeface="Times" panose="02020603050405020304" pitchFamily="18" charset="0"/>
        <a:ea typeface="+mn-ea"/>
        <a:cs typeface="+mn-cs"/>
      </a:defRPr>
    </a:lvl7pPr>
    <a:lvl8pPr marL="3200400" algn="l" defTabSz="914400" rtl="0" eaLnBrk="1" latinLnBrk="0" hangingPunct="1">
      <a:defRPr sz="2800" kern="1200">
        <a:solidFill>
          <a:schemeClr val="tx1"/>
        </a:solidFill>
        <a:latin typeface="Times" panose="02020603050405020304" pitchFamily="18" charset="0"/>
        <a:ea typeface="+mn-ea"/>
        <a:cs typeface="+mn-cs"/>
      </a:defRPr>
    </a:lvl8pPr>
    <a:lvl9pPr marL="3657600" algn="l" defTabSz="914400" rtl="0" eaLnBrk="1" latinLnBrk="0" hangingPunct="1">
      <a:defRPr sz="28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89" userDrawn="1">
          <p15:clr>
            <a:srgbClr val="A4A3A4"/>
          </p15:clr>
        </p15:guide>
        <p15:guide id="2" pos="2103" userDrawn="1">
          <p15:clr>
            <a:srgbClr val="A4A3A4"/>
          </p15:clr>
        </p15:guide>
        <p15:guide id="3" orient="horz" pos="3108" userDrawn="1">
          <p15:clr>
            <a:srgbClr val="A4A3A4"/>
          </p15:clr>
        </p15:guide>
        <p15:guide id="4"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Azar " initials="AA" lastIdx="2" clrIdx="0">
    <p:extLst>
      <p:ext uri="{19B8F6BF-5375-455C-9EA6-DF929625EA0E}">
        <p15:presenceInfo xmlns:p15="http://schemas.microsoft.com/office/powerpoint/2012/main" userId="Alice Azar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8463"/>
    <a:srgbClr val="E10040"/>
    <a:srgbClr val="002A6C"/>
    <a:srgbClr val="DDDDDD"/>
    <a:srgbClr val="CCCCCC"/>
    <a:srgbClr val="666666"/>
    <a:srgbClr val="1E4ABD"/>
    <a:srgbClr val="003366"/>
    <a:srgbClr val="C211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434" autoAdjust="0"/>
  </p:normalViewPr>
  <p:slideViewPr>
    <p:cSldViewPr>
      <p:cViewPr varScale="1">
        <p:scale>
          <a:sx n="69" d="100"/>
          <a:sy n="69" d="100"/>
        </p:scale>
        <p:origin x="1428" y="78"/>
      </p:cViewPr>
      <p:guideLst>
        <p:guide orient="horz" pos="2160"/>
        <p:guide pos="2880"/>
      </p:guideLst>
    </p:cSldViewPr>
  </p:slideViewPr>
  <p:outlineViewPr>
    <p:cViewPr>
      <p:scale>
        <a:sx n="33" d="100"/>
        <a:sy n="33" d="100"/>
      </p:scale>
      <p:origin x="0" y="-28296"/>
    </p:cViewPr>
  </p:outlineViewPr>
  <p:notesTextViewPr>
    <p:cViewPr>
      <p:scale>
        <a:sx n="100" d="100"/>
        <a:sy n="100" d="100"/>
      </p:scale>
      <p:origin x="0" y="0"/>
    </p:cViewPr>
  </p:notesTextViewPr>
  <p:sorterViewPr>
    <p:cViewPr>
      <p:scale>
        <a:sx n="66" d="100"/>
        <a:sy n="66" d="100"/>
      </p:scale>
      <p:origin x="0" y="-7104"/>
    </p:cViewPr>
  </p:sorterViewPr>
  <p:notesViewPr>
    <p:cSldViewPr>
      <p:cViewPr varScale="1">
        <p:scale>
          <a:sx n="68" d="100"/>
          <a:sy n="68" d="100"/>
        </p:scale>
        <p:origin x="-2820" y="-102"/>
      </p:cViewPr>
      <p:guideLst>
        <p:guide orient="horz" pos="3089"/>
        <p:guide pos="2103"/>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1"/>
            <a:ext cx="2918020" cy="483906"/>
          </a:xfrm>
          <a:prstGeom prst="rect">
            <a:avLst/>
          </a:prstGeom>
          <a:noFill/>
          <a:ln>
            <a:noFill/>
          </a:ln>
          <a:effectLst/>
          <a:extLst/>
        </p:spPr>
        <p:txBody>
          <a:bodyPr vert="horz" wrap="square" lIns="91426" tIns="45713" rIns="91426" bIns="45713" numCol="1" anchor="t" anchorCtr="0" compatLnSpc="1">
            <a:prstTxWarp prst="textNoShape">
              <a:avLst/>
            </a:prstTxWarp>
          </a:bodyPr>
          <a:lstStyle>
            <a:lvl1pPr>
              <a:defRPr sz="1200" dirty="0">
                <a:latin typeface="Times" charset="0"/>
              </a:defRPr>
            </a:lvl1pPr>
          </a:lstStyle>
          <a:p>
            <a:pPr>
              <a:defRPr/>
            </a:pPr>
            <a:endParaRPr lang="en-US" dirty="0"/>
          </a:p>
        </p:txBody>
      </p:sp>
      <p:sp>
        <p:nvSpPr>
          <p:cNvPr id="124931" name="Rectangle 3"/>
          <p:cNvSpPr>
            <a:spLocks noGrp="1" noChangeArrowheads="1"/>
          </p:cNvSpPr>
          <p:nvPr>
            <p:ph type="dt" sz="quarter" idx="1"/>
          </p:nvPr>
        </p:nvSpPr>
        <p:spPr bwMode="auto">
          <a:xfrm>
            <a:off x="3793426" y="1"/>
            <a:ext cx="2918020" cy="483906"/>
          </a:xfrm>
          <a:prstGeom prst="rect">
            <a:avLst/>
          </a:prstGeom>
          <a:noFill/>
          <a:ln>
            <a:noFill/>
          </a:ln>
          <a:effectLst/>
          <a:extLst/>
        </p:spPr>
        <p:txBody>
          <a:bodyPr vert="horz" wrap="square" lIns="91426" tIns="45713" rIns="91426" bIns="45713" numCol="1" anchor="t" anchorCtr="0" compatLnSpc="1">
            <a:prstTxWarp prst="textNoShape">
              <a:avLst/>
            </a:prstTxWarp>
          </a:bodyPr>
          <a:lstStyle>
            <a:lvl1pPr algn="r">
              <a:defRPr sz="1200">
                <a:latin typeface="Times" charset="0"/>
              </a:defRPr>
            </a:lvl1pPr>
          </a:lstStyle>
          <a:p>
            <a:pPr>
              <a:defRPr/>
            </a:pPr>
            <a:endParaRPr lang="en-US" dirty="0"/>
          </a:p>
        </p:txBody>
      </p:sp>
      <p:sp>
        <p:nvSpPr>
          <p:cNvPr id="124932" name="Rectangle 4"/>
          <p:cNvSpPr>
            <a:spLocks noGrp="1" noChangeArrowheads="1"/>
          </p:cNvSpPr>
          <p:nvPr>
            <p:ph type="ftr" sz="quarter" idx="2"/>
          </p:nvPr>
        </p:nvSpPr>
        <p:spPr bwMode="auto">
          <a:xfrm>
            <a:off x="0" y="9355524"/>
            <a:ext cx="2918020" cy="483906"/>
          </a:xfrm>
          <a:prstGeom prst="rect">
            <a:avLst/>
          </a:prstGeom>
          <a:noFill/>
          <a:ln>
            <a:noFill/>
          </a:ln>
          <a:effectLst/>
          <a:extLst/>
        </p:spPr>
        <p:txBody>
          <a:bodyPr vert="horz" wrap="square" lIns="91426" tIns="45713" rIns="91426" bIns="45713" numCol="1" anchor="b" anchorCtr="0" compatLnSpc="1">
            <a:prstTxWarp prst="textNoShape">
              <a:avLst/>
            </a:prstTxWarp>
          </a:bodyPr>
          <a:lstStyle>
            <a:lvl1pPr>
              <a:defRPr sz="1200">
                <a:latin typeface="Times" charset="0"/>
              </a:defRPr>
            </a:lvl1pPr>
          </a:lstStyle>
          <a:p>
            <a:pPr>
              <a:defRPr/>
            </a:pPr>
            <a:endParaRPr lang="en-US" dirty="0"/>
          </a:p>
        </p:txBody>
      </p:sp>
      <p:sp>
        <p:nvSpPr>
          <p:cNvPr id="124933" name="Rectangle 5"/>
          <p:cNvSpPr>
            <a:spLocks noGrp="1" noChangeArrowheads="1"/>
          </p:cNvSpPr>
          <p:nvPr>
            <p:ph type="sldNum" sz="quarter" idx="3"/>
          </p:nvPr>
        </p:nvSpPr>
        <p:spPr bwMode="auto">
          <a:xfrm>
            <a:off x="3793426" y="9355524"/>
            <a:ext cx="2918020" cy="483906"/>
          </a:xfrm>
          <a:prstGeom prst="rect">
            <a:avLst/>
          </a:prstGeom>
          <a:noFill/>
          <a:ln>
            <a:noFill/>
          </a:ln>
          <a:effectLst/>
          <a:extLst/>
        </p:spPr>
        <p:txBody>
          <a:bodyPr vert="horz" wrap="square" lIns="91426" tIns="45713" rIns="91426" bIns="45713" numCol="1" anchor="b" anchorCtr="0" compatLnSpc="1">
            <a:prstTxWarp prst="textNoShape">
              <a:avLst/>
            </a:prstTxWarp>
          </a:bodyPr>
          <a:lstStyle>
            <a:lvl1pPr algn="r">
              <a:defRPr sz="1200"/>
            </a:lvl1pPr>
          </a:lstStyle>
          <a:p>
            <a:fld id="{4282D20E-04EE-4357-A5B9-8361D86ED65C}" type="slidenum">
              <a:rPr lang="en-US" altLang="en-US"/>
              <a:pPr/>
              <a:t>‹#›</a:t>
            </a:fld>
            <a:endParaRPr lang="en-US" altLang="en-US" dirty="0"/>
          </a:p>
        </p:txBody>
      </p:sp>
    </p:spTree>
    <p:extLst>
      <p:ext uri="{BB962C8B-B14F-4D97-AF65-F5344CB8AC3E}">
        <p14:creationId xmlns:p14="http://schemas.microsoft.com/office/powerpoint/2010/main" val="4841481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1"/>
            <a:ext cx="2918020" cy="483906"/>
          </a:xfrm>
          <a:prstGeom prst="rect">
            <a:avLst/>
          </a:prstGeom>
          <a:noFill/>
          <a:ln>
            <a:noFill/>
          </a:ln>
          <a:effectLst/>
          <a:extLst/>
        </p:spPr>
        <p:txBody>
          <a:bodyPr vert="horz" wrap="square" lIns="91426" tIns="45713" rIns="91426" bIns="45713" numCol="1" anchor="t" anchorCtr="0" compatLnSpc="1">
            <a:prstTxWarp prst="textNoShape">
              <a:avLst/>
            </a:prstTxWarp>
          </a:bodyPr>
          <a:lstStyle>
            <a:lvl1pPr>
              <a:defRPr sz="1200">
                <a:latin typeface="Times" charset="0"/>
              </a:defRPr>
            </a:lvl1pPr>
          </a:lstStyle>
          <a:p>
            <a:pPr>
              <a:defRPr/>
            </a:pPr>
            <a:endParaRPr lang="en-US" dirty="0"/>
          </a:p>
        </p:txBody>
      </p:sp>
      <p:sp>
        <p:nvSpPr>
          <p:cNvPr id="129027" name="Rectangle 3"/>
          <p:cNvSpPr>
            <a:spLocks noGrp="1" noChangeArrowheads="1"/>
          </p:cNvSpPr>
          <p:nvPr>
            <p:ph type="dt" idx="1"/>
          </p:nvPr>
        </p:nvSpPr>
        <p:spPr bwMode="auto">
          <a:xfrm>
            <a:off x="3793426" y="1"/>
            <a:ext cx="2918020" cy="483906"/>
          </a:xfrm>
          <a:prstGeom prst="rect">
            <a:avLst/>
          </a:prstGeom>
          <a:noFill/>
          <a:ln>
            <a:noFill/>
          </a:ln>
          <a:effectLst/>
          <a:extLst/>
        </p:spPr>
        <p:txBody>
          <a:bodyPr vert="horz" wrap="square" lIns="91426" tIns="45713" rIns="91426" bIns="45713" numCol="1" anchor="t" anchorCtr="0" compatLnSpc="1">
            <a:prstTxWarp prst="textNoShape">
              <a:avLst/>
            </a:prstTxWarp>
          </a:bodyPr>
          <a:lstStyle>
            <a:lvl1pPr algn="r">
              <a:defRPr sz="1200">
                <a:latin typeface="Times" charset="0"/>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882650" y="725488"/>
            <a:ext cx="4946650" cy="3709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9" name="Rectangle 5"/>
          <p:cNvSpPr>
            <a:spLocks noGrp="1" noChangeArrowheads="1"/>
          </p:cNvSpPr>
          <p:nvPr>
            <p:ph type="body" sz="quarter" idx="3"/>
          </p:nvPr>
        </p:nvSpPr>
        <p:spPr bwMode="auto">
          <a:xfrm>
            <a:off x="875406" y="4677762"/>
            <a:ext cx="4960634" cy="4435808"/>
          </a:xfrm>
          <a:prstGeom prst="rect">
            <a:avLst/>
          </a:prstGeom>
          <a:noFill/>
          <a:ln>
            <a:noFill/>
          </a:ln>
          <a:effectLst/>
          <a:extLst/>
        </p:spPr>
        <p:txBody>
          <a:bodyPr vert="horz" wrap="square" lIns="91426" tIns="45713" rIns="91426" bIns="457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9030" name="Rectangle 6"/>
          <p:cNvSpPr>
            <a:spLocks noGrp="1" noChangeArrowheads="1"/>
          </p:cNvSpPr>
          <p:nvPr>
            <p:ph type="ftr" sz="quarter" idx="4"/>
          </p:nvPr>
        </p:nvSpPr>
        <p:spPr bwMode="auto">
          <a:xfrm>
            <a:off x="0" y="9355524"/>
            <a:ext cx="2918020" cy="483906"/>
          </a:xfrm>
          <a:prstGeom prst="rect">
            <a:avLst/>
          </a:prstGeom>
          <a:noFill/>
          <a:ln>
            <a:noFill/>
          </a:ln>
          <a:effectLst/>
          <a:extLst/>
        </p:spPr>
        <p:txBody>
          <a:bodyPr vert="horz" wrap="square" lIns="91426" tIns="45713" rIns="91426" bIns="45713" numCol="1" anchor="b" anchorCtr="0" compatLnSpc="1">
            <a:prstTxWarp prst="textNoShape">
              <a:avLst/>
            </a:prstTxWarp>
          </a:bodyPr>
          <a:lstStyle>
            <a:lvl1pPr>
              <a:defRPr sz="1200">
                <a:latin typeface="Times" charset="0"/>
              </a:defRPr>
            </a:lvl1pPr>
          </a:lstStyle>
          <a:p>
            <a:pPr>
              <a:defRPr/>
            </a:pPr>
            <a:endParaRPr lang="en-US" dirty="0"/>
          </a:p>
        </p:txBody>
      </p:sp>
      <p:sp>
        <p:nvSpPr>
          <p:cNvPr id="129031" name="Rectangle 7"/>
          <p:cNvSpPr>
            <a:spLocks noGrp="1" noChangeArrowheads="1"/>
          </p:cNvSpPr>
          <p:nvPr>
            <p:ph type="sldNum" sz="quarter" idx="5"/>
          </p:nvPr>
        </p:nvSpPr>
        <p:spPr bwMode="auto">
          <a:xfrm>
            <a:off x="3793426" y="9355524"/>
            <a:ext cx="2918020" cy="483906"/>
          </a:xfrm>
          <a:prstGeom prst="rect">
            <a:avLst/>
          </a:prstGeom>
          <a:noFill/>
          <a:ln>
            <a:noFill/>
          </a:ln>
          <a:effectLst/>
          <a:extLst/>
        </p:spPr>
        <p:txBody>
          <a:bodyPr vert="horz" wrap="square" lIns="91426" tIns="45713" rIns="91426" bIns="45713" numCol="1" anchor="b" anchorCtr="0" compatLnSpc="1">
            <a:prstTxWarp prst="textNoShape">
              <a:avLst/>
            </a:prstTxWarp>
          </a:bodyPr>
          <a:lstStyle>
            <a:lvl1pPr algn="r">
              <a:defRPr sz="1200"/>
            </a:lvl1pPr>
          </a:lstStyle>
          <a:p>
            <a:fld id="{739CCEB8-9DB4-4BDA-B269-1313E20BE51F}" type="slidenum">
              <a:rPr lang="en-US" altLang="en-US"/>
              <a:pPr/>
              <a:t>‹#›</a:t>
            </a:fld>
            <a:endParaRPr lang="en-US" altLang="en-US" dirty="0"/>
          </a:p>
        </p:txBody>
      </p:sp>
    </p:spTree>
    <p:extLst>
      <p:ext uri="{BB962C8B-B14F-4D97-AF65-F5344CB8AC3E}">
        <p14:creationId xmlns:p14="http://schemas.microsoft.com/office/powerpoint/2010/main" val="35064354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A98AC3F-6207-4C8E-9BEB-7D3D705CC242}" type="slidenum">
              <a:rPr lang="en-US"/>
              <a:pPr/>
              <a:t>1</a:t>
            </a:fld>
            <a:endParaRPr lang="en-US" dirty="0"/>
          </a:p>
        </p:txBody>
      </p:sp>
      <p:sp>
        <p:nvSpPr>
          <p:cNvPr id="210948" name="Rectangle 4"/>
          <p:cNvSpPr>
            <a:spLocks noGrp="1" noRot="1" noChangeAspect="1" noChangeArrowheads="1" noTextEdit="1"/>
          </p:cNvSpPr>
          <p:nvPr>
            <p:ph type="sldImg"/>
          </p:nvPr>
        </p:nvSpPr>
        <p:spPr>
          <a:xfrm>
            <a:off x="377825" y="369888"/>
            <a:ext cx="5810250" cy="4359275"/>
          </a:xfrm>
          <a:ln/>
        </p:spPr>
      </p:sp>
      <p:sp>
        <p:nvSpPr>
          <p:cNvPr id="210949" name="Rectangle 5"/>
          <p:cNvSpPr>
            <a:spLocks noGrp="1" noChangeArrowheads="1"/>
          </p:cNvSpPr>
          <p:nvPr>
            <p:ph type="body" idx="1"/>
          </p:nvPr>
        </p:nvSpPr>
        <p:spPr>
          <a:xfrm>
            <a:off x="583605" y="5000366"/>
            <a:ext cx="5398337" cy="3879653"/>
          </a:xfrm>
        </p:spPr>
        <p:txBody>
          <a:bodyPr/>
          <a:lstStyle/>
          <a:p>
            <a:endParaRPr lang="en-US" sz="1000" dirty="0"/>
          </a:p>
        </p:txBody>
      </p:sp>
    </p:spTree>
    <p:extLst>
      <p:ext uri="{BB962C8B-B14F-4D97-AF65-F5344CB8AC3E}">
        <p14:creationId xmlns:p14="http://schemas.microsoft.com/office/powerpoint/2010/main" val="1654315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65" eaLnBrk="0" hangingPunct="0">
              <a:defRPr>
                <a:solidFill>
                  <a:schemeClr val="tx1"/>
                </a:solidFill>
                <a:latin typeface="Tahoma" pitchFamily="34" charset="0"/>
                <a:cs typeface="Arial" pitchFamily="34" charset="0"/>
              </a:defRPr>
            </a:lvl1pPr>
            <a:lvl2pPr marL="744990" indent="-286535" defTabSz="945565" eaLnBrk="0" hangingPunct="0">
              <a:defRPr>
                <a:solidFill>
                  <a:schemeClr val="tx1"/>
                </a:solidFill>
                <a:latin typeface="Tahoma" pitchFamily="34" charset="0"/>
                <a:cs typeface="Arial" pitchFamily="34" charset="0"/>
              </a:defRPr>
            </a:lvl2pPr>
            <a:lvl3pPr marL="1146138" indent="-229228" defTabSz="945565" eaLnBrk="0" hangingPunct="0">
              <a:defRPr>
                <a:solidFill>
                  <a:schemeClr val="tx1"/>
                </a:solidFill>
                <a:latin typeface="Tahoma" pitchFamily="34" charset="0"/>
                <a:cs typeface="Arial" pitchFamily="34" charset="0"/>
              </a:defRPr>
            </a:lvl3pPr>
            <a:lvl4pPr marL="1604593" indent="-229228" defTabSz="945565" eaLnBrk="0" hangingPunct="0">
              <a:defRPr>
                <a:solidFill>
                  <a:schemeClr val="tx1"/>
                </a:solidFill>
                <a:latin typeface="Tahoma" pitchFamily="34" charset="0"/>
                <a:cs typeface="Arial" pitchFamily="34" charset="0"/>
              </a:defRPr>
            </a:lvl4pPr>
            <a:lvl5pPr marL="2063049" indent="-229228" defTabSz="945565" eaLnBrk="0" hangingPunct="0">
              <a:defRPr>
                <a:solidFill>
                  <a:schemeClr val="tx1"/>
                </a:solidFill>
                <a:latin typeface="Tahoma" pitchFamily="34" charset="0"/>
                <a:cs typeface="Arial" pitchFamily="34" charset="0"/>
              </a:defRPr>
            </a:lvl5pPr>
            <a:lvl6pPr marL="2521504" indent="-229228" defTabSz="945565" eaLnBrk="0" fontAlgn="base" hangingPunct="0">
              <a:spcBef>
                <a:spcPct val="0"/>
              </a:spcBef>
              <a:spcAft>
                <a:spcPct val="0"/>
              </a:spcAft>
              <a:defRPr>
                <a:solidFill>
                  <a:schemeClr val="tx1"/>
                </a:solidFill>
                <a:latin typeface="Tahoma" pitchFamily="34" charset="0"/>
                <a:cs typeface="Arial" pitchFamily="34" charset="0"/>
              </a:defRPr>
            </a:lvl6pPr>
            <a:lvl7pPr marL="2979959" indent="-229228" defTabSz="945565" eaLnBrk="0" fontAlgn="base" hangingPunct="0">
              <a:spcBef>
                <a:spcPct val="0"/>
              </a:spcBef>
              <a:spcAft>
                <a:spcPct val="0"/>
              </a:spcAft>
              <a:defRPr>
                <a:solidFill>
                  <a:schemeClr val="tx1"/>
                </a:solidFill>
                <a:latin typeface="Tahoma" pitchFamily="34" charset="0"/>
                <a:cs typeface="Arial" pitchFamily="34" charset="0"/>
              </a:defRPr>
            </a:lvl7pPr>
            <a:lvl8pPr marL="3438414" indent="-229228" defTabSz="945565" eaLnBrk="0" fontAlgn="base" hangingPunct="0">
              <a:spcBef>
                <a:spcPct val="0"/>
              </a:spcBef>
              <a:spcAft>
                <a:spcPct val="0"/>
              </a:spcAft>
              <a:defRPr>
                <a:solidFill>
                  <a:schemeClr val="tx1"/>
                </a:solidFill>
                <a:latin typeface="Tahoma" pitchFamily="34" charset="0"/>
                <a:cs typeface="Arial" pitchFamily="34" charset="0"/>
              </a:defRPr>
            </a:lvl8pPr>
            <a:lvl9pPr marL="3896870" indent="-229228" defTabSz="945565"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56D934FA-AD3B-47EC-AB71-AD6EEA02CAA1}" type="slidenum">
              <a:rPr lang="ar-SA" altLang="ar-LB" smtClean="0">
                <a:latin typeface="Arial" pitchFamily="34" charset="0"/>
              </a:rPr>
              <a:pPr eaLnBrk="1" hangingPunct="1"/>
              <a:t>29</a:t>
            </a:fld>
            <a:endParaRPr lang="en-US" altLang="ar-LB" dirty="0" smtClean="0">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LB" dirty="0" smtClean="0">
              <a:latin typeface="Arial" pitchFamily="34" charset="0"/>
              <a:cs typeface="Arial" pitchFamily="34" charset="0"/>
            </a:endParaRPr>
          </a:p>
        </p:txBody>
      </p:sp>
    </p:spTree>
    <p:extLst>
      <p:ext uri="{BB962C8B-B14F-4D97-AF65-F5344CB8AC3E}">
        <p14:creationId xmlns:p14="http://schemas.microsoft.com/office/powerpoint/2010/main" val="3132752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CCEB8-9DB4-4BDA-B269-1313E20BE51F}" type="slidenum">
              <a:rPr lang="en-US" altLang="en-US" smtClean="0"/>
              <a:pPr/>
              <a:t>39</a:t>
            </a:fld>
            <a:endParaRPr lang="en-US" altLang="en-US" dirty="0"/>
          </a:p>
        </p:txBody>
      </p:sp>
    </p:spTree>
    <p:extLst>
      <p:ext uri="{BB962C8B-B14F-4D97-AF65-F5344CB8AC3E}">
        <p14:creationId xmlns:p14="http://schemas.microsoft.com/office/powerpoint/2010/main" val="608069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CCEB8-9DB4-4BDA-B269-1313E20BE51F}" type="slidenum">
              <a:rPr lang="en-US" altLang="en-US" smtClean="0"/>
              <a:pPr/>
              <a:t>40</a:t>
            </a:fld>
            <a:endParaRPr lang="en-US" altLang="en-US" dirty="0"/>
          </a:p>
        </p:txBody>
      </p:sp>
    </p:spTree>
    <p:extLst>
      <p:ext uri="{BB962C8B-B14F-4D97-AF65-F5344CB8AC3E}">
        <p14:creationId xmlns:p14="http://schemas.microsoft.com/office/powerpoint/2010/main" val="1986856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LB" altLang="ar-LB" smtClean="0">
              <a:latin typeface="Arial" pitchFamily="34" charset="0"/>
              <a:cs typeface="Arial"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65" eaLnBrk="0" hangingPunct="0">
              <a:defRPr>
                <a:solidFill>
                  <a:schemeClr val="tx1"/>
                </a:solidFill>
                <a:latin typeface="Tahoma" pitchFamily="34" charset="0"/>
                <a:cs typeface="Arial" pitchFamily="34" charset="0"/>
              </a:defRPr>
            </a:lvl1pPr>
            <a:lvl2pPr marL="744990" indent="-286535" defTabSz="945565" eaLnBrk="0" hangingPunct="0">
              <a:defRPr>
                <a:solidFill>
                  <a:schemeClr val="tx1"/>
                </a:solidFill>
                <a:latin typeface="Tahoma" pitchFamily="34" charset="0"/>
                <a:cs typeface="Arial" pitchFamily="34" charset="0"/>
              </a:defRPr>
            </a:lvl2pPr>
            <a:lvl3pPr marL="1146138" indent="-229228" defTabSz="945565" eaLnBrk="0" hangingPunct="0">
              <a:defRPr>
                <a:solidFill>
                  <a:schemeClr val="tx1"/>
                </a:solidFill>
                <a:latin typeface="Tahoma" pitchFamily="34" charset="0"/>
                <a:cs typeface="Arial" pitchFamily="34" charset="0"/>
              </a:defRPr>
            </a:lvl3pPr>
            <a:lvl4pPr marL="1604593" indent="-229228" defTabSz="945565" eaLnBrk="0" hangingPunct="0">
              <a:defRPr>
                <a:solidFill>
                  <a:schemeClr val="tx1"/>
                </a:solidFill>
                <a:latin typeface="Tahoma" pitchFamily="34" charset="0"/>
                <a:cs typeface="Arial" pitchFamily="34" charset="0"/>
              </a:defRPr>
            </a:lvl4pPr>
            <a:lvl5pPr marL="2063049" indent="-229228" defTabSz="945565" eaLnBrk="0" hangingPunct="0">
              <a:defRPr>
                <a:solidFill>
                  <a:schemeClr val="tx1"/>
                </a:solidFill>
                <a:latin typeface="Tahoma" pitchFamily="34" charset="0"/>
                <a:cs typeface="Arial" pitchFamily="34" charset="0"/>
              </a:defRPr>
            </a:lvl5pPr>
            <a:lvl6pPr marL="2521504" indent="-229228" defTabSz="945565" eaLnBrk="0" fontAlgn="base" hangingPunct="0">
              <a:spcBef>
                <a:spcPct val="0"/>
              </a:spcBef>
              <a:spcAft>
                <a:spcPct val="0"/>
              </a:spcAft>
              <a:defRPr>
                <a:solidFill>
                  <a:schemeClr val="tx1"/>
                </a:solidFill>
                <a:latin typeface="Tahoma" pitchFamily="34" charset="0"/>
                <a:cs typeface="Arial" pitchFamily="34" charset="0"/>
              </a:defRPr>
            </a:lvl6pPr>
            <a:lvl7pPr marL="2979959" indent="-229228" defTabSz="945565" eaLnBrk="0" fontAlgn="base" hangingPunct="0">
              <a:spcBef>
                <a:spcPct val="0"/>
              </a:spcBef>
              <a:spcAft>
                <a:spcPct val="0"/>
              </a:spcAft>
              <a:defRPr>
                <a:solidFill>
                  <a:schemeClr val="tx1"/>
                </a:solidFill>
                <a:latin typeface="Tahoma" pitchFamily="34" charset="0"/>
                <a:cs typeface="Arial" pitchFamily="34" charset="0"/>
              </a:defRPr>
            </a:lvl7pPr>
            <a:lvl8pPr marL="3438414" indent="-229228" defTabSz="945565" eaLnBrk="0" fontAlgn="base" hangingPunct="0">
              <a:spcBef>
                <a:spcPct val="0"/>
              </a:spcBef>
              <a:spcAft>
                <a:spcPct val="0"/>
              </a:spcAft>
              <a:defRPr>
                <a:solidFill>
                  <a:schemeClr val="tx1"/>
                </a:solidFill>
                <a:latin typeface="Tahoma" pitchFamily="34" charset="0"/>
                <a:cs typeface="Arial" pitchFamily="34" charset="0"/>
              </a:defRPr>
            </a:lvl8pPr>
            <a:lvl9pPr marL="3896870" indent="-229228" defTabSz="945565"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C2BEE13E-5E59-40BE-AF42-FDC0DBE035B0}" type="slidenum">
              <a:rPr lang="en-US" altLang="ar-LB" smtClean="0">
                <a:latin typeface="Arial" pitchFamily="34" charset="0"/>
              </a:rPr>
              <a:pPr eaLnBrk="1" hangingPunct="1"/>
              <a:t>46</a:t>
            </a:fld>
            <a:endParaRPr lang="en-US" altLang="ar-LB" dirty="0" smtClean="0">
              <a:latin typeface="Arial" pitchFamily="34" charset="0"/>
            </a:endParaRPr>
          </a:p>
        </p:txBody>
      </p:sp>
      <p:sp>
        <p:nvSpPr>
          <p:cNvPr id="6861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65" eaLnBrk="0" hangingPunct="0">
              <a:defRPr>
                <a:solidFill>
                  <a:schemeClr val="tx1"/>
                </a:solidFill>
                <a:latin typeface="Tahoma" pitchFamily="34" charset="0"/>
                <a:cs typeface="Arial" pitchFamily="34" charset="0"/>
              </a:defRPr>
            </a:lvl1pPr>
            <a:lvl2pPr marL="744990" indent="-286535" defTabSz="945565" eaLnBrk="0" hangingPunct="0">
              <a:defRPr>
                <a:solidFill>
                  <a:schemeClr val="tx1"/>
                </a:solidFill>
                <a:latin typeface="Tahoma" pitchFamily="34" charset="0"/>
                <a:cs typeface="Arial" pitchFamily="34" charset="0"/>
              </a:defRPr>
            </a:lvl2pPr>
            <a:lvl3pPr marL="1146138" indent="-229228" defTabSz="945565" eaLnBrk="0" hangingPunct="0">
              <a:defRPr>
                <a:solidFill>
                  <a:schemeClr val="tx1"/>
                </a:solidFill>
                <a:latin typeface="Tahoma" pitchFamily="34" charset="0"/>
                <a:cs typeface="Arial" pitchFamily="34" charset="0"/>
              </a:defRPr>
            </a:lvl3pPr>
            <a:lvl4pPr marL="1604593" indent="-229228" defTabSz="945565" eaLnBrk="0" hangingPunct="0">
              <a:defRPr>
                <a:solidFill>
                  <a:schemeClr val="tx1"/>
                </a:solidFill>
                <a:latin typeface="Tahoma" pitchFamily="34" charset="0"/>
                <a:cs typeface="Arial" pitchFamily="34" charset="0"/>
              </a:defRPr>
            </a:lvl4pPr>
            <a:lvl5pPr marL="2063049" indent="-229228" defTabSz="945565" eaLnBrk="0" hangingPunct="0">
              <a:defRPr>
                <a:solidFill>
                  <a:schemeClr val="tx1"/>
                </a:solidFill>
                <a:latin typeface="Tahoma" pitchFamily="34" charset="0"/>
                <a:cs typeface="Arial" pitchFamily="34" charset="0"/>
              </a:defRPr>
            </a:lvl5pPr>
            <a:lvl6pPr marL="2521504" indent="-229228" defTabSz="945565" eaLnBrk="0" fontAlgn="base" hangingPunct="0">
              <a:spcBef>
                <a:spcPct val="0"/>
              </a:spcBef>
              <a:spcAft>
                <a:spcPct val="0"/>
              </a:spcAft>
              <a:defRPr>
                <a:solidFill>
                  <a:schemeClr val="tx1"/>
                </a:solidFill>
                <a:latin typeface="Tahoma" pitchFamily="34" charset="0"/>
                <a:cs typeface="Arial" pitchFamily="34" charset="0"/>
              </a:defRPr>
            </a:lvl6pPr>
            <a:lvl7pPr marL="2979959" indent="-229228" defTabSz="945565" eaLnBrk="0" fontAlgn="base" hangingPunct="0">
              <a:spcBef>
                <a:spcPct val="0"/>
              </a:spcBef>
              <a:spcAft>
                <a:spcPct val="0"/>
              </a:spcAft>
              <a:defRPr>
                <a:solidFill>
                  <a:schemeClr val="tx1"/>
                </a:solidFill>
                <a:latin typeface="Tahoma" pitchFamily="34" charset="0"/>
                <a:cs typeface="Arial" pitchFamily="34" charset="0"/>
              </a:defRPr>
            </a:lvl7pPr>
            <a:lvl8pPr marL="3438414" indent="-229228" defTabSz="945565" eaLnBrk="0" fontAlgn="base" hangingPunct="0">
              <a:spcBef>
                <a:spcPct val="0"/>
              </a:spcBef>
              <a:spcAft>
                <a:spcPct val="0"/>
              </a:spcAft>
              <a:defRPr>
                <a:solidFill>
                  <a:schemeClr val="tx1"/>
                </a:solidFill>
                <a:latin typeface="Tahoma" pitchFamily="34" charset="0"/>
                <a:cs typeface="Arial" pitchFamily="34" charset="0"/>
              </a:defRPr>
            </a:lvl8pPr>
            <a:lvl9pPr marL="3896870" indent="-229228" defTabSz="945565"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ar-LB" altLang="ar-LB" smtClean="0">
                <a:latin typeface="Arial" pitchFamily="34" charset="0"/>
              </a:rPr>
              <a:t>يستعمل هذا المستند حصراً لأغراض التدريب في المعهد المالي – معهد باسل فليحان المالي والاقتصادي</a:t>
            </a:r>
            <a:endParaRPr lang="en-US" altLang="ar-LB" dirty="0" smtClean="0">
              <a:latin typeface="Arial" pitchFamily="34" charset="0"/>
            </a:endParaRPr>
          </a:p>
        </p:txBody>
      </p:sp>
    </p:spTree>
    <p:extLst>
      <p:ext uri="{BB962C8B-B14F-4D97-AF65-F5344CB8AC3E}">
        <p14:creationId xmlns:p14="http://schemas.microsoft.com/office/powerpoint/2010/main" val="874309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65" eaLnBrk="0" hangingPunct="0">
              <a:defRPr>
                <a:solidFill>
                  <a:schemeClr val="tx1"/>
                </a:solidFill>
                <a:latin typeface="Tahoma" pitchFamily="34" charset="0"/>
                <a:cs typeface="Arial" pitchFamily="34" charset="0"/>
              </a:defRPr>
            </a:lvl1pPr>
            <a:lvl2pPr marL="744990" indent="-286535" defTabSz="945565" eaLnBrk="0" hangingPunct="0">
              <a:defRPr>
                <a:solidFill>
                  <a:schemeClr val="tx1"/>
                </a:solidFill>
                <a:latin typeface="Tahoma" pitchFamily="34" charset="0"/>
                <a:cs typeface="Arial" pitchFamily="34" charset="0"/>
              </a:defRPr>
            </a:lvl2pPr>
            <a:lvl3pPr marL="1146138" indent="-229228" defTabSz="945565" eaLnBrk="0" hangingPunct="0">
              <a:defRPr>
                <a:solidFill>
                  <a:schemeClr val="tx1"/>
                </a:solidFill>
                <a:latin typeface="Tahoma" pitchFamily="34" charset="0"/>
                <a:cs typeface="Arial" pitchFamily="34" charset="0"/>
              </a:defRPr>
            </a:lvl3pPr>
            <a:lvl4pPr marL="1604593" indent="-229228" defTabSz="945565" eaLnBrk="0" hangingPunct="0">
              <a:defRPr>
                <a:solidFill>
                  <a:schemeClr val="tx1"/>
                </a:solidFill>
                <a:latin typeface="Tahoma" pitchFamily="34" charset="0"/>
                <a:cs typeface="Arial" pitchFamily="34" charset="0"/>
              </a:defRPr>
            </a:lvl4pPr>
            <a:lvl5pPr marL="2063049" indent="-229228" defTabSz="945565" eaLnBrk="0" hangingPunct="0">
              <a:defRPr>
                <a:solidFill>
                  <a:schemeClr val="tx1"/>
                </a:solidFill>
                <a:latin typeface="Tahoma" pitchFamily="34" charset="0"/>
                <a:cs typeface="Arial" pitchFamily="34" charset="0"/>
              </a:defRPr>
            </a:lvl5pPr>
            <a:lvl6pPr marL="2521504" indent="-229228" defTabSz="945565" eaLnBrk="0" fontAlgn="base" hangingPunct="0">
              <a:spcBef>
                <a:spcPct val="0"/>
              </a:spcBef>
              <a:spcAft>
                <a:spcPct val="0"/>
              </a:spcAft>
              <a:defRPr>
                <a:solidFill>
                  <a:schemeClr val="tx1"/>
                </a:solidFill>
                <a:latin typeface="Tahoma" pitchFamily="34" charset="0"/>
                <a:cs typeface="Arial" pitchFamily="34" charset="0"/>
              </a:defRPr>
            </a:lvl6pPr>
            <a:lvl7pPr marL="2979959" indent="-229228" defTabSz="945565" eaLnBrk="0" fontAlgn="base" hangingPunct="0">
              <a:spcBef>
                <a:spcPct val="0"/>
              </a:spcBef>
              <a:spcAft>
                <a:spcPct val="0"/>
              </a:spcAft>
              <a:defRPr>
                <a:solidFill>
                  <a:schemeClr val="tx1"/>
                </a:solidFill>
                <a:latin typeface="Tahoma" pitchFamily="34" charset="0"/>
                <a:cs typeface="Arial" pitchFamily="34" charset="0"/>
              </a:defRPr>
            </a:lvl7pPr>
            <a:lvl8pPr marL="3438414" indent="-229228" defTabSz="945565" eaLnBrk="0" fontAlgn="base" hangingPunct="0">
              <a:spcBef>
                <a:spcPct val="0"/>
              </a:spcBef>
              <a:spcAft>
                <a:spcPct val="0"/>
              </a:spcAft>
              <a:defRPr>
                <a:solidFill>
                  <a:schemeClr val="tx1"/>
                </a:solidFill>
                <a:latin typeface="Tahoma" pitchFamily="34" charset="0"/>
                <a:cs typeface="Arial" pitchFamily="34" charset="0"/>
              </a:defRPr>
            </a:lvl8pPr>
            <a:lvl9pPr marL="3896870" indent="-229228" defTabSz="945565"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CF3789C1-4B42-48D3-A04D-3CF5E8E86577}" type="slidenum">
              <a:rPr lang="ar-SA" altLang="ar-LB" smtClean="0">
                <a:latin typeface="Arial" pitchFamily="34" charset="0"/>
              </a:rPr>
              <a:pPr eaLnBrk="1" hangingPunct="1"/>
              <a:t>8</a:t>
            </a:fld>
            <a:endParaRPr lang="en-US" altLang="ar-LB" dirty="0" smtClean="0">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LB" dirty="0" smtClean="0">
              <a:latin typeface="Arial" pitchFamily="34" charset="0"/>
              <a:cs typeface="Arial" pitchFamily="34" charset="0"/>
            </a:endParaRPr>
          </a:p>
        </p:txBody>
      </p:sp>
    </p:spTree>
    <p:extLst>
      <p:ext uri="{BB962C8B-B14F-4D97-AF65-F5344CB8AC3E}">
        <p14:creationId xmlns:p14="http://schemas.microsoft.com/office/powerpoint/2010/main" val="915984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65" eaLnBrk="0" hangingPunct="0">
              <a:defRPr>
                <a:solidFill>
                  <a:schemeClr val="tx1"/>
                </a:solidFill>
                <a:latin typeface="Tahoma" pitchFamily="34" charset="0"/>
                <a:cs typeface="Arial" pitchFamily="34" charset="0"/>
              </a:defRPr>
            </a:lvl1pPr>
            <a:lvl2pPr marL="744990" indent="-286535" defTabSz="945565" eaLnBrk="0" hangingPunct="0">
              <a:defRPr>
                <a:solidFill>
                  <a:schemeClr val="tx1"/>
                </a:solidFill>
                <a:latin typeface="Tahoma" pitchFamily="34" charset="0"/>
                <a:cs typeface="Arial" pitchFamily="34" charset="0"/>
              </a:defRPr>
            </a:lvl2pPr>
            <a:lvl3pPr marL="1146138" indent="-229228" defTabSz="945565" eaLnBrk="0" hangingPunct="0">
              <a:defRPr>
                <a:solidFill>
                  <a:schemeClr val="tx1"/>
                </a:solidFill>
                <a:latin typeface="Tahoma" pitchFamily="34" charset="0"/>
                <a:cs typeface="Arial" pitchFamily="34" charset="0"/>
              </a:defRPr>
            </a:lvl3pPr>
            <a:lvl4pPr marL="1604593" indent="-229228" defTabSz="945565" eaLnBrk="0" hangingPunct="0">
              <a:defRPr>
                <a:solidFill>
                  <a:schemeClr val="tx1"/>
                </a:solidFill>
                <a:latin typeface="Tahoma" pitchFamily="34" charset="0"/>
                <a:cs typeface="Arial" pitchFamily="34" charset="0"/>
              </a:defRPr>
            </a:lvl4pPr>
            <a:lvl5pPr marL="2063049" indent="-229228" defTabSz="945565" eaLnBrk="0" hangingPunct="0">
              <a:defRPr>
                <a:solidFill>
                  <a:schemeClr val="tx1"/>
                </a:solidFill>
                <a:latin typeface="Tahoma" pitchFamily="34" charset="0"/>
                <a:cs typeface="Arial" pitchFamily="34" charset="0"/>
              </a:defRPr>
            </a:lvl5pPr>
            <a:lvl6pPr marL="2521504" indent="-229228" defTabSz="945565" eaLnBrk="0" fontAlgn="base" hangingPunct="0">
              <a:spcBef>
                <a:spcPct val="0"/>
              </a:spcBef>
              <a:spcAft>
                <a:spcPct val="0"/>
              </a:spcAft>
              <a:defRPr>
                <a:solidFill>
                  <a:schemeClr val="tx1"/>
                </a:solidFill>
                <a:latin typeface="Tahoma" pitchFamily="34" charset="0"/>
                <a:cs typeface="Arial" pitchFamily="34" charset="0"/>
              </a:defRPr>
            </a:lvl6pPr>
            <a:lvl7pPr marL="2979959" indent="-229228" defTabSz="945565" eaLnBrk="0" fontAlgn="base" hangingPunct="0">
              <a:spcBef>
                <a:spcPct val="0"/>
              </a:spcBef>
              <a:spcAft>
                <a:spcPct val="0"/>
              </a:spcAft>
              <a:defRPr>
                <a:solidFill>
                  <a:schemeClr val="tx1"/>
                </a:solidFill>
                <a:latin typeface="Tahoma" pitchFamily="34" charset="0"/>
                <a:cs typeface="Arial" pitchFamily="34" charset="0"/>
              </a:defRPr>
            </a:lvl7pPr>
            <a:lvl8pPr marL="3438414" indent="-229228" defTabSz="945565" eaLnBrk="0" fontAlgn="base" hangingPunct="0">
              <a:spcBef>
                <a:spcPct val="0"/>
              </a:spcBef>
              <a:spcAft>
                <a:spcPct val="0"/>
              </a:spcAft>
              <a:defRPr>
                <a:solidFill>
                  <a:schemeClr val="tx1"/>
                </a:solidFill>
                <a:latin typeface="Tahoma" pitchFamily="34" charset="0"/>
                <a:cs typeface="Arial" pitchFamily="34" charset="0"/>
              </a:defRPr>
            </a:lvl8pPr>
            <a:lvl9pPr marL="3896870" indent="-229228" defTabSz="945565"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D9CC6AD7-C384-4421-BE53-060926BF8F60}" type="slidenum">
              <a:rPr lang="ar-SA" altLang="ar-LB" smtClean="0">
                <a:latin typeface="Arial" pitchFamily="34" charset="0"/>
              </a:rPr>
              <a:pPr eaLnBrk="1" hangingPunct="1"/>
              <a:t>9</a:t>
            </a:fld>
            <a:endParaRPr lang="en-US" altLang="ar-LB" dirty="0" smtClean="0">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LB" dirty="0" smtClean="0">
              <a:latin typeface="Arial" pitchFamily="34" charset="0"/>
              <a:cs typeface="Arial" pitchFamily="34" charset="0"/>
            </a:endParaRPr>
          </a:p>
        </p:txBody>
      </p:sp>
    </p:spTree>
    <p:extLst>
      <p:ext uri="{BB962C8B-B14F-4D97-AF65-F5344CB8AC3E}">
        <p14:creationId xmlns:p14="http://schemas.microsoft.com/office/powerpoint/2010/main" val="1551602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65" eaLnBrk="0" hangingPunct="0">
              <a:defRPr>
                <a:solidFill>
                  <a:schemeClr val="tx1"/>
                </a:solidFill>
                <a:latin typeface="Tahoma" pitchFamily="34" charset="0"/>
                <a:cs typeface="Arial" pitchFamily="34" charset="0"/>
              </a:defRPr>
            </a:lvl1pPr>
            <a:lvl2pPr marL="744990" indent="-286535" defTabSz="945565" eaLnBrk="0" hangingPunct="0">
              <a:defRPr>
                <a:solidFill>
                  <a:schemeClr val="tx1"/>
                </a:solidFill>
                <a:latin typeface="Tahoma" pitchFamily="34" charset="0"/>
                <a:cs typeface="Arial" pitchFamily="34" charset="0"/>
              </a:defRPr>
            </a:lvl2pPr>
            <a:lvl3pPr marL="1146138" indent="-229228" defTabSz="945565" eaLnBrk="0" hangingPunct="0">
              <a:defRPr>
                <a:solidFill>
                  <a:schemeClr val="tx1"/>
                </a:solidFill>
                <a:latin typeface="Tahoma" pitchFamily="34" charset="0"/>
                <a:cs typeface="Arial" pitchFamily="34" charset="0"/>
              </a:defRPr>
            </a:lvl3pPr>
            <a:lvl4pPr marL="1604593" indent="-229228" defTabSz="945565" eaLnBrk="0" hangingPunct="0">
              <a:defRPr>
                <a:solidFill>
                  <a:schemeClr val="tx1"/>
                </a:solidFill>
                <a:latin typeface="Tahoma" pitchFamily="34" charset="0"/>
                <a:cs typeface="Arial" pitchFamily="34" charset="0"/>
              </a:defRPr>
            </a:lvl4pPr>
            <a:lvl5pPr marL="2063049" indent="-229228" defTabSz="945565" eaLnBrk="0" hangingPunct="0">
              <a:defRPr>
                <a:solidFill>
                  <a:schemeClr val="tx1"/>
                </a:solidFill>
                <a:latin typeface="Tahoma" pitchFamily="34" charset="0"/>
                <a:cs typeface="Arial" pitchFamily="34" charset="0"/>
              </a:defRPr>
            </a:lvl5pPr>
            <a:lvl6pPr marL="2521504" indent="-229228" defTabSz="945565" eaLnBrk="0" fontAlgn="base" hangingPunct="0">
              <a:spcBef>
                <a:spcPct val="0"/>
              </a:spcBef>
              <a:spcAft>
                <a:spcPct val="0"/>
              </a:spcAft>
              <a:defRPr>
                <a:solidFill>
                  <a:schemeClr val="tx1"/>
                </a:solidFill>
                <a:latin typeface="Tahoma" pitchFamily="34" charset="0"/>
                <a:cs typeface="Arial" pitchFamily="34" charset="0"/>
              </a:defRPr>
            </a:lvl6pPr>
            <a:lvl7pPr marL="2979959" indent="-229228" defTabSz="945565" eaLnBrk="0" fontAlgn="base" hangingPunct="0">
              <a:spcBef>
                <a:spcPct val="0"/>
              </a:spcBef>
              <a:spcAft>
                <a:spcPct val="0"/>
              </a:spcAft>
              <a:defRPr>
                <a:solidFill>
                  <a:schemeClr val="tx1"/>
                </a:solidFill>
                <a:latin typeface="Tahoma" pitchFamily="34" charset="0"/>
                <a:cs typeface="Arial" pitchFamily="34" charset="0"/>
              </a:defRPr>
            </a:lvl7pPr>
            <a:lvl8pPr marL="3438414" indent="-229228" defTabSz="945565" eaLnBrk="0" fontAlgn="base" hangingPunct="0">
              <a:spcBef>
                <a:spcPct val="0"/>
              </a:spcBef>
              <a:spcAft>
                <a:spcPct val="0"/>
              </a:spcAft>
              <a:defRPr>
                <a:solidFill>
                  <a:schemeClr val="tx1"/>
                </a:solidFill>
                <a:latin typeface="Tahoma" pitchFamily="34" charset="0"/>
                <a:cs typeface="Arial" pitchFamily="34" charset="0"/>
              </a:defRPr>
            </a:lvl8pPr>
            <a:lvl9pPr marL="3896870" indent="-229228" defTabSz="945565"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B0B4C6D4-D205-4B7E-B092-27193CB6DAEF}" type="slidenum">
              <a:rPr lang="ar-SA" altLang="ar-LB" smtClean="0">
                <a:latin typeface="Arial" pitchFamily="34" charset="0"/>
              </a:rPr>
              <a:pPr eaLnBrk="1" hangingPunct="1"/>
              <a:t>10</a:t>
            </a:fld>
            <a:endParaRPr lang="en-US" altLang="ar-LB" dirty="0"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LB" dirty="0" smtClean="0">
              <a:latin typeface="Arial" pitchFamily="34" charset="0"/>
              <a:cs typeface="Arial" pitchFamily="34" charset="0"/>
            </a:endParaRPr>
          </a:p>
        </p:txBody>
      </p:sp>
    </p:spTree>
    <p:extLst>
      <p:ext uri="{BB962C8B-B14F-4D97-AF65-F5344CB8AC3E}">
        <p14:creationId xmlns:p14="http://schemas.microsoft.com/office/powerpoint/2010/main" val="262018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65" eaLnBrk="0" hangingPunct="0">
              <a:defRPr>
                <a:solidFill>
                  <a:schemeClr val="tx1"/>
                </a:solidFill>
                <a:latin typeface="Tahoma" pitchFamily="34" charset="0"/>
                <a:cs typeface="Arial" pitchFamily="34" charset="0"/>
              </a:defRPr>
            </a:lvl1pPr>
            <a:lvl2pPr marL="744990" indent="-286535" defTabSz="945565" eaLnBrk="0" hangingPunct="0">
              <a:defRPr>
                <a:solidFill>
                  <a:schemeClr val="tx1"/>
                </a:solidFill>
                <a:latin typeface="Tahoma" pitchFamily="34" charset="0"/>
                <a:cs typeface="Arial" pitchFamily="34" charset="0"/>
              </a:defRPr>
            </a:lvl2pPr>
            <a:lvl3pPr marL="1146138" indent="-229228" defTabSz="945565" eaLnBrk="0" hangingPunct="0">
              <a:defRPr>
                <a:solidFill>
                  <a:schemeClr val="tx1"/>
                </a:solidFill>
                <a:latin typeface="Tahoma" pitchFamily="34" charset="0"/>
                <a:cs typeface="Arial" pitchFamily="34" charset="0"/>
              </a:defRPr>
            </a:lvl3pPr>
            <a:lvl4pPr marL="1604593" indent="-229228" defTabSz="945565" eaLnBrk="0" hangingPunct="0">
              <a:defRPr>
                <a:solidFill>
                  <a:schemeClr val="tx1"/>
                </a:solidFill>
                <a:latin typeface="Tahoma" pitchFamily="34" charset="0"/>
                <a:cs typeface="Arial" pitchFamily="34" charset="0"/>
              </a:defRPr>
            </a:lvl4pPr>
            <a:lvl5pPr marL="2063049" indent="-229228" defTabSz="945565" eaLnBrk="0" hangingPunct="0">
              <a:defRPr>
                <a:solidFill>
                  <a:schemeClr val="tx1"/>
                </a:solidFill>
                <a:latin typeface="Tahoma" pitchFamily="34" charset="0"/>
                <a:cs typeface="Arial" pitchFamily="34" charset="0"/>
              </a:defRPr>
            </a:lvl5pPr>
            <a:lvl6pPr marL="2521504" indent="-229228" defTabSz="945565" eaLnBrk="0" fontAlgn="base" hangingPunct="0">
              <a:spcBef>
                <a:spcPct val="0"/>
              </a:spcBef>
              <a:spcAft>
                <a:spcPct val="0"/>
              </a:spcAft>
              <a:defRPr>
                <a:solidFill>
                  <a:schemeClr val="tx1"/>
                </a:solidFill>
                <a:latin typeface="Tahoma" pitchFamily="34" charset="0"/>
                <a:cs typeface="Arial" pitchFamily="34" charset="0"/>
              </a:defRPr>
            </a:lvl6pPr>
            <a:lvl7pPr marL="2979959" indent="-229228" defTabSz="945565" eaLnBrk="0" fontAlgn="base" hangingPunct="0">
              <a:spcBef>
                <a:spcPct val="0"/>
              </a:spcBef>
              <a:spcAft>
                <a:spcPct val="0"/>
              </a:spcAft>
              <a:defRPr>
                <a:solidFill>
                  <a:schemeClr val="tx1"/>
                </a:solidFill>
                <a:latin typeface="Tahoma" pitchFamily="34" charset="0"/>
                <a:cs typeface="Arial" pitchFamily="34" charset="0"/>
              </a:defRPr>
            </a:lvl7pPr>
            <a:lvl8pPr marL="3438414" indent="-229228" defTabSz="945565" eaLnBrk="0" fontAlgn="base" hangingPunct="0">
              <a:spcBef>
                <a:spcPct val="0"/>
              </a:spcBef>
              <a:spcAft>
                <a:spcPct val="0"/>
              </a:spcAft>
              <a:defRPr>
                <a:solidFill>
                  <a:schemeClr val="tx1"/>
                </a:solidFill>
                <a:latin typeface="Tahoma" pitchFamily="34" charset="0"/>
                <a:cs typeface="Arial" pitchFamily="34" charset="0"/>
              </a:defRPr>
            </a:lvl8pPr>
            <a:lvl9pPr marL="3896870" indent="-229228" defTabSz="945565"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4D215158-5058-44BB-8BC5-C93A118DAC59}" type="slidenum">
              <a:rPr lang="ar-SA" altLang="ar-LB" smtClean="0">
                <a:latin typeface="Arial" pitchFamily="34" charset="0"/>
              </a:rPr>
              <a:pPr eaLnBrk="1" hangingPunct="1"/>
              <a:t>11</a:t>
            </a:fld>
            <a:endParaRPr lang="en-US" altLang="ar-LB" dirty="0" smtClean="0">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LB" dirty="0" smtClean="0">
              <a:latin typeface="Arial" pitchFamily="34" charset="0"/>
              <a:cs typeface="Arial" pitchFamily="34" charset="0"/>
            </a:endParaRPr>
          </a:p>
        </p:txBody>
      </p:sp>
    </p:spTree>
    <p:extLst>
      <p:ext uri="{BB962C8B-B14F-4D97-AF65-F5344CB8AC3E}">
        <p14:creationId xmlns:p14="http://schemas.microsoft.com/office/powerpoint/2010/main" val="634474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65" eaLnBrk="0" hangingPunct="0">
              <a:defRPr>
                <a:solidFill>
                  <a:schemeClr val="tx1"/>
                </a:solidFill>
                <a:latin typeface="Tahoma" pitchFamily="34" charset="0"/>
                <a:cs typeface="Arial" pitchFamily="34" charset="0"/>
              </a:defRPr>
            </a:lvl1pPr>
            <a:lvl2pPr marL="744990" indent="-286535" defTabSz="945565" eaLnBrk="0" hangingPunct="0">
              <a:defRPr>
                <a:solidFill>
                  <a:schemeClr val="tx1"/>
                </a:solidFill>
                <a:latin typeface="Tahoma" pitchFamily="34" charset="0"/>
                <a:cs typeface="Arial" pitchFamily="34" charset="0"/>
              </a:defRPr>
            </a:lvl2pPr>
            <a:lvl3pPr marL="1146138" indent="-229228" defTabSz="945565" eaLnBrk="0" hangingPunct="0">
              <a:defRPr>
                <a:solidFill>
                  <a:schemeClr val="tx1"/>
                </a:solidFill>
                <a:latin typeface="Tahoma" pitchFamily="34" charset="0"/>
                <a:cs typeface="Arial" pitchFamily="34" charset="0"/>
              </a:defRPr>
            </a:lvl3pPr>
            <a:lvl4pPr marL="1604593" indent="-229228" defTabSz="945565" eaLnBrk="0" hangingPunct="0">
              <a:defRPr>
                <a:solidFill>
                  <a:schemeClr val="tx1"/>
                </a:solidFill>
                <a:latin typeface="Tahoma" pitchFamily="34" charset="0"/>
                <a:cs typeface="Arial" pitchFamily="34" charset="0"/>
              </a:defRPr>
            </a:lvl4pPr>
            <a:lvl5pPr marL="2063049" indent="-229228" defTabSz="945565" eaLnBrk="0" hangingPunct="0">
              <a:defRPr>
                <a:solidFill>
                  <a:schemeClr val="tx1"/>
                </a:solidFill>
                <a:latin typeface="Tahoma" pitchFamily="34" charset="0"/>
                <a:cs typeface="Arial" pitchFamily="34" charset="0"/>
              </a:defRPr>
            </a:lvl5pPr>
            <a:lvl6pPr marL="2521504" indent="-229228" defTabSz="945565" eaLnBrk="0" fontAlgn="base" hangingPunct="0">
              <a:spcBef>
                <a:spcPct val="0"/>
              </a:spcBef>
              <a:spcAft>
                <a:spcPct val="0"/>
              </a:spcAft>
              <a:defRPr>
                <a:solidFill>
                  <a:schemeClr val="tx1"/>
                </a:solidFill>
                <a:latin typeface="Tahoma" pitchFamily="34" charset="0"/>
                <a:cs typeface="Arial" pitchFamily="34" charset="0"/>
              </a:defRPr>
            </a:lvl6pPr>
            <a:lvl7pPr marL="2979959" indent="-229228" defTabSz="945565" eaLnBrk="0" fontAlgn="base" hangingPunct="0">
              <a:spcBef>
                <a:spcPct val="0"/>
              </a:spcBef>
              <a:spcAft>
                <a:spcPct val="0"/>
              </a:spcAft>
              <a:defRPr>
                <a:solidFill>
                  <a:schemeClr val="tx1"/>
                </a:solidFill>
                <a:latin typeface="Tahoma" pitchFamily="34" charset="0"/>
                <a:cs typeface="Arial" pitchFamily="34" charset="0"/>
              </a:defRPr>
            </a:lvl7pPr>
            <a:lvl8pPr marL="3438414" indent="-229228" defTabSz="945565" eaLnBrk="0" fontAlgn="base" hangingPunct="0">
              <a:spcBef>
                <a:spcPct val="0"/>
              </a:spcBef>
              <a:spcAft>
                <a:spcPct val="0"/>
              </a:spcAft>
              <a:defRPr>
                <a:solidFill>
                  <a:schemeClr val="tx1"/>
                </a:solidFill>
                <a:latin typeface="Tahoma" pitchFamily="34" charset="0"/>
                <a:cs typeface="Arial" pitchFamily="34" charset="0"/>
              </a:defRPr>
            </a:lvl8pPr>
            <a:lvl9pPr marL="3896870" indent="-229228" defTabSz="945565"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BEF03D63-787A-4D46-804E-4B7F3EA0CF19}" type="slidenum">
              <a:rPr lang="ar-SA" altLang="ar-LB" smtClean="0">
                <a:latin typeface="Arial" pitchFamily="34" charset="0"/>
              </a:rPr>
              <a:pPr eaLnBrk="1" hangingPunct="1"/>
              <a:t>17</a:t>
            </a:fld>
            <a:endParaRPr lang="en-US" altLang="ar-LB" dirty="0" smtClean="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LB" dirty="0" smtClean="0">
              <a:latin typeface="Arial" pitchFamily="34" charset="0"/>
              <a:cs typeface="Arial" pitchFamily="34" charset="0"/>
            </a:endParaRPr>
          </a:p>
        </p:txBody>
      </p:sp>
    </p:spTree>
    <p:extLst>
      <p:ext uri="{BB962C8B-B14F-4D97-AF65-F5344CB8AC3E}">
        <p14:creationId xmlns:p14="http://schemas.microsoft.com/office/powerpoint/2010/main" val="636157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65" eaLnBrk="0" hangingPunct="0">
              <a:defRPr>
                <a:solidFill>
                  <a:schemeClr val="tx1"/>
                </a:solidFill>
                <a:latin typeface="Tahoma" pitchFamily="34" charset="0"/>
                <a:cs typeface="Arial" pitchFamily="34" charset="0"/>
              </a:defRPr>
            </a:lvl1pPr>
            <a:lvl2pPr marL="744990" indent="-286535" defTabSz="945565" eaLnBrk="0" hangingPunct="0">
              <a:defRPr>
                <a:solidFill>
                  <a:schemeClr val="tx1"/>
                </a:solidFill>
                <a:latin typeface="Tahoma" pitchFamily="34" charset="0"/>
                <a:cs typeface="Arial" pitchFamily="34" charset="0"/>
              </a:defRPr>
            </a:lvl2pPr>
            <a:lvl3pPr marL="1146138" indent="-229228" defTabSz="945565" eaLnBrk="0" hangingPunct="0">
              <a:defRPr>
                <a:solidFill>
                  <a:schemeClr val="tx1"/>
                </a:solidFill>
                <a:latin typeface="Tahoma" pitchFamily="34" charset="0"/>
                <a:cs typeface="Arial" pitchFamily="34" charset="0"/>
              </a:defRPr>
            </a:lvl3pPr>
            <a:lvl4pPr marL="1604593" indent="-229228" defTabSz="945565" eaLnBrk="0" hangingPunct="0">
              <a:defRPr>
                <a:solidFill>
                  <a:schemeClr val="tx1"/>
                </a:solidFill>
                <a:latin typeface="Tahoma" pitchFamily="34" charset="0"/>
                <a:cs typeface="Arial" pitchFamily="34" charset="0"/>
              </a:defRPr>
            </a:lvl4pPr>
            <a:lvl5pPr marL="2063049" indent="-229228" defTabSz="945565" eaLnBrk="0" hangingPunct="0">
              <a:defRPr>
                <a:solidFill>
                  <a:schemeClr val="tx1"/>
                </a:solidFill>
                <a:latin typeface="Tahoma" pitchFamily="34" charset="0"/>
                <a:cs typeface="Arial" pitchFamily="34" charset="0"/>
              </a:defRPr>
            </a:lvl5pPr>
            <a:lvl6pPr marL="2521504" indent="-229228" defTabSz="945565" eaLnBrk="0" fontAlgn="base" hangingPunct="0">
              <a:spcBef>
                <a:spcPct val="0"/>
              </a:spcBef>
              <a:spcAft>
                <a:spcPct val="0"/>
              </a:spcAft>
              <a:defRPr>
                <a:solidFill>
                  <a:schemeClr val="tx1"/>
                </a:solidFill>
                <a:latin typeface="Tahoma" pitchFamily="34" charset="0"/>
                <a:cs typeface="Arial" pitchFamily="34" charset="0"/>
              </a:defRPr>
            </a:lvl6pPr>
            <a:lvl7pPr marL="2979959" indent="-229228" defTabSz="945565" eaLnBrk="0" fontAlgn="base" hangingPunct="0">
              <a:spcBef>
                <a:spcPct val="0"/>
              </a:spcBef>
              <a:spcAft>
                <a:spcPct val="0"/>
              </a:spcAft>
              <a:defRPr>
                <a:solidFill>
                  <a:schemeClr val="tx1"/>
                </a:solidFill>
                <a:latin typeface="Tahoma" pitchFamily="34" charset="0"/>
                <a:cs typeface="Arial" pitchFamily="34" charset="0"/>
              </a:defRPr>
            </a:lvl7pPr>
            <a:lvl8pPr marL="3438414" indent="-229228" defTabSz="945565" eaLnBrk="0" fontAlgn="base" hangingPunct="0">
              <a:spcBef>
                <a:spcPct val="0"/>
              </a:spcBef>
              <a:spcAft>
                <a:spcPct val="0"/>
              </a:spcAft>
              <a:defRPr>
                <a:solidFill>
                  <a:schemeClr val="tx1"/>
                </a:solidFill>
                <a:latin typeface="Tahoma" pitchFamily="34" charset="0"/>
                <a:cs typeface="Arial" pitchFamily="34" charset="0"/>
              </a:defRPr>
            </a:lvl8pPr>
            <a:lvl9pPr marL="3896870" indent="-229228" defTabSz="945565"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7C925798-5CB9-4C4C-B1E8-2D3B63129BC6}" type="slidenum">
              <a:rPr lang="ar-SA" altLang="ar-LB" smtClean="0">
                <a:latin typeface="Arial" pitchFamily="34" charset="0"/>
              </a:rPr>
              <a:pPr eaLnBrk="1" hangingPunct="1"/>
              <a:t>26</a:t>
            </a:fld>
            <a:endParaRPr lang="en-US" altLang="ar-LB" dirty="0" smtClean="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LB" dirty="0" smtClean="0">
              <a:latin typeface="Arial" pitchFamily="34" charset="0"/>
              <a:cs typeface="Arial" pitchFamily="34" charset="0"/>
            </a:endParaRPr>
          </a:p>
        </p:txBody>
      </p:sp>
    </p:spTree>
    <p:extLst>
      <p:ext uri="{BB962C8B-B14F-4D97-AF65-F5344CB8AC3E}">
        <p14:creationId xmlns:p14="http://schemas.microsoft.com/office/powerpoint/2010/main" val="575288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65" eaLnBrk="0" hangingPunct="0">
              <a:defRPr>
                <a:solidFill>
                  <a:schemeClr val="tx1"/>
                </a:solidFill>
                <a:latin typeface="Tahoma" pitchFamily="34" charset="0"/>
                <a:cs typeface="Arial" pitchFamily="34" charset="0"/>
              </a:defRPr>
            </a:lvl1pPr>
            <a:lvl2pPr marL="744990" indent="-286535" defTabSz="945565" eaLnBrk="0" hangingPunct="0">
              <a:defRPr>
                <a:solidFill>
                  <a:schemeClr val="tx1"/>
                </a:solidFill>
                <a:latin typeface="Tahoma" pitchFamily="34" charset="0"/>
                <a:cs typeface="Arial" pitchFamily="34" charset="0"/>
              </a:defRPr>
            </a:lvl2pPr>
            <a:lvl3pPr marL="1146138" indent="-229228" defTabSz="945565" eaLnBrk="0" hangingPunct="0">
              <a:defRPr>
                <a:solidFill>
                  <a:schemeClr val="tx1"/>
                </a:solidFill>
                <a:latin typeface="Tahoma" pitchFamily="34" charset="0"/>
                <a:cs typeface="Arial" pitchFamily="34" charset="0"/>
              </a:defRPr>
            </a:lvl3pPr>
            <a:lvl4pPr marL="1604593" indent="-229228" defTabSz="945565" eaLnBrk="0" hangingPunct="0">
              <a:defRPr>
                <a:solidFill>
                  <a:schemeClr val="tx1"/>
                </a:solidFill>
                <a:latin typeface="Tahoma" pitchFamily="34" charset="0"/>
                <a:cs typeface="Arial" pitchFamily="34" charset="0"/>
              </a:defRPr>
            </a:lvl4pPr>
            <a:lvl5pPr marL="2063049" indent="-229228" defTabSz="945565" eaLnBrk="0" hangingPunct="0">
              <a:defRPr>
                <a:solidFill>
                  <a:schemeClr val="tx1"/>
                </a:solidFill>
                <a:latin typeface="Tahoma" pitchFamily="34" charset="0"/>
                <a:cs typeface="Arial" pitchFamily="34" charset="0"/>
              </a:defRPr>
            </a:lvl5pPr>
            <a:lvl6pPr marL="2521504" indent="-229228" defTabSz="945565" eaLnBrk="0" fontAlgn="base" hangingPunct="0">
              <a:spcBef>
                <a:spcPct val="0"/>
              </a:spcBef>
              <a:spcAft>
                <a:spcPct val="0"/>
              </a:spcAft>
              <a:defRPr>
                <a:solidFill>
                  <a:schemeClr val="tx1"/>
                </a:solidFill>
                <a:latin typeface="Tahoma" pitchFamily="34" charset="0"/>
                <a:cs typeface="Arial" pitchFamily="34" charset="0"/>
              </a:defRPr>
            </a:lvl6pPr>
            <a:lvl7pPr marL="2979959" indent="-229228" defTabSz="945565" eaLnBrk="0" fontAlgn="base" hangingPunct="0">
              <a:spcBef>
                <a:spcPct val="0"/>
              </a:spcBef>
              <a:spcAft>
                <a:spcPct val="0"/>
              </a:spcAft>
              <a:defRPr>
                <a:solidFill>
                  <a:schemeClr val="tx1"/>
                </a:solidFill>
                <a:latin typeface="Tahoma" pitchFamily="34" charset="0"/>
                <a:cs typeface="Arial" pitchFamily="34" charset="0"/>
              </a:defRPr>
            </a:lvl7pPr>
            <a:lvl8pPr marL="3438414" indent="-229228" defTabSz="945565" eaLnBrk="0" fontAlgn="base" hangingPunct="0">
              <a:spcBef>
                <a:spcPct val="0"/>
              </a:spcBef>
              <a:spcAft>
                <a:spcPct val="0"/>
              </a:spcAft>
              <a:defRPr>
                <a:solidFill>
                  <a:schemeClr val="tx1"/>
                </a:solidFill>
                <a:latin typeface="Tahoma" pitchFamily="34" charset="0"/>
                <a:cs typeface="Arial" pitchFamily="34" charset="0"/>
              </a:defRPr>
            </a:lvl8pPr>
            <a:lvl9pPr marL="3896870" indent="-229228" defTabSz="945565"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75ABB9E8-4895-4AF2-99AA-89F4FA49ECB4}" type="slidenum">
              <a:rPr lang="ar-SA" altLang="ar-LB" smtClean="0">
                <a:latin typeface="Arial" pitchFamily="34" charset="0"/>
              </a:rPr>
              <a:pPr eaLnBrk="1" hangingPunct="1"/>
              <a:t>27</a:t>
            </a:fld>
            <a:endParaRPr lang="en-US" altLang="ar-LB" dirty="0" smtClean="0">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LB" dirty="0" smtClean="0">
              <a:latin typeface="Arial" pitchFamily="34" charset="0"/>
              <a:cs typeface="Arial" pitchFamily="34" charset="0"/>
            </a:endParaRPr>
          </a:p>
        </p:txBody>
      </p:sp>
    </p:spTree>
    <p:extLst>
      <p:ext uri="{BB962C8B-B14F-4D97-AF65-F5344CB8AC3E}">
        <p14:creationId xmlns:p14="http://schemas.microsoft.com/office/powerpoint/2010/main" val="3802996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65" eaLnBrk="0" hangingPunct="0">
              <a:defRPr>
                <a:solidFill>
                  <a:schemeClr val="tx1"/>
                </a:solidFill>
                <a:latin typeface="Tahoma" pitchFamily="34" charset="0"/>
                <a:cs typeface="Arial" pitchFamily="34" charset="0"/>
              </a:defRPr>
            </a:lvl1pPr>
            <a:lvl2pPr marL="744990" indent="-286535" defTabSz="945565" eaLnBrk="0" hangingPunct="0">
              <a:defRPr>
                <a:solidFill>
                  <a:schemeClr val="tx1"/>
                </a:solidFill>
                <a:latin typeface="Tahoma" pitchFamily="34" charset="0"/>
                <a:cs typeface="Arial" pitchFamily="34" charset="0"/>
              </a:defRPr>
            </a:lvl2pPr>
            <a:lvl3pPr marL="1146138" indent="-229228" defTabSz="945565" eaLnBrk="0" hangingPunct="0">
              <a:defRPr>
                <a:solidFill>
                  <a:schemeClr val="tx1"/>
                </a:solidFill>
                <a:latin typeface="Tahoma" pitchFamily="34" charset="0"/>
                <a:cs typeface="Arial" pitchFamily="34" charset="0"/>
              </a:defRPr>
            </a:lvl3pPr>
            <a:lvl4pPr marL="1604593" indent="-229228" defTabSz="945565" eaLnBrk="0" hangingPunct="0">
              <a:defRPr>
                <a:solidFill>
                  <a:schemeClr val="tx1"/>
                </a:solidFill>
                <a:latin typeface="Tahoma" pitchFamily="34" charset="0"/>
                <a:cs typeface="Arial" pitchFamily="34" charset="0"/>
              </a:defRPr>
            </a:lvl4pPr>
            <a:lvl5pPr marL="2063049" indent="-229228" defTabSz="945565" eaLnBrk="0" hangingPunct="0">
              <a:defRPr>
                <a:solidFill>
                  <a:schemeClr val="tx1"/>
                </a:solidFill>
                <a:latin typeface="Tahoma" pitchFamily="34" charset="0"/>
                <a:cs typeface="Arial" pitchFamily="34" charset="0"/>
              </a:defRPr>
            </a:lvl5pPr>
            <a:lvl6pPr marL="2521504" indent="-229228" defTabSz="945565" eaLnBrk="0" fontAlgn="base" hangingPunct="0">
              <a:spcBef>
                <a:spcPct val="0"/>
              </a:spcBef>
              <a:spcAft>
                <a:spcPct val="0"/>
              </a:spcAft>
              <a:defRPr>
                <a:solidFill>
                  <a:schemeClr val="tx1"/>
                </a:solidFill>
                <a:latin typeface="Tahoma" pitchFamily="34" charset="0"/>
                <a:cs typeface="Arial" pitchFamily="34" charset="0"/>
              </a:defRPr>
            </a:lvl6pPr>
            <a:lvl7pPr marL="2979959" indent="-229228" defTabSz="945565" eaLnBrk="0" fontAlgn="base" hangingPunct="0">
              <a:spcBef>
                <a:spcPct val="0"/>
              </a:spcBef>
              <a:spcAft>
                <a:spcPct val="0"/>
              </a:spcAft>
              <a:defRPr>
                <a:solidFill>
                  <a:schemeClr val="tx1"/>
                </a:solidFill>
                <a:latin typeface="Tahoma" pitchFamily="34" charset="0"/>
                <a:cs typeface="Arial" pitchFamily="34" charset="0"/>
              </a:defRPr>
            </a:lvl7pPr>
            <a:lvl8pPr marL="3438414" indent="-229228" defTabSz="945565" eaLnBrk="0" fontAlgn="base" hangingPunct="0">
              <a:spcBef>
                <a:spcPct val="0"/>
              </a:spcBef>
              <a:spcAft>
                <a:spcPct val="0"/>
              </a:spcAft>
              <a:defRPr>
                <a:solidFill>
                  <a:schemeClr val="tx1"/>
                </a:solidFill>
                <a:latin typeface="Tahoma" pitchFamily="34" charset="0"/>
                <a:cs typeface="Arial" pitchFamily="34" charset="0"/>
              </a:defRPr>
            </a:lvl8pPr>
            <a:lvl9pPr marL="3896870" indent="-229228" defTabSz="945565"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D64F607C-60AA-4588-8E59-4ED11D451DBC}" type="slidenum">
              <a:rPr lang="ar-SA" altLang="ar-LB" smtClean="0">
                <a:latin typeface="Arial" pitchFamily="34" charset="0"/>
              </a:rPr>
              <a:pPr eaLnBrk="1" hangingPunct="1"/>
              <a:t>28</a:t>
            </a:fld>
            <a:endParaRPr lang="en-US" altLang="ar-LB" dirty="0"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ar-LB" dirty="0" smtClean="0">
              <a:latin typeface="Arial" pitchFamily="34" charset="0"/>
              <a:cs typeface="Arial" pitchFamily="34" charset="0"/>
            </a:endParaRPr>
          </a:p>
        </p:txBody>
      </p:sp>
    </p:spTree>
    <p:extLst>
      <p:ext uri="{BB962C8B-B14F-4D97-AF65-F5344CB8AC3E}">
        <p14:creationId xmlns:p14="http://schemas.microsoft.com/office/powerpoint/2010/main" val="2546883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52400" y="1752600"/>
            <a:ext cx="8991600" cy="5105400"/>
          </a:xfrm>
          <a:prstGeom prst="rect">
            <a:avLst/>
          </a:prstGeom>
          <a:solidFill>
            <a:srgbClr val="DDDDDD"/>
          </a:solidFill>
          <a:ln w="9525">
            <a:noFill/>
            <a:miter lim="800000"/>
            <a:headEnd/>
            <a:tailEnd/>
          </a:ln>
          <a:effectLst/>
        </p:spPr>
        <p:txBody>
          <a:bodyPr wrap="none" anchor="ctr"/>
          <a:lstStyle/>
          <a:p>
            <a:pPr>
              <a:defRPr/>
            </a:pPr>
            <a:endParaRPr lang="en-US" dirty="0">
              <a:latin typeface="Times" charset="0"/>
            </a:endParaRPr>
          </a:p>
        </p:txBody>
      </p:sp>
      <p:sp>
        <p:nvSpPr>
          <p:cNvPr id="5" name="Rectangle 8"/>
          <p:cNvSpPr>
            <a:spLocks noChangeArrowheads="1"/>
          </p:cNvSpPr>
          <p:nvPr userDrawn="1"/>
        </p:nvSpPr>
        <p:spPr bwMode="auto">
          <a:xfrm>
            <a:off x="0" y="1752600"/>
            <a:ext cx="9144000" cy="152400"/>
          </a:xfrm>
          <a:prstGeom prst="rect">
            <a:avLst/>
          </a:prstGeom>
          <a:solidFill>
            <a:srgbClr val="C2113A"/>
          </a:solidFill>
          <a:ln w="9525">
            <a:noFill/>
            <a:miter lim="800000"/>
            <a:headEnd/>
            <a:tailEnd/>
          </a:ln>
          <a:effectLst/>
        </p:spPr>
        <p:txBody>
          <a:bodyPr wrap="none" anchor="ctr"/>
          <a:lstStyle/>
          <a:p>
            <a:pPr>
              <a:defRPr/>
            </a:pPr>
            <a:endParaRPr lang="en-US" dirty="0">
              <a:latin typeface="Times" charset="0"/>
            </a:endParaRPr>
          </a:p>
        </p:txBody>
      </p:sp>
      <p:sp>
        <p:nvSpPr>
          <p:cNvPr id="6" name="Rectangle 9"/>
          <p:cNvSpPr>
            <a:spLocks noChangeArrowheads="1"/>
          </p:cNvSpPr>
          <p:nvPr userDrawn="1"/>
        </p:nvSpPr>
        <p:spPr bwMode="auto">
          <a:xfrm>
            <a:off x="0" y="1905000"/>
            <a:ext cx="152400" cy="4953000"/>
          </a:xfrm>
          <a:prstGeom prst="rect">
            <a:avLst/>
          </a:prstGeom>
          <a:solidFill>
            <a:srgbClr val="002A6C"/>
          </a:solidFill>
          <a:ln w="9525">
            <a:noFill/>
            <a:miter lim="800000"/>
            <a:headEnd/>
            <a:tailEnd/>
          </a:ln>
          <a:effectLst/>
        </p:spPr>
        <p:txBody>
          <a:bodyPr wrap="none" anchor="ctr"/>
          <a:lstStyle/>
          <a:p>
            <a:pPr>
              <a:defRPr/>
            </a:pPr>
            <a:endParaRPr lang="en-US" dirty="0">
              <a:latin typeface="Times" charset="0"/>
            </a:endParaRPr>
          </a:p>
        </p:txBody>
      </p:sp>
      <p:pic>
        <p:nvPicPr>
          <p:cNvPr id="7" name="Picture 13" descr="Lockup_LEBANON_RGB_HIGH.bm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457200"/>
            <a:ext cx="63658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3429000"/>
            <a:ext cx="7772400" cy="1143000"/>
          </a:xfrm>
        </p:spPr>
        <p:txBody>
          <a:bodyPr/>
          <a:lstStyle>
            <a:lvl1pPr algn="ctr">
              <a:defRPr sz="4000"/>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4114800"/>
            <a:ext cx="6400800" cy="1752600"/>
          </a:xfrm>
        </p:spPr>
        <p:txBody>
          <a:bodyPr/>
          <a:lstStyle>
            <a:lvl1pPr marL="0" indent="0" algn="ctr">
              <a:buFontTx/>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dirty="0"/>
          </a:p>
        </p:txBody>
      </p:sp>
      <p:sp>
        <p:nvSpPr>
          <p:cNvPr id="9" name="Rectangle 5"/>
          <p:cNvSpPr>
            <a:spLocks noGrp="1" noChangeArrowheads="1"/>
          </p:cNvSpPr>
          <p:nvPr>
            <p:ph type="ftr" sz="quarter" idx="11"/>
          </p:nvPr>
        </p:nvSpPr>
        <p:spPr/>
        <p:txBody>
          <a:bodyPr/>
          <a:lstStyle>
            <a:lvl1pPr>
              <a:defRPr/>
            </a:lvl1pPr>
          </a:lstStyle>
          <a:p>
            <a:pPr>
              <a:defRPr/>
            </a:pPr>
            <a:endParaRPr lang="en-US" dirty="0"/>
          </a:p>
        </p:txBody>
      </p:sp>
      <p:sp>
        <p:nvSpPr>
          <p:cNvPr id="10" name="Rectangle 6"/>
          <p:cNvSpPr>
            <a:spLocks noGrp="1" noChangeArrowheads="1"/>
          </p:cNvSpPr>
          <p:nvPr>
            <p:ph type="sldNum" sz="quarter" idx="12"/>
          </p:nvPr>
        </p:nvSpPr>
        <p:spPr/>
        <p:txBody>
          <a:bodyPr/>
          <a:lstStyle>
            <a:lvl1pPr>
              <a:defRPr/>
            </a:lvl1pPr>
          </a:lstStyle>
          <a:p>
            <a:fld id="{96D159FC-C229-4F06-A882-67D491680C28}" type="slidenum">
              <a:rPr lang="en-US" altLang="en-US"/>
              <a:pPr/>
              <a:t>‹#›</a:t>
            </a:fld>
            <a:r>
              <a:rPr lang="en-US" altLang="en-US" dirty="0"/>
              <a:t>a</a:t>
            </a:r>
          </a:p>
        </p:txBody>
      </p:sp>
    </p:spTree>
    <p:extLst>
      <p:ext uri="{BB962C8B-B14F-4D97-AF65-F5344CB8AC3E}">
        <p14:creationId xmlns:p14="http://schemas.microsoft.com/office/powerpoint/2010/main" val="1465833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49944D15-3BFB-4F46-B8A2-1F4444769EDA}" type="slidenum">
              <a:rPr lang="en-US" altLang="en-US"/>
              <a:pPr/>
              <a:t>‹#›</a:t>
            </a:fld>
            <a:endParaRPr lang="en-US" altLang="en-US" dirty="0"/>
          </a:p>
        </p:txBody>
      </p:sp>
    </p:spTree>
    <p:extLst>
      <p:ext uri="{BB962C8B-B14F-4D97-AF65-F5344CB8AC3E}">
        <p14:creationId xmlns:p14="http://schemas.microsoft.com/office/powerpoint/2010/main" val="243581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5977F9B-D34B-42B6-8180-ADF6BE591946}" type="slidenum">
              <a:rPr lang="en-US" altLang="en-US"/>
              <a:pPr/>
              <a:t>‹#›</a:t>
            </a:fld>
            <a:endParaRPr lang="en-US" altLang="en-US" dirty="0"/>
          </a:p>
        </p:txBody>
      </p:sp>
    </p:spTree>
    <p:extLst>
      <p:ext uri="{BB962C8B-B14F-4D97-AF65-F5344CB8AC3E}">
        <p14:creationId xmlns:p14="http://schemas.microsoft.com/office/powerpoint/2010/main" val="372538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DBDE4C22-E5BF-4463-8BFF-DC768A2F3368}" type="slidenum">
              <a:rPr lang="en-US" altLang="en-US"/>
              <a:pPr/>
              <a:t>‹#›</a:t>
            </a:fld>
            <a:endParaRPr lang="en-US" altLang="en-US" dirty="0"/>
          </a:p>
        </p:txBody>
      </p:sp>
    </p:spTree>
    <p:extLst>
      <p:ext uri="{BB962C8B-B14F-4D97-AF65-F5344CB8AC3E}">
        <p14:creationId xmlns:p14="http://schemas.microsoft.com/office/powerpoint/2010/main" val="2933389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8969A52-B3C1-48AE-AE40-6D788813AB21}" type="slidenum">
              <a:rPr lang="en-US"/>
              <a:pPr>
                <a:defRPr/>
              </a:pPr>
              <a:t>‹#›</a:t>
            </a:fld>
            <a:endParaRPr lang="en-US" dirty="0"/>
          </a:p>
        </p:txBody>
      </p:sp>
    </p:spTree>
    <p:extLst>
      <p:ext uri="{BB962C8B-B14F-4D97-AF65-F5344CB8AC3E}">
        <p14:creationId xmlns:p14="http://schemas.microsoft.com/office/powerpoint/2010/main" val="318792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616328C-6003-48E0-8547-6E4D59FFF8B7}" type="slidenum">
              <a:rPr lang="en-US" altLang="en-US"/>
              <a:pPr/>
              <a:t>‹#›</a:t>
            </a:fld>
            <a:endParaRPr lang="en-US" altLang="en-US" dirty="0"/>
          </a:p>
        </p:txBody>
      </p:sp>
    </p:spTree>
    <p:extLst>
      <p:ext uri="{BB962C8B-B14F-4D97-AF65-F5344CB8AC3E}">
        <p14:creationId xmlns:p14="http://schemas.microsoft.com/office/powerpoint/2010/main" val="241923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75DC8AA-C725-472F-A47B-F6BC9EF44755}" type="slidenum">
              <a:rPr lang="en-US" altLang="en-US"/>
              <a:pPr/>
              <a:t>‹#›</a:t>
            </a:fld>
            <a:endParaRPr lang="en-US" altLang="en-US" dirty="0"/>
          </a:p>
        </p:txBody>
      </p:sp>
    </p:spTree>
    <p:extLst>
      <p:ext uri="{BB962C8B-B14F-4D97-AF65-F5344CB8AC3E}">
        <p14:creationId xmlns:p14="http://schemas.microsoft.com/office/powerpoint/2010/main" val="2214985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8E9D49A2-637A-4F4D-945C-583D1524BB8A}" type="slidenum">
              <a:rPr lang="en-US" altLang="en-US"/>
              <a:pPr/>
              <a:t>‹#›</a:t>
            </a:fld>
            <a:endParaRPr lang="en-US" altLang="en-US" dirty="0"/>
          </a:p>
        </p:txBody>
      </p:sp>
    </p:spTree>
    <p:extLst>
      <p:ext uri="{BB962C8B-B14F-4D97-AF65-F5344CB8AC3E}">
        <p14:creationId xmlns:p14="http://schemas.microsoft.com/office/powerpoint/2010/main" val="265683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6129872C-3027-4D63-A23E-CB70E350A40B}" type="slidenum">
              <a:rPr lang="en-US" altLang="en-US"/>
              <a:pPr/>
              <a:t>‹#›</a:t>
            </a:fld>
            <a:endParaRPr lang="en-US" altLang="en-US" dirty="0"/>
          </a:p>
        </p:txBody>
      </p:sp>
    </p:spTree>
    <p:extLst>
      <p:ext uri="{BB962C8B-B14F-4D97-AF65-F5344CB8AC3E}">
        <p14:creationId xmlns:p14="http://schemas.microsoft.com/office/powerpoint/2010/main" val="23505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049C91ED-A95B-4BE2-BAFA-9EF8A4CB3690}" type="slidenum">
              <a:rPr lang="en-US" altLang="en-US"/>
              <a:pPr/>
              <a:t>‹#›</a:t>
            </a:fld>
            <a:endParaRPr lang="en-US" altLang="en-US" dirty="0"/>
          </a:p>
        </p:txBody>
      </p:sp>
    </p:spTree>
    <p:extLst>
      <p:ext uri="{BB962C8B-B14F-4D97-AF65-F5344CB8AC3E}">
        <p14:creationId xmlns:p14="http://schemas.microsoft.com/office/powerpoint/2010/main" val="73446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3944A93D-6CE3-4794-B3F2-B7D4B7712D7D}" type="slidenum">
              <a:rPr lang="en-US" altLang="en-US"/>
              <a:pPr/>
              <a:t>‹#›</a:t>
            </a:fld>
            <a:endParaRPr lang="en-US" altLang="en-US" dirty="0"/>
          </a:p>
        </p:txBody>
      </p:sp>
    </p:spTree>
    <p:extLst>
      <p:ext uri="{BB962C8B-B14F-4D97-AF65-F5344CB8AC3E}">
        <p14:creationId xmlns:p14="http://schemas.microsoft.com/office/powerpoint/2010/main" val="293738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1E12848E-E01C-4722-8DB2-ACA2D97B207A}" type="slidenum">
              <a:rPr lang="en-US" altLang="en-US"/>
              <a:pPr/>
              <a:t>‹#›</a:t>
            </a:fld>
            <a:endParaRPr lang="en-US" altLang="en-US" dirty="0"/>
          </a:p>
        </p:txBody>
      </p:sp>
    </p:spTree>
    <p:extLst>
      <p:ext uri="{BB962C8B-B14F-4D97-AF65-F5344CB8AC3E}">
        <p14:creationId xmlns:p14="http://schemas.microsoft.com/office/powerpoint/2010/main" val="90305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1447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22098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fld id="{7512E671-611D-48FA-B690-0CB6F2039B8E}" type="slidenum">
              <a:rPr lang="en-US" altLang="en-US"/>
              <a:pPr/>
              <a:t>‹#›</a:t>
            </a:fld>
            <a:endParaRPr lang="en-US" altLang="en-US" dirty="0"/>
          </a:p>
        </p:txBody>
      </p:sp>
      <p:sp>
        <p:nvSpPr>
          <p:cNvPr id="1031" name="Rectangle 10"/>
          <p:cNvSpPr>
            <a:spLocks noChangeArrowheads="1"/>
          </p:cNvSpPr>
          <p:nvPr userDrawn="1"/>
        </p:nvSpPr>
        <p:spPr bwMode="auto">
          <a:xfrm>
            <a:off x="0" y="1066800"/>
            <a:ext cx="9144000" cy="152400"/>
          </a:xfrm>
          <a:prstGeom prst="rect">
            <a:avLst/>
          </a:prstGeom>
          <a:solidFill>
            <a:srgbClr val="C2113A"/>
          </a:solidFill>
          <a:ln w="9525">
            <a:noFill/>
            <a:miter lim="800000"/>
            <a:headEnd/>
            <a:tailEnd/>
          </a:ln>
          <a:effectLst/>
        </p:spPr>
        <p:txBody>
          <a:bodyPr wrap="none" anchor="ctr"/>
          <a:lstStyle/>
          <a:p>
            <a:pPr>
              <a:defRPr/>
            </a:pPr>
            <a:endParaRPr lang="en-US" dirty="0">
              <a:latin typeface="Times" charset="0"/>
            </a:endParaRPr>
          </a:p>
        </p:txBody>
      </p:sp>
      <p:sp>
        <p:nvSpPr>
          <p:cNvPr id="1032" name="Rectangle 11"/>
          <p:cNvSpPr>
            <a:spLocks noChangeArrowheads="1"/>
          </p:cNvSpPr>
          <p:nvPr userDrawn="1"/>
        </p:nvSpPr>
        <p:spPr bwMode="auto">
          <a:xfrm>
            <a:off x="0" y="1219200"/>
            <a:ext cx="152400" cy="5638800"/>
          </a:xfrm>
          <a:prstGeom prst="rect">
            <a:avLst/>
          </a:prstGeom>
          <a:solidFill>
            <a:srgbClr val="002A6C"/>
          </a:solidFill>
          <a:ln w="9525">
            <a:noFill/>
            <a:miter lim="800000"/>
            <a:headEnd/>
            <a:tailEnd/>
          </a:ln>
          <a:effectLst/>
        </p:spPr>
        <p:txBody>
          <a:bodyPr wrap="none" anchor="ctr"/>
          <a:lstStyle/>
          <a:p>
            <a:pPr algn="ctr">
              <a:defRPr/>
            </a:pPr>
            <a:endParaRPr lang="en-US" dirty="0">
              <a:solidFill>
                <a:srgbClr val="002A6C"/>
              </a:solidFill>
              <a:latin typeface="Times" charset="0"/>
            </a:endParaRPr>
          </a:p>
        </p:txBody>
      </p:sp>
      <p:pic>
        <p:nvPicPr>
          <p:cNvPr id="2057" name="Picture 10" descr="Lockup_LEBANON_RGB_HIGH.bmp"/>
          <p:cNvPicPr>
            <a:picLocks noChangeAspect="1" noChangeArrowheads="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257175" y="228600"/>
            <a:ext cx="51530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ctrTitle"/>
          </p:nvPr>
        </p:nvSpPr>
        <p:spPr>
          <a:xfrm>
            <a:off x="685800" y="2245511"/>
            <a:ext cx="7772400" cy="1869289"/>
          </a:xfrm>
        </p:spPr>
        <p:txBody>
          <a:bodyPr anchor="ctr">
            <a:normAutofit fontScale="90000"/>
          </a:bodyPr>
          <a:lstStyle/>
          <a:p>
            <a:pPr rtl="1"/>
            <a:r>
              <a:rPr lang="ar-SA" dirty="0"/>
              <a:t>ورشة عمل حول الضريبة على الرواتب والاجور واشتراكات الضمان الاجتماعي لمنظمات المجتمع المدني</a:t>
            </a:r>
            <a:r>
              <a:rPr lang="en-US" dirty="0"/>
              <a:t/>
            </a:r>
            <a:br>
              <a:rPr lang="en-US" dirty="0"/>
            </a:br>
            <a:r>
              <a:rPr lang="ar-LB" sz="1100" dirty="0" smtClean="0">
                <a:solidFill>
                  <a:schemeClr val="tx1"/>
                </a:solidFill>
              </a:rPr>
              <a:t/>
            </a:r>
            <a:br>
              <a:rPr lang="ar-LB" sz="1100" dirty="0" smtClean="0">
                <a:solidFill>
                  <a:schemeClr val="tx1"/>
                </a:solidFill>
              </a:rPr>
            </a:br>
            <a:r>
              <a:rPr lang="ar-LB" sz="1100" dirty="0" smtClean="0">
                <a:solidFill>
                  <a:schemeClr val="tx1"/>
                </a:solidFill>
              </a:rPr>
              <a:t/>
            </a:r>
            <a:br>
              <a:rPr lang="ar-LB" sz="1100" dirty="0" smtClean="0">
                <a:solidFill>
                  <a:schemeClr val="tx1"/>
                </a:solidFill>
              </a:rPr>
            </a:br>
            <a:endParaRPr lang="en-US" sz="2800" dirty="0">
              <a:solidFill>
                <a:schemeClr val="tx1"/>
              </a:solidFill>
            </a:endParaRPr>
          </a:p>
        </p:txBody>
      </p:sp>
      <p:sp>
        <p:nvSpPr>
          <p:cNvPr id="209923" name="Rectangle 3"/>
          <p:cNvSpPr>
            <a:spLocks noGrp="1" noChangeArrowheads="1"/>
          </p:cNvSpPr>
          <p:nvPr>
            <p:ph type="subTitle" idx="1"/>
          </p:nvPr>
        </p:nvSpPr>
        <p:spPr>
          <a:xfrm>
            <a:off x="1371600" y="4054518"/>
            <a:ext cx="6400800" cy="898482"/>
          </a:xfrm>
        </p:spPr>
        <p:txBody>
          <a:bodyPr>
            <a:normAutofit/>
          </a:bodyPr>
          <a:lstStyle/>
          <a:p>
            <a:r>
              <a:rPr lang="ar-LB" sz="2800" b="1" dirty="0" smtClean="0">
                <a:solidFill>
                  <a:schemeClr val="tx1"/>
                </a:solidFill>
              </a:rPr>
              <a:t>(الصندوق الوطني للضمان الاجتماعي)</a:t>
            </a:r>
            <a:endParaRPr lang="en-US" sz="2800" b="1" dirty="0">
              <a:solidFill>
                <a:schemeClr val="tx1"/>
              </a:solidFill>
            </a:endParaRPr>
          </a:p>
        </p:txBody>
      </p:sp>
      <p:sp>
        <p:nvSpPr>
          <p:cNvPr id="3" name="TextBox 2"/>
          <p:cNvSpPr txBox="1"/>
          <p:nvPr/>
        </p:nvSpPr>
        <p:spPr>
          <a:xfrm>
            <a:off x="990600" y="5238690"/>
            <a:ext cx="7543800" cy="400110"/>
          </a:xfrm>
          <a:prstGeom prst="rect">
            <a:avLst/>
          </a:prstGeom>
          <a:noFill/>
        </p:spPr>
        <p:txBody>
          <a:bodyPr wrap="square" rtlCol="0">
            <a:spAutoFit/>
          </a:bodyPr>
          <a:lstStyle/>
          <a:p>
            <a:pPr algn="r" rtl="1"/>
            <a:r>
              <a:rPr lang="ar-SA" sz="2000" b="1" i="1" dirty="0"/>
              <a:t>هذا البرنامج بالتعاون مع معهد باسل فليحان المالي والاقتصادي</a:t>
            </a:r>
            <a:endParaRPr lang="en-US" sz="1400" dirty="0">
              <a:latin typeface="+mn-lt"/>
            </a:endParaRPr>
          </a:p>
        </p:txBody>
      </p:sp>
      <p:sp>
        <p:nvSpPr>
          <p:cNvPr id="4" name="Rectangle 3"/>
          <p:cNvSpPr/>
          <p:nvPr/>
        </p:nvSpPr>
        <p:spPr>
          <a:xfrm>
            <a:off x="228600" y="6172200"/>
            <a:ext cx="8839200" cy="523220"/>
          </a:xfrm>
          <a:prstGeom prst="rect">
            <a:avLst/>
          </a:prstGeom>
        </p:spPr>
        <p:txBody>
          <a:bodyPr wrap="square">
            <a:spAutoFit/>
          </a:bodyPr>
          <a:lstStyle/>
          <a:p>
            <a:pPr algn="ctr" rtl="1"/>
            <a:r>
              <a:rPr lang="ar-SA" sz="1400" dirty="0"/>
              <a:t>"تم تطوير هذه المنشورة بفضل دعم الشعب الأميركي من خلال الوكالة الأميركية للتنمية الدولية</a:t>
            </a:r>
            <a:r>
              <a:rPr lang="en-US" sz="1400" dirty="0"/>
              <a:t>. (USAID) </a:t>
            </a:r>
            <a:r>
              <a:rPr lang="ar-SA" sz="1400" dirty="0"/>
              <a:t>محتويات هذه المنشورة هي مسؤولية الاستشاري، ولا تعكس بالضرورة وجهة نظر او اراء الوكالة الأميركية للتنمية أو حكومة الولايات المتحدة</a:t>
            </a:r>
            <a:r>
              <a:rPr lang="en-US" sz="1400" dirty="0"/>
              <a:t>.</a:t>
            </a:r>
            <a:r>
              <a:rPr lang="ar-SA" sz="1400" dirty="0"/>
              <a:t>"</a:t>
            </a:r>
            <a:endParaRPr lang="en-US" sz="1400" b="1" dirty="0"/>
          </a:p>
        </p:txBody>
      </p:sp>
      <p:pic>
        <p:nvPicPr>
          <p:cNvPr id="7" name="Picture 11" descr="I:\Communication-IOF\Graphics-IOF\IOF Graphics\IOF Logo NEW\00-Logo arab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953000"/>
            <a:ext cx="2448272" cy="75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155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bwMode="auto">
          <a:xfrm>
            <a:off x="381000" y="1752600"/>
            <a:ext cx="876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LB" altLang="ar-LB" sz="3200" dirty="0"/>
              <a:t>الأشخاص غير الخاضعين حالياً لأحكام الضمان الاجتماعي</a:t>
            </a:r>
            <a:endParaRPr lang="en-US" altLang="ar-LB" sz="3200" dirty="0"/>
          </a:p>
        </p:txBody>
      </p:sp>
      <p:sp>
        <p:nvSpPr>
          <p:cNvPr id="23555" name="Rectangle 3"/>
          <p:cNvSpPr>
            <a:spLocks noGrp="1" noChangeArrowheads="1"/>
          </p:cNvSpPr>
          <p:nvPr>
            <p:ph type="body" idx="1"/>
          </p:nvPr>
        </p:nvSpPr>
        <p:spPr>
          <a:xfrm>
            <a:off x="609600" y="2209800"/>
            <a:ext cx="8215312" cy="4429125"/>
          </a:xfrm>
        </p:spPr>
        <p:txBody>
          <a:bodyPr/>
          <a:lstStyle/>
          <a:p>
            <a:pPr algn="just" rtl="1" eaLnBrk="1" hangingPunct="1">
              <a:lnSpc>
                <a:spcPct val="80000"/>
              </a:lnSpc>
              <a:buClrTx/>
              <a:buFont typeface="Wingdings" pitchFamily="2" charset="2"/>
              <a:buChar char="×"/>
            </a:pPr>
            <a:r>
              <a:rPr lang="ar-LB" altLang="ar-LB" dirty="0" smtClean="0"/>
              <a:t>الأجراء المؤقتون والموسميون.</a:t>
            </a:r>
          </a:p>
          <a:p>
            <a:pPr algn="just" rtl="1" eaLnBrk="1" hangingPunct="1">
              <a:lnSpc>
                <a:spcPct val="80000"/>
              </a:lnSpc>
              <a:buClrTx/>
              <a:buFont typeface="Wingdings" pitchFamily="2" charset="2"/>
              <a:buNone/>
            </a:pPr>
            <a:endParaRPr lang="ar-LB" altLang="ar-LB" dirty="0" smtClean="0"/>
          </a:p>
          <a:p>
            <a:pPr algn="just" rtl="1" eaLnBrk="1" hangingPunct="1">
              <a:lnSpc>
                <a:spcPct val="80000"/>
              </a:lnSpc>
              <a:buClrTx/>
              <a:buFont typeface="Wingdings" pitchFamily="2" charset="2"/>
              <a:buChar char="×"/>
            </a:pPr>
            <a:r>
              <a:rPr lang="ar-LB" altLang="ar-LB" dirty="0" smtClean="0"/>
              <a:t>الأجراء الأجانب العاملون في لبنان بموجب عقود جارية في الخارج مع مؤسسات أجنبية إذا أثبت رب العمل أنهم يستفيدون في بلد تنظيم العقد أو البلد الذي ينتمون إليه من تقديمات مماثلة بمجموعها على الأقل للتقديمات المقررة في قانون الضمان الاجتماعي (الفقرة رابعاً من المادة 9 ضمان).</a:t>
            </a:r>
          </a:p>
          <a:p>
            <a:pPr algn="just" rtl="1" eaLnBrk="1" hangingPunct="1">
              <a:lnSpc>
                <a:spcPct val="80000"/>
              </a:lnSpc>
              <a:buClrTx/>
              <a:buFont typeface="Wingdings" pitchFamily="2" charset="2"/>
              <a:buNone/>
            </a:pPr>
            <a:endParaRPr lang="ar-LB" altLang="ar-LB" dirty="0" smtClean="0"/>
          </a:p>
          <a:p>
            <a:pPr algn="just" rtl="1" eaLnBrk="1" hangingPunct="1">
              <a:lnSpc>
                <a:spcPct val="80000"/>
              </a:lnSpc>
              <a:buClrTx/>
              <a:buFont typeface="Wingdings" pitchFamily="2" charset="2"/>
              <a:buChar char="×"/>
            </a:pPr>
            <a:r>
              <a:rPr lang="ar-LB" altLang="ar-LB" dirty="0" smtClean="0"/>
              <a:t>المدراء والشركاء في مختلف المؤسسات والشركات إلا إذا كان الشخص ينتمي إلى فئة الأجراء بمفهوم قانون العمل، أو يكون من فئة جرى إخضاعها لقانون الضمان الاجتماعي.</a:t>
            </a:r>
          </a:p>
          <a:p>
            <a:pPr algn="r" rtl="1" eaLnBrk="1" hangingPunct="1">
              <a:lnSpc>
                <a:spcPct val="80000"/>
              </a:lnSpc>
              <a:buFont typeface="Wingdings" pitchFamily="2" charset="2"/>
              <a:buNone/>
            </a:pPr>
            <a:endParaRPr lang="en-US" altLang="ar-LB" dirty="0" smtClean="0">
              <a:cs typeface="Tahoma" pitchFamily="34" charset="0"/>
            </a:endParaRPr>
          </a:p>
          <a:p>
            <a:pPr algn="r" rtl="1" eaLnBrk="1" hangingPunct="1">
              <a:lnSpc>
                <a:spcPct val="80000"/>
              </a:lnSpc>
            </a:pPr>
            <a:endParaRPr lang="en-US" altLang="ar-LB" dirty="0" smtClean="0"/>
          </a:p>
        </p:txBody>
      </p:sp>
      <p:sp>
        <p:nvSpPr>
          <p:cNvPr id="2" name="Slide Number Placeholder 1"/>
          <p:cNvSpPr>
            <a:spLocks noGrp="1"/>
          </p:cNvSpPr>
          <p:nvPr>
            <p:ph type="sldNum" sz="quarter" idx="11"/>
          </p:nvPr>
        </p:nvSpPr>
        <p:spPr/>
        <p:txBody>
          <a:bodyPr/>
          <a:lstStyle/>
          <a:p>
            <a:pPr>
              <a:defRPr/>
            </a:pPr>
            <a:fld id="{F07112B2-36E5-47B9-8D08-367511B8C65A}" type="slidenum">
              <a:rPr lang="en-US" smtClean="0"/>
              <a:pPr>
                <a:defRPr/>
              </a:pPr>
              <a:t>10</a:t>
            </a:fld>
            <a:endParaRPr lang="en-US" dirty="0"/>
          </a:p>
        </p:txBody>
      </p:sp>
      <p:sp>
        <p:nvSpPr>
          <p:cNvPr id="5" name="Rectangle 2"/>
          <p:cNvSpPr txBox="1">
            <a:spLocks noChangeArrowheads="1"/>
          </p:cNvSpPr>
          <p:nvPr/>
        </p:nvSpPr>
        <p:spPr bwMode="auto">
          <a:xfrm>
            <a:off x="1119620" y="1295400"/>
            <a:ext cx="7858125"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marL="571500" indent="-571500" algn="r" rtl="1">
              <a:buFont typeface="+mj-lt"/>
              <a:buAutoNum type="romanUcPeriod" startAt="2"/>
            </a:pPr>
            <a:r>
              <a:rPr lang="ar-LB" altLang="ar-LB" sz="3200" kern="0" dirty="0"/>
              <a:t>الخضوع والإنتساب </a:t>
            </a:r>
            <a:endParaRPr lang="en-US" altLang="ar-LB" sz="3200" kern="0" dirty="0"/>
          </a:p>
        </p:txBody>
      </p:sp>
    </p:spTree>
    <p:extLst>
      <p:ext uri="{BB962C8B-B14F-4D97-AF65-F5344CB8AC3E}">
        <p14:creationId xmlns:p14="http://schemas.microsoft.com/office/powerpoint/2010/main" val="278053898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bwMode="auto">
          <a:xfrm>
            <a:off x="533400" y="1909763"/>
            <a:ext cx="8215312"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LB" altLang="ar-LB" sz="3200" dirty="0"/>
              <a:t>إخضاع جميع الأشخاص للضمان الاجتماعي</a:t>
            </a:r>
            <a:endParaRPr lang="en-US" altLang="ar-LB" sz="3200" dirty="0"/>
          </a:p>
        </p:txBody>
      </p:sp>
      <p:sp>
        <p:nvSpPr>
          <p:cNvPr id="24579" name="Rectangle 3"/>
          <p:cNvSpPr>
            <a:spLocks noGrp="1" noChangeArrowheads="1"/>
          </p:cNvSpPr>
          <p:nvPr>
            <p:ph type="body" idx="1"/>
          </p:nvPr>
        </p:nvSpPr>
        <p:spPr>
          <a:xfrm>
            <a:off x="747712" y="2489200"/>
            <a:ext cx="7786688" cy="3149600"/>
          </a:xfrm>
        </p:spPr>
        <p:txBody>
          <a:bodyPr/>
          <a:lstStyle/>
          <a:p>
            <a:pPr algn="just" rtl="1" eaLnBrk="1" hangingPunct="1">
              <a:buClrTx/>
              <a:buFont typeface="Wingdings" pitchFamily="2" charset="2"/>
              <a:buChar char="×"/>
            </a:pPr>
            <a:r>
              <a:rPr lang="ar-LB" altLang="ar-LB" dirty="0" smtClean="0"/>
              <a:t>وجوب إصدار قانون خاص لتطبيق نظام الضمان الإجتماعي بصورة إلزاميّة عن الأشخاص الذين لم يخضعوا. (المادة 12 ق.ض.إ)</a:t>
            </a:r>
          </a:p>
          <a:p>
            <a:pPr algn="just" rtl="1" eaLnBrk="1" hangingPunct="1">
              <a:buClrTx/>
              <a:buFont typeface="Wingdings" pitchFamily="2" charset="2"/>
              <a:buChar char="×"/>
            </a:pPr>
            <a:endParaRPr lang="ar-LB" altLang="ar-LB" dirty="0" smtClean="0"/>
          </a:p>
          <a:p>
            <a:pPr algn="just" rtl="1" eaLnBrk="1" hangingPunct="1">
              <a:buClrTx/>
              <a:buFont typeface="Wingdings" pitchFamily="2" charset="2"/>
              <a:buChar char="×"/>
            </a:pPr>
            <a:r>
              <a:rPr lang="ar-LB" altLang="ar-LB" dirty="0" smtClean="0"/>
              <a:t>ضمان المتقاعدين</a:t>
            </a:r>
            <a:endParaRPr lang="en-US" altLang="ar-LB" dirty="0" smtClean="0"/>
          </a:p>
        </p:txBody>
      </p:sp>
      <p:sp>
        <p:nvSpPr>
          <p:cNvPr id="2" name="Slide Number Placeholder 1"/>
          <p:cNvSpPr>
            <a:spLocks noGrp="1"/>
          </p:cNvSpPr>
          <p:nvPr>
            <p:ph type="sldNum" sz="quarter" idx="11"/>
          </p:nvPr>
        </p:nvSpPr>
        <p:spPr/>
        <p:txBody>
          <a:bodyPr/>
          <a:lstStyle/>
          <a:p>
            <a:pPr>
              <a:defRPr/>
            </a:pPr>
            <a:fld id="{5469E2F5-A74D-4984-800A-F6A6F9C74C8B}" type="slidenum">
              <a:rPr lang="en-US" smtClean="0"/>
              <a:pPr>
                <a:defRPr/>
              </a:pPr>
              <a:t>11</a:t>
            </a:fld>
            <a:endParaRPr lang="en-US" dirty="0"/>
          </a:p>
        </p:txBody>
      </p:sp>
      <p:sp>
        <p:nvSpPr>
          <p:cNvPr id="5" name="Rectangle 2"/>
          <p:cNvSpPr txBox="1">
            <a:spLocks noChangeArrowheads="1"/>
          </p:cNvSpPr>
          <p:nvPr/>
        </p:nvSpPr>
        <p:spPr bwMode="auto">
          <a:xfrm>
            <a:off x="1119620" y="1295400"/>
            <a:ext cx="7858125"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marL="571500" indent="-571500" algn="r" rtl="1">
              <a:buFont typeface="+mj-lt"/>
              <a:buAutoNum type="romanUcPeriod" startAt="2"/>
            </a:pPr>
            <a:r>
              <a:rPr lang="ar-LB" altLang="ar-LB" sz="3200" kern="0" dirty="0"/>
              <a:t>الخضوع والإنتساب </a:t>
            </a:r>
            <a:endParaRPr lang="en-US" altLang="ar-LB" sz="3200" kern="0" dirty="0"/>
          </a:p>
        </p:txBody>
      </p:sp>
    </p:spTree>
    <p:extLst>
      <p:ext uri="{BB962C8B-B14F-4D97-AF65-F5344CB8AC3E}">
        <p14:creationId xmlns:p14="http://schemas.microsoft.com/office/powerpoint/2010/main" val="77753682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81200"/>
            <a:ext cx="7772400" cy="4724400"/>
          </a:xfrm>
        </p:spPr>
        <p:txBody>
          <a:bodyPr/>
          <a:lstStyle/>
          <a:p>
            <a:pPr marL="0" indent="0" algn="ctr" rtl="1">
              <a:buNone/>
            </a:pPr>
            <a:r>
              <a:rPr lang="ar-LB" sz="2800" b="1" u="sng" dirty="0"/>
              <a:t>القانون رقم 27</a:t>
            </a:r>
            <a:endParaRPr lang="en-US" sz="2800" dirty="0"/>
          </a:p>
          <a:p>
            <a:pPr marL="0" indent="0" algn="ctr">
              <a:buNone/>
            </a:pPr>
            <a:r>
              <a:rPr lang="ar-LB" sz="2800" b="1" u="sng" dirty="0"/>
              <a:t>افادة المضمونين المتقاعدين من تقديمات</a:t>
            </a:r>
            <a:endParaRPr lang="en-US" sz="2800" dirty="0"/>
          </a:p>
          <a:p>
            <a:pPr marL="0" indent="0" algn="ctr">
              <a:buNone/>
            </a:pPr>
            <a:r>
              <a:rPr lang="ar-LB" sz="2800" b="1" u="sng" dirty="0"/>
              <a:t>فرع ضمان المرض والامومة</a:t>
            </a:r>
            <a:endParaRPr lang="en-US" sz="2800" dirty="0"/>
          </a:p>
          <a:p>
            <a:pPr marL="0" indent="0" algn="r" rtl="1">
              <a:buNone/>
            </a:pPr>
            <a:endParaRPr lang="en-US" sz="1800" dirty="0" smtClean="0"/>
          </a:p>
          <a:p>
            <a:pPr marL="0" indent="0" algn="r" rtl="1">
              <a:buNone/>
            </a:pPr>
            <a:endParaRPr lang="en-US" sz="1800" dirty="0" smtClean="0"/>
          </a:p>
          <a:p>
            <a:pPr marL="0" indent="0" algn="r" rtl="1">
              <a:buNone/>
            </a:pPr>
            <a:r>
              <a:rPr lang="en-US" b="1" dirty="0"/>
              <a:t>I </a:t>
            </a:r>
            <a:r>
              <a:rPr lang="ar-LB" b="1" dirty="0"/>
              <a:t>– </a:t>
            </a:r>
            <a:r>
              <a:rPr lang="ar-LB" b="1" u="sng" dirty="0"/>
              <a:t>الفئات المشمولة لهذا القانون</a:t>
            </a:r>
            <a:r>
              <a:rPr lang="ar-LB" b="1" dirty="0"/>
              <a:t>:</a:t>
            </a:r>
            <a:endParaRPr lang="en-US" dirty="0"/>
          </a:p>
          <a:p>
            <a:pPr marL="857250" lvl="1" indent="-457200" algn="r" rtl="1">
              <a:buFont typeface="+mj-lt"/>
              <a:buAutoNum type="arabicPeriod"/>
            </a:pPr>
            <a:r>
              <a:rPr lang="ar-LB" dirty="0" smtClean="0"/>
              <a:t>الأجراء </a:t>
            </a:r>
            <a:r>
              <a:rPr lang="ar-LB" dirty="0"/>
              <a:t>اللبنانيون الخاضعون لمجمل فروع الضمان الاجتماعي </a:t>
            </a:r>
            <a:endParaRPr lang="en-US" dirty="0"/>
          </a:p>
          <a:p>
            <a:pPr marL="857250" lvl="1" indent="-457200" algn="r" rtl="1">
              <a:buFont typeface="+mj-lt"/>
              <a:buAutoNum type="arabicPeriod"/>
            </a:pPr>
            <a:r>
              <a:rPr lang="ar-LB" dirty="0" smtClean="0"/>
              <a:t>الأجراء </a:t>
            </a:r>
            <a:r>
              <a:rPr lang="ar-LB" dirty="0"/>
              <a:t>الاجانب (المعاملة بالمثل)</a:t>
            </a:r>
            <a:endParaRPr lang="en-US" dirty="0"/>
          </a:p>
          <a:p>
            <a:pPr marL="857250" lvl="1" indent="-457200" algn="r" rtl="1">
              <a:buFont typeface="+mj-lt"/>
              <a:buAutoNum type="arabicPeriod"/>
            </a:pPr>
            <a:r>
              <a:rPr lang="ar-LB" dirty="0" smtClean="0"/>
              <a:t>الأشخاص </a:t>
            </a:r>
            <a:r>
              <a:rPr lang="ar-LB" dirty="0"/>
              <a:t>اللبنانيون الذين يعملون لحساب الدولة أو أية ادارة أو مؤسسة عامة أو مصلحة مستقلة</a:t>
            </a:r>
            <a:endParaRPr lang="en-US" dirty="0"/>
          </a:p>
          <a:p>
            <a:pPr marL="857250" lvl="1" indent="-457200" algn="r" rtl="1">
              <a:buFont typeface="+mj-lt"/>
              <a:buAutoNum type="arabicPeriod"/>
            </a:pPr>
            <a:r>
              <a:rPr lang="ar-LB" dirty="0" smtClean="0"/>
              <a:t>الأجراء </a:t>
            </a:r>
            <a:r>
              <a:rPr lang="ar-LB" dirty="0"/>
              <a:t>اللبنانيون الدائمون العاملون في مؤسسة زراعية</a:t>
            </a:r>
            <a:endParaRPr lang="en-US" dirty="0"/>
          </a:p>
          <a:p>
            <a:pPr marL="0" indent="0" algn="r" rtl="1">
              <a:buNone/>
            </a:pPr>
            <a:endParaRPr lang="en-US" dirty="0"/>
          </a:p>
        </p:txBody>
      </p:sp>
      <p:sp>
        <p:nvSpPr>
          <p:cNvPr id="3" name="Rectangle 2"/>
          <p:cNvSpPr/>
          <p:nvPr/>
        </p:nvSpPr>
        <p:spPr>
          <a:xfrm>
            <a:off x="4131861" y="1544157"/>
            <a:ext cx="4277133" cy="486287"/>
          </a:xfrm>
          <a:prstGeom prst="rect">
            <a:avLst/>
          </a:prstGeom>
        </p:spPr>
        <p:txBody>
          <a:bodyPr wrap="none">
            <a:spAutoFit/>
          </a:bodyPr>
          <a:lstStyle/>
          <a:p>
            <a:pPr marL="571500" indent="-571500" algn="just" rtl="1" eaLnBrk="1" hangingPunct="1">
              <a:lnSpc>
                <a:spcPct val="80000"/>
              </a:lnSpc>
              <a:buSzPct val="64000"/>
              <a:buFont typeface="+mj-lt"/>
              <a:buAutoNum type="romanUcPeriod" startAt="3"/>
              <a:defRPr/>
            </a:pPr>
            <a:r>
              <a:rPr lang="ar-LB" sz="3200" b="1" kern="0" dirty="0">
                <a:solidFill>
                  <a:schemeClr val="tx2"/>
                </a:solidFill>
                <a:latin typeface="+mj-lt"/>
                <a:ea typeface="+mj-ea"/>
                <a:cs typeface="+mj-cs"/>
              </a:rPr>
              <a:t>حقوق الأجراء في التسجيل</a:t>
            </a:r>
          </a:p>
        </p:txBody>
      </p:sp>
    </p:spTree>
    <p:extLst>
      <p:ext uri="{BB962C8B-B14F-4D97-AF65-F5344CB8AC3E}">
        <p14:creationId xmlns:p14="http://schemas.microsoft.com/office/powerpoint/2010/main" val="715676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458200" cy="4953000"/>
          </a:xfrm>
        </p:spPr>
        <p:txBody>
          <a:bodyPr/>
          <a:lstStyle/>
          <a:p>
            <a:pPr marL="0" indent="0" algn="r" rtl="1">
              <a:buNone/>
            </a:pPr>
            <a:r>
              <a:rPr lang="en-US" b="1" dirty="0"/>
              <a:t>II </a:t>
            </a:r>
            <a:r>
              <a:rPr lang="ar-LB" sz="2200" b="1" dirty="0"/>
              <a:t>– </a:t>
            </a:r>
            <a:r>
              <a:rPr lang="ar-LB" sz="2200" b="1" u="sng" dirty="0"/>
              <a:t>شروط الاستفادة</a:t>
            </a:r>
            <a:r>
              <a:rPr lang="ar-LB" sz="2200" b="1" dirty="0" smtClean="0"/>
              <a:t>:</a:t>
            </a:r>
            <a:endParaRPr lang="en-US" sz="2200" b="1" dirty="0" smtClean="0"/>
          </a:p>
          <a:p>
            <a:pPr marL="0" indent="0" algn="r" rtl="1">
              <a:buNone/>
            </a:pPr>
            <a:r>
              <a:rPr lang="ar-LB" sz="2200" b="1" dirty="0" smtClean="0"/>
              <a:t>أ </a:t>
            </a:r>
            <a:r>
              <a:rPr lang="ar-LB" sz="2200" b="1" dirty="0"/>
              <a:t>– </a:t>
            </a:r>
            <a:r>
              <a:rPr lang="ar-LB" sz="2200" b="1" u="sng" dirty="0"/>
              <a:t>بالنسبة للمضمون المتقاعد</a:t>
            </a:r>
            <a:r>
              <a:rPr lang="ar-LB" sz="2200" b="1" dirty="0"/>
              <a:t>:</a:t>
            </a:r>
            <a:endParaRPr lang="en-US" sz="2200" dirty="0"/>
          </a:p>
          <a:p>
            <a:pPr marL="857250" lvl="1" indent="-457200" algn="r" rtl="1">
              <a:buFont typeface="+mj-lt"/>
              <a:buAutoNum type="arabicPeriod"/>
            </a:pPr>
            <a:r>
              <a:rPr lang="ar-LB" sz="1800" dirty="0" smtClean="0"/>
              <a:t>في </a:t>
            </a:r>
            <a:r>
              <a:rPr lang="ar-LB" sz="1800" dirty="0"/>
              <a:t>حال الترك (60 – 64) + 20 سنة خدمة + ما بعد 16/2/2017</a:t>
            </a:r>
            <a:endParaRPr lang="en-US" sz="1800" dirty="0"/>
          </a:p>
          <a:p>
            <a:pPr marL="857250" lvl="1" indent="-457200" algn="r" rtl="1">
              <a:buFont typeface="+mj-lt"/>
              <a:buAutoNum type="arabicPeriod"/>
            </a:pPr>
            <a:r>
              <a:rPr lang="ar-LB" sz="1800" dirty="0" smtClean="0"/>
              <a:t>في </a:t>
            </a:r>
            <a:r>
              <a:rPr lang="ar-LB" sz="1800" dirty="0"/>
              <a:t>حالة العجز نسبة 3/2 تجدد سنوياً: 20 سنة خدمة + ما بعد 16/2/2017</a:t>
            </a:r>
            <a:endParaRPr lang="en-US" sz="1800" dirty="0"/>
          </a:p>
          <a:p>
            <a:pPr marL="857250" lvl="1" indent="-457200" algn="r" rtl="1">
              <a:buFont typeface="+mj-lt"/>
              <a:buAutoNum type="arabicPeriod"/>
            </a:pPr>
            <a:r>
              <a:rPr lang="ar-LB" sz="1800" dirty="0" smtClean="0"/>
              <a:t>في </a:t>
            </a:r>
            <a:r>
              <a:rPr lang="ar-LB" sz="1800" dirty="0"/>
              <a:t>حال الوفاة (ينتقل حقّ الاستفادة للزوجة والاولاد)</a:t>
            </a:r>
            <a:endParaRPr lang="en-US" sz="1800" dirty="0"/>
          </a:p>
          <a:p>
            <a:pPr lvl="2" algn="r" rtl="1">
              <a:buFont typeface="Arial" panose="020B0604020202020204" pitchFamily="34" charset="0"/>
              <a:buChar char="•"/>
            </a:pPr>
            <a:r>
              <a:rPr lang="ar-LB" sz="1600" dirty="0"/>
              <a:t>قبل التقاعد (أي قبل بلوغ سنّ 60 – 64) 20 سنة خدمة + وما بعد 16/2/2017</a:t>
            </a:r>
            <a:endParaRPr lang="en-US" sz="1600" dirty="0"/>
          </a:p>
          <a:p>
            <a:pPr lvl="2" algn="r" rtl="1">
              <a:buFont typeface="Arial" panose="020B0604020202020204" pitchFamily="34" charset="0"/>
              <a:buChar char="•"/>
            </a:pPr>
            <a:r>
              <a:rPr lang="ar-LB" sz="1600" dirty="0"/>
              <a:t>بعد التقاعد (60 – 64) + 20 سنة خدمة + ما بعد 16/2/2017</a:t>
            </a:r>
            <a:endParaRPr lang="en-US" sz="1600" dirty="0"/>
          </a:p>
          <a:p>
            <a:pPr marL="0" indent="0" algn="r" rtl="1">
              <a:buNone/>
            </a:pPr>
            <a:endParaRPr lang="en-US" sz="2200" b="1" u="sng" dirty="0" smtClean="0"/>
          </a:p>
          <a:p>
            <a:pPr marL="0" indent="0" algn="r" rtl="1">
              <a:buNone/>
            </a:pPr>
            <a:r>
              <a:rPr lang="ar-LB" sz="2200" b="1" u="sng" dirty="0" smtClean="0"/>
              <a:t>ملاحظة</a:t>
            </a:r>
            <a:r>
              <a:rPr lang="ar-LB" sz="2200" b="1" dirty="0"/>
              <a:t>: </a:t>
            </a:r>
            <a:endParaRPr lang="en-US" sz="2200" dirty="0"/>
          </a:p>
          <a:p>
            <a:pPr marL="0" lvl="0" indent="0" algn="r" rtl="1">
              <a:buNone/>
            </a:pPr>
            <a:r>
              <a:rPr lang="ar-LB" sz="2200" dirty="0"/>
              <a:t>يستفيد مع المضمون المتقاعد أفراد عائلته الذين هم على عاتقه بتاريخ التقاعد (الوالد – الوالدة – الزوجة الاولى – الزوج – الاولاد)</a:t>
            </a:r>
            <a:endParaRPr lang="en-US" sz="2200" dirty="0"/>
          </a:p>
          <a:p>
            <a:pPr marL="0" lvl="0" indent="0" algn="r" rtl="1">
              <a:buNone/>
            </a:pPr>
            <a:r>
              <a:rPr lang="ar-LB" sz="2200" dirty="0"/>
              <a:t>يعلّق حقّ استفادة المضمون في حال عاد وخضع </a:t>
            </a:r>
            <a:r>
              <a:rPr lang="ar-LB" sz="2200" dirty="0" smtClean="0"/>
              <a:t>إلزامياً </a:t>
            </a:r>
            <a:r>
              <a:rPr lang="ar-LB" sz="2200" dirty="0"/>
              <a:t>لأحكام قانون الضمان أو أي نظام آخر</a:t>
            </a:r>
            <a:endParaRPr lang="en-US" sz="2200" dirty="0"/>
          </a:p>
          <a:p>
            <a:pPr marL="0" indent="0" algn="r" rtl="1">
              <a:buNone/>
            </a:pPr>
            <a:endParaRPr lang="en-US" sz="2200" dirty="0"/>
          </a:p>
        </p:txBody>
      </p:sp>
    </p:spTree>
    <p:extLst>
      <p:ext uri="{BB962C8B-B14F-4D97-AF65-F5344CB8AC3E}">
        <p14:creationId xmlns:p14="http://schemas.microsoft.com/office/powerpoint/2010/main" val="2366277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52600"/>
            <a:ext cx="7924800" cy="4343400"/>
          </a:xfrm>
        </p:spPr>
        <p:txBody>
          <a:bodyPr/>
          <a:lstStyle/>
          <a:p>
            <a:pPr marL="0" indent="0" algn="r" rtl="1">
              <a:buNone/>
            </a:pPr>
            <a:r>
              <a:rPr lang="ar-LB" sz="2800" b="1" dirty="0"/>
              <a:t>ب – </a:t>
            </a:r>
            <a:r>
              <a:rPr lang="ar-LB" sz="2800" b="1" u="sng" dirty="0"/>
              <a:t>بالنسبة لعائلة المضمون المتوفي</a:t>
            </a:r>
            <a:r>
              <a:rPr lang="ar-LB" sz="2800" b="1" dirty="0" smtClean="0"/>
              <a:t>:</a:t>
            </a:r>
            <a:endParaRPr lang="en-US" sz="2800" b="1" dirty="0" smtClean="0"/>
          </a:p>
          <a:p>
            <a:pPr marL="0" indent="0" algn="r" rtl="1">
              <a:buNone/>
            </a:pPr>
            <a:endParaRPr lang="en-US" sz="2800" dirty="0"/>
          </a:p>
          <a:p>
            <a:pPr marL="514350" indent="-514350" algn="r" rtl="1">
              <a:buFont typeface="+mj-lt"/>
              <a:buAutoNum type="arabicPeriod"/>
            </a:pPr>
            <a:r>
              <a:rPr lang="ar-LB" sz="2800" dirty="0" smtClean="0"/>
              <a:t>الشريك </a:t>
            </a:r>
            <a:r>
              <a:rPr lang="ar-LB" sz="2800" dirty="0"/>
              <a:t>(الزوج – الزوجة الاولى) شرط عدم </a:t>
            </a:r>
            <a:r>
              <a:rPr lang="ar-LB" sz="2800" dirty="0" smtClean="0"/>
              <a:t>الإستفادة </a:t>
            </a:r>
            <a:r>
              <a:rPr lang="ar-LB" sz="2800" dirty="0"/>
              <a:t>من أي نظام تغطية صحية عام آخر أو غير منتسب الى نقابة من نقابات المهن الحرة وغير مسجل في السجل التجاري</a:t>
            </a:r>
            <a:endParaRPr lang="en-US" sz="2800" dirty="0"/>
          </a:p>
          <a:p>
            <a:pPr marL="514350" indent="-514350" algn="r" rtl="1">
              <a:buFont typeface="+mj-lt"/>
              <a:buAutoNum type="arabicPeriod"/>
            </a:pPr>
            <a:r>
              <a:rPr lang="ar-LB" sz="2800" dirty="0" smtClean="0"/>
              <a:t>الأولاد </a:t>
            </a:r>
            <a:r>
              <a:rPr lang="ar-LB" sz="2800" dirty="0"/>
              <a:t>لغاية بلوغ سن الثامنة عشر، </a:t>
            </a:r>
            <a:r>
              <a:rPr lang="ar-LB" sz="2800" dirty="0" smtClean="0"/>
              <a:t>أما </a:t>
            </a:r>
            <a:r>
              <a:rPr lang="ar-LB" sz="2800" dirty="0"/>
              <a:t>في حال الولد </a:t>
            </a:r>
            <a:r>
              <a:rPr lang="ar-LB" sz="2800" dirty="0" smtClean="0"/>
              <a:t>معوّق </a:t>
            </a:r>
            <a:r>
              <a:rPr lang="ar-LB" sz="2800" dirty="0"/>
              <a:t>دون تحديد السّن شرط أن يكون حائزاً على بطاقة </a:t>
            </a:r>
            <a:r>
              <a:rPr lang="ar-LB" sz="2800" dirty="0" smtClean="0"/>
              <a:t>إعاقة</a:t>
            </a:r>
            <a:endParaRPr lang="en-US" sz="2800" dirty="0"/>
          </a:p>
          <a:p>
            <a:pPr marL="0" indent="0" algn="r">
              <a:buNone/>
            </a:pPr>
            <a:endParaRPr lang="en-US" sz="2800" dirty="0"/>
          </a:p>
        </p:txBody>
      </p:sp>
    </p:spTree>
    <p:extLst>
      <p:ext uri="{BB962C8B-B14F-4D97-AF65-F5344CB8AC3E}">
        <p14:creationId xmlns:p14="http://schemas.microsoft.com/office/powerpoint/2010/main" val="1471655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828800"/>
            <a:ext cx="8001000" cy="4267200"/>
          </a:xfrm>
        </p:spPr>
        <p:txBody>
          <a:bodyPr/>
          <a:lstStyle/>
          <a:p>
            <a:pPr marL="0" indent="0" algn="r" rtl="1">
              <a:buNone/>
            </a:pPr>
            <a:r>
              <a:rPr lang="en-US" sz="2800" b="1" dirty="0"/>
              <a:t>III </a:t>
            </a:r>
            <a:r>
              <a:rPr lang="ar-LB" sz="2800" b="1" dirty="0"/>
              <a:t>– </a:t>
            </a:r>
            <a:r>
              <a:rPr lang="ar-LB" sz="2800" b="1" u="sng" dirty="0"/>
              <a:t>المضمون الذي ترك العمل قبل بلوغه السن القانونية للتقاعد</a:t>
            </a:r>
            <a:r>
              <a:rPr lang="ar-LB" sz="2800" b="1" dirty="0" smtClean="0"/>
              <a:t>:</a:t>
            </a:r>
            <a:endParaRPr lang="en-US" sz="2800" b="1" dirty="0" smtClean="0"/>
          </a:p>
          <a:p>
            <a:pPr marL="0" indent="0" algn="r" rtl="1">
              <a:buNone/>
            </a:pPr>
            <a:endParaRPr lang="en-US" sz="2800" b="1" dirty="0" smtClean="0"/>
          </a:p>
          <a:p>
            <a:pPr marL="400050" lvl="1" indent="0" algn="r" rtl="1">
              <a:buNone/>
            </a:pPr>
            <a:r>
              <a:rPr lang="ar-LB" sz="2400" dirty="0" smtClean="0"/>
              <a:t>يحق </a:t>
            </a:r>
            <a:r>
              <a:rPr lang="ar-LB" sz="2400" dirty="0"/>
              <a:t>للمضمون الذي ترك العمل قبل بلوغه (60 – 64) وكان منتسباً الى الصندوق بفروعه الثلاثة وله مدة </a:t>
            </a:r>
            <a:r>
              <a:rPr lang="ar-LB" sz="2400" dirty="0" smtClean="0"/>
              <a:t>إشتراك </a:t>
            </a:r>
            <a:r>
              <a:rPr lang="ar-LB" sz="2400" dirty="0"/>
              <a:t>فعلي في ضمان المرض والامومة لا يقلّ مجموعها عن 20 سنة خدمة وذلك في ما بعد صدور القانون 16/2/2017، أن يتقدّم بعد بلوغه سنّ التقاعد بطلب انتساب مضمون متقاعد، وتتوجب </a:t>
            </a:r>
            <a:r>
              <a:rPr lang="ar-LB" sz="2400" dirty="0" smtClean="0"/>
              <a:t>الإشتراكات </a:t>
            </a:r>
            <a:r>
              <a:rPr lang="ar-LB" sz="2400" dirty="0"/>
              <a:t>من تاريخ بلوغه السّن القانونية.</a:t>
            </a:r>
            <a:endParaRPr lang="en-US" sz="2400" dirty="0"/>
          </a:p>
          <a:p>
            <a:pPr marL="0" indent="0" algn="r">
              <a:buNone/>
            </a:pPr>
            <a:endParaRPr lang="en-US" sz="2800" dirty="0"/>
          </a:p>
        </p:txBody>
      </p:sp>
    </p:spTree>
    <p:extLst>
      <p:ext uri="{BB962C8B-B14F-4D97-AF65-F5344CB8AC3E}">
        <p14:creationId xmlns:p14="http://schemas.microsoft.com/office/powerpoint/2010/main" val="659215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752600"/>
            <a:ext cx="8001000" cy="4343400"/>
          </a:xfrm>
        </p:spPr>
        <p:txBody>
          <a:bodyPr/>
          <a:lstStyle/>
          <a:p>
            <a:pPr marL="0" indent="0" algn="r" rtl="1">
              <a:buNone/>
            </a:pPr>
            <a:r>
              <a:rPr lang="en-US" sz="2800" b="1" dirty="0"/>
              <a:t>I</a:t>
            </a:r>
            <a:r>
              <a:rPr lang="en-US" sz="2800" b="1" dirty="0" smtClean="0"/>
              <a:t>V </a:t>
            </a:r>
            <a:r>
              <a:rPr lang="ar-LB" sz="2800" b="1" dirty="0"/>
              <a:t>– </a:t>
            </a:r>
            <a:r>
              <a:rPr lang="ar-LB" sz="2800" b="1" u="sng" dirty="0"/>
              <a:t>تحديد الاشتراكات</a:t>
            </a:r>
            <a:r>
              <a:rPr lang="ar-LB" sz="2800" b="1" dirty="0" smtClean="0"/>
              <a:t>:</a:t>
            </a:r>
            <a:endParaRPr lang="en-US" sz="2800" b="1" dirty="0" smtClean="0"/>
          </a:p>
          <a:p>
            <a:pPr marL="0" indent="0" algn="r" rtl="1">
              <a:buNone/>
            </a:pPr>
            <a:endParaRPr lang="en-US" sz="2800" dirty="0"/>
          </a:p>
          <a:p>
            <a:pPr marL="0" indent="0" algn="r" rtl="1">
              <a:buNone/>
            </a:pPr>
            <a:r>
              <a:rPr lang="ar-LB" sz="2800" dirty="0"/>
              <a:t>تتوجب </a:t>
            </a:r>
            <a:r>
              <a:rPr lang="ar-LB" sz="2800" dirty="0" smtClean="0"/>
              <a:t>الإشتراكات </a:t>
            </a:r>
            <a:r>
              <a:rPr lang="ar-LB" sz="2800" dirty="0"/>
              <a:t>بمعدل 9 % من الحدّ الادنى الرسمي للأجور:</a:t>
            </a:r>
            <a:endParaRPr lang="en-US" sz="2800" dirty="0"/>
          </a:p>
          <a:p>
            <a:pPr marL="514350" indent="-514350" algn="r" rtl="1">
              <a:buFont typeface="+mj-lt"/>
              <a:buAutoNum type="arabicPeriod"/>
            </a:pPr>
            <a:r>
              <a:rPr lang="ar-LB" sz="2800" dirty="0" smtClean="0"/>
              <a:t>للمضمون </a:t>
            </a:r>
            <a:r>
              <a:rPr lang="ar-LB" sz="2800" dirty="0"/>
              <a:t>المتقاعد: من اليوم التالي لتاريخ ترك العمل</a:t>
            </a:r>
            <a:endParaRPr lang="en-US" sz="2800" dirty="0"/>
          </a:p>
          <a:p>
            <a:pPr marL="514350" indent="-514350" algn="r" rtl="1">
              <a:buFont typeface="+mj-lt"/>
              <a:buAutoNum type="arabicPeriod"/>
            </a:pPr>
            <a:r>
              <a:rPr lang="ar-LB" sz="2800" dirty="0" smtClean="0"/>
              <a:t>في </a:t>
            </a:r>
            <a:r>
              <a:rPr lang="ar-LB" sz="2800" dirty="0"/>
              <a:t>حال وفاة المضمون، على شريكه اعتباراً من تاريخ تقديم طلب الانتساب </a:t>
            </a:r>
            <a:endParaRPr lang="en-US" sz="2800" dirty="0"/>
          </a:p>
          <a:p>
            <a:pPr marL="514350" indent="-514350" algn="r" rtl="1">
              <a:buFont typeface="+mj-lt"/>
              <a:buAutoNum type="arabicPeriod"/>
            </a:pPr>
            <a:r>
              <a:rPr lang="ar-LB" sz="2800" dirty="0" smtClean="0"/>
              <a:t>في </a:t>
            </a:r>
            <a:r>
              <a:rPr lang="ar-LB" sz="2800" dirty="0"/>
              <a:t>حال عدم وجود شريك، على الوصي على الاولاد القاصرين أو الولد المعوق من تاريخ طلب الانتساب</a:t>
            </a:r>
            <a:endParaRPr lang="en-US" sz="2800" dirty="0"/>
          </a:p>
          <a:p>
            <a:pPr marL="0" indent="0" algn="r">
              <a:buNone/>
            </a:pPr>
            <a:endParaRPr lang="en-US" sz="2800" dirty="0"/>
          </a:p>
        </p:txBody>
      </p:sp>
    </p:spTree>
    <p:extLst>
      <p:ext uri="{BB962C8B-B14F-4D97-AF65-F5344CB8AC3E}">
        <p14:creationId xmlns:p14="http://schemas.microsoft.com/office/powerpoint/2010/main" val="749179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bwMode="auto">
          <a:xfrm>
            <a:off x="533400" y="1295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algn="r" rtl="1">
              <a:buFont typeface="+mj-lt"/>
              <a:buAutoNum type="romanUcPeriod" startAt="3"/>
            </a:pPr>
            <a:r>
              <a:rPr lang="ar-LB" altLang="ar-LB" sz="3200" dirty="0"/>
              <a:t>حقوق الأجراء في التسجيل</a:t>
            </a:r>
            <a:r>
              <a:rPr lang="en-US" altLang="ar-LB" sz="3200" dirty="0"/>
              <a:t> </a:t>
            </a:r>
          </a:p>
        </p:txBody>
      </p:sp>
      <p:sp>
        <p:nvSpPr>
          <p:cNvPr id="25603" name="Rectangle 3"/>
          <p:cNvSpPr>
            <a:spLocks noGrp="1" noChangeArrowheads="1"/>
          </p:cNvSpPr>
          <p:nvPr>
            <p:ph type="body" idx="1"/>
          </p:nvPr>
        </p:nvSpPr>
        <p:spPr>
          <a:xfrm>
            <a:off x="719137" y="2057400"/>
            <a:ext cx="7858125" cy="1925637"/>
          </a:xfrm>
        </p:spPr>
        <p:txBody>
          <a:bodyPr/>
          <a:lstStyle/>
          <a:p>
            <a:pPr algn="just" rtl="1" eaLnBrk="1" hangingPunct="1">
              <a:buClrTx/>
              <a:buFont typeface="Wingdings" pitchFamily="2" charset="2"/>
              <a:buChar char="×"/>
            </a:pPr>
            <a:r>
              <a:rPr lang="ar-LB" altLang="ar-LB" dirty="0" smtClean="0"/>
              <a:t>أعطت معظم التشريعات الحق للعامل في التصريح عن نفسه لدى نظام التأمينات الإجتماعية في حال تخلّف صاحب العمل.</a:t>
            </a:r>
          </a:p>
          <a:p>
            <a:pPr algn="just" rtl="1" eaLnBrk="1" hangingPunct="1">
              <a:buClrTx/>
              <a:buFont typeface="Wingdings" pitchFamily="2" charset="2"/>
              <a:buChar char="Ø"/>
            </a:pPr>
            <a:endParaRPr lang="ar-LB" altLang="ar-LB" sz="1400" dirty="0" smtClean="0"/>
          </a:p>
          <a:p>
            <a:pPr algn="just" rtl="1" eaLnBrk="1" hangingPunct="1">
              <a:buClrTx/>
              <a:buFont typeface="Wingdings" pitchFamily="2" charset="2"/>
              <a:buChar char="×"/>
            </a:pPr>
            <a:r>
              <a:rPr lang="ar-LB" altLang="ar-LB" dirty="0" smtClean="0"/>
              <a:t>لم ترتب عليه أية غرامات مالية لقاء تلكّئه عن ذلك.</a:t>
            </a:r>
            <a:endParaRPr lang="en-US" altLang="ar-LB" dirty="0" smtClean="0"/>
          </a:p>
        </p:txBody>
      </p:sp>
      <p:sp>
        <p:nvSpPr>
          <p:cNvPr id="2" name="Slide Number Placeholder 1"/>
          <p:cNvSpPr>
            <a:spLocks noGrp="1"/>
          </p:cNvSpPr>
          <p:nvPr>
            <p:ph type="sldNum" sz="quarter" idx="11"/>
          </p:nvPr>
        </p:nvSpPr>
        <p:spPr/>
        <p:txBody>
          <a:bodyPr/>
          <a:lstStyle/>
          <a:p>
            <a:pPr>
              <a:defRPr/>
            </a:pPr>
            <a:fld id="{DE5DB2BA-1C78-41FD-8A80-35654ECE19F4}" type="slidenum">
              <a:rPr lang="en-US" smtClean="0"/>
              <a:pPr>
                <a:defRPr/>
              </a:pPr>
              <a:t>17</a:t>
            </a:fld>
            <a:endParaRPr lang="en-US" dirty="0"/>
          </a:p>
        </p:txBody>
      </p:sp>
    </p:spTree>
    <p:extLst>
      <p:ext uri="{BB962C8B-B14F-4D97-AF65-F5344CB8AC3E}">
        <p14:creationId xmlns:p14="http://schemas.microsoft.com/office/powerpoint/2010/main" val="190275193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188" y="1465262"/>
            <a:ext cx="8064500" cy="4935538"/>
          </a:xfrm>
        </p:spPr>
        <p:txBody>
          <a:bodyPr/>
          <a:lstStyle/>
          <a:p>
            <a:pPr marL="0" indent="0" algn="r" rtl="1">
              <a:buFont typeface="Wingdings" pitchFamily="2" charset="2"/>
              <a:buNone/>
              <a:defRPr/>
            </a:pPr>
            <a:r>
              <a:rPr lang="ar-LB" sz="3600" b="1" dirty="0" smtClean="0"/>
              <a:t>تمرين تطبيقي عن تصريح الإستخدام أو الترك</a:t>
            </a:r>
          </a:p>
          <a:p>
            <a:pPr algn="r" rtl="1">
              <a:buFont typeface="Arial" charset="0"/>
              <a:buChar char="•"/>
              <a:defRPr/>
            </a:pPr>
            <a:r>
              <a:rPr lang="ar-LB" sz="3000" dirty="0" smtClean="0"/>
              <a:t>تصريح بإستخدام أجير</a:t>
            </a:r>
          </a:p>
          <a:p>
            <a:pPr algn="r" rtl="1">
              <a:buFont typeface="Arial" charset="0"/>
              <a:buChar char="•"/>
              <a:defRPr/>
            </a:pPr>
            <a:r>
              <a:rPr lang="ar-LB" sz="3000" dirty="0" smtClean="0"/>
              <a:t>اعلام عن إستخدام أجير</a:t>
            </a:r>
          </a:p>
          <a:p>
            <a:pPr algn="r" rtl="1">
              <a:buFont typeface="Arial" charset="0"/>
              <a:buChar char="•"/>
              <a:defRPr/>
            </a:pPr>
            <a:r>
              <a:rPr lang="ar-LB" sz="3000" dirty="0" smtClean="0"/>
              <a:t>اعلام عن ترك أجير</a:t>
            </a:r>
          </a:p>
          <a:p>
            <a:pPr algn="r" rtl="1">
              <a:buFont typeface="Arial" charset="0"/>
              <a:buChar char="•"/>
              <a:defRPr/>
            </a:pPr>
            <a:r>
              <a:rPr lang="ar-LB" sz="3000" dirty="0" smtClean="0"/>
              <a:t>تصريح عن الزوجة</a:t>
            </a:r>
            <a:endParaRPr lang="en-US" sz="3000" dirty="0"/>
          </a:p>
        </p:txBody>
      </p:sp>
      <p:sp>
        <p:nvSpPr>
          <p:cNvPr id="3" name="Slide Number Placeholder 2"/>
          <p:cNvSpPr>
            <a:spLocks noGrp="1"/>
          </p:cNvSpPr>
          <p:nvPr>
            <p:ph type="sldNum" sz="quarter" idx="11"/>
          </p:nvPr>
        </p:nvSpPr>
        <p:spPr/>
        <p:txBody>
          <a:bodyPr/>
          <a:lstStyle/>
          <a:p>
            <a:pPr>
              <a:defRPr/>
            </a:pPr>
            <a:fld id="{CAB36B80-E1B5-4B60-8DA7-386ED56C18CD}" type="slidenum">
              <a:rPr lang="en-US" smtClean="0"/>
              <a:pPr>
                <a:defRPr/>
              </a:pPr>
              <a:t>18</a:t>
            </a:fld>
            <a:endParaRPr lang="en-US" dirty="0"/>
          </a:p>
        </p:txBody>
      </p:sp>
    </p:spTree>
    <p:extLst>
      <p:ext uri="{BB962C8B-B14F-4D97-AF65-F5344CB8AC3E}">
        <p14:creationId xmlns:p14="http://schemas.microsoft.com/office/powerpoint/2010/main" val="4268162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3FF3AB24-7B8B-498F-A952-72F84CEC492B}" type="slidenum">
              <a:rPr lang="en-US" smtClean="0"/>
              <a:pPr>
                <a:defRPr/>
              </a:pPr>
              <a:t>19</a:t>
            </a:fld>
            <a:endParaRPr lang="en-US" dirty="0"/>
          </a:p>
        </p:txBody>
      </p:sp>
      <p:pic>
        <p:nvPicPr>
          <p:cNvPr id="2765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219200"/>
            <a:ext cx="7543800" cy="56061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582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algn="r" rtl="1"/>
            <a:r>
              <a:rPr lang="ar-LB" altLang="en-US" dirty="0"/>
              <a:t>أ</a:t>
            </a:r>
            <a:r>
              <a:rPr lang="ar-SA" altLang="en-US" dirty="0"/>
              <a:t>هداف </a:t>
            </a:r>
            <a:r>
              <a:rPr lang="ar-LB" altLang="en-US" dirty="0"/>
              <a:t>ورشة العمل</a:t>
            </a:r>
            <a:endParaRPr lang="en-US" altLang="en-US" dirty="0"/>
          </a:p>
        </p:txBody>
      </p:sp>
      <p:sp>
        <p:nvSpPr>
          <p:cNvPr id="17410" name="ListLeanHorizontalTextDetail0"/>
          <p:cNvSpPr>
            <a:spLocks noChangeArrowheads="1"/>
          </p:cNvSpPr>
          <p:nvPr>
            <p:custDataLst>
              <p:tags r:id="rId1"/>
            </p:custDataLst>
          </p:nvPr>
        </p:nvSpPr>
        <p:spPr bwMode="auto">
          <a:xfrm>
            <a:off x="1943100" y="2945607"/>
            <a:ext cx="55435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a:spcBef>
                <a:spcPct val="20000"/>
              </a:spcBef>
              <a:buChar char="•"/>
              <a:defRPr sz="2400">
                <a:solidFill>
                  <a:schemeClr val="tx1"/>
                </a:solidFill>
                <a:latin typeface="Arial" panose="020B0604020202020204" pitchFamily="34" charset="0"/>
              </a:defRPr>
            </a:lvl1pPr>
            <a:lvl2pPr marL="742950" indent="-285750" defTabSz="330200">
              <a:spcBef>
                <a:spcPct val="20000"/>
              </a:spcBef>
              <a:buChar char="–"/>
              <a:defRPr sz="2000">
                <a:solidFill>
                  <a:schemeClr val="tx1"/>
                </a:solidFill>
                <a:latin typeface="Arial" panose="020B0604020202020204" pitchFamily="34" charset="0"/>
              </a:defRPr>
            </a:lvl2pPr>
            <a:lvl3pPr marL="1143000" indent="-228600" defTabSz="330200">
              <a:spcBef>
                <a:spcPct val="20000"/>
              </a:spcBef>
              <a:buChar char="•"/>
              <a:defRPr sz="2400">
                <a:solidFill>
                  <a:schemeClr val="tx1"/>
                </a:solidFill>
                <a:latin typeface="Arial" panose="020B0604020202020204" pitchFamily="34" charset="0"/>
              </a:defRPr>
            </a:lvl3pPr>
            <a:lvl4pPr marL="1600200" indent="-228600" defTabSz="330200">
              <a:spcBef>
                <a:spcPct val="20000"/>
              </a:spcBef>
              <a:buChar char="–"/>
              <a:defRPr sz="1600">
                <a:solidFill>
                  <a:schemeClr val="tx1"/>
                </a:solidFill>
                <a:latin typeface="Arial" panose="020B0604020202020204" pitchFamily="34" charset="0"/>
              </a:defRPr>
            </a:lvl4pPr>
            <a:lvl5pPr marL="2057400" indent="-228600" defTabSz="330200">
              <a:spcBef>
                <a:spcPct val="20000"/>
              </a:spcBef>
              <a:buChar char="»"/>
              <a:defRPr sz="16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SA" altLang="de-DE" sz="2100" dirty="0"/>
              <a:t>في نهاية هذا الت</a:t>
            </a:r>
            <a:r>
              <a:rPr lang="ar-LB" altLang="de-DE" sz="2100" dirty="0"/>
              <a:t>ّ</a:t>
            </a:r>
            <a:r>
              <a:rPr lang="ar-SA" altLang="de-DE" sz="2100" dirty="0"/>
              <a:t>دريب سيكون المشاركون قد تعرّفوا على: </a:t>
            </a:r>
            <a:endParaRPr lang="ar-LB" altLang="de-DE" sz="2100" dirty="0"/>
          </a:p>
        </p:txBody>
      </p:sp>
      <p:pic>
        <p:nvPicPr>
          <p:cNvPr id="17411"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2566" y="3555206"/>
            <a:ext cx="328613" cy="3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800">
                <a:solidFill>
                  <a:schemeClr val="tx1"/>
                </a:solidFill>
                <a:latin typeface="Arial" panose="020B0604020202020204" pitchFamily="34" charset="0"/>
              </a:defRPr>
            </a:lvl1pPr>
            <a:lvl2pPr marL="557213" indent="-214313">
              <a:spcBef>
                <a:spcPct val="20000"/>
              </a:spcBef>
              <a:buChar char="–"/>
              <a:defRPr sz="15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200">
                <a:solidFill>
                  <a:schemeClr val="tx1"/>
                </a:solidFill>
                <a:latin typeface="Arial" panose="020B0604020202020204" pitchFamily="34" charset="0"/>
              </a:defRPr>
            </a:lvl4pPr>
            <a:lvl5pPr marL="1543050" indent="-171450">
              <a:spcBef>
                <a:spcPct val="20000"/>
              </a:spcBef>
              <a:buChar char="»"/>
              <a:defRPr sz="12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2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2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2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200">
                <a:solidFill>
                  <a:schemeClr val="tx1"/>
                </a:solidFill>
                <a:latin typeface="Arial" panose="020B0604020202020204" pitchFamily="34" charset="0"/>
              </a:defRPr>
            </a:lvl9pPr>
          </a:lstStyle>
          <a:p>
            <a:pPr>
              <a:spcBef>
                <a:spcPct val="0"/>
              </a:spcBef>
              <a:buFontTx/>
              <a:buNone/>
            </a:pPr>
            <a:fld id="{D9BD644E-D1B7-40C3-BF4F-F7F0EB192686}" type="slidenum">
              <a:rPr lang="en-US" altLang="en-US" sz="900"/>
              <a:pPr>
                <a:spcBef>
                  <a:spcPct val="0"/>
                </a:spcBef>
                <a:buFontTx/>
                <a:buNone/>
              </a:pPr>
              <a:t>2</a:t>
            </a:fld>
            <a:endParaRPr lang="en-US" altLang="en-US" sz="900"/>
          </a:p>
        </p:txBody>
      </p:sp>
      <p:sp>
        <p:nvSpPr>
          <p:cNvPr id="17413" name="Rectangle 2"/>
          <p:cNvSpPr>
            <a:spLocks noChangeArrowheads="1"/>
          </p:cNvSpPr>
          <p:nvPr/>
        </p:nvSpPr>
        <p:spPr bwMode="auto">
          <a:xfrm>
            <a:off x="1383508" y="3601642"/>
            <a:ext cx="5679281" cy="182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sz="2250" b="1" dirty="0" smtClean="0"/>
              <a:t>القوانين المتعلّقة بالضمان الاجتماعي</a:t>
            </a:r>
            <a:endParaRPr lang="ar-LB" altLang="en-US" sz="2250" b="1" dirty="0"/>
          </a:p>
          <a:p>
            <a:pPr algn="r" rtl="1">
              <a:spcBef>
                <a:spcPct val="0"/>
              </a:spcBef>
              <a:buFontTx/>
              <a:buNone/>
            </a:pPr>
            <a:endParaRPr lang="ar-LB" altLang="en-US" sz="2250" b="1" dirty="0"/>
          </a:p>
          <a:p>
            <a:pPr algn="r" rtl="1">
              <a:spcBef>
                <a:spcPct val="0"/>
              </a:spcBef>
              <a:buFontTx/>
              <a:buNone/>
            </a:pPr>
            <a:r>
              <a:rPr lang="ar-LB" altLang="en-US" sz="2250" b="1" dirty="0" smtClean="0"/>
              <a:t>طريقة احتساب اشتراكات الضمان </a:t>
            </a:r>
            <a:r>
              <a:rPr lang="ar-LB" altLang="en-US" sz="2250" b="1" dirty="0"/>
              <a:t>الاجتماعي</a:t>
            </a:r>
          </a:p>
          <a:p>
            <a:pPr algn="r" rtl="1">
              <a:spcBef>
                <a:spcPct val="0"/>
              </a:spcBef>
              <a:buFontTx/>
              <a:buNone/>
            </a:pPr>
            <a:endParaRPr lang="ar-LB" altLang="en-US" sz="2250" b="1" dirty="0"/>
          </a:p>
          <a:p>
            <a:pPr algn="r" rtl="1">
              <a:spcBef>
                <a:spcPct val="0"/>
              </a:spcBef>
              <a:buFontTx/>
              <a:buNone/>
            </a:pPr>
            <a:r>
              <a:rPr lang="ar-LB" altLang="en-US" sz="2250" b="1" dirty="0" smtClean="0"/>
              <a:t>النماذج، مهل التصاريح وتعويضات نهاية الخدمة</a:t>
            </a:r>
            <a:endParaRPr lang="en-US" altLang="en-US" sz="2250" b="1" dirty="0"/>
          </a:p>
        </p:txBody>
      </p:sp>
      <p:pic>
        <p:nvPicPr>
          <p:cNvPr id="17414"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9235" y="4299348"/>
            <a:ext cx="328613" cy="32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8753" y="4972050"/>
            <a:ext cx="328613" cy="3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706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5B4FBF66-5693-403D-8B1E-2C4A56ECDDAB}" type="slidenum">
              <a:rPr lang="en-US" smtClean="0"/>
              <a:pPr>
                <a:defRPr/>
              </a:pPr>
              <a:t>20</a:t>
            </a:fld>
            <a:endParaRPr lang="en-US" dirty="0"/>
          </a:p>
        </p:txBody>
      </p:sp>
      <p:pic>
        <p:nvPicPr>
          <p:cNvPr id="286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292674"/>
            <a:ext cx="7327900" cy="543038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176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C022DC60-757E-4F3F-A17C-64658CE9B55C}" type="slidenum">
              <a:rPr lang="en-US" smtClean="0"/>
              <a:pPr>
                <a:defRPr/>
              </a:pPr>
              <a:t>21</a:t>
            </a:fld>
            <a:endParaRPr lang="en-US" dirty="0"/>
          </a:p>
        </p:txBody>
      </p:sp>
      <p:pic>
        <p:nvPicPr>
          <p:cNvPr id="296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295400"/>
            <a:ext cx="7343775" cy="54403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162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ABF4A0A2-015E-4D0A-87AB-96EF2B247C02}" type="slidenum">
              <a:rPr lang="en-US" smtClean="0"/>
              <a:pPr>
                <a:defRPr/>
              </a:pPr>
              <a:t>22</a:t>
            </a:fld>
            <a:endParaRPr lang="en-US" dirty="0"/>
          </a:p>
        </p:txBody>
      </p:sp>
      <p:pic>
        <p:nvPicPr>
          <p:cNvPr id="307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295400"/>
            <a:ext cx="7345362" cy="54403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117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1" y="1371600"/>
            <a:ext cx="7086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522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1" y="1524000"/>
            <a:ext cx="7467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556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754379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9352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bwMode="auto">
          <a:xfrm>
            <a:off x="744538" y="1447800"/>
            <a:ext cx="77136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algn="r" rtl="1">
              <a:buFont typeface="+mj-lt"/>
              <a:buAutoNum type="romanUcPeriod" startAt="4"/>
            </a:pPr>
            <a:r>
              <a:rPr lang="ar-LB" altLang="ar-LB" sz="3200" dirty="0"/>
              <a:t>تحصيل الاشتراكات</a:t>
            </a:r>
            <a:endParaRPr lang="en-US" altLang="ar-LB" sz="3200" dirty="0"/>
          </a:p>
        </p:txBody>
      </p:sp>
      <p:sp>
        <p:nvSpPr>
          <p:cNvPr id="31747" name="Rectangle 3"/>
          <p:cNvSpPr>
            <a:spLocks noGrp="1" noChangeArrowheads="1"/>
          </p:cNvSpPr>
          <p:nvPr>
            <p:ph type="body" idx="1"/>
          </p:nvPr>
        </p:nvSpPr>
        <p:spPr>
          <a:xfrm>
            <a:off x="914400" y="2193925"/>
            <a:ext cx="7442200" cy="4283075"/>
          </a:xfrm>
        </p:spPr>
        <p:txBody>
          <a:bodyPr/>
          <a:lstStyle/>
          <a:p>
            <a:pPr algn="just" rtl="1" eaLnBrk="1" hangingPunct="1">
              <a:buClrTx/>
              <a:buFont typeface="Wingdings" pitchFamily="2" charset="2"/>
              <a:buChar char="×"/>
            </a:pPr>
            <a:r>
              <a:rPr lang="ar-LB" altLang="ar-LB" dirty="0" smtClean="0"/>
              <a:t>فرضت معظم التشريعات على صاحب العمل غرامات مالية بالإضافة إلى زيادات تأخير في حال عدم التقيد بمهل تقديم التصاريح وعدم التقيد بمهل تسديد الاشتراكات</a:t>
            </a:r>
          </a:p>
          <a:p>
            <a:pPr algn="just" rtl="1" eaLnBrk="1" hangingPunct="1">
              <a:buClrTx/>
              <a:buFont typeface="Wingdings" pitchFamily="2" charset="2"/>
              <a:buChar char="×"/>
            </a:pPr>
            <a:endParaRPr lang="ar-LB" altLang="ar-LB" sz="1400" dirty="0" smtClean="0"/>
          </a:p>
          <a:p>
            <a:pPr algn="just" rtl="1" eaLnBrk="1" hangingPunct="1">
              <a:buClrTx/>
              <a:buFont typeface="Wingdings" pitchFamily="2" charset="2"/>
              <a:buChar char="×"/>
            </a:pPr>
            <a:r>
              <a:rPr lang="ar-LB" altLang="ar-LB" dirty="0" smtClean="0"/>
              <a:t>بعض التشريعات فرضت غرامات وعقوبات قضائية جزائية على أصحاب العمل عند احتجاز مبالغ الإشتراكات لديهم دون تسديدها لأنظمة التأمينات الإجتماعية لاسيما الإشتراكات المقتطعة من أجور العاملين</a:t>
            </a:r>
            <a:endParaRPr lang="en-US" altLang="ar-LB" dirty="0" smtClean="0"/>
          </a:p>
        </p:txBody>
      </p:sp>
      <p:sp>
        <p:nvSpPr>
          <p:cNvPr id="2" name="Slide Number Placeholder 1"/>
          <p:cNvSpPr>
            <a:spLocks noGrp="1"/>
          </p:cNvSpPr>
          <p:nvPr>
            <p:ph type="sldNum" sz="quarter" idx="11"/>
          </p:nvPr>
        </p:nvSpPr>
        <p:spPr/>
        <p:txBody>
          <a:bodyPr/>
          <a:lstStyle/>
          <a:p>
            <a:pPr>
              <a:defRPr/>
            </a:pPr>
            <a:fld id="{F8E1C783-7266-418F-A92B-FDCABF70D843}" type="slidenum">
              <a:rPr lang="en-US" smtClean="0"/>
              <a:pPr>
                <a:defRPr/>
              </a:pPr>
              <a:t>26</a:t>
            </a:fld>
            <a:endParaRPr lang="en-US" dirty="0"/>
          </a:p>
        </p:txBody>
      </p:sp>
    </p:spTree>
    <p:extLst>
      <p:ext uri="{BB962C8B-B14F-4D97-AF65-F5344CB8AC3E}">
        <p14:creationId xmlns:p14="http://schemas.microsoft.com/office/powerpoint/2010/main" val="355940808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bwMode="auto">
          <a:xfrm>
            <a:off x="228600" y="12954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LB" altLang="ar-LB" sz="3200" dirty="0"/>
              <a:t>في حالات تخلّف صاحب العمل عن تقديم الجداول وتسديد </a:t>
            </a:r>
            <a:r>
              <a:rPr lang="ar-LB" altLang="ar-LB" sz="3200" dirty="0" smtClean="0"/>
              <a:t>الإشتراكات</a:t>
            </a:r>
            <a:endParaRPr lang="en-US" altLang="ar-LB" sz="3200" dirty="0"/>
          </a:p>
        </p:txBody>
      </p:sp>
      <p:sp>
        <p:nvSpPr>
          <p:cNvPr id="32771" name="Rectangle 3"/>
          <p:cNvSpPr>
            <a:spLocks noGrp="1" noChangeArrowheads="1"/>
          </p:cNvSpPr>
          <p:nvPr>
            <p:ph type="body" idx="1"/>
          </p:nvPr>
        </p:nvSpPr>
        <p:spPr>
          <a:xfrm>
            <a:off x="531018" y="2438400"/>
            <a:ext cx="7929563" cy="3173412"/>
          </a:xfrm>
        </p:spPr>
        <p:txBody>
          <a:bodyPr/>
          <a:lstStyle/>
          <a:p>
            <a:pPr algn="just" rtl="1" eaLnBrk="1" hangingPunct="1">
              <a:buClrTx/>
              <a:buFont typeface="Wingdings" pitchFamily="2" charset="2"/>
              <a:buChar char="×"/>
            </a:pPr>
            <a:r>
              <a:rPr lang="ar-LB" altLang="ar-LB" dirty="0" smtClean="0"/>
              <a:t>توجّه مصلحة الإشتراكات إنذاراً الى صاحب العمل المتخلّف</a:t>
            </a:r>
          </a:p>
          <a:p>
            <a:pPr algn="just" rtl="1" eaLnBrk="1" hangingPunct="1">
              <a:buClrTx/>
              <a:buFont typeface="Wingdings" pitchFamily="2" charset="2"/>
              <a:buChar char="×"/>
            </a:pPr>
            <a:endParaRPr lang="ar-LB" altLang="ar-LB" sz="1200" dirty="0" smtClean="0"/>
          </a:p>
          <a:p>
            <a:pPr algn="just" rtl="1" eaLnBrk="1" hangingPunct="1">
              <a:buClrTx/>
              <a:buFont typeface="Wingdings" pitchFamily="2" charset="2"/>
              <a:buChar char="×"/>
            </a:pPr>
            <a:r>
              <a:rPr lang="ar-LB" altLang="ar-LB" dirty="0" smtClean="0"/>
              <a:t>إمهاله مدة محددة لتصحيح وضعه لتقديم الجداول وتسديد الإشتراكات (8 أيام في قانون الضمان م. 78).</a:t>
            </a:r>
            <a:endParaRPr lang="en-US" altLang="ar-LB" dirty="0" smtClean="0"/>
          </a:p>
        </p:txBody>
      </p:sp>
      <p:sp>
        <p:nvSpPr>
          <p:cNvPr id="2" name="Slide Number Placeholder 1"/>
          <p:cNvSpPr>
            <a:spLocks noGrp="1"/>
          </p:cNvSpPr>
          <p:nvPr>
            <p:ph type="sldNum" sz="quarter" idx="11"/>
          </p:nvPr>
        </p:nvSpPr>
        <p:spPr/>
        <p:txBody>
          <a:bodyPr/>
          <a:lstStyle/>
          <a:p>
            <a:pPr>
              <a:defRPr/>
            </a:pPr>
            <a:fld id="{AD233C68-58EE-46EC-94D3-D1649239BFF6}" type="slidenum">
              <a:rPr lang="en-US" smtClean="0"/>
              <a:pPr>
                <a:defRPr/>
              </a:pPr>
              <a:t>27</a:t>
            </a:fld>
            <a:endParaRPr lang="en-US" dirty="0"/>
          </a:p>
        </p:txBody>
      </p:sp>
    </p:spTree>
    <p:extLst>
      <p:ext uri="{BB962C8B-B14F-4D97-AF65-F5344CB8AC3E}">
        <p14:creationId xmlns:p14="http://schemas.microsoft.com/office/powerpoint/2010/main" val="85975010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bwMode="auto">
          <a:xfrm>
            <a:off x="457200" y="12954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LB" altLang="ar-LB" sz="3200" dirty="0"/>
              <a:t>في حالات تخلّف صاحب العمل عن تقديم الجداول وتسديد </a:t>
            </a:r>
            <a:r>
              <a:rPr lang="ar-LB" altLang="ar-LB" sz="3200" dirty="0" smtClean="0"/>
              <a:t>الإشتراكات </a:t>
            </a:r>
            <a:r>
              <a:rPr lang="ar-LB" altLang="ar-LB" sz="3200" dirty="0"/>
              <a:t>- تابع</a:t>
            </a:r>
            <a:endParaRPr lang="en-US" altLang="ar-LB" sz="3200" dirty="0"/>
          </a:p>
        </p:txBody>
      </p:sp>
      <p:sp>
        <p:nvSpPr>
          <p:cNvPr id="33795" name="Rectangle 3"/>
          <p:cNvSpPr>
            <a:spLocks noGrp="1" noChangeArrowheads="1"/>
          </p:cNvSpPr>
          <p:nvPr>
            <p:ph type="body" idx="1"/>
          </p:nvPr>
        </p:nvSpPr>
        <p:spPr>
          <a:xfrm>
            <a:off x="0" y="2322394"/>
            <a:ext cx="8715375" cy="3711575"/>
          </a:xfrm>
        </p:spPr>
        <p:txBody>
          <a:bodyPr/>
          <a:lstStyle/>
          <a:p>
            <a:pPr algn="just" rtl="1" eaLnBrk="1" hangingPunct="1">
              <a:lnSpc>
                <a:spcPct val="90000"/>
              </a:lnSpc>
              <a:buClrTx/>
              <a:buFont typeface="Wingdings" pitchFamily="2" charset="2"/>
              <a:buChar char="×"/>
            </a:pPr>
            <a:r>
              <a:rPr lang="ar-LB" altLang="ar-LB" dirty="0"/>
              <a:t>في حال عدم تجاوب صاحب  </a:t>
            </a:r>
            <a:r>
              <a:rPr lang="ar-LB" altLang="ar-LB" dirty="0" smtClean="0"/>
              <a:t>العمل: </a:t>
            </a:r>
            <a:r>
              <a:rPr lang="ar-LB" altLang="ar-LB" dirty="0"/>
              <a:t>تقدّر  الاشتراكات </a:t>
            </a:r>
            <a:r>
              <a:rPr lang="ar-LB" altLang="ar-LB" dirty="0" smtClean="0"/>
              <a:t>حُكماً:</a:t>
            </a:r>
            <a:endParaRPr lang="ar-LB" altLang="ar-LB" dirty="0"/>
          </a:p>
          <a:p>
            <a:pPr algn="just" rtl="1" eaLnBrk="1" hangingPunct="1">
              <a:lnSpc>
                <a:spcPct val="90000"/>
              </a:lnSpc>
              <a:buClrTx/>
              <a:buFont typeface="Wingdings" pitchFamily="2" charset="2"/>
              <a:buNone/>
            </a:pPr>
            <a:r>
              <a:rPr lang="ar-LB" altLang="ar-LB" dirty="0"/>
              <a:t>    بصورة قطعية </a:t>
            </a:r>
            <a:r>
              <a:rPr lang="ar-LB" altLang="ar-LB" dirty="0" smtClean="0"/>
              <a:t>وقد يُكلف </a:t>
            </a:r>
            <a:r>
              <a:rPr lang="ar-LB" altLang="ar-LB" dirty="0"/>
              <a:t>جهاز التفتيش إعداد التقدير</a:t>
            </a:r>
            <a:r>
              <a:rPr lang="ar-LB" altLang="ar-LB" dirty="0" smtClean="0"/>
              <a:t>.</a:t>
            </a:r>
          </a:p>
          <a:p>
            <a:pPr algn="just" rtl="1" eaLnBrk="1" hangingPunct="1">
              <a:lnSpc>
                <a:spcPct val="90000"/>
              </a:lnSpc>
              <a:buClrTx/>
              <a:buFont typeface="Wingdings" pitchFamily="2" charset="2"/>
              <a:buNone/>
            </a:pPr>
            <a:endParaRPr lang="ar-LB" altLang="ar-LB" dirty="0"/>
          </a:p>
          <a:p>
            <a:pPr algn="just" rtl="1" eaLnBrk="1" hangingPunct="1">
              <a:lnSpc>
                <a:spcPct val="90000"/>
              </a:lnSpc>
              <a:buClrTx/>
              <a:buFont typeface="Wingdings" pitchFamily="2" charset="2"/>
              <a:buChar char="×"/>
            </a:pPr>
            <a:r>
              <a:rPr lang="ar-LB" altLang="ar-LB" dirty="0"/>
              <a:t>تحال بيانات تقدير </a:t>
            </a:r>
            <a:r>
              <a:rPr lang="ar-LB" altLang="ar-LB" dirty="0" smtClean="0"/>
              <a:t>الإشتراكات </a:t>
            </a:r>
            <a:r>
              <a:rPr lang="ar-LB" altLang="ar-LB" dirty="0"/>
              <a:t>إلى دوائر التنفيذ التابعة للقضاء للتنفيذ.</a:t>
            </a:r>
          </a:p>
          <a:p>
            <a:pPr algn="just" rtl="1" eaLnBrk="1" hangingPunct="1">
              <a:lnSpc>
                <a:spcPct val="90000"/>
              </a:lnSpc>
              <a:buClrTx/>
              <a:buFont typeface="Wingdings" pitchFamily="2" charset="2"/>
              <a:buChar char="×"/>
            </a:pPr>
            <a:endParaRPr lang="ar-LB" altLang="ar-LB" dirty="0"/>
          </a:p>
          <a:p>
            <a:pPr algn="just" rtl="1" eaLnBrk="1" hangingPunct="1">
              <a:lnSpc>
                <a:spcPct val="90000"/>
              </a:lnSpc>
              <a:buClrTx/>
              <a:buFont typeface="Wingdings" pitchFamily="2" charset="2"/>
              <a:buChar char="×"/>
            </a:pPr>
            <a:r>
              <a:rPr lang="ar-LB" altLang="ar-LB" dirty="0"/>
              <a:t>في حالات عدم التجاوب خلال مدة شهر مع الدعوة المبلغة أصولاً لتسوية حساب تعويض نهاية الخدمة تسري الفائدة على مبلغ التسوية (8%) بعد انتهاء مهلة الشهر وتجري المطالبة بالدين لدى دوائر التنفيذ.</a:t>
            </a:r>
            <a:endParaRPr lang="en-US" altLang="ar-LB" dirty="0"/>
          </a:p>
          <a:p>
            <a:pPr algn="r" rtl="1" eaLnBrk="1" hangingPunct="1">
              <a:lnSpc>
                <a:spcPct val="90000"/>
              </a:lnSpc>
              <a:buClr>
                <a:schemeClr val="accent2"/>
              </a:buClr>
              <a:buFont typeface="Wingdings" pitchFamily="2" charset="2"/>
              <a:buNone/>
            </a:pPr>
            <a:endParaRPr lang="en-US" altLang="ar-LB" dirty="0" smtClean="0"/>
          </a:p>
        </p:txBody>
      </p:sp>
      <p:sp>
        <p:nvSpPr>
          <p:cNvPr id="2" name="Slide Number Placeholder 1"/>
          <p:cNvSpPr>
            <a:spLocks noGrp="1"/>
          </p:cNvSpPr>
          <p:nvPr>
            <p:ph type="sldNum" sz="quarter" idx="11"/>
          </p:nvPr>
        </p:nvSpPr>
        <p:spPr/>
        <p:txBody>
          <a:bodyPr/>
          <a:lstStyle/>
          <a:p>
            <a:pPr>
              <a:defRPr/>
            </a:pPr>
            <a:fld id="{B7A78570-9661-488C-BA3D-B39702854E7D}" type="slidenum">
              <a:rPr lang="en-US" smtClean="0"/>
              <a:pPr>
                <a:defRPr/>
              </a:pPr>
              <a:t>28</a:t>
            </a:fld>
            <a:endParaRPr lang="en-US" dirty="0"/>
          </a:p>
        </p:txBody>
      </p:sp>
    </p:spTree>
    <p:extLst>
      <p:ext uri="{BB962C8B-B14F-4D97-AF65-F5344CB8AC3E}">
        <p14:creationId xmlns:p14="http://schemas.microsoft.com/office/powerpoint/2010/main" val="243384324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bwMode="auto">
          <a:xfrm>
            <a:off x="685800" y="1295400"/>
            <a:ext cx="8215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algn="r" rtl="1">
              <a:buFont typeface="+mj-lt"/>
              <a:buAutoNum type="romanUcPeriod" startAt="5"/>
            </a:pPr>
            <a:r>
              <a:rPr lang="ar-LB" altLang="ar-LB" sz="3200" dirty="0"/>
              <a:t> واجبات صاحب العمل تجاه الضمان الاجتماعي</a:t>
            </a:r>
            <a:r>
              <a:rPr lang="en-US" altLang="ar-LB" sz="3200" dirty="0"/>
              <a:t> </a:t>
            </a:r>
          </a:p>
        </p:txBody>
      </p:sp>
      <p:sp>
        <p:nvSpPr>
          <p:cNvPr id="47107" name="Rectangle 3"/>
          <p:cNvSpPr>
            <a:spLocks noGrp="1" noChangeArrowheads="1"/>
          </p:cNvSpPr>
          <p:nvPr>
            <p:ph type="body" idx="1"/>
          </p:nvPr>
        </p:nvSpPr>
        <p:spPr>
          <a:xfrm>
            <a:off x="533400" y="1998935"/>
            <a:ext cx="8048625" cy="4643438"/>
          </a:xfrm>
        </p:spPr>
        <p:txBody>
          <a:bodyPr/>
          <a:lstStyle/>
          <a:p>
            <a:pPr algn="just" rtl="1" eaLnBrk="1" hangingPunct="1">
              <a:lnSpc>
                <a:spcPct val="80000"/>
              </a:lnSpc>
              <a:buClrTx/>
              <a:buFont typeface="Wingdings" pitchFamily="2" charset="2"/>
              <a:buNone/>
              <a:defRPr/>
            </a:pPr>
            <a:r>
              <a:rPr lang="ar-LB" dirty="0" smtClean="0">
                <a:sym typeface="Wingdings" pitchFamily="2" charset="2"/>
              </a:rPr>
              <a:t> </a:t>
            </a:r>
            <a:r>
              <a:rPr lang="ar-LB" dirty="0" smtClean="0"/>
              <a:t>التصريح عن الإستخدام وعن الأجير ضمن </a:t>
            </a:r>
            <a:r>
              <a:rPr lang="ar-LB" dirty="0"/>
              <a:t>مهلة 15 يوماً.</a:t>
            </a:r>
            <a:endParaRPr lang="ar-LB" dirty="0" smtClean="0"/>
          </a:p>
          <a:p>
            <a:pPr algn="just" rtl="1" eaLnBrk="1" hangingPunct="1">
              <a:lnSpc>
                <a:spcPct val="80000"/>
              </a:lnSpc>
              <a:buClrTx/>
              <a:buFont typeface="Wingdings" pitchFamily="2" charset="2"/>
              <a:buNone/>
              <a:defRPr/>
            </a:pPr>
            <a:r>
              <a:rPr lang="ar-LB" dirty="0" smtClean="0"/>
              <a:t>   </a:t>
            </a:r>
          </a:p>
          <a:p>
            <a:pPr marL="512763" indent="-512763" algn="just" rtl="1" eaLnBrk="1" hangingPunct="1">
              <a:lnSpc>
                <a:spcPct val="80000"/>
              </a:lnSpc>
              <a:buClrTx/>
              <a:buFont typeface="Wingdings" pitchFamily="2" charset="2"/>
              <a:buNone/>
              <a:defRPr/>
            </a:pPr>
            <a:r>
              <a:rPr lang="ar-LB" dirty="0" smtClean="0">
                <a:sym typeface="Wingdings" pitchFamily="2" charset="2"/>
              </a:rPr>
              <a:t> </a:t>
            </a:r>
            <a:r>
              <a:rPr lang="ar-LB" dirty="0" smtClean="0"/>
              <a:t>التصريح عن الأوضاع العائلية للأجير وعن أي تعديل أو  تغيير في هذه الأوضاع : زواج، طلاق، هجر، وفاة ، الخ...</a:t>
            </a:r>
          </a:p>
          <a:p>
            <a:pPr marL="457200" indent="-457200" algn="just" rtl="1" eaLnBrk="1" hangingPunct="1">
              <a:lnSpc>
                <a:spcPct val="80000"/>
              </a:lnSpc>
              <a:buClrTx/>
              <a:buFont typeface="Wingdings" pitchFamily="2" charset="2"/>
              <a:buNone/>
              <a:defRPr/>
            </a:pPr>
            <a:r>
              <a:rPr lang="ar-LB" dirty="0" smtClean="0"/>
              <a:t>    الأولاد على العاتق: إكمال الدراسة أو توقفها، حالات الإعاقة، الخ... </a:t>
            </a:r>
          </a:p>
          <a:p>
            <a:pPr algn="just" rtl="1" eaLnBrk="1" hangingPunct="1">
              <a:lnSpc>
                <a:spcPct val="80000"/>
              </a:lnSpc>
              <a:buClrTx/>
              <a:buFont typeface="Wingdings" pitchFamily="2" charset="2"/>
              <a:buNone/>
              <a:defRPr/>
            </a:pPr>
            <a:endParaRPr lang="ar-LB" dirty="0" smtClean="0"/>
          </a:p>
          <a:p>
            <a:pPr algn="just" rtl="1" eaLnBrk="1" hangingPunct="1">
              <a:lnSpc>
                <a:spcPct val="80000"/>
              </a:lnSpc>
              <a:buClrTx/>
              <a:buFont typeface="Wingdings" pitchFamily="2" charset="2"/>
              <a:buNone/>
              <a:defRPr/>
            </a:pPr>
            <a:r>
              <a:rPr lang="ar-LB" dirty="0" smtClean="0">
                <a:sym typeface="Wingdings" pitchFamily="2" charset="2"/>
              </a:rPr>
              <a:t> </a:t>
            </a:r>
            <a:r>
              <a:rPr lang="ar-LB" dirty="0" smtClean="0"/>
              <a:t>إقتطاع نسبة الاشتراك المترتبة على المضمون وتسديدها نيابة عن الصندوق.</a:t>
            </a:r>
          </a:p>
          <a:p>
            <a:pPr algn="just" rtl="1" eaLnBrk="1" hangingPunct="1">
              <a:lnSpc>
                <a:spcPct val="80000"/>
              </a:lnSpc>
              <a:buClrTx/>
              <a:buFont typeface="Wingdings" pitchFamily="2" charset="2"/>
              <a:buChar char="×"/>
              <a:defRPr/>
            </a:pPr>
            <a:endParaRPr lang="ar-LB" dirty="0" smtClean="0"/>
          </a:p>
          <a:p>
            <a:pPr algn="just" rtl="1" eaLnBrk="1" hangingPunct="1">
              <a:lnSpc>
                <a:spcPct val="80000"/>
              </a:lnSpc>
              <a:buClrTx/>
              <a:buFont typeface="Wingdings" pitchFamily="2" charset="2"/>
              <a:buChar char="×"/>
              <a:defRPr/>
            </a:pPr>
            <a:endParaRPr lang="ar-LB" dirty="0" smtClean="0"/>
          </a:p>
        </p:txBody>
      </p:sp>
      <p:sp>
        <p:nvSpPr>
          <p:cNvPr id="2" name="Slide Number Placeholder 1"/>
          <p:cNvSpPr>
            <a:spLocks noGrp="1"/>
          </p:cNvSpPr>
          <p:nvPr>
            <p:ph type="sldNum" sz="quarter" idx="11"/>
          </p:nvPr>
        </p:nvSpPr>
        <p:spPr/>
        <p:txBody>
          <a:bodyPr/>
          <a:lstStyle/>
          <a:p>
            <a:pPr>
              <a:defRPr/>
            </a:pPr>
            <a:fld id="{F734ACC4-DA53-48F2-9CB9-6ACE76B3E1A3}" type="slidenum">
              <a:rPr lang="en-US" smtClean="0"/>
              <a:pPr>
                <a:defRPr/>
              </a:pPr>
              <a:t>29</a:t>
            </a:fld>
            <a:endParaRPr lang="en-US" dirty="0"/>
          </a:p>
        </p:txBody>
      </p:sp>
    </p:spTree>
    <p:extLst>
      <p:ext uri="{BB962C8B-B14F-4D97-AF65-F5344CB8AC3E}">
        <p14:creationId xmlns:p14="http://schemas.microsoft.com/office/powerpoint/2010/main" val="53458516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609600" y="1219200"/>
            <a:ext cx="82296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LB" altLang="ar-LB" sz="3200" b="1" dirty="0" smtClean="0"/>
              <a:t>المحتوى</a:t>
            </a:r>
            <a:endParaRPr lang="en-US" altLang="ar-LB" sz="3200" b="1" dirty="0" smtClean="0"/>
          </a:p>
        </p:txBody>
      </p:sp>
      <p:sp>
        <p:nvSpPr>
          <p:cNvPr id="4099" name="Content Placeholder 2"/>
          <p:cNvSpPr>
            <a:spLocks noGrp="1"/>
          </p:cNvSpPr>
          <p:nvPr>
            <p:ph idx="1"/>
          </p:nvPr>
        </p:nvSpPr>
        <p:spPr>
          <a:xfrm>
            <a:off x="533400" y="2052637"/>
            <a:ext cx="8229600" cy="4500563"/>
          </a:xfrm>
        </p:spPr>
        <p:txBody>
          <a:bodyPr/>
          <a:lstStyle/>
          <a:p>
            <a:pPr marL="514350" indent="-514350" algn="just" rtl="1" eaLnBrk="1" hangingPunct="1">
              <a:lnSpc>
                <a:spcPct val="80000"/>
              </a:lnSpc>
              <a:buSzPct val="64000"/>
              <a:buFont typeface="+mj-lt"/>
              <a:buAutoNum type="romanUcPeriod"/>
              <a:defRPr/>
            </a:pPr>
            <a:r>
              <a:rPr lang="ar-LB" dirty="0"/>
              <a:t>المشتركون</a:t>
            </a:r>
            <a:r>
              <a:rPr lang="en-US" dirty="0"/>
              <a:t> </a:t>
            </a:r>
            <a:r>
              <a:rPr lang="ar-LB" dirty="0"/>
              <a:t>الخاضعون – كافة الفروع والحالات الخاصة</a:t>
            </a:r>
            <a:endParaRPr lang="ar-SA" dirty="0"/>
          </a:p>
          <a:p>
            <a:pPr marL="514350" indent="-514350" algn="just" rtl="1" eaLnBrk="1" hangingPunct="1">
              <a:lnSpc>
                <a:spcPct val="80000"/>
              </a:lnSpc>
              <a:buSzPct val="64000"/>
              <a:buFont typeface="+mj-lt"/>
              <a:buAutoNum type="romanUcPeriod"/>
              <a:defRPr/>
            </a:pPr>
            <a:r>
              <a:rPr lang="ar-LB" dirty="0"/>
              <a:t>الخضوع والإنتساب  </a:t>
            </a:r>
          </a:p>
          <a:p>
            <a:pPr marL="514350" indent="-514350" algn="just" rtl="1" eaLnBrk="1" hangingPunct="1">
              <a:lnSpc>
                <a:spcPct val="80000"/>
              </a:lnSpc>
              <a:buSzPct val="64000"/>
              <a:buFont typeface="+mj-lt"/>
              <a:buAutoNum type="romanUcPeriod"/>
              <a:defRPr/>
            </a:pPr>
            <a:r>
              <a:rPr lang="ar-LB" dirty="0"/>
              <a:t>حقوق الأجراء في التسجيل</a:t>
            </a:r>
          </a:p>
          <a:p>
            <a:pPr marL="514350" indent="-514350" algn="just" rtl="1" eaLnBrk="1" hangingPunct="1">
              <a:lnSpc>
                <a:spcPct val="80000"/>
              </a:lnSpc>
              <a:buSzPct val="64000"/>
              <a:buFont typeface="+mj-lt"/>
              <a:buAutoNum type="romanUcPeriod"/>
              <a:defRPr/>
            </a:pPr>
            <a:r>
              <a:rPr lang="ar-LB" dirty="0">
                <a:sym typeface="Wingdings"/>
              </a:rPr>
              <a:t>تحصيل </a:t>
            </a:r>
            <a:r>
              <a:rPr lang="ar-LB" dirty="0" smtClean="0">
                <a:sym typeface="Wingdings"/>
              </a:rPr>
              <a:t>الإشتراكات </a:t>
            </a:r>
            <a:endParaRPr lang="ar-LB" dirty="0">
              <a:sym typeface="Wingdings"/>
            </a:endParaRPr>
          </a:p>
          <a:p>
            <a:pPr marL="514350" indent="-514350" algn="just" rtl="1" eaLnBrk="1" hangingPunct="1">
              <a:lnSpc>
                <a:spcPct val="80000"/>
              </a:lnSpc>
              <a:buSzPct val="64000"/>
              <a:buFont typeface="+mj-lt"/>
              <a:buAutoNum type="romanUcPeriod"/>
              <a:defRPr/>
            </a:pPr>
            <a:r>
              <a:rPr lang="ar-LB" dirty="0">
                <a:sym typeface="Wingdings"/>
              </a:rPr>
              <a:t>واجبات صاحب العمل</a:t>
            </a:r>
          </a:p>
          <a:p>
            <a:pPr marL="514350" indent="-514350" algn="just" rtl="1" eaLnBrk="1" hangingPunct="1">
              <a:lnSpc>
                <a:spcPct val="80000"/>
              </a:lnSpc>
              <a:buSzPct val="64000"/>
              <a:buFont typeface="+mj-lt"/>
              <a:buAutoNum type="romanUcPeriod"/>
              <a:defRPr/>
            </a:pPr>
            <a:r>
              <a:rPr lang="ar-LB" dirty="0">
                <a:sym typeface="Wingdings"/>
              </a:rPr>
              <a:t>دورية تسديد الاشتراكات</a:t>
            </a:r>
          </a:p>
          <a:p>
            <a:pPr marL="514350" indent="-514350" algn="just" rtl="1" eaLnBrk="1" hangingPunct="1">
              <a:lnSpc>
                <a:spcPct val="80000"/>
              </a:lnSpc>
              <a:buSzPct val="64000"/>
              <a:buFont typeface="+mj-lt"/>
              <a:buAutoNum type="romanUcPeriod"/>
              <a:defRPr/>
            </a:pPr>
            <a:r>
              <a:rPr lang="ar-LB" dirty="0">
                <a:sym typeface="Wingdings"/>
              </a:rPr>
              <a:t>الحدّ الادنى والحدّ الاقصى </a:t>
            </a:r>
            <a:r>
              <a:rPr lang="ar-LB" altLang="ar-LB" dirty="0"/>
              <a:t>للكسب الخاضع </a:t>
            </a:r>
            <a:r>
              <a:rPr lang="ar-LB" altLang="ar-LB" dirty="0" err="1"/>
              <a:t>للإشتراكات</a:t>
            </a:r>
            <a:endParaRPr lang="ar-LB" altLang="ar-LB" dirty="0"/>
          </a:p>
          <a:p>
            <a:pPr marL="514350" indent="-514350" algn="just" rtl="1" eaLnBrk="1" hangingPunct="1">
              <a:lnSpc>
                <a:spcPct val="80000"/>
              </a:lnSpc>
              <a:buSzPct val="64000"/>
              <a:buFont typeface="+mj-lt"/>
              <a:buAutoNum type="romanUcPeriod"/>
              <a:defRPr/>
            </a:pPr>
            <a:r>
              <a:rPr lang="ar-LB" altLang="ar-LB" dirty="0"/>
              <a:t>تعويض نهاية الخدمة </a:t>
            </a:r>
            <a:endParaRPr lang="fr-FR" dirty="0">
              <a:sym typeface="Wingdings"/>
            </a:endParaRPr>
          </a:p>
          <a:p>
            <a:pPr algn="r" rtl="1" eaLnBrk="1" hangingPunct="1">
              <a:spcBef>
                <a:spcPct val="0"/>
              </a:spcBef>
              <a:buClr>
                <a:schemeClr val="tx1"/>
              </a:buClr>
              <a:buSzPct val="64000"/>
              <a:buFont typeface="Wingdings" pitchFamily="2" charset="2"/>
              <a:buNone/>
              <a:defRPr/>
            </a:pPr>
            <a:r>
              <a:rPr lang="en-US" sz="2400" dirty="0" smtClean="0">
                <a:sym typeface="Wingdings"/>
              </a:rPr>
              <a:t> </a:t>
            </a:r>
            <a:endParaRPr lang="ar-LB" sz="2400" dirty="0" smtClean="0">
              <a:sym typeface="Wingdings"/>
            </a:endParaRPr>
          </a:p>
          <a:p>
            <a:pPr algn="r" rtl="1" eaLnBrk="1" hangingPunct="1">
              <a:spcBef>
                <a:spcPct val="0"/>
              </a:spcBef>
              <a:buClr>
                <a:schemeClr val="tx1"/>
              </a:buClr>
              <a:buSzPct val="64000"/>
              <a:buFont typeface="Wingdings" pitchFamily="2" charset="2"/>
              <a:buNone/>
              <a:defRPr/>
            </a:pPr>
            <a:endParaRPr lang="ar-LB" sz="2400" dirty="0" smtClean="0">
              <a:sym typeface="Wingdings"/>
            </a:endParaRPr>
          </a:p>
          <a:p>
            <a:pPr marL="0" indent="0" algn="r" rtl="1" eaLnBrk="1" hangingPunct="1">
              <a:spcBef>
                <a:spcPct val="0"/>
              </a:spcBef>
              <a:buClr>
                <a:schemeClr val="tx1"/>
              </a:buClr>
              <a:buSzPct val="64000"/>
              <a:buFont typeface="Wingdings" pitchFamily="2" charset="2"/>
              <a:buNone/>
              <a:defRPr/>
            </a:pPr>
            <a:r>
              <a:rPr lang="ar-LB" sz="2400" dirty="0" smtClean="0">
                <a:sym typeface="Wingdings"/>
              </a:rPr>
              <a:t> </a:t>
            </a:r>
          </a:p>
          <a:p>
            <a:pPr algn="r" rtl="1" eaLnBrk="1" hangingPunct="1">
              <a:buClr>
                <a:schemeClr val="tx1"/>
              </a:buClr>
              <a:buSzPct val="64000"/>
              <a:buFont typeface="Arial" pitchFamily="34" charset="0"/>
              <a:buChar char="•"/>
              <a:defRPr/>
            </a:pPr>
            <a:endParaRPr lang="ar-LB" sz="2400" kern="1200" dirty="0" smtClean="0"/>
          </a:p>
          <a:p>
            <a:pPr marL="0" indent="0" algn="r" rtl="1" eaLnBrk="1" hangingPunct="1">
              <a:buClr>
                <a:schemeClr val="tx1"/>
              </a:buClr>
              <a:buSzPct val="64000"/>
              <a:buFont typeface="Wingdings" pitchFamily="2" charset="2"/>
              <a:buNone/>
              <a:defRPr/>
            </a:pPr>
            <a:endParaRPr lang="ar-LB" sz="2400" kern="1200" dirty="0" smtClean="0"/>
          </a:p>
          <a:p>
            <a:pPr algn="r" rtl="1" eaLnBrk="1" hangingPunct="1">
              <a:buClr>
                <a:schemeClr val="tx1"/>
              </a:buClr>
              <a:buSzPct val="64000"/>
              <a:buFont typeface="Arial" pitchFamily="34" charset="0"/>
              <a:buChar char="•"/>
              <a:defRPr/>
            </a:pPr>
            <a:endParaRPr lang="ar-LB" sz="2400" kern="1200" dirty="0" smtClean="0"/>
          </a:p>
        </p:txBody>
      </p:sp>
      <p:sp>
        <p:nvSpPr>
          <p:cNvPr id="2" name="Slide Number Placeholder 1"/>
          <p:cNvSpPr>
            <a:spLocks noGrp="1"/>
          </p:cNvSpPr>
          <p:nvPr>
            <p:ph type="sldNum" sz="quarter" idx="10"/>
          </p:nvPr>
        </p:nvSpPr>
        <p:spPr/>
        <p:txBody>
          <a:bodyPr/>
          <a:lstStyle/>
          <a:p>
            <a:pPr>
              <a:defRPr/>
            </a:pPr>
            <a:fld id="{4E271A8D-F13F-49CC-BD59-E99AC9CAF93D}" type="slidenum">
              <a:rPr lang="en-US" smtClean="0"/>
              <a:pPr>
                <a:defRPr/>
              </a:pPr>
              <a:t>3</a:t>
            </a:fld>
            <a:endParaRPr lang="en-US" dirty="0"/>
          </a:p>
        </p:txBody>
      </p:sp>
    </p:spTree>
    <p:extLst>
      <p:ext uri="{BB962C8B-B14F-4D97-AF65-F5344CB8AC3E}">
        <p14:creationId xmlns:p14="http://schemas.microsoft.com/office/powerpoint/2010/main" val="2125416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a:xfrm>
            <a:off x="152400" y="2035578"/>
            <a:ext cx="8669338" cy="4500563"/>
          </a:xfrm>
        </p:spPr>
        <p:txBody>
          <a:bodyPr/>
          <a:lstStyle/>
          <a:p>
            <a:pPr marL="457200" indent="-457200" algn="just" rtl="1" eaLnBrk="1" hangingPunct="1">
              <a:lnSpc>
                <a:spcPct val="80000"/>
              </a:lnSpc>
              <a:buClrTx/>
              <a:buFont typeface="Wingdings" pitchFamily="2" charset="2"/>
              <a:buNone/>
              <a:defRPr/>
            </a:pPr>
            <a:r>
              <a:rPr lang="ar-LB" dirty="0" smtClean="0">
                <a:sym typeface="Wingdings" pitchFamily="2" charset="2"/>
              </a:rPr>
              <a:t> </a:t>
            </a:r>
            <a:r>
              <a:rPr lang="ar-LB" dirty="0" smtClean="0"/>
              <a:t>التصريح عن الأجور والكسب ودفع الاشتراكات الناشئة عنها وضمن مهل محددة.</a:t>
            </a:r>
          </a:p>
          <a:p>
            <a:pPr algn="just" rtl="1" eaLnBrk="1" hangingPunct="1">
              <a:lnSpc>
                <a:spcPct val="80000"/>
              </a:lnSpc>
              <a:buClrTx/>
              <a:buFont typeface="Wingdings" pitchFamily="2" charset="2"/>
              <a:buNone/>
              <a:defRPr/>
            </a:pPr>
            <a:endParaRPr lang="en-US" dirty="0" smtClean="0"/>
          </a:p>
          <a:p>
            <a:pPr algn="just" rtl="1" eaLnBrk="1" hangingPunct="1">
              <a:lnSpc>
                <a:spcPct val="80000"/>
              </a:lnSpc>
              <a:buClrTx/>
              <a:buFont typeface="Wingdings" pitchFamily="2" charset="2"/>
              <a:buNone/>
              <a:defRPr/>
            </a:pPr>
            <a:r>
              <a:rPr lang="ar-LB" dirty="0" smtClean="0">
                <a:sym typeface="Wingdings" pitchFamily="2" charset="2"/>
              </a:rPr>
              <a:t> </a:t>
            </a:r>
            <a:r>
              <a:rPr lang="ar-LB" dirty="0" smtClean="0"/>
              <a:t>تسديد التعويضات العائلية إلى مستحقيها.</a:t>
            </a:r>
          </a:p>
          <a:p>
            <a:pPr algn="just" rtl="1" eaLnBrk="1" hangingPunct="1">
              <a:lnSpc>
                <a:spcPct val="80000"/>
              </a:lnSpc>
              <a:buClrTx/>
              <a:buFont typeface="Wingdings" pitchFamily="2" charset="2"/>
              <a:buNone/>
              <a:defRPr/>
            </a:pPr>
            <a:endParaRPr lang="ar-LB" dirty="0" smtClean="0"/>
          </a:p>
          <a:p>
            <a:pPr marL="457200" indent="-457200" algn="just" rtl="1" eaLnBrk="1" hangingPunct="1">
              <a:lnSpc>
                <a:spcPct val="80000"/>
              </a:lnSpc>
              <a:buClrTx/>
              <a:buFont typeface="Wingdings" pitchFamily="2" charset="2"/>
              <a:buNone/>
              <a:defRPr/>
            </a:pPr>
            <a:r>
              <a:rPr lang="ar-LB" dirty="0" smtClean="0">
                <a:sym typeface="Wingdings" pitchFamily="2" charset="2"/>
              </a:rPr>
              <a:t> </a:t>
            </a:r>
            <a:r>
              <a:rPr lang="ar-LB" dirty="0" smtClean="0"/>
              <a:t>استقبال المفتشين وعدم التعرّض لهم، وضع السجلات والأوراق ومستندات المحاسبة تحت تصرفهم،</a:t>
            </a:r>
          </a:p>
          <a:p>
            <a:pPr marL="457200" indent="-457200" algn="just" rtl="1" eaLnBrk="1" hangingPunct="1">
              <a:lnSpc>
                <a:spcPct val="80000"/>
              </a:lnSpc>
              <a:buClrTx/>
              <a:buFont typeface="Wingdings" pitchFamily="2" charset="2"/>
              <a:buNone/>
              <a:defRPr/>
            </a:pPr>
            <a:r>
              <a:rPr lang="ar-LB" dirty="0" smtClean="0"/>
              <a:t>    تقديم الإيضاحات والمعلومات والأوراق والمستندات الثبوتية المتعلقة بنشاط المؤسسة وحركة استخدام الأجراء وقيمة أجورهم أو كسبهم.</a:t>
            </a:r>
          </a:p>
          <a:p>
            <a:pPr algn="just" rtl="1" eaLnBrk="1" hangingPunct="1">
              <a:lnSpc>
                <a:spcPct val="80000"/>
              </a:lnSpc>
              <a:buClrTx/>
              <a:buFont typeface="Wingdings" pitchFamily="2" charset="2"/>
              <a:buChar char="×"/>
              <a:defRPr/>
            </a:pPr>
            <a:endParaRPr lang="en-US" dirty="0" smtClean="0"/>
          </a:p>
          <a:p>
            <a:pPr algn="r" rtl="1">
              <a:defRPr/>
            </a:pPr>
            <a:endParaRPr lang="en-US" dirty="0" smtClean="0"/>
          </a:p>
        </p:txBody>
      </p:sp>
      <p:sp>
        <p:nvSpPr>
          <p:cNvPr id="5" name="Rectangle 2"/>
          <p:cNvSpPr txBox="1">
            <a:spLocks noChangeArrowheads="1"/>
          </p:cNvSpPr>
          <p:nvPr/>
        </p:nvSpPr>
        <p:spPr bwMode="auto">
          <a:xfrm>
            <a:off x="304800" y="1219200"/>
            <a:ext cx="8824913" cy="1143000"/>
          </a:xfrm>
          <a:prstGeom prst="rect">
            <a:avLst/>
          </a:prstGeom>
          <a:noFill/>
          <a:ln>
            <a:miter lim="800000"/>
            <a:headEnd/>
            <a:tailEnd/>
          </a:ln>
        </p:spPr>
        <p:txBody>
          <a:bodyPr/>
          <a:lstStyle/>
          <a:p>
            <a:pPr marL="857250" indent="-857250" algn="l" rtl="1">
              <a:buFont typeface="+mj-lt"/>
              <a:buAutoNum type="romanUcPeriod" startAt="5"/>
              <a:defRPr/>
            </a:pPr>
            <a:r>
              <a:rPr lang="ar-LB" sz="3600" b="1" kern="0" dirty="0">
                <a:solidFill>
                  <a:schemeClr val="tx2"/>
                </a:solidFill>
                <a:latin typeface="+mj-lt"/>
                <a:ea typeface="+mj-ea"/>
                <a:cs typeface="+mj-cs"/>
              </a:rPr>
              <a:t> </a:t>
            </a:r>
            <a:r>
              <a:rPr lang="ar-LB" sz="3600" b="1" kern="0" dirty="0">
                <a:solidFill>
                  <a:schemeClr val="tx2"/>
                </a:solidFill>
                <a:latin typeface="Times New Roman" pitchFamily="18" charset="0"/>
                <a:ea typeface="+mj-ea"/>
                <a:cs typeface="Times New Roman" pitchFamily="18" charset="0"/>
              </a:rPr>
              <a:t>واجبات صاحب العمل تجاه الضمان الاجتماعي - تابع</a:t>
            </a:r>
          </a:p>
        </p:txBody>
      </p:sp>
      <p:sp>
        <p:nvSpPr>
          <p:cNvPr id="2" name="Slide Number Placeholder 1"/>
          <p:cNvSpPr>
            <a:spLocks noGrp="1"/>
          </p:cNvSpPr>
          <p:nvPr>
            <p:ph type="sldNum" sz="quarter" idx="11"/>
          </p:nvPr>
        </p:nvSpPr>
        <p:spPr/>
        <p:txBody>
          <a:bodyPr/>
          <a:lstStyle/>
          <a:p>
            <a:pPr>
              <a:defRPr/>
            </a:pPr>
            <a:fld id="{2B53B271-9651-44A8-85DC-642C18726BDF}" type="slidenum">
              <a:rPr lang="en-US" smtClean="0"/>
              <a:pPr>
                <a:defRPr/>
              </a:pPr>
              <a:t>30</a:t>
            </a:fld>
            <a:endParaRPr lang="en-US" dirty="0"/>
          </a:p>
        </p:txBody>
      </p:sp>
    </p:spTree>
    <p:extLst>
      <p:ext uri="{BB962C8B-B14F-4D97-AF65-F5344CB8AC3E}">
        <p14:creationId xmlns:p14="http://schemas.microsoft.com/office/powerpoint/2010/main" val="2032610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483121" y="1890712"/>
            <a:ext cx="8312150" cy="4357688"/>
          </a:xfrm>
        </p:spPr>
        <p:txBody>
          <a:bodyPr/>
          <a:lstStyle/>
          <a:p>
            <a:pPr algn="r" rtl="1" eaLnBrk="1" hangingPunct="1">
              <a:lnSpc>
                <a:spcPct val="90000"/>
              </a:lnSpc>
              <a:buClrTx/>
              <a:buFont typeface="Wingdings" pitchFamily="2" charset="2"/>
              <a:buChar char="×"/>
              <a:defRPr/>
            </a:pPr>
            <a:r>
              <a:rPr lang="ar-LB" b="1" dirty="0" smtClean="0"/>
              <a:t>إستخدام معوّقين</a:t>
            </a:r>
          </a:p>
          <a:p>
            <a:pPr marL="568325" indent="-222250" algn="just" rtl="1" eaLnBrk="1" hangingPunct="1">
              <a:lnSpc>
                <a:spcPct val="90000"/>
              </a:lnSpc>
              <a:buClrTx/>
              <a:buSzPct val="95000"/>
              <a:buFont typeface="Arial" pitchFamily="34" charset="0"/>
              <a:buChar char="•"/>
              <a:defRPr/>
            </a:pPr>
            <a:r>
              <a:rPr lang="ar-LB" dirty="0" smtClean="0"/>
              <a:t>صاحب العمل</a:t>
            </a:r>
            <a:r>
              <a:rPr lang="ar-LB" b="1" dirty="0" smtClean="0">
                <a:solidFill>
                  <a:schemeClr val="folHlink"/>
                </a:solidFill>
              </a:rPr>
              <a:t> </a:t>
            </a:r>
            <a:r>
              <a:rPr lang="ar-LB" dirty="0" smtClean="0"/>
              <a:t>في القطاع الخاص الذي لا يقل عدد الأجراء لديه عن 30 ولا يزيد عن 60 أجيراً هو ملزم باستخدام أجير واحد من المعوقين.</a:t>
            </a:r>
          </a:p>
          <a:p>
            <a:pPr marL="568325" indent="-222250" algn="just" rtl="1" eaLnBrk="1" hangingPunct="1">
              <a:lnSpc>
                <a:spcPct val="90000"/>
              </a:lnSpc>
              <a:buClrTx/>
              <a:buSzPct val="95000"/>
              <a:buFont typeface="Wingdings" pitchFamily="2" charset="2"/>
              <a:buNone/>
              <a:defRPr/>
            </a:pPr>
            <a:endParaRPr lang="ar-LB" dirty="0" smtClean="0"/>
          </a:p>
          <a:p>
            <a:pPr marL="568325" indent="-222250" algn="just" rtl="1" eaLnBrk="1" hangingPunct="1">
              <a:lnSpc>
                <a:spcPct val="90000"/>
              </a:lnSpc>
              <a:buClrTx/>
              <a:buSzPct val="95000"/>
              <a:buFont typeface="Arial" pitchFamily="34" charset="0"/>
              <a:buChar char="•"/>
              <a:defRPr/>
            </a:pPr>
            <a:r>
              <a:rPr lang="ar-LB" dirty="0" smtClean="0"/>
              <a:t>صاحب العمل الذي فاق عدد الأجراء في مؤسسته عن 60 أجيراً ملزم باستخدام معوقين بنسبة 3 بالمئة من عدد أجراء المؤسسة.</a:t>
            </a:r>
          </a:p>
          <a:p>
            <a:pPr marL="568325" indent="-222250" algn="just" rtl="1" eaLnBrk="1" hangingPunct="1">
              <a:lnSpc>
                <a:spcPct val="90000"/>
              </a:lnSpc>
              <a:buClrTx/>
              <a:buSzPct val="95000"/>
              <a:buFont typeface="Wingdings" pitchFamily="2" charset="2"/>
              <a:buNone/>
              <a:defRPr/>
            </a:pPr>
            <a:endParaRPr lang="ar-LB" dirty="0" smtClean="0"/>
          </a:p>
          <a:p>
            <a:pPr marL="568325" indent="-222250" algn="just" rtl="1" eaLnBrk="1" hangingPunct="1">
              <a:lnSpc>
                <a:spcPct val="90000"/>
              </a:lnSpc>
              <a:buClrTx/>
              <a:buSzPct val="95000"/>
              <a:buFont typeface="Arial" pitchFamily="34" charset="0"/>
              <a:buChar char="•"/>
              <a:defRPr/>
            </a:pPr>
            <a:r>
              <a:rPr lang="ar-LB" dirty="0" smtClean="0"/>
              <a:t>عنصر وجود كسر في احتساب النسبة يدور الكسر إلى الأعلى وفي حال المخالفة يمتنع الصندوق عن إصدار براءة ذمة لصاحب العمل المخالف.</a:t>
            </a:r>
            <a:endParaRPr lang="en-US" b="1" dirty="0" smtClean="0">
              <a:solidFill>
                <a:schemeClr val="folHlink"/>
              </a:solidFill>
            </a:endParaRPr>
          </a:p>
        </p:txBody>
      </p:sp>
      <p:sp>
        <p:nvSpPr>
          <p:cNvPr id="36867" name="Rectangle 4"/>
          <p:cNvSpPr>
            <a:spLocks noGrp="1" noChangeArrowheads="1"/>
          </p:cNvSpPr>
          <p:nvPr>
            <p:ph type="title" idx="4294967295"/>
          </p:nvPr>
        </p:nvSpPr>
        <p:spPr bwMode="auto">
          <a:xfrm>
            <a:off x="609600" y="1143000"/>
            <a:ext cx="8696325" cy="1071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lgn="l" rtl="1" eaLnBrk="1" hangingPunct="1">
              <a:buFont typeface="+mj-lt"/>
              <a:buAutoNum type="romanUcPeriod" startAt="5"/>
            </a:pPr>
            <a:r>
              <a:rPr lang="ar-LB" altLang="ar-LB" dirty="0" smtClean="0"/>
              <a:t> </a:t>
            </a:r>
            <a:r>
              <a:rPr lang="ar-LB" altLang="ar-LB" sz="3400" b="1" dirty="0" smtClean="0">
                <a:latin typeface="Times New Roman" pitchFamily="18" charset="0"/>
                <a:cs typeface="Times New Roman" pitchFamily="18" charset="0"/>
              </a:rPr>
              <a:t>واجبات صاحب العمل تجاه الضمان الاجتماعي - تابع</a:t>
            </a:r>
            <a:r>
              <a:rPr lang="en-US" altLang="ar-LB" sz="3400" b="1" dirty="0" smtClean="0">
                <a:latin typeface="Times New Roman" pitchFamily="18" charset="0"/>
                <a:cs typeface="Times New Roman" pitchFamily="18" charset="0"/>
              </a:rPr>
              <a:t> </a:t>
            </a:r>
          </a:p>
        </p:txBody>
      </p:sp>
      <p:sp>
        <p:nvSpPr>
          <p:cNvPr id="2" name="Slide Number Placeholder 1"/>
          <p:cNvSpPr>
            <a:spLocks noGrp="1"/>
          </p:cNvSpPr>
          <p:nvPr>
            <p:ph type="sldNum" sz="quarter" idx="11"/>
          </p:nvPr>
        </p:nvSpPr>
        <p:spPr/>
        <p:txBody>
          <a:bodyPr/>
          <a:lstStyle/>
          <a:p>
            <a:pPr>
              <a:defRPr/>
            </a:pPr>
            <a:fld id="{0B6E4EF7-44FF-4E06-9313-6F99CB05342D}" type="slidenum">
              <a:rPr lang="en-US" smtClean="0"/>
              <a:pPr>
                <a:defRPr/>
              </a:pPr>
              <a:t>31</a:t>
            </a:fld>
            <a:endParaRPr lang="en-US" dirty="0"/>
          </a:p>
        </p:txBody>
      </p:sp>
    </p:spTree>
    <p:extLst>
      <p:ext uri="{BB962C8B-B14F-4D97-AF65-F5344CB8AC3E}">
        <p14:creationId xmlns:p14="http://schemas.microsoft.com/office/powerpoint/2010/main" val="3762478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74850"/>
            <a:ext cx="8229600" cy="4883150"/>
          </a:xfrm>
        </p:spPr>
        <p:txBody>
          <a:bodyPr>
            <a:normAutofit/>
          </a:bodyPr>
          <a:lstStyle/>
          <a:p>
            <a:pPr marL="571500" indent="-571500" algn="r" rtl="1">
              <a:buFont typeface="+mj-lt"/>
              <a:buAutoNum type="arabicPeriod"/>
              <a:defRPr/>
            </a:pPr>
            <a:r>
              <a:rPr lang="ar-LB" dirty="0" smtClean="0">
                <a:latin typeface="Times New Roman" pitchFamily="18" charset="0"/>
                <a:cs typeface="Times New Roman" pitchFamily="18" charset="0"/>
              </a:rPr>
              <a:t>الإشتراكات المتوجبة شهرياً</a:t>
            </a:r>
          </a:p>
          <a:p>
            <a:pPr marL="571500" indent="-571500" algn="r" rtl="1">
              <a:buFont typeface="+mj-lt"/>
              <a:buAutoNum type="arabicPeriod"/>
              <a:defRPr/>
            </a:pPr>
            <a:r>
              <a:rPr lang="ar-LB" dirty="0" smtClean="0">
                <a:latin typeface="Times New Roman" pitchFamily="18" charset="0"/>
                <a:cs typeface="Times New Roman" pitchFamily="18" charset="0"/>
              </a:rPr>
              <a:t>الاشتراكات المتوجبة فصلياً</a:t>
            </a:r>
          </a:p>
          <a:p>
            <a:pPr marL="571500" indent="-571500" algn="r" rtl="1">
              <a:buFont typeface="+mj-lt"/>
              <a:buAutoNum type="arabicPeriod"/>
              <a:defRPr/>
            </a:pPr>
            <a:r>
              <a:rPr lang="ar-LB" dirty="0" smtClean="0">
                <a:latin typeface="Times New Roman" pitchFamily="18" charset="0"/>
                <a:cs typeface="Times New Roman" pitchFamily="18" charset="0"/>
              </a:rPr>
              <a:t>معالجة جداول التقديمات العائلية</a:t>
            </a:r>
          </a:p>
          <a:p>
            <a:pPr marL="571500" indent="-571500" algn="r" rtl="1">
              <a:buFont typeface="+mj-lt"/>
              <a:buAutoNum type="arabicPeriod"/>
              <a:defRPr/>
            </a:pPr>
            <a:r>
              <a:rPr lang="ar-LB" dirty="0" smtClean="0">
                <a:latin typeface="Times New Roman" pitchFamily="18" charset="0"/>
                <a:cs typeface="Times New Roman" pitchFamily="18" charset="0"/>
              </a:rPr>
              <a:t>التصريح الإسمي السنوي</a:t>
            </a:r>
            <a:endParaRPr lang="ar-LB" sz="1200" dirty="0">
              <a:latin typeface="Times New Roman" pitchFamily="18" charset="0"/>
              <a:cs typeface="Times New Roman" pitchFamily="18" charset="0"/>
            </a:endParaRPr>
          </a:p>
          <a:p>
            <a:pPr marL="571500" indent="-571500" algn="r" rtl="1">
              <a:buFont typeface="+mj-lt"/>
              <a:buAutoNum type="arabicPeriod"/>
              <a:defRPr/>
            </a:pPr>
            <a:r>
              <a:rPr lang="ar-LB" dirty="0" smtClean="0">
                <a:latin typeface="Times New Roman" pitchFamily="18" charset="0"/>
                <a:cs typeface="Times New Roman" pitchFamily="18" charset="0"/>
              </a:rPr>
              <a:t>أصول معالجة التصريح الإسمي السنوي</a:t>
            </a:r>
          </a:p>
          <a:p>
            <a:pPr marL="571500" indent="-571500" algn="r" rtl="1">
              <a:buFont typeface="+mj-lt"/>
              <a:buAutoNum type="arabicPeriod"/>
              <a:defRPr/>
            </a:pPr>
            <a:r>
              <a:rPr lang="ar-LB" dirty="0" smtClean="0">
                <a:latin typeface="Times New Roman" pitchFamily="18" charset="0"/>
                <a:cs typeface="Times New Roman" pitchFamily="18" charset="0"/>
                <a:sym typeface="Wingdings"/>
              </a:rPr>
              <a:t>معالجة تسوية تعويض نهاية الخدمة</a:t>
            </a:r>
          </a:p>
          <a:p>
            <a:pPr marL="571500" indent="-571500" algn="r" rtl="1">
              <a:buFont typeface="+mj-lt"/>
              <a:buAutoNum type="arabicPeriod"/>
              <a:defRPr/>
            </a:pPr>
            <a:r>
              <a:rPr lang="ar-LB" dirty="0" smtClean="0">
                <a:latin typeface="Times New Roman" pitchFamily="18" charset="0"/>
                <a:cs typeface="Times New Roman" pitchFamily="18" charset="0"/>
                <a:sym typeface="Wingdings"/>
              </a:rPr>
              <a:t>التقسيط</a:t>
            </a:r>
            <a:endParaRPr lang="en-US" dirty="0">
              <a:latin typeface="Times New Roman" pitchFamily="18" charset="0"/>
              <a:cs typeface="Times New Roman" pitchFamily="18" charset="0"/>
            </a:endParaRPr>
          </a:p>
        </p:txBody>
      </p:sp>
      <p:sp>
        <p:nvSpPr>
          <p:cNvPr id="4" name="Title 1"/>
          <p:cNvSpPr txBox="1">
            <a:spLocks/>
          </p:cNvSpPr>
          <p:nvPr/>
        </p:nvSpPr>
        <p:spPr>
          <a:xfrm>
            <a:off x="533400" y="1066800"/>
            <a:ext cx="8229600" cy="914400"/>
          </a:xfrm>
          <a:prstGeom prst="rect">
            <a:avLst/>
          </a:prstGeom>
        </p:spPr>
        <p:txBody>
          <a:bodyPr anchor="ctr">
            <a:normAutofit/>
          </a:bodyPr>
          <a:lstStyle/>
          <a:p>
            <a:pPr marL="857250" indent="-857250" algn="r" rtl="1">
              <a:buFont typeface="+mj-lt"/>
              <a:buAutoNum type="romanUcPeriod" startAt="6"/>
              <a:defRPr/>
            </a:pPr>
            <a:r>
              <a:rPr lang="ar-LB" sz="3600" b="1" dirty="0">
                <a:solidFill>
                  <a:schemeClr val="tx2"/>
                </a:solidFill>
                <a:latin typeface="Times New Roman" pitchFamily="18" charset="0"/>
                <a:cs typeface="Times New Roman" pitchFamily="18" charset="0"/>
              </a:rPr>
              <a:t>دورية تسديد الإشتراكات</a:t>
            </a:r>
            <a:endParaRPr lang="en-US" sz="3600" b="1" dirty="0">
              <a:solidFill>
                <a:schemeClr val="tx2"/>
              </a:solidFill>
              <a:latin typeface="Times New Roman" pitchFamily="18" charset="0"/>
              <a:ea typeface="+mj-ea"/>
              <a:cs typeface="Times New Roman" pitchFamily="18" charset="0"/>
            </a:endParaRPr>
          </a:p>
        </p:txBody>
      </p:sp>
      <p:sp>
        <p:nvSpPr>
          <p:cNvPr id="8" name="Slide Number Placeholder 7"/>
          <p:cNvSpPr>
            <a:spLocks noGrp="1"/>
          </p:cNvSpPr>
          <p:nvPr>
            <p:ph type="sldNum" sz="quarter" idx="10"/>
          </p:nvPr>
        </p:nvSpPr>
        <p:spPr/>
        <p:txBody>
          <a:bodyPr/>
          <a:lstStyle/>
          <a:p>
            <a:pPr>
              <a:defRPr/>
            </a:pPr>
            <a:fld id="{50895EE3-73D1-43F7-913F-738AD4D07BE2}" type="slidenum">
              <a:rPr lang="en-US" smtClean="0"/>
              <a:pPr>
                <a:defRPr/>
              </a:pPr>
              <a:t>32</a:t>
            </a:fld>
            <a:endParaRPr lang="en-US" dirty="0"/>
          </a:p>
        </p:txBody>
      </p:sp>
    </p:spTree>
    <p:extLst>
      <p:ext uri="{BB962C8B-B14F-4D97-AF65-F5344CB8AC3E}">
        <p14:creationId xmlns:p14="http://schemas.microsoft.com/office/powerpoint/2010/main" val="42565344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978025"/>
            <a:ext cx="8515350" cy="5184775"/>
          </a:xfrm>
        </p:spPr>
        <p:txBody>
          <a:bodyPr>
            <a:noAutofit/>
          </a:bodyPr>
          <a:lstStyle/>
          <a:p>
            <a:pPr marL="571500" indent="-309563" algn="just" rtl="1">
              <a:buFont typeface="+mj-lt"/>
              <a:buAutoNum type="romanUcPeriod"/>
              <a:defRPr/>
            </a:pPr>
            <a:r>
              <a:rPr lang="ar-LB" b="1" dirty="0" smtClean="0">
                <a:solidFill>
                  <a:schemeClr val="tx2"/>
                </a:solidFill>
                <a:latin typeface="Times New Roman" pitchFamily="18" charset="0"/>
                <a:cs typeface="Times New Roman" pitchFamily="18" charset="0"/>
                <a:sym typeface="Wingdings"/>
              </a:rPr>
              <a:t>الإشتراكات الشهرية</a:t>
            </a:r>
          </a:p>
          <a:p>
            <a:pPr algn="just" rtl="1">
              <a:buFont typeface="Wingdings" pitchFamily="2" charset="2"/>
              <a:buNone/>
              <a:defRPr/>
            </a:pPr>
            <a:endParaRPr lang="ar-LB" b="1" dirty="0" smtClean="0">
              <a:cs typeface="+mj-cs"/>
            </a:endParaRPr>
          </a:p>
          <a:p>
            <a:pPr algn="just" rtl="1">
              <a:buFont typeface="Wingdings" pitchFamily="2" charset="2"/>
              <a:buNone/>
              <a:defRPr/>
            </a:pPr>
            <a:r>
              <a:rPr lang="ar-LB" dirty="0" smtClean="0">
                <a:cs typeface="+mj-cs"/>
              </a:rPr>
              <a:t>   1- التسديد يكون خلال الشهر التالي</a:t>
            </a:r>
          </a:p>
          <a:p>
            <a:pPr algn="just" rtl="1">
              <a:buFont typeface="Wingdings" pitchFamily="2" charset="2"/>
              <a:buNone/>
              <a:defRPr/>
            </a:pPr>
            <a:r>
              <a:rPr lang="ar-LB" dirty="0" smtClean="0">
                <a:cs typeface="+mj-cs"/>
              </a:rPr>
              <a:t>   2- زيادة التأخير تتوجّب من أول الشهر التالي لشهر الإستحقاق</a:t>
            </a:r>
          </a:p>
          <a:p>
            <a:pPr marL="623888" indent="-361950" algn="just" rtl="1">
              <a:buFont typeface="Wingdings" pitchFamily="2" charset="2"/>
              <a:buNone/>
              <a:defRPr/>
            </a:pPr>
            <a:r>
              <a:rPr lang="ar-LB" dirty="0" smtClean="0">
                <a:cs typeface="+mj-cs"/>
              </a:rPr>
              <a:t>3- إشتراكات كانون الثاني تسدّد خلال شهر شباط وتبدأ الزيادة اعتباراً من أول آذار</a:t>
            </a:r>
          </a:p>
          <a:p>
            <a:pPr marL="623888" indent="-361950" algn="just" rtl="1">
              <a:buFont typeface="Wingdings" pitchFamily="2" charset="2"/>
              <a:buNone/>
              <a:defRPr/>
            </a:pPr>
            <a:r>
              <a:rPr lang="ar-LB" dirty="0" smtClean="0">
                <a:cs typeface="+mj-cs"/>
              </a:rPr>
              <a:t>4- ينظّم جدول الإشتراكات الشهري وفق الجدول التالي:</a:t>
            </a:r>
          </a:p>
          <a:p>
            <a:pPr algn="just" rtl="1">
              <a:buFont typeface="Wingdings" pitchFamily="2" charset="2"/>
              <a:buNone/>
              <a:defRPr/>
            </a:pPr>
            <a:endParaRPr lang="ar-LB" dirty="0" smtClean="0">
              <a:cs typeface="+mj-cs"/>
            </a:endParaRPr>
          </a:p>
          <a:p>
            <a:pPr algn="just" rtl="1">
              <a:buFont typeface="Wingdings" pitchFamily="2" charset="2"/>
              <a:buNone/>
              <a:defRPr/>
            </a:pPr>
            <a:r>
              <a:rPr lang="ar-LB" dirty="0" smtClean="0">
                <a:cs typeface="+mj-cs"/>
              </a:rPr>
              <a:t>      </a:t>
            </a:r>
            <a:r>
              <a:rPr lang="ar-LB" u="sng" dirty="0" smtClean="0">
                <a:cs typeface="+mj-cs"/>
                <a:hlinkClick r:id="rId2" action="ppaction://hlinksldjump"/>
              </a:rPr>
              <a:t>جدول الإشتراكات للمؤسسات الشهرية</a:t>
            </a:r>
            <a:endParaRPr lang="ar-LB" u="sng" dirty="0" smtClean="0">
              <a:cs typeface="+mj-cs"/>
            </a:endParaRPr>
          </a:p>
        </p:txBody>
      </p:sp>
      <p:sp>
        <p:nvSpPr>
          <p:cNvPr id="5" name="Title 1"/>
          <p:cNvSpPr txBox="1">
            <a:spLocks/>
          </p:cNvSpPr>
          <p:nvPr/>
        </p:nvSpPr>
        <p:spPr>
          <a:xfrm>
            <a:off x="890516" y="1079547"/>
            <a:ext cx="8229600" cy="914400"/>
          </a:xfrm>
          <a:prstGeom prst="rect">
            <a:avLst/>
          </a:prstGeom>
        </p:spPr>
        <p:txBody>
          <a:bodyPr anchor="ctr">
            <a:normAutofit/>
          </a:bodyPr>
          <a:lstStyle/>
          <a:p>
            <a:pPr marL="857250" indent="-857250" algn="r" rtl="1">
              <a:buFont typeface="+mj-lt"/>
              <a:buAutoNum type="romanUcPeriod" startAt="6"/>
              <a:defRPr/>
            </a:pPr>
            <a:r>
              <a:rPr lang="ar-LB" sz="3600" b="1" dirty="0">
                <a:solidFill>
                  <a:schemeClr val="tx2"/>
                </a:solidFill>
                <a:latin typeface="Times New Roman" pitchFamily="18" charset="0"/>
                <a:cs typeface="Times New Roman" pitchFamily="18" charset="0"/>
              </a:rPr>
              <a:t> دورية تسديد الإشتراكات - تابع</a:t>
            </a:r>
            <a:endParaRPr lang="en-US" sz="3600" b="1" dirty="0">
              <a:solidFill>
                <a:schemeClr val="tx2"/>
              </a:solidFill>
              <a:latin typeface="Times New Roman" pitchFamily="18" charset="0"/>
              <a:ea typeface="+mj-ea"/>
              <a:cs typeface="Times New Roman" pitchFamily="18" charset="0"/>
            </a:endParaRPr>
          </a:p>
        </p:txBody>
      </p:sp>
      <p:sp>
        <p:nvSpPr>
          <p:cNvPr id="8" name="Slide Number Placeholder 7"/>
          <p:cNvSpPr>
            <a:spLocks noGrp="1"/>
          </p:cNvSpPr>
          <p:nvPr>
            <p:ph type="sldNum" sz="quarter" idx="10"/>
          </p:nvPr>
        </p:nvSpPr>
        <p:spPr/>
        <p:txBody>
          <a:bodyPr/>
          <a:lstStyle/>
          <a:p>
            <a:pPr>
              <a:defRPr/>
            </a:pPr>
            <a:fld id="{26E45737-6831-4CEA-B23F-E46F53C65433}" type="slidenum">
              <a:rPr lang="en-US" smtClean="0"/>
              <a:pPr>
                <a:defRPr/>
              </a:pPr>
              <a:t>33</a:t>
            </a:fld>
            <a:endParaRPr lang="en-US" dirty="0"/>
          </a:p>
        </p:txBody>
      </p:sp>
    </p:spTree>
    <p:extLst>
      <p:ext uri="{BB962C8B-B14F-4D97-AF65-F5344CB8AC3E}">
        <p14:creationId xmlns:p14="http://schemas.microsoft.com/office/powerpoint/2010/main" val="2101224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0"/>
            <a:ext cx="8305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334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00200"/>
            <a:ext cx="8077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400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8077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700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013" y="1843087"/>
            <a:ext cx="8358187" cy="4786313"/>
          </a:xfrm>
        </p:spPr>
        <p:txBody>
          <a:bodyPr>
            <a:noAutofit/>
          </a:bodyPr>
          <a:lstStyle/>
          <a:p>
            <a:pPr algn="just" rtl="1">
              <a:buFont typeface="Wingdings" pitchFamily="2" charset="2"/>
              <a:buNone/>
              <a:defRPr/>
            </a:pPr>
            <a:r>
              <a:rPr lang="en-US" b="1" dirty="0" smtClean="0">
                <a:solidFill>
                  <a:schemeClr val="tx2"/>
                </a:solidFill>
                <a:latin typeface="Times New Roman" pitchFamily="18" charset="0"/>
                <a:cs typeface="Times New Roman" pitchFamily="18" charset="0"/>
                <a:sym typeface="Wingdings"/>
              </a:rPr>
              <a:t>II</a:t>
            </a:r>
            <a:r>
              <a:rPr lang="ar-LB" b="1" dirty="0" smtClean="0">
                <a:solidFill>
                  <a:schemeClr val="tx2"/>
                </a:solidFill>
                <a:latin typeface="Times New Roman" pitchFamily="18" charset="0"/>
                <a:cs typeface="Times New Roman" pitchFamily="18" charset="0"/>
                <a:sym typeface="Wingdings"/>
              </a:rPr>
              <a:t>. الإشتراكات الفصلية</a:t>
            </a:r>
          </a:p>
          <a:p>
            <a:pPr algn="just" rtl="1">
              <a:buFont typeface="Wingdings" pitchFamily="2" charset="2"/>
              <a:buNone/>
              <a:defRPr/>
            </a:pPr>
            <a:endParaRPr lang="ar-LB" b="1" dirty="0" smtClean="0">
              <a:cs typeface="+mj-cs"/>
            </a:endParaRPr>
          </a:p>
          <a:p>
            <a:pPr algn="just" rtl="1">
              <a:buFont typeface="Wingdings" pitchFamily="2" charset="2"/>
              <a:buNone/>
              <a:defRPr/>
            </a:pPr>
            <a:r>
              <a:rPr lang="ar-LB" dirty="0" smtClean="0">
                <a:cs typeface="+mj-cs"/>
              </a:rPr>
              <a:t>   1- التسديد يكون خلال الفصل التالي</a:t>
            </a:r>
          </a:p>
          <a:p>
            <a:pPr algn="just" rtl="1">
              <a:buFont typeface="Wingdings" pitchFamily="2" charset="2"/>
              <a:buNone/>
              <a:defRPr/>
            </a:pPr>
            <a:r>
              <a:rPr lang="ar-LB" dirty="0" smtClean="0">
                <a:cs typeface="+mj-cs"/>
              </a:rPr>
              <a:t>   2- زيادة التأخير تتوجّب اعتباراً من أوّل الفصل التالي لفصل الإستحقاق</a:t>
            </a:r>
          </a:p>
          <a:p>
            <a:pPr marL="623888" indent="-361950" algn="just" rtl="1">
              <a:buFont typeface="Wingdings" pitchFamily="2" charset="2"/>
              <a:buNone/>
              <a:defRPr/>
            </a:pPr>
            <a:r>
              <a:rPr lang="ar-LB" dirty="0" smtClean="0">
                <a:cs typeface="+mj-cs"/>
              </a:rPr>
              <a:t>3- إشتراكات الفصل الأول تسدّد خلال الفصل الثاني وتبدأ الزيادة من أول الفصل الثالث</a:t>
            </a:r>
          </a:p>
          <a:p>
            <a:pPr marL="623888" indent="-361950" algn="just" rtl="1">
              <a:buFont typeface="Wingdings" pitchFamily="2" charset="2"/>
              <a:buNone/>
              <a:defRPr/>
            </a:pPr>
            <a:r>
              <a:rPr lang="ar-LB" dirty="0" smtClean="0">
                <a:cs typeface="+mj-cs"/>
              </a:rPr>
              <a:t>4- ينظّم جدول الإشتراكات الفصليّة وفق الجدول التالي:</a:t>
            </a:r>
          </a:p>
          <a:p>
            <a:pPr algn="just" rtl="1">
              <a:buFont typeface="Wingdings" pitchFamily="2" charset="2"/>
              <a:buNone/>
              <a:defRPr/>
            </a:pPr>
            <a:endParaRPr lang="ar-LB" dirty="0" smtClean="0">
              <a:cs typeface="+mj-cs"/>
            </a:endParaRPr>
          </a:p>
          <a:p>
            <a:pPr algn="just" rtl="1">
              <a:buFont typeface="Wingdings" pitchFamily="2" charset="2"/>
              <a:buNone/>
              <a:defRPr/>
            </a:pPr>
            <a:r>
              <a:rPr lang="ar-LB" dirty="0" smtClean="0">
                <a:solidFill>
                  <a:srgbClr val="0000FF"/>
                </a:solidFill>
                <a:cs typeface="+mj-cs"/>
                <a:hlinkClick r:id="rId2" action="ppaction://hlinksldjump"/>
              </a:rPr>
              <a:t>جدول الإشتراكات للمؤسسات الفصلية</a:t>
            </a:r>
            <a:endParaRPr lang="ar-LB" dirty="0" smtClean="0">
              <a:solidFill>
                <a:srgbClr val="0000FF"/>
              </a:solidFill>
              <a:cs typeface="+mj-cs"/>
            </a:endParaRPr>
          </a:p>
        </p:txBody>
      </p:sp>
      <p:sp>
        <p:nvSpPr>
          <p:cNvPr id="5" name="Title 1"/>
          <p:cNvSpPr txBox="1">
            <a:spLocks/>
          </p:cNvSpPr>
          <p:nvPr/>
        </p:nvSpPr>
        <p:spPr>
          <a:xfrm>
            <a:off x="76200" y="1066800"/>
            <a:ext cx="8686800" cy="914400"/>
          </a:xfrm>
          <a:prstGeom prst="rect">
            <a:avLst/>
          </a:prstGeom>
        </p:spPr>
        <p:txBody>
          <a:bodyPr anchor="ctr">
            <a:normAutofit/>
          </a:bodyPr>
          <a:lstStyle>
            <a:defPPr>
              <a:defRPr lang="en-US"/>
            </a:defPPr>
            <a:lvl1pPr algn="r" rtl="1">
              <a:defRPr sz="3600" b="1">
                <a:solidFill>
                  <a:schemeClr val="tx2"/>
                </a:solidFill>
                <a:latin typeface="Times New Roman" pitchFamily="18" charset="0"/>
                <a:cs typeface="Times New Roman" pitchFamily="18" charset="0"/>
              </a:defRPr>
            </a:lvl1pPr>
          </a:lstStyle>
          <a:p>
            <a:pPr marL="857250" indent="-857250">
              <a:buFont typeface="+mj-lt"/>
              <a:buAutoNum type="romanUcPeriod" startAt="6"/>
            </a:pPr>
            <a:r>
              <a:rPr lang="ar-LB" dirty="0"/>
              <a:t>دورية تسديد الإشتراكات - تابع</a:t>
            </a:r>
            <a:endParaRPr lang="en-US" dirty="0"/>
          </a:p>
        </p:txBody>
      </p:sp>
      <p:sp>
        <p:nvSpPr>
          <p:cNvPr id="8" name="Slide Number Placeholder 7"/>
          <p:cNvSpPr>
            <a:spLocks noGrp="1"/>
          </p:cNvSpPr>
          <p:nvPr>
            <p:ph type="sldNum" sz="quarter" idx="10"/>
          </p:nvPr>
        </p:nvSpPr>
        <p:spPr/>
        <p:txBody>
          <a:bodyPr/>
          <a:lstStyle/>
          <a:p>
            <a:pPr>
              <a:defRPr/>
            </a:pPr>
            <a:fld id="{F26BEA3F-7132-40FE-8A24-5836D191F679}" type="slidenum">
              <a:rPr lang="en-US" smtClean="0"/>
              <a:pPr>
                <a:defRPr/>
              </a:pPr>
              <a:t>37</a:t>
            </a:fld>
            <a:endParaRPr lang="en-US" dirty="0"/>
          </a:p>
        </p:txBody>
      </p:sp>
    </p:spTree>
    <p:extLst>
      <p:ext uri="{BB962C8B-B14F-4D97-AF65-F5344CB8AC3E}">
        <p14:creationId xmlns:p14="http://schemas.microsoft.com/office/powerpoint/2010/main" val="14634637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3" y="1955800"/>
            <a:ext cx="8643937" cy="4597400"/>
          </a:xfrm>
        </p:spPr>
        <p:txBody>
          <a:bodyPr>
            <a:noAutofit/>
          </a:bodyPr>
          <a:lstStyle/>
          <a:p>
            <a:pPr algn="just" rtl="1">
              <a:buFont typeface="Wingdings" pitchFamily="2" charset="2"/>
              <a:buNone/>
              <a:defRPr/>
            </a:pPr>
            <a:r>
              <a:rPr lang="en-US" sz="2000" b="1" dirty="0" smtClean="0">
                <a:solidFill>
                  <a:schemeClr val="tx2"/>
                </a:solidFill>
                <a:latin typeface="Times New Roman" pitchFamily="18" charset="0"/>
                <a:cs typeface="Times New Roman" pitchFamily="18" charset="0"/>
                <a:sym typeface="Wingdings"/>
              </a:rPr>
              <a:t>III</a:t>
            </a:r>
            <a:r>
              <a:rPr lang="ar-LB" sz="2000" b="1" dirty="0" smtClean="0">
                <a:solidFill>
                  <a:schemeClr val="tx2"/>
                </a:solidFill>
                <a:latin typeface="Times New Roman" pitchFamily="18" charset="0"/>
                <a:cs typeface="Times New Roman" pitchFamily="18" charset="0"/>
                <a:sym typeface="Wingdings"/>
              </a:rPr>
              <a:t>. معالجة جدول التقديمات العائلية</a:t>
            </a:r>
          </a:p>
          <a:p>
            <a:pPr algn="just" rtl="1">
              <a:buFont typeface="Wingdings" pitchFamily="2" charset="2"/>
              <a:buNone/>
              <a:defRPr/>
            </a:pPr>
            <a:endParaRPr lang="ar-LB" sz="1100" b="1" dirty="0" smtClean="0">
              <a:cs typeface="+mj-cs"/>
            </a:endParaRPr>
          </a:p>
          <a:p>
            <a:pPr algn="just" rtl="1">
              <a:buFont typeface="Wingdings" pitchFamily="2" charset="2"/>
              <a:buNone/>
              <a:defRPr/>
            </a:pPr>
            <a:r>
              <a:rPr lang="ar-LB" dirty="0" smtClean="0">
                <a:cs typeface="+mj-cs"/>
              </a:rPr>
              <a:t>   1- توقيع الجدول من قبل مصفّي ومراقب التقديمات العائلية في الضمان الإجتماعي</a:t>
            </a:r>
          </a:p>
          <a:p>
            <a:pPr algn="just" rtl="1">
              <a:buFont typeface="Wingdings" pitchFamily="2" charset="2"/>
              <a:buNone/>
              <a:defRPr/>
            </a:pPr>
            <a:endParaRPr lang="ar-LB" sz="700" dirty="0" smtClean="0">
              <a:cs typeface="+mj-cs"/>
            </a:endParaRPr>
          </a:p>
          <a:p>
            <a:pPr algn="just" rtl="1">
              <a:buFont typeface="Wingdings" pitchFamily="2" charset="2"/>
              <a:buNone/>
              <a:defRPr/>
            </a:pPr>
            <a:r>
              <a:rPr lang="ar-LB" dirty="0" smtClean="0">
                <a:cs typeface="+mj-cs"/>
              </a:rPr>
              <a:t>   2- توقيع الجدول إفرادياً من قبل الأجراء وختم وتوقيع الجدول من قبل رب العمل</a:t>
            </a:r>
          </a:p>
          <a:p>
            <a:pPr algn="just" rtl="1">
              <a:buFont typeface="Wingdings" pitchFamily="2" charset="2"/>
              <a:buNone/>
              <a:defRPr/>
            </a:pPr>
            <a:endParaRPr lang="ar-LB" sz="700" dirty="0" smtClean="0">
              <a:cs typeface="+mj-cs"/>
            </a:endParaRPr>
          </a:p>
          <a:p>
            <a:pPr marL="711200" indent="-449263" algn="just" rtl="1">
              <a:buFont typeface="Wingdings" pitchFamily="2" charset="2"/>
              <a:buNone/>
              <a:defRPr/>
            </a:pPr>
            <a:r>
              <a:rPr lang="ar-LB" dirty="0" smtClean="0">
                <a:cs typeface="+mj-cs"/>
              </a:rPr>
              <a:t>3- درس التغييرات الطارئة على الوضع العائلي (زواج، وفاة، عمل، دراسة،...إلخ)</a:t>
            </a:r>
          </a:p>
          <a:p>
            <a:pPr algn="just" rtl="1">
              <a:buFont typeface="Wingdings" pitchFamily="2" charset="2"/>
              <a:buNone/>
              <a:defRPr/>
            </a:pPr>
            <a:endParaRPr lang="ar-LB" sz="700" dirty="0" smtClean="0">
              <a:cs typeface="+mj-cs"/>
            </a:endParaRPr>
          </a:p>
          <a:p>
            <a:pPr marL="711200" indent="-449263" algn="just" rtl="1">
              <a:buFont typeface="Wingdings" pitchFamily="2" charset="2"/>
              <a:buNone/>
              <a:defRPr/>
            </a:pPr>
            <a:r>
              <a:rPr lang="ar-LB" dirty="0" smtClean="0">
                <a:cs typeface="+mj-cs"/>
              </a:rPr>
              <a:t>4- بالنسبة للأجراء الأجانب: وجوب إرفاق صورة عن رخصة الإقامة وعن إجازة العمل</a:t>
            </a:r>
          </a:p>
          <a:p>
            <a:pPr algn="just" rtl="1">
              <a:buFont typeface="Wingdings" pitchFamily="2" charset="2"/>
              <a:buNone/>
              <a:defRPr/>
            </a:pPr>
            <a:endParaRPr lang="ar-LB" sz="700" dirty="0" smtClean="0">
              <a:cs typeface="+mj-cs"/>
            </a:endParaRPr>
          </a:p>
          <a:p>
            <a:pPr algn="just" rtl="1">
              <a:buFont typeface="Wingdings" pitchFamily="2" charset="2"/>
              <a:buNone/>
              <a:defRPr/>
            </a:pPr>
            <a:r>
              <a:rPr lang="ar-LB" dirty="0" smtClean="0">
                <a:cs typeface="+mj-cs"/>
              </a:rPr>
              <a:t>   5- التدقيق بمبلغ التقديمات قبل حسمها من مجموع الإشتراكات</a:t>
            </a:r>
          </a:p>
        </p:txBody>
      </p:sp>
      <p:sp>
        <p:nvSpPr>
          <p:cNvPr id="5" name="Title 1"/>
          <p:cNvSpPr txBox="1">
            <a:spLocks/>
          </p:cNvSpPr>
          <p:nvPr/>
        </p:nvSpPr>
        <p:spPr>
          <a:xfrm>
            <a:off x="457200" y="1066800"/>
            <a:ext cx="8543925" cy="914400"/>
          </a:xfrm>
          <a:prstGeom prst="rect">
            <a:avLst/>
          </a:prstGeom>
        </p:spPr>
        <p:txBody>
          <a:bodyPr anchor="ctr">
            <a:normAutofit/>
          </a:bodyPr>
          <a:lstStyle>
            <a:defPPr>
              <a:defRPr lang="en-US"/>
            </a:defPPr>
            <a:lvl1pPr algn="r" rtl="1">
              <a:defRPr sz="3600" b="1">
                <a:solidFill>
                  <a:schemeClr val="tx2"/>
                </a:solidFill>
                <a:latin typeface="Times New Roman" pitchFamily="18" charset="0"/>
                <a:cs typeface="Times New Roman" pitchFamily="18" charset="0"/>
              </a:defRPr>
            </a:lvl1pPr>
          </a:lstStyle>
          <a:p>
            <a:r>
              <a:rPr lang="ar-LB" dirty="0"/>
              <a:t> دورية تسديد الإشتراكات - تابع</a:t>
            </a:r>
            <a:endParaRPr lang="en-US" dirty="0"/>
          </a:p>
        </p:txBody>
      </p:sp>
      <p:sp>
        <p:nvSpPr>
          <p:cNvPr id="8" name="Slide Number Placeholder 7"/>
          <p:cNvSpPr>
            <a:spLocks noGrp="1"/>
          </p:cNvSpPr>
          <p:nvPr>
            <p:ph type="sldNum" sz="quarter" idx="10"/>
          </p:nvPr>
        </p:nvSpPr>
        <p:spPr/>
        <p:txBody>
          <a:bodyPr/>
          <a:lstStyle/>
          <a:p>
            <a:pPr>
              <a:defRPr/>
            </a:pPr>
            <a:fld id="{D038C00F-4705-40D1-9BBF-433673221785}" type="slidenum">
              <a:rPr lang="en-US" smtClean="0"/>
              <a:pPr>
                <a:defRPr/>
              </a:pPr>
              <a:t>38</a:t>
            </a:fld>
            <a:endParaRPr lang="en-US" dirty="0"/>
          </a:p>
        </p:txBody>
      </p:sp>
    </p:spTree>
    <p:extLst>
      <p:ext uri="{BB962C8B-B14F-4D97-AF65-F5344CB8AC3E}">
        <p14:creationId xmlns:p14="http://schemas.microsoft.com/office/powerpoint/2010/main" val="26695003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175" y="1976437"/>
            <a:ext cx="8658225" cy="4500563"/>
          </a:xfrm>
        </p:spPr>
        <p:txBody>
          <a:bodyPr>
            <a:noAutofit/>
          </a:bodyPr>
          <a:lstStyle/>
          <a:p>
            <a:pPr algn="just" rtl="1">
              <a:buFont typeface="Wingdings" pitchFamily="2" charset="2"/>
              <a:buNone/>
              <a:defRPr/>
            </a:pPr>
            <a:r>
              <a:rPr lang="en-US" b="1" dirty="0" smtClean="0">
                <a:solidFill>
                  <a:schemeClr val="tx2"/>
                </a:solidFill>
                <a:latin typeface="Times New Roman" pitchFamily="18" charset="0"/>
                <a:cs typeface="Times New Roman" pitchFamily="18" charset="0"/>
                <a:sym typeface="Wingdings"/>
              </a:rPr>
              <a:t>IV</a:t>
            </a:r>
            <a:r>
              <a:rPr lang="ar-LB" sz="2200" b="1" dirty="0" smtClean="0">
                <a:solidFill>
                  <a:schemeClr val="tx2"/>
                </a:solidFill>
                <a:latin typeface="Times New Roman" pitchFamily="18" charset="0"/>
                <a:cs typeface="Times New Roman" pitchFamily="18" charset="0"/>
                <a:sym typeface="Wingdings"/>
              </a:rPr>
              <a:t>. التصريح الإسمي السنوي (فصلي وشهري)</a:t>
            </a:r>
          </a:p>
          <a:p>
            <a:pPr algn="just" rtl="1">
              <a:buFont typeface="Wingdings" pitchFamily="2" charset="2"/>
              <a:buNone/>
              <a:defRPr/>
            </a:pPr>
            <a:r>
              <a:rPr lang="ar-LB" sz="2200" dirty="0" smtClean="0">
                <a:cs typeface="+mj-cs"/>
              </a:rPr>
              <a:t>   1- يجب أن يتم التسديد قبل 31 آذار من السنة التالية</a:t>
            </a:r>
          </a:p>
          <a:p>
            <a:pPr algn="just" rtl="1">
              <a:buFont typeface="Wingdings" pitchFamily="2" charset="2"/>
              <a:buNone/>
              <a:defRPr/>
            </a:pPr>
            <a:r>
              <a:rPr lang="ar-LB" sz="2200" dirty="0" smtClean="0">
                <a:cs typeface="+mj-cs"/>
              </a:rPr>
              <a:t>   2- تبدأ الغرامات (مخالفة المادة 80 - فقرة 5 )اعتباراً من أول نيسان من السنة التالية:</a:t>
            </a:r>
          </a:p>
          <a:p>
            <a:pPr lvl="1" algn="just" rtl="1">
              <a:buFont typeface="Arial" charset="0"/>
              <a:buChar char="•"/>
              <a:defRPr/>
            </a:pPr>
            <a:r>
              <a:rPr lang="ar-LB" sz="1800" dirty="0" smtClean="0">
                <a:cs typeface="+mj-cs"/>
              </a:rPr>
              <a:t>انّ صاحب العمل الذي يغفل تقديم التصريح الاسمي السنوي خلال المهلة المحددة أي 3/31 من كل سنة يتوجب عليه غرامة وقدرها:</a:t>
            </a:r>
          </a:p>
          <a:p>
            <a:pPr marL="0" indent="0" algn="just" rtl="1">
              <a:buNone/>
              <a:defRPr/>
            </a:pPr>
            <a:r>
              <a:rPr lang="ar-LB" sz="2200" dirty="0">
                <a:cs typeface="+mj-cs"/>
              </a:rPr>
              <a:t>	</a:t>
            </a:r>
            <a:r>
              <a:rPr lang="ar-LB" sz="2200" dirty="0" smtClean="0">
                <a:cs typeface="+mj-cs"/>
              </a:rPr>
              <a:t>* 000 60 ل.ل. للمؤسسات الفصلية</a:t>
            </a:r>
          </a:p>
          <a:p>
            <a:pPr marL="0" indent="0" algn="just" rtl="1">
              <a:buNone/>
              <a:defRPr/>
            </a:pPr>
            <a:r>
              <a:rPr lang="ar-LB" sz="2200" dirty="0">
                <a:cs typeface="+mj-cs"/>
              </a:rPr>
              <a:t>	</a:t>
            </a:r>
            <a:r>
              <a:rPr lang="ar-LB" sz="2200" dirty="0" smtClean="0">
                <a:cs typeface="+mj-cs"/>
              </a:rPr>
              <a:t>* و 000 150 ل.ل. للمؤسسات الشهرية، واذا تجاوز التأخير ثلاثة اشهر اخرى 	يعاقب المخالف بغرامة اضافية وقدرها للمؤسسات الشهرية والفصلية 000 3 ل.ل. 	عن كل اجير شهرياً على أن لا تقلّ عن 000 150 ل.ل. ولا تزيد عن              	000 500 1 ل.ل.</a:t>
            </a:r>
            <a:endParaRPr lang="ar-LB" dirty="0"/>
          </a:p>
          <a:p>
            <a:pPr algn="just" rtl="1">
              <a:buFont typeface="Wingdings" pitchFamily="2" charset="2"/>
              <a:buNone/>
              <a:defRPr/>
            </a:pPr>
            <a:endParaRPr lang="ar-LB" dirty="0" smtClean="0">
              <a:cs typeface="+mj-cs"/>
            </a:endParaRPr>
          </a:p>
          <a:p>
            <a:pPr algn="just" rtl="1">
              <a:buFont typeface="Wingdings" pitchFamily="2" charset="2"/>
              <a:buNone/>
              <a:defRPr/>
            </a:pPr>
            <a:r>
              <a:rPr lang="ar-LB" dirty="0" smtClean="0">
                <a:cs typeface="+mj-cs"/>
              </a:rPr>
              <a:t>  </a:t>
            </a:r>
          </a:p>
        </p:txBody>
      </p:sp>
      <p:sp>
        <p:nvSpPr>
          <p:cNvPr id="5" name="Title 1"/>
          <p:cNvSpPr txBox="1">
            <a:spLocks/>
          </p:cNvSpPr>
          <p:nvPr/>
        </p:nvSpPr>
        <p:spPr>
          <a:xfrm>
            <a:off x="457200" y="1143000"/>
            <a:ext cx="8472488" cy="914400"/>
          </a:xfrm>
          <a:prstGeom prst="rect">
            <a:avLst/>
          </a:prstGeom>
        </p:spPr>
        <p:txBody>
          <a:bodyPr anchor="ctr">
            <a:normAutofit/>
          </a:bodyPr>
          <a:lstStyle/>
          <a:p>
            <a:pPr marL="857250" indent="-857250" algn="r" rtl="1">
              <a:buFont typeface="+mj-lt"/>
              <a:buAutoNum type="romanUcPeriod" startAt="6"/>
              <a:defRPr/>
            </a:pPr>
            <a:r>
              <a:rPr lang="ar-LB" sz="3600" b="1" dirty="0">
                <a:solidFill>
                  <a:schemeClr val="tx2"/>
                </a:solidFill>
                <a:latin typeface="Times New Roman" pitchFamily="18" charset="0"/>
                <a:cs typeface="Times New Roman" pitchFamily="18" charset="0"/>
              </a:rPr>
              <a:t> دورية تسديد الإشتراكات - تابع</a:t>
            </a:r>
            <a:endParaRPr lang="en-US" sz="3600" b="1" dirty="0">
              <a:solidFill>
                <a:schemeClr val="tx2"/>
              </a:solidFill>
              <a:latin typeface="Times New Roman" pitchFamily="18" charset="0"/>
              <a:ea typeface="+mj-ea"/>
              <a:cs typeface="Times New Roman" pitchFamily="18" charset="0"/>
            </a:endParaRPr>
          </a:p>
        </p:txBody>
      </p:sp>
      <p:sp>
        <p:nvSpPr>
          <p:cNvPr id="8" name="Slide Number Placeholder 7"/>
          <p:cNvSpPr>
            <a:spLocks noGrp="1"/>
          </p:cNvSpPr>
          <p:nvPr>
            <p:ph type="sldNum" sz="quarter" idx="10"/>
          </p:nvPr>
        </p:nvSpPr>
        <p:spPr/>
        <p:txBody>
          <a:bodyPr/>
          <a:lstStyle/>
          <a:p>
            <a:pPr>
              <a:defRPr/>
            </a:pPr>
            <a:fld id="{2CA742C8-DC29-4DAD-8FEB-2EA9562C531A}" type="slidenum">
              <a:rPr lang="en-US" smtClean="0"/>
              <a:pPr>
                <a:defRPr/>
              </a:pPr>
              <a:t>39</a:t>
            </a:fld>
            <a:endParaRPr lang="en-US" dirty="0"/>
          </a:p>
        </p:txBody>
      </p:sp>
    </p:spTree>
    <p:extLst>
      <p:ext uri="{BB962C8B-B14F-4D97-AF65-F5344CB8AC3E}">
        <p14:creationId xmlns:p14="http://schemas.microsoft.com/office/powerpoint/2010/main" val="760072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bwMode="auto">
          <a:xfrm>
            <a:off x="884830" y="1371600"/>
            <a:ext cx="82296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algn="r" rtl="1">
              <a:buFont typeface="+mj-lt"/>
              <a:buAutoNum type="romanUcPeriod"/>
            </a:pPr>
            <a:r>
              <a:rPr lang="ar-LB" altLang="ar-LB" sz="3200" b="1" dirty="0" smtClean="0"/>
              <a:t>الخضوع واتّصافه بالإلزام - </a:t>
            </a:r>
            <a:r>
              <a:rPr lang="ar-LB" altLang="ar-LB" sz="2800" b="1" dirty="0" smtClean="0">
                <a:latin typeface="Times New Roman" pitchFamily="18" charset="0"/>
                <a:cs typeface="Times New Roman" pitchFamily="18" charset="0"/>
              </a:rPr>
              <a:t>المشتركون الخاضعون</a:t>
            </a:r>
            <a:endParaRPr lang="en-US" altLang="ar-LB" sz="3200" dirty="0" smtClean="0"/>
          </a:p>
        </p:txBody>
      </p:sp>
      <p:sp>
        <p:nvSpPr>
          <p:cNvPr id="22531" name="Content Placeholder 1"/>
          <p:cNvSpPr>
            <a:spLocks noGrp="1"/>
          </p:cNvSpPr>
          <p:nvPr>
            <p:ph idx="1"/>
          </p:nvPr>
        </p:nvSpPr>
        <p:spPr>
          <a:xfrm>
            <a:off x="304800" y="2085975"/>
            <a:ext cx="8526463" cy="4286250"/>
          </a:xfrm>
        </p:spPr>
        <p:txBody>
          <a:bodyPr/>
          <a:lstStyle/>
          <a:p>
            <a:pPr algn="r" rtl="1">
              <a:buFont typeface="Wingdings" pitchFamily="2" charset="2"/>
              <a:buNone/>
              <a:defRPr/>
            </a:pPr>
            <a:r>
              <a:rPr lang="ar-LB" sz="2800" dirty="0" smtClean="0">
                <a:latin typeface="Arial" charset="0"/>
                <a:sym typeface="Wingdings" pitchFamily="2" charset="2"/>
              </a:rPr>
              <a:t> </a:t>
            </a:r>
            <a:r>
              <a:rPr lang="ar-SA" sz="2800" b="1" u="sng" dirty="0" smtClean="0"/>
              <a:t>الشروط الأساسية لخضوع الأجير لأحكام قانون الضمان الإجتماعي :</a:t>
            </a:r>
            <a:endParaRPr lang="en-US" sz="2800" b="1" u="sng" dirty="0" smtClean="0"/>
          </a:p>
          <a:p>
            <a:pPr algn="r" rtl="1">
              <a:buFont typeface="Wingdings" pitchFamily="2" charset="2"/>
              <a:buNone/>
              <a:defRPr/>
            </a:pPr>
            <a:r>
              <a:rPr lang="ar-SA" sz="1500" b="1" u="sng" dirty="0" smtClean="0"/>
              <a:t> </a:t>
            </a:r>
            <a:endParaRPr lang="en-US" sz="1500" dirty="0" smtClean="0"/>
          </a:p>
          <a:p>
            <a:pPr marL="568325" indent="-222250" algn="r" rtl="1">
              <a:buClrTx/>
              <a:buSzPct val="95000"/>
              <a:buFont typeface="Arial" pitchFamily="34" charset="0"/>
              <a:buChar char="•"/>
              <a:defRPr/>
            </a:pPr>
            <a:r>
              <a:rPr lang="ar-LB" dirty="0" smtClean="0"/>
              <a:t>الإر</a:t>
            </a:r>
            <a:r>
              <a:rPr lang="ar-SA" dirty="0" smtClean="0"/>
              <a:t>تب</a:t>
            </a:r>
            <a:r>
              <a:rPr lang="ar-LB" dirty="0" smtClean="0"/>
              <a:t>ا</a:t>
            </a:r>
            <a:r>
              <a:rPr lang="ar-SA" dirty="0" smtClean="0"/>
              <a:t>ط مع المؤسسة بعلاقة عمل وفق منطوق الفقرة الأولى من المادة 426 من قانون الموجبات والعقود</a:t>
            </a:r>
            <a:r>
              <a:rPr lang="ar-LB" dirty="0" smtClean="0"/>
              <a:t>،</a:t>
            </a:r>
            <a:endParaRPr lang="en-US" dirty="0" smtClean="0"/>
          </a:p>
          <a:p>
            <a:pPr algn="r" rtl="1">
              <a:buFont typeface="Wingdings" pitchFamily="2" charset="2"/>
              <a:buNone/>
              <a:defRPr/>
            </a:pPr>
            <a:endParaRPr lang="ar-LB" sz="1500" dirty="0" smtClean="0"/>
          </a:p>
          <a:p>
            <a:pPr indent="3175" algn="r" rtl="1">
              <a:buClrTx/>
              <a:buSzPct val="95000"/>
              <a:buFont typeface="Arial" pitchFamily="34" charset="0"/>
              <a:buChar char="•"/>
              <a:defRPr/>
            </a:pPr>
            <a:r>
              <a:rPr lang="ar-LB" dirty="0" smtClean="0"/>
              <a:t> </a:t>
            </a:r>
            <a:r>
              <a:rPr lang="ar-SA" dirty="0" smtClean="0"/>
              <a:t>توفر العناصر التالية</a:t>
            </a:r>
            <a:r>
              <a:rPr lang="en-US" dirty="0" smtClean="0"/>
              <a:t>:</a:t>
            </a:r>
            <a:r>
              <a:rPr lang="ar-SA" dirty="0" smtClean="0"/>
              <a:t> </a:t>
            </a:r>
            <a:r>
              <a:rPr lang="ar-SA" b="1" dirty="0" smtClean="0"/>
              <a:t>العمل، الأجر والتبعية القانونية</a:t>
            </a:r>
            <a:r>
              <a:rPr lang="ar-SA" dirty="0" smtClean="0"/>
              <a:t>. </a:t>
            </a:r>
            <a:endParaRPr lang="en-US" dirty="0" smtClean="0"/>
          </a:p>
          <a:p>
            <a:pPr algn="r" rtl="1">
              <a:buFont typeface="Wingdings" pitchFamily="2" charset="2"/>
              <a:buNone/>
              <a:defRPr/>
            </a:pPr>
            <a:endParaRPr lang="en-US" dirty="0" smtClean="0"/>
          </a:p>
        </p:txBody>
      </p:sp>
      <p:sp>
        <p:nvSpPr>
          <p:cNvPr id="2" name="Slide Number Placeholder 1"/>
          <p:cNvSpPr>
            <a:spLocks noGrp="1"/>
          </p:cNvSpPr>
          <p:nvPr>
            <p:ph type="sldNum" sz="quarter" idx="10"/>
          </p:nvPr>
        </p:nvSpPr>
        <p:spPr/>
        <p:txBody>
          <a:bodyPr/>
          <a:lstStyle/>
          <a:p>
            <a:pPr>
              <a:defRPr/>
            </a:pPr>
            <a:fld id="{7F353631-356C-444C-B6C8-4E86B4BF9F99}" type="slidenum">
              <a:rPr lang="en-US" smtClean="0"/>
              <a:pPr>
                <a:defRPr/>
              </a:pPr>
              <a:t>4</a:t>
            </a:fld>
            <a:endParaRPr lang="en-US" dirty="0"/>
          </a:p>
        </p:txBody>
      </p:sp>
    </p:spTree>
    <p:extLst>
      <p:ext uri="{BB962C8B-B14F-4D97-AF65-F5344CB8AC3E}">
        <p14:creationId xmlns:p14="http://schemas.microsoft.com/office/powerpoint/2010/main" val="1592137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lgn="r" rtl="1">
              <a:buFont typeface="+mj-lt"/>
              <a:buAutoNum type="romanUcPeriod" startAt="6"/>
            </a:pPr>
            <a:r>
              <a:rPr lang="ar-LB" sz="3000" dirty="0">
                <a:latin typeface="Times New Roman" pitchFamily="18" charset="0"/>
                <a:cs typeface="Times New Roman" pitchFamily="18" charset="0"/>
              </a:rPr>
              <a:t> دورية تسديد الإشتراكات - تابع</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685800" y="1967299"/>
            <a:ext cx="7772400" cy="3886200"/>
          </a:xfrm>
        </p:spPr>
        <p:txBody>
          <a:bodyPr/>
          <a:lstStyle/>
          <a:p>
            <a:pPr algn="just" rtl="1">
              <a:buNone/>
              <a:defRPr/>
            </a:pPr>
            <a:r>
              <a:rPr lang="en-US" b="1" dirty="0">
                <a:solidFill>
                  <a:schemeClr val="tx2"/>
                </a:solidFill>
                <a:latin typeface="Times New Roman" pitchFamily="18" charset="0"/>
                <a:cs typeface="Times New Roman" pitchFamily="18" charset="0"/>
                <a:sym typeface="Wingdings"/>
              </a:rPr>
              <a:t>IV</a:t>
            </a:r>
            <a:r>
              <a:rPr lang="ar-LB" b="1" dirty="0">
                <a:solidFill>
                  <a:schemeClr val="tx2"/>
                </a:solidFill>
                <a:latin typeface="Times New Roman" pitchFamily="18" charset="0"/>
                <a:cs typeface="Times New Roman" pitchFamily="18" charset="0"/>
                <a:sym typeface="Wingdings"/>
              </a:rPr>
              <a:t>. </a:t>
            </a:r>
            <a:r>
              <a:rPr lang="ar-LB" b="1" dirty="0">
                <a:latin typeface="Times New Roman" pitchFamily="18" charset="0"/>
                <a:cs typeface="Times New Roman" pitchFamily="18" charset="0"/>
                <a:sym typeface="Wingdings"/>
              </a:rPr>
              <a:t>التصريح الإسمي السنوي (فصلي وشهري</a:t>
            </a:r>
            <a:r>
              <a:rPr lang="ar-LB" b="1" dirty="0" smtClean="0">
                <a:latin typeface="Times New Roman" pitchFamily="18" charset="0"/>
                <a:cs typeface="Times New Roman" pitchFamily="18" charset="0"/>
                <a:sym typeface="Wingdings"/>
              </a:rPr>
              <a:t>)</a:t>
            </a:r>
            <a:endParaRPr lang="ar-LB" dirty="0"/>
          </a:p>
          <a:p>
            <a:pPr algn="just" rtl="1">
              <a:buFont typeface="Wingdings" pitchFamily="2" charset="2"/>
              <a:buNone/>
              <a:defRPr/>
            </a:pPr>
            <a:r>
              <a:rPr lang="ar-LB" dirty="0"/>
              <a:t>  3- يقدّم التصريح الإسمي السنوي</a:t>
            </a:r>
          </a:p>
          <a:p>
            <a:pPr algn="just" rtl="1">
              <a:buFont typeface="Wingdings" pitchFamily="2" charset="2"/>
              <a:buNone/>
              <a:defRPr/>
            </a:pPr>
            <a:r>
              <a:rPr lang="ar-LB" dirty="0"/>
              <a:t>      أ - في حال التفرّغ عن المؤسسة</a:t>
            </a:r>
          </a:p>
          <a:p>
            <a:pPr algn="just" rtl="1">
              <a:buFont typeface="Wingdings" pitchFamily="2" charset="2"/>
              <a:buNone/>
              <a:defRPr/>
            </a:pPr>
            <a:r>
              <a:rPr lang="ar-LB" dirty="0"/>
              <a:t>     ب- في حال التوقّف النهائي عن استخدام </a:t>
            </a:r>
            <a:r>
              <a:rPr lang="ar-LB" dirty="0" smtClean="0"/>
              <a:t>أجراء</a:t>
            </a:r>
            <a:endParaRPr lang="ar-LB" dirty="0"/>
          </a:p>
          <a:p>
            <a:pPr algn="just" rtl="1">
              <a:buFont typeface="Wingdings" pitchFamily="2" charset="2"/>
              <a:buNone/>
              <a:defRPr/>
            </a:pPr>
            <a:r>
              <a:rPr lang="ar-LB" dirty="0"/>
              <a:t>     ج- يتوجّب دفع الإشتراكات في مهلة خمسة عشر يوماً</a:t>
            </a:r>
          </a:p>
          <a:p>
            <a:pPr algn="just" rtl="1">
              <a:buFont typeface="Wingdings" pitchFamily="2" charset="2"/>
              <a:buNone/>
              <a:defRPr/>
            </a:pPr>
            <a:endParaRPr lang="ar-LB" dirty="0"/>
          </a:p>
          <a:p>
            <a:pPr algn="r" rtl="1"/>
            <a:endParaRPr lang="en-US" dirty="0"/>
          </a:p>
        </p:txBody>
      </p:sp>
      <p:sp>
        <p:nvSpPr>
          <p:cNvPr id="4" name="Rectangle 3"/>
          <p:cNvSpPr/>
          <p:nvPr/>
        </p:nvSpPr>
        <p:spPr>
          <a:xfrm>
            <a:off x="990600" y="5715000"/>
            <a:ext cx="354584" cy="276999"/>
          </a:xfrm>
          <a:prstGeom prst="rect">
            <a:avLst/>
          </a:prstGeom>
        </p:spPr>
        <p:txBody>
          <a:bodyPr wrap="none">
            <a:spAutoFit/>
          </a:bodyPr>
          <a:lstStyle/>
          <a:p>
            <a:r>
              <a:rPr lang="en-US" sz="1200" dirty="0" smtClean="0">
                <a:latin typeface="+mn-lt"/>
              </a:rPr>
              <a:t>28</a:t>
            </a:r>
            <a:endParaRPr lang="en-US" sz="1200" dirty="0">
              <a:latin typeface="+mn-lt"/>
            </a:endParaRPr>
          </a:p>
        </p:txBody>
      </p:sp>
    </p:spTree>
    <p:extLst>
      <p:ext uri="{BB962C8B-B14F-4D97-AF65-F5344CB8AC3E}">
        <p14:creationId xmlns:p14="http://schemas.microsoft.com/office/powerpoint/2010/main" val="4503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838200" y="1447800"/>
            <a:ext cx="77724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57250" indent="-857250" algn="r" rtl="1">
              <a:buFont typeface="+mj-lt"/>
              <a:buAutoNum type="romanUcPeriod" startAt="6"/>
            </a:pPr>
            <a:r>
              <a:rPr lang="ar-LB" altLang="ar-LB" sz="3600" b="1" dirty="0" smtClean="0">
                <a:latin typeface="Times New Roman" pitchFamily="18" charset="0"/>
                <a:cs typeface="Times New Roman" pitchFamily="18" charset="0"/>
              </a:rPr>
              <a:t>دورية تسديد الإشتراكات - تابع</a:t>
            </a:r>
            <a:endParaRPr lang="en-US" altLang="ar-LB" sz="3600" dirty="0" smtClean="0"/>
          </a:p>
        </p:txBody>
      </p:sp>
      <p:sp>
        <p:nvSpPr>
          <p:cNvPr id="3" name="Content Placeholder 2"/>
          <p:cNvSpPr>
            <a:spLocks noGrp="1"/>
          </p:cNvSpPr>
          <p:nvPr>
            <p:ph idx="1"/>
          </p:nvPr>
        </p:nvSpPr>
        <p:spPr>
          <a:xfrm>
            <a:off x="838200" y="2209800"/>
            <a:ext cx="7772400" cy="3886200"/>
          </a:xfrm>
        </p:spPr>
        <p:txBody>
          <a:bodyPr>
            <a:normAutofit/>
          </a:bodyPr>
          <a:lstStyle/>
          <a:p>
            <a:pPr algn="just" rtl="1">
              <a:buFont typeface="Wingdings" pitchFamily="2" charset="2"/>
              <a:buNone/>
              <a:defRPr/>
            </a:pPr>
            <a:r>
              <a:rPr lang="ar-LB" dirty="0" smtClean="0"/>
              <a:t> </a:t>
            </a:r>
            <a:r>
              <a:rPr lang="ar-LB" b="1" dirty="0" smtClean="0">
                <a:solidFill>
                  <a:schemeClr val="tx2"/>
                </a:solidFill>
                <a:latin typeface="Times New Roman" pitchFamily="18" charset="0"/>
                <a:cs typeface="Times New Roman" pitchFamily="18" charset="0"/>
              </a:rPr>
              <a:t>تابع: </a:t>
            </a:r>
            <a:r>
              <a:rPr lang="ar-LB" b="1" dirty="0" smtClean="0">
                <a:solidFill>
                  <a:schemeClr val="tx2"/>
                </a:solidFill>
                <a:latin typeface="Times New Roman" pitchFamily="18" charset="0"/>
                <a:cs typeface="Times New Roman" pitchFamily="18" charset="0"/>
                <a:sym typeface="Wingdings"/>
              </a:rPr>
              <a:t>التصريح الإسمي السنوي</a:t>
            </a:r>
            <a:endParaRPr lang="en-US" dirty="0" smtClean="0"/>
          </a:p>
          <a:p>
            <a:pPr algn="just" rtl="1">
              <a:buFont typeface="Wingdings" pitchFamily="2" charset="2"/>
              <a:buNone/>
              <a:defRPr/>
            </a:pPr>
            <a:r>
              <a:rPr lang="ar-LB" sz="1800" dirty="0" smtClean="0"/>
              <a:t>4- </a:t>
            </a:r>
            <a:r>
              <a:rPr lang="ar-LB" dirty="0" smtClean="0"/>
              <a:t> حالة تعديل مجاميع الأجور</a:t>
            </a:r>
          </a:p>
          <a:p>
            <a:pPr marL="631825" indent="57150" algn="just" rtl="1">
              <a:tabLst>
                <a:tab pos="688975" algn="l"/>
              </a:tabLst>
              <a:defRPr/>
            </a:pPr>
            <a:r>
              <a:rPr lang="ar-LB" dirty="0" smtClean="0"/>
              <a:t> إرفاق كتاب لتبرير أسباب انخفاض الإجور مع المستندات الثبوتية</a:t>
            </a:r>
          </a:p>
          <a:p>
            <a:pPr algn="just" rtl="1">
              <a:buFont typeface="Wingdings" pitchFamily="2" charset="2"/>
              <a:buNone/>
              <a:defRPr/>
            </a:pPr>
            <a:r>
              <a:rPr lang="ar-LB" sz="1800" dirty="0" smtClean="0"/>
              <a:t>5- </a:t>
            </a:r>
            <a:r>
              <a:rPr lang="ar-LB" dirty="0" smtClean="0"/>
              <a:t>وجوب توقيع التصريح الإسمي السنوي من الشخص المسؤول</a:t>
            </a:r>
          </a:p>
          <a:p>
            <a:pPr algn="just" rtl="1">
              <a:buFont typeface="Wingdings" pitchFamily="2" charset="2"/>
              <a:buNone/>
              <a:defRPr/>
            </a:pPr>
            <a:r>
              <a:rPr lang="ar-LB" sz="1800" dirty="0" smtClean="0"/>
              <a:t>6- </a:t>
            </a:r>
            <a:r>
              <a:rPr lang="ar-LB" dirty="0" smtClean="0"/>
              <a:t>وجوب توقيع التصريح الإسمي السنوي من قبل جميع المضمونين</a:t>
            </a:r>
          </a:p>
        </p:txBody>
      </p:sp>
      <p:sp>
        <p:nvSpPr>
          <p:cNvPr id="5" name="Slide Number Placeholder 4"/>
          <p:cNvSpPr>
            <a:spLocks noGrp="1"/>
          </p:cNvSpPr>
          <p:nvPr>
            <p:ph type="sldNum" sz="quarter" idx="10"/>
          </p:nvPr>
        </p:nvSpPr>
        <p:spPr/>
        <p:txBody>
          <a:bodyPr/>
          <a:lstStyle/>
          <a:p>
            <a:pPr>
              <a:defRPr/>
            </a:pPr>
            <a:fld id="{017AEF62-C6A3-46EF-8BAE-7E489D9CBC6C}" type="slidenum">
              <a:rPr lang="en-US" smtClean="0"/>
              <a:pPr>
                <a:defRPr/>
              </a:pPr>
              <a:t>41</a:t>
            </a:fld>
            <a:endParaRPr lang="en-US" dirty="0"/>
          </a:p>
        </p:txBody>
      </p:sp>
    </p:spTree>
    <p:extLst>
      <p:ext uri="{BB962C8B-B14F-4D97-AF65-F5344CB8AC3E}">
        <p14:creationId xmlns:p14="http://schemas.microsoft.com/office/powerpoint/2010/main" val="12828614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175" y="1971675"/>
            <a:ext cx="8658225" cy="4429125"/>
          </a:xfrm>
        </p:spPr>
        <p:txBody>
          <a:bodyPr>
            <a:noAutofit/>
          </a:bodyPr>
          <a:lstStyle/>
          <a:p>
            <a:pPr algn="just" rtl="1">
              <a:buFont typeface="Wingdings" pitchFamily="2" charset="2"/>
              <a:buNone/>
              <a:defRPr/>
            </a:pPr>
            <a:r>
              <a:rPr lang="ar-LB" dirty="0" smtClean="0">
                <a:cs typeface="+mj-cs"/>
              </a:rPr>
              <a:t> </a:t>
            </a:r>
            <a:r>
              <a:rPr lang="ar-LB" b="1" dirty="0" smtClean="0">
                <a:solidFill>
                  <a:schemeClr val="tx2"/>
                </a:solidFill>
                <a:latin typeface="Times New Roman" pitchFamily="18" charset="0"/>
                <a:cs typeface="Times New Roman" pitchFamily="18" charset="0"/>
              </a:rPr>
              <a:t>تابع: </a:t>
            </a:r>
            <a:r>
              <a:rPr lang="ar-LB" b="1" dirty="0" smtClean="0">
                <a:solidFill>
                  <a:schemeClr val="tx2"/>
                </a:solidFill>
                <a:latin typeface="Times New Roman" pitchFamily="18" charset="0"/>
                <a:cs typeface="Times New Roman" pitchFamily="18" charset="0"/>
                <a:sym typeface="Wingdings"/>
              </a:rPr>
              <a:t>التصريح الإسمي السنوي</a:t>
            </a:r>
            <a:endParaRPr lang="en-US" dirty="0" smtClean="0">
              <a:cs typeface="+mj-cs"/>
            </a:endParaRPr>
          </a:p>
          <a:p>
            <a:pPr algn="just" rtl="1">
              <a:buFont typeface="Wingdings" pitchFamily="2" charset="2"/>
              <a:buNone/>
              <a:defRPr/>
            </a:pPr>
            <a:r>
              <a:rPr lang="ar-LB" dirty="0" smtClean="0">
                <a:cs typeface="+mj-cs"/>
              </a:rPr>
              <a:t>7- ينظّم التصريح الإسمي السنوي (شهري وفصلي) وفق النماذج التالية:</a:t>
            </a:r>
          </a:p>
          <a:p>
            <a:pPr algn="just" rtl="1">
              <a:buFont typeface="Wingdings" pitchFamily="2" charset="2"/>
              <a:buNone/>
              <a:defRPr/>
            </a:pPr>
            <a:r>
              <a:rPr lang="ar-LB" dirty="0" smtClean="0">
                <a:cs typeface="+mj-cs"/>
              </a:rPr>
              <a:t>       أ - جدول التصريح الإسمي السنوي</a:t>
            </a:r>
          </a:p>
          <a:p>
            <a:pPr algn="just" rtl="1">
              <a:buFont typeface="Wingdings" pitchFamily="2" charset="2"/>
              <a:buNone/>
              <a:defRPr/>
            </a:pPr>
            <a:r>
              <a:rPr lang="ar-LB" dirty="0" smtClean="0">
                <a:cs typeface="+mj-cs"/>
              </a:rPr>
              <a:t>       ب- ميزان تسديد الإشتراكات</a:t>
            </a:r>
          </a:p>
          <a:p>
            <a:pPr algn="just" rtl="1">
              <a:buFont typeface="Wingdings" pitchFamily="2" charset="2"/>
              <a:buNone/>
              <a:defRPr/>
            </a:pPr>
            <a:r>
              <a:rPr lang="ar-LB" dirty="0" smtClean="0">
                <a:cs typeface="+mj-cs"/>
              </a:rPr>
              <a:t>      ج- تنظّم هذه المستندات وفق الجداول التالية: </a:t>
            </a:r>
          </a:p>
        </p:txBody>
      </p:sp>
      <p:sp>
        <p:nvSpPr>
          <p:cNvPr id="5" name="Title 1"/>
          <p:cNvSpPr txBox="1">
            <a:spLocks/>
          </p:cNvSpPr>
          <p:nvPr/>
        </p:nvSpPr>
        <p:spPr>
          <a:xfrm>
            <a:off x="304800" y="1371600"/>
            <a:ext cx="8543925" cy="700087"/>
          </a:xfrm>
          <a:prstGeom prst="rect">
            <a:avLst/>
          </a:prstGeom>
        </p:spPr>
        <p:txBody>
          <a:bodyPr anchor="ctr">
            <a:normAutofit/>
          </a:bodyPr>
          <a:lstStyle/>
          <a:p>
            <a:pPr marL="571500" indent="-571500" algn="r" rtl="1">
              <a:buFont typeface="+mj-lt"/>
              <a:buAutoNum type="romanUcPeriod" startAt="6"/>
              <a:defRPr/>
            </a:pPr>
            <a:r>
              <a:rPr lang="ar-LB" sz="3200" b="1" dirty="0">
                <a:solidFill>
                  <a:schemeClr val="tx2"/>
                </a:solidFill>
                <a:latin typeface="Times New Roman" pitchFamily="18" charset="0"/>
                <a:cs typeface="Times New Roman" pitchFamily="18" charset="0"/>
              </a:rPr>
              <a:t>دورية تسديد الإشتراكات - تابع</a:t>
            </a:r>
            <a:endParaRPr lang="en-US" sz="3200" b="1" dirty="0">
              <a:solidFill>
                <a:schemeClr val="tx2"/>
              </a:solidFill>
              <a:latin typeface="Times New Roman" pitchFamily="18" charset="0"/>
              <a:ea typeface="+mj-ea"/>
              <a:cs typeface="Times New Roman" pitchFamily="18" charset="0"/>
            </a:endParaRPr>
          </a:p>
        </p:txBody>
      </p:sp>
      <p:sp>
        <p:nvSpPr>
          <p:cNvPr id="8" name="Slide Number Placeholder 7"/>
          <p:cNvSpPr>
            <a:spLocks noGrp="1"/>
          </p:cNvSpPr>
          <p:nvPr>
            <p:ph type="sldNum" sz="quarter" idx="10"/>
          </p:nvPr>
        </p:nvSpPr>
        <p:spPr/>
        <p:txBody>
          <a:bodyPr/>
          <a:lstStyle/>
          <a:p>
            <a:pPr>
              <a:defRPr/>
            </a:pPr>
            <a:fld id="{441ABF59-44C0-47D0-8BE2-AF51AAA4412F}" type="slidenum">
              <a:rPr lang="en-US" smtClean="0"/>
              <a:pPr>
                <a:defRPr/>
              </a:pPr>
              <a:t>42</a:t>
            </a:fld>
            <a:endParaRPr lang="en-US" dirty="0"/>
          </a:p>
        </p:txBody>
      </p:sp>
    </p:spTree>
    <p:extLst>
      <p:ext uri="{BB962C8B-B14F-4D97-AF65-F5344CB8AC3E}">
        <p14:creationId xmlns:p14="http://schemas.microsoft.com/office/powerpoint/2010/main" val="24637762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381000" y="1219200"/>
            <a:ext cx="8643937"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857250" indent="-857250" algn="r" rtl="1">
              <a:buFont typeface="+mj-lt"/>
              <a:buAutoNum type="romanUcPeriod" startAt="7"/>
            </a:pPr>
            <a:r>
              <a:rPr lang="ar-LB" altLang="ar-LB" sz="2800" b="1" u="sng" dirty="0" smtClean="0">
                <a:latin typeface="Times New Roman" pitchFamily="18" charset="0"/>
                <a:cs typeface="Times New Roman" pitchFamily="18" charset="0"/>
              </a:rPr>
              <a:t>الحد الأدنى والحد الأقصى للكسب الخاضع </a:t>
            </a:r>
            <a:r>
              <a:rPr lang="ar-LB" altLang="ar-LB" sz="2800" b="1" u="sng" dirty="0" err="1" smtClean="0">
                <a:latin typeface="Times New Roman" pitchFamily="18" charset="0"/>
                <a:cs typeface="Times New Roman" pitchFamily="18" charset="0"/>
              </a:rPr>
              <a:t>للإشتراكات</a:t>
            </a:r>
            <a:r>
              <a:rPr lang="ar-LB" altLang="ar-LB" sz="2800" b="1" u="sng" dirty="0" smtClean="0">
                <a:latin typeface="Times New Roman" pitchFamily="18" charset="0"/>
                <a:cs typeface="Times New Roman" pitchFamily="18" charset="0"/>
              </a:rPr>
              <a:t> </a:t>
            </a:r>
            <a:endParaRPr lang="en-US" altLang="ar-LB" sz="2800" b="1" u="sng" dirty="0" smtClean="0">
              <a:latin typeface="Times New Roman" pitchFamily="18" charset="0"/>
              <a:cs typeface="Times New Roman" pitchFamily="18" charset="0"/>
            </a:endParaRPr>
          </a:p>
        </p:txBody>
      </p:sp>
      <p:sp>
        <p:nvSpPr>
          <p:cNvPr id="7" name="Content Placeholder 2"/>
          <p:cNvSpPr>
            <a:spLocks noGrp="1"/>
          </p:cNvSpPr>
          <p:nvPr>
            <p:ph idx="1"/>
          </p:nvPr>
        </p:nvSpPr>
        <p:spPr>
          <a:xfrm>
            <a:off x="481012" y="1643062"/>
            <a:ext cx="8358188" cy="5214938"/>
          </a:xfrm>
        </p:spPr>
        <p:txBody>
          <a:bodyPr>
            <a:normAutofit/>
          </a:bodyPr>
          <a:lstStyle/>
          <a:p>
            <a:pPr marL="0" indent="0" algn="just" rtl="1">
              <a:buClr>
                <a:schemeClr val="tx1"/>
              </a:buClr>
              <a:buSzPct val="64000"/>
              <a:buFont typeface="Wingdings" pitchFamily="2" charset="2"/>
              <a:buNone/>
              <a:defRPr/>
            </a:pPr>
            <a:endParaRPr lang="ar-LB" sz="1000" dirty="0" smtClean="0"/>
          </a:p>
          <a:p>
            <a:pPr marL="0" indent="0" algn="just" rtl="1">
              <a:buClr>
                <a:schemeClr val="tx1"/>
              </a:buClr>
              <a:buSzPct val="64000"/>
              <a:buFont typeface="Wingdings" pitchFamily="2" charset="2"/>
              <a:buNone/>
              <a:defRPr/>
            </a:pPr>
            <a:r>
              <a:rPr lang="ar-LB" sz="2500" dirty="0" smtClean="0"/>
              <a:t> </a:t>
            </a:r>
            <a:r>
              <a:rPr lang="en-US" sz="2500" dirty="0" smtClean="0"/>
              <a:t> </a:t>
            </a:r>
            <a:r>
              <a:rPr lang="ar-LB" sz="2400" b="1" dirty="0" smtClean="0"/>
              <a:t>1- </a:t>
            </a:r>
            <a:r>
              <a:rPr lang="ar-LB" sz="2400" b="1" u="sng" dirty="0" smtClean="0"/>
              <a:t>الحد الأدنى للكسب الخاضع للإشتراكات</a:t>
            </a:r>
          </a:p>
          <a:p>
            <a:pPr marL="400050" lvl="1" indent="0" algn="just" rtl="1">
              <a:buClr>
                <a:schemeClr val="tx1"/>
              </a:buClr>
              <a:buSzPct val="64000"/>
              <a:buFont typeface="Wingdings" pitchFamily="2" charset="2"/>
              <a:buNone/>
              <a:defRPr/>
            </a:pPr>
            <a:r>
              <a:rPr lang="ar-LB" sz="2100" dirty="0" smtClean="0"/>
              <a:t>المذكرة الإعلامية رقم 81 تاريخ 2/4/1969 دعت إلى وجوب مراعاة الحد الأدنى الرسمي للأجور في كافة المعاملات، لا سيّما عند تحصيل الإشتراكات، ولا يُطبّق الحد الأدنى للأجور وفقاً للقوانين والأنظمة المرعيّة الإجراء في الحالات التالية:</a:t>
            </a:r>
          </a:p>
          <a:p>
            <a:pPr marL="0" indent="0" algn="just" rtl="1">
              <a:buClr>
                <a:schemeClr val="tx1"/>
              </a:buClr>
              <a:buSzPct val="64000"/>
              <a:buFont typeface="Wingdings" pitchFamily="2" charset="2"/>
              <a:buNone/>
              <a:defRPr/>
            </a:pPr>
            <a:endParaRPr lang="ar-LB" sz="1500" dirty="0" smtClean="0"/>
          </a:p>
          <a:p>
            <a:pPr marL="400050" lvl="1" indent="0" algn="just" rtl="1">
              <a:buClr>
                <a:schemeClr val="tx2">
                  <a:lumMod val="75000"/>
                </a:schemeClr>
              </a:buClr>
              <a:buSzPct val="150000"/>
              <a:buNone/>
              <a:defRPr/>
            </a:pPr>
            <a:r>
              <a:rPr lang="ar-LB" dirty="0" smtClean="0"/>
              <a:t>- بالنسبة للأجراء الذين لم يبلغوا سن العشرين</a:t>
            </a:r>
          </a:p>
          <a:p>
            <a:pPr marL="400050" lvl="1" indent="0" algn="just" rtl="1">
              <a:buClr>
                <a:schemeClr val="tx2">
                  <a:lumMod val="75000"/>
                </a:schemeClr>
              </a:buClr>
              <a:buSzPct val="150000"/>
              <a:buNone/>
              <a:defRPr/>
            </a:pPr>
            <a:r>
              <a:rPr lang="ar-LB" dirty="0" smtClean="0"/>
              <a:t>- بالنسبة للأجراء الذين لا يعملون كامل دوام المؤسسة</a:t>
            </a:r>
          </a:p>
          <a:p>
            <a:pPr marL="400050" lvl="1" indent="0" algn="just" rtl="1">
              <a:buClr>
                <a:schemeClr val="tx2">
                  <a:lumMod val="75000"/>
                </a:schemeClr>
              </a:buClr>
              <a:buSzPct val="150000"/>
              <a:buNone/>
              <a:defRPr/>
            </a:pPr>
            <a:r>
              <a:rPr lang="ar-LB" dirty="0" smtClean="0"/>
              <a:t>- بالنسبة للأجراء الذين يعملون في أكثر من مؤسسة خلال الدوام العادي لكلّ منها.</a:t>
            </a:r>
          </a:p>
          <a:p>
            <a:pPr marL="0" indent="0" algn="just" rtl="1">
              <a:buClr>
                <a:schemeClr val="tx1"/>
              </a:buClr>
              <a:buSzPct val="64000"/>
              <a:buFont typeface="Wingdings" pitchFamily="2" charset="2"/>
              <a:buNone/>
              <a:defRPr/>
            </a:pPr>
            <a:endParaRPr lang="ar-LB" sz="2400" b="1" u="sng" dirty="0" smtClean="0"/>
          </a:p>
          <a:p>
            <a:pPr marL="0" indent="0" algn="just" rtl="1">
              <a:buClr>
                <a:schemeClr val="tx1"/>
              </a:buClr>
              <a:buSzPct val="64000"/>
              <a:buFont typeface="Wingdings" pitchFamily="2" charset="2"/>
              <a:buNone/>
              <a:defRPr/>
            </a:pPr>
            <a:endParaRPr lang="ar-LB" sz="2600" dirty="0" smtClean="0"/>
          </a:p>
          <a:p>
            <a:pPr marL="0" indent="0" algn="just" rtl="1">
              <a:buClr>
                <a:schemeClr val="tx1"/>
              </a:buClr>
              <a:buSzPct val="64000"/>
              <a:buFont typeface="Wingdings" pitchFamily="2" charset="2"/>
              <a:buNone/>
              <a:defRPr/>
            </a:pPr>
            <a:endParaRPr lang="ar-LB" sz="1500" dirty="0" smtClean="0"/>
          </a:p>
          <a:p>
            <a:pPr algn="r" rtl="1">
              <a:buClr>
                <a:schemeClr val="tx1"/>
              </a:buClr>
              <a:buSzPct val="64000"/>
              <a:defRPr/>
            </a:pPr>
            <a:endParaRPr lang="ar-LB" kern="1200" dirty="0" smtClean="0"/>
          </a:p>
          <a:p>
            <a:pPr algn="r" rtl="1" eaLnBrk="1" hangingPunct="1">
              <a:buClr>
                <a:schemeClr val="tx1"/>
              </a:buClr>
              <a:buSzPct val="64000"/>
              <a:buFont typeface="Arial" pitchFamily="34" charset="0"/>
              <a:buChar char="•"/>
              <a:defRPr/>
            </a:pPr>
            <a:endParaRPr lang="ar-LB" kern="1200" dirty="0" smtClean="0"/>
          </a:p>
          <a:p>
            <a:pPr algn="r" rtl="1" eaLnBrk="1" hangingPunct="1">
              <a:buClr>
                <a:schemeClr val="tx1"/>
              </a:buClr>
              <a:buSzPct val="64000"/>
              <a:buFont typeface="Arial" pitchFamily="34" charset="0"/>
              <a:buChar char="•"/>
              <a:defRPr/>
            </a:pPr>
            <a:endParaRPr lang="ar-LB" kern="1200" dirty="0" smtClean="0"/>
          </a:p>
          <a:p>
            <a:pPr algn="r" rtl="1" eaLnBrk="1" hangingPunct="1">
              <a:buClr>
                <a:schemeClr val="tx1"/>
              </a:buClr>
              <a:buSzPct val="64000"/>
              <a:buFont typeface="Arial" pitchFamily="34" charset="0"/>
              <a:buChar char="•"/>
              <a:defRPr/>
            </a:pPr>
            <a:endParaRPr lang="ar-LB" kern="1200" dirty="0" smtClean="0"/>
          </a:p>
        </p:txBody>
      </p:sp>
      <p:sp>
        <p:nvSpPr>
          <p:cNvPr id="5" name="Slide Number Placeholder 4"/>
          <p:cNvSpPr>
            <a:spLocks noGrp="1"/>
          </p:cNvSpPr>
          <p:nvPr>
            <p:ph type="sldNum" sz="quarter" idx="10"/>
          </p:nvPr>
        </p:nvSpPr>
        <p:spPr/>
        <p:txBody>
          <a:bodyPr/>
          <a:lstStyle/>
          <a:p>
            <a:pPr>
              <a:defRPr/>
            </a:pPr>
            <a:fld id="{56776334-E621-40BC-9E77-44C7817D2CF7}" type="slidenum">
              <a:rPr lang="en-US" smtClean="0"/>
              <a:pPr>
                <a:defRPr/>
              </a:pPr>
              <a:t>43</a:t>
            </a:fld>
            <a:endParaRPr lang="en-US" dirty="0"/>
          </a:p>
        </p:txBody>
      </p:sp>
    </p:spTree>
    <p:extLst>
      <p:ext uri="{BB962C8B-B14F-4D97-AF65-F5344CB8AC3E}">
        <p14:creationId xmlns:p14="http://schemas.microsoft.com/office/powerpoint/2010/main" val="37947172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304800" y="1295400"/>
            <a:ext cx="8643937" cy="64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857250" indent="-857250" algn="r" rtl="1">
              <a:buFont typeface="+mj-lt"/>
              <a:buAutoNum type="romanUcPeriod" startAt="7"/>
            </a:pPr>
            <a:r>
              <a:rPr lang="ar-LB" altLang="ar-LB" sz="2800" b="1" u="sng" dirty="0" smtClean="0">
                <a:latin typeface="Times New Roman" pitchFamily="18" charset="0"/>
                <a:cs typeface="Times New Roman" pitchFamily="18" charset="0"/>
              </a:rPr>
              <a:t>الحد الأدنى والحد الأقصى للكسب الخاضع </a:t>
            </a:r>
            <a:r>
              <a:rPr lang="ar-LB" altLang="ar-LB" sz="2800" b="1" u="sng" dirty="0" err="1" smtClean="0">
                <a:latin typeface="Times New Roman" pitchFamily="18" charset="0"/>
                <a:cs typeface="Times New Roman" pitchFamily="18" charset="0"/>
              </a:rPr>
              <a:t>للإشتراكات</a:t>
            </a:r>
            <a:r>
              <a:rPr lang="ar-LB" altLang="ar-LB" sz="2800" b="1" u="sng" dirty="0" smtClean="0">
                <a:latin typeface="Times New Roman" pitchFamily="18" charset="0"/>
                <a:cs typeface="Times New Roman" pitchFamily="18" charset="0"/>
              </a:rPr>
              <a:t> - تابع</a:t>
            </a:r>
            <a:endParaRPr lang="en-US" altLang="ar-LB" sz="2800" b="1" u="sng" dirty="0" smtClean="0">
              <a:latin typeface="Times New Roman" pitchFamily="18" charset="0"/>
              <a:cs typeface="Times New Roman" pitchFamily="18" charset="0"/>
            </a:endParaRPr>
          </a:p>
        </p:txBody>
      </p:sp>
      <p:sp>
        <p:nvSpPr>
          <p:cNvPr id="7" name="Content Placeholder 2"/>
          <p:cNvSpPr>
            <a:spLocks noGrp="1"/>
          </p:cNvSpPr>
          <p:nvPr>
            <p:ph idx="1"/>
          </p:nvPr>
        </p:nvSpPr>
        <p:spPr>
          <a:xfrm>
            <a:off x="428625" y="1890713"/>
            <a:ext cx="8358188" cy="4814887"/>
          </a:xfrm>
        </p:spPr>
        <p:txBody>
          <a:bodyPr>
            <a:normAutofit/>
          </a:bodyPr>
          <a:lstStyle/>
          <a:p>
            <a:pPr marL="0" indent="0" algn="just" rtl="1">
              <a:buClr>
                <a:schemeClr val="tx1"/>
              </a:buClr>
              <a:buSzPct val="64000"/>
              <a:buNone/>
              <a:defRPr/>
            </a:pPr>
            <a:r>
              <a:rPr lang="ar-LB" sz="2500" b="1" u="sng" dirty="0"/>
              <a:t>2- الحد الأقصى للكسب الخاضع للإشتراكات</a:t>
            </a:r>
          </a:p>
          <a:p>
            <a:pPr marL="0" indent="0" algn="just" rtl="1">
              <a:buClr>
                <a:schemeClr val="tx1"/>
              </a:buClr>
              <a:buSzPct val="64000"/>
              <a:buFont typeface="Wingdings" pitchFamily="2" charset="2"/>
              <a:buNone/>
              <a:defRPr/>
            </a:pPr>
            <a:endParaRPr lang="ar-LB" sz="2500" b="1" u="sng" dirty="0" smtClean="0"/>
          </a:p>
          <a:p>
            <a:pPr algn="just" rtl="1">
              <a:buClr>
                <a:schemeClr val="tx2">
                  <a:lumMod val="75000"/>
                </a:schemeClr>
              </a:buClr>
              <a:buSzPct val="150000"/>
              <a:buFont typeface="Arial" panose="020B0604020202020204" pitchFamily="34" charset="0"/>
              <a:buChar char="•"/>
              <a:defRPr/>
            </a:pPr>
            <a:r>
              <a:rPr lang="ar-LB" sz="2500" dirty="0" smtClean="0"/>
              <a:t>نصّت الفقرة الثانية من المادة 68 من قانون الضمان الإجتماعي على وجوب مراعاة الحد الأقصى للكسب الخاضع للإشتراكات عند احتساب الإشتراكات لفرعي ضمان المرض والأمومة والتقديمات العائلية. وقد حُدّد هذا الحد الأقصى بدايةً في متن الفقرة المذكورة </a:t>
            </a:r>
            <a:r>
              <a:rPr lang="ar-LB" sz="2000" dirty="0" smtClean="0"/>
              <a:t>(9000ل.ل. سنوياً أو 750ل.ل. شهرياً أو 175 ل.ل. أسبوعياً أو 25 ل.ل. يومياً)، </a:t>
            </a:r>
            <a:endParaRPr lang="ar-LB" sz="2500" dirty="0" smtClean="0"/>
          </a:p>
          <a:p>
            <a:pPr algn="just" rtl="1">
              <a:buClr>
                <a:schemeClr val="tx2">
                  <a:lumMod val="75000"/>
                </a:schemeClr>
              </a:buClr>
              <a:buSzPct val="150000"/>
              <a:buFont typeface="Arial" panose="020B0604020202020204" pitchFamily="34" charset="0"/>
              <a:buChar char="•"/>
              <a:defRPr/>
            </a:pPr>
            <a:r>
              <a:rPr lang="ar-LB" sz="2500" dirty="0" smtClean="0"/>
              <a:t>ورد فيها أيضاً أنه يمكن تعديله بمرسوم يُتّخذ في مجلس الوزراء بناءً على اقتراح وزير العمل وبعد إنهاء مجلس إدارة الصندوق.</a:t>
            </a:r>
          </a:p>
          <a:p>
            <a:pPr marL="338138" indent="-338138" algn="just" rtl="1">
              <a:buClr>
                <a:schemeClr val="tx1"/>
              </a:buClr>
              <a:buSzPct val="64000"/>
              <a:buFont typeface="Wingdings" pitchFamily="2" charset="2"/>
              <a:buNone/>
              <a:defRPr/>
            </a:pPr>
            <a:endParaRPr lang="ar-LB" sz="1000" dirty="0" smtClean="0"/>
          </a:p>
          <a:p>
            <a:pPr marL="338138" indent="-338138" algn="just" rtl="1">
              <a:buClr>
                <a:schemeClr val="tx1"/>
              </a:buClr>
              <a:buSzPct val="64000"/>
              <a:buFont typeface="Wingdings" pitchFamily="2" charset="2"/>
              <a:buNone/>
              <a:defRPr/>
            </a:pPr>
            <a:r>
              <a:rPr lang="ar-LB" sz="2500" dirty="0" smtClean="0"/>
              <a:t>   </a:t>
            </a:r>
            <a:r>
              <a:rPr lang="ar-LB" sz="2300" b="1" dirty="0" smtClean="0"/>
              <a:t>  </a:t>
            </a:r>
            <a:r>
              <a:rPr lang="ar-LB" sz="2500" b="1" dirty="0" smtClean="0"/>
              <a:t> </a:t>
            </a:r>
            <a:endParaRPr lang="ar-LB" sz="2400" dirty="0" smtClean="0"/>
          </a:p>
          <a:p>
            <a:pPr marL="0" indent="0" algn="just" rtl="1">
              <a:buClr>
                <a:schemeClr val="tx1"/>
              </a:buClr>
              <a:buSzPct val="64000"/>
              <a:buFont typeface="Wingdings" pitchFamily="2" charset="2"/>
              <a:buNone/>
              <a:defRPr/>
            </a:pPr>
            <a:endParaRPr lang="ar-LB" sz="2400" b="1" u="sng" dirty="0" smtClean="0"/>
          </a:p>
          <a:p>
            <a:pPr marL="0" indent="0" algn="just" rtl="1">
              <a:buClr>
                <a:schemeClr val="tx1"/>
              </a:buClr>
              <a:buSzPct val="64000"/>
              <a:buFont typeface="Wingdings" pitchFamily="2" charset="2"/>
              <a:buNone/>
              <a:defRPr/>
            </a:pPr>
            <a:endParaRPr lang="ar-LB" sz="2400" b="1" u="sng" dirty="0" smtClean="0"/>
          </a:p>
          <a:p>
            <a:pPr marL="0" indent="0" algn="just" rtl="1">
              <a:buClr>
                <a:schemeClr val="tx1"/>
              </a:buClr>
              <a:buSzPct val="64000"/>
              <a:buFont typeface="Wingdings" pitchFamily="2" charset="2"/>
              <a:buNone/>
              <a:defRPr/>
            </a:pPr>
            <a:endParaRPr lang="ar-LB" sz="2600" dirty="0" smtClean="0"/>
          </a:p>
          <a:p>
            <a:pPr marL="0" indent="0" algn="just" rtl="1">
              <a:buClr>
                <a:schemeClr val="tx1"/>
              </a:buClr>
              <a:buSzPct val="64000"/>
              <a:buFont typeface="Wingdings" pitchFamily="2" charset="2"/>
              <a:buNone/>
              <a:defRPr/>
            </a:pPr>
            <a:endParaRPr lang="ar-LB" sz="1500" dirty="0" smtClean="0"/>
          </a:p>
          <a:p>
            <a:pPr algn="r" rtl="1">
              <a:buClr>
                <a:schemeClr val="tx1"/>
              </a:buClr>
              <a:buSzPct val="64000"/>
              <a:defRPr/>
            </a:pPr>
            <a:endParaRPr lang="ar-LB" kern="1200" dirty="0" smtClean="0"/>
          </a:p>
          <a:p>
            <a:pPr algn="r" rtl="1" eaLnBrk="1" hangingPunct="1">
              <a:buClr>
                <a:schemeClr val="tx1"/>
              </a:buClr>
              <a:buSzPct val="64000"/>
              <a:buFont typeface="Arial" pitchFamily="34" charset="0"/>
              <a:buChar char="•"/>
              <a:defRPr/>
            </a:pPr>
            <a:endParaRPr lang="ar-LB" kern="1200" dirty="0" smtClean="0"/>
          </a:p>
          <a:p>
            <a:pPr algn="r" rtl="1" eaLnBrk="1" hangingPunct="1">
              <a:buClr>
                <a:schemeClr val="tx1"/>
              </a:buClr>
              <a:buSzPct val="64000"/>
              <a:buFont typeface="Arial" pitchFamily="34" charset="0"/>
              <a:buChar char="•"/>
              <a:defRPr/>
            </a:pPr>
            <a:endParaRPr lang="ar-LB" kern="1200" dirty="0" smtClean="0"/>
          </a:p>
          <a:p>
            <a:pPr algn="r" rtl="1" eaLnBrk="1" hangingPunct="1">
              <a:buClr>
                <a:schemeClr val="tx1"/>
              </a:buClr>
              <a:buSzPct val="64000"/>
              <a:buFont typeface="Arial" pitchFamily="34" charset="0"/>
              <a:buChar char="•"/>
              <a:defRPr/>
            </a:pPr>
            <a:endParaRPr lang="ar-LB" kern="1200" dirty="0" smtClean="0"/>
          </a:p>
        </p:txBody>
      </p:sp>
      <p:sp>
        <p:nvSpPr>
          <p:cNvPr id="5" name="Slide Number Placeholder 4"/>
          <p:cNvSpPr>
            <a:spLocks noGrp="1"/>
          </p:cNvSpPr>
          <p:nvPr>
            <p:ph type="sldNum" sz="quarter" idx="10"/>
          </p:nvPr>
        </p:nvSpPr>
        <p:spPr/>
        <p:txBody>
          <a:bodyPr/>
          <a:lstStyle/>
          <a:p>
            <a:pPr>
              <a:defRPr/>
            </a:pPr>
            <a:fld id="{561856FD-B957-461E-8B3F-1DCD1D07A3EB}" type="slidenum">
              <a:rPr lang="en-US" smtClean="0"/>
              <a:pPr>
                <a:defRPr/>
              </a:pPr>
              <a:t>44</a:t>
            </a:fld>
            <a:endParaRPr lang="en-US" dirty="0"/>
          </a:p>
        </p:txBody>
      </p:sp>
    </p:spTree>
    <p:extLst>
      <p:ext uri="{BB962C8B-B14F-4D97-AF65-F5344CB8AC3E}">
        <p14:creationId xmlns:p14="http://schemas.microsoft.com/office/powerpoint/2010/main" val="27481624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62000" y="1352550"/>
            <a:ext cx="8001000" cy="5429250"/>
          </a:xfrm>
        </p:spPr>
        <p:txBody>
          <a:bodyPr>
            <a:normAutofit/>
          </a:bodyPr>
          <a:lstStyle/>
          <a:p>
            <a:pPr marL="0" indent="0" algn="just" rtl="1">
              <a:buClr>
                <a:schemeClr val="tx1"/>
              </a:buClr>
              <a:buSzPct val="64000"/>
              <a:buFont typeface="Wingdings" pitchFamily="2" charset="2"/>
              <a:buNone/>
              <a:defRPr/>
            </a:pPr>
            <a:endParaRPr lang="ar-LB" sz="1000" dirty="0" smtClean="0"/>
          </a:p>
          <a:p>
            <a:pPr algn="just" rtl="1">
              <a:buClr>
                <a:schemeClr val="tx2">
                  <a:lumMod val="75000"/>
                </a:schemeClr>
              </a:buClr>
              <a:buSzPct val="150000"/>
              <a:buFont typeface="Arial" panose="020B0604020202020204" pitchFamily="34" charset="0"/>
              <a:buChar char="•"/>
              <a:defRPr/>
            </a:pPr>
            <a:r>
              <a:rPr lang="ar-LB" sz="2400" dirty="0" smtClean="0"/>
              <a:t>يبلغ الحد الأقصى الشهري للكسب الخاضع للإشتراكات: 2500000ل.ل. لفرع ضمان المرض والأمومة وذلك اعتباراً من 1/1/2013 (المرسوم رقم 9602 تاريخ 21/12/2012) و 1500000ل.ل. لفرع التقديمات العائلية اعتباراً من 1/4/2001 (المرسوم رقم 5102 تاريخ 24/3/2001).</a:t>
            </a:r>
          </a:p>
          <a:p>
            <a:pPr marL="0" indent="0" algn="just" rtl="1">
              <a:buClr>
                <a:schemeClr val="tx1"/>
              </a:buClr>
              <a:buSzPct val="64000"/>
              <a:buFont typeface="Wingdings" pitchFamily="2" charset="2"/>
              <a:buNone/>
              <a:defRPr/>
            </a:pPr>
            <a:endParaRPr lang="ar-LB" sz="1000" dirty="0" smtClean="0"/>
          </a:p>
          <a:p>
            <a:pPr marL="0" indent="0" algn="just" rtl="1">
              <a:buClr>
                <a:schemeClr val="tx1"/>
              </a:buClr>
              <a:buSzPct val="64000"/>
              <a:buFont typeface="Wingdings" pitchFamily="2" charset="2"/>
              <a:buNone/>
              <a:defRPr/>
            </a:pPr>
            <a:r>
              <a:rPr lang="ar-LB" sz="2400" b="1" u="sng" dirty="0" smtClean="0"/>
              <a:t>3- </a:t>
            </a:r>
            <a:r>
              <a:rPr lang="ar-LB" sz="2400" u="sng" dirty="0" smtClean="0"/>
              <a:t> </a:t>
            </a:r>
            <a:r>
              <a:rPr lang="ar-LB" sz="2400" b="1" u="sng" dirty="0" smtClean="0"/>
              <a:t>الأجير الذي يعمل في الوقت ذاته لحساب أكثر من صاحب عمل:</a:t>
            </a:r>
          </a:p>
          <a:p>
            <a:pPr algn="just" rtl="1">
              <a:buClr>
                <a:schemeClr val="tx2">
                  <a:lumMod val="75000"/>
                </a:schemeClr>
              </a:buClr>
              <a:buSzPct val="150000"/>
              <a:buFont typeface="Arial" panose="020B0604020202020204" pitchFamily="34" charset="0"/>
              <a:buChar char="•"/>
              <a:defRPr/>
            </a:pPr>
            <a:r>
              <a:rPr lang="ar-LB" sz="2400" dirty="0" smtClean="0"/>
              <a:t>حدّدت المذكرة الإعلامية رقم 101 تاريخ 17/4/1971 كيفيّة إجراء حساب الإشتراك المتوجّب على هذا الأخير كما يلي:</a:t>
            </a:r>
          </a:p>
          <a:p>
            <a:pPr marL="395288" indent="-395288" algn="just" rtl="1">
              <a:buClr>
                <a:schemeClr val="tx1"/>
              </a:buClr>
              <a:buSzPct val="64000"/>
              <a:buFont typeface="Wingdings" pitchFamily="2" charset="2"/>
              <a:buNone/>
              <a:defRPr/>
            </a:pPr>
            <a:r>
              <a:rPr lang="ar-LB" sz="2300" b="1" dirty="0" smtClean="0"/>
              <a:t>     "يجري حساب المساهمة المفروضة على الأجير الذي يعمل لدى عدّة أرباب عمل بصورة دائمة ومنتظمة، على أساس كسبه الإجمالي في هذه المؤسسات، إنما في حدود الحد الأقصى لهذا الكسب الإجمالي، كما هو مبيّن في المادة 68 من قانون الضمان الإجتماعي."</a:t>
            </a:r>
          </a:p>
          <a:p>
            <a:pPr marL="0" indent="0" algn="just" rtl="1">
              <a:buClr>
                <a:schemeClr val="tx1"/>
              </a:buClr>
              <a:buSzPct val="64000"/>
              <a:buFont typeface="Wingdings" pitchFamily="2" charset="2"/>
              <a:buNone/>
              <a:defRPr/>
            </a:pPr>
            <a:endParaRPr lang="ar-LB" sz="1500" dirty="0" smtClean="0"/>
          </a:p>
          <a:p>
            <a:pPr marL="0" indent="0" algn="just" rtl="1">
              <a:buClr>
                <a:schemeClr val="tx1"/>
              </a:buClr>
              <a:buSzPct val="64000"/>
              <a:buFont typeface="Wingdings" pitchFamily="2" charset="2"/>
              <a:buNone/>
              <a:defRPr/>
            </a:pPr>
            <a:endParaRPr lang="ar-LB" sz="2400" b="1" u="sng" dirty="0" smtClean="0"/>
          </a:p>
          <a:p>
            <a:pPr marL="0" indent="0" algn="just" rtl="1">
              <a:buClr>
                <a:schemeClr val="tx1"/>
              </a:buClr>
              <a:buSzPct val="64000"/>
              <a:buFont typeface="Wingdings" pitchFamily="2" charset="2"/>
              <a:buNone/>
              <a:defRPr/>
            </a:pPr>
            <a:endParaRPr lang="ar-LB" sz="2600" dirty="0" smtClean="0"/>
          </a:p>
          <a:p>
            <a:pPr marL="0" indent="0" algn="just" rtl="1">
              <a:buClr>
                <a:schemeClr val="tx1"/>
              </a:buClr>
              <a:buSzPct val="64000"/>
              <a:buFont typeface="Wingdings" pitchFamily="2" charset="2"/>
              <a:buNone/>
              <a:defRPr/>
            </a:pPr>
            <a:endParaRPr lang="ar-LB" sz="1500" dirty="0" smtClean="0"/>
          </a:p>
          <a:p>
            <a:pPr algn="r" rtl="1">
              <a:buClr>
                <a:schemeClr val="tx1"/>
              </a:buClr>
              <a:buSzPct val="64000"/>
              <a:defRPr/>
            </a:pPr>
            <a:endParaRPr lang="ar-LB" kern="1200" dirty="0" smtClean="0"/>
          </a:p>
          <a:p>
            <a:pPr algn="r" rtl="1" eaLnBrk="1" hangingPunct="1">
              <a:buClr>
                <a:schemeClr val="tx1"/>
              </a:buClr>
              <a:buSzPct val="64000"/>
              <a:buFont typeface="Arial" pitchFamily="34" charset="0"/>
              <a:buChar char="•"/>
              <a:defRPr/>
            </a:pPr>
            <a:endParaRPr lang="ar-LB" kern="1200" dirty="0" smtClean="0"/>
          </a:p>
          <a:p>
            <a:pPr algn="r" rtl="1" eaLnBrk="1" hangingPunct="1">
              <a:buClr>
                <a:schemeClr val="tx1"/>
              </a:buClr>
              <a:buSzPct val="64000"/>
              <a:buFont typeface="Arial" pitchFamily="34" charset="0"/>
              <a:buChar char="•"/>
              <a:defRPr/>
            </a:pPr>
            <a:endParaRPr lang="ar-LB" kern="1200" dirty="0" smtClean="0"/>
          </a:p>
          <a:p>
            <a:pPr algn="r" rtl="1" eaLnBrk="1" hangingPunct="1">
              <a:buClr>
                <a:schemeClr val="tx1"/>
              </a:buClr>
              <a:buSzPct val="64000"/>
              <a:buFont typeface="Arial" pitchFamily="34" charset="0"/>
              <a:buChar char="•"/>
              <a:defRPr/>
            </a:pPr>
            <a:endParaRPr lang="ar-LB" kern="1200" dirty="0" smtClean="0"/>
          </a:p>
        </p:txBody>
      </p:sp>
      <p:sp>
        <p:nvSpPr>
          <p:cNvPr id="5" name="Slide Number Placeholder 4"/>
          <p:cNvSpPr>
            <a:spLocks noGrp="1"/>
          </p:cNvSpPr>
          <p:nvPr>
            <p:ph type="sldNum" sz="quarter" idx="10"/>
          </p:nvPr>
        </p:nvSpPr>
        <p:spPr/>
        <p:txBody>
          <a:bodyPr/>
          <a:lstStyle/>
          <a:p>
            <a:pPr>
              <a:defRPr/>
            </a:pPr>
            <a:fld id="{07C31AC0-B93F-4EC1-8BF1-323361E76A03}" type="slidenum">
              <a:rPr lang="en-US" smtClean="0"/>
              <a:pPr>
                <a:defRPr/>
              </a:pPr>
              <a:t>45</a:t>
            </a:fld>
            <a:endParaRPr lang="en-US" dirty="0"/>
          </a:p>
        </p:txBody>
      </p:sp>
    </p:spTree>
    <p:extLst>
      <p:ext uri="{BB962C8B-B14F-4D97-AF65-F5344CB8AC3E}">
        <p14:creationId xmlns:p14="http://schemas.microsoft.com/office/powerpoint/2010/main" val="40984862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228600" y="1219200"/>
            <a:ext cx="8643937"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857250" indent="-857250" algn="r" rtl="1">
              <a:buFont typeface="+mj-lt"/>
              <a:buAutoNum type="romanUcPeriod" startAt="7"/>
            </a:pPr>
            <a:r>
              <a:rPr lang="ar-LB" altLang="ar-LB" sz="2800" b="1" u="sng" dirty="0" smtClean="0">
                <a:latin typeface="Times New Roman" pitchFamily="18" charset="0"/>
                <a:cs typeface="Times New Roman" pitchFamily="18" charset="0"/>
              </a:rPr>
              <a:t>الحد الأدنى والحد الأقصى للكسب الخاضع </a:t>
            </a:r>
            <a:r>
              <a:rPr lang="ar-LB" altLang="ar-LB" sz="2800" b="1" u="sng" dirty="0" err="1" smtClean="0">
                <a:latin typeface="Times New Roman" pitchFamily="18" charset="0"/>
                <a:cs typeface="Times New Roman" pitchFamily="18" charset="0"/>
              </a:rPr>
              <a:t>للإشتراكات</a:t>
            </a:r>
            <a:r>
              <a:rPr lang="ar-LB" altLang="ar-LB" sz="2800" b="1" u="sng" dirty="0" smtClean="0">
                <a:latin typeface="Times New Roman" pitchFamily="18" charset="0"/>
                <a:cs typeface="Times New Roman" pitchFamily="18" charset="0"/>
              </a:rPr>
              <a:t> - تابع:</a:t>
            </a:r>
            <a:endParaRPr lang="en-US" altLang="ar-LB" sz="2800" b="1" u="sng" dirty="0" smtClean="0">
              <a:latin typeface="Times New Roman" pitchFamily="18" charset="0"/>
              <a:cs typeface="Times New Roman" pitchFamily="18" charset="0"/>
            </a:endParaRPr>
          </a:p>
        </p:txBody>
      </p:sp>
      <p:sp>
        <p:nvSpPr>
          <p:cNvPr id="7" name="Content Placeholder 2"/>
          <p:cNvSpPr>
            <a:spLocks noGrp="1"/>
          </p:cNvSpPr>
          <p:nvPr>
            <p:ph idx="1"/>
          </p:nvPr>
        </p:nvSpPr>
        <p:spPr>
          <a:xfrm>
            <a:off x="428625" y="1866900"/>
            <a:ext cx="8358188" cy="5143500"/>
          </a:xfrm>
        </p:spPr>
        <p:txBody>
          <a:bodyPr>
            <a:normAutofit/>
          </a:bodyPr>
          <a:lstStyle/>
          <a:p>
            <a:pPr marL="0" indent="0" algn="just" rtl="1">
              <a:buClr>
                <a:schemeClr val="tx1"/>
              </a:buClr>
              <a:buSzPct val="64000"/>
              <a:buFont typeface="Wingdings" pitchFamily="2" charset="2"/>
              <a:buNone/>
              <a:defRPr/>
            </a:pPr>
            <a:endParaRPr lang="ar-LB" sz="1000" dirty="0" smtClean="0"/>
          </a:p>
          <a:p>
            <a:pPr marL="0" indent="0" algn="just" rtl="1">
              <a:buClr>
                <a:schemeClr val="tx1"/>
              </a:buClr>
              <a:buSzPct val="64000"/>
              <a:buFont typeface="Wingdings" pitchFamily="2" charset="2"/>
              <a:buNone/>
              <a:defRPr/>
            </a:pPr>
            <a:r>
              <a:rPr lang="ar-LB" sz="2500" dirty="0" smtClean="0"/>
              <a:t>فيما يتعلّق بأصحاب العمل الذي يعمل الأجير لحسابهم فتُحسب الإشتراكات المتوجّبة على كلّ منهم على أساس الأجر الذي يتقاضاه الأجير وضمن الحد الأقصى للكسب الخاضع للإشتراكات.</a:t>
            </a:r>
          </a:p>
          <a:p>
            <a:pPr marL="0" indent="0" algn="just" rtl="1">
              <a:buClr>
                <a:schemeClr val="tx1"/>
              </a:buClr>
              <a:buSzPct val="64000"/>
              <a:buFont typeface="Wingdings" pitchFamily="2" charset="2"/>
              <a:buNone/>
              <a:defRPr/>
            </a:pPr>
            <a:endParaRPr lang="ar-LB" sz="2500" dirty="0" smtClean="0"/>
          </a:p>
          <a:p>
            <a:pPr marL="0" indent="0" algn="just" rtl="1">
              <a:buClr>
                <a:schemeClr val="tx1"/>
              </a:buClr>
              <a:buSzPct val="64000"/>
              <a:buFont typeface="Wingdings" pitchFamily="2" charset="2"/>
              <a:buNone/>
              <a:defRPr/>
            </a:pPr>
            <a:r>
              <a:rPr lang="ar-LB" sz="2500" dirty="0" smtClean="0"/>
              <a:t>إنّ تطبيق قاعدة الحد الأقصى للكسب الخاضع للإشتراكات هو لتجنيب بعض المؤسسات من تحمُّل أعباء كبيرة عندما تستخدم أجراء من ذوي الأجور المرتفعة. كما أنها طريقة تُمكّن الصندوق من زيادة وارداته برفع هذا الحد عندما تدعو الضرورة إلى ذلك وخاصة لمواجهة كلفة التقديمات المتزايدة.</a:t>
            </a:r>
          </a:p>
          <a:p>
            <a:pPr marL="0" indent="0" algn="just" rtl="1">
              <a:buClr>
                <a:schemeClr val="tx1"/>
              </a:buClr>
              <a:buSzPct val="64000"/>
              <a:buFont typeface="Wingdings" pitchFamily="2" charset="2"/>
              <a:buNone/>
              <a:defRPr/>
            </a:pPr>
            <a:endParaRPr lang="ar-LB" sz="1500" dirty="0" smtClean="0"/>
          </a:p>
          <a:p>
            <a:pPr marL="0" indent="0" algn="just" rtl="1">
              <a:buClr>
                <a:schemeClr val="tx1"/>
              </a:buClr>
              <a:buSzPct val="64000"/>
              <a:buFont typeface="Wingdings" pitchFamily="2" charset="2"/>
              <a:buNone/>
              <a:defRPr/>
            </a:pPr>
            <a:endParaRPr lang="ar-LB" sz="2400" b="1" u="sng" dirty="0" smtClean="0"/>
          </a:p>
          <a:p>
            <a:pPr marL="0" indent="0" algn="just" rtl="1">
              <a:buClr>
                <a:schemeClr val="tx1"/>
              </a:buClr>
              <a:buSzPct val="64000"/>
              <a:buFont typeface="Wingdings" pitchFamily="2" charset="2"/>
              <a:buNone/>
              <a:defRPr/>
            </a:pPr>
            <a:endParaRPr lang="ar-LB" sz="2600" dirty="0" smtClean="0"/>
          </a:p>
          <a:p>
            <a:pPr marL="0" indent="0" algn="just" rtl="1">
              <a:buClr>
                <a:schemeClr val="tx1"/>
              </a:buClr>
              <a:buSzPct val="64000"/>
              <a:buFont typeface="Wingdings" pitchFamily="2" charset="2"/>
              <a:buNone/>
              <a:defRPr/>
            </a:pPr>
            <a:endParaRPr lang="ar-LB" sz="1500" dirty="0" smtClean="0"/>
          </a:p>
          <a:p>
            <a:pPr algn="r" rtl="1">
              <a:buClr>
                <a:schemeClr val="tx1"/>
              </a:buClr>
              <a:buSzPct val="64000"/>
              <a:defRPr/>
            </a:pPr>
            <a:endParaRPr lang="ar-LB" kern="1200" dirty="0" smtClean="0"/>
          </a:p>
          <a:p>
            <a:pPr algn="r" rtl="1" eaLnBrk="1" hangingPunct="1">
              <a:buClr>
                <a:schemeClr val="tx1"/>
              </a:buClr>
              <a:buSzPct val="64000"/>
              <a:buFont typeface="Arial" pitchFamily="34" charset="0"/>
              <a:buChar char="•"/>
              <a:defRPr/>
            </a:pPr>
            <a:endParaRPr lang="ar-LB" kern="1200" dirty="0" smtClean="0"/>
          </a:p>
          <a:p>
            <a:pPr algn="r" rtl="1" eaLnBrk="1" hangingPunct="1">
              <a:buClr>
                <a:schemeClr val="tx1"/>
              </a:buClr>
              <a:buSzPct val="64000"/>
              <a:buFont typeface="Arial" pitchFamily="34" charset="0"/>
              <a:buChar char="•"/>
              <a:defRPr/>
            </a:pPr>
            <a:endParaRPr lang="ar-LB" kern="1200" dirty="0" smtClean="0"/>
          </a:p>
          <a:p>
            <a:pPr algn="r" rtl="1" eaLnBrk="1" hangingPunct="1">
              <a:buClr>
                <a:schemeClr val="tx1"/>
              </a:buClr>
              <a:buSzPct val="64000"/>
              <a:buFont typeface="Arial" pitchFamily="34" charset="0"/>
              <a:buChar char="•"/>
              <a:defRPr/>
            </a:pPr>
            <a:endParaRPr lang="ar-LB" kern="1200" dirty="0" smtClean="0"/>
          </a:p>
        </p:txBody>
      </p:sp>
      <p:sp>
        <p:nvSpPr>
          <p:cNvPr id="5" name="Slide Number Placeholder 4"/>
          <p:cNvSpPr>
            <a:spLocks noGrp="1"/>
          </p:cNvSpPr>
          <p:nvPr>
            <p:ph type="sldNum" sz="quarter" idx="10"/>
          </p:nvPr>
        </p:nvSpPr>
        <p:spPr/>
        <p:txBody>
          <a:bodyPr/>
          <a:lstStyle/>
          <a:p>
            <a:pPr>
              <a:defRPr/>
            </a:pPr>
            <a:fld id="{1361B78F-CD53-4455-B53F-3FE97FC6CD52}" type="slidenum">
              <a:rPr lang="en-US" smtClean="0"/>
              <a:pPr>
                <a:defRPr/>
              </a:pPr>
              <a:t>46</a:t>
            </a:fld>
            <a:endParaRPr lang="en-US" dirty="0"/>
          </a:p>
        </p:txBody>
      </p:sp>
    </p:spTree>
    <p:extLst>
      <p:ext uri="{BB962C8B-B14F-4D97-AF65-F5344CB8AC3E}">
        <p14:creationId xmlns:p14="http://schemas.microsoft.com/office/powerpoint/2010/main" val="23064934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p:txBody>
          <a:bodyPr/>
          <a:lstStyle/>
          <a:p>
            <a:pPr marL="0" indent="0" algn="ctr">
              <a:buFont typeface="Wingdings" pitchFamily="2" charset="2"/>
              <a:buNone/>
            </a:pPr>
            <a:endParaRPr lang="ar-LB" altLang="ar-LB" sz="4000" b="1" smtClean="0">
              <a:latin typeface="Simplified Arabic" pitchFamily="18" charset="-78"/>
              <a:cs typeface="Simplified Arabic" pitchFamily="18" charset="-78"/>
            </a:endParaRPr>
          </a:p>
          <a:p>
            <a:pPr marL="0" indent="0" algn="ctr">
              <a:buFont typeface="Wingdings" pitchFamily="2" charset="2"/>
              <a:buNone/>
            </a:pPr>
            <a:r>
              <a:rPr lang="ar-LB" altLang="ar-LB" sz="4000" b="1" smtClean="0">
                <a:latin typeface="Simplified Arabic" pitchFamily="18" charset="-78"/>
                <a:cs typeface="Simplified Arabic" pitchFamily="18" charset="-78"/>
              </a:rPr>
              <a:t>تمرين تطبيقي عن جدول الاشتراكات</a:t>
            </a:r>
            <a:endParaRPr lang="en-US" altLang="ar-LB" sz="4000" b="1" dirty="0" smtClean="0">
              <a:latin typeface="Simplified Arabic" pitchFamily="18" charset="-78"/>
              <a:cs typeface="Simplified Arabic" pitchFamily="18" charset="-78"/>
            </a:endParaRPr>
          </a:p>
        </p:txBody>
      </p:sp>
      <p:sp>
        <p:nvSpPr>
          <p:cNvPr id="4" name="Slide Number Placeholder 3"/>
          <p:cNvSpPr>
            <a:spLocks noGrp="1"/>
          </p:cNvSpPr>
          <p:nvPr>
            <p:ph type="sldNum" sz="quarter" idx="10"/>
          </p:nvPr>
        </p:nvSpPr>
        <p:spPr/>
        <p:txBody>
          <a:bodyPr/>
          <a:lstStyle/>
          <a:p>
            <a:pPr>
              <a:defRPr/>
            </a:pPr>
            <a:fld id="{07726B73-0AEF-4964-8B40-65FAA8F70959}" type="slidenum">
              <a:rPr lang="en-US" smtClean="0"/>
              <a:pPr>
                <a:defRPr/>
              </a:pPr>
              <a:t>47</a:t>
            </a:fld>
            <a:endParaRPr lang="en-US" dirty="0"/>
          </a:p>
        </p:txBody>
      </p:sp>
    </p:spTree>
    <p:extLst>
      <p:ext uri="{BB962C8B-B14F-4D97-AF65-F5344CB8AC3E}">
        <p14:creationId xmlns:p14="http://schemas.microsoft.com/office/powerpoint/2010/main" val="10272752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7800"/>
            <a:ext cx="7772400" cy="609600"/>
          </a:xfrm>
        </p:spPr>
        <p:txBody>
          <a:bodyPr/>
          <a:lstStyle/>
          <a:p>
            <a:pPr algn="r"/>
            <a:r>
              <a:rPr lang="ar-LB" u="sng" dirty="0" smtClean="0">
                <a:latin typeface="Simplified Arabic" pitchFamily="18" charset="-78"/>
                <a:cs typeface="Simplified Arabic" pitchFamily="18" charset="-78"/>
              </a:rPr>
              <a:t>شركة تصرّح فصلياً:</a:t>
            </a:r>
            <a:endParaRPr lang="en-US" u="sng" dirty="0">
              <a:latin typeface="Simplified Arabic" pitchFamily="18" charset="-78"/>
              <a:cs typeface="Simplified Arabic" pitchFamily="18" charset="-78"/>
            </a:endParaRPr>
          </a:p>
        </p:txBody>
      </p:sp>
      <p:sp>
        <p:nvSpPr>
          <p:cNvPr id="3" name="Content Placeholder 2"/>
          <p:cNvSpPr>
            <a:spLocks noGrp="1"/>
          </p:cNvSpPr>
          <p:nvPr>
            <p:ph idx="1"/>
          </p:nvPr>
        </p:nvSpPr>
        <p:spPr>
          <a:xfrm>
            <a:off x="609600" y="2209800"/>
            <a:ext cx="8077200" cy="3886200"/>
          </a:xfrm>
        </p:spPr>
        <p:txBody>
          <a:bodyPr/>
          <a:lstStyle/>
          <a:p>
            <a:pPr algn="r" rtl="1">
              <a:buFont typeface="Arial" charset="0"/>
              <a:buChar char="•"/>
            </a:pPr>
            <a:r>
              <a:rPr lang="ar-LB" sz="2200" dirty="0" smtClean="0">
                <a:latin typeface="Simplified Arabic" pitchFamily="18" charset="-78"/>
                <a:cs typeface="Simplified Arabic" pitchFamily="18" charset="-78"/>
              </a:rPr>
              <a:t>تستخدم 3 أجراء، 2 من الجنسية اللبنانية أحدهم فوق السّن القانونية و 1 من الجنسية الاثيوبية</a:t>
            </a:r>
          </a:p>
          <a:p>
            <a:pPr algn="r" rtl="1">
              <a:buFont typeface="Arial" charset="0"/>
              <a:buChar char="•"/>
            </a:pPr>
            <a:r>
              <a:rPr lang="ar-LB" sz="2200" dirty="0" smtClean="0">
                <a:latin typeface="Simplified Arabic" pitchFamily="18" charset="-78"/>
                <a:cs typeface="Simplified Arabic" pitchFamily="18" charset="-78"/>
              </a:rPr>
              <a:t>يتقاضى اللبناني الاول راتباً شهرياً بقيمة 000 800 1 ل.ل.</a:t>
            </a:r>
          </a:p>
          <a:p>
            <a:pPr marL="0" indent="0" algn="r" rtl="1">
              <a:buNone/>
            </a:pPr>
            <a:r>
              <a:rPr lang="ar-LB" sz="2200" dirty="0">
                <a:latin typeface="Simplified Arabic" pitchFamily="18" charset="-78"/>
                <a:cs typeface="Simplified Arabic" pitchFamily="18" charset="-78"/>
              </a:rPr>
              <a:t>	</a:t>
            </a:r>
            <a:r>
              <a:rPr lang="ar-LB" sz="2200" dirty="0" smtClean="0">
                <a:latin typeface="Simplified Arabic" pitchFamily="18" charset="-78"/>
                <a:cs typeface="Simplified Arabic" pitchFamily="18" charset="-78"/>
              </a:rPr>
              <a:t>   واللبناني الثاني (فوق السّن القانوني) راتباً شهرياً بقيمة 000 500 1 ل.ل.</a:t>
            </a:r>
          </a:p>
          <a:p>
            <a:pPr marL="0" indent="0" algn="r" rtl="1">
              <a:buNone/>
            </a:pPr>
            <a:r>
              <a:rPr lang="ar-LB" sz="2200" dirty="0">
                <a:latin typeface="Simplified Arabic" pitchFamily="18" charset="-78"/>
                <a:cs typeface="Simplified Arabic" pitchFamily="18" charset="-78"/>
              </a:rPr>
              <a:t>	</a:t>
            </a:r>
            <a:r>
              <a:rPr lang="ar-LB" sz="2200" dirty="0" smtClean="0">
                <a:latin typeface="Simplified Arabic" pitchFamily="18" charset="-78"/>
                <a:cs typeface="Simplified Arabic" pitchFamily="18" charset="-78"/>
              </a:rPr>
              <a:t>   والاثيوبي راتباً شهرياً بقيمة 000 900 ل.ل. من ضمنها  بدل السّكن</a:t>
            </a:r>
          </a:p>
          <a:p>
            <a:pPr marL="0" indent="0" algn="r" rtl="1">
              <a:buNone/>
            </a:pPr>
            <a:endParaRPr lang="ar-LB" sz="2200" dirty="0">
              <a:latin typeface="Simplified Arabic" pitchFamily="18" charset="-78"/>
              <a:cs typeface="Simplified Arabic" pitchFamily="18" charset="-78"/>
            </a:endParaRPr>
          </a:p>
          <a:p>
            <a:pPr marL="0" indent="0" algn="r" rtl="1">
              <a:buNone/>
            </a:pPr>
            <a:r>
              <a:rPr lang="ar-LB" sz="2200" b="1" u="sng" dirty="0" smtClean="0">
                <a:latin typeface="Simplified Arabic" pitchFamily="18" charset="-78"/>
                <a:cs typeface="Simplified Arabic" pitchFamily="18" charset="-78"/>
              </a:rPr>
              <a:t>المطلوب</a:t>
            </a:r>
            <a:r>
              <a:rPr lang="ar-LB" sz="2200" dirty="0" smtClean="0">
                <a:latin typeface="Simplified Arabic" pitchFamily="18" charset="-78"/>
                <a:cs typeface="Simplified Arabic" pitchFamily="18" charset="-78"/>
              </a:rPr>
              <a:t>: تعبئة جدول الاشتراكات المستحقة عن الفصل الاول 2016</a:t>
            </a:r>
          </a:p>
          <a:p>
            <a:pPr marL="0" indent="0" algn="l" rtl="1">
              <a:buNone/>
            </a:pPr>
            <a:endParaRPr lang="en-US" dirty="0"/>
          </a:p>
        </p:txBody>
      </p:sp>
    </p:spTree>
    <p:extLst>
      <p:ext uri="{BB962C8B-B14F-4D97-AF65-F5344CB8AC3E}">
        <p14:creationId xmlns:p14="http://schemas.microsoft.com/office/powerpoint/2010/main" val="8050309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27C74E4-1C87-4F82-955B-8FC92F378F98}" type="slidenum">
              <a:rPr lang="en-US" smtClean="0"/>
              <a:pPr>
                <a:defRPr/>
              </a:pPr>
              <a:t>49</a:t>
            </a:fld>
            <a:endParaRPr lang="en-US" dirty="0"/>
          </a:p>
        </p:txBody>
      </p:sp>
      <p:pic>
        <p:nvPicPr>
          <p:cNvPr id="5017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62000" y="1524000"/>
            <a:ext cx="7754937" cy="525368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99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bwMode="auto">
          <a:xfrm>
            <a:off x="838200" y="1295400"/>
            <a:ext cx="8229600" cy="79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algn="r" rtl="1">
              <a:buFont typeface="+mj-lt"/>
              <a:buAutoNum type="romanUcPeriod"/>
            </a:pPr>
            <a:r>
              <a:rPr lang="ar-LB" altLang="ar-LB" sz="3200" b="1" dirty="0" smtClean="0"/>
              <a:t>الخضوع واتّصافه بالالزام - </a:t>
            </a:r>
            <a:r>
              <a:rPr lang="ar-LB" altLang="ar-LB" sz="2800" b="1" dirty="0" smtClean="0">
                <a:latin typeface="Times New Roman" pitchFamily="18" charset="0"/>
                <a:cs typeface="Times New Roman" pitchFamily="18" charset="0"/>
              </a:rPr>
              <a:t>المشتركون الخاضعون</a:t>
            </a:r>
            <a:endParaRPr lang="en-US" altLang="ar-LB" sz="3200" dirty="0" smtClean="0"/>
          </a:p>
        </p:txBody>
      </p:sp>
      <p:sp>
        <p:nvSpPr>
          <p:cNvPr id="18435" name="Content Placeholder 1"/>
          <p:cNvSpPr>
            <a:spLocks noGrp="1"/>
          </p:cNvSpPr>
          <p:nvPr>
            <p:ph idx="1"/>
          </p:nvPr>
        </p:nvSpPr>
        <p:spPr>
          <a:xfrm>
            <a:off x="533400" y="1905000"/>
            <a:ext cx="8240713" cy="5203825"/>
          </a:xfrm>
        </p:spPr>
        <p:txBody>
          <a:bodyPr/>
          <a:lstStyle/>
          <a:p>
            <a:pPr algn="r" rtl="1">
              <a:buFont typeface="Wingdings" pitchFamily="2" charset="2"/>
              <a:buNone/>
            </a:pPr>
            <a:r>
              <a:rPr lang="ar-LB" altLang="ar-LB" sz="3400" b="1" u="sng" dirty="0"/>
              <a:t>1</a:t>
            </a:r>
            <a:r>
              <a:rPr lang="ar-SA" altLang="ar-LB" sz="3400" b="1" u="sng" dirty="0" smtClean="0"/>
              <a:t>- العمل : </a:t>
            </a:r>
            <a:endParaRPr lang="en-US" altLang="ar-LB" sz="3400" dirty="0" smtClean="0"/>
          </a:p>
          <a:p>
            <a:pPr algn="just" rtl="1">
              <a:buClrTx/>
              <a:buSzPct val="95000"/>
              <a:buFont typeface="Arial" pitchFamily="34" charset="0"/>
              <a:buChar char="•"/>
            </a:pPr>
            <a:r>
              <a:rPr lang="ar-SA" altLang="ar-LB" dirty="0" smtClean="0"/>
              <a:t>تأدية العمل هو شرط أساسي لاعتبار العلاقة بين الأجير</a:t>
            </a:r>
            <a:r>
              <a:rPr lang="ar-LB" altLang="ar-LB" dirty="0" smtClean="0"/>
              <a:t> </a:t>
            </a:r>
            <a:r>
              <a:rPr lang="ar-SA" altLang="ar-LB" dirty="0" smtClean="0"/>
              <a:t>وصاحب العمل علاقة إجارة خدمة</a:t>
            </a:r>
            <a:r>
              <a:rPr lang="ar-LB" altLang="ar-LB" dirty="0" smtClean="0"/>
              <a:t>.</a:t>
            </a:r>
          </a:p>
          <a:p>
            <a:pPr algn="just" rtl="1">
              <a:buClrTx/>
              <a:buSzPct val="95000"/>
              <a:buFont typeface="Arial" pitchFamily="34" charset="0"/>
              <a:buChar char="•"/>
            </a:pPr>
            <a:r>
              <a:rPr lang="ar-SA" altLang="ar-LB" dirty="0" smtClean="0"/>
              <a:t>لا يشترط أن يكون هذا العمل المؤد</a:t>
            </a:r>
            <a:r>
              <a:rPr lang="ar-LB" altLang="ar-LB" dirty="0" smtClean="0"/>
              <a:t>ى</a:t>
            </a:r>
            <a:r>
              <a:rPr lang="ar-SA" altLang="ar-LB" dirty="0" smtClean="0"/>
              <a:t> مشروعاً بل يتحقق الخضوع لأحكام قانون الضمان الإجتماعي بمجرد وجود</a:t>
            </a:r>
            <a:r>
              <a:rPr lang="fr-FR" altLang="ar-LB" dirty="0" smtClean="0"/>
              <a:t> </a:t>
            </a:r>
            <a:r>
              <a:rPr lang="ar-LB" altLang="ar-LB" dirty="0" smtClean="0"/>
              <a:t>العمل</a:t>
            </a:r>
            <a:r>
              <a:rPr lang="ar-SA" altLang="ar-LB" dirty="0" smtClean="0"/>
              <a:t> حتى ولو كان غير مشروع</a:t>
            </a:r>
            <a:r>
              <a:rPr lang="ar-LB" altLang="ar-LB" dirty="0" smtClean="0"/>
              <a:t>.</a:t>
            </a:r>
          </a:p>
          <a:p>
            <a:pPr algn="r" rtl="1">
              <a:buClrTx/>
              <a:buSzPct val="95000"/>
              <a:buFont typeface="Arial" pitchFamily="34" charset="0"/>
              <a:buChar char="•"/>
            </a:pPr>
            <a:r>
              <a:rPr lang="ar-SA" altLang="ar-LB" dirty="0" smtClean="0"/>
              <a:t> </a:t>
            </a:r>
            <a:r>
              <a:rPr lang="ar-LB" altLang="ar-LB" sz="2400" dirty="0" smtClean="0"/>
              <a:t>(</a:t>
            </a:r>
            <a:r>
              <a:rPr lang="ar-SA" altLang="ar-LB" sz="2400" dirty="0" smtClean="0"/>
              <a:t>المادة 9 – فقرة اولاً – البند (1) من قانون الضمان</a:t>
            </a:r>
            <a:r>
              <a:rPr lang="ar-LB" altLang="ar-LB" sz="2400" dirty="0" smtClean="0"/>
              <a:t> الإجتماعي)</a:t>
            </a:r>
            <a:r>
              <a:rPr lang="ar-SA" altLang="ar-LB" dirty="0" smtClean="0"/>
              <a:t> </a:t>
            </a:r>
            <a:r>
              <a:rPr lang="ar-LB" altLang="ar-LB" dirty="0" smtClean="0"/>
              <a:t> </a:t>
            </a:r>
          </a:p>
          <a:p>
            <a:pPr algn="r" rtl="1">
              <a:buClrTx/>
              <a:buSzPct val="95000"/>
              <a:buFont typeface="Wingdings" pitchFamily="2" charset="2"/>
              <a:buNone/>
            </a:pPr>
            <a:r>
              <a:rPr lang="ar-LB" altLang="ar-LB" dirty="0" smtClean="0"/>
              <a:t>    </a:t>
            </a:r>
            <a:r>
              <a:rPr lang="ar-SA" altLang="ar-LB" dirty="0" smtClean="0"/>
              <a:t>".. أي</a:t>
            </a:r>
            <a:r>
              <a:rPr lang="ar-LB" altLang="ar-LB" dirty="0" smtClean="0"/>
              <a:t>ّ</a:t>
            </a:r>
            <a:r>
              <a:rPr lang="ar-SA" altLang="ar-LB" dirty="0" smtClean="0"/>
              <a:t>ا</a:t>
            </a:r>
            <a:r>
              <a:rPr lang="ar-LB" altLang="ar-LB" dirty="0" smtClean="0"/>
              <a:t>ً</a:t>
            </a:r>
            <a:r>
              <a:rPr lang="ar-SA" altLang="ar-LB" dirty="0" smtClean="0"/>
              <a:t> كانت مدة أو نوع أو طبيعة أو شكل أو صحة العقود التي تربطهم بصحاب عملهم ...</a:t>
            </a:r>
            <a:r>
              <a:rPr lang="ar-LB" altLang="ar-LB" dirty="0" smtClean="0"/>
              <a:t> </a:t>
            </a:r>
            <a:r>
              <a:rPr lang="ar-SA" altLang="ar-LB" dirty="0" smtClean="0"/>
              <a:t>" </a:t>
            </a:r>
            <a:endParaRPr lang="en-US" altLang="ar-LB" dirty="0" smtClean="0"/>
          </a:p>
          <a:p>
            <a:pPr algn="r" rtl="1"/>
            <a:endParaRPr lang="en-US" altLang="ar-LB" dirty="0" smtClean="0"/>
          </a:p>
        </p:txBody>
      </p:sp>
      <p:sp>
        <p:nvSpPr>
          <p:cNvPr id="2" name="Slide Number Placeholder 1"/>
          <p:cNvSpPr>
            <a:spLocks noGrp="1"/>
          </p:cNvSpPr>
          <p:nvPr>
            <p:ph type="sldNum" sz="quarter" idx="10"/>
          </p:nvPr>
        </p:nvSpPr>
        <p:spPr/>
        <p:txBody>
          <a:bodyPr/>
          <a:lstStyle/>
          <a:p>
            <a:pPr>
              <a:defRPr/>
            </a:pPr>
            <a:fld id="{64AA0F05-BDF9-4424-9DB6-ABABD1A2BAC9}" type="slidenum">
              <a:rPr lang="en-US" smtClean="0"/>
              <a:pPr>
                <a:defRPr/>
              </a:pPr>
              <a:t>5</a:t>
            </a:fld>
            <a:endParaRPr lang="en-US" dirty="0"/>
          </a:p>
        </p:txBody>
      </p:sp>
    </p:spTree>
    <p:extLst>
      <p:ext uri="{BB962C8B-B14F-4D97-AF65-F5344CB8AC3E}">
        <p14:creationId xmlns:p14="http://schemas.microsoft.com/office/powerpoint/2010/main" val="2218686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1219200" y="1432719"/>
            <a:ext cx="7704138"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028700" indent="-1028700" algn="r" rtl="1">
              <a:buFont typeface="+mj-lt"/>
              <a:buAutoNum type="romanUcPeriod" startAt="8"/>
            </a:pPr>
            <a:r>
              <a:rPr lang="ar-LB" altLang="ar-LB" sz="4400" b="1" dirty="0" smtClean="0"/>
              <a:t> </a:t>
            </a:r>
            <a:r>
              <a:rPr lang="ar-LB" altLang="ar-LB" sz="2000" b="1" dirty="0" smtClean="0"/>
              <a:t>الكسب الخاضع للإشتراك و/او لتعويض نهاية الخدمة</a:t>
            </a:r>
            <a:endParaRPr lang="en-US" altLang="ar-LB" sz="2800" u="sng" dirty="0" smtClean="0"/>
          </a:p>
        </p:txBody>
      </p:sp>
      <p:sp>
        <p:nvSpPr>
          <p:cNvPr id="4099" name="Content Placeholder 2"/>
          <p:cNvSpPr>
            <a:spLocks noGrp="1"/>
          </p:cNvSpPr>
          <p:nvPr>
            <p:ph idx="1"/>
          </p:nvPr>
        </p:nvSpPr>
        <p:spPr>
          <a:xfrm>
            <a:off x="685800" y="2590800"/>
            <a:ext cx="7991475" cy="4876800"/>
          </a:xfrm>
        </p:spPr>
        <p:txBody>
          <a:bodyPr>
            <a:noAutofit/>
          </a:bodyPr>
          <a:lstStyle/>
          <a:p>
            <a:pPr marL="363538" indent="-363538" algn="just" rtl="1">
              <a:buFont typeface="Wingdings" pitchFamily="2" charset="2"/>
              <a:buChar char="v"/>
              <a:tabLst>
                <a:tab pos="363538" algn="l"/>
              </a:tabLst>
              <a:defRPr/>
            </a:pPr>
            <a:r>
              <a:rPr lang="ar-LB" sz="2000" b="1" dirty="0" smtClean="0"/>
              <a:t>الأجر أو الراتب الاجمالي قبل أن يخضع لأيّ حسم</a:t>
            </a:r>
          </a:p>
          <a:p>
            <a:pPr marL="363538" indent="-363538" algn="just" rtl="1">
              <a:buFont typeface="Wingdings" pitchFamily="2" charset="2"/>
              <a:buChar char="v"/>
              <a:tabLst>
                <a:tab pos="363538" algn="l"/>
              </a:tabLst>
              <a:defRPr/>
            </a:pPr>
            <a:r>
              <a:rPr lang="ar-LB" sz="2000" b="1" dirty="0" smtClean="0"/>
              <a:t>لواحق الاجر</a:t>
            </a:r>
          </a:p>
          <a:p>
            <a:pPr marL="857250" lvl="1" indent="-457200" algn="just" rtl="1">
              <a:buFont typeface="+mj-lt"/>
              <a:buAutoNum type="arabicPeriod"/>
              <a:tabLst>
                <a:tab pos="363538" algn="l"/>
              </a:tabLst>
              <a:defRPr/>
            </a:pPr>
            <a:r>
              <a:rPr lang="ar-LB" sz="1600" b="1" dirty="0" smtClean="0">
                <a:cs typeface="+mj-cs"/>
              </a:rPr>
              <a:t>بدل الساعات الإضافية:</a:t>
            </a:r>
          </a:p>
          <a:p>
            <a:pPr marL="846138" lvl="1" indent="0" algn="r" rtl="1">
              <a:buNone/>
              <a:tabLst>
                <a:tab pos="1254125" algn="l"/>
              </a:tabLst>
              <a:defRPr/>
            </a:pPr>
            <a:r>
              <a:rPr lang="ar-LB" sz="1600" dirty="0" smtClean="0">
                <a:latin typeface="Times New Roman" pitchFamily="18" charset="0"/>
                <a:cs typeface="Times New Roman" pitchFamily="18" charset="0"/>
              </a:rPr>
              <a:t>- إذا كانت بصورة معتادة (التمييز عن أسس إحتسابها في الكسب الأخير لتعويض نهاية الخدمة)</a:t>
            </a:r>
            <a:endParaRPr lang="en-US" sz="1600" dirty="0" smtClean="0">
              <a:cs typeface="+mj-cs"/>
            </a:endParaRPr>
          </a:p>
          <a:p>
            <a:pPr marL="857250" lvl="1" indent="-457200" algn="just" rtl="1">
              <a:buFont typeface="+mj-lt"/>
              <a:buAutoNum type="arabicPeriod" startAt="2"/>
              <a:tabLst>
                <a:tab pos="363538" algn="l"/>
              </a:tabLst>
              <a:defRPr/>
            </a:pPr>
            <a:r>
              <a:rPr lang="ar-LB" sz="1600" b="1" dirty="0" smtClean="0"/>
              <a:t>بدل الإجازات:</a:t>
            </a:r>
          </a:p>
          <a:p>
            <a:pPr marL="846138" lvl="1" indent="0" algn="r" rtl="1">
              <a:buNone/>
              <a:tabLst>
                <a:tab pos="1254125" algn="l"/>
              </a:tabLst>
              <a:defRPr/>
            </a:pPr>
            <a:r>
              <a:rPr lang="ar-LB" sz="1600" dirty="0" smtClean="0">
                <a:latin typeface="Times New Roman" pitchFamily="18" charset="0"/>
                <a:cs typeface="Times New Roman" pitchFamily="18" charset="0"/>
              </a:rPr>
              <a:t>- بدل الإجازات المدفوعة نقداً (أما في الكسب المتخذ أساساً لاحتساب تعويض نهاية الخدمة فلا تدخل)</a:t>
            </a:r>
          </a:p>
          <a:p>
            <a:pPr marL="857250" lvl="1" indent="-457200" algn="just" rtl="1">
              <a:buFont typeface="+mj-lt"/>
              <a:buAutoNum type="arabicPeriod" startAt="3"/>
              <a:tabLst>
                <a:tab pos="363538" algn="l"/>
              </a:tabLst>
              <a:defRPr/>
            </a:pPr>
            <a:r>
              <a:rPr lang="ar-LB" sz="1600" b="1" dirty="0" smtClean="0"/>
              <a:t>التعويضات</a:t>
            </a:r>
          </a:p>
          <a:p>
            <a:pPr marL="857250" lvl="1" indent="-457200" algn="just" rtl="1">
              <a:buFont typeface="+mj-lt"/>
              <a:buAutoNum type="arabicPeriod" startAt="3"/>
              <a:tabLst>
                <a:tab pos="363538" algn="l"/>
              </a:tabLst>
              <a:defRPr/>
            </a:pPr>
            <a:r>
              <a:rPr lang="ar-LB" sz="1600" b="1" dirty="0" smtClean="0"/>
              <a:t>المكافآت</a:t>
            </a:r>
            <a:endParaRPr lang="ar-LB" sz="1600" b="1" dirty="0"/>
          </a:p>
          <a:p>
            <a:pPr marL="857250" lvl="1" indent="-457200" algn="just" rtl="1">
              <a:buFont typeface="+mj-lt"/>
              <a:buAutoNum type="arabicPeriod" startAt="3"/>
              <a:tabLst>
                <a:tab pos="363538" algn="l"/>
              </a:tabLst>
              <a:defRPr/>
            </a:pPr>
            <a:r>
              <a:rPr lang="ar-LB" sz="1600" b="1" dirty="0" smtClean="0"/>
              <a:t>المنحة</a:t>
            </a:r>
            <a:endParaRPr lang="ar-LB" sz="1600" b="1" dirty="0"/>
          </a:p>
          <a:p>
            <a:pPr marL="857250" lvl="1" indent="-457200" algn="just" rtl="1">
              <a:buFont typeface="+mj-lt"/>
              <a:buAutoNum type="arabicPeriod" startAt="3"/>
              <a:tabLst>
                <a:tab pos="363538" algn="l"/>
              </a:tabLst>
              <a:defRPr/>
            </a:pPr>
            <a:r>
              <a:rPr lang="ar-LB" sz="1600" b="1" dirty="0" smtClean="0">
                <a:cs typeface="Times New Roman"/>
              </a:rPr>
              <a:t>التعويضات </a:t>
            </a:r>
            <a:r>
              <a:rPr lang="ar-LB" sz="1600" b="1" dirty="0">
                <a:cs typeface="Times New Roman"/>
              </a:rPr>
              <a:t>ذات الطابع </a:t>
            </a:r>
            <a:r>
              <a:rPr lang="ar-LB" sz="1600" b="1" dirty="0" smtClean="0">
                <a:cs typeface="Times New Roman"/>
              </a:rPr>
              <a:t>العائلي غير التعويضات العائلية</a:t>
            </a:r>
            <a:endParaRPr lang="ar-LB" sz="1600" b="1" dirty="0">
              <a:cs typeface="Times New Roman"/>
            </a:endParaRPr>
          </a:p>
          <a:p>
            <a:pPr marL="857250" lvl="1" indent="-457200" algn="just" rtl="1">
              <a:buFont typeface="+mj-lt"/>
              <a:buAutoNum type="arabicPeriod" startAt="3"/>
              <a:tabLst>
                <a:tab pos="363538" algn="l"/>
              </a:tabLst>
              <a:defRPr/>
            </a:pPr>
            <a:r>
              <a:rPr lang="ar-LB" sz="1600" b="1" dirty="0" smtClean="0">
                <a:cs typeface="Times New Roman"/>
              </a:rPr>
              <a:t>العمولة</a:t>
            </a:r>
            <a:endParaRPr lang="ar-LB" sz="1600" b="1" dirty="0">
              <a:cs typeface="Times New Roman"/>
            </a:endParaRPr>
          </a:p>
          <a:p>
            <a:pPr marL="846138" lvl="1" indent="0" algn="r" rtl="1">
              <a:spcBef>
                <a:spcPts val="400"/>
              </a:spcBef>
              <a:buFont typeface="Wingdings" pitchFamily="2" charset="2"/>
              <a:buNone/>
              <a:tabLst>
                <a:tab pos="446088" algn="l"/>
              </a:tabLst>
              <a:defRPr/>
            </a:pPr>
            <a:r>
              <a:rPr lang="ar-LB" sz="1600" dirty="0" smtClean="0"/>
              <a:t>- تدخل </a:t>
            </a:r>
            <a:r>
              <a:rPr lang="ar-LB" sz="1600" dirty="0"/>
              <a:t>في الأجر لأنها ناتجة عن جهد قام به صاحب العلاقة لإتمام صفقة ما</a:t>
            </a:r>
            <a:endParaRPr lang="en-GB" sz="1600" dirty="0"/>
          </a:p>
          <a:p>
            <a:pPr marL="363538" indent="-363538" algn="just" rtl="1">
              <a:buFont typeface="Wingdings" pitchFamily="2" charset="2"/>
              <a:buNone/>
              <a:tabLst>
                <a:tab pos="363538" algn="l"/>
              </a:tabLst>
              <a:defRPr/>
            </a:pPr>
            <a:endParaRPr lang="ar-LB" sz="2000" b="1" dirty="0" smtClean="0">
              <a:solidFill>
                <a:srgbClr val="1F497D"/>
              </a:solidFill>
            </a:endParaRPr>
          </a:p>
          <a:p>
            <a:pPr marL="620713" indent="-620713" algn="just" rtl="1">
              <a:buFont typeface="Wingdings" pitchFamily="2" charset="2"/>
              <a:buChar char="v"/>
              <a:defRPr/>
            </a:pPr>
            <a:endParaRPr lang="ar-LB" sz="1600" dirty="0" smtClean="0">
              <a:cs typeface="+mj-cs"/>
            </a:endParaRPr>
          </a:p>
        </p:txBody>
      </p:sp>
      <p:sp>
        <p:nvSpPr>
          <p:cNvPr id="5" name="Slide Number Placeholder 4"/>
          <p:cNvSpPr>
            <a:spLocks noGrp="1"/>
          </p:cNvSpPr>
          <p:nvPr>
            <p:ph type="sldNum" sz="quarter" idx="10"/>
          </p:nvPr>
        </p:nvSpPr>
        <p:spPr/>
        <p:txBody>
          <a:bodyPr/>
          <a:lstStyle/>
          <a:p>
            <a:pPr>
              <a:defRPr/>
            </a:pPr>
            <a:fld id="{1168B5CF-48CF-4A98-AE95-780462D9FB23}" type="slidenum">
              <a:rPr lang="en-US" smtClean="0"/>
              <a:pPr>
                <a:defRPr/>
              </a:pPr>
              <a:t>50</a:t>
            </a:fld>
            <a:endParaRPr lang="en-US" dirty="0"/>
          </a:p>
        </p:txBody>
      </p:sp>
    </p:spTree>
    <p:extLst>
      <p:ext uri="{BB962C8B-B14F-4D97-AF65-F5344CB8AC3E}">
        <p14:creationId xmlns:p14="http://schemas.microsoft.com/office/powerpoint/2010/main" val="20730270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533400" y="1782763"/>
            <a:ext cx="8286750" cy="5214937"/>
          </a:xfrm>
        </p:spPr>
        <p:txBody>
          <a:bodyPr>
            <a:normAutofit/>
          </a:bodyPr>
          <a:lstStyle/>
          <a:p>
            <a:pPr marL="363538" indent="-363538" algn="just" rtl="1">
              <a:buFont typeface="Wingdings" pitchFamily="2" charset="2"/>
              <a:buChar char="v"/>
              <a:tabLst>
                <a:tab pos="363538" algn="l"/>
              </a:tabLst>
              <a:defRPr/>
            </a:pPr>
            <a:r>
              <a:rPr lang="ar-LB" sz="2000" b="1" dirty="0" smtClean="0">
                <a:solidFill>
                  <a:schemeClr val="tx2"/>
                </a:solidFill>
              </a:rPr>
              <a:t>لواحق الأجر</a:t>
            </a:r>
          </a:p>
          <a:p>
            <a:pPr marL="457200" indent="-457200" algn="just" rtl="1">
              <a:buFont typeface="+mj-lt"/>
              <a:buAutoNum type="arabicPeriod" startAt="8"/>
              <a:tabLst>
                <a:tab pos="363538" algn="l"/>
              </a:tabLst>
              <a:defRPr/>
            </a:pPr>
            <a:r>
              <a:rPr lang="ar-LB" sz="2000" b="1" dirty="0" smtClean="0"/>
              <a:t>الإكراميات</a:t>
            </a:r>
          </a:p>
          <a:p>
            <a:pPr marL="446088" indent="0" algn="r" rtl="1">
              <a:lnSpc>
                <a:spcPct val="90000"/>
              </a:lnSpc>
              <a:spcBef>
                <a:spcPts val="300"/>
              </a:spcBef>
              <a:buNone/>
              <a:tabLst>
                <a:tab pos="1254125" algn="l"/>
              </a:tabLst>
              <a:defRPr/>
            </a:pPr>
            <a:r>
              <a:rPr lang="ar-LB" sz="2000" dirty="0" smtClean="0">
                <a:latin typeface="Times New Roman" pitchFamily="18" charset="0"/>
                <a:cs typeface="Times New Roman" pitchFamily="18" charset="0"/>
              </a:rPr>
              <a:t>- هي أجر إذا نص عليها نظام المؤسسة أو كرّسها العرف والعادة</a:t>
            </a:r>
          </a:p>
          <a:p>
            <a:pPr marL="446088" indent="0" algn="r" rtl="1">
              <a:lnSpc>
                <a:spcPct val="90000"/>
              </a:lnSpc>
              <a:spcBef>
                <a:spcPts val="300"/>
              </a:spcBef>
              <a:buNone/>
              <a:tabLst>
                <a:tab pos="1254125" algn="l"/>
              </a:tabLst>
              <a:defRPr/>
            </a:pPr>
            <a:r>
              <a:rPr lang="ar-LB" sz="2000" dirty="0" smtClean="0">
                <a:latin typeface="Times New Roman" pitchFamily="18" charset="0"/>
                <a:cs typeface="Times New Roman" pitchFamily="18" charset="0"/>
              </a:rPr>
              <a:t>- الإكراميات بحسب المرسوم 5756 تاريخ 1951/8/21 </a:t>
            </a:r>
            <a:endParaRPr lang="en-GB" sz="2000" dirty="0" smtClean="0">
              <a:latin typeface="Times New Roman" pitchFamily="18" charset="0"/>
              <a:cs typeface="Times New Roman" pitchFamily="18" charset="0"/>
            </a:endParaRPr>
          </a:p>
          <a:p>
            <a:pPr marL="457200" indent="-457200" algn="just" rtl="1">
              <a:buFont typeface="+mj-lt"/>
              <a:buAutoNum type="arabicPeriod" startAt="9"/>
              <a:tabLst>
                <a:tab pos="363538" algn="l"/>
              </a:tabLst>
              <a:defRPr/>
            </a:pPr>
            <a:r>
              <a:rPr lang="en-GB" sz="2000" b="1" dirty="0" smtClean="0"/>
              <a:t> </a:t>
            </a:r>
            <a:r>
              <a:rPr lang="ar-LB" sz="2000" b="1" dirty="0"/>
              <a:t>بدل</a:t>
            </a:r>
            <a:r>
              <a:rPr lang="ar-LB" sz="2000" b="1" dirty="0" smtClean="0"/>
              <a:t> النقل اليومي </a:t>
            </a:r>
          </a:p>
          <a:p>
            <a:pPr marL="446088" indent="0" algn="r" rtl="1">
              <a:spcBef>
                <a:spcPts val="400"/>
              </a:spcBef>
              <a:buNone/>
              <a:tabLst>
                <a:tab pos="446088" algn="l"/>
              </a:tabLst>
              <a:defRPr/>
            </a:pPr>
            <a:r>
              <a:rPr lang="ar-LB" sz="2000" dirty="0" smtClean="0"/>
              <a:t>- المبلغ المحدّد بالمرسوم لا يدخل ضمن الأجر، وما زاد عنه يخضع للإشتراكات.</a:t>
            </a:r>
            <a:endParaRPr lang="en-GB" sz="2000" dirty="0" smtClean="0"/>
          </a:p>
          <a:p>
            <a:pPr marL="446087" indent="0" algn="r" rtl="1">
              <a:spcBef>
                <a:spcPts val="400"/>
              </a:spcBef>
              <a:buNone/>
              <a:tabLst>
                <a:tab pos="539750" algn="l"/>
              </a:tabLst>
              <a:defRPr/>
            </a:pPr>
            <a:r>
              <a:rPr lang="ar-LB" sz="2000" dirty="0" smtClean="0"/>
              <a:t>- (القانون 217 تاريخ 2012/3/30 والمرسومين رقم 7573 تاريخ 2012/3/23 ورقم 8819 تاريخ 2012/9/4)</a:t>
            </a:r>
          </a:p>
          <a:p>
            <a:pPr marL="457200" indent="-457200" algn="just" rtl="1">
              <a:buFont typeface="+mj-lt"/>
              <a:buAutoNum type="arabicPeriod" startAt="10"/>
              <a:tabLst>
                <a:tab pos="363538" algn="l"/>
              </a:tabLst>
              <a:defRPr/>
            </a:pPr>
            <a:r>
              <a:rPr lang="ar-LB" sz="2000" b="1" dirty="0" smtClean="0">
                <a:cs typeface="Times New Roman"/>
              </a:rPr>
              <a:t>بدل المنحة المدرسية </a:t>
            </a:r>
            <a:r>
              <a:rPr lang="ar-LB" sz="2000" dirty="0"/>
              <a:t>(لا تدخل في حساب </a:t>
            </a:r>
            <a:r>
              <a:rPr lang="ar-LB" sz="2000" dirty="0" smtClean="0"/>
              <a:t>الأجر)</a:t>
            </a:r>
            <a:endParaRPr lang="ar-LB" sz="2000" b="1" dirty="0" smtClean="0">
              <a:cs typeface="Times New Roman"/>
            </a:endParaRPr>
          </a:p>
          <a:p>
            <a:pPr marL="457200" indent="-457200" algn="just" rtl="1">
              <a:buFont typeface="+mj-lt"/>
              <a:buAutoNum type="arabicPeriod" startAt="10"/>
              <a:tabLst>
                <a:tab pos="363538" algn="l"/>
              </a:tabLst>
              <a:defRPr/>
            </a:pPr>
            <a:r>
              <a:rPr lang="ar-LB" sz="2000" b="1" dirty="0" smtClean="0">
                <a:cs typeface="Times New Roman"/>
              </a:rPr>
              <a:t>نفقات </a:t>
            </a:r>
            <a:r>
              <a:rPr lang="ar-LB" sz="2000" b="1" dirty="0">
                <a:cs typeface="Times New Roman"/>
              </a:rPr>
              <a:t>الهاتف الخلوي</a:t>
            </a:r>
            <a:endParaRPr lang="en-GB" sz="2000" b="1" dirty="0">
              <a:cs typeface="Times New Roman"/>
            </a:endParaRPr>
          </a:p>
          <a:p>
            <a:pPr marL="363538" indent="-363538" algn="just" rtl="1">
              <a:buFont typeface="Wingdings" pitchFamily="2" charset="2"/>
              <a:buNone/>
              <a:tabLst>
                <a:tab pos="363538" algn="l"/>
              </a:tabLst>
              <a:defRPr/>
            </a:pPr>
            <a:endParaRPr lang="ar-LB" sz="2000" dirty="0" smtClean="0"/>
          </a:p>
        </p:txBody>
      </p:sp>
      <p:sp>
        <p:nvSpPr>
          <p:cNvPr id="52227" name="Title 1"/>
          <p:cNvSpPr>
            <a:spLocks noGrp="1"/>
          </p:cNvSpPr>
          <p:nvPr>
            <p:ph type="title"/>
          </p:nvPr>
        </p:nvSpPr>
        <p:spPr bwMode="auto">
          <a:xfrm>
            <a:off x="-152400" y="1143000"/>
            <a:ext cx="9144000" cy="6397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LB" altLang="ar-LB" sz="2800" dirty="0"/>
              <a:t>الكسب الخاضع </a:t>
            </a:r>
            <a:r>
              <a:rPr lang="ar-LB" altLang="ar-LB" sz="2800" dirty="0" smtClean="0"/>
              <a:t>للإشتراك </a:t>
            </a:r>
            <a:r>
              <a:rPr lang="ar-LB" altLang="ar-LB" sz="2800" dirty="0"/>
              <a:t>و/او لتعويض نهاية الخدمة</a:t>
            </a:r>
            <a:endParaRPr lang="en-US" altLang="ar-LB" sz="2800" dirty="0"/>
          </a:p>
        </p:txBody>
      </p:sp>
      <p:sp>
        <p:nvSpPr>
          <p:cNvPr id="5" name="Slide Number Placeholder 4"/>
          <p:cNvSpPr>
            <a:spLocks noGrp="1"/>
          </p:cNvSpPr>
          <p:nvPr>
            <p:ph type="sldNum" sz="quarter" idx="10"/>
          </p:nvPr>
        </p:nvSpPr>
        <p:spPr/>
        <p:txBody>
          <a:bodyPr/>
          <a:lstStyle/>
          <a:p>
            <a:pPr>
              <a:defRPr/>
            </a:pPr>
            <a:fld id="{8E7C04A9-88FE-4E27-A1D4-5FA8E39F210A}" type="slidenum">
              <a:rPr lang="en-US" smtClean="0"/>
              <a:pPr>
                <a:defRPr/>
              </a:pPr>
              <a:t>51</a:t>
            </a:fld>
            <a:endParaRPr lang="en-US" dirty="0"/>
          </a:p>
        </p:txBody>
      </p:sp>
    </p:spTree>
    <p:extLst>
      <p:ext uri="{BB962C8B-B14F-4D97-AF65-F5344CB8AC3E}">
        <p14:creationId xmlns:p14="http://schemas.microsoft.com/office/powerpoint/2010/main" val="29418384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1143000" y="1757742"/>
            <a:ext cx="7696200" cy="4376737"/>
          </a:xfrm>
        </p:spPr>
        <p:txBody>
          <a:bodyPr>
            <a:normAutofit/>
          </a:bodyPr>
          <a:lstStyle/>
          <a:p>
            <a:pPr marL="363538" indent="-363538" algn="just" rtl="1">
              <a:buFont typeface="Wingdings" pitchFamily="2" charset="2"/>
              <a:buChar char="v"/>
              <a:tabLst>
                <a:tab pos="363538" algn="l"/>
              </a:tabLst>
              <a:defRPr/>
            </a:pPr>
            <a:r>
              <a:rPr lang="ar-LB" sz="2800" b="1" dirty="0" smtClean="0"/>
              <a:t>لواحق الأجر</a:t>
            </a:r>
          </a:p>
          <a:p>
            <a:pPr marL="857250" lvl="1" indent="-457200" algn="just" rtl="1">
              <a:buFont typeface="+mj-lt"/>
              <a:buAutoNum type="arabicPeriod" startAt="12"/>
              <a:tabLst>
                <a:tab pos="363538" algn="l"/>
              </a:tabLst>
              <a:defRPr/>
            </a:pPr>
            <a:r>
              <a:rPr lang="en-GB" b="1" dirty="0" smtClean="0"/>
              <a:t> </a:t>
            </a:r>
            <a:r>
              <a:rPr lang="ar-LB" b="1" dirty="0" smtClean="0"/>
              <a:t>بدل المأكل:</a:t>
            </a:r>
          </a:p>
          <a:p>
            <a:pPr marL="846138" lvl="1" indent="0" algn="r" rtl="1">
              <a:lnSpc>
                <a:spcPct val="90000"/>
              </a:lnSpc>
              <a:spcBef>
                <a:spcPts val="300"/>
              </a:spcBef>
              <a:buNone/>
              <a:tabLst>
                <a:tab pos="1254125" algn="l"/>
              </a:tabLst>
              <a:defRPr/>
            </a:pPr>
            <a:r>
              <a:rPr lang="ar-LB" dirty="0" smtClean="0">
                <a:latin typeface="Times New Roman" pitchFamily="18" charset="0"/>
                <a:cs typeface="Times New Roman" pitchFamily="18" charset="0"/>
              </a:rPr>
              <a:t>يدخل في حساب الاشتراكات ما يزيد عن 5000 ل.ل. / باليوم الفعلي المعطاة على شكل قسيمة طعام واما اذا أعطي نقداً فتدخل بكاملها في الكسب</a:t>
            </a:r>
          </a:p>
          <a:p>
            <a:pPr marL="857250" lvl="1" indent="-457200" algn="just" rtl="1">
              <a:buFont typeface="+mj-lt"/>
              <a:buAutoNum type="arabicPeriod" startAt="13"/>
              <a:tabLst>
                <a:tab pos="363538" algn="l"/>
              </a:tabLst>
              <a:defRPr/>
            </a:pPr>
            <a:r>
              <a:rPr lang="en-GB" b="1" dirty="0" smtClean="0"/>
              <a:t> </a:t>
            </a:r>
            <a:r>
              <a:rPr lang="ar-LB" b="1" dirty="0" smtClean="0"/>
              <a:t>بدل الملبس</a:t>
            </a:r>
          </a:p>
          <a:p>
            <a:pPr marL="846138" lvl="1" indent="0" algn="r" rtl="1">
              <a:spcBef>
                <a:spcPts val="400"/>
              </a:spcBef>
              <a:buNone/>
              <a:tabLst>
                <a:tab pos="446088" algn="l"/>
              </a:tabLst>
              <a:defRPr/>
            </a:pPr>
            <a:r>
              <a:rPr lang="ar-LB" dirty="0" smtClean="0"/>
              <a:t>يدخل في حساب الاشتراكات ما يزيد عن القيمة السنوية للملبس بما يعادل 000 675 ل.ل. أي الحدّ الادنى الرسمي للأجور، اما اذا قدّم نقداً يخضع كاملاً للاشتراكات </a:t>
            </a:r>
            <a:endParaRPr lang="en-GB" dirty="0" smtClean="0"/>
          </a:p>
          <a:p>
            <a:pPr marL="857250" lvl="1" indent="-457200" algn="just" rtl="1">
              <a:buFont typeface="+mj-lt"/>
              <a:buAutoNum type="arabicPeriod" startAt="14"/>
              <a:tabLst>
                <a:tab pos="363538" algn="l"/>
              </a:tabLst>
              <a:defRPr/>
            </a:pPr>
            <a:r>
              <a:rPr lang="ar-LB" b="1" dirty="0" smtClean="0">
                <a:cs typeface="Times New Roman"/>
              </a:rPr>
              <a:t> بدل المسكن</a:t>
            </a:r>
          </a:p>
          <a:p>
            <a:pPr marL="363538" indent="-363538" algn="just" rtl="1">
              <a:buFont typeface="Wingdings" pitchFamily="2" charset="2"/>
              <a:buNone/>
              <a:tabLst>
                <a:tab pos="363538" algn="l"/>
              </a:tabLst>
              <a:defRPr/>
            </a:pPr>
            <a:endParaRPr lang="ar-LB" sz="2000" dirty="0" smtClean="0"/>
          </a:p>
        </p:txBody>
      </p:sp>
      <p:sp>
        <p:nvSpPr>
          <p:cNvPr id="52227" name="Title 1"/>
          <p:cNvSpPr>
            <a:spLocks noGrp="1"/>
          </p:cNvSpPr>
          <p:nvPr>
            <p:ph type="title"/>
          </p:nvPr>
        </p:nvSpPr>
        <p:spPr bwMode="auto">
          <a:xfrm>
            <a:off x="-152400" y="1143000"/>
            <a:ext cx="9144000" cy="6397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LB" altLang="ar-LB" sz="2800" dirty="0"/>
              <a:t>الكسب الخاضع </a:t>
            </a:r>
            <a:r>
              <a:rPr lang="ar-LB" altLang="ar-LB" sz="2800" dirty="0" smtClean="0"/>
              <a:t>للإشتراك </a:t>
            </a:r>
            <a:r>
              <a:rPr lang="ar-LB" altLang="ar-LB" sz="2800" dirty="0"/>
              <a:t>و/او لتعويض نهاية الخدمة</a:t>
            </a:r>
            <a:endParaRPr lang="en-US" altLang="ar-LB" sz="2800" dirty="0"/>
          </a:p>
        </p:txBody>
      </p:sp>
      <p:sp>
        <p:nvSpPr>
          <p:cNvPr id="5" name="Slide Number Placeholder 4"/>
          <p:cNvSpPr>
            <a:spLocks noGrp="1"/>
          </p:cNvSpPr>
          <p:nvPr>
            <p:ph type="sldNum" sz="quarter" idx="10"/>
          </p:nvPr>
        </p:nvSpPr>
        <p:spPr/>
        <p:txBody>
          <a:bodyPr/>
          <a:lstStyle/>
          <a:p>
            <a:pPr>
              <a:defRPr/>
            </a:pPr>
            <a:fld id="{8E7C04A9-88FE-4E27-A1D4-5FA8E39F210A}" type="slidenum">
              <a:rPr lang="en-US" smtClean="0"/>
              <a:pPr>
                <a:defRPr/>
              </a:pPr>
              <a:t>52</a:t>
            </a:fld>
            <a:endParaRPr lang="en-US" dirty="0"/>
          </a:p>
        </p:txBody>
      </p:sp>
    </p:spTree>
    <p:extLst>
      <p:ext uri="{BB962C8B-B14F-4D97-AF65-F5344CB8AC3E}">
        <p14:creationId xmlns:p14="http://schemas.microsoft.com/office/powerpoint/2010/main" val="4015645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p:txBody>
          <a:bodyPr/>
          <a:lstStyle/>
          <a:p>
            <a:pPr marL="0" indent="0" algn="ctr">
              <a:buFont typeface="Wingdings" pitchFamily="2" charset="2"/>
              <a:buNone/>
            </a:pPr>
            <a:endParaRPr lang="ar-LB" altLang="ar-LB" sz="4000" b="1" smtClean="0">
              <a:latin typeface="Simplified Arabic" pitchFamily="18" charset="-78"/>
              <a:cs typeface="Simplified Arabic" pitchFamily="18" charset="-78"/>
            </a:endParaRPr>
          </a:p>
          <a:p>
            <a:pPr marL="0" indent="0" algn="ctr">
              <a:buFont typeface="Wingdings" pitchFamily="2" charset="2"/>
              <a:buNone/>
            </a:pPr>
            <a:r>
              <a:rPr lang="ar-LB" altLang="ar-LB" sz="4000" b="1" smtClean="0">
                <a:latin typeface="Simplified Arabic" pitchFamily="18" charset="-78"/>
                <a:cs typeface="Simplified Arabic" pitchFamily="18" charset="-78"/>
              </a:rPr>
              <a:t>تمرين تطبيقي عن التصريح الاسمي السنوي</a:t>
            </a:r>
            <a:endParaRPr lang="en-US" altLang="ar-LB" sz="4000" b="1" dirty="0" smtClean="0">
              <a:latin typeface="Simplified Arabic" pitchFamily="18" charset="-78"/>
              <a:cs typeface="Simplified Arabic" pitchFamily="18" charset="-78"/>
            </a:endParaRPr>
          </a:p>
        </p:txBody>
      </p:sp>
      <p:sp>
        <p:nvSpPr>
          <p:cNvPr id="4" name="Slide Number Placeholder 3"/>
          <p:cNvSpPr>
            <a:spLocks noGrp="1"/>
          </p:cNvSpPr>
          <p:nvPr>
            <p:ph type="sldNum" sz="quarter" idx="10"/>
          </p:nvPr>
        </p:nvSpPr>
        <p:spPr/>
        <p:txBody>
          <a:bodyPr/>
          <a:lstStyle/>
          <a:p>
            <a:pPr>
              <a:defRPr/>
            </a:pPr>
            <a:fld id="{5192BF01-BBF1-4B01-9299-E3AEA0594190}" type="slidenum">
              <a:rPr lang="en-US" smtClean="0"/>
              <a:pPr>
                <a:defRPr/>
              </a:pPr>
              <a:t>53</a:t>
            </a:fld>
            <a:endParaRPr lang="en-US" dirty="0"/>
          </a:p>
        </p:txBody>
      </p:sp>
    </p:spTree>
    <p:extLst>
      <p:ext uri="{BB962C8B-B14F-4D97-AF65-F5344CB8AC3E}">
        <p14:creationId xmlns:p14="http://schemas.microsoft.com/office/powerpoint/2010/main" val="15214245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371600"/>
            <a:ext cx="7772400" cy="685800"/>
          </a:xfrm>
        </p:spPr>
        <p:txBody>
          <a:bodyPr/>
          <a:lstStyle/>
          <a:p>
            <a:pPr algn="r" rtl="1"/>
            <a:r>
              <a:rPr lang="ar-LB" u="sng" dirty="0" smtClean="0">
                <a:latin typeface="Simplified Arabic" pitchFamily="18" charset="-78"/>
                <a:cs typeface="Simplified Arabic" pitchFamily="18" charset="-78"/>
              </a:rPr>
              <a:t>تستخدم الشركة 3 أجراء وتصرّح فصلياً</a:t>
            </a:r>
            <a:endParaRPr lang="en-US" u="sng" dirty="0">
              <a:latin typeface="Simplified Arabic" pitchFamily="18" charset="-78"/>
              <a:cs typeface="Simplified Arabic" pitchFamily="18" charset="-78"/>
            </a:endParaRPr>
          </a:p>
        </p:txBody>
      </p:sp>
      <p:sp>
        <p:nvSpPr>
          <p:cNvPr id="3" name="Content Placeholder 2"/>
          <p:cNvSpPr>
            <a:spLocks noGrp="1"/>
          </p:cNvSpPr>
          <p:nvPr>
            <p:ph idx="1"/>
          </p:nvPr>
        </p:nvSpPr>
        <p:spPr>
          <a:xfrm>
            <a:off x="304800" y="1905000"/>
            <a:ext cx="8153400" cy="4267200"/>
          </a:xfrm>
        </p:spPr>
        <p:txBody>
          <a:bodyPr/>
          <a:lstStyle/>
          <a:p>
            <a:pPr algn="r" rtl="1">
              <a:buFont typeface="Arial" charset="0"/>
              <a:buChar char="•"/>
            </a:pPr>
            <a:r>
              <a:rPr lang="ar-LB" dirty="0" smtClean="0">
                <a:latin typeface="Simplified Arabic" pitchFamily="18" charset="-78"/>
                <a:cs typeface="Simplified Arabic" pitchFamily="18" charset="-78"/>
              </a:rPr>
              <a:t>لبناني أول يتقاضى راتباً شهرياً بقيمة 000 800 1 ل.ل.</a:t>
            </a:r>
          </a:p>
          <a:p>
            <a:pPr algn="r" rtl="1">
              <a:buFont typeface="Arial" charset="0"/>
              <a:buChar char="•"/>
            </a:pPr>
            <a:r>
              <a:rPr lang="ar-LB" dirty="0" smtClean="0">
                <a:latin typeface="Simplified Arabic" pitchFamily="18" charset="-78"/>
                <a:cs typeface="Simplified Arabic" pitchFamily="18" charset="-78"/>
              </a:rPr>
              <a:t>لبناني ثاني (فوق السّن القانوني) يتقاضى راتباً شهرياً بقيمة 000 500 1 ل.ل.</a:t>
            </a:r>
          </a:p>
          <a:p>
            <a:pPr algn="r" rtl="1">
              <a:buFont typeface="Arial" charset="0"/>
              <a:buChar char="•"/>
            </a:pPr>
            <a:r>
              <a:rPr lang="ar-LB" dirty="0" smtClean="0">
                <a:latin typeface="Simplified Arabic" pitchFamily="18" charset="-78"/>
                <a:cs typeface="Simplified Arabic" pitchFamily="18" charset="-78"/>
              </a:rPr>
              <a:t>اثيوبي يتقاضى راتباً شهرياً بقيمة 000 900 ل.ل. من ضمنه بدل السّكن</a:t>
            </a:r>
          </a:p>
          <a:p>
            <a:pPr marL="0" indent="0" algn="r" rtl="1">
              <a:buNone/>
            </a:pPr>
            <a:r>
              <a:rPr lang="ar-LB" dirty="0" smtClean="0">
                <a:latin typeface="Simplified Arabic" pitchFamily="18" charset="-78"/>
                <a:cs typeface="Simplified Arabic" pitchFamily="18" charset="-78"/>
              </a:rPr>
              <a:t>   وسددّت اشتراكاتها الفصلية وفقاً للأصول</a:t>
            </a:r>
          </a:p>
          <a:p>
            <a:pPr marL="0" indent="0" algn="r" rtl="1">
              <a:buNone/>
            </a:pPr>
            <a:endParaRPr lang="ar-LB" dirty="0">
              <a:latin typeface="Simplified Arabic" pitchFamily="18" charset="-78"/>
              <a:cs typeface="Simplified Arabic" pitchFamily="18" charset="-78"/>
            </a:endParaRPr>
          </a:p>
          <a:p>
            <a:pPr marL="0" indent="0" algn="r" rtl="1">
              <a:buNone/>
            </a:pPr>
            <a:r>
              <a:rPr lang="ar-LB" b="1" u="sng" dirty="0" smtClean="0">
                <a:latin typeface="Simplified Arabic" pitchFamily="18" charset="-78"/>
                <a:cs typeface="Simplified Arabic" pitchFamily="18" charset="-78"/>
              </a:rPr>
              <a:t>المطلوب</a:t>
            </a:r>
            <a:r>
              <a:rPr lang="ar-LB" b="1" dirty="0" smtClean="0">
                <a:latin typeface="Simplified Arabic" pitchFamily="18" charset="-78"/>
                <a:cs typeface="Simplified Arabic" pitchFamily="18" charset="-78"/>
              </a:rPr>
              <a:t>:</a:t>
            </a:r>
          </a:p>
          <a:p>
            <a:pPr algn="r" rtl="1">
              <a:buFont typeface="Arial" charset="0"/>
              <a:buChar char="•"/>
            </a:pPr>
            <a:r>
              <a:rPr lang="ar-LB" dirty="0" smtClean="0">
                <a:latin typeface="Simplified Arabic" pitchFamily="18" charset="-78"/>
                <a:cs typeface="Simplified Arabic" pitchFamily="18" charset="-78"/>
              </a:rPr>
              <a:t>تعبئة التصريح الاسمي السنوي</a:t>
            </a:r>
          </a:p>
          <a:p>
            <a:pPr algn="r" rtl="1">
              <a:buFont typeface="Arial" charset="0"/>
              <a:buChar char="•"/>
            </a:pPr>
            <a:r>
              <a:rPr lang="ar-LB" dirty="0" smtClean="0">
                <a:latin typeface="Simplified Arabic" pitchFamily="18" charset="-78"/>
                <a:cs typeface="Simplified Arabic" pitchFamily="18" charset="-78"/>
              </a:rPr>
              <a:t>تسوية التصريح الاسمي السنوي</a:t>
            </a:r>
          </a:p>
          <a:p>
            <a:pPr algn="r" rtl="1">
              <a:buFont typeface="Arial" charset="0"/>
              <a:buChar char="•"/>
            </a:pPr>
            <a:r>
              <a:rPr lang="ar-LB" dirty="0" smtClean="0">
                <a:latin typeface="Simplified Arabic" pitchFamily="18" charset="-78"/>
                <a:cs typeface="Simplified Arabic" pitchFamily="18" charset="-78"/>
              </a:rPr>
              <a:t>جدول الاشتراكات المتوجبة عن التصريح الاسمي السنوي</a:t>
            </a:r>
            <a:endParaRPr lang="en-US" dirty="0">
              <a:latin typeface="Simplified Arabic" pitchFamily="18" charset="-78"/>
              <a:cs typeface="Simplified Arabic" pitchFamily="18" charset="-78"/>
            </a:endParaRPr>
          </a:p>
        </p:txBody>
      </p:sp>
    </p:spTree>
    <p:extLst>
      <p:ext uri="{BB962C8B-B14F-4D97-AF65-F5344CB8AC3E}">
        <p14:creationId xmlns:p14="http://schemas.microsoft.com/office/powerpoint/2010/main" val="14846623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F023710-BB9D-4B68-8EE3-43A8EF8FA0B8}" type="slidenum">
              <a:rPr lang="en-US" smtClean="0"/>
              <a:pPr>
                <a:defRPr/>
              </a:pPr>
              <a:t>55</a:t>
            </a:fld>
            <a:endParaRPr lang="en-US" dirty="0"/>
          </a:p>
        </p:txBody>
      </p:sp>
      <p:pic>
        <p:nvPicPr>
          <p:cNvPr id="542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219200"/>
            <a:ext cx="7559675" cy="54403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774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BB7859A-AC98-4412-B371-6AECC77E781C}" type="slidenum">
              <a:rPr lang="en-US" smtClean="0"/>
              <a:pPr>
                <a:defRPr/>
              </a:pPr>
              <a:t>56</a:t>
            </a:fld>
            <a:endParaRPr lang="en-US" dirty="0"/>
          </a:p>
        </p:txBody>
      </p:sp>
      <p:pic>
        <p:nvPicPr>
          <p:cNvPr id="5529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38200" y="1295400"/>
            <a:ext cx="7705725" cy="54403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85962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60E30F3-2525-42F0-8439-5BDA89628171}" type="slidenum">
              <a:rPr lang="en-US" smtClean="0"/>
              <a:pPr>
                <a:defRPr/>
              </a:pPr>
              <a:t>57</a:t>
            </a:fld>
            <a:endParaRPr lang="en-US" dirty="0"/>
          </a:p>
        </p:txBody>
      </p:sp>
      <p:pic>
        <p:nvPicPr>
          <p:cNvPr id="5632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55650" y="1366837"/>
            <a:ext cx="7920038" cy="53387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5054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792479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5547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52600"/>
            <a:ext cx="7772400" cy="4343400"/>
          </a:xfrm>
        </p:spPr>
        <p:txBody>
          <a:bodyPr/>
          <a:lstStyle/>
          <a:p>
            <a:pPr marL="0" indent="0" algn="ctr">
              <a:buNone/>
            </a:pPr>
            <a:endParaRPr lang="en-US" sz="5400" b="1" u="sng" dirty="0" smtClean="0">
              <a:solidFill>
                <a:srgbClr val="002060"/>
              </a:solidFill>
              <a:latin typeface="Traditional Arabic" pitchFamily="18" charset="-78"/>
              <a:cs typeface="Traditional Arabic" pitchFamily="18" charset="-78"/>
            </a:endParaRPr>
          </a:p>
          <a:p>
            <a:pPr marL="0" indent="0" algn="ctr">
              <a:buNone/>
            </a:pPr>
            <a:r>
              <a:rPr lang="ar-LB" sz="5400" b="1" u="sng" dirty="0" smtClean="0">
                <a:latin typeface="Traditional Arabic" pitchFamily="18" charset="-78"/>
                <a:cs typeface="Traditional Arabic" pitchFamily="18" charset="-78"/>
              </a:rPr>
              <a:t>لمحة </a:t>
            </a:r>
            <a:r>
              <a:rPr lang="ar-LB" sz="5400" b="1" u="sng" dirty="0">
                <a:latin typeface="Traditional Arabic" pitchFamily="18" charset="-78"/>
                <a:cs typeface="Traditional Arabic" pitchFamily="18" charset="-78"/>
              </a:rPr>
              <a:t>عن تقديمات الصندوق</a:t>
            </a:r>
            <a:endParaRPr lang="en-US" sz="5400" b="1" dirty="0"/>
          </a:p>
        </p:txBody>
      </p:sp>
    </p:spTree>
    <p:extLst>
      <p:ext uri="{BB962C8B-B14F-4D97-AF65-F5344CB8AC3E}">
        <p14:creationId xmlns:p14="http://schemas.microsoft.com/office/powerpoint/2010/main" val="966110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bwMode="auto">
          <a:xfrm>
            <a:off x="457200" y="1260475"/>
            <a:ext cx="8229600" cy="79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algn="r" rtl="1">
              <a:buFont typeface="+mj-lt"/>
              <a:buAutoNum type="romanUcPeriod"/>
            </a:pPr>
            <a:r>
              <a:rPr lang="ar-LB" altLang="ar-LB" sz="3200" b="1" dirty="0" smtClean="0"/>
              <a:t>الخضوع واتّصافه بالالزام - </a:t>
            </a:r>
            <a:r>
              <a:rPr lang="ar-LB" altLang="ar-LB" sz="2800" b="1" dirty="0" smtClean="0">
                <a:latin typeface="Times New Roman" pitchFamily="18" charset="0"/>
                <a:cs typeface="Times New Roman" pitchFamily="18" charset="0"/>
              </a:rPr>
              <a:t>المشتركون الخاضعون</a:t>
            </a:r>
            <a:endParaRPr lang="en-US" altLang="ar-LB" sz="3200" dirty="0" smtClean="0"/>
          </a:p>
        </p:txBody>
      </p:sp>
      <p:sp>
        <p:nvSpPr>
          <p:cNvPr id="24579" name="Content Placeholder 1"/>
          <p:cNvSpPr>
            <a:spLocks noGrp="1"/>
          </p:cNvSpPr>
          <p:nvPr>
            <p:ph idx="1"/>
          </p:nvPr>
        </p:nvSpPr>
        <p:spPr>
          <a:xfrm>
            <a:off x="357188" y="1944687"/>
            <a:ext cx="8597900" cy="4989513"/>
          </a:xfrm>
        </p:spPr>
        <p:txBody>
          <a:bodyPr/>
          <a:lstStyle/>
          <a:p>
            <a:pPr algn="r" rtl="1">
              <a:buFont typeface="Wingdings" pitchFamily="2" charset="2"/>
              <a:buNone/>
              <a:defRPr/>
            </a:pPr>
            <a:r>
              <a:rPr lang="ar-LB" sz="3400" b="1" u="sng" dirty="0" smtClean="0"/>
              <a:t>2</a:t>
            </a:r>
            <a:r>
              <a:rPr lang="ar-SA" sz="3400" b="1" u="sng" dirty="0" smtClean="0"/>
              <a:t>- الأجر: </a:t>
            </a:r>
            <a:endParaRPr lang="en-US" sz="3400" dirty="0" smtClean="0"/>
          </a:p>
          <a:p>
            <a:pPr marL="512763" indent="-222250" algn="just" rtl="1">
              <a:buClrTx/>
              <a:buSzPct val="95000"/>
              <a:buFont typeface="Arial" pitchFamily="34" charset="0"/>
              <a:buChar char="•"/>
              <a:defRPr/>
            </a:pPr>
            <a:r>
              <a:rPr lang="ar-LB" dirty="0"/>
              <a:t>إ</a:t>
            </a:r>
            <a:r>
              <a:rPr lang="ar-SA" dirty="0" smtClean="0"/>
              <a:t>ن</a:t>
            </a:r>
            <a:r>
              <a:rPr lang="ar-LB" dirty="0" smtClean="0"/>
              <a:t>ّ</a:t>
            </a:r>
            <a:r>
              <a:rPr lang="ar-SA" dirty="0" smtClean="0"/>
              <a:t> تقاضي الأجر</a:t>
            </a:r>
            <a:r>
              <a:rPr lang="ar-LB" dirty="0" smtClean="0"/>
              <a:t> </a:t>
            </a:r>
            <a:r>
              <a:rPr lang="ar-SA" dirty="0" smtClean="0"/>
              <a:t>هو شرط أساسي</a:t>
            </a:r>
            <a:r>
              <a:rPr lang="ar-LB" dirty="0" smtClean="0"/>
              <a:t> </a:t>
            </a:r>
            <a:r>
              <a:rPr lang="ar-SA" dirty="0" smtClean="0"/>
              <a:t>ل</a:t>
            </a:r>
            <a:r>
              <a:rPr lang="ar-LB" dirty="0" smtClean="0"/>
              <a:t>إ</a:t>
            </a:r>
            <a:r>
              <a:rPr lang="ar-SA" dirty="0" smtClean="0"/>
              <a:t>كتساب صفة الأجي</a:t>
            </a:r>
            <a:r>
              <a:rPr lang="ar-LB" dirty="0" smtClean="0"/>
              <a:t>ر،</a:t>
            </a:r>
            <a:r>
              <a:rPr lang="ar-SA" dirty="0" smtClean="0"/>
              <a:t> العمل الم</a:t>
            </a:r>
            <a:r>
              <a:rPr lang="ar-LB" dirty="0" smtClean="0"/>
              <a:t>ؤ</a:t>
            </a:r>
            <a:r>
              <a:rPr lang="ar-SA" dirty="0" smtClean="0"/>
              <a:t>د</a:t>
            </a:r>
            <a:r>
              <a:rPr lang="ar-LB" dirty="0" smtClean="0"/>
              <a:t>َّ</a:t>
            </a:r>
            <a:r>
              <a:rPr lang="ar-SA" dirty="0" smtClean="0"/>
              <a:t>ى مجاناً لحساب الغير يحول دون </a:t>
            </a:r>
            <a:r>
              <a:rPr lang="ar-LB" dirty="0" smtClean="0"/>
              <a:t>إ</a:t>
            </a:r>
            <a:r>
              <a:rPr lang="ar-SA" dirty="0" smtClean="0"/>
              <a:t>كتساب صفة</a:t>
            </a:r>
            <a:r>
              <a:rPr lang="ar-LB" dirty="0" smtClean="0"/>
              <a:t> الأجير</a:t>
            </a:r>
            <a:r>
              <a:rPr lang="ar-SA" dirty="0" smtClean="0"/>
              <a:t> وبالتالي عدم الخضوع. </a:t>
            </a:r>
            <a:endParaRPr lang="en-US" dirty="0" smtClean="0"/>
          </a:p>
          <a:p>
            <a:pPr indent="-52388" algn="r" rtl="1">
              <a:buClrTx/>
              <a:buSzPct val="95000"/>
              <a:buFont typeface="Arial" pitchFamily="34" charset="0"/>
              <a:buChar char="•"/>
              <a:defRPr/>
            </a:pPr>
            <a:r>
              <a:rPr lang="ar-LB" dirty="0" smtClean="0"/>
              <a:t> </a:t>
            </a:r>
            <a:r>
              <a:rPr lang="ar-SA" dirty="0" smtClean="0"/>
              <a:t>يكون الأجر عادة ثابتاً ويمكن أن يكون</a:t>
            </a:r>
            <a:r>
              <a:rPr lang="ar-LB" dirty="0" smtClean="0"/>
              <a:t>:</a:t>
            </a:r>
          </a:p>
          <a:p>
            <a:pPr marL="512763" indent="-512763" algn="just" rtl="1">
              <a:buFont typeface="Wingdings" pitchFamily="2" charset="2"/>
              <a:buNone/>
              <a:defRPr/>
            </a:pPr>
            <a:r>
              <a:rPr lang="ar-LB" dirty="0" smtClean="0"/>
              <a:t>      </a:t>
            </a:r>
            <a:r>
              <a:rPr lang="ar-SA" dirty="0" smtClean="0"/>
              <a:t>مدفوعاً كلياً أو جزئيا</a:t>
            </a:r>
            <a:r>
              <a:rPr lang="ar-LB" dirty="0" smtClean="0"/>
              <a:t>ً</a:t>
            </a:r>
            <a:r>
              <a:rPr lang="ar-SA" dirty="0" smtClean="0"/>
              <a:t> على شكل عمولة أو حصة من الأرباح، أو على الانتاج ، او على شكل منفعة عينية ، ويمكن أن يكون مدفوعاً من قبل رب العمل أو من قبل أشخاص ثالثين. </a:t>
            </a:r>
            <a:endParaRPr lang="en-US" dirty="0" smtClean="0"/>
          </a:p>
          <a:p>
            <a:pPr algn="r" rtl="1">
              <a:defRPr/>
            </a:pPr>
            <a:endParaRPr lang="en-US" dirty="0" smtClean="0"/>
          </a:p>
        </p:txBody>
      </p:sp>
      <p:sp>
        <p:nvSpPr>
          <p:cNvPr id="2" name="Slide Number Placeholder 1"/>
          <p:cNvSpPr>
            <a:spLocks noGrp="1"/>
          </p:cNvSpPr>
          <p:nvPr>
            <p:ph type="sldNum" sz="quarter" idx="10"/>
          </p:nvPr>
        </p:nvSpPr>
        <p:spPr/>
        <p:txBody>
          <a:bodyPr/>
          <a:lstStyle/>
          <a:p>
            <a:pPr>
              <a:defRPr/>
            </a:pPr>
            <a:fld id="{A66CB83D-CB57-4D93-B377-A2D86ED419DD}" type="slidenum">
              <a:rPr lang="en-US" smtClean="0"/>
              <a:pPr>
                <a:defRPr/>
              </a:pPr>
              <a:t>6</a:t>
            </a:fld>
            <a:endParaRPr lang="en-US" dirty="0"/>
          </a:p>
        </p:txBody>
      </p:sp>
    </p:spTree>
    <p:extLst>
      <p:ext uri="{BB962C8B-B14F-4D97-AF65-F5344CB8AC3E}">
        <p14:creationId xmlns:p14="http://schemas.microsoft.com/office/powerpoint/2010/main" val="9570216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1066800" y="1295400"/>
            <a:ext cx="7467600" cy="5029200"/>
          </a:xfrm>
        </p:spPr>
        <p:txBody>
          <a:bodyPr/>
          <a:lstStyle/>
          <a:p>
            <a:pPr algn="ctr" rtl="1" eaLnBrk="1" hangingPunct="1">
              <a:buFont typeface="Wingdings" pitchFamily="2" charset="2"/>
              <a:buChar char="v"/>
            </a:pPr>
            <a:r>
              <a:rPr lang="ar-LB" u="sng" dirty="0" smtClean="0">
                <a:latin typeface="Traditional Arabic" pitchFamily="18" charset="-78"/>
                <a:cs typeface="Traditional Arabic" pitchFamily="18" charset="-78"/>
              </a:rPr>
              <a:t>التقديمات التي يشتمل عليها ضمان المرض والامومة:</a:t>
            </a:r>
          </a:p>
          <a:p>
            <a:pPr lvl="2" algn="ctr" rtl="1" eaLnBrk="1" hangingPunct="1">
              <a:buFont typeface="Wingdings" pitchFamily="2" charset="2"/>
              <a:buChar char="ü"/>
            </a:pPr>
            <a:r>
              <a:rPr lang="ar-LB" sz="2400" dirty="0" smtClean="0">
                <a:latin typeface="Traditional Arabic" pitchFamily="18" charset="-78"/>
                <a:cs typeface="Traditional Arabic" pitchFamily="18" charset="-78"/>
              </a:rPr>
              <a:t>العناية الطبية الوقائية والعلاجية :</a:t>
            </a:r>
          </a:p>
          <a:p>
            <a:pPr algn="ctr" rtl="1" eaLnBrk="1" hangingPunct="1">
              <a:buFont typeface="Wingdings 2" pitchFamily="18" charset="2"/>
              <a:buNone/>
            </a:pPr>
            <a:r>
              <a:rPr lang="en-US" sz="2200" b="1" dirty="0" smtClean="0">
                <a:latin typeface="Traditional Arabic" pitchFamily="18" charset="-78"/>
                <a:cs typeface="Traditional Arabic" pitchFamily="18" charset="-78"/>
              </a:rPr>
              <a:t>         </a:t>
            </a:r>
            <a:r>
              <a:rPr lang="ar-LB" sz="2200" b="1" dirty="0" smtClean="0">
                <a:latin typeface="Traditional Arabic" pitchFamily="18" charset="-78"/>
                <a:cs typeface="Traditional Arabic" pitchFamily="18" charset="-78"/>
              </a:rPr>
              <a:t>   في حال المرض:</a:t>
            </a:r>
          </a:p>
          <a:p>
            <a:pPr algn="r" rtl="1" eaLnBrk="1" hangingPunct="1">
              <a:buFont typeface="Wingdings 2" pitchFamily="18" charset="2"/>
              <a:buNone/>
            </a:pPr>
            <a:endParaRPr lang="ar-LB" dirty="0" smtClean="0">
              <a:latin typeface="Traditional Arabic" pitchFamily="18" charset="-78"/>
              <a:cs typeface="Traditional Arabic" pitchFamily="18" charset="-78"/>
            </a:endParaRPr>
          </a:p>
        </p:txBody>
      </p:sp>
      <p:sp>
        <p:nvSpPr>
          <p:cNvPr id="4" name="Rounded Rectangle 3"/>
          <p:cNvSpPr/>
          <p:nvPr/>
        </p:nvSpPr>
        <p:spPr>
          <a:xfrm>
            <a:off x="3289177" y="2112579"/>
            <a:ext cx="2133600" cy="69398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p:cNvCxnSpPr>
            <a:stCxn id="4" idx="3"/>
            <a:endCxn id="30" idx="2"/>
          </p:cNvCxnSpPr>
          <p:nvPr/>
        </p:nvCxnSpPr>
        <p:spPr>
          <a:xfrm>
            <a:off x="5422777" y="2459572"/>
            <a:ext cx="1237826" cy="8829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10200" y="2827585"/>
            <a:ext cx="990600" cy="18968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31" idx="3"/>
          </p:cNvCxnSpPr>
          <p:nvPr/>
        </p:nvCxnSpPr>
        <p:spPr>
          <a:xfrm flipH="1">
            <a:off x="4266090" y="2831977"/>
            <a:ext cx="12947" cy="10125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286000" y="2827585"/>
            <a:ext cx="1312279" cy="21254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1"/>
          </p:cNvCxnSpPr>
          <p:nvPr/>
        </p:nvCxnSpPr>
        <p:spPr>
          <a:xfrm flipH="1">
            <a:off x="2679577" y="2459572"/>
            <a:ext cx="609600" cy="4231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93" name="Rectangle 15"/>
          <p:cNvSpPr>
            <a:spLocks noChangeArrowheads="1"/>
          </p:cNvSpPr>
          <p:nvPr/>
        </p:nvSpPr>
        <p:spPr bwMode="auto">
          <a:xfrm>
            <a:off x="6841922" y="2602299"/>
            <a:ext cx="1988044"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622300" indent="-514350" algn="ctr" rtl="1"/>
            <a:r>
              <a:rPr lang="ar-LB" sz="2600" dirty="0">
                <a:latin typeface="Traditional Arabic" pitchFamily="18" charset="-78"/>
                <a:cs typeface="Traditional Arabic" pitchFamily="18" charset="-78"/>
              </a:rPr>
              <a:t>الفحوص الطبية،</a:t>
            </a:r>
          </a:p>
          <a:p>
            <a:pPr marL="622300" indent="-514350" algn="ctr" rtl="1"/>
            <a:r>
              <a:rPr lang="ar-LB" sz="2600" dirty="0">
                <a:latin typeface="Traditional Arabic" pitchFamily="18" charset="-78"/>
                <a:cs typeface="Traditional Arabic" pitchFamily="18" charset="-78"/>
              </a:rPr>
              <a:t>التصوير على الاشعة</a:t>
            </a:r>
          </a:p>
          <a:p>
            <a:pPr marL="622300" indent="-514350" algn="ctr" rtl="1"/>
            <a:r>
              <a:rPr lang="ar-LB" sz="2600" dirty="0">
                <a:latin typeface="Traditional Arabic" pitchFamily="18" charset="-78"/>
                <a:cs typeface="Traditional Arabic" pitchFamily="18" charset="-78"/>
              </a:rPr>
              <a:t> وفحوص المختبر </a:t>
            </a:r>
          </a:p>
          <a:p>
            <a:pPr marL="622300" indent="-514350" algn="ctr" rtl="1"/>
            <a:r>
              <a:rPr lang="ar-LB" sz="2600" dirty="0">
                <a:latin typeface="Traditional Arabic" pitchFamily="18" charset="-78"/>
                <a:cs typeface="Traditional Arabic" pitchFamily="18" charset="-78"/>
              </a:rPr>
              <a:t>والتحاليل.</a:t>
            </a:r>
          </a:p>
        </p:txBody>
      </p:sp>
      <p:sp>
        <p:nvSpPr>
          <p:cNvPr id="16394" name="Rectangle 16"/>
          <p:cNvSpPr>
            <a:spLocks noChangeArrowheads="1"/>
          </p:cNvSpPr>
          <p:nvPr/>
        </p:nvSpPr>
        <p:spPr bwMode="auto">
          <a:xfrm>
            <a:off x="422429" y="2459572"/>
            <a:ext cx="219964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622300" indent="-514350" algn="r" rtl="1"/>
            <a:endParaRPr lang="en-US" dirty="0" smtClean="0">
              <a:solidFill>
                <a:srgbClr val="002060"/>
              </a:solidFill>
              <a:latin typeface="Traditional Arabic" pitchFamily="18" charset="-78"/>
              <a:cs typeface="Traditional Arabic" pitchFamily="18" charset="-78"/>
            </a:endParaRPr>
          </a:p>
          <a:p>
            <a:pPr marL="622300" indent="-514350" algn="r" rtl="1"/>
            <a:r>
              <a:rPr lang="ar-LB" dirty="0" smtClean="0">
                <a:latin typeface="Traditional Arabic" pitchFamily="18" charset="-78"/>
                <a:cs typeface="Traditional Arabic" pitchFamily="18" charset="-78"/>
              </a:rPr>
              <a:t>عنايات </a:t>
            </a:r>
            <a:r>
              <a:rPr lang="ar-LB" dirty="0">
                <a:latin typeface="Traditional Arabic" pitchFamily="18" charset="-78"/>
                <a:cs typeface="Traditional Arabic" pitchFamily="18" charset="-78"/>
              </a:rPr>
              <a:t>الطبابة العامة</a:t>
            </a:r>
          </a:p>
          <a:p>
            <a:pPr marL="622300" indent="-514350" algn="r" rtl="1"/>
            <a:r>
              <a:rPr lang="ar-LB" dirty="0">
                <a:latin typeface="Traditional Arabic" pitchFamily="18" charset="-78"/>
                <a:cs typeface="Traditional Arabic" pitchFamily="18" charset="-78"/>
              </a:rPr>
              <a:t> والاخصائيين.</a:t>
            </a:r>
          </a:p>
        </p:txBody>
      </p:sp>
      <p:sp>
        <p:nvSpPr>
          <p:cNvPr id="16395" name="Rectangle 18"/>
          <p:cNvSpPr>
            <a:spLocks noChangeArrowheads="1"/>
          </p:cNvSpPr>
          <p:nvPr/>
        </p:nvSpPr>
        <p:spPr bwMode="auto">
          <a:xfrm>
            <a:off x="554939" y="5123646"/>
            <a:ext cx="22429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622300" indent="-514350" algn="r" rtl="1"/>
            <a:r>
              <a:rPr lang="ar-LB" dirty="0" smtClean="0">
                <a:latin typeface="Traditional Arabic" pitchFamily="18" charset="-78"/>
                <a:cs typeface="Traditional Arabic" pitchFamily="18" charset="-78"/>
              </a:rPr>
              <a:t>الادوية </a:t>
            </a:r>
            <a:r>
              <a:rPr lang="ar-LB" dirty="0">
                <a:latin typeface="Traditional Arabic" pitchFamily="18" charset="-78"/>
                <a:cs typeface="Traditional Arabic" pitchFamily="18" charset="-78"/>
              </a:rPr>
              <a:t>والمستحضرات</a:t>
            </a:r>
          </a:p>
          <a:p>
            <a:pPr marL="622300" indent="-514350" algn="r" rtl="1"/>
            <a:r>
              <a:rPr lang="ar-LB" dirty="0">
                <a:latin typeface="Traditional Arabic" pitchFamily="18" charset="-78"/>
                <a:cs typeface="Traditional Arabic" pitchFamily="18" charset="-78"/>
              </a:rPr>
              <a:t> الصيدلية.</a:t>
            </a:r>
          </a:p>
        </p:txBody>
      </p:sp>
      <p:sp>
        <p:nvSpPr>
          <p:cNvPr id="16396" name="Rectangle 19"/>
          <p:cNvSpPr>
            <a:spLocks noChangeArrowheads="1"/>
          </p:cNvSpPr>
          <p:nvPr/>
        </p:nvSpPr>
        <p:spPr bwMode="auto">
          <a:xfrm>
            <a:off x="5818615" y="4876800"/>
            <a:ext cx="20569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622300" indent="-514350" algn="r" rtl="1"/>
            <a:r>
              <a:rPr lang="ar-LB" dirty="0">
                <a:latin typeface="Traditional Arabic" pitchFamily="18" charset="-78"/>
                <a:cs typeface="Traditional Arabic" pitchFamily="18" charset="-78"/>
              </a:rPr>
              <a:t>تقديم أجهزة البروتيز</a:t>
            </a:r>
          </a:p>
          <a:p>
            <a:pPr marL="622300" indent="-514350" algn="r" rtl="1"/>
            <a:r>
              <a:rPr lang="ar-LB" dirty="0">
                <a:latin typeface="Traditional Arabic" pitchFamily="18" charset="-78"/>
                <a:cs typeface="Traditional Arabic" pitchFamily="18" charset="-78"/>
              </a:rPr>
              <a:t> والاورتوبيدي.</a:t>
            </a:r>
          </a:p>
        </p:txBody>
      </p:sp>
      <p:sp>
        <p:nvSpPr>
          <p:cNvPr id="16397" name="Rectangle 22"/>
          <p:cNvSpPr>
            <a:spLocks noChangeArrowheads="1"/>
          </p:cNvSpPr>
          <p:nvPr/>
        </p:nvSpPr>
        <p:spPr bwMode="auto">
          <a:xfrm>
            <a:off x="3598279" y="3987110"/>
            <a:ext cx="13356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622300" indent="-514350" algn="r" rtl="1"/>
            <a:r>
              <a:rPr lang="ar-LB" dirty="0">
                <a:latin typeface="Traditional Arabic" pitchFamily="18" charset="-78"/>
                <a:cs typeface="Traditional Arabic" pitchFamily="18" charset="-78"/>
              </a:rPr>
              <a:t>الاستشفاء</a:t>
            </a:r>
            <a:r>
              <a:rPr lang="ar-LB" sz="3200" dirty="0">
                <a:latin typeface="Traditional Arabic" pitchFamily="18" charset="-78"/>
                <a:cs typeface="Traditional Arabic" pitchFamily="18" charset="-78"/>
              </a:rPr>
              <a:t>.</a:t>
            </a:r>
          </a:p>
        </p:txBody>
      </p:sp>
      <p:sp>
        <p:nvSpPr>
          <p:cNvPr id="27" name="Snip Diagonal Corner Rectangle 26"/>
          <p:cNvSpPr/>
          <p:nvPr/>
        </p:nvSpPr>
        <p:spPr>
          <a:xfrm>
            <a:off x="381000" y="2656770"/>
            <a:ext cx="2286000" cy="1295400"/>
          </a:xfrm>
          <a:prstGeom prst="snip2Diag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Snip Diagonal Corner Rectangle 27"/>
          <p:cNvSpPr/>
          <p:nvPr/>
        </p:nvSpPr>
        <p:spPr>
          <a:xfrm>
            <a:off x="533400" y="4953000"/>
            <a:ext cx="2286000" cy="1295400"/>
          </a:xfrm>
          <a:prstGeom prst="snip2Diag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Snip Diagonal Corner Rectangle 28"/>
          <p:cNvSpPr/>
          <p:nvPr/>
        </p:nvSpPr>
        <p:spPr>
          <a:xfrm>
            <a:off x="5562600" y="4724400"/>
            <a:ext cx="2286000" cy="1295400"/>
          </a:xfrm>
          <a:prstGeom prst="snip2Diag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Snip Diagonal Corner Rectangle 29"/>
          <p:cNvSpPr/>
          <p:nvPr/>
        </p:nvSpPr>
        <p:spPr>
          <a:xfrm>
            <a:off x="6660603" y="2390070"/>
            <a:ext cx="2286000" cy="1905000"/>
          </a:xfrm>
          <a:prstGeom prst="snip2Diag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1" name="Snip Diagonal Corner Rectangle 30"/>
          <p:cNvSpPr/>
          <p:nvPr/>
        </p:nvSpPr>
        <p:spPr>
          <a:xfrm>
            <a:off x="3313590" y="3844567"/>
            <a:ext cx="1905000" cy="914400"/>
          </a:xfrm>
          <a:prstGeom prst="snip2Diag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78527268"/>
      </p:ext>
    </p:extLst>
  </p:cSld>
  <p:clrMapOvr>
    <a:masterClrMapping/>
  </p:clrMapOvr>
  <p:transition spd="slow">
    <p:wheel spokes="8"/>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1447800"/>
            <a:ext cx="8153400" cy="4953000"/>
          </a:xfrm>
        </p:spPr>
        <p:txBody>
          <a:bodyPr/>
          <a:lstStyle/>
          <a:p>
            <a:pPr lvl="2" algn="ctr" rtl="1" eaLnBrk="1" hangingPunct="1">
              <a:buFont typeface="Wingdings" pitchFamily="2" charset="2"/>
              <a:buChar char="ü"/>
            </a:pPr>
            <a:r>
              <a:rPr lang="ar-LB" sz="3200" dirty="0" smtClean="0">
                <a:latin typeface="Traditional Arabic" pitchFamily="18" charset="-78"/>
                <a:cs typeface="Traditional Arabic" pitchFamily="18" charset="-78"/>
              </a:rPr>
              <a:t>العناية الطبية الوقائية والعلاجية :</a:t>
            </a:r>
          </a:p>
        </p:txBody>
      </p:sp>
      <p:sp>
        <p:nvSpPr>
          <p:cNvPr id="4" name="Rounded Rectangle 3"/>
          <p:cNvSpPr/>
          <p:nvPr/>
        </p:nvSpPr>
        <p:spPr>
          <a:xfrm>
            <a:off x="3276600" y="2133600"/>
            <a:ext cx="2133600" cy="609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22300" indent="-514350" algn="r" rtl="1"/>
            <a:r>
              <a:rPr lang="ar-LB" b="1" dirty="0" smtClean="0">
                <a:solidFill>
                  <a:schemeClr val="tx1"/>
                </a:solidFill>
                <a:latin typeface="Traditional Arabic" pitchFamily="18" charset="-78"/>
                <a:cs typeface="Traditional Arabic" pitchFamily="18" charset="-78"/>
              </a:rPr>
              <a:t>في حال الأمومة:</a:t>
            </a:r>
            <a:endParaRPr lang="ar-LB" b="1" dirty="0">
              <a:solidFill>
                <a:schemeClr val="tx1"/>
              </a:solidFill>
              <a:latin typeface="Traditional Arabic" pitchFamily="18" charset="-78"/>
              <a:cs typeface="Traditional Arabic" pitchFamily="18" charset="-78"/>
            </a:endParaRPr>
          </a:p>
        </p:txBody>
      </p:sp>
      <p:cxnSp>
        <p:nvCxnSpPr>
          <p:cNvPr id="5" name="Straight Arrow Connector 4"/>
          <p:cNvCxnSpPr/>
          <p:nvPr/>
        </p:nvCxnSpPr>
        <p:spPr>
          <a:xfrm>
            <a:off x="5410200" y="2743200"/>
            <a:ext cx="1371600" cy="1981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4" idx="2"/>
          </p:cNvCxnSpPr>
          <p:nvPr/>
        </p:nvCxnSpPr>
        <p:spPr>
          <a:xfrm>
            <a:off x="4343400" y="2743200"/>
            <a:ext cx="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438400" y="2743200"/>
            <a:ext cx="914400" cy="1981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Snip Diagonal Corner Rectangle 7"/>
          <p:cNvSpPr/>
          <p:nvPr/>
        </p:nvSpPr>
        <p:spPr>
          <a:xfrm>
            <a:off x="685800" y="4724400"/>
            <a:ext cx="2667000" cy="1295400"/>
          </a:xfrm>
          <a:prstGeom prst="snip2Diag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 name="Snip Diagonal Corner Rectangle 8"/>
          <p:cNvSpPr/>
          <p:nvPr/>
        </p:nvSpPr>
        <p:spPr>
          <a:xfrm>
            <a:off x="5181600" y="4724400"/>
            <a:ext cx="2819400" cy="1295400"/>
          </a:xfrm>
          <a:prstGeom prst="snip2Diag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 name="Snip Diagonal Corner Rectangle 9"/>
          <p:cNvSpPr/>
          <p:nvPr/>
        </p:nvSpPr>
        <p:spPr>
          <a:xfrm>
            <a:off x="3505200" y="3352800"/>
            <a:ext cx="1905000" cy="914400"/>
          </a:xfrm>
          <a:prstGeom prst="snip2Diag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419" name="Rectangle 11"/>
          <p:cNvSpPr>
            <a:spLocks noChangeArrowheads="1"/>
          </p:cNvSpPr>
          <p:nvPr/>
        </p:nvSpPr>
        <p:spPr bwMode="auto">
          <a:xfrm>
            <a:off x="5167313" y="4800600"/>
            <a:ext cx="28654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622300" indent="-514350" algn="r" rtl="1"/>
            <a:r>
              <a:rPr lang="ar-LB" sz="3200" dirty="0">
                <a:latin typeface="Traditional Arabic" pitchFamily="18" charset="-78"/>
                <a:cs typeface="Traditional Arabic" pitchFamily="18" charset="-78"/>
              </a:rPr>
              <a:t>الفحوص والعناية السابقة</a:t>
            </a:r>
          </a:p>
          <a:p>
            <a:pPr marL="622300" indent="-514350" algn="r" rtl="1"/>
            <a:r>
              <a:rPr lang="ar-LB" sz="3200" dirty="0">
                <a:latin typeface="Traditional Arabic" pitchFamily="18" charset="-78"/>
                <a:cs typeface="Traditional Arabic" pitchFamily="18" charset="-78"/>
              </a:rPr>
              <a:t>وأثناء وبعد الولادة.</a:t>
            </a:r>
          </a:p>
        </p:txBody>
      </p:sp>
      <p:sp>
        <p:nvSpPr>
          <p:cNvPr id="17420" name="Rectangle 12"/>
          <p:cNvSpPr>
            <a:spLocks noChangeArrowheads="1"/>
          </p:cNvSpPr>
          <p:nvPr/>
        </p:nvSpPr>
        <p:spPr bwMode="auto">
          <a:xfrm>
            <a:off x="644525" y="4800600"/>
            <a:ext cx="2820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622300" indent="-514350" algn="ctr" rtl="1"/>
            <a:r>
              <a:rPr lang="ar-LB" sz="3200">
                <a:latin typeface="Traditional Arabic" pitchFamily="18" charset="-78"/>
                <a:cs typeface="Traditional Arabic" pitchFamily="18" charset="-78"/>
              </a:rPr>
              <a:t>الادوية </a:t>
            </a:r>
          </a:p>
          <a:p>
            <a:pPr marL="622300" indent="-514350" algn="ctr" rtl="1"/>
            <a:r>
              <a:rPr lang="ar-LB" sz="3200">
                <a:latin typeface="Traditional Arabic" pitchFamily="18" charset="-78"/>
                <a:cs typeface="Traditional Arabic" pitchFamily="18" charset="-78"/>
              </a:rPr>
              <a:t>والمستحضرات الصيدلية.</a:t>
            </a:r>
          </a:p>
        </p:txBody>
      </p:sp>
      <p:sp>
        <p:nvSpPr>
          <p:cNvPr id="17421" name="Rectangle 13"/>
          <p:cNvSpPr>
            <a:spLocks noChangeArrowheads="1"/>
          </p:cNvSpPr>
          <p:nvPr/>
        </p:nvSpPr>
        <p:spPr bwMode="auto">
          <a:xfrm>
            <a:off x="3733800" y="3505200"/>
            <a:ext cx="147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622300" indent="-514350" algn="r" rtl="1"/>
            <a:r>
              <a:rPr lang="ar-LB" sz="3200" dirty="0">
                <a:latin typeface="Traditional Arabic" pitchFamily="18" charset="-78"/>
                <a:cs typeface="Traditional Arabic" pitchFamily="18" charset="-78"/>
              </a:rPr>
              <a:t>الاستشفاء.</a:t>
            </a:r>
          </a:p>
        </p:txBody>
      </p:sp>
    </p:spTree>
    <p:extLst>
      <p:ext uri="{BB962C8B-B14F-4D97-AF65-F5344CB8AC3E}">
        <p14:creationId xmlns:p14="http://schemas.microsoft.com/office/powerpoint/2010/main" val="2334503301"/>
      </p:ext>
    </p:extLst>
  </p:cSld>
  <p:clrMapOvr>
    <a:masterClrMapping/>
  </p:clrMapOvr>
  <p:transition spd="slow">
    <p:wheel spokes="8"/>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838200" y="1447800"/>
            <a:ext cx="7872413" cy="5410200"/>
          </a:xfrm>
        </p:spPr>
        <p:txBody>
          <a:bodyPr/>
          <a:lstStyle/>
          <a:p>
            <a:pPr lvl="2" algn="ctr" rtl="1" eaLnBrk="1" hangingPunct="1">
              <a:buFont typeface="Wingdings" pitchFamily="2" charset="2"/>
              <a:buChar char="ü"/>
            </a:pPr>
            <a:r>
              <a:rPr lang="ar-LB" sz="3200" dirty="0" smtClean="0">
                <a:latin typeface="Traditional Arabic" pitchFamily="18" charset="-78"/>
                <a:cs typeface="Traditional Arabic" pitchFamily="18" charset="-78"/>
              </a:rPr>
              <a:t>في حال العجز والوفاة :</a:t>
            </a:r>
          </a:p>
          <a:p>
            <a:pPr lvl="2" algn="ctr" rtl="1" eaLnBrk="1" hangingPunct="1">
              <a:buFont typeface="Wingdings 2" pitchFamily="18" charset="2"/>
              <a:buNone/>
            </a:pPr>
            <a:endParaRPr lang="ar-LB" sz="3200" dirty="0" smtClean="0">
              <a:latin typeface="Traditional Arabic" pitchFamily="18" charset="-78"/>
              <a:cs typeface="Traditional Arabic" pitchFamily="18" charset="-78"/>
            </a:endParaRPr>
          </a:p>
        </p:txBody>
      </p:sp>
      <p:sp>
        <p:nvSpPr>
          <p:cNvPr id="4" name="Rounded Rectangle 3"/>
          <p:cNvSpPr/>
          <p:nvPr/>
        </p:nvSpPr>
        <p:spPr>
          <a:xfrm>
            <a:off x="5105400" y="2667000"/>
            <a:ext cx="3783806" cy="1295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5" name="Straight Arrow Connector 4"/>
          <p:cNvCxnSpPr>
            <a:endCxn id="10" idx="3"/>
          </p:cNvCxnSpPr>
          <p:nvPr/>
        </p:nvCxnSpPr>
        <p:spPr>
          <a:xfrm>
            <a:off x="7002981" y="3948198"/>
            <a:ext cx="16150" cy="877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Snip Diagonal Corner Rectangle 7"/>
          <p:cNvSpPr/>
          <p:nvPr/>
        </p:nvSpPr>
        <p:spPr>
          <a:xfrm>
            <a:off x="457200" y="4282281"/>
            <a:ext cx="3733800" cy="2133600"/>
          </a:xfrm>
          <a:prstGeom prst="snip2Diag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 name="Snip Diagonal Corner Rectangle 9"/>
          <p:cNvSpPr/>
          <p:nvPr/>
        </p:nvSpPr>
        <p:spPr>
          <a:xfrm>
            <a:off x="6066631" y="4826123"/>
            <a:ext cx="1905000" cy="914400"/>
          </a:xfrm>
          <a:prstGeom prst="snip2Diag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439" name="Rectangle 10"/>
          <p:cNvSpPr>
            <a:spLocks noChangeArrowheads="1"/>
          </p:cNvSpPr>
          <p:nvPr/>
        </p:nvSpPr>
        <p:spPr bwMode="auto">
          <a:xfrm>
            <a:off x="5207793" y="2775743"/>
            <a:ext cx="36814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a:r>
              <a:rPr lang="ar-LB" sz="3200" dirty="0">
                <a:latin typeface="Traditional Arabic" pitchFamily="18" charset="-78"/>
                <a:cs typeface="Traditional Arabic" pitchFamily="18" charset="-78"/>
              </a:rPr>
              <a:t>في حال العجز المؤقت عن العمل،</a:t>
            </a:r>
          </a:p>
          <a:p>
            <a:pPr algn="ctr" rtl="1"/>
            <a:r>
              <a:rPr lang="ar-LB" sz="3200" dirty="0">
                <a:latin typeface="Traditional Arabic" pitchFamily="18" charset="-78"/>
                <a:cs typeface="Traditional Arabic" pitchFamily="18" charset="-78"/>
              </a:rPr>
              <a:t>تعويض المرض أو الامومة.</a:t>
            </a:r>
          </a:p>
        </p:txBody>
      </p:sp>
      <p:sp>
        <p:nvSpPr>
          <p:cNvPr id="18440" name="Rectangle 12"/>
          <p:cNvSpPr>
            <a:spLocks noChangeArrowheads="1"/>
          </p:cNvSpPr>
          <p:nvPr/>
        </p:nvSpPr>
        <p:spPr bwMode="auto">
          <a:xfrm>
            <a:off x="685800" y="4353718"/>
            <a:ext cx="3352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622300" indent="-514350" algn="ctr" rtl="1"/>
            <a:r>
              <a:rPr lang="ar-LB" sz="3200" dirty="0">
                <a:latin typeface="Traditional Arabic" pitchFamily="18" charset="-78"/>
                <a:cs typeface="Traditional Arabic" pitchFamily="18" charset="-78"/>
              </a:rPr>
              <a:t>تعويض نفقات دفن:</a:t>
            </a:r>
          </a:p>
          <a:p>
            <a:pPr marL="622300" indent="-514350" algn="ctr" rtl="1"/>
            <a:r>
              <a:rPr lang="ar-LB" sz="3200" dirty="0">
                <a:latin typeface="Traditional Arabic" pitchFamily="18" charset="-78"/>
                <a:cs typeface="Traditional Arabic" pitchFamily="18" charset="-78"/>
              </a:rPr>
              <a:t> تحدد قيمة  نفقات الدفن </a:t>
            </a:r>
          </a:p>
          <a:p>
            <a:pPr marL="622300" indent="-514350" algn="ctr" rtl="1"/>
            <a:r>
              <a:rPr lang="ar-LB" sz="3200" dirty="0">
                <a:latin typeface="Traditional Arabic" pitchFamily="18" charset="-78"/>
                <a:cs typeface="Traditional Arabic" pitchFamily="18" charset="-78"/>
              </a:rPr>
              <a:t>ب 150% من الحد الادنى</a:t>
            </a:r>
          </a:p>
          <a:p>
            <a:pPr marL="622300" indent="-514350" algn="ctr" rtl="1"/>
            <a:r>
              <a:rPr lang="ar-LB" sz="3200" dirty="0">
                <a:latin typeface="Traditional Arabic" pitchFamily="18" charset="-78"/>
                <a:cs typeface="Traditional Arabic" pitchFamily="18" charset="-78"/>
              </a:rPr>
              <a:t> الرسمي للاجور.</a:t>
            </a:r>
            <a:endParaRPr lang="en-US" sz="3200" dirty="0">
              <a:latin typeface="Traditional Arabic" pitchFamily="18" charset="-78"/>
              <a:cs typeface="Traditional Arabic" pitchFamily="18" charset="-78"/>
            </a:endParaRPr>
          </a:p>
        </p:txBody>
      </p:sp>
      <p:sp>
        <p:nvSpPr>
          <p:cNvPr id="18441" name="Rectangle 13"/>
          <p:cNvSpPr>
            <a:spLocks noChangeArrowheads="1"/>
          </p:cNvSpPr>
          <p:nvPr/>
        </p:nvSpPr>
        <p:spPr bwMode="auto">
          <a:xfrm>
            <a:off x="6400800" y="4991223"/>
            <a:ext cx="1236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622300" indent="-514350" algn="r" rtl="1"/>
            <a:r>
              <a:rPr lang="ar-LB" sz="3200" dirty="0">
                <a:latin typeface="Traditional Arabic" pitchFamily="18" charset="-78"/>
                <a:cs typeface="Traditional Arabic" pitchFamily="18" charset="-78"/>
              </a:rPr>
              <a:t>لم يطبّق.</a:t>
            </a:r>
          </a:p>
        </p:txBody>
      </p:sp>
      <p:sp>
        <p:nvSpPr>
          <p:cNvPr id="21" name="Rounded Rectangle 20"/>
          <p:cNvSpPr/>
          <p:nvPr/>
        </p:nvSpPr>
        <p:spPr>
          <a:xfrm>
            <a:off x="1126331" y="2346664"/>
            <a:ext cx="1905000" cy="76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443" name="Rectangle 21"/>
          <p:cNvSpPr>
            <a:spLocks noChangeArrowheads="1"/>
          </p:cNvSpPr>
          <p:nvPr/>
        </p:nvSpPr>
        <p:spPr bwMode="auto">
          <a:xfrm>
            <a:off x="1253971" y="2435564"/>
            <a:ext cx="1719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r>
              <a:rPr lang="ar-LB" sz="3200" dirty="0">
                <a:latin typeface="Traditional Arabic" pitchFamily="18" charset="-78"/>
                <a:cs typeface="Traditional Arabic" pitchFamily="18" charset="-78"/>
              </a:rPr>
              <a:t>في حال الوفاة:</a:t>
            </a:r>
          </a:p>
        </p:txBody>
      </p:sp>
      <p:cxnSp>
        <p:nvCxnSpPr>
          <p:cNvPr id="23" name="Straight Arrow Connector 22"/>
          <p:cNvCxnSpPr/>
          <p:nvPr/>
        </p:nvCxnSpPr>
        <p:spPr>
          <a:xfrm>
            <a:off x="2258172" y="3108664"/>
            <a:ext cx="1" cy="11462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52890"/>
      </p:ext>
    </p:extLst>
  </p:cSld>
  <p:clrMapOvr>
    <a:masterClrMapping/>
  </p:clrMapOvr>
  <p:transition spd="slow">
    <p:wheel spokes="8"/>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305800" cy="4648200"/>
          </a:xfrm>
        </p:spPr>
        <p:txBody>
          <a:bodyPr/>
          <a:lstStyle/>
          <a:p>
            <a:pPr algn="ctr" rtl="1" eaLnBrk="1" hangingPunct="1">
              <a:buFont typeface="Wingdings" pitchFamily="2" charset="2"/>
              <a:buChar char="v"/>
            </a:pPr>
            <a:r>
              <a:rPr lang="ar-LB" sz="3000" u="sng" dirty="0">
                <a:latin typeface="Traditional Arabic" pitchFamily="18" charset="-78"/>
                <a:cs typeface="Traditional Arabic" pitchFamily="18" charset="-78"/>
              </a:rPr>
              <a:t>شروط الاشتراك من اجل الافادة من تقديمات المرض والامومة:</a:t>
            </a:r>
          </a:p>
          <a:p>
            <a:pPr algn="ctr" rtl="1" eaLnBrk="1" hangingPunct="1">
              <a:buFont typeface="Wingdings 2" pitchFamily="18" charset="2"/>
              <a:buNone/>
            </a:pPr>
            <a:endParaRPr lang="ar-LB" sz="3000" u="sng" dirty="0">
              <a:latin typeface="Traditional Arabic" pitchFamily="18" charset="-78"/>
              <a:cs typeface="Traditional Arabic" pitchFamily="18" charset="-78"/>
            </a:endParaRPr>
          </a:p>
          <a:p>
            <a:pPr algn="just" rtl="1" eaLnBrk="1" hangingPunct="1">
              <a:buFont typeface="Wingdings 2" pitchFamily="18" charset="2"/>
              <a:buChar char="B"/>
            </a:pPr>
            <a:r>
              <a:rPr lang="ar-LB" sz="3000" dirty="0">
                <a:latin typeface="Traditional Arabic" pitchFamily="18" charset="-78"/>
                <a:cs typeface="Traditional Arabic" pitchFamily="18" charset="-78"/>
              </a:rPr>
              <a:t>لا تستحق تقديمات المرض والامومة الا اذا كان المضمون مشتركاً طيلة ثلاثة أشهر على الاقل خلال الستة أشهر السابقة لتاريخ التثبت الطبي أو لتاريخ الوفاة.</a:t>
            </a:r>
          </a:p>
          <a:p>
            <a:pPr algn="just" rtl="1" eaLnBrk="1" hangingPunct="1">
              <a:buFont typeface="Wingdings 2" pitchFamily="18" charset="2"/>
              <a:buChar char="B"/>
            </a:pPr>
            <a:r>
              <a:rPr lang="ar-LB" sz="3000" dirty="0" smtClean="0">
                <a:latin typeface="Traditional Arabic" pitchFamily="18" charset="-78"/>
                <a:cs typeface="Traditional Arabic" pitchFamily="18" charset="-78"/>
              </a:rPr>
              <a:t>يحق </a:t>
            </a:r>
            <a:r>
              <a:rPr lang="ar-LB" sz="3000" dirty="0">
                <a:latin typeface="Traditional Arabic" pitchFamily="18" charset="-78"/>
                <a:cs typeface="Traditional Arabic" pitchFamily="18" charset="-78"/>
              </a:rPr>
              <a:t>للمضمون الاستفادة من تقديمات المرض والامومة عن الامراض التي تظهر خلال مدة الثلاثة أشهر التي تلي تاريخ نهاية خضوعه للضمان.</a:t>
            </a:r>
          </a:p>
          <a:p>
            <a:pPr algn="just" rtl="1" eaLnBrk="1" hangingPunct="1">
              <a:buFont typeface="Wingdings 2" pitchFamily="18" charset="2"/>
              <a:buChar char="B"/>
            </a:pPr>
            <a:r>
              <a:rPr lang="ar-LB" sz="3000" dirty="0" smtClean="0">
                <a:latin typeface="Traditional Arabic" pitchFamily="18" charset="-78"/>
                <a:cs typeface="Traditional Arabic" pitchFamily="18" charset="-78"/>
              </a:rPr>
              <a:t>لتمكين </a:t>
            </a:r>
            <a:r>
              <a:rPr lang="ar-LB" sz="3000" dirty="0">
                <a:latin typeface="Traditional Arabic" pitchFamily="18" charset="-78"/>
                <a:cs typeface="Traditional Arabic" pitchFamily="18" charset="-78"/>
              </a:rPr>
              <a:t>المضمون من اثبات حقه بالتقديمات يتوجب على رب العمل تسليم كل أجرائه افادة عمل.</a:t>
            </a:r>
            <a:endParaRPr lang="en-US" sz="3000" dirty="0">
              <a:latin typeface="Traditional Arabic" pitchFamily="18" charset="-78"/>
              <a:cs typeface="Traditional Arabic" pitchFamily="18" charset="-78"/>
            </a:endParaRPr>
          </a:p>
          <a:p>
            <a:pPr marL="0" indent="0" algn="r">
              <a:buNone/>
            </a:pPr>
            <a:endParaRPr lang="en-US" sz="3000" dirty="0"/>
          </a:p>
        </p:txBody>
      </p:sp>
    </p:spTree>
    <p:extLst>
      <p:ext uri="{BB962C8B-B14F-4D97-AF65-F5344CB8AC3E}">
        <p14:creationId xmlns:p14="http://schemas.microsoft.com/office/powerpoint/2010/main" val="21295383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1295400"/>
            <a:ext cx="8229600" cy="5105400"/>
          </a:xfrm>
        </p:spPr>
        <p:txBody>
          <a:bodyPr/>
          <a:lstStyle/>
          <a:p>
            <a:pPr marL="447675" indent="-382588" algn="just" rtl="1" eaLnBrk="1" hangingPunct="1">
              <a:buFont typeface="Arial" charset="0"/>
              <a:buNone/>
            </a:pPr>
            <a:endParaRPr lang="en-US" sz="3200" dirty="0" smtClean="0">
              <a:latin typeface="Traditional Arabic" pitchFamily="18" charset="-78"/>
              <a:cs typeface="Traditional Arabic" pitchFamily="18" charset="-78"/>
            </a:endParaRPr>
          </a:p>
          <a:p>
            <a:pPr marL="447675" indent="-382588" algn="ctr" rtl="1" eaLnBrk="1" hangingPunct="1">
              <a:buNone/>
            </a:pPr>
            <a:r>
              <a:rPr lang="ar-LB" sz="3200" dirty="0">
                <a:latin typeface="Traditional Arabic" pitchFamily="18" charset="-78"/>
                <a:cs typeface="Traditional Arabic" pitchFamily="18" charset="-78"/>
              </a:rPr>
              <a:t>حددت قيمة التعويضات العائلية الشهرية:</a:t>
            </a:r>
            <a:endParaRPr lang="en-US" sz="3200" dirty="0">
              <a:latin typeface="Traditional Arabic" pitchFamily="18" charset="-78"/>
              <a:cs typeface="Traditional Arabic" pitchFamily="18" charset="-78"/>
            </a:endParaRPr>
          </a:p>
          <a:p>
            <a:pPr marL="447675" indent="-382588" algn="just" rtl="1" eaLnBrk="1" hangingPunct="1">
              <a:buFont typeface="Wingdings 3" pitchFamily="18" charset="2"/>
              <a:buNone/>
            </a:pPr>
            <a:endParaRPr lang="en-US" sz="3200" dirty="0" smtClean="0">
              <a:latin typeface="Traditional Arabic" pitchFamily="18" charset="-78"/>
              <a:cs typeface="Traditional Arabic" pitchFamily="18" charset="-78"/>
            </a:endParaRPr>
          </a:p>
          <a:p>
            <a:pPr marL="447675" indent="-382588" algn="just" rtl="1" eaLnBrk="1" hangingPunct="1">
              <a:buFont typeface="Wingdings 2" pitchFamily="18" charset="2"/>
              <a:buNone/>
            </a:pPr>
            <a:endParaRPr lang="ar-LB" sz="800" dirty="0" smtClean="0">
              <a:latin typeface="Traditional Arabic" pitchFamily="18" charset="-78"/>
              <a:cs typeface="Traditional Arabic" pitchFamily="18" charset="-78"/>
            </a:endParaRPr>
          </a:p>
          <a:p>
            <a:pPr marL="447675" indent="-382588" algn="just" rtl="1" eaLnBrk="1" hangingPunct="1">
              <a:buFont typeface="Wingdings 2" pitchFamily="18" charset="2"/>
              <a:buNone/>
            </a:pPr>
            <a:endParaRPr lang="ar-LB" sz="800" dirty="0" smtClean="0">
              <a:latin typeface="Traditional Arabic" pitchFamily="18" charset="-78"/>
              <a:cs typeface="Traditional Arabic" pitchFamily="18" charset="-78"/>
            </a:endParaRPr>
          </a:p>
          <a:p>
            <a:pPr marL="447675" indent="-382588" algn="just" rtl="1" eaLnBrk="1" hangingPunct="1">
              <a:buFont typeface="Wingdings 2" pitchFamily="18" charset="2"/>
              <a:buNone/>
            </a:pPr>
            <a:endParaRPr lang="ar-LB" sz="800" dirty="0" smtClean="0">
              <a:latin typeface="Traditional Arabic" pitchFamily="18" charset="-78"/>
              <a:cs typeface="Traditional Arabic" pitchFamily="18" charset="-78"/>
            </a:endParaRPr>
          </a:p>
          <a:p>
            <a:pPr marL="447675" indent="-382588" algn="just" rtl="1" eaLnBrk="1" hangingPunct="1">
              <a:buFont typeface="Wingdings 2" pitchFamily="18" charset="2"/>
              <a:buNone/>
            </a:pPr>
            <a:endParaRPr lang="ar-LB" sz="800" dirty="0" smtClean="0">
              <a:latin typeface="Traditional Arabic" pitchFamily="18" charset="-78"/>
              <a:cs typeface="Traditional Arabic" pitchFamily="18" charset="-78"/>
            </a:endParaRPr>
          </a:p>
          <a:p>
            <a:pPr marL="447675" indent="-382588" algn="just" rtl="1" eaLnBrk="1" hangingPunct="1">
              <a:buFont typeface="Wingdings 2" pitchFamily="18" charset="2"/>
              <a:buNone/>
            </a:pPr>
            <a:endParaRPr lang="ar-LB" sz="800" dirty="0" smtClean="0">
              <a:latin typeface="Traditional Arabic" pitchFamily="18" charset="-78"/>
              <a:cs typeface="Traditional Arabic" pitchFamily="18" charset="-78"/>
            </a:endParaRPr>
          </a:p>
          <a:p>
            <a:pPr marL="447675" indent="-382588" algn="just" rtl="1" eaLnBrk="1" hangingPunct="1">
              <a:buFont typeface="Wingdings 2" pitchFamily="18" charset="2"/>
              <a:buNone/>
            </a:pPr>
            <a:endParaRPr lang="ar-LB" sz="800" dirty="0" smtClean="0">
              <a:latin typeface="Traditional Arabic" pitchFamily="18" charset="-78"/>
              <a:cs typeface="Traditional Arabic" pitchFamily="18" charset="-78"/>
            </a:endParaRPr>
          </a:p>
          <a:p>
            <a:pPr marL="447675" indent="-382588" algn="just" rtl="1" eaLnBrk="1" hangingPunct="1">
              <a:buFont typeface="Wingdings 2" pitchFamily="18" charset="2"/>
              <a:buNone/>
            </a:pPr>
            <a:endParaRPr lang="ar-LB" sz="800" dirty="0" smtClean="0">
              <a:latin typeface="Traditional Arabic" pitchFamily="18" charset="-78"/>
              <a:cs typeface="Traditional Arabic" pitchFamily="18" charset="-78"/>
            </a:endParaRPr>
          </a:p>
          <a:p>
            <a:pPr marL="447675" indent="-382588" algn="just" rtl="1" eaLnBrk="1" hangingPunct="1">
              <a:buFont typeface="Wingdings 2" pitchFamily="18" charset="2"/>
              <a:buNone/>
            </a:pPr>
            <a:endParaRPr lang="ar-LB" sz="800" dirty="0" smtClean="0">
              <a:latin typeface="Traditional Arabic" pitchFamily="18" charset="-78"/>
              <a:cs typeface="Traditional Arabic" pitchFamily="18" charset="-78"/>
            </a:endParaRPr>
          </a:p>
          <a:p>
            <a:pPr marL="447675" indent="-382588" algn="just" rtl="1" eaLnBrk="1" hangingPunct="1">
              <a:buFont typeface="Wingdings 2" pitchFamily="18" charset="2"/>
              <a:buNone/>
            </a:pPr>
            <a:endParaRPr lang="ar-LB" sz="800" dirty="0" smtClean="0">
              <a:latin typeface="Traditional Arabic" pitchFamily="18" charset="-78"/>
              <a:cs typeface="Traditional Arabic" pitchFamily="18" charset="-78"/>
            </a:endParaRPr>
          </a:p>
          <a:p>
            <a:pPr marL="447675" indent="-382588" algn="just" rtl="1" eaLnBrk="1" hangingPunct="1">
              <a:buFont typeface="Wingdings 2" pitchFamily="18" charset="2"/>
              <a:buNone/>
            </a:pPr>
            <a:endParaRPr lang="ar-LB" sz="800" dirty="0" smtClean="0">
              <a:latin typeface="Traditional Arabic" pitchFamily="18" charset="-78"/>
              <a:cs typeface="Traditional Arabic" pitchFamily="18" charset="-78"/>
            </a:endParaRPr>
          </a:p>
          <a:p>
            <a:pPr marL="447675" indent="-382588" algn="just" rtl="1" eaLnBrk="1" hangingPunct="1">
              <a:buFont typeface="Wingdings 2" pitchFamily="18" charset="2"/>
              <a:buNone/>
            </a:pPr>
            <a:endParaRPr lang="ar-LB" sz="800" dirty="0" smtClean="0">
              <a:latin typeface="Traditional Arabic" pitchFamily="18" charset="-78"/>
              <a:cs typeface="Traditional Arabic" pitchFamily="18" charset="-78"/>
            </a:endParaRPr>
          </a:p>
          <a:p>
            <a:pPr marL="447675" indent="-382588" algn="just" rtl="1" eaLnBrk="1" hangingPunct="1">
              <a:buFont typeface="Wingdings 2" pitchFamily="18" charset="2"/>
              <a:buNone/>
            </a:pPr>
            <a:endParaRPr lang="en-US" sz="800" dirty="0" smtClean="0">
              <a:latin typeface="Traditional Arabic" pitchFamily="18" charset="-78"/>
              <a:cs typeface="Traditional Arabic" pitchFamily="18" charset="-78"/>
            </a:endParaRPr>
          </a:p>
        </p:txBody>
      </p:sp>
      <p:sp>
        <p:nvSpPr>
          <p:cNvPr id="3" name="Flowchart: Alternate Process 2"/>
          <p:cNvSpPr/>
          <p:nvPr/>
        </p:nvSpPr>
        <p:spPr>
          <a:xfrm>
            <a:off x="1866530" y="1712425"/>
            <a:ext cx="5410200" cy="762000"/>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6019800" y="4214019"/>
            <a:ext cx="2274888" cy="1570038"/>
          </a:xfrm>
          <a:prstGeom prst="rect">
            <a:avLst/>
          </a:prstGeom>
          <a:noFill/>
        </p:spPr>
        <p:txBody>
          <a:bodyPr wrap="none">
            <a:spAutoFit/>
          </a:bodyPr>
          <a:lstStyle/>
          <a:p>
            <a:pPr marL="448056" indent="-384048" algn="ctr" rtl="1" fontAlgn="auto">
              <a:spcAft>
                <a:spcPts val="0"/>
              </a:spcAft>
              <a:defRPr/>
            </a:pPr>
            <a:r>
              <a:rPr lang="ar-LB" sz="3200" dirty="0">
                <a:latin typeface="Traditional Arabic" pitchFamily="18" charset="-78"/>
                <a:cs typeface="Traditional Arabic" pitchFamily="18" charset="-78"/>
              </a:rPr>
              <a:t>الولد</a:t>
            </a:r>
          </a:p>
          <a:p>
            <a:pPr marL="448056" indent="-384048" algn="ctr" rtl="1" fontAlgn="auto">
              <a:spcAft>
                <a:spcPts val="0"/>
              </a:spcAft>
              <a:defRPr/>
            </a:pPr>
            <a:r>
              <a:rPr lang="ar-LB" sz="3200" dirty="0">
                <a:latin typeface="Traditional Arabic" pitchFamily="18" charset="-78"/>
                <a:cs typeface="Traditional Arabic" pitchFamily="18" charset="-78"/>
              </a:rPr>
              <a:t> 000 33 ل.ل.</a:t>
            </a:r>
          </a:p>
          <a:p>
            <a:pPr marL="448056" indent="-384048" algn="ctr" rtl="1" fontAlgn="auto">
              <a:spcAft>
                <a:spcPts val="0"/>
              </a:spcAft>
              <a:defRPr/>
            </a:pPr>
            <a:r>
              <a:rPr lang="ar-LB" sz="3200" dirty="0">
                <a:latin typeface="Traditional Arabic" pitchFamily="18" charset="-78"/>
                <a:cs typeface="Traditional Arabic" pitchFamily="18" charset="-78"/>
              </a:rPr>
              <a:t>  لغاية خمسة أولاد.</a:t>
            </a:r>
            <a:endParaRPr lang="ar-LB" sz="1050" dirty="0">
              <a:latin typeface="Traditional Arabic" pitchFamily="18" charset="-78"/>
              <a:cs typeface="Traditional Arabic" pitchFamily="18" charset="-78"/>
            </a:endParaRPr>
          </a:p>
        </p:txBody>
      </p:sp>
      <p:sp>
        <p:nvSpPr>
          <p:cNvPr id="10" name="Hexagon 9"/>
          <p:cNvSpPr/>
          <p:nvPr/>
        </p:nvSpPr>
        <p:spPr>
          <a:xfrm>
            <a:off x="5715000" y="3894138"/>
            <a:ext cx="2667000" cy="22098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30" name="Rectangle 10"/>
          <p:cNvSpPr>
            <a:spLocks noChangeArrowheads="1"/>
          </p:cNvSpPr>
          <p:nvPr/>
        </p:nvSpPr>
        <p:spPr bwMode="auto">
          <a:xfrm>
            <a:off x="1197189" y="4562459"/>
            <a:ext cx="225382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47675" indent="-382588" algn="ctr" rtl="1"/>
            <a:r>
              <a:rPr lang="ar-LB" sz="3200" dirty="0">
                <a:latin typeface="Traditional Arabic" pitchFamily="18" charset="-78"/>
                <a:cs typeface="Traditional Arabic" pitchFamily="18" charset="-78"/>
              </a:rPr>
              <a:t>الزوجة</a:t>
            </a:r>
            <a:endParaRPr lang="en-US" sz="3200" dirty="0">
              <a:latin typeface="Traditional Arabic" pitchFamily="18" charset="-78"/>
              <a:cs typeface="Traditional Arabic" pitchFamily="18" charset="-78"/>
            </a:endParaRPr>
          </a:p>
          <a:p>
            <a:pPr marL="447675" indent="-382588" algn="ctr" rtl="1"/>
            <a:r>
              <a:rPr lang="ar-LB" sz="3200" dirty="0">
                <a:latin typeface="Traditional Arabic" pitchFamily="18" charset="-78"/>
                <a:cs typeface="Traditional Arabic" pitchFamily="18" charset="-78"/>
              </a:rPr>
              <a:t> 000 60 ل.ل</a:t>
            </a:r>
            <a:r>
              <a:rPr lang="ar-LB" sz="3200" dirty="0">
                <a:solidFill>
                  <a:srgbClr val="002060"/>
                </a:solidFill>
                <a:latin typeface="Traditional Arabic" pitchFamily="18" charset="-78"/>
                <a:cs typeface="Traditional Arabic" pitchFamily="18" charset="-78"/>
              </a:rPr>
              <a:t>. </a:t>
            </a:r>
          </a:p>
        </p:txBody>
      </p:sp>
      <p:sp>
        <p:nvSpPr>
          <p:cNvPr id="12" name="Hexagon 11"/>
          <p:cNvSpPr/>
          <p:nvPr/>
        </p:nvSpPr>
        <p:spPr>
          <a:xfrm>
            <a:off x="990600" y="3996516"/>
            <a:ext cx="2667000" cy="22098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own Arrow 12"/>
          <p:cNvSpPr/>
          <p:nvPr/>
        </p:nvSpPr>
        <p:spPr>
          <a:xfrm rot="1842396">
            <a:off x="3197721" y="2669744"/>
            <a:ext cx="685800" cy="1371600"/>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14" name="Down Arrow 13"/>
          <p:cNvSpPr/>
          <p:nvPr/>
        </p:nvSpPr>
        <p:spPr>
          <a:xfrm rot="19670377">
            <a:off x="5483682" y="2668094"/>
            <a:ext cx="685800" cy="1371600"/>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20402620"/>
      </p:ext>
    </p:extLst>
  </p:cSld>
  <p:clrMapOvr>
    <a:masterClrMapping/>
  </p:clrMapOvr>
  <p:transition spd="slow">
    <p:zo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305800" cy="4800600"/>
          </a:xfrm>
        </p:spPr>
        <p:txBody>
          <a:bodyPr/>
          <a:lstStyle/>
          <a:p>
            <a:pPr marL="448056" indent="-384048" algn="ctr" rtl="1" eaLnBrk="1" fontAlgn="auto" hangingPunct="1">
              <a:spcAft>
                <a:spcPts val="0"/>
              </a:spcAft>
              <a:buFont typeface="Wingdings" pitchFamily="2" charset="2"/>
              <a:buChar char="v"/>
              <a:defRPr/>
            </a:pPr>
            <a:r>
              <a:rPr lang="ar-LB" sz="2500" u="sng" dirty="0">
                <a:latin typeface="Traditional Arabic" pitchFamily="18" charset="-78"/>
                <a:cs typeface="Traditional Arabic" pitchFamily="18" charset="-78"/>
              </a:rPr>
              <a:t>يحدّد مقدار تعويض نهاية الخدمة على الوجه التالي</a:t>
            </a:r>
            <a:r>
              <a:rPr lang="ar-LB" sz="2500" dirty="0">
                <a:latin typeface="Traditional Arabic" pitchFamily="18" charset="-78"/>
                <a:cs typeface="Traditional Arabic" pitchFamily="18" charset="-78"/>
              </a:rPr>
              <a:t>:</a:t>
            </a:r>
            <a:endParaRPr lang="en-US" sz="2500" dirty="0">
              <a:latin typeface="Traditional Arabic" pitchFamily="18" charset="-78"/>
              <a:cs typeface="Traditional Arabic" pitchFamily="18" charset="-78"/>
            </a:endParaRPr>
          </a:p>
          <a:p>
            <a:pPr marL="448056" indent="-384048" algn="just" rtl="1" eaLnBrk="1" fontAlgn="auto" hangingPunct="1">
              <a:spcAft>
                <a:spcPts val="0"/>
              </a:spcAft>
              <a:buFont typeface="Wingdings 2" pitchFamily="18" charset="2"/>
              <a:buChar char="B"/>
              <a:defRPr/>
            </a:pPr>
            <a:r>
              <a:rPr lang="ar-LB" sz="2500" dirty="0">
                <a:latin typeface="Traditional Arabic" pitchFamily="18" charset="-78"/>
                <a:cs typeface="Traditional Arabic" pitchFamily="18" charset="-78"/>
              </a:rPr>
              <a:t>انه يعادل عن كلّ سنة خدمة الاجر الذي تقاضاه صاحب العلاقة خلال الشهر الذي سبق تاريخ نشوء الحقّ بالتعويض.</a:t>
            </a:r>
          </a:p>
          <a:p>
            <a:pPr marL="448056" indent="-384048" algn="just" rtl="1" eaLnBrk="1" fontAlgn="auto" hangingPunct="1">
              <a:spcAft>
                <a:spcPts val="0"/>
              </a:spcAft>
              <a:buFont typeface="Wingdings 2" pitchFamily="18" charset="2"/>
              <a:buNone/>
              <a:defRPr/>
            </a:pPr>
            <a:endParaRPr lang="en-US" sz="2500" dirty="0">
              <a:latin typeface="Traditional Arabic" pitchFamily="18" charset="-78"/>
              <a:cs typeface="Traditional Arabic" pitchFamily="18" charset="-78"/>
            </a:endParaRPr>
          </a:p>
          <a:p>
            <a:pPr marL="448056" indent="-384048" algn="just" rtl="1" eaLnBrk="1" fontAlgn="auto" hangingPunct="1">
              <a:spcAft>
                <a:spcPts val="0"/>
              </a:spcAft>
              <a:buFont typeface="Wingdings 2" pitchFamily="18" charset="2"/>
              <a:buChar char="B"/>
              <a:defRPr/>
            </a:pPr>
            <a:r>
              <a:rPr lang="ar-LB" sz="2500" dirty="0">
                <a:latin typeface="Traditional Arabic" pitchFamily="18" charset="-78"/>
                <a:cs typeface="Traditional Arabic" pitchFamily="18" charset="-78"/>
              </a:rPr>
              <a:t>ويحق للمضمون الذي بلغ الستين من العمر أن يتقاضى تعويضاً اضافياً قدره </a:t>
            </a:r>
            <a:r>
              <a:rPr lang="ar-LB" sz="2500" b="1" dirty="0">
                <a:latin typeface="Traditional Arabic" pitchFamily="18" charset="-78"/>
                <a:cs typeface="Traditional Arabic" pitchFamily="18" charset="-78"/>
              </a:rPr>
              <a:t>" </a:t>
            </a:r>
            <a:r>
              <a:rPr lang="ar-LB" sz="2500" b="1" u="sng" dirty="0">
                <a:latin typeface="Traditional Arabic" pitchFamily="18" charset="-78"/>
                <a:cs typeface="Traditional Arabic" pitchFamily="18" charset="-78"/>
              </a:rPr>
              <a:t>نصف شهر</a:t>
            </a:r>
            <a:r>
              <a:rPr lang="ar-LB" sz="2500" b="1" dirty="0">
                <a:latin typeface="Traditional Arabic" pitchFamily="18" charset="-78"/>
                <a:cs typeface="Traditional Arabic" pitchFamily="18" charset="-78"/>
              </a:rPr>
              <a:t> "</a:t>
            </a:r>
            <a:r>
              <a:rPr lang="ar-LB" sz="2500" dirty="0">
                <a:latin typeface="Traditional Arabic" pitchFamily="18" charset="-78"/>
                <a:cs typeface="Traditional Arabic" pitchFamily="18" charset="-78"/>
              </a:rPr>
              <a:t> عن كل سنة خدمة لاحقة للعشرين سنة الاولى ولم يسبق له أن طلب تصفية تعويضه.</a:t>
            </a:r>
          </a:p>
          <a:p>
            <a:pPr marL="448056" indent="-384048" algn="just" rtl="1" eaLnBrk="1" fontAlgn="auto" hangingPunct="1">
              <a:spcAft>
                <a:spcPts val="0"/>
              </a:spcAft>
              <a:buFont typeface="Wingdings 2" pitchFamily="18" charset="2"/>
              <a:buNone/>
              <a:defRPr/>
            </a:pPr>
            <a:endParaRPr lang="en-US" sz="2500" dirty="0">
              <a:latin typeface="Traditional Arabic" pitchFamily="18" charset="-78"/>
              <a:cs typeface="Traditional Arabic" pitchFamily="18" charset="-78"/>
            </a:endParaRPr>
          </a:p>
          <a:p>
            <a:pPr marL="448056" indent="-384048" algn="just" rtl="1" eaLnBrk="1" fontAlgn="auto" hangingPunct="1">
              <a:spcAft>
                <a:spcPts val="0"/>
              </a:spcAft>
              <a:buFont typeface="Wingdings 2" pitchFamily="18" charset="2"/>
              <a:buChar char="B"/>
              <a:defRPr/>
            </a:pPr>
            <a:r>
              <a:rPr lang="ar-LB" sz="2500" dirty="0">
                <a:latin typeface="Traditional Arabic" pitchFamily="18" charset="-78"/>
                <a:cs typeface="Traditional Arabic" pitchFamily="18" charset="-78"/>
              </a:rPr>
              <a:t>في حال وفاة الاجير، يحسب تعويض نهاية الخدمة على أساس سنين الخدمة لحين تاريخ الوفاة، وفي مطلق الحالات على أن لا يقلّ مقدار التعويض عن راتب ستة أشهر.</a:t>
            </a:r>
          </a:p>
          <a:p>
            <a:pPr marL="448056" indent="-384048" algn="just" rtl="1" eaLnBrk="1" fontAlgn="auto" hangingPunct="1">
              <a:spcAft>
                <a:spcPts val="0"/>
              </a:spcAft>
              <a:buFont typeface="Wingdings 2" pitchFamily="18" charset="2"/>
              <a:buNone/>
              <a:defRPr/>
            </a:pPr>
            <a:endParaRPr lang="ar-LB" sz="2500" dirty="0">
              <a:latin typeface="Traditional Arabic" pitchFamily="18" charset="-78"/>
              <a:cs typeface="Traditional Arabic" pitchFamily="18" charset="-78"/>
            </a:endParaRPr>
          </a:p>
          <a:p>
            <a:pPr marL="448056" indent="-384048" algn="just" rtl="1" eaLnBrk="1" fontAlgn="auto" hangingPunct="1">
              <a:spcAft>
                <a:spcPts val="0"/>
              </a:spcAft>
              <a:buFont typeface="Wingdings 2" pitchFamily="18" charset="2"/>
              <a:buChar char="B"/>
              <a:defRPr/>
            </a:pPr>
            <a:r>
              <a:rPr lang="ar-LB" sz="2500" dirty="0">
                <a:latin typeface="Traditional Arabic" pitchFamily="18" charset="-78"/>
                <a:cs typeface="Traditional Arabic" pitchFamily="18" charset="-78"/>
              </a:rPr>
              <a:t>في حال العجز، يجب ان يكون التعويض معادلاً على الاقل لاجر عشرين شهرًا.</a:t>
            </a:r>
            <a:endParaRPr lang="en-US" sz="2500" dirty="0">
              <a:latin typeface="Traditional Arabic" pitchFamily="18" charset="-78"/>
              <a:cs typeface="Traditional Arabic" pitchFamily="18" charset="-78"/>
            </a:endParaRPr>
          </a:p>
          <a:p>
            <a:endParaRPr lang="en-US" sz="2900" dirty="0"/>
          </a:p>
        </p:txBody>
      </p:sp>
    </p:spTree>
    <p:extLst>
      <p:ext uri="{BB962C8B-B14F-4D97-AF65-F5344CB8AC3E}">
        <p14:creationId xmlns:p14="http://schemas.microsoft.com/office/powerpoint/2010/main" val="163005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bwMode="auto">
          <a:xfrm>
            <a:off x="1143000" y="1295400"/>
            <a:ext cx="77724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algn="r" rtl="1">
              <a:buFont typeface="+mj-lt"/>
              <a:buAutoNum type="romanUcPeriod"/>
            </a:pPr>
            <a:r>
              <a:rPr lang="ar-LB" altLang="ar-LB" sz="3200" b="1" dirty="0" smtClean="0"/>
              <a:t>الخضوع واتّصافه بالإلزام - </a:t>
            </a:r>
            <a:r>
              <a:rPr lang="ar-LB" altLang="ar-LB" sz="2800" b="1" dirty="0" smtClean="0">
                <a:latin typeface="Times New Roman" pitchFamily="18" charset="0"/>
                <a:cs typeface="Times New Roman" pitchFamily="18" charset="0"/>
              </a:rPr>
              <a:t>المشتركون الخاضعون</a:t>
            </a:r>
            <a:endParaRPr lang="en-US" altLang="ar-LB" sz="3200" dirty="0" smtClean="0"/>
          </a:p>
        </p:txBody>
      </p:sp>
      <p:sp>
        <p:nvSpPr>
          <p:cNvPr id="25603" name="Content Placeholder 1"/>
          <p:cNvSpPr>
            <a:spLocks noGrp="1"/>
          </p:cNvSpPr>
          <p:nvPr>
            <p:ph idx="1"/>
          </p:nvPr>
        </p:nvSpPr>
        <p:spPr>
          <a:xfrm>
            <a:off x="276225" y="1801812"/>
            <a:ext cx="8715375" cy="5132388"/>
          </a:xfrm>
        </p:spPr>
        <p:txBody>
          <a:bodyPr/>
          <a:lstStyle/>
          <a:p>
            <a:pPr algn="r" rtl="1">
              <a:buFont typeface="Wingdings" pitchFamily="2" charset="2"/>
              <a:buNone/>
              <a:defRPr/>
            </a:pPr>
            <a:r>
              <a:rPr lang="ar-LB" b="1" u="sng" dirty="0" smtClean="0"/>
              <a:t>3</a:t>
            </a:r>
            <a:r>
              <a:rPr lang="ar-SA" b="1" u="sng" dirty="0" smtClean="0"/>
              <a:t>- التبعية القانونية : </a:t>
            </a:r>
            <a:endParaRPr lang="en-US" dirty="0" smtClean="0"/>
          </a:p>
          <a:p>
            <a:pPr marL="512763" indent="-222250" algn="just" rtl="1">
              <a:buClrTx/>
              <a:buSzPct val="95000"/>
              <a:buFont typeface="Arial" pitchFamily="34" charset="0"/>
              <a:buChar char="•"/>
              <a:defRPr/>
            </a:pPr>
            <a:r>
              <a:rPr lang="ar-LB" sz="2400" dirty="0" smtClean="0"/>
              <a:t>ت</a:t>
            </a:r>
            <a:r>
              <a:rPr lang="ar-SA" sz="2400" dirty="0" smtClean="0"/>
              <a:t>توفر التبعية القانونية </a:t>
            </a:r>
            <a:r>
              <a:rPr lang="ar-LB" sz="2400" dirty="0" smtClean="0"/>
              <a:t>في طبيعة علاقة </a:t>
            </a:r>
            <a:r>
              <a:rPr lang="ar-SA" sz="2400" dirty="0" smtClean="0"/>
              <a:t>الأجير</a:t>
            </a:r>
            <a:r>
              <a:rPr lang="ar-LB" sz="2400" dirty="0" smtClean="0"/>
              <a:t> </a:t>
            </a:r>
            <a:r>
              <a:rPr lang="ar-SA" sz="2400" dirty="0" smtClean="0"/>
              <a:t>إزاء صاحب العمل وهذه العلاقة</a:t>
            </a:r>
            <a:r>
              <a:rPr lang="ar-LB" sz="2400" dirty="0" smtClean="0"/>
              <a:t> </a:t>
            </a:r>
            <a:r>
              <a:rPr lang="ar-SA" sz="2400" dirty="0" smtClean="0"/>
              <a:t>تميز الأجير عن العامل المستقل. </a:t>
            </a:r>
            <a:endParaRPr lang="ar-LB" sz="2400" dirty="0" smtClean="0"/>
          </a:p>
          <a:p>
            <a:pPr marL="512763" indent="-222250" algn="just" rtl="1">
              <a:buClrTx/>
              <a:buSzPct val="95000"/>
              <a:buFont typeface="Wingdings" pitchFamily="2" charset="2"/>
              <a:buNone/>
              <a:defRPr/>
            </a:pPr>
            <a:endParaRPr lang="en-US" sz="900" dirty="0" smtClean="0"/>
          </a:p>
          <a:p>
            <a:pPr indent="-52388" algn="r" rtl="1">
              <a:buClrTx/>
              <a:buSzPct val="100000"/>
              <a:buFont typeface="Arial" pitchFamily="34" charset="0"/>
              <a:buChar char="•"/>
              <a:defRPr/>
            </a:pPr>
            <a:r>
              <a:rPr lang="ar-LB" sz="2800" b="1" dirty="0" smtClean="0"/>
              <a:t> </a:t>
            </a:r>
            <a:r>
              <a:rPr lang="ar-SA" sz="2800" b="1" dirty="0" smtClean="0"/>
              <a:t>دلائل </a:t>
            </a:r>
            <a:r>
              <a:rPr lang="ar-LB" sz="2800" b="1" dirty="0" smtClean="0"/>
              <a:t> </a:t>
            </a:r>
            <a:r>
              <a:rPr lang="ar-SA" sz="2800" b="1" dirty="0" smtClean="0"/>
              <a:t>توفر عنصر التبعية القانونية </a:t>
            </a:r>
            <a:r>
              <a:rPr lang="ar-SA" sz="2800" dirty="0" smtClean="0"/>
              <a:t>: </a:t>
            </a:r>
            <a:endParaRPr lang="en-US" sz="2800" dirty="0" smtClean="0"/>
          </a:p>
          <a:p>
            <a:pPr marL="1204913" indent="-1204913" algn="just" rtl="1">
              <a:buFont typeface="Wingdings" pitchFamily="2" charset="2"/>
              <a:buNone/>
              <a:defRPr/>
            </a:pPr>
            <a:r>
              <a:rPr lang="ar-LB" sz="2400" dirty="0" smtClean="0"/>
              <a:t>       </a:t>
            </a:r>
            <a:r>
              <a:rPr lang="ar-SA" sz="2400" dirty="0" smtClean="0"/>
              <a:t>أ- تنفيذ الأجير للعمل في المكان والزمان </a:t>
            </a:r>
            <a:r>
              <a:rPr lang="ar-LB" sz="2400" dirty="0" smtClean="0"/>
              <a:t>المحدّدين </a:t>
            </a:r>
            <a:r>
              <a:rPr lang="ar-SA" sz="2400" dirty="0" smtClean="0"/>
              <a:t>من قبل </a:t>
            </a:r>
            <a:r>
              <a:rPr lang="ar-LB" sz="2400" dirty="0" smtClean="0"/>
              <a:t>  </a:t>
            </a:r>
            <a:r>
              <a:rPr lang="ar-SA" sz="2400" dirty="0" smtClean="0"/>
              <a:t>صاحب العمل. </a:t>
            </a:r>
            <a:endParaRPr lang="en-US" sz="2400" dirty="0" smtClean="0"/>
          </a:p>
          <a:p>
            <a:pPr marL="1260475" indent="-1260475" algn="just" rtl="1">
              <a:buFont typeface="Wingdings" pitchFamily="2" charset="2"/>
              <a:buNone/>
              <a:defRPr/>
            </a:pPr>
            <a:r>
              <a:rPr lang="ar-LB" sz="2400" dirty="0" smtClean="0"/>
              <a:t>       </a:t>
            </a:r>
            <a:r>
              <a:rPr lang="ar-SA" sz="2400" dirty="0" smtClean="0"/>
              <a:t>ب- تنفيذ الأجير للعمل تحت إدارة صاحب العمل وبالعد</a:t>
            </a:r>
            <a:r>
              <a:rPr lang="ar-LB" sz="2400" dirty="0" smtClean="0"/>
              <a:t>ّ</a:t>
            </a:r>
            <a:r>
              <a:rPr lang="ar-SA" sz="2400" dirty="0" smtClean="0"/>
              <a:t>ة التي يقدمها له. </a:t>
            </a:r>
            <a:endParaRPr lang="ar-LB" sz="2400" dirty="0" smtClean="0"/>
          </a:p>
          <a:p>
            <a:pPr marL="803275" indent="-457200" algn="just" rtl="1">
              <a:buFont typeface="Wingdings" pitchFamily="2" charset="2"/>
              <a:buNone/>
              <a:defRPr/>
            </a:pPr>
            <a:r>
              <a:rPr lang="ar-LB" sz="2400" dirty="0" smtClean="0"/>
              <a:t>   </a:t>
            </a:r>
            <a:r>
              <a:rPr lang="ar-SA" sz="2400" dirty="0" smtClean="0"/>
              <a:t>ج- </a:t>
            </a:r>
            <a:r>
              <a:rPr lang="ar-SA" sz="2400" dirty="0"/>
              <a:t>تنفيذ الأجير للعمل بصورة شخصية دون معاونة شخص آخر مأجور منه. </a:t>
            </a:r>
            <a:endParaRPr lang="en-US" sz="2400" dirty="0"/>
          </a:p>
          <a:p>
            <a:pPr marL="803275" indent="-457200" algn="just" rtl="1">
              <a:buFont typeface="Wingdings" pitchFamily="2" charset="2"/>
              <a:buNone/>
              <a:defRPr/>
            </a:pPr>
            <a:r>
              <a:rPr lang="ar-LB" sz="2400" dirty="0" smtClean="0"/>
              <a:t>   </a:t>
            </a:r>
            <a:r>
              <a:rPr lang="ar-SA" sz="2400" dirty="0"/>
              <a:t>د- تنفيذ العمل في إطار توجيهات وتعليمات وأوامر صاحب العمل. </a:t>
            </a:r>
            <a:endParaRPr lang="en-US" sz="2400" dirty="0"/>
          </a:p>
          <a:p>
            <a:pPr indent="3175" algn="just" rtl="1">
              <a:buFont typeface="Wingdings" pitchFamily="2" charset="2"/>
              <a:buNone/>
              <a:defRPr/>
            </a:pPr>
            <a:r>
              <a:rPr lang="ar-LB" sz="2400" dirty="0" smtClean="0"/>
              <a:t>   </a:t>
            </a:r>
            <a:r>
              <a:rPr lang="ar-SA" sz="2400" dirty="0"/>
              <a:t>ه- خضوع الأجير لرقابة صاحب العمل. </a:t>
            </a:r>
            <a:endParaRPr lang="en-US" sz="2400" dirty="0"/>
          </a:p>
          <a:p>
            <a:pPr marL="858838" indent="-512763" algn="just" rtl="1">
              <a:buFont typeface="Wingdings" pitchFamily="2" charset="2"/>
              <a:buNone/>
              <a:defRPr/>
            </a:pPr>
            <a:r>
              <a:rPr lang="ar-LB" sz="2400" dirty="0" smtClean="0"/>
              <a:t>   </a:t>
            </a:r>
            <a:r>
              <a:rPr lang="ar-LB" sz="2400" dirty="0"/>
              <a:t>و</a:t>
            </a:r>
            <a:r>
              <a:rPr lang="ar-SA" dirty="0"/>
              <a:t>-إمكانية فرض العقوبات من قبل صاحب العمل عند مخالفة الأجير للتعليمات والأنظمة الداخلية. </a:t>
            </a:r>
            <a:endParaRPr lang="en-US" dirty="0"/>
          </a:p>
          <a:p>
            <a:pPr marL="1260475" indent="-1260475" algn="just" rtl="1">
              <a:buFont typeface="Wingdings" pitchFamily="2" charset="2"/>
              <a:buNone/>
              <a:defRPr/>
            </a:pPr>
            <a:endParaRPr lang="en-US" sz="2800" dirty="0" smtClean="0"/>
          </a:p>
          <a:p>
            <a:pPr algn="r" rtl="1">
              <a:buFont typeface="Wingdings" pitchFamily="2" charset="2"/>
              <a:buNone/>
              <a:defRPr/>
            </a:pPr>
            <a:endParaRPr lang="en-US" sz="2800" dirty="0" smtClean="0"/>
          </a:p>
        </p:txBody>
      </p:sp>
      <p:sp>
        <p:nvSpPr>
          <p:cNvPr id="2" name="Slide Number Placeholder 1"/>
          <p:cNvSpPr>
            <a:spLocks noGrp="1"/>
          </p:cNvSpPr>
          <p:nvPr>
            <p:ph type="sldNum" sz="quarter" idx="10"/>
          </p:nvPr>
        </p:nvSpPr>
        <p:spPr/>
        <p:txBody>
          <a:bodyPr/>
          <a:lstStyle/>
          <a:p>
            <a:pPr>
              <a:defRPr/>
            </a:pPr>
            <a:fld id="{56C386CA-B404-45D8-85BA-3331DEDC62D2}" type="slidenum">
              <a:rPr lang="en-US" smtClean="0"/>
              <a:pPr>
                <a:defRPr/>
              </a:pPr>
              <a:t>7</a:t>
            </a:fld>
            <a:endParaRPr lang="en-US" dirty="0"/>
          </a:p>
        </p:txBody>
      </p:sp>
    </p:spTree>
    <p:extLst>
      <p:ext uri="{BB962C8B-B14F-4D97-AF65-F5344CB8AC3E}">
        <p14:creationId xmlns:p14="http://schemas.microsoft.com/office/powerpoint/2010/main" val="521577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bwMode="auto">
          <a:xfrm>
            <a:off x="914400" y="1371600"/>
            <a:ext cx="7858125"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algn="r" rtl="1">
              <a:buFont typeface="+mj-lt"/>
              <a:buAutoNum type="romanUcPeriod"/>
            </a:pPr>
            <a:r>
              <a:rPr lang="ar-LB" altLang="ar-LB" sz="3200" dirty="0"/>
              <a:t>الخضوع </a:t>
            </a:r>
            <a:r>
              <a:rPr lang="ar-LB" altLang="ar-LB" sz="3200" dirty="0" smtClean="0"/>
              <a:t>واتًصافه </a:t>
            </a:r>
            <a:r>
              <a:rPr lang="ar-LB" altLang="ar-LB" sz="3200" dirty="0"/>
              <a:t>بالالزام  - المشتركون الخاضعون</a:t>
            </a:r>
            <a:endParaRPr lang="en-US" altLang="ar-LB" sz="3200" dirty="0"/>
          </a:p>
        </p:txBody>
      </p:sp>
      <p:sp>
        <p:nvSpPr>
          <p:cNvPr id="21508" name="Rectangle 3"/>
          <p:cNvSpPr>
            <a:spLocks noGrp="1" noChangeArrowheads="1"/>
          </p:cNvSpPr>
          <p:nvPr>
            <p:ph type="body" idx="1"/>
          </p:nvPr>
        </p:nvSpPr>
        <p:spPr>
          <a:xfrm>
            <a:off x="381000" y="1676400"/>
            <a:ext cx="8240713" cy="4364038"/>
          </a:xfrm>
        </p:spPr>
        <p:txBody>
          <a:bodyPr/>
          <a:lstStyle/>
          <a:p>
            <a:pPr algn="r" rtl="1" eaLnBrk="1" hangingPunct="1">
              <a:lnSpc>
                <a:spcPct val="80000"/>
              </a:lnSpc>
              <a:buClrTx/>
              <a:buSzPct val="80000"/>
              <a:buFont typeface="Wingdings" pitchFamily="2" charset="2"/>
              <a:buNone/>
              <a:defRPr/>
            </a:pPr>
            <a:endParaRPr lang="ar-LB" sz="2400" b="1" dirty="0" smtClean="0">
              <a:solidFill>
                <a:schemeClr val="tx2"/>
              </a:solidFill>
            </a:endParaRPr>
          </a:p>
          <a:p>
            <a:pPr algn="r" rtl="1" eaLnBrk="1" hangingPunct="1">
              <a:lnSpc>
                <a:spcPct val="80000"/>
              </a:lnSpc>
              <a:buClrTx/>
              <a:buSzPct val="89000"/>
              <a:buFont typeface="Wingdings" pitchFamily="2" charset="2"/>
              <a:buChar char="×"/>
              <a:defRPr/>
            </a:pPr>
            <a:r>
              <a:rPr lang="ar-LB" sz="3400" b="1" dirty="0" smtClean="0"/>
              <a:t>الخاضعون لكافة الفروع:</a:t>
            </a:r>
          </a:p>
          <a:p>
            <a:pPr algn="r" rtl="1" eaLnBrk="1" hangingPunct="1">
              <a:lnSpc>
                <a:spcPct val="80000"/>
              </a:lnSpc>
              <a:buClrTx/>
              <a:buSzPct val="89000"/>
              <a:buFont typeface="Wingdings" pitchFamily="2" charset="2"/>
              <a:buNone/>
              <a:defRPr/>
            </a:pPr>
            <a:endParaRPr lang="ar-LB" sz="800" b="1" dirty="0" smtClean="0">
              <a:solidFill>
                <a:schemeClr val="tx2"/>
              </a:solidFill>
            </a:endParaRPr>
          </a:p>
          <a:p>
            <a:pPr marL="623888" indent="-277813" algn="just" rtl="1" eaLnBrk="1" hangingPunct="1">
              <a:lnSpc>
                <a:spcPct val="80000"/>
              </a:lnSpc>
              <a:buClrTx/>
              <a:buSzPct val="100000"/>
              <a:buFont typeface="Arial" pitchFamily="34" charset="0"/>
              <a:buChar char="•"/>
              <a:defRPr/>
            </a:pPr>
            <a:r>
              <a:rPr lang="ar-LB" dirty="0" smtClean="0"/>
              <a:t>الأجراء اللبنانيون: الدائمون والمتدربون والمتعاقدون في  القطاعين العام والخاص .</a:t>
            </a:r>
          </a:p>
          <a:p>
            <a:pPr marL="720725" indent="-720725" algn="r" rtl="1" eaLnBrk="1" hangingPunct="1">
              <a:lnSpc>
                <a:spcPct val="80000"/>
              </a:lnSpc>
              <a:buClrTx/>
              <a:buFont typeface="Wingdings" pitchFamily="2" charset="2"/>
              <a:buNone/>
              <a:defRPr/>
            </a:pPr>
            <a:endParaRPr lang="ar-LB" sz="800" dirty="0" smtClean="0"/>
          </a:p>
          <a:p>
            <a:pPr marL="1141413" algn="r" rtl="1" eaLnBrk="1" hangingPunct="1">
              <a:lnSpc>
                <a:spcPct val="80000"/>
              </a:lnSpc>
              <a:buClrTx/>
              <a:buFont typeface="Wingdings" pitchFamily="2" charset="2"/>
              <a:buNone/>
              <a:defRPr/>
            </a:pPr>
            <a:r>
              <a:rPr lang="ar-LB" dirty="0" smtClean="0"/>
              <a:t>أ  - المؤقتون والموسميّون (بموجب مرسوم لم يصدر).</a:t>
            </a:r>
          </a:p>
          <a:p>
            <a:pPr marL="1141413" algn="r" rtl="1" eaLnBrk="1" hangingPunct="1">
              <a:lnSpc>
                <a:spcPct val="80000"/>
              </a:lnSpc>
              <a:buClrTx/>
              <a:buFont typeface="Wingdings" pitchFamily="2" charset="2"/>
              <a:buNone/>
              <a:defRPr/>
            </a:pPr>
            <a:r>
              <a:rPr lang="ar-LB" dirty="0" smtClean="0"/>
              <a:t>ب - الذين يعملون لحساب رب عمل واحد أو أكثر لبناني أو أجنبي.</a:t>
            </a:r>
          </a:p>
        </p:txBody>
      </p:sp>
      <p:sp>
        <p:nvSpPr>
          <p:cNvPr id="2" name="Slide Number Placeholder 1"/>
          <p:cNvSpPr>
            <a:spLocks noGrp="1"/>
          </p:cNvSpPr>
          <p:nvPr>
            <p:ph type="sldNum" sz="quarter" idx="11"/>
          </p:nvPr>
        </p:nvSpPr>
        <p:spPr>
          <a:xfrm>
            <a:off x="381000" y="6172200"/>
            <a:ext cx="533400" cy="457200"/>
          </a:xfrm>
        </p:spPr>
        <p:txBody>
          <a:bodyPr/>
          <a:lstStyle/>
          <a:p>
            <a:pPr algn="ctr">
              <a:defRPr/>
            </a:pPr>
            <a:fld id="{72DA53DC-A49D-4EEE-A4CA-F0959D6CD21C}" type="slidenum">
              <a:rPr lang="en-US" smtClean="0"/>
              <a:pPr algn="ctr">
                <a:defRPr/>
              </a:pPr>
              <a:t>8</a:t>
            </a:fld>
            <a:endParaRPr lang="en-US" dirty="0"/>
          </a:p>
        </p:txBody>
      </p:sp>
    </p:spTree>
    <p:extLst>
      <p:ext uri="{BB962C8B-B14F-4D97-AF65-F5344CB8AC3E}">
        <p14:creationId xmlns:p14="http://schemas.microsoft.com/office/powerpoint/2010/main" val="9853885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bwMode="auto">
          <a:xfrm>
            <a:off x="152400" y="1925782"/>
            <a:ext cx="8825345" cy="112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ar-LB" altLang="ar-LB" sz="3200" dirty="0"/>
              <a:t>الأشخاص غير الخاضعين حالياً لأحكام الضمان الاجتماعي</a:t>
            </a:r>
            <a:endParaRPr lang="en-US" altLang="ar-LB" sz="3200" dirty="0"/>
          </a:p>
        </p:txBody>
      </p:sp>
      <p:sp>
        <p:nvSpPr>
          <p:cNvPr id="38915" name="Rectangle 3"/>
          <p:cNvSpPr>
            <a:spLocks noGrp="1" noChangeArrowheads="1"/>
          </p:cNvSpPr>
          <p:nvPr>
            <p:ph type="body" idx="1"/>
          </p:nvPr>
        </p:nvSpPr>
        <p:spPr>
          <a:xfrm>
            <a:off x="381000" y="2555875"/>
            <a:ext cx="8572500" cy="4073525"/>
          </a:xfrm>
        </p:spPr>
        <p:txBody>
          <a:bodyPr/>
          <a:lstStyle/>
          <a:p>
            <a:pPr algn="just" rtl="1" eaLnBrk="1" hangingPunct="1">
              <a:lnSpc>
                <a:spcPct val="80000"/>
              </a:lnSpc>
              <a:buClrTx/>
              <a:buFont typeface="Wingdings" pitchFamily="2" charset="2"/>
              <a:buChar char="×"/>
              <a:defRPr/>
            </a:pPr>
            <a:r>
              <a:rPr lang="ar-LB" altLang="ar-LB" dirty="0" smtClean="0"/>
              <a:t>الأجراء العاملون كخدم في بيوت الأفراد (المادة 7 من قانون العمل).</a:t>
            </a:r>
          </a:p>
          <a:p>
            <a:pPr algn="just" rtl="1" eaLnBrk="1" hangingPunct="1">
              <a:lnSpc>
                <a:spcPct val="80000"/>
              </a:lnSpc>
              <a:buClrTx/>
              <a:buFont typeface="Wingdings" pitchFamily="2" charset="2"/>
              <a:buNone/>
              <a:defRPr/>
            </a:pPr>
            <a:endParaRPr lang="ar-LB" altLang="ar-LB" dirty="0" smtClean="0"/>
          </a:p>
          <a:p>
            <a:pPr algn="just" rtl="1" eaLnBrk="1" hangingPunct="1">
              <a:lnSpc>
                <a:spcPct val="80000"/>
              </a:lnSpc>
              <a:buClrTx/>
              <a:buFont typeface="Wingdings" pitchFamily="2" charset="2"/>
              <a:buChar char="×"/>
              <a:defRPr/>
            </a:pPr>
            <a:r>
              <a:rPr lang="ar-LB" altLang="ar-LB" dirty="0" smtClean="0"/>
              <a:t>الأجراء والعمال الأجانب العاملون في قطاع الزراعة سواء أكانوا دائمين أو مؤقتين أو موسميين (المادة 10 من قانون الضمان ـ القانون 74/8 تاريخ 1974/3/25 ـ المرسوم رقم 775 تاريخ  1974/5/7).</a:t>
            </a:r>
          </a:p>
          <a:p>
            <a:pPr marL="0" indent="0" algn="just" rtl="1" eaLnBrk="1" hangingPunct="1">
              <a:lnSpc>
                <a:spcPct val="80000"/>
              </a:lnSpc>
              <a:buClrTx/>
              <a:buFont typeface="Wingdings" pitchFamily="2" charset="2"/>
              <a:buNone/>
              <a:defRPr/>
            </a:pPr>
            <a:endParaRPr lang="ar-LB" altLang="ar-LB" dirty="0" smtClean="0"/>
          </a:p>
          <a:p>
            <a:pPr algn="just" rtl="1" eaLnBrk="1" hangingPunct="1">
              <a:lnSpc>
                <a:spcPct val="80000"/>
              </a:lnSpc>
              <a:buClrTx/>
              <a:buFont typeface="Wingdings" pitchFamily="2" charset="2"/>
              <a:buChar char="×"/>
              <a:defRPr/>
            </a:pPr>
            <a:r>
              <a:rPr lang="ar-LB" altLang="ar-LB" dirty="0" smtClean="0"/>
              <a:t>أعضاء العائلة العاملون دون سواهم في مؤسسة تحت إدارة الأب أو الأم أو الوصي (المادة 7 من قانون العمل).</a:t>
            </a:r>
          </a:p>
          <a:p>
            <a:pPr algn="just" rtl="1" eaLnBrk="1" hangingPunct="1">
              <a:lnSpc>
                <a:spcPct val="80000"/>
              </a:lnSpc>
              <a:buClrTx/>
              <a:buFont typeface="Wingdings" pitchFamily="2" charset="2"/>
              <a:buNone/>
              <a:defRPr/>
            </a:pPr>
            <a:endParaRPr lang="ar-LB" altLang="ar-LB" dirty="0" smtClean="0"/>
          </a:p>
          <a:p>
            <a:pPr algn="just" rtl="1" eaLnBrk="1" hangingPunct="1">
              <a:lnSpc>
                <a:spcPct val="80000"/>
              </a:lnSpc>
              <a:buClrTx/>
              <a:buFont typeface="Wingdings" pitchFamily="2" charset="2"/>
              <a:buChar char="×"/>
              <a:defRPr/>
            </a:pPr>
            <a:endParaRPr lang="ar-LB" altLang="ar-LB" dirty="0" smtClean="0"/>
          </a:p>
          <a:p>
            <a:pPr algn="just" rtl="1" eaLnBrk="1" hangingPunct="1">
              <a:lnSpc>
                <a:spcPct val="80000"/>
              </a:lnSpc>
              <a:buClrTx/>
              <a:buFont typeface="Wingdings" pitchFamily="2" charset="2"/>
              <a:buChar char="×"/>
              <a:defRPr/>
            </a:pPr>
            <a:r>
              <a:rPr lang="ar-LB" altLang="ar-LB" dirty="0" smtClean="0"/>
              <a:t>الأجراء الأجانب غير المرتبطين برب عمل معين، الذين يعملون في قطاعات البحر والمرافئ، والمقاولات والشحن والتفريغ.  </a:t>
            </a:r>
          </a:p>
          <a:p>
            <a:pPr algn="just" rtl="1" eaLnBrk="1" hangingPunct="1">
              <a:lnSpc>
                <a:spcPct val="80000"/>
              </a:lnSpc>
              <a:buClrTx/>
              <a:buFont typeface="Wingdings" pitchFamily="2" charset="2"/>
              <a:buChar char="×"/>
              <a:defRPr/>
            </a:pPr>
            <a:endParaRPr lang="ar-LB" altLang="ar-LB" dirty="0" smtClean="0"/>
          </a:p>
          <a:p>
            <a:pPr algn="just" rtl="1" eaLnBrk="1" hangingPunct="1">
              <a:lnSpc>
                <a:spcPct val="80000"/>
              </a:lnSpc>
              <a:buClrTx/>
              <a:buFont typeface="Wingdings" pitchFamily="2" charset="2"/>
              <a:buChar char="×"/>
              <a:defRPr/>
            </a:pPr>
            <a:endParaRPr lang="ar-LB" altLang="ar-LB" dirty="0" smtClean="0"/>
          </a:p>
          <a:p>
            <a:pPr algn="r" rtl="1" eaLnBrk="1" hangingPunct="1">
              <a:lnSpc>
                <a:spcPct val="80000"/>
              </a:lnSpc>
              <a:buFont typeface="Wingdings" pitchFamily="2" charset="2"/>
              <a:buNone/>
              <a:defRPr/>
            </a:pPr>
            <a:endParaRPr lang="en-US" altLang="ar-LB" dirty="0" smtClean="0">
              <a:cs typeface="Tahoma" pitchFamily="34" charset="0"/>
            </a:endParaRPr>
          </a:p>
          <a:p>
            <a:pPr algn="r" rtl="1" eaLnBrk="1" hangingPunct="1">
              <a:lnSpc>
                <a:spcPct val="80000"/>
              </a:lnSpc>
              <a:defRPr/>
            </a:pPr>
            <a:endParaRPr lang="en-US" altLang="ar-LB" dirty="0" smtClean="0"/>
          </a:p>
        </p:txBody>
      </p:sp>
      <p:sp>
        <p:nvSpPr>
          <p:cNvPr id="2" name="Slide Number Placeholder 1"/>
          <p:cNvSpPr>
            <a:spLocks noGrp="1"/>
          </p:cNvSpPr>
          <p:nvPr>
            <p:ph type="sldNum" sz="quarter" idx="11"/>
          </p:nvPr>
        </p:nvSpPr>
        <p:spPr/>
        <p:txBody>
          <a:bodyPr/>
          <a:lstStyle/>
          <a:p>
            <a:pPr>
              <a:defRPr/>
            </a:pPr>
            <a:fld id="{39580A5C-8F8B-40FD-A935-39A5E9925F0A}" type="slidenum">
              <a:rPr lang="en-US" smtClean="0"/>
              <a:pPr>
                <a:defRPr/>
              </a:pPr>
              <a:t>9</a:t>
            </a:fld>
            <a:endParaRPr lang="en-US" dirty="0"/>
          </a:p>
        </p:txBody>
      </p:sp>
      <p:sp>
        <p:nvSpPr>
          <p:cNvPr id="5" name="Rectangle 2"/>
          <p:cNvSpPr txBox="1">
            <a:spLocks noChangeArrowheads="1"/>
          </p:cNvSpPr>
          <p:nvPr/>
        </p:nvSpPr>
        <p:spPr bwMode="auto">
          <a:xfrm>
            <a:off x="1119620" y="1295400"/>
            <a:ext cx="7858125"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marL="571500" indent="-571500" algn="r" rtl="1">
              <a:buFont typeface="+mj-lt"/>
              <a:buAutoNum type="romanUcPeriod" startAt="2"/>
            </a:pPr>
            <a:r>
              <a:rPr lang="ar-LB" altLang="ar-LB" sz="3200" kern="0" dirty="0"/>
              <a:t>الخضوع والإنتساب </a:t>
            </a:r>
            <a:endParaRPr lang="en-US" altLang="ar-LB" sz="3200" kern="0" dirty="0"/>
          </a:p>
        </p:txBody>
      </p:sp>
    </p:spTree>
    <p:extLst>
      <p:ext uri="{BB962C8B-B14F-4D97-AF65-F5344CB8AC3E}">
        <p14:creationId xmlns:p14="http://schemas.microsoft.com/office/powerpoint/2010/main" val="420979408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LKhQujPl06wpROlx1kW4Q"/>
</p:tagLst>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2028</TotalTime>
  <Words>3098</Words>
  <Application>Microsoft Office PowerPoint</Application>
  <PresentationFormat>On-screen Show (4:3)</PresentationFormat>
  <Paragraphs>450</Paragraphs>
  <Slides>65</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65</vt:i4>
      </vt:variant>
    </vt:vector>
  </HeadingPairs>
  <TitlesOfParts>
    <vt:vector size="75" baseType="lpstr">
      <vt:lpstr>Arial</vt:lpstr>
      <vt:lpstr>Simplified Arabic</vt:lpstr>
      <vt:lpstr>Tahoma</vt:lpstr>
      <vt:lpstr>Times</vt:lpstr>
      <vt:lpstr>Times New Roman</vt:lpstr>
      <vt:lpstr>Traditional Arabic</vt:lpstr>
      <vt:lpstr>Wingdings</vt:lpstr>
      <vt:lpstr>Wingdings 2</vt:lpstr>
      <vt:lpstr>Wingdings 3</vt:lpstr>
      <vt:lpstr>Blank</vt:lpstr>
      <vt:lpstr>ورشة عمل حول الضريبة على الرواتب والاجور واشتراكات الضمان الاجتماعي لمنظمات المجتمع المدني   </vt:lpstr>
      <vt:lpstr>أهداف ورشة العمل</vt:lpstr>
      <vt:lpstr>المحتوى</vt:lpstr>
      <vt:lpstr>الخضوع واتّصافه بالإلزام - المشتركون الخاضعون</vt:lpstr>
      <vt:lpstr>الخضوع واتّصافه بالالزام - المشتركون الخاضعون</vt:lpstr>
      <vt:lpstr>الخضوع واتّصافه بالالزام - المشتركون الخاضعون</vt:lpstr>
      <vt:lpstr>الخضوع واتّصافه بالإلزام - المشتركون الخاضعون</vt:lpstr>
      <vt:lpstr>الخضوع واتًصافه بالالزام  - المشتركون الخاضعون</vt:lpstr>
      <vt:lpstr>الأشخاص غير الخاضعين حالياً لأحكام الضمان الاجتماعي</vt:lpstr>
      <vt:lpstr>الأشخاص غير الخاضعين حالياً لأحكام الضمان الاجتماعي</vt:lpstr>
      <vt:lpstr>إخضاع جميع الأشخاص للضمان الاجتماعي</vt:lpstr>
      <vt:lpstr>PowerPoint Presentation</vt:lpstr>
      <vt:lpstr>PowerPoint Presentation</vt:lpstr>
      <vt:lpstr>PowerPoint Presentation</vt:lpstr>
      <vt:lpstr>PowerPoint Presentation</vt:lpstr>
      <vt:lpstr>PowerPoint Presentation</vt:lpstr>
      <vt:lpstr>حقوق الأجراء في التسجيل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تحصيل الاشتراكات</vt:lpstr>
      <vt:lpstr>في حالات تخلّف صاحب العمل عن تقديم الجداول وتسديد الإشتراكات</vt:lpstr>
      <vt:lpstr>في حالات تخلّف صاحب العمل عن تقديم الجداول وتسديد الإشتراكات - تابع</vt:lpstr>
      <vt:lpstr> واجبات صاحب العمل تجاه الضمان الاجتماعي </vt:lpstr>
      <vt:lpstr>PowerPoint Presentation</vt:lpstr>
      <vt:lpstr> واجبات صاحب العمل تجاه الضمان الاجتماعي - تابع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دورية تسديد الإشتراكات - تابع </vt:lpstr>
      <vt:lpstr>دورية تسديد الإشتراكات - تابع</vt:lpstr>
      <vt:lpstr>PowerPoint Presentation</vt:lpstr>
      <vt:lpstr>الحد الأدنى والحد الأقصى للكسب الخاضع للإشتراكات </vt:lpstr>
      <vt:lpstr>الحد الأدنى والحد الأقصى للكسب الخاضع للإشتراكات - تابع</vt:lpstr>
      <vt:lpstr>PowerPoint Presentation</vt:lpstr>
      <vt:lpstr>الحد الأدنى والحد الأقصى للكسب الخاضع للإشتراكات - تابع:</vt:lpstr>
      <vt:lpstr>PowerPoint Presentation</vt:lpstr>
      <vt:lpstr>شركة تصرّح فصلياً:</vt:lpstr>
      <vt:lpstr>PowerPoint Presentation</vt:lpstr>
      <vt:lpstr> الكسب الخاضع للإشتراك و/او لتعويض نهاية الخدمة</vt:lpstr>
      <vt:lpstr>الكسب الخاضع للإشتراك و/او لتعويض نهاية الخدمة</vt:lpstr>
      <vt:lpstr>الكسب الخاضع للإشتراك و/او لتعويض نهاية الخدمة</vt:lpstr>
      <vt:lpstr>PowerPoint Presentation</vt:lpstr>
      <vt:lpstr>تستخدم الشركة 3 أجراء وتصرّح فصلياً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JDG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Studio</dc:creator>
  <cp:lastModifiedBy>Alice Azar </cp:lastModifiedBy>
  <cp:revision>296</cp:revision>
  <cp:lastPrinted>2018-01-23T08:13:52Z</cp:lastPrinted>
  <dcterms:created xsi:type="dcterms:W3CDTF">2004-09-17T20:07:42Z</dcterms:created>
  <dcterms:modified xsi:type="dcterms:W3CDTF">2018-01-23T08:13:59Z</dcterms:modified>
</cp:coreProperties>
</file>