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7" r:id="rId2"/>
    <p:sldId id="291" r:id="rId3"/>
    <p:sldId id="328" r:id="rId4"/>
    <p:sldId id="338" r:id="rId5"/>
    <p:sldId id="327" r:id="rId6"/>
    <p:sldId id="339" r:id="rId7"/>
    <p:sldId id="340" r:id="rId8"/>
    <p:sldId id="325" r:id="rId9"/>
    <p:sldId id="355" r:id="rId10"/>
    <p:sldId id="341" r:id="rId11"/>
    <p:sldId id="342" r:id="rId12"/>
    <p:sldId id="344" r:id="rId13"/>
    <p:sldId id="345" r:id="rId14"/>
    <p:sldId id="346" r:id="rId15"/>
    <p:sldId id="347" r:id="rId16"/>
    <p:sldId id="348" r:id="rId17"/>
    <p:sldId id="349" r:id="rId18"/>
    <p:sldId id="350" r:id="rId19"/>
    <p:sldId id="351" r:id="rId20"/>
    <p:sldId id="352" r:id="rId21"/>
    <p:sldId id="353" r:id="rId22"/>
    <p:sldId id="354" r:id="rId23"/>
    <p:sldId id="337" r:id="rId24"/>
    <p:sldId id="323" r:id="rId25"/>
    <p:sldId id="361" r:id="rId26"/>
    <p:sldId id="362" r:id="rId27"/>
    <p:sldId id="363" r:id="rId28"/>
    <p:sldId id="364" r:id="rId29"/>
    <p:sldId id="324" r:id="rId30"/>
    <p:sldId id="356" r:id="rId31"/>
    <p:sldId id="357" r:id="rId32"/>
    <p:sldId id="358" r:id="rId33"/>
    <p:sldId id="365" r:id="rId34"/>
    <p:sldId id="366" r:id="rId35"/>
    <p:sldId id="367" r:id="rId36"/>
    <p:sldId id="368" r:id="rId37"/>
    <p:sldId id="359" r:id="rId38"/>
    <p:sldId id="449" r:id="rId39"/>
  </p:sldIdLst>
  <p:sldSz cx="9144000" cy="51847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7E5"/>
    <a:srgbClr val="CFCDC9"/>
    <a:srgbClr val="BA0C2F"/>
    <a:srgbClr val="FFFFFF"/>
    <a:srgbClr val="6C6463"/>
    <a:srgbClr val="651D32"/>
    <a:srgbClr val="002F6C"/>
    <a:srgbClr val="0067B9"/>
    <a:srgbClr val="A7C6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9841" autoAdjust="0"/>
  </p:normalViewPr>
  <p:slideViewPr>
    <p:cSldViewPr snapToGrid="0" snapToObjects="1">
      <p:cViewPr varScale="1">
        <p:scale>
          <a:sx n="90" d="100"/>
          <a:sy n="90" d="100"/>
        </p:scale>
        <p:origin x="570" y="72"/>
      </p:cViewPr>
      <p:guideLst>
        <p:guide orient="horz" pos="163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13752A-5583-453A-9A00-F00E5176A3BE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44EC7D-80A8-4A4B-B368-114D7C362082}">
      <dgm:prSet phldrT="[Text]"/>
      <dgm:spPr/>
      <dgm:t>
        <a:bodyPr/>
        <a:lstStyle/>
        <a:p>
          <a:r>
            <a:rPr lang="ar-LB" dirty="0"/>
            <a:t>إهمال</a:t>
          </a:r>
          <a:endParaRPr lang="en-US" dirty="0"/>
        </a:p>
      </dgm:t>
    </dgm:pt>
    <dgm:pt modelId="{BC2AF387-79D1-40BD-9147-73914FE75925}" type="parTrans" cxnId="{2157417F-220A-4066-8877-A842666CD408}">
      <dgm:prSet/>
      <dgm:spPr/>
      <dgm:t>
        <a:bodyPr/>
        <a:lstStyle/>
        <a:p>
          <a:endParaRPr lang="en-US"/>
        </a:p>
      </dgm:t>
    </dgm:pt>
    <dgm:pt modelId="{E967B599-0652-430A-B70F-C64E18168749}" type="sibTrans" cxnId="{2157417F-220A-4066-8877-A842666CD408}">
      <dgm:prSet/>
      <dgm:spPr/>
      <dgm:t>
        <a:bodyPr/>
        <a:lstStyle/>
        <a:p>
          <a:endParaRPr lang="en-US"/>
        </a:p>
      </dgm:t>
    </dgm:pt>
    <dgm:pt modelId="{14CD1DF9-9919-4551-BFF2-165DF781593B}">
      <dgm:prSet phldrT="[Text]"/>
      <dgm:spPr/>
      <dgm:t>
        <a:bodyPr/>
        <a:lstStyle/>
        <a:p>
          <a:r>
            <a:rPr lang="ar-LB" dirty="0"/>
            <a:t>الاعتداء الجسدي</a:t>
          </a:r>
          <a:endParaRPr lang="en-US" dirty="0"/>
        </a:p>
      </dgm:t>
    </dgm:pt>
    <dgm:pt modelId="{AC7D62F8-0716-4EE4-BED8-94BE21177B1B}" type="parTrans" cxnId="{7AC1F6A8-584F-4F50-9803-83A22600E9AB}">
      <dgm:prSet/>
      <dgm:spPr/>
      <dgm:t>
        <a:bodyPr/>
        <a:lstStyle/>
        <a:p>
          <a:endParaRPr lang="en-US"/>
        </a:p>
      </dgm:t>
    </dgm:pt>
    <dgm:pt modelId="{AC2E144D-6472-461A-B0B0-ACF74A535480}" type="sibTrans" cxnId="{7AC1F6A8-584F-4F50-9803-83A22600E9AB}">
      <dgm:prSet/>
      <dgm:spPr/>
      <dgm:t>
        <a:bodyPr/>
        <a:lstStyle/>
        <a:p>
          <a:endParaRPr lang="en-US"/>
        </a:p>
      </dgm:t>
    </dgm:pt>
    <dgm:pt modelId="{78847E13-DAC5-4085-8187-936CA80103BB}">
      <dgm:prSet phldrT="[Text]"/>
      <dgm:spPr/>
      <dgm:t>
        <a:bodyPr/>
        <a:lstStyle/>
        <a:p>
          <a:r>
            <a:rPr lang="ar-LB" dirty="0"/>
            <a:t>سوء المعاملة العاطفية</a:t>
          </a:r>
          <a:endParaRPr lang="en-US" dirty="0"/>
        </a:p>
      </dgm:t>
    </dgm:pt>
    <dgm:pt modelId="{2464600E-1E76-4EBB-805F-5A910791B019}" type="parTrans" cxnId="{4606D598-9310-4689-AF46-D51AC1C52152}">
      <dgm:prSet/>
      <dgm:spPr/>
      <dgm:t>
        <a:bodyPr/>
        <a:lstStyle/>
        <a:p>
          <a:endParaRPr lang="en-US"/>
        </a:p>
      </dgm:t>
    </dgm:pt>
    <dgm:pt modelId="{E710670E-E202-4C4C-897D-ACDBFEF9B0E6}" type="sibTrans" cxnId="{4606D598-9310-4689-AF46-D51AC1C52152}">
      <dgm:prSet/>
      <dgm:spPr/>
      <dgm:t>
        <a:bodyPr/>
        <a:lstStyle/>
        <a:p>
          <a:endParaRPr lang="en-US"/>
        </a:p>
      </dgm:t>
    </dgm:pt>
    <dgm:pt modelId="{4DCB0223-0A6B-4EB3-933B-6048FF4AE64E}">
      <dgm:prSet phldrT="[Text]"/>
      <dgm:spPr/>
      <dgm:t>
        <a:bodyPr/>
        <a:lstStyle/>
        <a:p>
          <a:r>
            <a:rPr lang="ar-LB" dirty="0"/>
            <a:t>العنف الجنسي</a:t>
          </a:r>
          <a:endParaRPr lang="en-US" dirty="0">
            <a:solidFill>
              <a:schemeClr val="accent4"/>
            </a:solidFill>
          </a:endParaRPr>
        </a:p>
      </dgm:t>
    </dgm:pt>
    <dgm:pt modelId="{5CB9BA9B-AF6F-4F78-BC45-3715D52E8C9B}" type="parTrans" cxnId="{9A357B0D-5267-4CD7-9B7B-0BE60073356F}">
      <dgm:prSet/>
      <dgm:spPr/>
      <dgm:t>
        <a:bodyPr/>
        <a:lstStyle/>
        <a:p>
          <a:endParaRPr lang="en-US"/>
        </a:p>
      </dgm:t>
    </dgm:pt>
    <dgm:pt modelId="{9360A4F4-64E2-41CE-B0E6-00C8A9D17ABC}" type="sibTrans" cxnId="{9A357B0D-5267-4CD7-9B7B-0BE60073356F}">
      <dgm:prSet/>
      <dgm:spPr/>
      <dgm:t>
        <a:bodyPr/>
        <a:lstStyle/>
        <a:p>
          <a:endParaRPr lang="en-US"/>
        </a:p>
      </dgm:t>
    </dgm:pt>
    <dgm:pt modelId="{B073E7B9-5968-4614-BBD5-96C7CFE0FCD5}" type="pres">
      <dgm:prSet presAssocID="{3513752A-5583-453A-9A00-F00E5176A3BE}" presName="diagram" presStyleCnt="0">
        <dgm:presLayoutVars>
          <dgm:dir/>
          <dgm:resizeHandles val="exact"/>
        </dgm:presLayoutVars>
      </dgm:prSet>
      <dgm:spPr/>
    </dgm:pt>
    <dgm:pt modelId="{86278916-9B03-404A-A04C-46A85C238F5F}" type="pres">
      <dgm:prSet presAssocID="{4A44EC7D-80A8-4A4B-B368-114D7C362082}" presName="node" presStyleLbl="node1" presStyleIdx="0" presStyleCnt="4">
        <dgm:presLayoutVars>
          <dgm:bulletEnabled val="1"/>
        </dgm:presLayoutVars>
      </dgm:prSet>
      <dgm:spPr/>
    </dgm:pt>
    <dgm:pt modelId="{3457294A-2F9B-4635-973F-228D9BD0BBDC}" type="pres">
      <dgm:prSet presAssocID="{E967B599-0652-430A-B70F-C64E18168749}" presName="sibTrans" presStyleCnt="0"/>
      <dgm:spPr/>
    </dgm:pt>
    <dgm:pt modelId="{E26BDB56-D6B6-453B-BAF0-86E65DB7251D}" type="pres">
      <dgm:prSet presAssocID="{14CD1DF9-9919-4551-BFF2-165DF781593B}" presName="node" presStyleLbl="node1" presStyleIdx="1" presStyleCnt="4">
        <dgm:presLayoutVars>
          <dgm:bulletEnabled val="1"/>
        </dgm:presLayoutVars>
      </dgm:prSet>
      <dgm:spPr/>
    </dgm:pt>
    <dgm:pt modelId="{E64EEDDC-B261-40E2-9C7D-DD267D385C65}" type="pres">
      <dgm:prSet presAssocID="{AC2E144D-6472-461A-B0B0-ACF74A535480}" presName="sibTrans" presStyleCnt="0"/>
      <dgm:spPr/>
    </dgm:pt>
    <dgm:pt modelId="{25FC35C5-C611-4954-A7B2-6E057BF813C9}" type="pres">
      <dgm:prSet presAssocID="{78847E13-DAC5-4085-8187-936CA80103BB}" presName="node" presStyleLbl="node1" presStyleIdx="2" presStyleCnt="4">
        <dgm:presLayoutVars>
          <dgm:bulletEnabled val="1"/>
        </dgm:presLayoutVars>
      </dgm:prSet>
      <dgm:spPr/>
    </dgm:pt>
    <dgm:pt modelId="{E3DD6252-FA29-437E-BACE-0CC53E2CE2AD}" type="pres">
      <dgm:prSet presAssocID="{E710670E-E202-4C4C-897D-ACDBFEF9B0E6}" presName="sibTrans" presStyleCnt="0"/>
      <dgm:spPr/>
    </dgm:pt>
    <dgm:pt modelId="{64EDAA03-A157-49FC-8A83-C5F09215828E}" type="pres">
      <dgm:prSet presAssocID="{4DCB0223-0A6B-4EB3-933B-6048FF4AE64E}" presName="node" presStyleLbl="node1" presStyleIdx="3" presStyleCnt="4">
        <dgm:presLayoutVars>
          <dgm:bulletEnabled val="1"/>
        </dgm:presLayoutVars>
      </dgm:prSet>
      <dgm:spPr/>
    </dgm:pt>
  </dgm:ptLst>
  <dgm:cxnLst>
    <dgm:cxn modelId="{9A357B0D-5267-4CD7-9B7B-0BE60073356F}" srcId="{3513752A-5583-453A-9A00-F00E5176A3BE}" destId="{4DCB0223-0A6B-4EB3-933B-6048FF4AE64E}" srcOrd="3" destOrd="0" parTransId="{5CB9BA9B-AF6F-4F78-BC45-3715D52E8C9B}" sibTransId="{9360A4F4-64E2-41CE-B0E6-00C8A9D17ABC}"/>
    <dgm:cxn modelId="{15DD2C0F-6F38-4BD3-B83B-EBC849776163}" type="presOf" srcId="{78847E13-DAC5-4085-8187-936CA80103BB}" destId="{25FC35C5-C611-4954-A7B2-6E057BF813C9}" srcOrd="0" destOrd="0" presId="urn:microsoft.com/office/officeart/2005/8/layout/default"/>
    <dgm:cxn modelId="{5F019611-4D61-4368-9E7A-9C58FCEFD833}" type="presOf" srcId="{4A44EC7D-80A8-4A4B-B368-114D7C362082}" destId="{86278916-9B03-404A-A04C-46A85C238F5F}" srcOrd="0" destOrd="0" presId="urn:microsoft.com/office/officeart/2005/8/layout/default"/>
    <dgm:cxn modelId="{FECA4473-852A-4802-8985-538869140072}" type="presOf" srcId="{14CD1DF9-9919-4551-BFF2-165DF781593B}" destId="{E26BDB56-D6B6-453B-BAF0-86E65DB7251D}" srcOrd="0" destOrd="0" presId="urn:microsoft.com/office/officeart/2005/8/layout/default"/>
    <dgm:cxn modelId="{D6CC9A76-0072-4012-89F3-39C1991FEDE6}" type="presOf" srcId="{4DCB0223-0A6B-4EB3-933B-6048FF4AE64E}" destId="{64EDAA03-A157-49FC-8A83-C5F09215828E}" srcOrd="0" destOrd="0" presId="urn:microsoft.com/office/officeart/2005/8/layout/default"/>
    <dgm:cxn modelId="{2157417F-220A-4066-8877-A842666CD408}" srcId="{3513752A-5583-453A-9A00-F00E5176A3BE}" destId="{4A44EC7D-80A8-4A4B-B368-114D7C362082}" srcOrd="0" destOrd="0" parTransId="{BC2AF387-79D1-40BD-9147-73914FE75925}" sibTransId="{E967B599-0652-430A-B70F-C64E18168749}"/>
    <dgm:cxn modelId="{4606D598-9310-4689-AF46-D51AC1C52152}" srcId="{3513752A-5583-453A-9A00-F00E5176A3BE}" destId="{78847E13-DAC5-4085-8187-936CA80103BB}" srcOrd="2" destOrd="0" parTransId="{2464600E-1E76-4EBB-805F-5A910791B019}" sibTransId="{E710670E-E202-4C4C-897D-ACDBFEF9B0E6}"/>
    <dgm:cxn modelId="{7AC1F6A8-584F-4F50-9803-83A22600E9AB}" srcId="{3513752A-5583-453A-9A00-F00E5176A3BE}" destId="{14CD1DF9-9919-4551-BFF2-165DF781593B}" srcOrd="1" destOrd="0" parTransId="{AC7D62F8-0716-4EE4-BED8-94BE21177B1B}" sibTransId="{AC2E144D-6472-461A-B0B0-ACF74A535480}"/>
    <dgm:cxn modelId="{3C3E85B7-617E-431C-81D2-12DFD934A120}" type="presOf" srcId="{3513752A-5583-453A-9A00-F00E5176A3BE}" destId="{B073E7B9-5968-4614-BBD5-96C7CFE0FCD5}" srcOrd="0" destOrd="0" presId="urn:microsoft.com/office/officeart/2005/8/layout/default"/>
    <dgm:cxn modelId="{E4BA3A26-F75C-4D67-B708-81DDD1A81BCB}" type="presParOf" srcId="{B073E7B9-5968-4614-BBD5-96C7CFE0FCD5}" destId="{86278916-9B03-404A-A04C-46A85C238F5F}" srcOrd="0" destOrd="0" presId="urn:microsoft.com/office/officeart/2005/8/layout/default"/>
    <dgm:cxn modelId="{B6985400-2D5F-423E-AA9C-54338B4593A1}" type="presParOf" srcId="{B073E7B9-5968-4614-BBD5-96C7CFE0FCD5}" destId="{3457294A-2F9B-4635-973F-228D9BD0BBDC}" srcOrd="1" destOrd="0" presId="urn:microsoft.com/office/officeart/2005/8/layout/default"/>
    <dgm:cxn modelId="{F6FC2B43-EE3E-4E9B-ACE8-A70D31225810}" type="presParOf" srcId="{B073E7B9-5968-4614-BBD5-96C7CFE0FCD5}" destId="{E26BDB56-D6B6-453B-BAF0-86E65DB7251D}" srcOrd="2" destOrd="0" presId="urn:microsoft.com/office/officeart/2005/8/layout/default"/>
    <dgm:cxn modelId="{D4D3142F-226F-42A6-A162-5EBBCE7A7BBF}" type="presParOf" srcId="{B073E7B9-5968-4614-BBD5-96C7CFE0FCD5}" destId="{E64EEDDC-B261-40E2-9C7D-DD267D385C65}" srcOrd="3" destOrd="0" presId="urn:microsoft.com/office/officeart/2005/8/layout/default"/>
    <dgm:cxn modelId="{50149FBC-FC0D-42FB-9A15-5FD435D73D42}" type="presParOf" srcId="{B073E7B9-5968-4614-BBD5-96C7CFE0FCD5}" destId="{25FC35C5-C611-4954-A7B2-6E057BF813C9}" srcOrd="4" destOrd="0" presId="urn:microsoft.com/office/officeart/2005/8/layout/default"/>
    <dgm:cxn modelId="{B19C1A90-6B01-4AEA-82AE-1F709F459B4B}" type="presParOf" srcId="{B073E7B9-5968-4614-BBD5-96C7CFE0FCD5}" destId="{E3DD6252-FA29-437E-BACE-0CC53E2CE2AD}" srcOrd="5" destOrd="0" presId="urn:microsoft.com/office/officeart/2005/8/layout/default"/>
    <dgm:cxn modelId="{E2D7996C-FB14-4BD9-8A39-FAE371B571B8}" type="presParOf" srcId="{B073E7B9-5968-4614-BBD5-96C7CFE0FCD5}" destId="{64EDAA03-A157-49FC-8A83-C5F09215828E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278916-9B03-404A-A04C-46A85C238F5F}">
      <dsp:nvSpPr>
        <dsp:cNvPr id="0" name=""/>
        <dsp:cNvSpPr/>
      </dsp:nvSpPr>
      <dsp:spPr>
        <a:xfrm>
          <a:off x="744" y="145603"/>
          <a:ext cx="2902148" cy="174128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4900" kern="1200" dirty="0"/>
            <a:t>إهمال</a:t>
          </a:r>
          <a:endParaRPr lang="en-US" sz="4900" kern="1200" dirty="0"/>
        </a:p>
      </dsp:txBody>
      <dsp:txXfrm>
        <a:off x="744" y="145603"/>
        <a:ext cx="2902148" cy="1741289"/>
      </dsp:txXfrm>
    </dsp:sp>
    <dsp:sp modelId="{E26BDB56-D6B6-453B-BAF0-86E65DB7251D}">
      <dsp:nvSpPr>
        <dsp:cNvPr id="0" name=""/>
        <dsp:cNvSpPr/>
      </dsp:nvSpPr>
      <dsp:spPr>
        <a:xfrm>
          <a:off x="3193107" y="145603"/>
          <a:ext cx="2902148" cy="174128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4900" kern="1200" dirty="0"/>
            <a:t>الاعتداء الجسدي</a:t>
          </a:r>
          <a:endParaRPr lang="en-US" sz="4900" kern="1200" dirty="0"/>
        </a:p>
      </dsp:txBody>
      <dsp:txXfrm>
        <a:off x="3193107" y="145603"/>
        <a:ext cx="2902148" cy="1741289"/>
      </dsp:txXfrm>
    </dsp:sp>
    <dsp:sp modelId="{25FC35C5-C611-4954-A7B2-6E057BF813C9}">
      <dsp:nvSpPr>
        <dsp:cNvPr id="0" name=""/>
        <dsp:cNvSpPr/>
      </dsp:nvSpPr>
      <dsp:spPr>
        <a:xfrm>
          <a:off x="744" y="2177107"/>
          <a:ext cx="2902148" cy="17412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4900" kern="1200" dirty="0"/>
            <a:t>سوء المعاملة العاطفية</a:t>
          </a:r>
          <a:endParaRPr lang="en-US" sz="4900" kern="1200" dirty="0"/>
        </a:p>
      </dsp:txBody>
      <dsp:txXfrm>
        <a:off x="744" y="2177107"/>
        <a:ext cx="2902148" cy="1741289"/>
      </dsp:txXfrm>
    </dsp:sp>
    <dsp:sp modelId="{64EDAA03-A157-49FC-8A83-C5F09215828E}">
      <dsp:nvSpPr>
        <dsp:cNvPr id="0" name=""/>
        <dsp:cNvSpPr/>
      </dsp:nvSpPr>
      <dsp:spPr>
        <a:xfrm>
          <a:off x="3193107" y="2177107"/>
          <a:ext cx="2902148" cy="17412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LB" sz="4900" kern="1200" dirty="0"/>
            <a:t>العنف الجنسي</a:t>
          </a:r>
          <a:endParaRPr lang="en-US" sz="4900" kern="1200" dirty="0">
            <a:solidFill>
              <a:schemeClr val="accent4"/>
            </a:solidFill>
          </a:endParaRPr>
        </a:p>
      </dsp:txBody>
      <dsp:txXfrm>
        <a:off x="3193107" y="2177107"/>
        <a:ext cx="2902148" cy="1741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4D9E48-5E7F-D24C-87D5-695B18367D24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CB10C2-C6DD-5A4A-BF1B-B012B8BA42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975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6357CE-B3EB-1B4A-84E5-C1E2DF427ABD}" type="datetimeFigureOut">
              <a:rPr lang="en-US" smtClean="0"/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685800"/>
            <a:ext cx="60483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4A558B-E4E9-A94A-B9C1-029E46A76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937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8C12-372D-4387-B9B6-1BBE04FDFC64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656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link between radicalisation and Child abuse is not absolute - we need to say it's too complex an issue to cover in this course.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would recommend staff do the “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Channel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online training which is only 20 minutes or so – a link is in the resources, together with a link to FAST (Families Against Stress &amp; Trauma - a UK-based support organisation).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good point is that Cornwall was the county with the most referrals to Channel in its first year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8C12-372D-4387-B9B6-1BBE04FDFC64}" type="slidenum">
              <a:rPr lang="en-GB" smtClean="0"/>
              <a:pPr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937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8C12-372D-4387-B9B6-1BBE04FDFC64}" type="slidenum">
              <a:rPr lang="en-GB" smtClean="0"/>
              <a:pPr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0645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098C12-372D-4387-B9B6-1BBE04FDFC64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45067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8"/>
            <a:ext cx="8839199" cy="4876800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0C00456-721A-A94C-800A-D5E7EE91C160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chemeClr val="bg1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3077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9252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70586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2565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8010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50899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703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208314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" y="153987"/>
            <a:ext cx="8839201" cy="48768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3F4168E2-91C5-9646-9F53-5B4E70AF759D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>
            <a:outerShdw blurRad="254000" dir="5400000" algn="tl" rotWithShape="0">
              <a:srgbClr val="000000">
                <a:alpha val="40000"/>
              </a:srgbClr>
            </a:outerShdw>
          </a:effectLst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1852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66321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- Full Red">
    <p:bg>
      <p:bgPr>
        <a:solidFill>
          <a:srgbClr val="002F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146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EB2C8F94-9D67-854F-8417-3B884156945E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1601787"/>
            <a:ext cx="3886200" cy="1209781"/>
          </a:xfrm>
          <a:effectLst/>
        </p:spPr>
        <p:txBody>
          <a:bodyPr anchor="b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3135206"/>
            <a:ext cx="3429000" cy="1209781"/>
          </a:xfrm>
          <a:effectLst/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746760" y="2973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569937"/>
            <a:ext cx="1369673" cy="410902"/>
          </a:xfrm>
          <a:prstGeom prst="rect">
            <a:avLst/>
          </a:prstGeom>
          <a:effectLst>
            <a:outerShdw blurRad="254000" dir="2700000" algn="tl" rotWithShape="0">
              <a:srgbClr val="000000">
                <a:alpha val="2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27712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54325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21407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3192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72358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05330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/Gray Title Only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342274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0188" marR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lvl1pPr>
          </a:lstStyle>
          <a:p>
            <a:pPr marL="230188" marR="0" lvl="0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Click to edit Master text styles</a:t>
            </a:r>
          </a:p>
          <a:p>
            <a:pPr marL="684213" marR="0" lvl="1" indent="-23018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C6463"/>
                </a:solidFill>
                <a:effectLst/>
                <a:uLnTx/>
                <a:uFillTx/>
                <a:latin typeface="Gill Sans MT"/>
                <a:ea typeface="+mn-ea"/>
                <a:cs typeface="Gill Sans MT"/>
              </a:rPr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62974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2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484543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3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60763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Bottom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5182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Full Red">
    <p:bg>
      <p:bgPr>
        <a:solidFill>
          <a:srgbClr val="BA0C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43000" y="534987"/>
            <a:ext cx="5486400" cy="461665"/>
          </a:xfrm>
        </p:spPr>
        <p:txBody>
          <a:bodyPr wrap="square" anchor="t" anchorCtr="0">
            <a:sp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349C05-927F-3348-96DF-9086CF2761D6}" type="datetime1">
              <a:rPr lang="en-US" smtClean="0"/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68" y="4344987"/>
            <a:ext cx="1369673" cy="410902"/>
          </a:xfrm>
          <a:prstGeom prst="rect">
            <a:avLst/>
          </a:prstGeom>
          <a:effectLst/>
        </p:spPr>
      </p:pic>
      <p:cxnSp>
        <p:nvCxnSpPr>
          <p:cNvPr id="13" name="Straight Connector 12"/>
          <p:cNvCxnSpPr/>
          <p:nvPr userDrawn="1"/>
        </p:nvCxnSpPr>
        <p:spPr>
          <a:xfrm>
            <a:off x="746760" y="687387"/>
            <a:ext cx="320040" cy="0"/>
          </a:xfrm>
          <a:prstGeom prst="line">
            <a:avLst/>
          </a:prstGeom>
          <a:ln w="19050">
            <a:solidFill>
              <a:srgbClr val="FFFFFF"/>
            </a:solidFill>
          </a:ln>
          <a:effectLst>
            <a:outerShdw blurRad="2540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96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1 Content + Right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6852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ed/Gray 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153987"/>
            <a:ext cx="4419600" cy="4876799"/>
          </a:xfrm>
          <a:solidFill>
            <a:srgbClr val="E7E7E5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chemeClr val="bg1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3442713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4877104" y="2188567"/>
            <a:ext cx="3885896" cy="837665"/>
          </a:xfrm>
        </p:spPr>
        <p:txBody>
          <a:bodyPr wrap="square" anchor="ctr" anchorCtr="0">
            <a:spAutoFit/>
          </a:bodyPr>
          <a:lstStyle>
            <a:lvl1pPr>
              <a:defRPr>
                <a:solidFill>
                  <a:srgbClr val="0067B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82969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C88A52-664F-4F1C-BFE4-541B70CE978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64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095"/>
            <a:ext cx="82296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809200"/>
            <a:ext cx="2133600" cy="18466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09200"/>
            <a:ext cx="2895600" cy="18466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809200"/>
            <a:ext cx="2133600" cy="184666"/>
          </a:xfrm>
        </p:spPr>
        <p:txBody>
          <a:bodyPr/>
          <a:lstStyle>
            <a:lvl1pPr>
              <a:defRPr/>
            </a:lvl1pPr>
          </a:lstStyle>
          <a:p>
            <a:fld id="{841C877A-DFCC-49E9-9A82-3260B9E827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69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9781"/>
            <a:ext cx="4038600" cy="3421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57D0-D3B0-4E39-B3AE-16BF7FF6A94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475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0095"/>
            <a:ext cx="8229600" cy="4616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9781"/>
            <a:ext cx="8229600" cy="342171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809200"/>
            <a:ext cx="2133600" cy="18466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809200"/>
            <a:ext cx="2895600" cy="184666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809200"/>
            <a:ext cx="2133600" cy="184666"/>
          </a:xfrm>
        </p:spPr>
        <p:txBody>
          <a:bodyPr/>
          <a:lstStyle>
            <a:lvl1pPr>
              <a:defRPr/>
            </a:lvl1pPr>
          </a:lstStyle>
          <a:p>
            <a:fld id="{818E1F52-65A8-482E-8E68-28A56E27D5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109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7333F-F67E-4111-8EDC-EB8380096D9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139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0" hasCustomPrompt="1"/>
          </p:nvPr>
        </p:nvSpPr>
        <p:spPr>
          <a:xfrm>
            <a:off x="250826" y="306047"/>
            <a:ext cx="8613775" cy="54428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000" b="1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GB" dirty="0"/>
              <a:t>Insert 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251520" y="1014152"/>
            <a:ext cx="8613080" cy="762114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000" b="1" smtClean="0">
                <a:solidFill>
                  <a:srgbClr val="263D8A"/>
                </a:solidFill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Sub-header or intro copy that needs to be bolder here…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Opta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plabor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mi,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uta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quas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ut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ute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pa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iducit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magnimpos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cusam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rendam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300" b="1" dirty="0" err="1">
                <a:solidFill>
                  <a:srgbClr val="263D8A"/>
                </a:solidFill>
                <a:latin typeface="+mj-lt"/>
                <a:cs typeface="Arial"/>
              </a:rPr>
              <a:t>quis</a:t>
            </a:r>
            <a:r>
              <a:rPr lang="en-US" sz="2300" b="1" dirty="0">
                <a:solidFill>
                  <a:srgbClr val="263D8A"/>
                </a:solidFill>
                <a:latin typeface="+mj-lt"/>
                <a:cs typeface="Arial"/>
              </a:rPr>
              <a:t>.</a:t>
            </a:r>
            <a:endParaRPr lang="en-US" sz="2300" b="1" dirty="0">
              <a:latin typeface="+mj-lt"/>
              <a:cs typeface="Aria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1993498"/>
            <a:ext cx="8613080" cy="23955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smtClean="0">
                <a:solidFill>
                  <a:srgbClr val="263D8A"/>
                </a:solidFill>
                <a:cs typeface="Arial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Normal body copy…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hereIde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nat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qui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apidunt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,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quates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corehen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duciae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quam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nobis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re con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cusam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dis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corpore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cupta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que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ea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volut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perum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harciissent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,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erum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, tem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nes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proviti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berfero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que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Veris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erovide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acit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dolorrum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sitatemped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quatenis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ute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si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dest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dolorum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voloreptus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sunderum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volore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abor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audist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volenimin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non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nobisti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omnim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ad quo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dolum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solorro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voluptate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a none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nonseque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rem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sunto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 </a:t>
            </a:r>
            <a:r>
              <a:rPr lang="en-US" sz="2000" dirty="0" err="1">
                <a:solidFill>
                  <a:srgbClr val="263D8A"/>
                </a:solidFill>
                <a:latin typeface="+mj-lt"/>
                <a:cs typeface="Arial"/>
              </a:rPr>
              <a:t>omniet</a:t>
            </a:r>
            <a:r>
              <a:rPr lang="en-US" sz="2000" dirty="0">
                <a:solidFill>
                  <a:srgbClr val="263D8A"/>
                </a:solidFill>
                <a:latin typeface="+mj-lt"/>
                <a:cs typeface="Arial"/>
              </a:rPr>
              <a:t>.</a:t>
            </a:r>
            <a:endParaRPr lang="en-US" sz="2000" dirty="0">
              <a:latin typeface="+mj-lt"/>
              <a:cs typeface="Arial"/>
            </a:endParaRP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4920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76270"/>
            <a:ext cx="6858000" cy="147732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F3181-F227-4DF7-BB99-8B65E7492F7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53EC-8A0D-4337-9EFC-D29DACD446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6823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176A7-B091-469C-82C8-89C693043C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9B1FA-81F2-4940-9AF3-5EAFB5D6669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07634"/>
            <a:ext cx="8229601" cy="541280"/>
          </a:xfrm>
        </p:spPr>
        <p:txBody>
          <a:bodyPr>
            <a:normAutofit/>
          </a:bodyPr>
          <a:lstStyle>
            <a:lvl1pPr algn="l">
              <a:defRPr sz="2799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007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14FB1AD-D69E-B741-965A-0BAE826C2FA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16097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7772400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04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Red/Gray 2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38096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6987"/>
            <a:ext cx="38103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6C6463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AB18E012-EC0C-1649-A039-CB178266D114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065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3 Content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6104" y="1296987"/>
            <a:ext cx="2514296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0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24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844639"/>
            <a:ext cx="2895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58000" y="4844639"/>
            <a:ext cx="2133600" cy="186148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3"/>
          <p:cNvSpPr>
            <a:spLocks noGrp="1"/>
          </p:cNvSpPr>
          <p:nvPr>
            <p:ph sz="half" idx="13"/>
          </p:nvPr>
        </p:nvSpPr>
        <p:spPr>
          <a:xfrm>
            <a:off x="3314548" y="1296987"/>
            <a:ext cx="2514904" cy="3200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 sz="16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6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Bottom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152400" y="2592387"/>
            <a:ext cx="8839200" cy="244059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1143000"/>
          </a:xfrm>
        </p:spPr>
        <p:txBody>
          <a:bodyPr/>
          <a:lstStyle>
            <a:lvl1pPr>
              <a:defRPr>
                <a:solidFill>
                  <a:srgbClr val="6C6463"/>
                </a:solidFill>
              </a:defRPr>
            </a:lvl1pPr>
            <a:lvl2pPr>
              <a:defRPr>
                <a:solidFill>
                  <a:srgbClr val="6C6463"/>
                </a:solidFill>
              </a:defRPr>
            </a:lvl2pPr>
            <a:lvl3pPr>
              <a:defRPr>
                <a:solidFill>
                  <a:srgbClr val="6C6463"/>
                </a:solidFill>
              </a:defRPr>
            </a:lvl3pPr>
            <a:lvl4pPr>
              <a:defRPr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193355D5-F1DA-0F48-9E7E-0A3FEBF9FF84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3" y="3537008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686104" y="679217"/>
            <a:ext cx="7772400" cy="465370"/>
          </a:xfrm>
        </p:spPr>
        <p:txBody>
          <a:bodyPr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0141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/Gray 1 Content + Right Photo"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4572000" y="153988"/>
            <a:ext cx="4419600" cy="4876800"/>
          </a:xfrm>
          <a:solidFill>
            <a:srgbClr val="FFFFFF"/>
          </a:solidFill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>
                <a:solidFill>
                  <a:srgbClr val="6C6463"/>
                </a:solidFill>
              </a:defRPr>
            </a:lvl1pPr>
          </a:lstStyle>
          <a:p>
            <a:r>
              <a:rPr lang="en-US" dirty="0"/>
              <a:t>ADD PHOTO HERE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60FEB5C5-97E6-6B45-BBE4-F2449473BB96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FFFFFF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1677987"/>
            <a:ext cx="3657600" cy="2819400"/>
          </a:xfrm>
        </p:spPr>
        <p:txBody>
          <a:bodyPr>
            <a:normAutofit/>
          </a:bodyPr>
          <a:lstStyle>
            <a:lvl1pPr>
              <a:defRPr sz="1600">
                <a:solidFill>
                  <a:srgbClr val="6C6463"/>
                </a:solidFill>
              </a:defRPr>
            </a:lvl1pPr>
            <a:lvl2pPr>
              <a:defRPr sz="1600">
                <a:solidFill>
                  <a:srgbClr val="6C6463"/>
                </a:solidFill>
              </a:defRPr>
            </a:lvl2pPr>
            <a:lvl3pPr>
              <a:defRPr sz="1600">
                <a:solidFill>
                  <a:srgbClr val="6C6463"/>
                </a:solidFill>
              </a:defRPr>
            </a:lvl3pPr>
            <a:lvl4pPr>
              <a:defRPr sz="1400">
                <a:solidFill>
                  <a:srgbClr val="6C6463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2" hasCustomPrompt="1"/>
          </p:nvPr>
        </p:nvSpPr>
        <p:spPr>
          <a:xfrm rot="16200000">
            <a:off x="7862312" y="1098609"/>
            <a:ext cx="2073910" cy="184666"/>
          </a:xfrm>
        </p:spPr>
        <p:txBody>
          <a:bodyPr>
            <a:spAutoFit/>
          </a:bodyPr>
          <a:lstStyle>
            <a:lvl1pPr marL="0" indent="0" algn="r">
              <a:buNone/>
              <a:defRPr sz="600" baseline="0">
                <a:solidFill>
                  <a:srgbClr val="FFFFFF"/>
                </a:solidFill>
              </a:defRPr>
            </a:lvl1pPr>
            <a:lvl2pPr marL="230187" indent="0">
              <a:buNone/>
              <a:defRPr sz="1800">
                <a:solidFill>
                  <a:schemeClr val="bg1"/>
                </a:solidFill>
              </a:defRPr>
            </a:lvl2pPr>
            <a:lvl3pPr marL="460375" indent="0">
              <a:buNone/>
              <a:defRPr sz="1600">
                <a:solidFill>
                  <a:schemeClr val="bg1"/>
                </a:solidFill>
              </a:defRPr>
            </a:lvl3pPr>
            <a:lvl4pPr marL="684212" indent="0">
              <a:buNone/>
              <a:defRPr sz="1400">
                <a:solidFill>
                  <a:schemeClr val="bg1"/>
                </a:solidFill>
              </a:defRPr>
            </a:lvl4pPr>
            <a:lvl5pPr marL="10255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ADD PHOTO CREDIT HERE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78715"/>
            <a:ext cx="3657600" cy="830997"/>
          </a:xfrm>
        </p:spPr>
        <p:txBody>
          <a:bodyPr wrap="square" anchor="b" anchorCtr="0">
            <a:spAutoFit/>
          </a:bodyPr>
          <a:lstStyle>
            <a:lvl1pPr>
              <a:defRPr>
                <a:solidFill>
                  <a:srgbClr val="BA0C2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60114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7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24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l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7C017F59-29DA-6F48-B92A-5AD511CC2D63}" type="datetime1">
              <a:rPr lang="en-US" smtClean="0"/>
              <a:pPr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864207"/>
            <a:ext cx="2895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ct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4864207"/>
            <a:ext cx="2133600" cy="186148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>
            <a:lvl1pPr algn="r">
              <a:defRPr sz="600" b="0" i="0">
                <a:solidFill>
                  <a:srgbClr val="6C6463"/>
                </a:solidFill>
                <a:latin typeface="Gill Sans MT"/>
                <a:cs typeface="Gill Sans MT"/>
              </a:defRPr>
            </a:lvl1pPr>
          </a:lstStyle>
          <a:p>
            <a:fld id="{42782948-4DBE-204D-AB9E-B65E067054A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9144000" cy="5189384"/>
          </a:xfrm>
          <a:prstGeom prst="frame">
            <a:avLst>
              <a:gd name="adj1" fmla="val 2963"/>
            </a:avLst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Gill Sans MT"/>
              <a:cs typeface="Gill Sans MT"/>
            </a:endParaRPr>
          </a:p>
        </p:txBody>
      </p:sp>
    </p:spTree>
    <p:extLst>
      <p:ext uri="{BB962C8B-B14F-4D97-AF65-F5344CB8AC3E}">
        <p14:creationId xmlns:p14="http://schemas.microsoft.com/office/powerpoint/2010/main" val="881333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74" r:id="rId2"/>
    <p:sldLayoutId id="2147483654" r:id="rId3"/>
    <p:sldLayoutId id="2147483708" r:id="rId4"/>
    <p:sldLayoutId id="2147483709" r:id="rId5"/>
    <p:sldLayoutId id="2147483758" r:id="rId6"/>
    <p:sldLayoutId id="2147483710" r:id="rId7"/>
    <p:sldLayoutId id="2147483711" r:id="rId8"/>
    <p:sldLayoutId id="2147483712" r:id="rId9"/>
    <p:sldLayoutId id="2147483714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696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6" r:id="rId30"/>
    <p:sldLayoutId id="2147483757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400" b="0" i="0" kern="1200">
          <a:solidFill>
            <a:srgbClr val="BA0C2F"/>
          </a:solidFill>
          <a:latin typeface="Gill Sans MT"/>
          <a:ea typeface="+mj-ea"/>
          <a:cs typeface="Gill Sans MT"/>
        </a:defRPr>
      </a:lvl1pPr>
    </p:titleStyle>
    <p:bodyStyle>
      <a:lvl1pPr marL="230188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•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1pPr>
      <a:lvl2pPr marL="684213" indent="-230188" algn="l" defTabSz="457200" rtl="0" eaLnBrk="1" latinLnBrk="0" hangingPunct="1">
        <a:spcBef>
          <a:spcPts val="0"/>
        </a:spcBef>
        <a:spcAft>
          <a:spcPts val="800"/>
        </a:spcAft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2pPr>
      <a:lvl3pPr marL="914400" indent="-230188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rgbClr val="6C6463"/>
          </a:solidFill>
          <a:latin typeface="Gill Sans MT"/>
          <a:ea typeface="+mn-ea"/>
          <a:cs typeface="Gill Sans MT"/>
        </a:defRPr>
      </a:lvl3pPr>
      <a:lvl4pPr marL="1146175" indent="-231775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rgbClr val="6C6463"/>
          </a:solidFill>
          <a:latin typeface="Gill Sans MT"/>
          <a:ea typeface="+mn-ea"/>
          <a:cs typeface="Gill Sans MT"/>
        </a:defRPr>
      </a:lvl4pPr>
      <a:lvl5pPr marL="1255713" indent="-230188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rgbClr val="6C6463"/>
          </a:solidFill>
          <a:latin typeface="Gill Sans MT"/>
          <a:ea typeface="+mn-ea"/>
          <a:cs typeface="Gill Sans M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32.jpg"/><Relationship Id="rId4" Type="http://schemas.openxmlformats.org/officeDocument/2006/relationships/image" Target="../media/image3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1D51C7-60A5-46B3-9252-B0545AC60077}"/>
              </a:ext>
            </a:extLst>
          </p:cNvPr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7525" y1="43077" x2="37525" y2="43077"/>
                        <a14:foregroundMark x1="52456" y1="43077" x2="52456" y2="43077"/>
                        <a14:foregroundMark x1="62475" y1="44103" x2="62475" y2="44103"/>
                        <a14:foregroundMark x1="74263" y1="49744" x2="74263" y2="49744"/>
                        <a14:foregroundMark x1="80354" y1="49744" x2="80354" y2="49744"/>
                        <a14:foregroundMark x1="79764" y1="65641" x2="79764" y2="65641"/>
                        <a14:foregroundMark x1="84086" y1="66154" x2="84086" y2="66154"/>
                        <a14:foregroundMark x1="86051" y1="66154" x2="86051" y2="66154"/>
                        <a14:foregroundMark x1="86837" y1="66154" x2="86837" y2="66154"/>
                        <a14:foregroundMark x1="88212" y1="66154" x2="88212" y2="66154"/>
                        <a14:foregroundMark x1="84479" y1="66667" x2="84479" y2="66667"/>
                        <a14:foregroundMark x1="83497" y1="66667" x2="83497" y2="66667"/>
                        <a14:foregroundMark x1="76424" y1="68718" x2="76424" y2="68718"/>
                        <a14:foregroundMark x1="74263" y1="67179" x2="74263" y2="67179"/>
                        <a14:foregroundMark x1="72102" y1="67179" x2="72102" y2="67179"/>
                        <a14:foregroundMark x1="70923" y1="67179" x2="70923" y2="67179"/>
                        <a14:foregroundMark x1="67780" y1="69231" x2="67780" y2="69231"/>
                        <a14:foregroundMark x1="63654" y1="68718" x2="63654" y2="68718"/>
                        <a14:foregroundMark x1="59725" y1="68718" x2="59136" y2="68718"/>
                        <a14:foregroundMark x1="36739" y1="68718" x2="36739" y2="68718"/>
                        <a14:foregroundMark x1="38507" y1="68718" x2="38507" y2="68718"/>
                        <a14:foregroundMark x1="39293" y1="67179" x2="39293" y2="67179"/>
                        <a14:foregroundMark x1="41257" y1="66667" x2="41847" y2="66667"/>
                        <a14:foregroundMark x1="43811" y1="66667" x2="43811" y2="66667"/>
                        <a14:foregroundMark x1="44794" y1="66154" x2="45383" y2="66154"/>
                        <a14:foregroundMark x1="46562" y1="66154" x2="46562" y2="66154"/>
                        <a14:foregroundMark x1="49116" y1="66154" x2="50098" y2="64615"/>
                        <a14:foregroundMark x1="53045" y1="67179" x2="54617" y2="67179"/>
                        <a14:foregroundMark x1="55796" y1="67179" x2="56778" y2="67179"/>
                        <a14:foregroundMark x1="59332" y1="68718" x2="60511" y2="68718"/>
                        <a14:foregroundMark x1="60511" y1="68718" x2="60511" y2="68718"/>
                        <a14:foregroundMark x1="66798" y1="68718" x2="74067" y2="68718"/>
                        <a14:foregroundMark x1="75442" y1="68718" x2="79371" y2="68718"/>
                        <a14:foregroundMark x1="80550" y1="67692" x2="73084" y2="67692"/>
                        <a14:foregroundMark x1="43026" y1="66667" x2="53045" y2="67692"/>
                        <a14:foregroundMark x1="49116" y1="67692" x2="89391" y2="66667"/>
                        <a14:foregroundMark x1="38114" y1="48718" x2="38507" y2="34359"/>
                        <a14:foregroundMark x1="38507" y1="39487" x2="46169" y2="37436"/>
                        <a14:foregroundMark x1="65422" y1="32308" x2="62083" y2="55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84" y="124457"/>
            <a:ext cx="2111694" cy="8472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191C0D-65A2-46B5-9228-94539DC1645A}"/>
              </a:ext>
            </a:extLst>
          </p:cNvPr>
          <p:cNvSpPr/>
          <p:nvPr/>
        </p:nvSpPr>
        <p:spPr>
          <a:xfrm>
            <a:off x="8282403" y="4507790"/>
            <a:ext cx="207173" cy="4847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defTabSz="685800">
              <a:defRPr/>
            </a:pPr>
            <a:r>
              <a:rPr lang="en-US" altLang="en-US" sz="750" dirty="0">
                <a:solidFill>
                  <a:prstClr val="black"/>
                </a:solidFill>
                <a:latin typeface="Calibri" panose="020F0502020204030204"/>
              </a:rPr>
              <a:t> </a:t>
            </a:r>
            <a:endParaRPr lang="en-US" altLang="en-US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algn="r" defTabSz="685800">
              <a:defRPr/>
            </a:pPr>
            <a:endParaRPr lang="en-US" dirty="0">
              <a:solidFill>
                <a:srgbClr val="C00000"/>
              </a:solidFill>
              <a:latin typeface="Gill Sans MT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25687-F994-4547-9C8F-59E3CFDB8D3D}"/>
              </a:ext>
            </a:extLst>
          </p:cNvPr>
          <p:cNvSpPr/>
          <p:nvPr/>
        </p:nvSpPr>
        <p:spPr>
          <a:xfrm>
            <a:off x="1601531" y="4513656"/>
            <a:ext cx="5940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rtl="1">
              <a:defRPr/>
            </a:pP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تم تطوير هذه المنشورة بفضل دعم الشعب الأميركي من خلال الوكالة الأميركية للتنمية الدولية (</a:t>
            </a:r>
            <a:r>
              <a:rPr lang="en-US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USAID</a:t>
            </a: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900" cap="all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 defTabSz="685800" rtl="1">
              <a:defRPr/>
            </a:pP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محتويات هذه المنشورة هي مسؤولية</a:t>
            </a:r>
            <a:r>
              <a:rPr lang="en-US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MSI </a:t>
            </a:r>
            <a:r>
              <a:rPr lang="ar-LB" sz="900" cap="all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ولا تعكس بالضرورة وجهة نظر أو آراء الوكالة الأميركية للتنمية الدولية أو حكومة الولايات المتحدة. </a:t>
            </a:r>
            <a:endParaRPr lang="en-US" sz="9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33E950-5628-483D-8D06-0A9E9BBA5406}"/>
              </a:ext>
            </a:extLst>
          </p:cNvPr>
          <p:cNvSpPr txBox="1"/>
          <p:nvPr/>
        </p:nvSpPr>
        <p:spPr>
          <a:xfrm>
            <a:off x="1198831" y="3200215"/>
            <a:ext cx="74279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(USAID) </a:t>
            </a:r>
            <a:r>
              <a:rPr lang="ar-A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بتمويل من الوكالة الأميركية للتنمية الدولية</a:t>
            </a:r>
            <a:endParaRPr lang="en-US" dirty="0">
              <a:solidFill>
                <a:prstClr val="black">
                  <a:lumMod val="65000"/>
                  <a:lumOff val="35000"/>
                </a:prstClr>
              </a:solidFill>
              <a:latin typeface="Calibri" panose="020F0502020204030204"/>
            </a:endParaRPr>
          </a:p>
          <a:p>
            <a:pPr algn="ctr" defTabSz="685800">
              <a:defRPr/>
            </a:pP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   (BALADI CAP) </a:t>
            </a:r>
            <a:r>
              <a:rPr lang="ar-L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، بلدي كاب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  <a:r>
              <a:rPr lang="ar-L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 </a:t>
            </a:r>
            <a:r>
              <a:rPr lang="ar-A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من خلال برنامج بناء التحالف</a:t>
            </a:r>
            <a:r>
              <a:rPr lang="ar-LB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ات</a:t>
            </a:r>
            <a:r>
              <a:rPr lang="ar-AE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  <a:cs typeface="Arial" panose="020B0604020202020204" pitchFamily="34" charset="0"/>
              </a:rPr>
              <a:t> من أجل التقدم والتنمية والاستثمار المحلي - بناء القدرات</a:t>
            </a:r>
            <a:r>
              <a:rPr lang="en-US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 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523927" y="1307706"/>
            <a:ext cx="5276660" cy="806078"/>
          </a:xfrm>
        </p:spPr>
        <p:txBody>
          <a:bodyPr/>
          <a:lstStyle/>
          <a:p>
            <a:r>
              <a:rPr lang="ar-LB" altLang="en-US" b="1" dirty="0"/>
              <a:t>سياسة حماية ووقاية الطفل</a:t>
            </a:r>
            <a:endParaRPr lang="en-US" dirty="0"/>
          </a:p>
        </p:txBody>
      </p:sp>
      <p:pic>
        <p:nvPicPr>
          <p:cNvPr id="12" name="Picture 2" descr="Motion Design Image - Tracking Results , Free Transparent Clipart -  Clipart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13" y="971692"/>
            <a:ext cx="2826862" cy="212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3936" y="97828"/>
            <a:ext cx="65" cy="18851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9522" rIns="0" bIns="-9522" numCol="1" anchor="ctr" anchorCtr="0" compatLnSpc="1">
            <a:prstTxWarp prst="textNoShape">
              <a:avLst/>
            </a:prstTxWarp>
            <a:spAutoFit/>
          </a:bodyPr>
          <a:lstStyle/>
          <a:p>
            <a:pPr algn="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6453EC-8A0D-4337-9EFC-D29DACD446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37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76225" y="935037"/>
            <a:ext cx="4067175" cy="3798888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إلحاق الأذى أو عدم التصرف لمنع الضرر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يمكن إساءة معاملة الأطفال: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في العائلة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في بيئة مؤسسية أو مجتمعية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من قبل أولئك الذين يعرفهم الطفل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نادرا ، من قبل شخص غريب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يمكن إساءة معاملة الأطفال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من قبل شخص بالغ أو بالغين</a:t>
            </a:r>
          </a:p>
          <a:p>
            <a:pPr>
              <a:lnSpc>
                <a:spcPct val="80000"/>
              </a:lnSpc>
              <a:spcBef>
                <a:spcPct val="45000"/>
              </a:spcBef>
            </a:pPr>
            <a:r>
              <a:rPr lang="ar-LB" sz="2800" b="1" dirty="0"/>
              <a:t>من قبل طفل آخر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6225" y="324147"/>
            <a:ext cx="3657600" cy="461665"/>
          </a:xfrm>
        </p:spPr>
        <p:txBody>
          <a:bodyPr/>
          <a:lstStyle/>
          <a:p>
            <a:r>
              <a:rPr lang="ar-LB" dirty="0"/>
              <a:t>أشكال إيذاء الأطفال</a:t>
            </a:r>
            <a:endParaRPr lang="en-US" dirty="0"/>
          </a:p>
        </p:txBody>
      </p:sp>
      <p:pic>
        <p:nvPicPr>
          <p:cNvPr id="7170" name="Picture 2" descr="How Smacking Can Harm Your Children, Now and in the Future – Hope 103.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5" r="3187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73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33375" y="1163637"/>
            <a:ext cx="3657600" cy="316665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defRPr/>
            </a:pPr>
            <a:r>
              <a:rPr lang="ar-LB" sz="1400" b="1" dirty="0"/>
              <a:t>"شكل من أشكال إساءة معاملة الطفل.</a:t>
            </a:r>
          </a:p>
          <a:p>
            <a:pPr>
              <a:spcBef>
                <a:spcPts val="1200"/>
              </a:spcBef>
              <a:defRPr/>
            </a:pPr>
            <a:r>
              <a:rPr lang="ar-LB" sz="1400" b="1" dirty="0"/>
              <a:t>قد يسيء شخص ما الطفل أو يهمله بإلحاق الأذى به أو بعدم التصرف لمنع الأذى.</a:t>
            </a:r>
          </a:p>
          <a:p>
            <a:pPr>
              <a:spcBef>
                <a:spcPts val="1200"/>
              </a:spcBef>
              <a:defRPr/>
            </a:pPr>
            <a:r>
              <a:rPr lang="ar-LB" sz="1400" b="1" dirty="0"/>
              <a:t>قد يتعرض الأطفال للإساءة في الأسرة أو في محيط مؤسسي أو مجتمعي من قبل أولئك المعروفين لهم أو ، في حالات نادرة ، من قبل الآخرين (على سبيل المثال عبر الإنترنت)</a:t>
            </a:r>
          </a:p>
          <a:p>
            <a:pPr>
              <a:spcBef>
                <a:spcPts val="1200"/>
              </a:spcBef>
              <a:defRPr/>
            </a:pPr>
            <a:r>
              <a:rPr lang="ar-LB" sz="1400" b="1" dirty="0"/>
              <a:t>قد يتعرضون لسوء المعاملة من قبل شخص بالغ أو بالغين ، أو طفل آخر أو أطفال ".</a:t>
            </a:r>
          </a:p>
          <a:p>
            <a:pPr>
              <a:spcBef>
                <a:spcPts val="1200"/>
              </a:spcBef>
              <a:defRPr/>
            </a:pPr>
            <a:endParaRPr lang="ar-LB" sz="1400" b="1" dirty="0"/>
          </a:p>
          <a:p>
            <a:pPr>
              <a:spcBef>
                <a:spcPts val="1200"/>
              </a:spcBef>
              <a:defRPr/>
            </a:pPr>
            <a:r>
              <a:rPr lang="ar-LB" sz="1400" b="1" dirty="0"/>
              <a:t>المصدر: نعمل معًا لحماية الأطفال ، 2015</a:t>
            </a:r>
            <a:endParaRPr lang="en-US" sz="1400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3375" y="343197"/>
            <a:ext cx="3657600" cy="461665"/>
          </a:xfrm>
        </p:spPr>
        <p:txBody>
          <a:bodyPr/>
          <a:lstStyle/>
          <a:p>
            <a:r>
              <a:rPr lang="ar-LB" dirty="0"/>
              <a:t>تعريف إساءة معاملة الأطفال</a:t>
            </a:r>
            <a:endParaRPr lang="en-US" dirty="0"/>
          </a:p>
        </p:txBody>
      </p:sp>
      <p:pic>
        <p:nvPicPr>
          <p:cNvPr id="8194" name="Picture 2" descr="What Is Child Abuse? Child Abuse Definition | HealthyPl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01"/>
          <a:stretch/>
        </p:blipFill>
        <p:spPr bwMode="auto">
          <a:xfrm>
            <a:off x="4508499" y="804862"/>
            <a:ext cx="3932141" cy="302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863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1804" y="359072"/>
            <a:ext cx="7772400" cy="461665"/>
          </a:xfrm>
        </p:spPr>
        <p:txBody>
          <a:bodyPr/>
          <a:lstStyle/>
          <a:p>
            <a:r>
              <a:rPr lang="ar-LB" dirty="0"/>
              <a:t>فئات الإساءة</a:t>
            </a:r>
            <a:endParaRPr lang="en-GB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007370334"/>
              </p:ext>
            </p:extLst>
          </p:nvPr>
        </p:nvGraphicFramePr>
        <p:xfrm>
          <a:off x="1323975" y="876299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5719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LB" dirty="0"/>
              <a:t>إهمال</a:t>
            </a:r>
            <a:endParaRPr lang="en-US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09781"/>
            <a:ext cx="8229600" cy="38321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ar-LB" sz="2400" dirty="0"/>
              <a:t>من المحتمل أن يؤدي الفشل المستمر في تلبية الاحتياجات الجسدية و / أو النفسية الأساسية للطفل إلى إعاقة خطيرة في صحة الطفل أو نموه ، مثل: إساءة استخدام المواد أثناء الحمل عدم توفير الغذاء المناسب / المأوى / الملابس / الحماية من الخطر والهجر عدم ضمان الإشراف المناسب عدم تقديم الرعاية الطبية المناسبة عدم الاستجابة لاحتياجات الطفل العاطفية الأساسية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3729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14628"/>
            <a:ext cx="8229600" cy="646331"/>
          </a:xfrm>
        </p:spPr>
        <p:txBody>
          <a:bodyPr/>
          <a:lstStyle/>
          <a:p>
            <a:r>
              <a:rPr lang="ar-LB" sz="3600" dirty="0"/>
              <a:t>المؤشرات المحتملة للإهمال</a:t>
            </a:r>
            <a:endParaRPr lang="en-US" sz="36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GB" sz="2200" b="1" dirty="0">
                <a:solidFill>
                  <a:srgbClr val="FFFFFF"/>
                </a:solidFill>
              </a:rPr>
              <a:t>Physical Indicators	Behavioural Indicators</a:t>
            </a:r>
          </a:p>
        </p:txBody>
      </p:sp>
      <p:graphicFrame>
        <p:nvGraphicFramePr>
          <p:cNvPr id="33869" name="Group 7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40499206"/>
              </p:ext>
            </p:extLst>
          </p:nvPr>
        </p:nvGraphicFramePr>
        <p:xfrm>
          <a:off x="684213" y="1068160"/>
          <a:ext cx="7632700" cy="343175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3671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0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04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غرفة نوم قذرة ، لا ملاءات على السرير ، مكان نوم غير مناسب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الشعور بالتعب طوال الوقت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04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غير مهندم أو متسخ أو كريه الرائحة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كثيرا ما يتغيب عن المدرسة أو يتأخر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فقدان الوزن أو نقص الوزن باستمرار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عدم الالتزام بالمواعيد الطبية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16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يرتدون ملابس غير مناسبة لظروف الطقس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طفل لا يبكي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4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صعوبات التعلم بسبب ضعف نمو الدماغ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التطور النفسي والاجتماعي والاكتئاب والأمراض النفسية واضطرابات الشخصية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الحالات الطبية غير المعالجة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ترك دون إشراف بانتظام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66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86104" y="559097"/>
            <a:ext cx="7772400" cy="461665"/>
          </a:xfrm>
        </p:spPr>
        <p:txBody>
          <a:bodyPr/>
          <a:lstStyle/>
          <a:p>
            <a:r>
              <a:rPr lang="ar-LB" dirty="0"/>
              <a:t>الاعتداء الجسدي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r>
              <a:rPr lang="ar-LB" dirty="0"/>
              <a:t>ارتعاش</a:t>
            </a:r>
          </a:p>
          <a:p>
            <a:r>
              <a:rPr lang="ar-LB" dirty="0"/>
              <a:t>تسمم</a:t>
            </a:r>
          </a:p>
          <a:p>
            <a:r>
              <a:rPr lang="ar-LB" dirty="0"/>
              <a:t>حرق</a:t>
            </a:r>
          </a:p>
          <a:p>
            <a:r>
              <a:rPr lang="ar-LB" dirty="0"/>
              <a:t>الغرق</a:t>
            </a:r>
          </a:p>
          <a:p>
            <a:r>
              <a:rPr lang="ar-LB" dirty="0"/>
              <a:t>ضرب</a:t>
            </a:r>
          </a:p>
          <a:p>
            <a:r>
              <a:rPr lang="ar-LB" dirty="0"/>
              <a:t>الخنق</a:t>
            </a:r>
            <a:endParaRPr lang="en-US" dirty="0"/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ar-LB" dirty="0"/>
              <a:t>ضرر جسدي</a:t>
            </a:r>
          </a:p>
          <a:p>
            <a:r>
              <a:rPr lang="ar-LB" dirty="0"/>
              <a:t>عندما يختلق مقدم الرعاية الأعراض أو يتسبب عمداً في المرض لدى الطفل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9827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9" y="159448"/>
            <a:ext cx="4402137" cy="1323439"/>
          </a:xfrm>
        </p:spPr>
        <p:txBody>
          <a:bodyPr/>
          <a:lstStyle/>
          <a:p>
            <a:r>
              <a:rPr lang="ar-LB" sz="4000" dirty="0"/>
              <a:t>يشتبه في حدوث إصابات غير عرضية عندما:</a:t>
            </a:r>
            <a:endParaRPr lang="en-GB" sz="4000" b="1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49432"/>
            <a:ext cx="4038600" cy="30820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LB" sz="2000" dirty="0"/>
              <a:t>إصابات جانبي الجسم</a:t>
            </a:r>
          </a:p>
          <a:p>
            <a:pPr>
              <a:lnSpc>
                <a:spcPct val="90000"/>
              </a:lnSpc>
            </a:pPr>
            <a:r>
              <a:rPr lang="ar-LB" sz="2000" dirty="0"/>
              <a:t>إصابات الأنسجة الرخوة</a:t>
            </a:r>
          </a:p>
          <a:p>
            <a:pPr>
              <a:lnSpc>
                <a:spcPct val="90000"/>
              </a:lnSpc>
            </a:pPr>
            <a:r>
              <a:rPr lang="ar-LB" sz="2000" dirty="0"/>
              <a:t>إصابات ذات أنماط معينة</a:t>
            </a:r>
          </a:p>
          <a:p>
            <a:pPr>
              <a:lnSpc>
                <a:spcPct val="90000"/>
              </a:lnSpc>
            </a:pPr>
            <a:r>
              <a:rPr lang="ar-LB" sz="2000" dirty="0"/>
              <a:t>إصابة لا تتناسب مع التفسير المقدم</a:t>
            </a:r>
          </a:p>
          <a:p>
            <a:pPr>
              <a:lnSpc>
                <a:spcPct val="90000"/>
              </a:lnSpc>
            </a:pPr>
            <a:r>
              <a:rPr lang="ar-LB" sz="2000" dirty="0"/>
              <a:t>التأخير في العرض</a:t>
            </a:r>
          </a:p>
          <a:p>
            <a:pPr>
              <a:lnSpc>
                <a:spcPct val="90000"/>
              </a:lnSpc>
            </a:pPr>
            <a:r>
              <a:rPr lang="ar-LB" sz="2000" dirty="0"/>
              <a:t>إصابات غير معالجة</a:t>
            </a:r>
          </a:p>
          <a:p>
            <a:pPr>
              <a:lnSpc>
                <a:spcPct val="90000"/>
              </a:lnSpc>
            </a:pPr>
            <a:r>
              <a:rPr lang="ar-LB" sz="2000" dirty="0"/>
              <a:t>كدمات على الأطفال قبل الحركة</a:t>
            </a:r>
            <a:endParaRPr lang="en-GB" sz="2000" dirty="0"/>
          </a:p>
        </p:txBody>
      </p:sp>
      <p:graphicFrame>
        <p:nvGraphicFramePr>
          <p:cNvPr id="40964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1" y="142822"/>
          <a:ext cx="4321175" cy="48583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Photo Editor Photo" r:id="rId3" imgW="4761905" imgH="6287378" progId="">
                  <p:embed/>
                </p:oleObj>
              </mc:Choice>
              <mc:Fallback>
                <p:oleObj name="Photo Editor Photo" r:id="rId3" imgW="4761905" imgH="628737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1" y="142822"/>
                        <a:ext cx="4321175" cy="48583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7653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4" y="149389"/>
            <a:ext cx="8002587" cy="646331"/>
          </a:xfrm>
        </p:spPr>
        <p:txBody>
          <a:bodyPr/>
          <a:lstStyle/>
          <a:p>
            <a:r>
              <a:rPr lang="ar-LB" sz="3600" dirty="0"/>
              <a:t>المؤشرات المحتملة للإيذاء الجسدي</a:t>
            </a:r>
            <a:endParaRPr lang="en-GB" sz="3600" b="1" dirty="0"/>
          </a:p>
        </p:txBody>
      </p:sp>
      <p:graphicFrame>
        <p:nvGraphicFramePr>
          <p:cNvPr id="47140" name="Group 3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2781822"/>
              </p:ext>
            </p:extLst>
          </p:nvPr>
        </p:nvGraphicFramePr>
        <p:xfrm>
          <a:off x="277813" y="1014152"/>
          <a:ext cx="8686800" cy="372727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27278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كدمات اليد أو الإصبع. حرق السجائر أو علامات عض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جفل الطفل عند الاقتراب منه / لمسه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الحرق ، وإسب. مع علامات تناثر تصاعدية ، أو حلقات حيث يتم الجلوس أو الوقوف في ماء ساخن جدًا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الإحجام عن خلع ملابسه عند ممارسة الأنشطة الرياضية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عظام مكسورة (خاصة في أقل من 2 ثانية)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تغطية الذراعين والساقين حتى عندما تكون ساخنة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كآبة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متوافق بشكل مفرط مع الآباء / مقدمي الرعاية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المؤشرات الفيزيائية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المؤشرات السلوكية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إصابات غير مبررة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متردد في الاتصال بالوالدين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إصابات غير معالجة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السلوك العدواني والمزاج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إصابات في أجزاء من الجسم حيث تكون الإصابة العرضية غير محتملة</a:t>
                      </a:r>
                    </a:p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الطفل الذي يظهر خوفًا من العودة إلى المنزل أو الهروب</a:t>
                      </a: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229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7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564489"/>
            <a:ext cx="7772400" cy="461665"/>
          </a:xfrm>
        </p:spPr>
        <p:txBody>
          <a:bodyPr/>
          <a:lstStyle/>
          <a:p>
            <a:r>
              <a:rPr lang="ar-LB" dirty="0"/>
              <a:t>العنف الجنسي</a:t>
            </a:r>
            <a:endParaRPr lang="en-US" sz="4600" b="1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23850" y="1122168"/>
            <a:ext cx="8426450" cy="3320896"/>
          </a:xfrm>
        </p:spPr>
        <p:txBody>
          <a:bodyPr>
            <a:normAutofit lnSpcReduction="10000"/>
          </a:bodyPr>
          <a:lstStyle/>
          <a:p>
            <a:pPr>
              <a:spcBef>
                <a:spcPts val="1200"/>
              </a:spcBef>
              <a:buFontTx/>
              <a:buNone/>
            </a:pPr>
            <a:r>
              <a:rPr lang="ar-LB" sz="2800" dirty="0"/>
              <a:t>إجبار أو تحريض الطفل على المشاركة في: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ar-LB" sz="2800" dirty="0"/>
              <a:t>الأنشطة الجنسية ومنها الدعارة سواء كان الطفل على علم بما يحدث أم لا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ar-LB" sz="2800" dirty="0"/>
              <a:t>الاتصال الجسدي بما في ذلك الاختراق والأفعال غير المخترقة</a:t>
            </a:r>
          </a:p>
          <a:p>
            <a:pPr>
              <a:spcBef>
                <a:spcPts val="1200"/>
              </a:spcBef>
              <a:buFontTx/>
              <a:buNone/>
            </a:pPr>
            <a:r>
              <a:rPr lang="ar-LB" sz="2800" dirty="0"/>
              <a:t>أنشطة عدم الاتصال بما في ذلك الأطفال الذين ينظرون إلى أو يشاركون في إنتاج مواد إباحية ، ومشاهدة الأنشطة الجنسية ، والتشجيع على التصرف بطرق غير لائقة جنسيًا ، والاعتداء الجنسي اللفظي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022753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3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172"/>
            <a:ext cx="8075612" cy="646331"/>
          </a:xfrm>
        </p:spPr>
        <p:txBody>
          <a:bodyPr/>
          <a:lstStyle/>
          <a:p>
            <a:r>
              <a:rPr lang="ar-LB" sz="3600" dirty="0"/>
              <a:t>المؤشرات المحتملة للاعتداء الجنسي</a:t>
            </a:r>
            <a:endParaRPr lang="en-GB" sz="3600" b="1" dirty="0"/>
          </a:p>
        </p:txBody>
      </p:sp>
      <p:graphicFrame>
        <p:nvGraphicFramePr>
          <p:cNvPr id="49184" name="Group 3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2698732"/>
              </p:ext>
            </p:extLst>
          </p:nvPr>
        </p:nvGraphicFramePr>
        <p:xfrm>
          <a:off x="250825" y="632495"/>
          <a:ext cx="8686800" cy="243455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4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4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345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المؤشرات الفيزيائية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ألم أو حكة أو كدمات أو نزيف في منطقة الأعضاء التناسلية أو الشرج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أي عدوى تنتقل عن طريق الاتصال الجنسي (</a:t>
                      </a:r>
                      <a:r>
                        <a:rPr kumimoji="0" lang="en-G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STI)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تكرار إفرازات الأعضاء التناسلية أو التهابات المسالك البولية دون سبب واضح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الام المعدة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عدم الراحة عند المشي أو الجلوس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حمل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أي مرض ينتقل عن طريق الاتصال الجنسي (</a:t>
                      </a:r>
                      <a:r>
                        <a:rPr kumimoji="0" lang="en-GB" sz="15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STD)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المؤشرات السلوكية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التغيرات المفاجئة غير المبررة في السلوك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الخوف الظاهر من شخص ما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ممارسة الإكراه الجنسي مع الأطفال الآخرين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الكوابيس أو التبول اللاإرادي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إيذاء النفس ، تشويه الذات ، محاولات الانتحار ، تعاطي المخدرات / الكحول ، مشاكل الأكل (فقدان الشهية / الشره المرضي / الإفراط في الأكل)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السلوك الجنسي أو المعرفة والرسومات واللغة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الهروب من المنزل</a:t>
                      </a:r>
                      <a:endParaRPr kumimoji="0" lang="en-GB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42" name="Picture 2" descr="Couple held for sexual abuse of 12-year-old girl in Kochi - KERALA -  GENERAL | Kerala Kaumudi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2" y="3067049"/>
            <a:ext cx="8659813" cy="193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235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9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685799" y="1601787"/>
            <a:ext cx="4934825" cy="1209781"/>
          </a:xfrm>
        </p:spPr>
        <p:txBody>
          <a:bodyPr>
            <a:normAutofit/>
          </a:bodyPr>
          <a:lstStyle/>
          <a:p>
            <a:r>
              <a:rPr lang="ar-LB" dirty="0"/>
              <a:t>تطوير سياسة حماية الطفل وصونه وأنشطته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2446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7088" y="142822"/>
            <a:ext cx="7516812" cy="470470"/>
          </a:xfrm>
        </p:spPr>
        <p:txBody>
          <a:bodyPr/>
          <a:lstStyle/>
          <a:p>
            <a:r>
              <a:rPr lang="ar-LB" dirty="0"/>
              <a:t>سوء المعاملة العاطفية</a:t>
            </a:r>
            <a:endParaRPr lang="en-US" b="1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39698" y="737117"/>
            <a:ext cx="7997824" cy="3942589"/>
          </a:xfrm>
          <a:prstGeom prst="rect">
            <a:avLst/>
          </a:prstGeom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charset="0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سوء المعاملة العاطفية المستمرة للطفل والتي تسبب آثارًا ضائرة شديدة ومستمرة على النمو العاطفي للطفل: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إيصال أن الأطفال لا قيمة لهم / غير محبوبين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فرض توقعات غير مناسبة للعمر على الأطفال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(على سبيل المثال ، رعاية والد مدمن على الكحول)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رؤية / سماع سوء معاملة الغير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 (العنف المنزلي)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التنمر الخطير</a:t>
            </a:r>
          </a:p>
          <a:p>
            <a:pPr>
              <a:spcBef>
                <a:spcPts val="1800"/>
              </a:spcBef>
              <a:buSzPct val="80000"/>
              <a:buFont typeface="Arial" charset="0"/>
              <a:buChar char="•"/>
            </a:pPr>
            <a:r>
              <a:rPr lang="ar-LB" dirty="0"/>
              <a:t>استغلال الأطفال وإفسادهم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12290" name="Picture 2" descr="What is an Emotional Abuse | How to identify Child Emotional Abuse &amp; your  role to stop it. - India Parenting Tips - To deal with common parenting  issu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9" b="9427"/>
          <a:stretch/>
        </p:blipFill>
        <p:spPr bwMode="auto">
          <a:xfrm>
            <a:off x="5505450" y="2867025"/>
            <a:ext cx="3352800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9596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9622"/>
            <a:ext cx="8553450" cy="646331"/>
          </a:xfrm>
        </p:spPr>
        <p:txBody>
          <a:bodyPr/>
          <a:lstStyle/>
          <a:p>
            <a:pPr algn="ctr"/>
            <a:r>
              <a:rPr lang="ar-LB" sz="3600" dirty="0"/>
              <a:t>المؤشرات المحتملة للإساءة العاطفية</a:t>
            </a:r>
            <a:endParaRPr lang="en-GB" sz="3600" b="1" dirty="0"/>
          </a:p>
        </p:txBody>
      </p:sp>
      <p:graphicFrame>
        <p:nvGraphicFramePr>
          <p:cNvPr id="51203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87926"/>
              </p:ext>
            </p:extLst>
          </p:nvPr>
        </p:nvGraphicFramePr>
        <p:xfrm>
          <a:off x="490538" y="815953"/>
          <a:ext cx="8291512" cy="27325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14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44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95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المؤشرات الفيزيائية</a:t>
                      </a:r>
                      <a:endParaRPr kumimoji="0" lang="en-GB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ar-LB" sz="1600" dirty="0"/>
                        <a:t>المؤشرات السلوكية</a:t>
                      </a:r>
                      <a:endParaRPr kumimoji="0" lang="en-GB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95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الفشل في النمو أو الازدهار (خاصة إذا كان الطفل ينمو بعيدًا عن المنزل)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اضطرابات الكلام المفاجئة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تأخر النمو الجسدي أو العاطفي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الافتقار المفرط للثقة ، والحاجة إلى الاستحسان والاهتمام والمودة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عدم القدرة على التأقلم مع المديح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سلوكيات عصبية قهرية مثل التواء أو هز الشعر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عدم الرغبة أو عدم القدرة على اللعب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الخوف المفرط من ارتكاب الأخطاء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إيذاء النفس أو التشويه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ar-LB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الاحترام المفرط للآخرين ، وخاصة الكبار</a:t>
                      </a:r>
                      <a:endParaRPr kumimoji="0" lang="en-GB" sz="15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34565" marB="34565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1266" name="Picture 2" descr="Petition · Make emotional abuse just as illegal as physical abuse ·  Change.or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55"/>
          <a:stretch/>
        </p:blipFill>
        <p:spPr bwMode="auto">
          <a:xfrm>
            <a:off x="612775" y="2676947"/>
            <a:ext cx="8064500" cy="2247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79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24179" y="320972"/>
            <a:ext cx="7772400" cy="461665"/>
          </a:xfrm>
        </p:spPr>
        <p:txBody>
          <a:bodyPr/>
          <a:lstStyle/>
          <a:p>
            <a:r>
              <a:rPr lang="ar-LB" dirty="0"/>
              <a:t>أنواع أخرى من العنف تجاه الأطفال</a:t>
            </a:r>
            <a:endParaRPr lang="en-GB" b="1" dirty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340601"/>
            <a:ext cx="7848600" cy="2993247"/>
          </a:xfrm>
        </p:spPr>
        <p:txBody>
          <a:bodyPr>
            <a:normAutofit fontScale="85000" lnSpcReduction="20000"/>
          </a:bodyPr>
          <a:lstStyle/>
          <a:p>
            <a:r>
              <a:rPr lang="ar-LB" sz="2800" dirty="0"/>
              <a:t>العنف القائم على الشرف</a:t>
            </a:r>
          </a:p>
          <a:p>
            <a:r>
              <a:rPr lang="ar-LB" sz="2800" dirty="0"/>
              <a:t>الزواج القسري</a:t>
            </a:r>
          </a:p>
          <a:p>
            <a:r>
              <a:rPr lang="ar-LB" sz="2800" dirty="0"/>
              <a:t>الإتجار</a:t>
            </a:r>
          </a:p>
          <a:p>
            <a:r>
              <a:rPr lang="ar-LB" sz="2800" dirty="0"/>
              <a:t>بغاء</a:t>
            </a:r>
          </a:p>
          <a:p>
            <a:r>
              <a:rPr lang="ar-LB" sz="2800" dirty="0"/>
              <a:t>العبودية المنزلية</a:t>
            </a:r>
          </a:p>
          <a:p>
            <a:r>
              <a:rPr lang="ar-LB" sz="2800" dirty="0"/>
              <a:t>امتلاك الروح</a:t>
            </a:r>
          </a:p>
          <a:p>
            <a:r>
              <a:rPr lang="ar-LB" sz="2800" dirty="0"/>
              <a:t>تشويه الأعضاء التناسلية للإناث</a:t>
            </a:r>
            <a:endParaRPr lang="en-GB" sz="2800" dirty="0"/>
          </a:p>
        </p:txBody>
      </p:sp>
      <p:pic>
        <p:nvPicPr>
          <p:cNvPr id="10242" name="Picture 2" descr="Law on children's right: Preventing child abuse or merely imposing  punishment - Tehran Tim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6" r="30133"/>
          <a:stretch/>
        </p:blipFill>
        <p:spPr bwMode="auto">
          <a:xfrm>
            <a:off x="4686300" y="1144587"/>
            <a:ext cx="4133850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563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0FEB5C5-97E6-6B45-BBE4-F2449473BB9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5" y="559097"/>
            <a:ext cx="3743022" cy="461665"/>
          </a:xfrm>
        </p:spPr>
        <p:txBody>
          <a:bodyPr/>
          <a:lstStyle/>
          <a:p>
            <a:r>
              <a:rPr lang="ar-LB" dirty="0"/>
              <a:t>نظام حماية الطفل: التعريف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0999" y="1182687"/>
            <a:ext cx="3810001" cy="3661952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endParaRPr lang="en-US" sz="2000" b="1" dirty="0"/>
          </a:p>
          <a:p>
            <a:pPr>
              <a:buFontTx/>
              <a:buNone/>
            </a:pPr>
            <a:r>
              <a:rPr lang="ar-LB" sz="2000" b="1" dirty="0"/>
              <a:t>يتألف نظام حماية الطفل من مجموعة القوانين والسياسات واللوائح والخدمات المطلوبة في جميع القطاعات الاجتماعية - لدعم الوقاية والاستجابة للمخاطر المتعلقة بالحماية. على مستوى الوقاية ، تشمل أهداف النظام دعم الأسر وتقويتها للحد من الاستبعاد الاجتماعي وتقليل مخاطر الانفصال والعنف والاستغلال. (استراتيجية حماية الطفل لليونيسيف 2008)</a:t>
            </a:r>
            <a:endParaRPr lang="en-GB" sz="2000" dirty="0"/>
          </a:p>
          <a:p>
            <a:pPr>
              <a:buNone/>
            </a:pPr>
            <a:endParaRPr lang="en-GB" sz="2000" dirty="0"/>
          </a:p>
          <a:p>
            <a:pPr>
              <a:buNone/>
            </a:pPr>
            <a:endParaRPr lang="en-GB" sz="2000" dirty="0"/>
          </a:p>
        </p:txBody>
      </p:sp>
      <p:pic>
        <p:nvPicPr>
          <p:cNvPr id="6146" name="Picture 2" descr="child protection and care give children a safe home and protect them Stock  Photo - Alam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2"/>
          <a:stretch/>
        </p:blipFill>
        <p:spPr bwMode="auto">
          <a:xfrm>
            <a:off x="4429126" y="410454"/>
            <a:ext cx="4458514" cy="4434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461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343204" y="944562"/>
            <a:ext cx="3838271" cy="3200400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  <a:defRPr/>
            </a:pPr>
            <a:r>
              <a:rPr lang="ar-LB" b="1" dirty="0"/>
              <a:t>عوامل الطفل</a:t>
            </a:r>
            <a:endParaRPr lang="ar-LB" dirty="0"/>
          </a:p>
          <a:p>
            <a:pPr>
              <a:spcAft>
                <a:spcPts val="600"/>
              </a:spcAft>
              <a:defRPr/>
            </a:pPr>
            <a:r>
              <a:rPr lang="ar-LB" dirty="0"/>
              <a:t>الأطفال المعوقون</a:t>
            </a:r>
          </a:p>
          <a:p>
            <a:pPr>
              <a:spcAft>
                <a:spcPts val="600"/>
              </a:spcAft>
              <a:defRPr/>
            </a:pPr>
            <a:r>
              <a:rPr lang="ar-LB" dirty="0"/>
              <a:t>الأطفال في الرعاية</a:t>
            </a:r>
          </a:p>
          <a:p>
            <a:pPr>
              <a:spcAft>
                <a:spcPts val="600"/>
              </a:spcAft>
              <a:defRPr/>
            </a:pPr>
            <a:r>
              <a:rPr lang="ar-LB" dirty="0"/>
              <a:t>الأطفال الذين يدرسون في المنزل</a:t>
            </a:r>
          </a:p>
          <a:p>
            <a:pPr>
              <a:spcAft>
                <a:spcPts val="600"/>
              </a:spcAft>
              <a:defRPr/>
            </a:pPr>
            <a:r>
              <a:rPr lang="ar-LB" dirty="0"/>
              <a:t>الرضع والأطفال دون سن الخامسة</a:t>
            </a:r>
          </a:p>
          <a:p>
            <a:pPr>
              <a:spcAft>
                <a:spcPts val="600"/>
              </a:spcAft>
              <a:defRPr/>
            </a:pPr>
            <a:r>
              <a:rPr lang="ar-LB" dirty="0"/>
              <a:t>الأطفال الذين تعرضوا للإيذاء من قبل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4294967295"/>
          </p:nvPr>
        </p:nvSpPr>
        <p:spPr>
          <a:xfrm>
            <a:off x="4952848" y="955674"/>
            <a:ext cx="3810304" cy="3200400"/>
          </a:xfrm>
        </p:spPr>
        <p:txBody>
          <a:bodyPr/>
          <a:lstStyle/>
          <a:p>
            <a:pPr marL="0" indent="0">
              <a:buNone/>
            </a:pPr>
            <a:r>
              <a:rPr lang="ar-LB" b="1" dirty="0"/>
              <a:t>عوامل البيئة المنزلية</a:t>
            </a:r>
          </a:p>
          <a:p>
            <a:r>
              <a:rPr lang="ar-LB" dirty="0"/>
              <a:t>الفقر</a:t>
            </a:r>
          </a:p>
          <a:p>
            <a:r>
              <a:rPr lang="ar-LB" dirty="0"/>
              <a:t>منزل سيئ الصيانة / غير آمن / مؤقت</a:t>
            </a:r>
          </a:p>
          <a:p>
            <a:r>
              <a:rPr lang="ar-LB" dirty="0"/>
              <a:t>قلق مزمن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91A58-12D5-4546-995B-9323A3D8C075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6529" y="340022"/>
            <a:ext cx="7772400" cy="461665"/>
          </a:xfrm>
        </p:spPr>
        <p:txBody>
          <a:bodyPr/>
          <a:lstStyle/>
          <a:p>
            <a:r>
              <a:rPr lang="ar-LB" dirty="0"/>
              <a:t>القضايا التي تزيد من مخاطر سوء المعاملة</a:t>
            </a:r>
            <a:endParaRPr lang="en-US" sz="1000" b="1" dirty="0">
              <a:solidFill>
                <a:srgbClr val="263D8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1506" name="Picture 2" descr="Child Abuse in UAE: 12% school children at risk - Arabian Gaz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2777713"/>
            <a:ext cx="3403601" cy="191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498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1522" y="142616"/>
            <a:ext cx="8640959" cy="544281"/>
          </a:xfrm>
        </p:spPr>
        <p:txBody>
          <a:bodyPr>
            <a:normAutofit fontScale="85000" lnSpcReduction="20000"/>
          </a:bodyPr>
          <a:lstStyle/>
          <a:p>
            <a:r>
              <a:rPr lang="ar-LB" dirty="0"/>
              <a:t>القضايا التي تزيد من مخاطر سوء المعاملة</a:t>
            </a:r>
            <a:endParaRPr lang="en-US" sz="1100" b="0" dirty="0">
              <a:solidFill>
                <a:srgbClr val="263D8A"/>
              </a:solidFill>
              <a:latin typeface="+mj-lt"/>
            </a:endParaRPr>
          </a:p>
        </p:txBody>
      </p:sp>
      <p:sp>
        <p:nvSpPr>
          <p:cNvPr id="5" name="Oval 9"/>
          <p:cNvSpPr>
            <a:spLocks noChangeArrowheads="1"/>
          </p:cNvSpPr>
          <p:nvPr/>
        </p:nvSpPr>
        <p:spPr bwMode="auto">
          <a:xfrm>
            <a:off x="6301628" y="1397196"/>
            <a:ext cx="2437773" cy="1843002"/>
          </a:xfrm>
          <a:prstGeom prst="ellipse">
            <a:avLst/>
          </a:prstGeom>
          <a:solidFill>
            <a:srgbClr val="3366FF">
              <a:alpha val="49019"/>
            </a:srgbClr>
          </a:solidFill>
          <a:ln w="9525">
            <a:solidFill>
              <a:srgbClr val="3366FF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sz="3200" b="1" dirty="0"/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5077490" y="1414555"/>
            <a:ext cx="2437775" cy="1843002"/>
          </a:xfrm>
          <a:prstGeom prst="ellipse">
            <a:avLst/>
          </a:prstGeom>
          <a:solidFill>
            <a:srgbClr val="FFFF00">
              <a:alpha val="49019"/>
            </a:srgbClr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sz="3200" b="1" dirty="0"/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5720313" y="623416"/>
            <a:ext cx="2437775" cy="1843002"/>
          </a:xfrm>
          <a:prstGeom prst="ellipse">
            <a:avLst/>
          </a:prstGeom>
          <a:solidFill>
            <a:srgbClr val="660066">
              <a:alpha val="49019"/>
            </a:srgbClr>
          </a:solidFill>
          <a:ln w="9525">
            <a:solidFill>
              <a:srgbClr val="660066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endParaRPr lang="en-US" sz="3200" b="1" dirty="0"/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6165800" y="764867"/>
            <a:ext cx="15772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LB" sz="1800" dirty="0"/>
              <a:t>العنف المنزلي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9" name="TextBox 15"/>
          <p:cNvSpPr txBox="1">
            <a:spLocks noChangeArrowheads="1"/>
          </p:cNvSpPr>
          <p:nvPr/>
        </p:nvSpPr>
        <p:spPr bwMode="auto">
          <a:xfrm>
            <a:off x="4848269" y="2342913"/>
            <a:ext cx="18660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ar-LB" sz="1800" dirty="0"/>
              <a:t>الوالدين</a:t>
            </a:r>
            <a:r>
              <a:rPr lang="en-US" sz="1800" dirty="0"/>
              <a:t>: </a:t>
            </a:r>
            <a:r>
              <a:rPr lang="ar-LB" sz="1800" dirty="0"/>
              <a:t> سوء استخدام</a:t>
            </a:r>
            <a:endParaRPr lang="en-US" sz="1800" b="1" dirty="0">
              <a:solidFill>
                <a:srgbClr val="00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LB" sz="1800" dirty="0"/>
              <a:t>مادة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10" name="TextBox 16"/>
          <p:cNvSpPr txBox="1">
            <a:spLocks noChangeArrowheads="1"/>
          </p:cNvSpPr>
          <p:nvPr/>
        </p:nvSpPr>
        <p:spPr bwMode="auto">
          <a:xfrm>
            <a:off x="7247488" y="2291328"/>
            <a:ext cx="16561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ts val="500"/>
              </a:spcBef>
              <a:spcAft>
                <a:spcPts val="500"/>
              </a:spcAft>
              <a:buClr>
                <a:schemeClr val="accent2"/>
              </a:buClr>
              <a:defRPr sz="2000">
                <a:solidFill>
                  <a:schemeClr val="accent2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</a:pPr>
            <a:r>
              <a:rPr lang="ar-LB" sz="1800" dirty="0"/>
              <a:t>عقلي مرض</a:t>
            </a:r>
            <a:endParaRPr lang="en-US" sz="1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972665"/>
            <a:ext cx="4166584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defRPr/>
            </a:pPr>
            <a:r>
              <a:rPr lang="ar-LB" sz="2800" b="1" dirty="0">
                <a:solidFill>
                  <a:srgbClr val="263D8A"/>
                </a:solidFill>
              </a:rPr>
              <a:t>عوامل الوالدين / مقدم الرعاية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ar-LB" sz="2800" dirty="0">
                <a:solidFill>
                  <a:srgbClr val="263D8A"/>
                </a:solidFill>
              </a:rPr>
              <a:t>العنف المنزلي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ar-LB" sz="2800" dirty="0">
                <a:solidFill>
                  <a:srgbClr val="263D8A"/>
                </a:solidFill>
              </a:rPr>
              <a:t>المرض العقلي الأبوي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ar-LB" sz="2800" dirty="0">
                <a:solidFill>
                  <a:srgbClr val="263D8A"/>
                </a:solidFill>
              </a:rPr>
              <a:t>إساءة استخدام المواد الأبوية</a:t>
            </a:r>
            <a:endParaRPr lang="en-GB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41392" y="3311997"/>
            <a:ext cx="88230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LB" sz="2000" dirty="0">
                <a:solidFill>
                  <a:srgbClr val="263D8A"/>
                </a:solidFill>
              </a:rPr>
              <a:t>تُظهر الدراسات الخاصة بمراجعات الحالات الجادة أن إساءة استخدام الوالدين للمواد المخدرة والعنف المنزلي والأمراض العقلية الأبوية قد تؤدي إلى زيادة مخاطر إلحاق الأذى بالطفل ، ولكن مزيجًا من هذه العوامل يزيد بشكل كبير من خطر تعرض الطفل لأذى خطير.</a:t>
            </a:r>
            <a:endParaRPr lang="en-GB" sz="2000" dirty="0">
              <a:solidFill>
                <a:srgbClr val="263D8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65624" y="1645051"/>
            <a:ext cx="936104" cy="1107996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>
                  <a:alpha val="7000"/>
                </a:srgbClr>
              </a:gs>
              <a:gs pos="100000">
                <a:srgbClr val="4D0808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en-GB" sz="6600" b="1" dirty="0"/>
              <a:t>!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452320" y="1503600"/>
            <a:ext cx="55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!</a:t>
            </a:r>
            <a:endParaRPr lang="en-GB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600924" y="2545067"/>
            <a:ext cx="65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!</a:t>
            </a:r>
            <a:endParaRPr lang="en-GB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84944" y="1503600"/>
            <a:ext cx="659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!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5383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8" grpId="0"/>
      <p:bldP spid="19" grpId="0" animBg="1"/>
      <p:bldP spid="4" grpId="0"/>
      <p:bldP spid="11" grpId="0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9658" y="306047"/>
            <a:ext cx="8613775" cy="544281"/>
          </a:xfrm>
        </p:spPr>
        <p:txBody>
          <a:bodyPr>
            <a:normAutofit fontScale="92500" lnSpcReduction="20000"/>
          </a:bodyPr>
          <a:lstStyle/>
          <a:p>
            <a:r>
              <a:rPr lang="ar-LB" dirty="0"/>
              <a:t>القضايا ذات الصلة - التطرف</a:t>
            </a:r>
            <a:endParaRPr lang="en-US" sz="1600" dirty="0">
              <a:solidFill>
                <a:srgbClr val="263D8A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0" y="904767"/>
            <a:ext cx="8613080" cy="3865196"/>
          </a:xfrm>
        </p:spPr>
        <p:txBody>
          <a:bodyPr>
            <a:normAutofit fontScale="92500"/>
          </a:bodyPr>
          <a:lstStyle/>
          <a:p>
            <a:pPr algn="r">
              <a:defRPr/>
            </a:pPr>
            <a:r>
              <a:rPr lang="ar-LB" sz="2800" b="1" dirty="0">
                <a:ea typeface="ＭＳ Ｐゴシック" pitchFamily="-104" charset="-128"/>
                <a:cs typeface="ＭＳ Ｐゴシック" pitchFamily="-104" charset="-128"/>
              </a:rPr>
              <a:t>التطرف</a:t>
            </a:r>
          </a:p>
          <a:p>
            <a:pPr algn="r">
              <a:defRPr/>
            </a:pPr>
            <a:r>
              <a:rPr lang="ar-LB" sz="2800" dirty="0">
                <a:ea typeface="ＭＳ Ｐゴシック" pitchFamily="-104" charset="-128"/>
                <a:cs typeface="ＭＳ Ｐゴシック" pitchFamily="-104" charset="-128"/>
              </a:rPr>
              <a:t>معارضة صريحة أو نشطة للقيم البريطانية الأساسية ، بما في ذلك الديمقراطية وسيادة القانون والحرية الفردية والاحترام المتبادل والتسامح بين الأديان والمعتقدات المختلفة. كما يشمل التطرف الدعوات إلى قتل أفراد القوات المسلحة</a:t>
            </a:r>
            <a:r>
              <a:rPr lang="ar-LB" sz="2800" b="1" dirty="0">
                <a:ea typeface="ＭＳ Ｐゴシック" pitchFamily="-104" charset="-128"/>
                <a:cs typeface="ＭＳ Ｐゴシック" pitchFamily="-104" charset="-128"/>
              </a:rPr>
              <a:t>.</a:t>
            </a:r>
          </a:p>
          <a:p>
            <a:pPr algn="r">
              <a:defRPr/>
            </a:pPr>
            <a:endParaRPr lang="ar-LB" sz="2800" b="1" dirty="0">
              <a:ea typeface="ＭＳ Ｐゴシック" pitchFamily="-104" charset="-128"/>
              <a:cs typeface="ＭＳ Ｐゴシック" pitchFamily="-104" charset="-128"/>
            </a:endParaRPr>
          </a:p>
          <a:p>
            <a:pPr algn="r">
              <a:defRPr/>
            </a:pPr>
            <a:r>
              <a:rPr lang="ar-LB" sz="2800" b="1" dirty="0">
                <a:ea typeface="ＭＳ Ｐゴシック" pitchFamily="-104" charset="-128"/>
                <a:cs typeface="ＭＳ Ｐゴシック" pitchFamily="-104" charset="-128"/>
              </a:rPr>
              <a:t>إرهابي التطرف</a:t>
            </a:r>
          </a:p>
          <a:p>
            <a:pPr algn="r">
              <a:defRPr/>
            </a:pPr>
            <a:r>
              <a:rPr lang="ar-LB" sz="2800" dirty="0">
                <a:ea typeface="ＭＳ Ｐゴシック" pitchFamily="-104" charset="-128"/>
                <a:cs typeface="ＭＳ Ｐゴシック" pitchFamily="-104" charset="-128"/>
              </a:rPr>
              <a:t>التطرف يشير إلى العملية التي يأتي من خلالها الشخص لدعم الإرهاب والأيديولوجيات المتطرفة المرتبطة بالجماعات الإرهابية</a:t>
            </a:r>
            <a:r>
              <a:rPr lang="ar-LB" sz="2800" b="1" dirty="0">
                <a:ea typeface="ＭＳ Ｐゴシック" pitchFamily="-104" charset="-128"/>
                <a:cs typeface="ＭＳ Ｐゴシック" pitchFamily="-104" charset="-128"/>
              </a:rPr>
              <a:t>.</a:t>
            </a:r>
            <a:endParaRPr lang="en-GB" sz="2200" dirty="0">
              <a:ea typeface="ＭＳ Ｐゴシック" pitchFamily="-104" charset="-128"/>
              <a:cs typeface="ＭＳ Ｐゴシック" pitchFamily="-10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3980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59658" y="306047"/>
            <a:ext cx="8613775" cy="544281"/>
          </a:xfrm>
        </p:spPr>
        <p:txBody>
          <a:bodyPr>
            <a:normAutofit fontScale="92500" lnSpcReduction="20000"/>
          </a:bodyPr>
          <a:lstStyle/>
          <a:p>
            <a:r>
              <a:rPr lang="ar-LB" dirty="0"/>
              <a:t>المشكلات المرتبطة - الأمان عبر الإنترنت</a:t>
            </a:r>
            <a:endParaRPr lang="en-US" sz="1600" dirty="0">
              <a:solidFill>
                <a:srgbClr val="263D8A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1520" y="1068085"/>
            <a:ext cx="8613080" cy="345629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ar-LB" sz="2800" dirty="0"/>
              <a:t>هناك ارتباط كبير بين الأطفال / الشباب المفقودين والأمان على الإنترنت.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ar-LB" sz="2800" dirty="0"/>
              <a:t>لا يرى الأطفال / الشباب المخاطر التي يعرضونها لأنفسهم والآخرين عند استخدامهم للإنترنت.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ar-LB" sz="2800" dirty="0"/>
              <a:t>يكافح الآباء لإيجاد لغة مشتركة لاستخدامها لمناقشة هذا الأمر مع أطفالهم.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ar-LB" sz="2800" dirty="0"/>
              <a:t>قد تؤثر قضايا الحماية خارج الإعدادات على أحكام الحماية داخل الإعدادات.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32949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50826" y="305934"/>
            <a:ext cx="8613775" cy="544281"/>
          </a:xfrm>
        </p:spPr>
        <p:txBody>
          <a:bodyPr>
            <a:normAutofit fontScale="85000" lnSpcReduction="20000"/>
          </a:bodyPr>
          <a:lstStyle/>
          <a:p>
            <a:r>
              <a:rPr lang="ar-LB" dirty="0"/>
              <a:t>القضايا المرتبطة - الأقران على إساءة معاملة الأقران</a:t>
            </a:r>
            <a:endParaRPr lang="en-US" sz="3200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611560" y="850216"/>
            <a:ext cx="7920880" cy="1331010"/>
          </a:xfrm>
        </p:spPr>
        <p:txBody>
          <a:bodyPr/>
          <a:lstStyle/>
          <a:p>
            <a:pPr algn="ctr"/>
            <a:r>
              <a:rPr lang="ar-LB" sz="3600" dirty="0"/>
              <a:t>تذكر أن جميع أشكال الإساءة يمكن أن يمارسها الأطفال على أطفال آخرين.</a:t>
            </a:r>
            <a:endParaRPr lang="en-GB" dirty="0"/>
          </a:p>
        </p:txBody>
      </p:sp>
      <p:pic>
        <p:nvPicPr>
          <p:cNvPr id="12290" name="Picture 2" descr="Connect with your Child: Tips to Help Prevent Bullying and Peer Abuse | The  Parenting Pl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333625"/>
            <a:ext cx="3814763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Peer-on-peer abuse: are your child protection policies strong enough? |  EduCar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4" r="15519"/>
          <a:stretch/>
        </p:blipFill>
        <p:spPr bwMode="auto">
          <a:xfrm>
            <a:off x="4229100" y="2398714"/>
            <a:ext cx="4198980" cy="247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3156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95578" y="1506537"/>
            <a:ext cx="5933771" cy="3200400"/>
          </a:xfrm>
        </p:spPr>
        <p:txBody>
          <a:bodyPr>
            <a:normAutofit/>
          </a:bodyPr>
          <a:lstStyle/>
          <a:p>
            <a:pPr marL="0" indent="0" algn="r">
              <a:buNone/>
              <a:defRPr/>
            </a:pPr>
            <a:r>
              <a:rPr lang="ar-LB" b="1" dirty="0"/>
              <a:t>الحذر الوقائي هو أكثر من حماية الطفل.</a:t>
            </a:r>
          </a:p>
          <a:p>
            <a:pPr marL="0" indent="0" algn="r">
              <a:buNone/>
              <a:defRPr/>
            </a:pPr>
            <a:endParaRPr lang="ar-LB" b="1" dirty="0"/>
          </a:p>
          <a:p>
            <a:pPr marL="0" indent="0" algn="r">
              <a:buNone/>
              <a:defRPr/>
            </a:pPr>
            <a:r>
              <a:rPr lang="ar-LB" b="1" dirty="0"/>
              <a:t>تبدأ الحماية بالترويج والنشاط الوقائي الذي يمكّن الأطفال والشباب من النمو بأمان وأمان في ظروف لا يتأثر فيها نموهم ورفاههم بشكل سلبي.</a:t>
            </a:r>
          </a:p>
          <a:p>
            <a:pPr marL="0" indent="0" algn="r">
              <a:buNone/>
              <a:defRPr/>
            </a:pPr>
            <a:endParaRPr lang="ar-LB" b="1" dirty="0"/>
          </a:p>
          <a:p>
            <a:pPr marL="0" indent="0" algn="r">
              <a:buNone/>
              <a:defRPr/>
            </a:pPr>
            <a:r>
              <a:rPr lang="ar-LB" b="1" dirty="0"/>
              <a:t>ويشمل دعم الأسر والتدخل المبكر لتلبية احتياجات الأطفال ويستمر حتى حماية الطفل.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838E6-2EFE-2E47-BF15-73F64BC0A44F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29</a:t>
            </a:fld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98644" y="205601"/>
            <a:ext cx="6912768" cy="1127638"/>
            <a:chOff x="0" y="72009"/>
            <a:chExt cx="6912768" cy="911614"/>
          </a:xfrm>
        </p:grpSpPr>
        <p:sp>
          <p:nvSpPr>
            <p:cNvPr id="13" name="Rounded Rectangle 12"/>
            <p:cNvSpPr/>
            <p:nvPr/>
          </p:nvSpPr>
          <p:spPr>
            <a:xfrm>
              <a:off x="0" y="72009"/>
              <a:ext cx="6912768" cy="911614"/>
            </a:xfrm>
            <a:prstGeom prst="roundRect">
              <a:avLst/>
            </a:prstGeom>
            <a:solidFill>
              <a:srgbClr val="CC33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4501" y="116510"/>
              <a:ext cx="6823766" cy="8226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3600" dirty="0"/>
            </a:p>
          </p:txBody>
        </p:sp>
      </p:grpSp>
      <p:pic>
        <p:nvPicPr>
          <p:cNvPr id="22530" name="Picture 2" descr="Child protection Safeguarding Organization, protect, child, people png |  PNGEg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044146"/>
            <a:ext cx="2665753" cy="2662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04976" y="447195"/>
            <a:ext cx="6086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LB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الحيطة وحماية الطفل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0638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611188" y="642936"/>
            <a:ext cx="7561262" cy="3529012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تعريف أنظمة حماية الطفل وحماية الطفل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قانون حماية الطفل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تعريف أنظمة سلامة الطفل وحمايته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المبادئ التي تقوم عليها سياسة الحماية الخاصة بنا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تعريفات الضرر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فئات ومؤشرات الإساءة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المخاطر المحتملة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إجراءات وإحالات حماية الطفل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الممارسة الآمنة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نتائج حماية الطفل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أجزاء السياسة</a:t>
            </a:r>
          </a:p>
          <a:p>
            <a:pPr marL="609600" indent="-609600">
              <a:buFontTx/>
              <a:buAutoNum type="arabicPeriod"/>
            </a:pPr>
            <a:r>
              <a:rPr lang="ar-LB" sz="1200" dirty="0">
                <a:solidFill>
                  <a:schemeClr val="bg1"/>
                </a:solidFill>
              </a:rPr>
              <a:t>تطوير السياسة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629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268119"/>
            <a:ext cx="7772400" cy="461665"/>
          </a:xfrm>
        </p:spPr>
        <p:txBody>
          <a:bodyPr/>
          <a:lstStyle/>
          <a:p>
            <a:r>
              <a:rPr lang="ar-LB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الحيطة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80965"/>
            <a:ext cx="5648325" cy="4068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83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9262" y="733426"/>
            <a:ext cx="3890813" cy="4016376"/>
          </a:xfrm>
        </p:spPr>
        <p:txBody>
          <a:bodyPr>
            <a:normAutofit/>
          </a:bodyPr>
          <a:lstStyle/>
          <a:p>
            <a:r>
              <a:rPr lang="ar-LB" b="1" dirty="0"/>
              <a:t>الخطوة 1. مؤسستك - المخاطر والتخفيف</a:t>
            </a:r>
          </a:p>
          <a:p>
            <a:r>
              <a:rPr lang="ar-LB" b="1" dirty="0"/>
              <a:t>الخطوة الثانية: تطوير وتعزيز سياسة حماية طفلك</a:t>
            </a:r>
          </a:p>
          <a:p>
            <a:r>
              <a:rPr lang="ar-LB" b="1" dirty="0"/>
              <a:t>الخطوة الثالثة: تنفيذ سياستك - اتخاذ إجراء بشأن إعداد التقارير والإجراءات الأخرى</a:t>
            </a:r>
          </a:p>
          <a:p>
            <a:r>
              <a:rPr lang="ar-LB" b="1" dirty="0"/>
              <a:t>الخطوة الرابعة: أدوار ومسؤوليات حماية الطفل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400" y="180160"/>
            <a:ext cx="8991600" cy="400110"/>
          </a:xfrm>
        </p:spPr>
        <p:txBody>
          <a:bodyPr/>
          <a:lstStyle/>
          <a:p>
            <a:pPr algn="r"/>
            <a:r>
              <a:rPr lang="ar-LB" sz="2000" dirty="0"/>
              <a:t>خطوات تطوير سياسة حماية الطفل وصونه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The governing body's role in Safeguarding Children - ppt video online  downlo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850" y="733426"/>
            <a:ext cx="4257675" cy="4297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28238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14325" y="1296987"/>
            <a:ext cx="7905750" cy="320040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ar-LB" dirty="0"/>
              <a:t>التركيز على الأطفال الذين تتواصل معهم المنظمة من خلال عملها أو أنشطتها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فكر في مخاطر مثل هذا الاتصال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حدد طبيعة الخطر وما إذا كانت المخاطر: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من المرجح أن يحدث بشكل كبير وله تأثير كبير على الطفل.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متوسطة: من المحتمل جدًا أن تحدث أو لها تأثير كبير على الطفل.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منخفض أقل احتمالا أن يحدث وأقل تأثيرًا على الطفل.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4. النظر في تدابير حماية الطفل التي يمكن اعتمادها للحد من هذه المخاطر.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5. فهم نوع ومستوى الاتصال أو تأثير أنشطة مؤسستك على الأطفال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6. تحديد الأدوات المختلفة لتحديد المخاطر المرتبطة بالاتصال أو التأثير على الأطفال</a:t>
            </a:r>
          </a:p>
          <a:p>
            <a:pPr marL="342900" indent="-342900">
              <a:buFont typeface="+mj-lt"/>
              <a:buAutoNum type="arabicPeriod"/>
            </a:pPr>
            <a:r>
              <a:rPr lang="ar-LB" dirty="0"/>
              <a:t>7. اقتراح طرق لتخفيف أو تقليل تلك المخاطر.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47675" y="264414"/>
            <a:ext cx="7772400" cy="465370"/>
          </a:xfrm>
        </p:spPr>
        <p:txBody>
          <a:bodyPr/>
          <a:lstStyle/>
          <a:p>
            <a:r>
              <a:rPr lang="ar-LB" dirty="0"/>
              <a:t>النشاط رقم 1 التخفيف من المخاطر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0293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3" y="228599"/>
            <a:ext cx="8620127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0594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2905429" y="1190625"/>
            <a:ext cx="5886146" cy="341788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LB" dirty="0"/>
              <a:t>• تقييم المخاطر / تخفيف المخاطر</a:t>
            </a:r>
          </a:p>
          <a:p>
            <a:pPr marL="0" indent="0" algn="r">
              <a:buNone/>
            </a:pPr>
            <a:r>
              <a:rPr lang="ar-LB" dirty="0"/>
              <a:t>• التوظيف الآمن</a:t>
            </a:r>
          </a:p>
          <a:p>
            <a:pPr marL="0" indent="0" algn="r">
              <a:buNone/>
            </a:pPr>
            <a:r>
              <a:rPr lang="ar-LB" dirty="0"/>
              <a:t>• مدونة قواعد السلوك</a:t>
            </a:r>
          </a:p>
          <a:p>
            <a:pPr marL="0" indent="0" algn="r">
              <a:buNone/>
            </a:pPr>
            <a:r>
              <a:rPr lang="ar-LB" dirty="0"/>
              <a:t>• بروتوكولات السلوك / قواعد السلوك</a:t>
            </a:r>
          </a:p>
          <a:p>
            <a:pPr marL="0" indent="0" algn="r">
              <a:buNone/>
            </a:pPr>
            <a:r>
              <a:rPr lang="ar-LB" dirty="0"/>
              <a:t>• التعليم / التدريب</a:t>
            </a:r>
          </a:p>
          <a:p>
            <a:pPr marL="0" indent="0" algn="r">
              <a:buNone/>
            </a:pPr>
            <a:r>
              <a:rPr lang="ar-LB" dirty="0"/>
              <a:t>• تصميم برنامج آمن</a:t>
            </a:r>
          </a:p>
          <a:p>
            <a:pPr marL="0" indent="0" algn="r">
              <a:buNone/>
            </a:pPr>
            <a:r>
              <a:rPr lang="ar-LB" dirty="0"/>
              <a:t>• الاتصالات / المبادئ التوجيهية</a:t>
            </a:r>
          </a:p>
          <a:p>
            <a:pPr marL="0" indent="0" algn="r">
              <a:buNone/>
            </a:pPr>
            <a:r>
              <a:rPr lang="ar-LB" dirty="0"/>
              <a:t>• مسؤوليات الإدارة</a:t>
            </a:r>
          </a:p>
          <a:p>
            <a:pPr marL="0" indent="0" algn="r">
              <a:buNone/>
            </a:pPr>
            <a:r>
              <a:rPr lang="ar-LB" dirty="0"/>
              <a:t>• الإبلاغ / الاستجابة للمخاوف</a:t>
            </a:r>
          </a:p>
          <a:p>
            <a:pPr marL="0" indent="0" algn="r">
              <a:buNone/>
            </a:pPr>
            <a:r>
              <a:rPr lang="ar-LB" dirty="0"/>
              <a:t>• التنفيذ والمراجعة.</a:t>
            </a:r>
          </a:p>
          <a:p>
            <a:pPr marL="0" indent="0" algn="r">
              <a:buNone/>
            </a:pPr>
            <a:r>
              <a:rPr lang="ar-LB" dirty="0"/>
              <a:t>• الموظفين المسؤولين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662285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يجب أن تتضمن السياسة وتصف ما يلي:</a:t>
            </a:r>
            <a:endParaRPr lang="en-US" dirty="0"/>
          </a:p>
        </p:txBody>
      </p:sp>
      <p:sp>
        <p:nvSpPr>
          <p:cNvPr id="3" name="AutoShape 2" descr="The Alliance for Child Protection in Humanitarian Action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The Alliance for Child Protection in Humanitarian Action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The Alliance for Child Protection in Humanitarian Action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8" name="Picture 8" descr="Why all organizations must better protect sensitive data - Malwarebytes  Labs | Malwarebytes Lab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86" y="1562100"/>
            <a:ext cx="4266486" cy="239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3608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724829" y="1382712"/>
            <a:ext cx="2514296" cy="3200400"/>
          </a:xfrm>
        </p:spPr>
        <p:txBody>
          <a:bodyPr/>
          <a:lstStyle/>
          <a:p>
            <a:pPr algn="r"/>
            <a:r>
              <a:rPr lang="ar-LB" dirty="0"/>
              <a:t>مقدمة السياسة</a:t>
            </a:r>
          </a:p>
          <a:p>
            <a:pPr algn="r"/>
            <a:r>
              <a:rPr lang="ar-LB" dirty="0"/>
              <a:t>بيان المساءلة</a:t>
            </a:r>
          </a:p>
          <a:p>
            <a:pPr algn="r"/>
            <a:r>
              <a:rPr lang="ar-LB" dirty="0"/>
              <a:t>نهج السياسة</a:t>
            </a:r>
          </a:p>
          <a:p>
            <a:pPr algn="r"/>
            <a:r>
              <a:rPr lang="ar-LB" dirty="0"/>
              <a:t>المبادئ والممارسات</a:t>
            </a:r>
          </a:p>
          <a:p>
            <a:pPr algn="r"/>
            <a:r>
              <a:rPr lang="ar-LB" dirty="0"/>
              <a:t>الواجبات والمسؤوليات</a:t>
            </a:r>
          </a:p>
          <a:p>
            <a:pPr algn="r"/>
            <a:r>
              <a:rPr lang="ar-LB" dirty="0"/>
              <a:t>الإجراءات</a:t>
            </a:r>
          </a:p>
          <a:p>
            <a:pPr algn="r"/>
            <a:r>
              <a:rPr lang="ar-LB" dirty="0"/>
              <a:t>شروط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يجب أن تتضمن السياسة ما يلي:</a:t>
            </a:r>
            <a:endParaRPr lang="en-US" dirty="0"/>
          </a:p>
        </p:txBody>
      </p:sp>
      <p:pic>
        <p:nvPicPr>
          <p:cNvPr id="16386" name="Picture 2" descr="Child Protection Policy – Abu Dhabi Indian School, Branc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25" y="963612"/>
            <a:ext cx="38576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15086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4501" y="603249"/>
            <a:ext cx="3847949" cy="386039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1) توظيف الأفراد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يجب أن يخضع جميع الموظفين والمتدربين والمتطوعين الذين لديهم اتصال مباشر أو غير مباشر مع الأطفال لفحص شامل و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عملية التوظيف الموحدة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على الجميع التوقيع على مدونة السلوك والالتزام بها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2) التعليم والتدريب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يجب إجراء التدريبات المستمرة لبناء القدرات لتطوير والحفاظ على المهارات والفهم الضروريين لحماية الأطفال من حين لآخر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3) هيكل الإدارة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يجب اعتماد عملية إدارة موجزة من أجل تسهيل تنفيذ حماية الطفل</a:t>
            </a:r>
          </a:p>
          <a:p>
            <a:pPr marL="0" indent="0" algn="r">
              <a:buNone/>
            </a:pPr>
            <a:r>
              <a:rPr lang="ar-LB" b="1" dirty="0">
                <a:latin typeface="Times New Roman" pitchFamily="18" charset="0"/>
                <a:cs typeface="Times New Roman" pitchFamily="18" charset="0"/>
              </a:rPr>
              <a:t>السياسة والإجراءات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8479" y="187622"/>
            <a:ext cx="7772400" cy="461665"/>
          </a:xfrm>
        </p:spPr>
        <p:txBody>
          <a:bodyPr/>
          <a:lstStyle/>
          <a:p>
            <a:pPr algn="r"/>
            <a:r>
              <a:rPr lang="ar-LB" dirty="0"/>
              <a:t>مقدمة لعناصر سياسة حماية الطفل وصونه:</a:t>
            </a:r>
            <a:endParaRPr lang="en-US" dirty="0"/>
          </a:p>
        </p:txBody>
      </p:sp>
      <p:sp>
        <p:nvSpPr>
          <p:cNvPr id="3" name="AutoShape 2" descr="ADEC develops and disseminates its first Child Protection Policy to all  K-12 public &amp; private schools - Teach Middle East Magaz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7412" name="Picture 4" descr="3D Rendering Crossword Protection Policy Word Over White Background. Stock  Illustration - Illustration of identity, information: 12789660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38" t="12790" r="2138" b="13525"/>
          <a:stretch/>
        </p:blipFill>
        <p:spPr bwMode="auto">
          <a:xfrm>
            <a:off x="4594225" y="763587"/>
            <a:ext cx="4454525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1570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3533775" y="649287"/>
            <a:ext cx="5219699" cy="4195352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buNone/>
            </a:pPr>
            <a:r>
              <a:rPr lang="ar-LB" b="1" dirty="0"/>
              <a:t>4) بروتوكولات السلوك</a:t>
            </a:r>
          </a:p>
          <a:p>
            <a:pPr marL="0" indent="0" algn="r">
              <a:buNone/>
            </a:pPr>
            <a:r>
              <a:rPr lang="ar-LB" b="1" dirty="0"/>
              <a:t>إرشادات مكتوبة لكل شخص توضح بالتفصيل السلوك المقبول والملائم مع الأطفال والذي يتضمن "بيئة آمنة للطفل" تحترم السلامة الجسدية والعقلية / المساحة / الخصوصية للأطفال.</a:t>
            </a:r>
          </a:p>
          <a:p>
            <a:pPr marL="0" indent="0" algn="r">
              <a:buNone/>
            </a:pPr>
            <a:r>
              <a:rPr lang="ar-LB" b="1" dirty="0"/>
              <a:t>5) إرشادات الاتصال</a:t>
            </a:r>
          </a:p>
          <a:p>
            <a:pPr marL="0" indent="0" algn="r">
              <a:buNone/>
            </a:pPr>
            <a:r>
              <a:rPr lang="ar-LB" b="1" dirty="0"/>
              <a:t>يجب أن تكون هناك مجموعة من المبادئ التوجيهية للتحكم في المعلومات السرية المتعلقة بالأطفال ولمنع</a:t>
            </a:r>
          </a:p>
          <a:p>
            <a:pPr marL="0" indent="0" algn="r">
              <a:buNone/>
            </a:pPr>
            <a:r>
              <a:rPr lang="ar-LB" b="1" dirty="0"/>
              <a:t>عرض صور مهينة للأطفال من خلال منشورات المنظمة وموقعها الإلكتروني.</a:t>
            </a:r>
          </a:p>
          <a:p>
            <a:pPr marL="0" indent="0" algn="r">
              <a:buNone/>
            </a:pPr>
            <a:r>
              <a:rPr lang="ar-LB" b="1" dirty="0"/>
              <a:t>يجب إعداد الموافقة وتوقيعها من قبل جميع الأطراف المعنية.</a:t>
            </a:r>
          </a:p>
          <a:p>
            <a:pPr marL="0" indent="0" algn="r">
              <a:buNone/>
            </a:pPr>
            <a:r>
              <a:rPr lang="ar-LB" b="1" dirty="0"/>
              <a:t>6) بروتوكولات الإبلاغ والتفاعل</a:t>
            </a:r>
          </a:p>
          <a:p>
            <a:pPr marL="0" indent="0" algn="r">
              <a:buNone/>
            </a:pPr>
            <a:r>
              <a:rPr lang="ar-LB" b="1" dirty="0"/>
              <a:t>يجب إعداد إجراءات الإبلاغ والإحالة واستخدامها في جميع الأوقات من قبل جميع الأفراد المعنيين.</a:t>
            </a:r>
          </a:p>
          <a:p>
            <a:pPr marL="0" indent="0" algn="r">
              <a:buNone/>
            </a:pPr>
            <a:r>
              <a:rPr lang="ar-LB" b="1" dirty="0"/>
              <a:t>7) تشعبات سوء السلوك</a:t>
            </a:r>
          </a:p>
          <a:p>
            <a:pPr marL="0" indent="0" algn="r">
              <a:buNone/>
            </a:pPr>
            <a:r>
              <a:rPr lang="ar-LB" b="1" dirty="0"/>
              <a:t>يجب اتخاذ التدبير نتيجة لأي ادعاء بانتهاك السياسات أو الإرشادات أو المبادئ أو الممارسات الخاصة بحماية الطفل.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62A9A-2216-F44B-AFF9-136AA601C377}" type="datetime1">
              <a:rPr lang="en-US" smtClean="0"/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8" name="Title 7"/>
          <p:cNvSpPr txBox="1">
            <a:spLocks/>
          </p:cNvSpPr>
          <p:nvPr/>
        </p:nvSpPr>
        <p:spPr>
          <a:xfrm>
            <a:off x="638479" y="187622"/>
            <a:ext cx="7772400" cy="46166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BA0C2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pPr algn="r"/>
            <a:r>
              <a:rPr lang="ar-LB"/>
              <a:t>مقدمة لعناصر سياسة حماية الطفل وصونه:</a:t>
            </a:r>
            <a:endParaRPr lang="en-US" dirty="0"/>
          </a:p>
        </p:txBody>
      </p:sp>
      <p:pic>
        <p:nvPicPr>
          <p:cNvPr id="18434" name="Picture 2" descr="Child Protection Policy enhances safety and security – The Internation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" y="539338"/>
            <a:ext cx="3244850" cy="430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9587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632D7BFD-4387-4426-9FD5-D8B2E735BE6F}"/>
              </a:ext>
            </a:extLst>
          </p:cNvPr>
          <p:cNvSpPr txBox="1">
            <a:spLocks/>
          </p:cNvSpPr>
          <p:nvPr/>
        </p:nvSpPr>
        <p:spPr>
          <a:xfrm>
            <a:off x="6813050" y="4429141"/>
            <a:ext cx="2178550" cy="186148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2782948-4DBE-204D-AB9E-B65E067054AE}" type="slidenum">
              <a:rPr lang="en-US" smtClean="0">
                <a:latin typeface="+mj-lt"/>
              </a:rPr>
              <a:pPr/>
              <a:t>38</a:t>
            </a:fld>
            <a:endParaRPr lang="en-US">
              <a:latin typeface="+mj-l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5A7D6EB-5577-4E0B-B678-EFBEB173BC9B}"/>
              </a:ext>
            </a:extLst>
          </p:cNvPr>
          <p:cNvSpPr txBox="1">
            <a:spLocks/>
          </p:cNvSpPr>
          <p:nvPr/>
        </p:nvSpPr>
        <p:spPr>
          <a:xfrm>
            <a:off x="2055228" y="1008196"/>
            <a:ext cx="4752207" cy="775096"/>
          </a:xfrm>
          <a:prstGeom prst="rect">
            <a:avLst/>
          </a:prstGeom>
          <a:noFill/>
        </p:spPr>
        <p:txBody>
          <a:bodyPr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1072" i="1" dirty="0"/>
              <a:t>Building Alliance for Local Advancement, Development, and Investment – CAP</a:t>
            </a:r>
          </a:p>
          <a:p>
            <a:pPr>
              <a:defRPr/>
            </a:pPr>
            <a:br>
              <a:rPr lang="en-US" sz="1072" i="1" dirty="0"/>
            </a:br>
            <a:r>
              <a:rPr lang="en-US" sz="2357" b="1" dirty="0">
                <a:solidFill>
                  <a:srgbClr val="C00000"/>
                </a:solidFill>
              </a:rPr>
              <a:t>BALADI CAP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FFADE7-FBA8-4039-BC69-50F0681CA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3018" y="606445"/>
            <a:ext cx="4168667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2100" b="1" dirty="0">
                <a:latin typeface="+mj-lt"/>
              </a:rPr>
              <a:t>لمزيد من المعلومات</a:t>
            </a:r>
            <a:endParaRPr lang="en-US" altLang="en-US" sz="2100" b="1" dirty="0">
              <a:latin typeface="+mj-lt"/>
            </a:endParaRPr>
          </a:p>
        </p:txBody>
      </p:sp>
      <p:pic>
        <p:nvPicPr>
          <p:cNvPr id="6" name="Picture 2" descr="C:\Users\Pamela Chemali\Desktop\images.jpg">
            <a:extLst>
              <a:ext uri="{FF2B5EF4-FFF2-40B4-BE49-F238E27FC236}">
                <a16:creationId xmlns:a16="http://schemas.microsoft.com/office/drawing/2014/main" id="{D5225CCF-B7B9-441A-8F48-B2A7747D6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28" r="15089"/>
          <a:stretch>
            <a:fillRect/>
          </a:stretch>
        </p:blipFill>
        <p:spPr bwMode="auto">
          <a:xfrm>
            <a:off x="2047142" y="2784109"/>
            <a:ext cx="391888" cy="38338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Pamela Chemali\Desktop\images.png">
            <a:extLst>
              <a:ext uri="{FF2B5EF4-FFF2-40B4-BE49-F238E27FC236}">
                <a16:creationId xmlns:a16="http://schemas.microsoft.com/office/drawing/2014/main" id="{9ABD52CE-97FF-4C4B-8408-32FF5B4A72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375" y="3308127"/>
            <a:ext cx="389026" cy="3095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8" name="Picture 4" descr="C:\Users\Pamela Chemali\Desktop\download.jpg">
            <a:extLst>
              <a:ext uri="{FF2B5EF4-FFF2-40B4-BE49-F238E27FC236}">
                <a16:creationId xmlns:a16="http://schemas.microsoft.com/office/drawing/2014/main" id="{EE8A296C-51B6-40F9-97C6-351FC9171B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60" r="16382"/>
          <a:stretch>
            <a:fillRect/>
          </a:stretch>
        </p:blipFill>
        <p:spPr bwMode="auto">
          <a:xfrm>
            <a:off x="5456322" y="2819827"/>
            <a:ext cx="398753" cy="3476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065D9CE-BBFA-42D1-A45E-B185CE655D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30386" y="1690422"/>
            <a:ext cx="4168666" cy="38901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9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ar-LB" altLang="en-US" sz="1715" b="1" dirty="0">
                <a:latin typeface="+mj-lt"/>
              </a:rPr>
              <a:t>تابعونا</a:t>
            </a:r>
            <a:r>
              <a:rPr lang="ar-LB" altLang="en-US" sz="1928" b="1" dirty="0">
                <a:latin typeface="+mj-lt"/>
              </a:rPr>
              <a:t> على </a:t>
            </a:r>
            <a:endParaRPr lang="en-US" altLang="en-US" sz="1928" b="1" dirty="0">
              <a:latin typeface="+mj-l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39CF7A3-5039-4623-887B-D5D757650E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9146" y="3350598"/>
            <a:ext cx="188623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endParaRPr lang="en-US" altLang="en-US" sz="1200" b="1" dirty="0">
              <a:solidFill>
                <a:srgbClr val="6C6463"/>
              </a:solidFill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A289D7-8D24-4BE6-A076-419EE7675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305" y="2903086"/>
            <a:ext cx="956335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dirty="0">
                <a:latin typeface="+mj-lt"/>
              </a:rPr>
              <a:t>@baladi.cap</a:t>
            </a:r>
            <a:endParaRPr lang="en-US" altLang="en-US" sz="1200" dirty="0">
              <a:latin typeface="+mj-lt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E03387-CAA3-4252-906D-7DE6E4317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37039" y="2853165"/>
            <a:ext cx="9317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+mj-lt"/>
              </a:rPr>
              <a:t>@Baladicap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BAAD14-7447-4A62-95E9-066D46743B79}"/>
              </a:ext>
            </a:extLst>
          </p:cNvPr>
          <p:cNvSpPr txBox="1"/>
          <p:nvPr/>
        </p:nvSpPr>
        <p:spPr>
          <a:xfrm>
            <a:off x="2453686" y="3339056"/>
            <a:ext cx="1003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@Baladicap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9CC449A0-82B2-41C2-8E36-D998914C55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6109" y="3388648"/>
            <a:ext cx="687530" cy="38904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2D5C9A8-B1AE-4860-822C-BFA3E47FE5B5}"/>
              </a:ext>
            </a:extLst>
          </p:cNvPr>
          <p:cNvSpPr txBox="1"/>
          <p:nvPr/>
        </p:nvSpPr>
        <p:spPr>
          <a:xfrm>
            <a:off x="5870855" y="3454472"/>
            <a:ext cx="1342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+mj-lt"/>
              </a:rPr>
              <a:t>Baladicap.com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8FE09FF-610A-4AEB-8606-3403CC7EBB7D}"/>
              </a:ext>
            </a:extLst>
          </p:cNvPr>
          <p:cNvSpPr txBox="1"/>
          <p:nvPr/>
        </p:nvSpPr>
        <p:spPr>
          <a:xfrm>
            <a:off x="1254857" y="4045380"/>
            <a:ext cx="6892887" cy="458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1502" lvl="3" algn="ctr" rtl="1">
              <a:spcBef>
                <a:spcPct val="0"/>
              </a:spcBef>
            </a:pPr>
            <a:r>
              <a:rPr lang="ar-LB" altLang="en-US" sz="1190" dirty="0">
                <a:cs typeface="Arial" panose="020B0604020202020204" pitchFamily="34" charset="0"/>
              </a:rPr>
              <a:t>” تم تطوير هذه المنشورة بفضل دعم الشعب الأميركي من خلال الوكالة الأمريكية للتنمية الدولية</a:t>
            </a:r>
            <a:r>
              <a:rPr lang="en-US" altLang="en-US" sz="1190" dirty="0">
                <a:cs typeface="Arial" panose="020B0604020202020204" pitchFamily="34" charset="0"/>
              </a:rPr>
              <a:t>USAID) </a:t>
            </a:r>
            <a:r>
              <a:rPr lang="ar-SA" altLang="en-US" sz="1190" dirty="0">
                <a:cs typeface="Arial" panose="020B0604020202020204" pitchFamily="34" charset="0"/>
              </a:rPr>
              <a:t>). </a:t>
            </a:r>
            <a:r>
              <a:rPr lang="ar-LB" altLang="en-US" sz="1190" dirty="0">
                <a:cs typeface="Arial" panose="020B0604020202020204" pitchFamily="34" charset="0"/>
              </a:rPr>
              <a:t>محتويات هذه المنشورة هي مسؤولية شركة </a:t>
            </a:r>
            <a:r>
              <a:rPr lang="en-US" altLang="en-US" sz="1190" dirty="0">
                <a:cs typeface="Arial" panose="020B0604020202020204" pitchFamily="34" charset="0"/>
              </a:rPr>
              <a:t>MSI</a:t>
            </a:r>
            <a:r>
              <a:rPr lang="ar-LB" altLang="en-US" sz="1190" dirty="0">
                <a:cs typeface="Arial" panose="020B0604020202020204" pitchFamily="34" charset="0"/>
              </a:rPr>
              <a:t>، ولا تعكس بالضرورة وجهة نظر او اراء الوكالة الأميركية للتنمية أو حكومة الولايات المتحدة"</a:t>
            </a:r>
            <a:endParaRPr lang="en-US" altLang="en-US" sz="1190" dirty="0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2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49C05-927F-3348-96DF-9086CF2761D6}" type="datetime1">
              <a:rPr lang="en-US" smtClean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46166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rgbClr val="FFFFFF"/>
                </a:solidFill>
                <a:latin typeface="Gill Sans MT"/>
                <a:ea typeface="+mj-ea"/>
                <a:cs typeface="Gill Sans MT"/>
              </a:defRPr>
            </a:lvl1pPr>
          </a:lstStyle>
          <a:p>
            <a:r>
              <a:rPr lang="ar-LB" dirty="0"/>
              <a:t>أهداف التعلم</a:t>
            </a:r>
            <a:endParaRPr lang="en-GB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466725" y="923925"/>
            <a:ext cx="8229600" cy="3133725"/>
          </a:xfrm>
          <a:prstGeom prst="rect">
            <a:avLst/>
          </a:prstGeom>
        </p:spPr>
        <p:txBody>
          <a:bodyPr/>
          <a:lstStyle>
            <a:lvl1pPr marL="230188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•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1pPr>
            <a:lvl2pPr marL="684213" indent="-230188" algn="l" defTabSz="457200" rtl="0" eaLnBrk="1" latinLnBrk="0" hangingPunct="1">
              <a:spcBef>
                <a:spcPts val="0"/>
              </a:spcBef>
              <a:spcAft>
                <a:spcPts val="800"/>
              </a:spcAft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2pPr>
            <a:lvl3pPr marL="914400" indent="-23018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3pPr>
            <a:lvl4pPr marL="1146175" indent="-23177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4pPr>
            <a:lvl5pPr marL="1255713" indent="-230188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b="0" i="0" kern="1200">
                <a:solidFill>
                  <a:srgbClr val="6C6463"/>
                </a:solidFill>
                <a:latin typeface="Gill Sans MT"/>
                <a:ea typeface="+mn-ea"/>
                <a:cs typeface="Gill Sans MT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فهم مفاهيم الحماية وحماية الطفل وكيفية ارتباطها بأنشطتك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افهم مسؤولياتك وواجباتك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كن قادرًا على التعرف على المخاوف والاستجابة لها بشكل مناسب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تعرف على كيفية مشاركة المعلومات بشكل مناسب مع المهنيين والوكالات الأخرى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ar-LB" sz="1400" b="1" dirty="0">
                <a:solidFill>
                  <a:schemeClr val="bg1"/>
                </a:solidFill>
              </a:rPr>
              <a:t>معرفة كيفية تطوير وتنفيذ سياسة حماية الطفل وصونه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7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685800" y="1296987"/>
            <a:ext cx="7772400" cy="455613"/>
          </a:xfrm>
        </p:spPr>
        <p:txBody>
          <a:bodyPr/>
          <a:lstStyle/>
          <a:p>
            <a:r>
              <a:rPr lang="ar-LB" dirty="0"/>
              <a:t>ما الفرق بين الحماية الوقائية للأطفال وحماية الطفل؟</a:t>
            </a:r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5C1E33-7843-DD4E-A777-43ECB6153BE3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6104" y="452089"/>
            <a:ext cx="7772400" cy="461665"/>
          </a:xfrm>
        </p:spPr>
        <p:txBody>
          <a:bodyPr/>
          <a:lstStyle/>
          <a:p>
            <a:r>
              <a:rPr lang="ar-LB" dirty="0"/>
              <a:t>الحماية الوقائية للأطفال وحماية الطفل؟</a:t>
            </a:r>
            <a:endParaRPr lang="en-US" dirty="0"/>
          </a:p>
        </p:txBody>
      </p:sp>
      <p:pic>
        <p:nvPicPr>
          <p:cNvPr id="5122" name="Picture 2" descr="Child Protection Resources – Power to Prot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2484" y="1752600"/>
            <a:ext cx="4336590" cy="315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53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03559"/>
            <a:ext cx="7772400" cy="2522538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200"/>
              </a:spcAft>
            </a:pPr>
            <a:r>
              <a:rPr lang="ar-LB" sz="1800" dirty="0"/>
              <a:t>من المهم معرفة المراحل الطبيعية لنمو الطفل وتطوره. هذه تطورات في:</a:t>
            </a:r>
          </a:p>
          <a:p>
            <a:pPr>
              <a:spcAft>
                <a:spcPts val="1200"/>
              </a:spcAft>
            </a:pPr>
            <a:r>
              <a:rPr lang="ar-LB" sz="1800" dirty="0"/>
              <a:t>الطول والوزن والمناطق الأخرى القابلة للقياس</a:t>
            </a:r>
          </a:p>
          <a:p>
            <a:pPr>
              <a:spcAft>
                <a:spcPts val="1200"/>
              </a:spcAft>
            </a:pPr>
            <a:r>
              <a:rPr lang="ar-LB" sz="1800" dirty="0"/>
              <a:t>المهارات البدنية والأداء</a:t>
            </a:r>
          </a:p>
          <a:p>
            <a:pPr>
              <a:spcAft>
                <a:spcPts val="1200"/>
              </a:spcAft>
            </a:pPr>
            <a:r>
              <a:rPr lang="ar-LB" sz="1800" dirty="0"/>
              <a:t>التطور الاجتماعي والعاطفي (الهوية ، الصورة الذاتية ، العلاقات ، المشاعر)</a:t>
            </a:r>
          </a:p>
          <a:p>
            <a:pPr>
              <a:spcAft>
                <a:spcPts val="1200"/>
              </a:spcAft>
            </a:pPr>
            <a:r>
              <a:rPr lang="ar-LB" sz="1800" dirty="0"/>
              <a:t>القدرات الفكرية (الفهم والذاكرة والتركيز)</a:t>
            </a:r>
          </a:p>
          <a:p>
            <a:pPr>
              <a:spcAft>
                <a:spcPts val="1200"/>
              </a:spcAft>
            </a:pPr>
            <a:r>
              <a:rPr lang="ar-LB" sz="1800" dirty="0"/>
              <a:t>التواصل والكلام</a:t>
            </a:r>
          </a:p>
          <a:p>
            <a:pPr>
              <a:spcAft>
                <a:spcPts val="1200"/>
              </a:spcAft>
            </a:pPr>
            <a:r>
              <a:rPr lang="ar-LB" sz="1800" dirty="0"/>
              <a:t>يمكن أن يكون التطور غير الطبيعي مؤشرًا على سوء المعاملة ، بما في ذلك الإهمال.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3355D5-F1DA-0F48-9E7E-0A3FEBF9FF84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5800" y="221257"/>
            <a:ext cx="7772400" cy="461665"/>
          </a:xfrm>
        </p:spPr>
        <p:txBody>
          <a:bodyPr/>
          <a:lstStyle/>
          <a:p>
            <a:r>
              <a:rPr lang="ar-LB" dirty="0"/>
              <a:t>نمو الطفل الطبيعي وتطوره</a:t>
            </a:r>
            <a:endParaRPr lang="en-US" dirty="0"/>
          </a:p>
        </p:txBody>
      </p:sp>
      <p:pic>
        <p:nvPicPr>
          <p:cNvPr id="2052" name="Picture 4" descr="Be Their Favorite Teacher! A Parent's Role In Child Developme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6"/>
          <a:stretch/>
        </p:blipFill>
        <p:spPr bwMode="auto">
          <a:xfrm>
            <a:off x="257175" y="3226098"/>
            <a:ext cx="8362949" cy="180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178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54" y="655171"/>
            <a:ext cx="5200346" cy="4078754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ar-LB" sz="1400" dirty="0"/>
              <a:t>يتضمن قانون الأطفال لعام 1989 تشريعات حماية الطفل بما في ذلك رعاية الأطفال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رفاهية الطفل لها أهمية قصوى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يجب عادة تربية الأطفال في أسرهم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يقدم مفهوم الأذى الكبير والأطفال المحتاجين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يسمح بالتأديب الجسدي المعقول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القسم 17 - الأطفال المحتاجون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يقع على عاتق المقاطعة واجب المساعدة في الأماكن التي يضعف فيها نمو الأطفال دون تدخل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المادة 47 - حماية الطفل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يقع على عاتق المقاطعة واجب التحقيق في المكان الذي يعتبر فيه الطفل أو معرضًا لخطر إلحاق ضرر جسيم</a:t>
            </a:r>
          </a:p>
          <a:p>
            <a:pPr>
              <a:spcAft>
                <a:spcPts val="1200"/>
              </a:spcAft>
            </a:pPr>
            <a:r>
              <a:rPr lang="ar-LB" sz="1400" dirty="0"/>
              <a:t>القسم 27 - واجب التعاون بين الوكالات فيما يتعلق بشؤون الإنتاج الأنظف</a:t>
            </a:r>
            <a:endParaRPr lang="en-US" sz="1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3355D5-F1DA-0F48-9E7E-0A3FEBF9FF84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52754" y="226314"/>
            <a:ext cx="7772400" cy="465370"/>
          </a:xfrm>
        </p:spPr>
        <p:txBody>
          <a:bodyPr/>
          <a:lstStyle/>
          <a:p>
            <a:r>
              <a:rPr lang="en-GB" b="1" dirty="0"/>
              <a:t>The Children Act 1989</a:t>
            </a:r>
            <a:r>
              <a:rPr lang="ar-LB" dirty="0"/>
              <a:t>قانون الأطفال لعام </a:t>
            </a:r>
            <a:r>
              <a:rPr lang="en-US" dirty="0"/>
              <a:t>-</a:t>
            </a:r>
            <a:r>
              <a:rPr lang="ar-LB" dirty="0"/>
              <a:t>1989</a:t>
            </a:r>
            <a:endParaRPr lang="en-US" dirty="0"/>
          </a:p>
        </p:txBody>
      </p:sp>
      <p:pic>
        <p:nvPicPr>
          <p:cNvPr id="4100" name="Picture 4" descr="Child Protection Policy – Abu Dhabi Indian School, Branch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48839"/>
            <a:ext cx="38576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7874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7" descr="8722143013_2f7297ca6c_o.jpg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" r="3"/>
          <a:stretch/>
        </p:blipFill>
        <p:spPr/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1B7343D-1FD4-744C-9192-B6EF5881B96B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ar-LB" sz="2400" dirty="0"/>
              <a:t>تحدد استراتيجية حماية الطفل لعام 2008 لليونيسف هدف حماية الطفل على أنه "منع العنف والاستغلال وسوء المعاملة ضد الأطفال والاستجابة لهما" ، وهو أمر "ضروري لضمان حقوق الأطفال في البقاء والنمو والرفاهية"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5800" y="1048047"/>
            <a:ext cx="3657600" cy="461665"/>
          </a:xfrm>
        </p:spPr>
        <p:txBody>
          <a:bodyPr/>
          <a:lstStyle/>
          <a:p>
            <a:r>
              <a:rPr lang="en-US" dirty="0">
                <a:solidFill>
                  <a:srgbClr val="651D32"/>
                </a:solidFill>
              </a:rPr>
              <a:t>Child Protection </a:t>
            </a:r>
            <a:r>
              <a:rPr lang="ar-LB" dirty="0"/>
              <a:t>حماية الطفل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5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4FB1AD-D69E-B741-965A-0BAE826C2FA6}" type="datetime1">
              <a:rPr lang="en-US" smtClean="0"/>
              <a:pPr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FOOTER GOES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2782948-4DBE-204D-AB9E-B65E067054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304" y="221257"/>
            <a:ext cx="7772400" cy="461665"/>
          </a:xfrm>
        </p:spPr>
        <p:txBody>
          <a:bodyPr/>
          <a:lstStyle/>
          <a:p>
            <a:r>
              <a:rPr lang="ar-LB" dirty="0"/>
              <a:t>تعريف حماية الطفل وأنواع الإساءة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14325" y="915987"/>
            <a:ext cx="7772400" cy="3200400"/>
          </a:xfrm>
        </p:spPr>
        <p:txBody>
          <a:bodyPr/>
          <a:lstStyle/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حماية الطفل هي عملية حماية الأطفال الذين تم تحديدهم على أنهم إما يعانون أو يحتمل أن يتعرضوا لضرر كبير نتيجة للإساءة.</a:t>
            </a:r>
          </a:p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 </a:t>
            </a:r>
          </a:p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فئات الإساءة هي ؛</a:t>
            </a:r>
          </a:p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إهمال</a:t>
            </a:r>
          </a:p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جسدي - بدني</a:t>
            </a:r>
          </a:p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عاطفي</a:t>
            </a:r>
          </a:p>
          <a:p>
            <a:pPr marL="0" indent="0">
              <a:buNone/>
            </a:pPr>
            <a:r>
              <a:rPr lang="ar-LB" dirty="0">
                <a:latin typeface="Arial" pitchFamily="34" charset="0"/>
              </a:rPr>
              <a:t>جنسي</a:t>
            </a:r>
            <a:endParaRPr lang="en-US" dirty="0"/>
          </a:p>
        </p:txBody>
      </p:sp>
      <p:pic>
        <p:nvPicPr>
          <p:cNvPr id="20482" name="Picture 2" descr="Child Protection Laws Defective, Need Reform | Financial Tribu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23" y="1733550"/>
            <a:ext cx="4192627" cy="2941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124351"/>
      </p:ext>
    </p:extLst>
  </p:cSld>
  <p:clrMapOvr>
    <a:masterClrMapping/>
  </p:clrMapOvr>
</p:sld>
</file>

<file path=ppt/theme/theme1.xml><?xml version="1.0" encoding="utf-8"?>
<a:theme xmlns:a="http://schemas.openxmlformats.org/drawingml/2006/main" name="16.9-Template_12.7.2016">
  <a:themeElements>
    <a:clrScheme name="Custom 2">
      <a:dk1>
        <a:sysClr val="windowText" lastClr="000000"/>
      </a:dk1>
      <a:lt1>
        <a:srgbClr val="FFFFFF"/>
      </a:lt1>
      <a:dk2>
        <a:srgbClr val="002F6C"/>
      </a:dk2>
      <a:lt2>
        <a:srgbClr val="BA0C2F"/>
      </a:lt2>
      <a:accent1>
        <a:srgbClr val="002F6C"/>
      </a:accent1>
      <a:accent2>
        <a:srgbClr val="BA0C2F"/>
      </a:accent2>
      <a:accent3>
        <a:srgbClr val="6C6463"/>
      </a:accent3>
      <a:accent4>
        <a:srgbClr val="000000"/>
      </a:accent4>
      <a:accent5>
        <a:srgbClr val="CFCDC9"/>
      </a:accent5>
      <a:accent6>
        <a:srgbClr val="0067B9"/>
      </a:accent6>
      <a:hlink>
        <a:srgbClr val="6C6463"/>
      </a:hlink>
      <a:folHlink>
        <a:srgbClr val="CFCDC9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16.9-Template_12.7.2016</Template>
  <TotalTime>3069</TotalTime>
  <Words>2258</Words>
  <Application>Microsoft Office PowerPoint</Application>
  <PresentationFormat>Custom</PresentationFormat>
  <Paragraphs>355</Paragraphs>
  <Slides>38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Calibri</vt:lpstr>
      <vt:lpstr>Gill Sans MT</vt:lpstr>
      <vt:lpstr>Tahoma</vt:lpstr>
      <vt:lpstr>Times</vt:lpstr>
      <vt:lpstr>Times New Roman</vt:lpstr>
      <vt:lpstr>16.9-Template_12.7.2016</vt:lpstr>
      <vt:lpstr>Photo Editor Photo</vt:lpstr>
      <vt:lpstr>سياسة حماية ووقاية الطفل</vt:lpstr>
      <vt:lpstr>تطوير سياسة حماية الطفل وصونه وأنشطته</vt:lpstr>
      <vt:lpstr>PowerPoint Presentation</vt:lpstr>
      <vt:lpstr>PowerPoint Presentation</vt:lpstr>
      <vt:lpstr>الحماية الوقائية للأطفال وحماية الطفل؟</vt:lpstr>
      <vt:lpstr>نمو الطفل الطبيعي وتطوره</vt:lpstr>
      <vt:lpstr>The Children Act 1989قانون الأطفال لعام -1989</vt:lpstr>
      <vt:lpstr>Child Protection حماية الطفل</vt:lpstr>
      <vt:lpstr>تعريف حماية الطفل وأنواع الإساءة</vt:lpstr>
      <vt:lpstr>أشكال إيذاء الأطفال</vt:lpstr>
      <vt:lpstr>تعريف إساءة معاملة الأطفال</vt:lpstr>
      <vt:lpstr>فئات الإساءة</vt:lpstr>
      <vt:lpstr>إهمال</vt:lpstr>
      <vt:lpstr>المؤشرات المحتملة للإهمال</vt:lpstr>
      <vt:lpstr>الاعتداء الجسدي</vt:lpstr>
      <vt:lpstr>يشتبه في حدوث إصابات غير عرضية عندما:</vt:lpstr>
      <vt:lpstr>المؤشرات المحتملة للإيذاء الجسدي</vt:lpstr>
      <vt:lpstr>العنف الجنسي</vt:lpstr>
      <vt:lpstr>المؤشرات المحتملة للاعتداء الجنسي</vt:lpstr>
      <vt:lpstr>سوء المعاملة العاطفية</vt:lpstr>
      <vt:lpstr>المؤشرات المحتملة للإساءة العاطفية</vt:lpstr>
      <vt:lpstr>أنواع أخرى من العنف تجاه الأطفال</vt:lpstr>
      <vt:lpstr>نظام حماية الطفل: التعريف</vt:lpstr>
      <vt:lpstr>القضايا التي تزيد من مخاطر سوء المعاملة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الحيطة</vt:lpstr>
      <vt:lpstr>خطوات تطوير سياسة حماية الطفل وصونه</vt:lpstr>
      <vt:lpstr>النشاط رقم 1 التخفيف من المخاطر</vt:lpstr>
      <vt:lpstr>PowerPoint Presentation</vt:lpstr>
      <vt:lpstr>يجب أن تتضمن السياسة وتصف ما يلي:</vt:lpstr>
      <vt:lpstr>يجب أن تتضمن السياسة ما يلي:</vt:lpstr>
      <vt:lpstr>مقدمة لعناصر سياسة حماية الطفل وصونه:</vt:lpstr>
      <vt:lpstr>PowerPoint Presentation</vt:lpstr>
      <vt:lpstr>PowerPoint Presentation</vt:lpstr>
    </vt:vector>
  </TitlesOfParts>
  <Company>USAID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COVER OPTION TITLE GOES HERE CAN  RUN THREE LINES</dc:title>
  <dc:creator>USAID</dc:creator>
  <cp:lastModifiedBy>MSI MEL</cp:lastModifiedBy>
  <cp:revision>30</cp:revision>
  <dcterms:created xsi:type="dcterms:W3CDTF">2017-03-16T17:43:27Z</dcterms:created>
  <dcterms:modified xsi:type="dcterms:W3CDTF">2020-11-10T14:53:01Z</dcterms:modified>
</cp:coreProperties>
</file>