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572" r:id="rId2"/>
    <p:sldId id="632" r:id="rId3"/>
    <p:sldId id="511" r:id="rId4"/>
    <p:sldId id="633" r:id="rId5"/>
    <p:sldId id="513" r:id="rId6"/>
    <p:sldId id="514" r:id="rId7"/>
    <p:sldId id="509" r:id="rId8"/>
    <p:sldId id="515" r:id="rId9"/>
    <p:sldId id="574" r:id="rId10"/>
    <p:sldId id="638" r:id="rId11"/>
    <p:sldId id="650" r:id="rId12"/>
    <p:sldId id="581" r:id="rId13"/>
    <p:sldId id="639" r:id="rId14"/>
    <p:sldId id="582" r:id="rId15"/>
    <p:sldId id="587" r:id="rId16"/>
    <p:sldId id="682" r:id="rId17"/>
    <p:sldId id="637" r:id="rId18"/>
    <p:sldId id="683" r:id="rId19"/>
    <p:sldId id="685" r:id="rId20"/>
    <p:sldId id="611" r:id="rId21"/>
    <p:sldId id="589" r:id="rId22"/>
    <p:sldId id="645" r:id="rId23"/>
    <p:sldId id="647" r:id="rId24"/>
    <p:sldId id="648" r:id="rId25"/>
    <p:sldId id="668" r:id="rId26"/>
    <p:sldId id="593" r:id="rId27"/>
    <p:sldId id="669" r:id="rId28"/>
    <p:sldId id="671" r:id="rId29"/>
    <p:sldId id="684" r:id="rId30"/>
    <p:sldId id="673" r:id="rId31"/>
    <p:sldId id="670" r:id="rId32"/>
    <p:sldId id="674" r:id="rId33"/>
    <p:sldId id="662" r:id="rId34"/>
    <p:sldId id="592" r:id="rId35"/>
    <p:sldId id="675" r:id="rId36"/>
    <p:sldId id="676" r:id="rId37"/>
    <p:sldId id="663" r:id="rId38"/>
    <p:sldId id="664" r:id="rId39"/>
    <p:sldId id="665" r:id="rId40"/>
    <p:sldId id="666" r:id="rId41"/>
    <p:sldId id="660" r:id="rId42"/>
    <p:sldId id="661" r:id="rId43"/>
    <p:sldId id="686" r:id="rId44"/>
    <p:sldId id="677" r:id="rId45"/>
    <p:sldId id="680" r:id="rId46"/>
    <p:sldId id="681" r:id="rId47"/>
    <p:sldId id="631" r:id="rId48"/>
    <p:sldId id="446" r:id="rId49"/>
  </p:sldIdLst>
  <p:sldSz cx="9144000" cy="6858000" type="screen4x3"/>
  <p:notesSz cx="6797675" cy="9928225"/>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A53"/>
    <a:srgbClr val="3A89A9"/>
    <a:srgbClr val="D9D9D9"/>
    <a:srgbClr val="595959"/>
    <a:srgbClr val="3C7496"/>
    <a:srgbClr val="A03B53"/>
    <a:srgbClr val="BED0D1"/>
    <a:srgbClr val="ECEEF2"/>
    <a:srgbClr val="2C769A"/>
    <a:srgbClr val="37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5" autoAdjust="0"/>
    <p:restoredTop sz="87567" autoAdjust="0"/>
  </p:normalViewPr>
  <p:slideViewPr>
    <p:cSldViewPr>
      <p:cViewPr varScale="1">
        <p:scale>
          <a:sx n="74" d="100"/>
          <a:sy n="74" d="100"/>
        </p:scale>
        <p:origin x="15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04"/>
    </p:cViewPr>
  </p:sorterViewPr>
  <p:notesViewPr>
    <p:cSldViewPr>
      <p:cViewPr varScale="1">
        <p:scale>
          <a:sx n="68" d="100"/>
          <a:sy n="68" d="100"/>
        </p:scale>
        <p:origin x="-2820" y="-102"/>
      </p:cViewPr>
      <p:guideLst>
        <p:guide orient="horz" pos="3108"/>
        <p:guide pos="2122"/>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44841" cy="486943"/>
          </a:xfrm>
          <a:prstGeom prst="rect">
            <a:avLst/>
          </a:prstGeom>
          <a:noFill/>
          <a:ln>
            <a:noFill/>
          </a:ln>
          <a:effectLst/>
          <a:extLst/>
        </p:spPr>
        <p:txBody>
          <a:bodyPr vert="horz" wrap="square" lIns="92117" tIns="46058" rIns="92117" bIns="46058" numCol="1" anchor="t" anchorCtr="0" compatLnSpc="1">
            <a:prstTxWarp prst="textNoShape">
              <a:avLst/>
            </a:prstTxWarp>
          </a:bodyPr>
          <a:lstStyle>
            <a:lvl1pPr>
              <a:defRPr sz="1200" dirty="0">
                <a:latin typeface="Times" charset="0"/>
              </a:defRPr>
            </a:lvl1pPr>
          </a:lstStyle>
          <a:p>
            <a:pPr>
              <a:defRPr/>
            </a:pPr>
            <a:endParaRPr lang="en-US" dirty="0"/>
          </a:p>
        </p:txBody>
      </p:sp>
      <p:sp>
        <p:nvSpPr>
          <p:cNvPr id="124931" name="Rectangle 3"/>
          <p:cNvSpPr>
            <a:spLocks noGrp="1" noChangeArrowheads="1"/>
          </p:cNvSpPr>
          <p:nvPr>
            <p:ph type="dt" sz="quarter" idx="1"/>
          </p:nvPr>
        </p:nvSpPr>
        <p:spPr bwMode="auto">
          <a:xfrm>
            <a:off x="3828293" y="0"/>
            <a:ext cx="2944841" cy="486943"/>
          </a:xfrm>
          <a:prstGeom prst="rect">
            <a:avLst/>
          </a:prstGeom>
          <a:noFill/>
          <a:ln>
            <a:noFill/>
          </a:ln>
          <a:effectLst/>
          <a:extLst/>
        </p:spPr>
        <p:txBody>
          <a:bodyPr vert="horz" wrap="square" lIns="92117" tIns="46058" rIns="92117" bIns="46058" numCol="1" anchor="t" anchorCtr="0" compatLnSpc="1">
            <a:prstTxWarp prst="textNoShape">
              <a:avLst/>
            </a:prstTxWarp>
          </a:bodyPr>
          <a:lstStyle>
            <a:lvl1pPr algn="r">
              <a:defRPr sz="1200">
                <a:latin typeface="Times" charset="0"/>
              </a:defRPr>
            </a:lvl1pPr>
          </a:lstStyle>
          <a:p>
            <a:pPr>
              <a:defRPr/>
            </a:pPr>
            <a:endParaRPr lang="en-US" dirty="0"/>
          </a:p>
        </p:txBody>
      </p:sp>
      <p:sp>
        <p:nvSpPr>
          <p:cNvPr id="124932" name="Rectangle 4"/>
          <p:cNvSpPr>
            <a:spLocks noGrp="1" noChangeArrowheads="1"/>
          </p:cNvSpPr>
          <p:nvPr>
            <p:ph type="ftr" sz="quarter" idx="2"/>
          </p:nvPr>
        </p:nvSpPr>
        <p:spPr bwMode="auto">
          <a:xfrm>
            <a:off x="0" y="9414230"/>
            <a:ext cx="2944841" cy="486943"/>
          </a:xfrm>
          <a:prstGeom prst="rect">
            <a:avLst/>
          </a:prstGeom>
          <a:noFill/>
          <a:ln>
            <a:noFill/>
          </a:ln>
          <a:effectLst/>
          <a:extLst/>
        </p:spPr>
        <p:txBody>
          <a:bodyPr vert="horz" wrap="square" lIns="92117" tIns="46058" rIns="92117" bIns="46058" numCol="1" anchor="b" anchorCtr="0" compatLnSpc="1">
            <a:prstTxWarp prst="textNoShape">
              <a:avLst/>
            </a:prstTxWarp>
          </a:bodyPr>
          <a:lstStyle>
            <a:lvl1pPr>
              <a:defRPr sz="1200">
                <a:latin typeface="Times" charset="0"/>
              </a:defRPr>
            </a:lvl1pPr>
          </a:lstStyle>
          <a:p>
            <a:pPr>
              <a:defRPr/>
            </a:pPr>
            <a:endParaRPr lang="en-US" dirty="0"/>
          </a:p>
        </p:txBody>
      </p:sp>
      <p:sp>
        <p:nvSpPr>
          <p:cNvPr id="124933" name="Rectangle 5"/>
          <p:cNvSpPr>
            <a:spLocks noGrp="1" noChangeArrowheads="1"/>
          </p:cNvSpPr>
          <p:nvPr>
            <p:ph type="sldNum" sz="quarter" idx="3"/>
          </p:nvPr>
        </p:nvSpPr>
        <p:spPr bwMode="auto">
          <a:xfrm>
            <a:off x="3828293" y="9414230"/>
            <a:ext cx="2944841" cy="486943"/>
          </a:xfrm>
          <a:prstGeom prst="rect">
            <a:avLst/>
          </a:prstGeom>
          <a:noFill/>
          <a:ln>
            <a:noFill/>
          </a:ln>
          <a:effectLst/>
          <a:extLst/>
        </p:spPr>
        <p:txBody>
          <a:bodyPr vert="horz" wrap="square" lIns="92117" tIns="46058" rIns="92117" bIns="46058" numCol="1" anchor="b" anchorCtr="0" compatLnSpc="1">
            <a:prstTxWarp prst="textNoShape">
              <a:avLst/>
            </a:prstTxWarp>
          </a:bodyPr>
          <a:lstStyle>
            <a:lvl1pPr algn="r">
              <a:defRPr sz="1200"/>
            </a:lvl1pPr>
          </a:lstStyle>
          <a:p>
            <a:fld id="{4282D20E-04EE-4357-A5B9-8361D86ED65C}" type="slidenum">
              <a:rPr lang="en-US" altLang="en-US"/>
              <a:pPr/>
              <a:t>‹#›</a:t>
            </a:fld>
            <a:endParaRPr lang="en-US" altLang="en-US" dirty="0"/>
          </a:p>
        </p:txBody>
      </p:sp>
    </p:spTree>
    <p:extLst>
      <p:ext uri="{BB962C8B-B14F-4D97-AF65-F5344CB8AC3E}">
        <p14:creationId xmlns:p14="http://schemas.microsoft.com/office/powerpoint/2010/main" val="4841481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41" cy="486943"/>
          </a:xfrm>
          <a:prstGeom prst="rect">
            <a:avLst/>
          </a:prstGeom>
          <a:noFill/>
          <a:ln>
            <a:noFill/>
          </a:ln>
          <a:effectLst/>
          <a:extLst/>
        </p:spPr>
        <p:txBody>
          <a:bodyPr vert="horz" wrap="square" lIns="92117" tIns="46058" rIns="92117" bIns="46058" numCol="1" anchor="t" anchorCtr="0" compatLnSpc="1">
            <a:prstTxWarp prst="textNoShape">
              <a:avLst/>
            </a:prstTxWarp>
          </a:bodyPr>
          <a:lstStyle>
            <a:lvl1pPr>
              <a:defRPr sz="1200">
                <a:latin typeface="Times" charset="0"/>
              </a:defRPr>
            </a:lvl1pPr>
          </a:lstStyle>
          <a:p>
            <a:pPr>
              <a:defRPr/>
            </a:pPr>
            <a:endParaRPr lang="en-US" dirty="0"/>
          </a:p>
        </p:txBody>
      </p:sp>
      <p:sp>
        <p:nvSpPr>
          <p:cNvPr id="129027" name="Rectangle 3"/>
          <p:cNvSpPr>
            <a:spLocks noGrp="1" noChangeArrowheads="1"/>
          </p:cNvSpPr>
          <p:nvPr>
            <p:ph type="dt" idx="1"/>
          </p:nvPr>
        </p:nvSpPr>
        <p:spPr bwMode="auto">
          <a:xfrm>
            <a:off x="3828293" y="0"/>
            <a:ext cx="2944841" cy="486943"/>
          </a:xfrm>
          <a:prstGeom prst="rect">
            <a:avLst/>
          </a:prstGeom>
          <a:noFill/>
          <a:ln>
            <a:noFill/>
          </a:ln>
          <a:effectLst/>
          <a:extLst/>
        </p:spPr>
        <p:txBody>
          <a:bodyPr vert="horz" wrap="square" lIns="92117" tIns="46058" rIns="92117" bIns="46058" numCol="1" anchor="t" anchorCtr="0" compatLnSpc="1">
            <a:prstTxWarp prst="textNoShape">
              <a:avLst/>
            </a:prstTxWarp>
          </a:bodyPr>
          <a:lstStyle>
            <a:lvl1pPr algn="r">
              <a:defRPr sz="1200">
                <a:latin typeface="Times"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896938" y="730250"/>
            <a:ext cx="4979987"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883452" y="4707115"/>
            <a:ext cx="5006230" cy="4463643"/>
          </a:xfrm>
          <a:prstGeom prst="rect">
            <a:avLst/>
          </a:prstGeom>
          <a:noFill/>
          <a:ln>
            <a:noFill/>
          </a:ln>
          <a:effectLst/>
          <a:extLst/>
        </p:spPr>
        <p:txBody>
          <a:bodyPr vert="horz" wrap="square" lIns="92117" tIns="46058" rIns="92117" bIns="460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9414230"/>
            <a:ext cx="2944841" cy="486943"/>
          </a:xfrm>
          <a:prstGeom prst="rect">
            <a:avLst/>
          </a:prstGeom>
          <a:noFill/>
          <a:ln>
            <a:noFill/>
          </a:ln>
          <a:effectLst/>
          <a:extLst/>
        </p:spPr>
        <p:txBody>
          <a:bodyPr vert="horz" wrap="square" lIns="92117" tIns="46058" rIns="92117" bIns="46058" numCol="1" anchor="b" anchorCtr="0" compatLnSpc="1">
            <a:prstTxWarp prst="textNoShape">
              <a:avLst/>
            </a:prstTxWarp>
          </a:bodyPr>
          <a:lstStyle>
            <a:lvl1pPr>
              <a:defRPr sz="1200">
                <a:latin typeface="Times" charset="0"/>
              </a:defRPr>
            </a:lvl1pPr>
          </a:lstStyle>
          <a:p>
            <a:pPr>
              <a:defRPr/>
            </a:pPr>
            <a:endParaRPr lang="en-US" dirty="0"/>
          </a:p>
        </p:txBody>
      </p:sp>
      <p:sp>
        <p:nvSpPr>
          <p:cNvPr id="129031" name="Rectangle 7"/>
          <p:cNvSpPr>
            <a:spLocks noGrp="1" noChangeArrowheads="1"/>
          </p:cNvSpPr>
          <p:nvPr>
            <p:ph type="sldNum" sz="quarter" idx="5"/>
          </p:nvPr>
        </p:nvSpPr>
        <p:spPr bwMode="auto">
          <a:xfrm>
            <a:off x="3828293" y="9414230"/>
            <a:ext cx="2944841" cy="486943"/>
          </a:xfrm>
          <a:prstGeom prst="rect">
            <a:avLst/>
          </a:prstGeom>
          <a:noFill/>
          <a:ln>
            <a:noFill/>
          </a:ln>
          <a:effectLst/>
          <a:extLst/>
        </p:spPr>
        <p:txBody>
          <a:bodyPr vert="horz" wrap="square" lIns="92117" tIns="46058" rIns="92117" bIns="46058" numCol="1" anchor="b" anchorCtr="0" compatLnSpc="1">
            <a:prstTxWarp prst="textNoShape">
              <a:avLst/>
            </a:prstTxWarp>
          </a:bodyPr>
          <a:lstStyle>
            <a:lvl1pPr algn="r">
              <a:defRPr sz="1200"/>
            </a:lvl1pPr>
          </a:lstStyle>
          <a:p>
            <a:fld id="{739CCEB8-9DB4-4BDA-B269-1313E20BE51F}" type="slidenum">
              <a:rPr lang="en-US" altLang="en-US"/>
              <a:pPr/>
              <a:t>‹#›</a:t>
            </a:fld>
            <a:endParaRPr lang="en-US" altLang="en-US" dirty="0"/>
          </a:p>
        </p:txBody>
      </p:sp>
    </p:spTree>
    <p:extLst>
      <p:ext uri="{BB962C8B-B14F-4D97-AF65-F5344CB8AC3E}">
        <p14:creationId xmlns:p14="http://schemas.microsoft.com/office/powerpoint/2010/main" val="350643543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Rot="1" noChangeAspect="1" noChangeArrowheads="1" noTextEdit="1"/>
          </p:cNvSpPr>
          <p:nvPr>
            <p:ph type="sldImg"/>
          </p:nvPr>
        </p:nvSpPr>
        <p:spPr>
          <a:xfrm>
            <a:off x="387350" y="371475"/>
            <a:ext cx="5851525" cy="4387850"/>
          </a:xfrm>
          <a:ln/>
        </p:spPr>
      </p:sp>
      <p:sp>
        <p:nvSpPr>
          <p:cNvPr id="210949" name="Rectangle 5"/>
          <p:cNvSpPr>
            <a:spLocks noGrp="1" noChangeArrowheads="1"/>
          </p:cNvSpPr>
          <p:nvPr>
            <p:ph type="body" idx="1"/>
          </p:nvPr>
        </p:nvSpPr>
        <p:spPr>
          <a:xfrm>
            <a:off x="588969" y="5031743"/>
            <a:ext cx="5447956" cy="3903998"/>
          </a:xfrm>
        </p:spPr>
        <p:txBody>
          <a:bodyPr/>
          <a:lstStyle/>
          <a:p>
            <a:endParaRPr lang="en-US" sz="1000" dirty="0"/>
          </a:p>
        </p:txBody>
      </p:sp>
    </p:spTree>
    <p:extLst>
      <p:ext uri="{BB962C8B-B14F-4D97-AF65-F5344CB8AC3E}">
        <p14:creationId xmlns:p14="http://schemas.microsoft.com/office/powerpoint/2010/main" val="379440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19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19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26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06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250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76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0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0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04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04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22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8604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22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229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76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339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24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229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22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04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21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83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6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09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764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dirty="0">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dirty="0">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a:prstGeom prst="rect">
            <a:avLst/>
          </a:prstGeo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9"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465833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154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87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57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4987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3892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2372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9852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8304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686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3867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052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dirty="0">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dirty="0">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 id="214748369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0"/>
            <a:ext cx="8991601" cy="49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399" y="5454316"/>
            <a:ext cx="8991601" cy="1403684"/>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9" name="Rectangle 8"/>
          <p:cNvSpPr/>
          <p:nvPr/>
        </p:nvSpPr>
        <p:spPr>
          <a:xfrm>
            <a:off x="641684" y="4427621"/>
            <a:ext cx="4010527" cy="1700225"/>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0" name="TextBox 1"/>
          <p:cNvSpPr txBox="1">
            <a:spLocks noChangeArrowheads="1"/>
          </p:cNvSpPr>
          <p:nvPr/>
        </p:nvSpPr>
        <p:spPr bwMode="auto">
          <a:xfrm>
            <a:off x="152400" y="6396335"/>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rtl="1"/>
            <a:r>
              <a:rPr lang="ar-SA" sz="1000" dirty="0" smtClean="0">
                <a:solidFill>
                  <a:schemeClr val="bg1"/>
                </a:solidFill>
              </a:rPr>
              <a:t>تمّ تطوير هذه المنشورة بفضل دعم الشّعب الأميركي من خلال الوكالة الأمريكيّة للتّنمية الدّوليّة</a:t>
            </a:r>
            <a:r>
              <a:rPr lang="en-US" sz="1000" dirty="0" smtClean="0">
                <a:solidFill>
                  <a:schemeClr val="bg1"/>
                </a:solidFill>
              </a:rPr>
              <a:t>(USAID) </a:t>
            </a:r>
            <a:r>
              <a:rPr lang="ar-LB" sz="1000" dirty="0" smtClean="0">
                <a:solidFill>
                  <a:schemeClr val="bg1"/>
                </a:solidFill>
              </a:rPr>
              <a:t>. </a:t>
            </a:r>
            <a:r>
              <a:rPr lang="ar-SA" sz="1000" dirty="0" smtClean="0">
                <a:solidFill>
                  <a:schemeClr val="bg1"/>
                </a:solidFill>
              </a:rPr>
              <a:t>محتويات هذه المنشورة هي مسؤوليّة </a:t>
            </a:r>
            <a:r>
              <a:rPr lang="ar-SA" sz="1000" dirty="0" err="1" smtClean="0">
                <a:solidFill>
                  <a:schemeClr val="bg1"/>
                </a:solidFill>
              </a:rPr>
              <a:t>الإستشاري</a:t>
            </a:r>
            <a:r>
              <a:rPr lang="ar-SA" sz="1000" dirty="0" smtClean="0">
                <a:solidFill>
                  <a:schemeClr val="bg1"/>
                </a:solidFill>
              </a:rPr>
              <a:t>، ولا تعكس بالضّرورة وجهة نظر أو آراء الوكالة الأمريكيّة للتّنمية أو حكومة الولايات المتّحدة</a:t>
            </a:r>
            <a:r>
              <a:rPr lang="en-US" sz="1000" dirty="0" smtClean="0">
                <a:solidFill>
                  <a:schemeClr val="bg1"/>
                </a:solidFill>
              </a:rPr>
              <a:t>.</a:t>
            </a:r>
            <a:endParaRPr lang="en-US" sz="1000" dirty="0">
              <a:solidFill>
                <a:schemeClr val="bg1"/>
              </a:solidFill>
            </a:endParaRPr>
          </a:p>
        </p:txBody>
      </p:sp>
      <p:sp>
        <p:nvSpPr>
          <p:cNvPr id="11" name="Rectangle 2"/>
          <p:cNvSpPr txBox="1">
            <a:spLocks noChangeArrowheads="1"/>
          </p:cNvSpPr>
          <p:nvPr/>
        </p:nvSpPr>
        <p:spPr>
          <a:xfrm>
            <a:off x="609600" y="4664242"/>
            <a:ext cx="4042611" cy="120315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3200" dirty="0" smtClean="0">
                <a:solidFill>
                  <a:schemeClr val="bg1"/>
                </a:solidFill>
                <a:latin typeface="Times" pitchFamily="18" charset="0"/>
                <a:cs typeface="Times" pitchFamily="18" charset="0"/>
              </a:rPr>
              <a:t>مؤشرات مراقبة الأداء</a:t>
            </a:r>
            <a:endParaRPr lang="en-US" sz="800" dirty="0">
              <a:solidFill>
                <a:schemeClr val="bg1"/>
              </a:solidFill>
              <a:latin typeface="Times" pitchFamily="18" charset="0"/>
              <a:cs typeface="Times" pitchFamily="18" charset="0"/>
            </a:endParaRPr>
          </a:p>
          <a:p>
            <a:pPr algn="ctr" rtl="1">
              <a:lnSpc>
                <a:spcPct val="100000"/>
              </a:lnSpc>
            </a:pPr>
            <a:r>
              <a:rPr lang="ar-LB" sz="2400" dirty="0" smtClean="0">
                <a:solidFill>
                  <a:schemeClr val="bg1"/>
                </a:solidFill>
                <a:latin typeface="Times" pitchFamily="18" charset="0"/>
                <a:cs typeface="Times" pitchFamily="18" charset="0"/>
              </a:rPr>
              <a:t>المراقبة والتقييم الجزء 2</a:t>
            </a:r>
            <a:endParaRPr lang="en-US" sz="2000" dirty="0">
              <a:solidFill>
                <a:schemeClr val="bg1"/>
              </a:solidFill>
              <a:latin typeface="Times" pitchFamily="18" charset="0"/>
              <a:cs typeface="Times" pitchFamily="18" charset="0"/>
            </a:endParaRPr>
          </a:p>
        </p:txBody>
      </p:sp>
      <p:cxnSp>
        <p:nvCxnSpPr>
          <p:cNvPr id="13" name="Straight Connector 12"/>
          <p:cNvCxnSpPr/>
          <p:nvPr/>
        </p:nvCxnSpPr>
        <p:spPr>
          <a:xfrm>
            <a:off x="6785808" y="5807241"/>
            <a:ext cx="0" cy="272716"/>
          </a:xfrm>
          <a:prstGeom prst="line">
            <a:avLst/>
          </a:prstGeom>
          <a:ln>
            <a:solidFill>
              <a:schemeClr val="bg1"/>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1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249031"/>
            <a:ext cx="77724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sz="3600" kern="0" dirty="0" smtClean="0">
                <a:solidFill>
                  <a:srgbClr val="1B667A"/>
                </a:solidFill>
                <a:latin typeface="Times" pitchFamily="18" charset="0"/>
                <a:cs typeface="Times" pitchFamily="18" charset="0"/>
              </a:rPr>
              <a:t>ما هو المؤشر؟</a:t>
            </a:r>
            <a:endParaRPr lang="en-US" sz="3600" dirty="0">
              <a:solidFill>
                <a:srgbClr val="1B667A"/>
              </a:solidFill>
              <a:latin typeface="Times" pitchFamily="18" charset="0"/>
              <a:cs typeface="Times" pitchFamily="18" charset="0"/>
            </a:endParaRPr>
          </a:p>
        </p:txBody>
      </p:sp>
      <p:sp>
        <p:nvSpPr>
          <p:cNvPr id="3" name="Rectangle 2"/>
          <p:cNvSpPr/>
          <p:nvPr/>
        </p:nvSpPr>
        <p:spPr>
          <a:xfrm>
            <a:off x="533400" y="2971800"/>
            <a:ext cx="7696200" cy="2246769"/>
          </a:xfrm>
          <a:prstGeom prst="rect">
            <a:avLst/>
          </a:prstGeom>
        </p:spPr>
        <p:txBody>
          <a:bodyPr wrap="square">
            <a:spAutoFit/>
          </a:bodyPr>
          <a:lstStyle/>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المؤشر هو أداة مراقبة وتقييم تستخدم لتتبع وقياس وتقييم ووضع تقرير عن التقدم المحرز نحو تحقيق الأهداف على مختلف المستويات بما في ذلك:</a:t>
            </a:r>
          </a:p>
          <a:p>
            <a:pPr marL="0" marR="0" algn="just" rtl="1">
              <a:spcBef>
                <a:spcPts val="0"/>
              </a:spcBef>
              <a:spcAft>
                <a:spcPts val="0"/>
              </a:spcAft>
            </a:pPr>
            <a:endParaRPr lang="ar-LB" sz="2000" dirty="0" smtClean="0">
              <a:solidFill>
                <a:schemeClr val="tx1">
                  <a:lumMod val="75000"/>
                  <a:lumOff val="25000"/>
                </a:schemeClr>
              </a:solidFill>
              <a:ea typeface="Calibri" panose="020F0502020204030204" pitchFamily="34" charset="0"/>
              <a:cs typeface="Times" pitchFamily="18" charset="0"/>
            </a:endParaRPr>
          </a:p>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(أ) الأنشطة؛</a:t>
            </a:r>
          </a:p>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(ب) النتائج؛ </a:t>
            </a:r>
            <a:r>
              <a:rPr lang="ar-LB" sz="2000" dirty="0" err="1" smtClean="0">
                <a:solidFill>
                  <a:schemeClr val="tx1">
                    <a:lumMod val="75000"/>
                    <a:lumOff val="25000"/>
                  </a:schemeClr>
                </a:solidFill>
                <a:ea typeface="Calibri" panose="020F0502020204030204" pitchFamily="34" charset="0"/>
                <a:cs typeface="Times" pitchFamily="18" charset="0"/>
              </a:rPr>
              <a:t>و</a:t>
            </a:r>
            <a:endParaRPr lang="ar-LB" sz="2000" dirty="0" smtClean="0">
              <a:solidFill>
                <a:schemeClr val="tx1">
                  <a:lumMod val="75000"/>
                  <a:lumOff val="25000"/>
                </a:schemeClr>
              </a:solidFill>
              <a:ea typeface="Calibri" panose="020F0502020204030204" pitchFamily="34" charset="0"/>
              <a:cs typeface="Times" pitchFamily="18" charset="0"/>
            </a:endParaRPr>
          </a:p>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(ج) الأهداف.</a:t>
            </a:r>
            <a:endParaRPr lang="en-US" sz="2000" dirty="0" smtClean="0">
              <a:solidFill>
                <a:schemeClr val="tx1">
                  <a:lumMod val="75000"/>
                  <a:lumOff val="25000"/>
                </a:schemeClr>
              </a:solidFill>
              <a:ea typeface="Calibri" panose="020F0502020204030204" pitchFamily="34" charset="0"/>
              <a:cs typeface="Times" pitchFamily="18" charset="0"/>
            </a:endParaRPr>
          </a:p>
          <a:p>
            <a:pPr marL="0" marR="0" algn="just">
              <a:spcBef>
                <a:spcPts val="0"/>
              </a:spcBef>
              <a:spcAft>
                <a:spcPts val="0"/>
              </a:spcAft>
            </a:pPr>
            <a:endParaRPr lang="en-US" sz="2000" dirty="0">
              <a:solidFill>
                <a:schemeClr val="tx1">
                  <a:lumMod val="75000"/>
                  <a:lumOff val="25000"/>
                </a:schemeClr>
              </a:solidFill>
              <a:ea typeface="Calibri" panose="020F0502020204030204" pitchFamily="34" charset="0"/>
              <a:cs typeface="Times" pitchFamily="18" charset="0"/>
            </a:endParaRPr>
          </a:p>
        </p:txBody>
      </p:sp>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8" name="Rectangle 3"/>
          <p:cNvSpPr txBox="1">
            <a:spLocks noChangeArrowheads="1"/>
          </p:cNvSpPr>
          <p:nvPr/>
        </p:nvSpPr>
        <p:spPr>
          <a:xfrm>
            <a:off x="68179"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10/48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31554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249031"/>
            <a:ext cx="77724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1B667A"/>
                </a:solidFill>
                <a:latin typeface="Times" pitchFamily="18" charset="0"/>
                <a:cs typeface="Times" pitchFamily="18" charset="0"/>
              </a:rPr>
              <a:t>ماذا يقيس المؤشر؟</a:t>
            </a:r>
            <a:endParaRPr lang="en-US" sz="3600" dirty="0">
              <a:solidFill>
                <a:srgbClr val="1B667A"/>
              </a:solidFill>
              <a:latin typeface="Times" pitchFamily="18" charset="0"/>
              <a:cs typeface="Times" pitchFamily="18" charset="0"/>
            </a:endParaRPr>
          </a:p>
        </p:txBody>
      </p:sp>
      <p:sp>
        <p:nvSpPr>
          <p:cNvPr id="3" name="Rectangle 2"/>
          <p:cNvSpPr/>
          <p:nvPr/>
        </p:nvSpPr>
        <p:spPr>
          <a:xfrm>
            <a:off x="533400" y="2971800"/>
            <a:ext cx="7696200" cy="1938992"/>
          </a:xfrm>
          <a:prstGeom prst="rect">
            <a:avLst/>
          </a:prstGeom>
        </p:spPr>
        <p:txBody>
          <a:bodyPr wrap="square">
            <a:spAutoFit/>
          </a:bodyPr>
          <a:lstStyle/>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يقيس المؤشر التقدم ويتابع التغيير من الأسس وصولا إلى الأهداف.</a:t>
            </a:r>
          </a:p>
          <a:p>
            <a:pPr marL="0" marR="0" algn="just" rtl="1">
              <a:spcBef>
                <a:spcPts val="0"/>
              </a:spcBef>
              <a:spcAft>
                <a:spcPts val="0"/>
              </a:spcAft>
            </a:pPr>
            <a:endParaRPr lang="ar-LB" sz="2000" dirty="0" smtClean="0">
              <a:solidFill>
                <a:schemeClr val="tx1">
                  <a:lumMod val="75000"/>
                  <a:lumOff val="25000"/>
                </a:schemeClr>
              </a:solidFill>
              <a:ea typeface="Calibri" panose="020F0502020204030204" pitchFamily="34" charset="0"/>
              <a:cs typeface="Times" pitchFamily="18" charset="0"/>
            </a:endParaRPr>
          </a:p>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الأساس هو قيمة مؤشر الأداء قبل تنفيذ المشروع.</a:t>
            </a:r>
          </a:p>
          <a:p>
            <a:pPr marL="0" marR="0" algn="just" rtl="1">
              <a:spcBef>
                <a:spcPts val="0"/>
              </a:spcBef>
              <a:spcAft>
                <a:spcPts val="0"/>
              </a:spcAft>
            </a:pPr>
            <a:endParaRPr lang="ar-LB" sz="2000" dirty="0" smtClean="0">
              <a:solidFill>
                <a:schemeClr val="tx1">
                  <a:lumMod val="75000"/>
                  <a:lumOff val="25000"/>
                </a:schemeClr>
              </a:solidFill>
              <a:ea typeface="Calibri" panose="020F0502020204030204" pitchFamily="34" charset="0"/>
              <a:cs typeface="Times" pitchFamily="18" charset="0"/>
            </a:endParaRPr>
          </a:p>
          <a:p>
            <a:pPr marL="0" marR="0" algn="just" rtl="1">
              <a:spcBef>
                <a:spcPts val="0"/>
              </a:spcBef>
              <a:spcAft>
                <a:spcPts val="0"/>
              </a:spcAft>
            </a:pPr>
            <a:r>
              <a:rPr lang="ar-LB" sz="2000" dirty="0" smtClean="0">
                <a:solidFill>
                  <a:schemeClr val="tx1">
                    <a:lumMod val="75000"/>
                    <a:lumOff val="25000"/>
                  </a:schemeClr>
                </a:solidFill>
                <a:ea typeface="Calibri" panose="020F0502020204030204" pitchFamily="34" charset="0"/>
                <a:cs typeface="Times" pitchFamily="18" charset="0"/>
              </a:rPr>
              <a:t>الهدف هو مستوى معين ومخطط للتغيير المراد تحقيقه في فترة زمنية محددة بعد الانتهاء من تنفيذ المشروع.</a:t>
            </a:r>
            <a:endParaRPr lang="en-US" sz="2000" dirty="0">
              <a:solidFill>
                <a:schemeClr val="tx1">
                  <a:lumMod val="75000"/>
                  <a:lumOff val="25000"/>
                </a:schemeClr>
              </a:solidFill>
              <a:ea typeface="Calibri" panose="020F0502020204030204" pitchFamily="34" charset="0"/>
              <a:cs typeface="Times" pitchFamily="18" charset="0"/>
            </a:endParaRPr>
          </a:p>
        </p:txBody>
      </p:sp>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11/48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978305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28" name="Rectangle 10"/>
          <p:cNvSpPr>
            <a:spLocks noChangeArrowheads="1"/>
          </p:cNvSpPr>
          <p:nvPr/>
        </p:nvSpPr>
        <p:spPr bwMode="auto">
          <a:xfrm>
            <a:off x="2241" y="1066800"/>
            <a:ext cx="9141759" cy="152400"/>
          </a:xfrm>
          <a:prstGeom prst="rect">
            <a:avLst/>
          </a:prstGeom>
          <a:solidFill>
            <a:srgbClr val="C2113A"/>
          </a:solidFill>
          <a:ln w="9525">
            <a:noFill/>
            <a:miter lim="800000"/>
            <a:headEnd/>
            <a:tailEnd/>
          </a:ln>
          <a:effectLst/>
        </p:spPr>
        <p:txBody>
          <a:bodyPr wrap="none" anchor="ctr"/>
          <a:lstStyle/>
          <a:p>
            <a:pPr>
              <a:defRPr/>
            </a:pPr>
            <a:endParaRPr lang="en-US" dirty="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12/48</a:t>
            </a:r>
            <a:endParaRPr lang="en-US" sz="1800" dirty="0">
              <a:solidFill>
                <a:schemeClr val="bg1"/>
              </a:solidFill>
              <a:latin typeface="Times" pitchFamily="18" charset="0"/>
              <a:cs typeface="Times" pitchFamily="18" charset="0"/>
            </a:endParaRPr>
          </a:p>
        </p:txBody>
      </p:sp>
      <p:sp>
        <p:nvSpPr>
          <p:cNvPr id="41" name="Title 4"/>
          <p:cNvSpPr txBox="1">
            <a:spLocks/>
          </p:cNvSpPr>
          <p:nvPr/>
        </p:nvSpPr>
        <p:spPr>
          <a:xfrm>
            <a:off x="457200" y="2249031"/>
            <a:ext cx="77724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1B667A"/>
                </a:solidFill>
                <a:latin typeface="Times" pitchFamily="18" charset="0"/>
                <a:cs typeface="Times" pitchFamily="18" charset="0"/>
              </a:rPr>
              <a:t>تساعد المؤشرات في: </a:t>
            </a:r>
            <a:endParaRPr lang="en-US" sz="3600" dirty="0">
              <a:solidFill>
                <a:srgbClr val="1B667A"/>
              </a:solidFill>
              <a:latin typeface="Times" pitchFamily="18" charset="0"/>
              <a:cs typeface="Times" pitchFamily="18" charset="0"/>
            </a:endParaRPr>
          </a:p>
        </p:txBody>
      </p:sp>
      <p:sp>
        <p:nvSpPr>
          <p:cNvPr id="42" name="Rectangle 41"/>
          <p:cNvSpPr/>
          <p:nvPr/>
        </p:nvSpPr>
        <p:spPr>
          <a:xfrm>
            <a:off x="533400" y="3011031"/>
            <a:ext cx="7924800" cy="1631216"/>
          </a:xfrm>
          <a:prstGeom prst="rect">
            <a:avLst/>
          </a:prstGeom>
        </p:spPr>
        <p:txBody>
          <a:bodyPr wrap="square">
            <a:spAutoFit/>
          </a:bodyPr>
          <a:lstStyle/>
          <a:p>
            <a:pPr marL="342900" indent="-342900" algn="r" rtl="1">
              <a:buFont typeface="Wingdings" charset="2"/>
              <a:buChar char="§"/>
            </a:pPr>
            <a:r>
              <a:rPr lang="ar-LB" sz="2000" u="sng" dirty="0" smtClean="0">
                <a:solidFill>
                  <a:schemeClr val="tx1">
                    <a:lumMod val="75000"/>
                    <a:lumOff val="25000"/>
                  </a:schemeClr>
                </a:solidFill>
                <a:cs typeface="Times" pitchFamily="18" charset="0"/>
              </a:rPr>
              <a:t>تتبع تنفيذ الأنشطة </a:t>
            </a:r>
            <a:r>
              <a:rPr lang="ar-LB" sz="2000" dirty="0" smtClean="0">
                <a:solidFill>
                  <a:schemeClr val="tx1">
                    <a:lumMod val="75000"/>
                    <a:lumOff val="25000"/>
                  </a:schemeClr>
                </a:solidFill>
                <a:cs typeface="Times" pitchFamily="18" charset="0"/>
              </a:rPr>
              <a:t>للتأكد من: (أ) تنفيذها على النحو المخطط؛ و(ب) أنها تؤدي إلى النتائج المخطط لها أو المقصودة.</a:t>
            </a:r>
          </a:p>
          <a:p>
            <a:pPr marL="342900" indent="-342900" algn="r" rtl="1">
              <a:buFont typeface="Wingdings" charset="2"/>
              <a:buChar char="§"/>
            </a:pPr>
            <a:r>
              <a:rPr lang="ar-LB" sz="2000" u="sng" dirty="0" smtClean="0">
                <a:solidFill>
                  <a:schemeClr val="tx1">
                    <a:lumMod val="75000"/>
                    <a:lumOff val="25000"/>
                  </a:schemeClr>
                </a:solidFill>
                <a:cs typeface="Times" pitchFamily="18" charset="0"/>
              </a:rPr>
              <a:t>تحليل النتائج </a:t>
            </a:r>
            <a:r>
              <a:rPr lang="ar-LB" sz="2000" dirty="0" smtClean="0">
                <a:solidFill>
                  <a:schemeClr val="tx1">
                    <a:lumMod val="75000"/>
                    <a:lumOff val="25000"/>
                  </a:schemeClr>
                </a:solidFill>
                <a:cs typeface="Times" pitchFamily="18" charset="0"/>
              </a:rPr>
              <a:t>للتأكد من أنها: (أ) تحدث / تكشف على النحو المخطط. و(ب) أنها تؤدي إلى الهدف (الأهداف) المخطط له (ها) أو المقصود (ة)؛</a:t>
            </a:r>
          </a:p>
          <a:p>
            <a:pPr marL="342900" indent="-342900" algn="r" rtl="1">
              <a:buFont typeface="Wingdings" charset="2"/>
              <a:buChar char="§"/>
            </a:pPr>
            <a:r>
              <a:rPr lang="ar-LB" sz="2000" u="sng" dirty="0" smtClean="0">
                <a:solidFill>
                  <a:schemeClr val="tx1">
                    <a:lumMod val="75000"/>
                    <a:lumOff val="25000"/>
                  </a:schemeClr>
                </a:solidFill>
                <a:cs typeface="Times" pitchFamily="18" charset="0"/>
              </a:rPr>
              <a:t>مراقبة التقدم المحرز </a:t>
            </a:r>
            <a:r>
              <a:rPr lang="ar-LB" sz="2000" dirty="0" smtClean="0">
                <a:solidFill>
                  <a:schemeClr val="tx1">
                    <a:lumMod val="75000"/>
                    <a:lumOff val="25000"/>
                  </a:schemeClr>
                </a:solidFill>
                <a:cs typeface="Times" pitchFamily="18" charset="0"/>
              </a:rPr>
              <a:t>نحو تحقيق الأهداف النهائية.</a:t>
            </a:r>
            <a:endParaRPr lang="en-US" sz="2000" dirty="0">
              <a:solidFill>
                <a:schemeClr val="tx1">
                  <a:lumMod val="75000"/>
                  <a:lumOff val="25000"/>
                </a:schemeClr>
              </a:solidFill>
              <a:cs typeface="Times" pitchFamily="18" charset="0"/>
            </a:endParaRPr>
          </a:p>
        </p:txBody>
      </p:sp>
    </p:spTree>
    <p:extLst>
      <p:ext uri="{BB962C8B-B14F-4D97-AF65-F5344CB8AC3E}">
        <p14:creationId xmlns:p14="http://schemas.microsoft.com/office/powerpoint/2010/main" val="36104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a:spLocks noChangeArrowheads="1"/>
          </p:cNvSpPr>
          <p:nvPr/>
        </p:nvSpPr>
        <p:spPr bwMode="auto">
          <a:xfrm>
            <a:off x="2241" y="1066800"/>
            <a:ext cx="9141759" cy="152400"/>
          </a:xfrm>
          <a:prstGeom prst="rect">
            <a:avLst/>
          </a:prstGeom>
          <a:solidFill>
            <a:srgbClr val="C2113A"/>
          </a:solidFill>
          <a:ln w="9525">
            <a:noFill/>
            <a:miter lim="800000"/>
            <a:headEnd/>
            <a:tailEnd/>
          </a:ln>
          <a:effectLst/>
        </p:spPr>
        <p:txBody>
          <a:bodyPr wrap="none" anchor="ctr"/>
          <a:lstStyle/>
          <a:p>
            <a:pPr>
              <a:defRPr/>
            </a:pPr>
            <a:endParaRPr lang="en-US" dirty="0">
              <a:cs typeface="Times" pitchFamily="18" charset="0"/>
            </a:endParaRPr>
          </a:p>
        </p:txBody>
      </p:sp>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13/48</a:t>
            </a:r>
            <a:endParaRPr lang="en-US" sz="1800" dirty="0">
              <a:solidFill>
                <a:schemeClr val="bg1"/>
              </a:solidFill>
              <a:latin typeface="Times" pitchFamily="18" charset="0"/>
              <a:cs typeface="Times" pitchFamily="18" charset="0"/>
            </a:endParaRPr>
          </a:p>
        </p:txBody>
      </p:sp>
      <p:sp>
        <p:nvSpPr>
          <p:cNvPr id="41" name="Title 4"/>
          <p:cNvSpPr txBox="1">
            <a:spLocks/>
          </p:cNvSpPr>
          <p:nvPr/>
        </p:nvSpPr>
        <p:spPr>
          <a:xfrm>
            <a:off x="457200" y="2249031"/>
            <a:ext cx="77724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1B667A"/>
                </a:solidFill>
                <a:latin typeface="Times" pitchFamily="18" charset="0"/>
                <a:cs typeface="Times" pitchFamily="18" charset="0"/>
              </a:rPr>
              <a:t>يمكننا، من خلال استخدام المؤشرات: </a:t>
            </a:r>
            <a:endParaRPr lang="en-US" sz="3600" dirty="0">
              <a:solidFill>
                <a:srgbClr val="1B667A"/>
              </a:solidFill>
              <a:latin typeface="Times" pitchFamily="18" charset="0"/>
              <a:cs typeface="Times" pitchFamily="18" charset="0"/>
            </a:endParaRPr>
          </a:p>
        </p:txBody>
      </p:sp>
      <p:sp>
        <p:nvSpPr>
          <p:cNvPr id="42" name="Rectangle 41"/>
          <p:cNvSpPr/>
          <p:nvPr/>
        </p:nvSpPr>
        <p:spPr>
          <a:xfrm>
            <a:off x="533400" y="3011031"/>
            <a:ext cx="7696200" cy="1631216"/>
          </a:xfrm>
          <a:prstGeom prst="rect">
            <a:avLst/>
          </a:prstGeom>
        </p:spPr>
        <p:txBody>
          <a:bodyPr wrap="square">
            <a:spAutoFit/>
          </a:bodyPr>
          <a:lstStyle/>
          <a:p>
            <a:pPr marL="342900" indent="-342900" algn="r" rtl="1">
              <a:buFont typeface="Wingdings" charset="2"/>
              <a:buChar char="§"/>
            </a:pPr>
            <a:r>
              <a:rPr lang="ar-LB" sz="2000" dirty="0" smtClean="0">
                <a:solidFill>
                  <a:srgbClr val="404040"/>
                </a:solidFill>
                <a:cs typeface="Times" pitchFamily="18" charset="0"/>
              </a:rPr>
              <a:t>تخفيض كمية كبيرة من البيانات وصولا إلى أبسط أشكالها. وبالتالي، تبسيط عملية وضع التقارير؛</a:t>
            </a:r>
          </a:p>
          <a:p>
            <a:pPr marL="342900" indent="-342900" algn="r" rtl="1">
              <a:buFont typeface="Wingdings" charset="2"/>
              <a:buChar char="§"/>
            </a:pPr>
            <a:r>
              <a:rPr lang="ar-LB" sz="2000" dirty="0" smtClean="0">
                <a:solidFill>
                  <a:srgbClr val="404040"/>
                </a:solidFill>
                <a:cs typeface="Times" pitchFamily="18" charset="0"/>
              </a:rPr>
              <a:t>تحديد نقاط الضعف في الوقت المناسب، وتنبيه الإدارة لاتخاذ أي إجراء تصحيحي مطلوب؛</a:t>
            </a:r>
          </a:p>
          <a:p>
            <a:pPr marL="342900" indent="-342900" algn="r" rtl="1">
              <a:buFont typeface="Wingdings" charset="2"/>
              <a:buChar char="§"/>
            </a:pPr>
            <a:r>
              <a:rPr lang="ar-LB" sz="2000" dirty="0" smtClean="0">
                <a:solidFill>
                  <a:srgbClr val="404040"/>
                </a:solidFill>
                <a:cs typeface="Times" pitchFamily="18" charset="0"/>
              </a:rPr>
              <a:t>تقييم فعالية أنشطة البرنامج أو المشروع؛</a:t>
            </a:r>
          </a:p>
          <a:p>
            <a:pPr marL="342900" indent="-342900" algn="r" rtl="1">
              <a:buFont typeface="Wingdings" charset="2"/>
              <a:buChar char="§"/>
            </a:pPr>
            <a:r>
              <a:rPr lang="ar-LB" sz="2000" dirty="0" smtClean="0">
                <a:solidFill>
                  <a:srgbClr val="404040"/>
                </a:solidFill>
                <a:cs typeface="Times" pitchFamily="18" charset="0"/>
              </a:rPr>
              <a:t>تقديم أدلة على تحقيق النتائج والأهداف.</a:t>
            </a:r>
            <a:endParaRPr lang="en-US" sz="2000" dirty="0">
              <a:solidFill>
                <a:srgbClr val="404040"/>
              </a:solidFill>
              <a:cs typeface="Times" pitchFamily="18" charset="0"/>
            </a:endParaRPr>
          </a:p>
        </p:txBody>
      </p:sp>
    </p:spTree>
    <p:extLst>
      <p:ext uri="{BB962C8B-B14F-4D97-AF65-F5344CB8AC3E}">
        <p14:creationId xmlns:p14="http://schemas.microsoft.com/office/powerpoint/2010/main" val="100230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52400" y="1219200"/>
            <a:ext cx="8991600" cy="4876800"/>
          </a:xfrm>
          <a:prstGeom prst="rect">
            <a:avLst/>
          </a:prstGeom>
        </p:spPr>
      </p:pic>
      <p:sp>
        <p:nvSpPr>
          <p:cNvPr id="19" name="Rectangle 18"/>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0"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pic>
        <p:nvPicPr>
          <p:cNvPr id="12" name="Picture 11"/>
          <p:cNvPicPr>
            <a:picLocks noChangeAspect="1"/>
          </p:cNvPicPr>
          <p:nvPr/>
        </p:nvPicPr>
        <p:blipFill>
          <a:blip r:embed="rId3"/>
          <a:stretch>
            <a:fillRect/>
          </a:stretch>
        </p:blipFill>
        <p:spPr>
          <a:xfrm>
            <a:off x="1905000" y="1477499"/>
            <a:ext cx="4624387" cy="3859281"/>
          </a:xfrm>
          <a:prstGeom prst="rect">
            <a:avLst/>
          </a:prstGeom>
        </p:spPr>
      </p:pic>
      <p:sp>
        <p:nvSpPr>
          <p:cNvPr id="13" name="Rectangle 12"/>
          <p:cNvSpPr/>
          <p:nvPr/>
        </p:nvSpPr>
        <p:spPr>
          <a:xfrm>
            <a:off x="2438400" y="4615169"/>
            <a:ext cx="35814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bg1"/>
                </a:solidFill>
                <a:ea typeface="Calibri" panose="020F0502020204030204" pitchFamily="34" charset="0"/>
                <a:cs typeface="Times" pitchFamily="18" charset="0"/>
              </a:rPr>
              <a:t>الأنشطة</a:t>
            </a:r>
            <a:endParaRPr lang="en-US" dirty="0">
              <a:solidFill>
                <a:schemeClr val="bg1"/>
              </a:solidFill>
              <a:effectLst/>
              <a:ea typeface="Calibri" panose="020F0502020204030204" pitchFamily="34" charset="0"/>
              <a:cs typeface="Times" pitchFamily="18" charset="0"/>
            </a:endParaRPr>
          </a:p>
        </p:txBody>
      </p:sp>
      <p:sp>
        <p:nvSpPr>
          <p:cNvPr id="15" name="Rectangle 14"/>
          <p:cNvSpPr/>
          <p:nvPr/>
        </p:nvSpPr>
        <p:spPr>
          <a:xfrm>
            <a:off x="2971800" y="3581400"/>
            <a:ext cx="24384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bg1"/>
                </a:solidFill>
                <a:effectLst/>
                <a:ea typeface="Calibri" panose="020F0502020204030204" pitchFamily="34" charset="0"/>
                <a:cs typeface="Times" pitchFamily="18" charset="0"/>
              </a:rPr>
              <a:t>النتائج</a:t>
            </a:r>
            <a:endParaRPr lang="en-US" dirty="0">
              <a:solidFill>
                <a:schemeClr val="bg1"/>
              </a:solidFill>
              <a:effectLst/>
              <a:ea typeface="Calibri" panose="020F0502020204030204" pitchFamily="34" charset="0"/>
              <a:cs typeface="Times" pitchFamily="18" charset="0"/>
            </a:endParaRPr>
          </a:p>
        </p:txBody>
      </p:sp>
      <p:sp>
        <p:nvSpPr>
          <p:cNvPr id="17" name="Rectangle 16"/>
          <p:cNvSpPr/>
          <p:nvPr/>
        </p:nvSpPr>
        <p:spPr>
          <a:xfrm>
            <a:off x="3581400" y="2514600"/>
            <a:ext cx="1219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bg1"/>
                </a:solidFill>
                <a:ea typeface="Calibri" panose="020F0502020204030204" pitchFamily="34" charset="0"/>
                <a:cs typeface="Times" pitchFamily="18" charset="0"/>
              </a:rPr>
              <a:t>الأهداف</a:t>
            </a:r>
            <a:endParaRPr lang="en-US" dirty="0">
              <a:solidFill>
                <a:schemeClr val="bg1"/>
              </a:solidFill>
              <a:effectLst/>
              <a:ea typeface="Calibri" panose="020F0502020204030204" pitchFamily="34" charset="0"/>
              <a:cs typeface="Times" pitchFamily="18" charset="0"/>
            </a:endParaRPr>
          </a:p>
        </p:txBody>
      </p:sp>
      <p:sp>
        <p:nvSpPr>
          <p:cNvPr id="25" name="Rectangle 24"/>
          <p:cNvSpPr/>
          <p:nvPr/>
        </p:nvSpPr>
        <p:spPr>
          <a:xfrm>
            <a:off x="5486400" y="2362200"/>
            <a:ext cx="1600200" cy="368691"/>
          </a:xfrm>
          <a:prstGeom prst="rect">
            <a:avLst/>
          </a:prstGeom>
        </p:spPr>
        <p:txBody>
          <a:bodyPr wrap="square">
            <a:spAutoFit/>
          </a:bodyPr>
          <a:lstStyle/>
          <a:p>
            <a:pPr marL="0" marR="0" algn="ctr" rtl="1">
              <a:lnSpc>
                <a:spcPct val="107000"/>
              </a:lnSpc>
              <a:spcBef>
                <a:spcPts val="0"/>
              </a:spcBef>
              <a:spcAft>
                <a:spcPts val="800"/>
              </a:spcAft>
            </a:pPr>
            <a:r>
              <a:rPr lang="ar-LB" sz="1800" dirty="0" smtClean="0">
                <a:solidFill>
                  <a:schemeClr val="tx1">
                    <a:lumMod val="75000"/>
                    <a:lumOff val="25000"/>
                  </a:schemeClr>
                </a:solidFill>
                <a:ea typeface="Calibri" panose="020F0502020204030204" pitchFamily="34" charset="0"/>
                <a:cs typeface="Times" pitchFamily="18" charset="0"/>
              </a:rPr>
              <a:t>تقييم الأداء</a:t>
            </a:r>
            <a:r>
              <a:rPr lang="en-US" sz="1800" dirty="0" smtClean="0">
                <a:solidFill>
                  <a:schemeClr val="tx1">
                    <a:lumMod val="75000"/>
                    <a:lumOff val="25000"/>
                  </a:schemeClr>
                </a:solidFill>
                <a:ea typeface="Calibri" panose="020F0502020204030204" pitchFamily="34" charset="0"/>
                <a:cs typeface="Times" pitchFamily="18" charset="0"/>
              </a:rPr>
              <a:t> </a:t>
            </a:r>
            <a:endParaRPr lang="en-US" sz="1800" dirty="0">
              <a:solidFill>
                <a:schemeClr val="tx1">
                  <a:lumMod val="75000"/>
                  <a:lumOff val="25000"/>
                </a:schemeClr>
              </a:solidFill>
              <a:effectLst/>
              <a:ea typeface="Calibri" panose="020F0502020204030204" pitchFamily="34" charset="0"/>
              <a:cs typeface="Times" pitchFamily="18" charset="0"/>
            </a:endParaRPr>
          </a:p>
        </p:txBody>
      </p:sp>
      <p:pic>
        <p:nvPicPr>
          <p:cNvPr id="26" name="Picture 25"/>
          <p:cNvPicPr>
            <a:picLocks noChangeAspect="1"/>
          </p:cNvPicPr>
          <p:nvPr/>
        </p:nvPicPr>
        <p:blipFill>
          <a:blip r:embed="rId4"/>
          <a:stretch>
            <a:fillRect/>
          </a:stretch>
        </p:blipFill>
        <p:spPr>
          <a:xfrm rot="19833673">
            <a:off x="5081974" y="1179547"/>
            <a:ext cx="487339" cy="3279128"/>
          </a:xfrm>
          <a:prstGeom prst="rect">
            <a:avLst/>
          </a:prstGeom>
        </p:spPr>
      </p:pic>
      <p:pic>
        <p:nvPicPr>
          <p:cNvPr id="27" name="Picture 26"/>
          <p:cNvPicPr>
            <a:picLocks noChangeAspect="1"/>
          </p:cNvPicPr>
          <p:nvPr/>
        </p:nvPicPr>
        <p:blipFill>
          <a:blip r:embed="rId4"/>
          <a:stretch>
            <a:fillRect/>
          </a:stretch>
        </p:blipFill>
        <p:spPr>
          <a:xfrm rot="12626355">
            <a:off x="1795953" y="3753393"/>
            <a:ext cx="487339" cy="1506985"/>
          </a:xfrm>
          <a:prstGeom prst="rect">
            <a:avLst/>
          </a:prstGeom>
        </p:spPr>
      </p:pic>
      <p:sp>
        <p:nvSpPr>
          <p:cNvPr id="28" name="Rectangle 27"/>
          <p:cNvSpPr/>
          <p:nvPr/>
        </p:nvSpPr>
        <p:spPr>
          <a:xfrm>
            <a:off x="304800" y="4038600"/>
            <a:ext cx="1600200" cy="368691"/>
          </a:xfrm>
          <a:prstGeom prst="rect">
            <a:avLst/>
          </a:prstGeom>
        </p:spPr>
        <p:txBody>
          <a:bodyPr wrap="square">
            <a:spAutoFit/>
          </a:bodyPr>
          <a:lstStyle/>
          <a:p>
            <a:pPr marL="0" marR="0" algn="ctr" rtl="1">
              <a:lnSpc>
                <a:spcPct val="107000"/>
              </a:lnSpc>
              <a:spcBef>
                <a:spcPts val="0"/>
              </a:spcBef>
              <a:spcAft>
                <a:spcPts val="800"/>
              </a:spcAft>
            </a:pPr>
            <a:r>
              <a:rPr lang="ar-LB" sz="1800" dirty="0" smtClean="0">
                <a:solidFill>
                  <a:schemeClr val="tx1">
                    <a:lumMod val="75000"/>
                    <a:lumOff val="25000"/>
                  </a:schemeClr>
                </a:solidFill>
                <a:effectLst/>
                <a:ea typeface="Calibri" panose="020F0502020204030204" pitchFamily="34" charset="0"/>
                <a:cs typeface="Times" pitchFamily="18" charset="0"/>
              </a:rPr>
              <a:t>مراقبة الأداء</a:t>
            </a:r>
            <a:endParaRPr lang="en-US" sz="1800" dirty="0">
              <a:solidFill>
                <a:schemeClr val="tx1">
                  <a:lumMod val="75000"/>
                  <a:lumOff val="25000"/>
                </a:schemeClr>
              </a:solidFill>
              <a:effectLst/>
              <a:ea typeface="Calibri" panose="020F0502020204030204" pitchFamily="34" charset="0"/>
              <a:cs typeface="Times" pitchFamily="18" charset="0"/>
            </a:endParaRPr>
          </a:p>
        </p:txBody>
      </p:sp>
      <p:sp>
        <p:nvSpPr>
          <p:cNvPr id="16"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14/48</a:t>
            </a:r>
            <a:endParaRPr lang="en-US" sz="1800" dirty="0">
              <a:solidFill>
                <a:schemeClr val="bg1"/>
              </a:solidFill>
              <a:latin typeface="Times" pitchFamily="18" charset="0"/>
              <a:cs typeface="Times" pitchFamily="18" charset="0"/>
            </a:endParaRPr>
          </a:p>
        </p:txBody>
      </p:sp>
      <p:sp>
        <p:nvSpPr>
          <p:cNvPr id="20" name="Rectangle 19"/>
          <p:cNvSpPr/>
          <p:nvPr/>
        </p:nvSpPr>
        <p:spPr>
          <a:xfrm>
            <a:off x="228600" y="1295400"/>
            <a:ext cx="3200400" cy="1477328"/>
          </a:xfrm>
          <a:prstGeom prst="rect">
            <a:avLst/>
          </a:prstGeom>
        </p:spPr>
        <p:txBody>
          <a:bodyPr wrap="square">
            <a:spAutoFit/>
          </a:bodyPr>
          <a:lstStyle/>
          <a:p>
            <a:pPr marL="285750" marR="0" indent="-285750" algn="r" rtl="1">
              <a:spcBef>
                <a:spcPts val="0"/>
              </a:spcBef>
              <a:spcAft>
                <a:spcPts val="0"/>
              </a:spcAft>
              <a:buFont typeface="Wingdings" charset="2"/>
              <a:buChar char="§"/>
            </a:pPr>
            <a:r>
              <a:rPr lang="ar-LB" sz="1800" dirty="0" smtClean="0">
                <a:solidFill>
                  <a:schemeClr val="tx1">
                    <a:lumMod val="75000"/>
                    <a:lumOff val="25000"/>
                  </a:schemeClr>
                </a:solidFill>
                <a:cs typeface="Times" pitchFamily="18" charset="0"/>
              </a:rPr>
              <a:t>لا يشكل أي مؤشر واحد مقياسا شاملا.</a:t>
            </a:r>
          </a:p>
          <a:p>
            <a:pPr marL="285750" marR="0" indent="-285750" algn="r" rtl="1">
              <a:spcBef>
                <a:spcPts val="0"/>
              </a:spcBef>
              <a:spcAft>
                <a:spcPts val="0"/>
              </a:spcAft>
              <a:buFont typeface="Wingdings" charset="2"/>
              <a:buChar char="§"/>
            </a:pPr>
            <a:r>
              <a:rPr lang="ar-LB" sz="1800" dirty="0" smtClean="0">
                <a:solidFill>
                  <a:schemeClr val="tx1">
                    <a:lumMod val="75000"/>
                    <a:lumOff val="25000"/>
                  </a:schemeClr>
                </a:solidFill>
                <a:cs typeface="Times" pitchFamily="18" charset="0"/>
              </a:rPr>
              <a:t>تقيس المؤشرات على مستويات مختلفة أشياء مختلفة.</a:t>
            </a:r>
          </a:p>
          <a:p>
            <a:pPr marL="285750" marR="0" indent="-285750" algn="r" rtl="1">
              <a:spcBef>
                <a:spcPts val="0"/>
              </a:spcBef>
              <a:spcAft>
                <a:spcPts val="0"/>
              </a:spcAft>
              <a:buFont typeface="Wingdings" charset="2"/>
              <a:buChar char="§"/>
            </a:pPr>
            <a:r>
              <a:rPr lang="ar-LB" sz="1800" dirty="0" smtClean="0">
                <a:solidFill>
                  <a:schemeClr val="tx1">
                    <a:lumMod val="75000"/>
                    <a:lumOff val="25000"/>
                  </a:schemeClr>
                </a:solidFill>
                <a:cs typeface="Times" pitchFamily="18" charset="0"/>
              </a:rPr>
              <a:t>تساعد المؤشرات على إثبات الصلة، والروابط والعلاقة السببية.</a:t>
            </a:r>
            <a:endParaRPr lang="en-US" sz="1800" dirty="0">
              <a:solidFill>
                <a:schemeClr val="tx1">
                  <a:lumMod val="75000"/>
                  <a:lumOff val="25000"/>
                </a:schemeClr>
              </a:solidFill>
              <a:effectLst/>
              <a:ea typeface="Calibri" panose="020F0502020204030204" pitchFamily="34" charset="0"/>
              <a:cs typeface="Times" pitchFamily="18" charset="0"/>
            </a:endParaRPr>
          </a:p>
        </p:txBody>
      </p:sp>
      <p:sp>
        <p:nvSpPr>
          <p:cNvPr id="2" name="Rectangle 1"/>
          <p:cNvSpPr/>
          <p:nvPr/>
        </p:nvSpPr>
        <p:spPr>
          <a:xfrm>
            <a:off x="6781800" y="3429000"/>
            <a:ext cx="1981200" cy="1631216"/>
          </a:xfrm>
          <a:prstGeom prst="rect">
            <a:avLst/>
          </a:prstGeom>
        </p:spPr>
        <p:txBody>
          <a:bodyPr wrap="square">
            <a:spAutoFit/>
          </a:bodyPr>
          <a:lstStyle/>
          <a:p>
            <a:pPr algn="ctr" rtl="1"/>
            <a:r>
              <a:rPr lang="ar-LB" sz="2000" dirty="0" smtClean="0">
                <a:solidFill>
                  <a:srgbClr val="A03B53"/>
                </a:solidFill>
                <a:cs typeface="Times" pitchFamily="18" charset="0"/>
              </a:rPr>
              <a:t>يستخدم نظام مراقبة وتقييم عالي الجودة المؤشرات التي تراقب التقدم وتتابع التغيير على جميع المستويات</a:t>
            </a:r>
            <a:endParaRPr lang="en-US" sz="2000" dirty="0">
              <a:solidFill>
                <a:srgbClr val="A03B53"/>
              </a:solidFill>
              <a:cs typeface="Times" pitchFamily="18" charset="0"/>
            </a:endParaRPr>
          </a:p>
        </p:txBody>
      </p:sp>
    </p:spTree>
    <p:extLst>
      <p:ext uri="{BB962C8B-B14F-4D97-AF65-F5344CB8AC3E}">
        <p14:creationId xmlns:p14="http://schemas.microsoft.com/office/powerpoint/2010/main" val="412709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5" grpId="0"/>
      <p:bldP spid="2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152400" y="1219200"/>
            <a:ext cx="8991600" cy="4876800"/>
          </a:xfrm>
          <a:prstGeom prst="rect">
            <a:avLst/>
          </a:prstGeom>
        </p:spPr>
      </p:pic>
      <p:sp>
        <p:nvSpPr>
          <p:cNvPr id="2" name="Rectangle 1"/>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 name="Rectangle 2"/>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4"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5" name="Rectangle 2"/>
          <p:cNvSpPr txBox="1">
            <a:spLocks noChangeArrowheads="1"/>
          </p:cNvSpPr>
          <p:nvPr/>
        </p:nvSpPr>
        <p:spPr>
          <a:xfrm>
            <a:off x="152400" y="6096000"/>
            <a:ext cx="51054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altLang="en-US" sz="3200" kern="0" dirty="0" smtClean="0">
                <a:solidFill>
                  <a:schemeClr val="bg1"/>
                </a:solidFill>
                <a:latin typeface="Times" pitchFamily="18" charset="0"/>
                <a:cs typeface="Times" pitchFamily="18" charset="0"/>
              </a:rPr>
              <a:t>Sample Project</a:t>
            </a:r>
            <a:endParaRPr lang="en-US" sz="3200" dirty="0">
              <a:solidFill>
                <a:schemeClr val="bg1"/>
              </a:solidFill>
              <a:latin typeface="Times" pitchFamily="18" charset="0"/>
              <a:cs typeface="Times" pitchFamily="18" charset="0"/>
            </a:endParaRPr>
          </a:p>
        </p:txBody>
      </p:sp>
      <p:grpSp>
        <p:nvGrpSpPr>
          <p:cNvPr id="12" name="Group 11"/>
          <p:cNvGrpSpPr/>
          <p:nvPr/>
        </p:nvGrpSpPr>
        <p:grpSpPr>
          <a:xfrm>
            <a:off x="5041051" y="2668265"/>
            <a:ext cx="1782216" cy="570309"/>
            <a:chOff x="1078650" y="1746845"/>
            <a:chExt cx="1782216" cy="570309"/>
          </a:xfrm>
        </p:grpSpPr>
        <p:sp>
          <p:nvSpPr>
            <p:cNvPr id="13" name="Rectangle 12"/>
            <p:cNvSpPr/>
            <p:nvPr/>
          </p:nvSpPr>
          <p:spPr>
            <a:xfrm>
              <a:off x="1078650" y="1746845"/>
              <a:ext cx="1782216" cy="570309"/>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78650" y="1746845"/>
              <a:ext cx="1782216" cy="5703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US" sz="3900" kern="1200" dirty="0">
                <a:latin typeface="Times" pitchFamily="18" charset="0"/>
                <a:cs typeface="Times" pitchFamily="18" charset="0"/>
              </a:endParaRPr>
            </a:p>
          </p:txBody>
        </p:sp>
      </p:grpSp>
      <p:grpSp>
        <p:nvGrpSpPr>
          <p:cNvPr id="10" name="Group 9"/>
          <p:cNvGrpSpPr/>
          <p:nvPr/>
        </p:nvGrpSpPr>
        <p:grpSpPr>
          <a:xfrm>
            <a:off x="3886200" y="1295401"/>
            <a:ext cx="1576415" cy="457200"/>
            <a:chOff x="1387718" y="1587562"/>
            <a:chExt cx="1576415" cy="788207"/>
          </a:xfrm>
        </p:grpSpPr>
        <p:sp>
          <p:nvSpPr>
            <p:cNvPr id="11" name="Rounded Rectangle 10"/>
            <p:cNvSpPr/>
            <p:nvPr/>
          </p:nvSpPr>
          <p:spPr>
            <a:xfrm>
              <a:off x="1387718" y="1587562"/>
              <a:ext cx="1576415" cy="788207"/>
            </a:xfrm>
            <a:prstGeom prst="roundRect">
              <a:avLst>
                <a:gd name="adj" fmla="val 10000"/>
              </a:avLst>
            </a:prstGeom>
            <a:solidFill>
              <a:srgbClr val="A03B53"/>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6" name="Rounded Rectangle 4"/>
            <p:cNvSpPr/>
            <p:nvPr/>
          </p:nvSpPr>
          <p:spPr>
            <a:xfrm>
              <a:off x="1410804" y="1610648"/>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400" b="1" dirty="0" smtClean="0">
                  <a:solidFill>
                    <a:schemeClr val="bg1"/>
                  </a:solidFill>
                  <a:latin typeface="Times" pitchFamily="18" charset="0"/>
                  <a:cs typeface="Times" pitchFamily="18" charset="0"/>
                </a:rPr>
                <a:t>الهدف</a:t>
              </a:r>
              <a:endParaRPr lang="en-US" sz="2400" b="1" dirty="0">
                <a:solidFill>
                  <a:schemeClr val="bg1"/>
                </a:solidFill>
                <a:latin typeface="Times" pitchFamily="18" charset="0"/>
                <a:cs typeface="Times" pitchFamily="18" charset="0"/>
              </a:endParaRPr>
            </a:p>
          </p:txBody>
        </p:sp>
      </p:grpSp>
      <p:grpSp>
        <p:nvGrpSpPr>
          <p:cNvPr id="17" name="Group 16"/>
          <p:cNvGrpSpPr/>
          <p:nvPr/>
        </p:nvGrpSpPr>
        <p:grpSpPr>
          <a:xfrm>
            <a:off x="2895600" y="2743201"/>
            <a:ext cx="1576415" cy="381000"/>
            <a:chOff x="3594701" y="454513"/>
            <a:chExt cx="1576415" cy="788207"/>
          </a:xfrm>
        </p:grpSpPr>
        <p:sp>
          <p:nvSpPr>
            <p:cNvPr id="21" name="Rounded Rectangle 20"/>
            <p:cNvSpPr/>
            <p:nvPr/>
          </p:nvSpPr>
          <p:spPr>
            <a:xfrm>
              <a:off x="3594701" y="454513"/>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2" name="Rounded Rectangle 4"/>
            <p:cNvSpPr/>
            <p:nvPr/>
          </p:nvSpPr>
          <p:spPr>
            <a:xfrm>
              <a:off x="3617787" y="477599"/>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النتيجة 2</a:t>
              </a:r>
              <a:endParaRPr lang="en-US" sz="2000" b="1" dirty="0">
                <a:solidFill>
                  <a:schemeClr val="bg1"/>
                </a:solidFill>
                <a:latin typeface="Times" pitchFamily="18" charset="0"/>
                <a:cs typeface="Times" pitchFamily="18" charset="0"/>
              </a:endParaRPr>
            </a:p>
          </p:txBody>
        </p:sp>
      </p:grpSp>
      <p:grpSp>
        <p:nvGrpSpPr>
          <p:cNvPr id="18" name="Group 17"/>
          <p:cNvGrpSpPr/>
          <p:nvPr/>
        </p:nvGrpSpPr>
        <p:grpSpPr>
          <a:xfrm>
            <a:off x="4876800" y="2743201"/>
            <a:ext cx="1576415" cy="381000"/>
            <a:chOff x="3594701" y="2720611"/>
            <a:chExt cx="1576415" cy="788207"/>
          </a:xfrm>
        </p:grpSpPr>
        <p:sp>
          <p:nvSpPr>
            <p:cNvPr id="19" name="Rounded Rectangle 18"/>
            <p:cNvSpPr/>
            <p:nvPr/>
          </p:nvSpPr>
          <p:spPr>
            <a:xfrm>
              <a:off x="3594701" y="2720611"/>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0" name="Rounded Rectangle 6"/>
            <p:cNvSpPr/>
            <p:nvPr/>
          </p:nvSpPr>
          <p:spPr>
            <a:xfrm>
              <a:off x="3617787" y="2743697"/>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النتيجة 1</a:t>
              </a:r>
              <a:endParaRPr lang="en-US" sz="2000" b="1" dirty="0">
                <a:solidFill>
                  <a:schemeClr val="bg1"/>
                </a:solidFill>
                <a:latin typeface="Times" pitchFamily="18" charset="0"/>
                <a:cs typeface="Times" pitchFamily="18" charset="0"/>
              </a:endParaRPr>
            </a:p>
          </p:txBody>
        </p:sp>
      </p:grpSp>
      <p:cxnSp>
        <p:nvCxnSpPr>
          <p:cNvPr id="23" name="Straight Connector 22"/>
          <p:cNvCxnSpPr/>
          <p:nvPr/>
        </p:nvCxnSpPr>
        <p:spPr bwMode="auto">
          <a:xfrm flipV="1">
            <a:off x="3657600" y="24384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5638800" y="24384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3657600" y="2438400"/>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4648200" y="22098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p:cNvGrpSpPr/>
          <p:nvPr/>
        </p:nvGrpSpPr>
        <p:grpSpPr>
          <a:xfrm>
            <a:off x="5814985" y="4509062"/>
            <a:ext cx="1576415" cy="407207"/>
            <a:chOff x="5801683" y="1293"/>
            <a:chExt cx="1576415" cy="788207"/>
          </a:xfrm>
        </p:grpSpPr>
        <p:sp>
          <p:nvSpPr>
            <p:cNvPr id="34" name="Rounded Rectangle 33"/>
            <p:cNvSpPr/>
            <p:nvPr/>
          </p:nvSpPr>
          <p:spPr>
            <a:xfrm>
              <a:off x="5801683" y="1293"/>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5" name="Rounded Rectangle 4"/>
            <p:cNvSpPr/>
            <p:nvPr/>
          </p:nvSpPr>
          <p:spPr>
            <a:xfrm>
              <a:off x="5824769" y="24379"/>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النشاط 3</a:t>
              </a:r>
              <a:endParaRPr lang="en-US" sz="2000" b="1" dirty="0">
                <a:solidFill>
                  <a:schemeClr val="bg1"/>
                </a:solidFill>
                <a:latin typeface="Times" pitchFamily="18" charset="0"/>
                <a:cs typeface="Times" pitchFamily="18" charset="0"/>
              </a:endParaRPr>
            </a:p>
          </p:txBody>
        </p:sp>
      </p:grpSp>
      <p:grpSp>
        <p:nvGrpSpPr>
          <p:cNvPr id="28" name="Group 27"/>
          <p:cNvGrpSpPr/>
          <p:nvPr/>
        </p:nvGrpSpPr>
        <p:grpSpPr>
          <a:xfrm>
            <a:off x="3886200" y="4509062"/>
            <a:ext cx="1576415" cy="407207"/>
            <a:chOff x="5801683" y="907732"/>
            <a:chExt cx="1576415" cy="788207"/>
          </a:xfrm>
        </p:grpSpPr>
        <p:sp>
          <p:nvSpPr>
            <p:cNvPr id="32" name="Rounded Rectangle 31"/>
            <p:cNvSpPr/>
            <p:nvPr/>
          </p:nvSpPr>
          <p:spPr>
            <a:xfrm>
              <a:off x="5801683" y="90773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3" name="Rounded Rectangle 6"/>
            <p:cNvSpPr/>
            <p:nvPr/>
          </p:nvSpPr>
          <p:spPr>
            <a:xfrm>
              <a:off x="5824769" y="930818"/>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النشاط 2</a:t>
              </a:r>
              <a:endParaRPr lang="en-US" sz="2000" b="1" dirty="0">
                <a:solidFill>
                  <a:schemeClr val="bg1"/>
                </a:solidFill>
                <a:latin typeface="Times" pitchFamily="18" charset="0"/>
                <a:cs typeface="Times" pitchFamily="18" charset="0"/>
              </a:endParaRPr>
            </a:p>
          </p:txBody>
        </p:sp>
      </p:grpSp>
      <p:grpSp>
        <p:nvGrpSpPr>
          <p:cNvPr id="29" name="Group 28"/>
          <p:cNvGrpSpPr/>
          <p:nvPr/>
        </p:nvGrpSpPr>
        <p:grpSpPr>
          <a:xfrm>
            <a:off x="1928785" y="4509062"/>
            <a:ext cx="1576415" cy="407207"/>
            <a:chOff x="5801683" y="1814172"/>
            <a:chExt cx="1576415" cy="788207"/>
          </a:xfrm>
        </p:grpSpPr>
        <p:sp>
          <p:nvSpPr>
            <p:cNvPr id="30" name="Rounded Rectangle 29"/>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1" name="Rounded Rectangle 8"/>
            <p:cNvSpPr/>
            <p:nvPr/>
          </p:nvSpPr>
          <p:spPr>
            <a:xfrm>
              <a:off x="5824769" y="1837258"/>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النشاط 3</a:t>
              </a:r>
              <a:endParaRPr lang="en-US" sz="2000" b="1" dirty="0">
                <a:solidFill>
                  <a:schemeClr val="bg1"/>
                </a:solidFill>
                <a:latin typeface="Times" pitchFamily="18" charset="0"/>
                <a:cs typeface="Times" pitchFamily="18" charset="0"/>
              </a:endParaRPr>
            </a:p>
          </p:txBody>
        </p:sp>
      </p:grpSp>
      <p:cxnSp>
        <p:nvCxnSpPr>
          <p:cNvPr id="36" name="Straight Connector 35"/>
          <p:cNvCxnSpPr/>
          <p:nvPr/>
        </p:nvCxnSpPr>
        <p:spPr bwMode="auto">
          <a:xfrm flipV="1">
            <a:off x="2667000" y="42304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4648200" y="4001869"/>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V="1">
            <a:off x="6629400" y="42304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667000" y="4230469"/>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3657600" y="4001869"/>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V="1">
            <a:off x="3657600" y="37732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V="1">
            <a:off x="5638800" y="37732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p:cNvSpPr/>
          <p:nvPr/>
        </p:nvSpPr>
        <p:spPr>
          <a:xfrm>
            <a:off x="6019800" y="4992469"/>
            <a:ext cx="1219200" cy="523220"/>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حلقات عمل تدريبية</a:t>
            </a:r>
            <a:endParaRPr lang="en-US" sz="1400" b="1" dirty="0">
              <a:solidFill>
                <a:schemeClr val="tx1">
                  <a:lumMod val="75000"/>
                  <a:lumOff val="25000"/>
                </a:schemeClr>
              </a:solidFill>
              <a:cs typeface="Times" pitchFamily="18" charset="0"/>
            </a:endParaRPr>
          </a:p>
        </p:txBody>
      </p:sp>
      <p:sp>
        <p:nvSpPr>
          <p:cNvPr id="45" name="Rectangle 44"/>
          <p:cNvSpPr/>
          <p:nvPr/>
        </p:nvSpPr>
        <p:spPr>
          <a:xfrm>
            <a:off x="4038600" y="4992469"/>
            <a:ext cx="12192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التدريب الميداني</a:t>
            </a:r>
            <a:endParaRPr lang="en-US" sz="1400" b="1" dirty="0">
              <a:solidFill>
                <a:schemeClr val="tx1">
                  <a:lumMod val="75000"/>
                  <a:lumOff val="25000"/>
                </a:schemeClr>
              </a:solidFill>
              <a:cs typeface="Times" pitchFamily="18" charset="0"/>
            </a:endParaRPr>
          </a:p>
        </p:txBody>
      </p:sp>
      <p:sp>
        <p:nvSpPr>
          <p:cNvPr id="46" name="Rectangle 45"/>
          <p:cNvSpPr/>
          <p:nvPr/>
        </p:nvSpPr>
        <p:spPr>
          <a:xfrm>
            <a:off x="2057400" y="4992469"/>
            <a:ext cx="12192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حملة التوعية</a:t>
            </a:r>
            <a:endParaRPr lang="en-US" sz="1400" b="1" dirty="0">
              <a:solidFill>
                <a:schemeClr val="tx1">
                  <a:lumMod val="75000"/>
                  <a:lumOff val="25000"/>
                </a:schemeClr>
              </a:solidFill>
              <a:cs typeface="Times" pitchFamily="18" charset="0"/>
            </a:endParaRPr>
          </a:p>
        </p:txBody>
      </p:sp>
      <p:sp>
        <p:nvSpPr>
          <p:cNvPr id="47" name="Rectangle 46"/>
          <p:cNvSpPr/>
          <p:nvPr/>
        </p:nvSpPr>
        <p:spPr>
          <a:xfrm>
            <a:off x="5105400" y="3124200"/>
            <a:ext cx="12192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التغيير في المعرفة</a:t>
            </a:r>
            <a:endParaRPr lang="en-US" sz="1400" b="1" dirty="0">
              <a:solidFill>
                <a:schemeClr val="tx1">
                  <a:lumMod val="75000"/>
                  <a:lumOff val="25000"/>
                </a:schemeClr>
              </a:solidFill>
              <a:cs typeface="Times" pitchFamily="18" charset="0"/>
            </a:endParaRPr>
          </a:p>
        </p:txBody>
      </p:sp>
      <p:sp>
        <p:nvSpPr>
          <p:cNvPr id="48" name="Rectangle 47"/>
          <p:cNvSpPr/>
          <p:nvPr/>
        </p:nvSpPr>
        <p:spPr>
          <a:xfrm>
            <a:off x="2895600" y="3124200"/>
            <a:ext cx="1524000" cy="523220"/>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التغيير في ممارسات العمل</a:t>
            </a:r>
            <a:endParaRPr lang="en-US" sz="1400" b="1" dirty="0">
              <a:solidFill>
                <a:schemeClr val="tx1">
                  <a:lumMod val="75000"/>
                  <a:lumOff val="25000"/>
                </a:schemeClr>
              </a:solidFill>
              <a:cs typeface="Times" pitchFamily="18" charset="0"/>
            </a:endParaRPr>
          </a:p>
        </p:txBody>
      </p:sp>
      <p:sp>
        <p:nvSpPr>
          <p:cNvPr id="49" name="Rectangle 48"/>
          <p:cNvSpPr/>
          <p:nvPr/>
        </p:nvSpPr>
        <p:spPr>
          <a:xfrm>
            <a:off x="3124200" y="1828800"/>
            <a:ext cx="30480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الحد من اندلاع الحرائق</a:t>
            </a:r>
            <a:endParaRPr lang="en-US" sz="1400" b="1" dirty="0">
              <a:solidFill>
                <a:schemeClr val="tx1">
                  <a:lumMod val="75000"/>
                  <a:lumOff val="25000"/>
                </a:schemeClr>
              </a:solidFill>
              <a:cs typeface="Times" pitchFamily="18" charset="0"/>
            </a:endParaRPr>
          </a:p>
        </p:txBody>
      </p:sp>
      <p:sp>
        <p:nvSpPr>
          <p:cNvPr id="50" name="Rectangle 49"/>
          <p:cNvSpPr/>
          <p:nvPr/>
        </p:nvSpPr>
        <p:spPr>
          <a:xfrm>
            <a:off x="7391400" y="4519012"/>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a typeface="Calibri" panose="020F0502020204030204" pitchFamily="34" charset="0"/>
                <a:cs typeface="Times" pitchFamily="18" charset="0"/>
              </a:rPr>
              <a:t>النشاطات</a:t>
            </a:r>
            <a:endParaRPr lang="en-US" dirty="0">
              <a:solidFill>
                <a:schemeClr val="tx1">
                  <a:lumMod val="75000"/>
                  <a:lumOff val="25000"/>
                </a:schemeClr>
              </a:solidFill>
              <a:effectLst/>
              <a:ea typeface="Calibri" panose="020F0502020204030204" pitchFamily="34" charset="0"/>
              <a:cs typeface="Times" pitchFamily="18" charset="0"/>
            </a:endParaRPr>
          </a:p>
        </p:txBody>
      </p:sp>
      <p:cxnSp>
        <p:nvCxnSpPr>
          <p:cNvPr id="51" name="Straight Arrow Connector 50"/>
          <p:cNvCxnSpPr/>
          <p:nvPr/>
        </p:nvCxnSpPr>
        <p:spPr bwMode="auto">
          <a:xfrm flipV="1">
            <a:off x="8153400" y="3833212"/>
            <a:ext cx="0" cy="685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p:cNvSpPr/>
          <p:nvPr/>
        </p:nvSpPr>
        <p:spPr>
          <a:xfrm>
            <a:off x="7391400" y="3223612"/>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a typeface="Calibri" panose="020F0502020204030204" pitchFamily="34" charset="0"/>
                <a:cs typeface="Times" pitchFamily="18" charset="0"/>
              </a:rPr>
              <a:t>النتائج</a:t>
            </a:r>
            <a:endParaRPr lang="en-US" dirty="0">
              <a:solidFill>
                <a:schemeClr val="tx1">
                  <a:lumMod val="75000"/>
                  <a:lumOff val="25000"/>
                </a:schemeClr>
              </a:solidFill>
              <a:effectLst/>
              <a:ea typeface="Calibri" panose="020F0502020204030204" pitchFamily="34" charset="0"/>
              <a:cs typeface="Times" pitchFamily="18" charset="0"/>
            </a:endParaRPr>
          </a:p>
        </p:txBody>
      </p:sp>
      <p:cxnSp>
        <p:nvCxnSpPr>
          <p:cNvPr id="53" name="Straight Arrow Connector 52"/>
          <p:cNvCxnSpPr/>
          <p:nvPr/>
        </p:nvCxnSpPr>
        <p:spPr bwMode="auto">
          <a:xfrm flipV="1">
            <a:off x="8153400" y="2537812"/>
            <a:ext cx="0" cy="685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a:xfrm>
            <a:off x="7391400" y="1905000"/>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a typeface="Calibri" panose="020F0502020204030204" pitchFamily="34" charset="0"/>
                <a:cs typeface="Times" pitchFamily="18" charset="0"/>
              </a:rPr>
              <a:t>الأهداف</a:t>
            </a:r>
            <a:endParaRPr lang="en-US" dirty="0">
              <a:solidFill>
                <a:schemeClr val="tx1">
                  <a:lumMod val="75000"/>
                  <a:lumOff val="25000"/>
                </a:schemeClr>
              </a:solidFill>
              <a:effectLst/>
              <a:ea typeface="Calibri" panose="020F0502020204030204" pitchFamily="34" charset="0"/>
              <a:cs typeface="Times" pitchFamily="18" charset="0"/>
            </a:endParaRPr>
          </a:p>
        </p:txBody>
      </p:sp>
      <p:sp>
        <p:nvSpPr>
          <p:cNvPr id="55" name="Rectangle 3"/>
          <p:cNvSpPr txBox="1">
            <a:spLocks noChangeArrowheads="1"/>
          </p:cNvSpPr>
          <p:nvPr/>
        </p:nvSpPr>
        <p:spPr>
          <a:xfrm>
            <a:off x="152400" y="62484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800" dirty="0" smtClean="0">
                <a:solidFill>
                  <a:schemeClr val="bg1"/>
                </a:solidFill>
                <a:latin typeface="Times" pitchFamily="18" charset="0"/>
                <a:cs typeface="Times" pitchFamily="18" charset="0"/>
              </a:rPr>
              <a:t>15/48</a:t>
            </a:r>
            <a:endParaRPr lang="en-US" sz="2000" dirty="0">
              <a:solidFill>
                <a:schemeClr val="bg1"/>
              </a:solidFill>
              <a:latin typeface="Times" pitchFamily="18" charset="0"/>
              <a:cs typeface="Times" pitchFamily="18" charset="0"/>
            </a:endParaRPr>
          </a:p>
        </p:txBody>
      </p:sp>
      <p:sp>
        <p:nvSpPr>
          <p:cNvPr id="56" name="Rectangle 55"/>
          <p:cNvSpPr/>
          <p:nvPr/>
        </p:nvSpPr>
        <p:spPr>
          <a:xfrm>
            <a:off x="304800" y="1371600"/>
            <a:ext cx="2209800" cy="2308324"/>
          </a:xfrm>
          <a:prstGeom prst="rect">
            <a:avLst/>
          </a:prstGeom>
        </p:spPr>
        <p:txBody>
          <a:bodyPr wrap="square">
            <a:spAutoFit/>
          </a:bodyPr>
          <a:lstStyle/>
          <a:p>
            <a:pPr algn="r" rtl="1"/>
            <a:r>
              <a:rPr lang="ar-LB" sz="1800" dirty="0" smtClean="0">
                <a:solidFill>
                  <a:srgbClr val="A03B53"/>
                </a:solidFill>
                <a:cs typeface="Times" pitchFamily="18" charset="0"/>
              </a:rPr>
              <a:t>يهدف المشروع إلى الحد من اندلاع الحرائق بنسبة 10٪ خلال عامين من خلال توفير: (أ) بناء القدرات للمتطوعين وحراس الغابات حول التقنيات الوقائية.</a:t>
            </a:r>
          </a:p>
          <a:p>
            <a:pPr algn="r" rtl="1"/>
            <a:r>
              <a:rPr lang="ar-LB" sz="1800" dirty="0" smtClean="0">
                <a:solidFill>
                  <a:srgbClr val="A03B53"/>
                </a:solidFill>
                <a:cs typeface="Times" pitchFamily="18" charset="0"/>
              </a:rPr>
              <a:t>(ب) تنظيم حملات توعية تستهدف السكان</a:t>
            </a:r>
            <a:endParaRPr lang="en-US" sz="1800" dirty="0">
              <a:solidFill>
                <a:srgbClr val="A03B53"/>
              </a:solidFill>
              <a:cs typeface="Times" pitchFamily="18" charset="0"/>
            </a:endParaRPr>
          </a:p>
        </p:txBody>
      </p:sp>
    </p:spTree>
    <p:extLst>
      <p:ext uri="{BB962C8B-B14F-4D97-AF65-F5344CB8AC3E}">
        <p14:creationId xmlns:p14="http://schemas.microsoft.com/office/powerpoint/2010/main" val="103122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grpSp>
        <p:nvGrpSpPr>
          <p:cNvPr id="71" name="Group 70"/>
          <p:cNvGrpSpPr/>
          <p:nvPr/>
        </p:nvGrpSpPr>
        <p:grpSpPr>
          <a:xfrm>
            <a:off x="228600" y="5105400"/>
            <a:ext cx="990600" cy="685800"/>
            <a:chOff x="5801684" y="1837258"/>
            <a:chExt cx="1576415" cy="886732"/>
          </a:xfrm>
        </p:grpSpPr>
        <p:sp>
          <p:nvSpPr>
            <p:cNvPr id="73"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شاط</a:t>
              </a:r>
              <a:endParaRPr lang="en-US" sz="1400" dirty="0">
                <a:solidFill>
                  <a:schemeClr val="bg1"/>
                </a:solidFill>
                <a:latin typeface="Times" pitchFamily="18" charset="0"/>
                <a:cs typeface="Times" pitchFamily="18" charset="0"/>
              </a:endParaRPr>
            </a:p>
          </p:txBody>
        </p:sp>
        <p:sp>
          <p:nvSpPr>
            <p:cNvPr id="72" name="Rounded Rectangle 71"/>
            <p:cNvSpPr/>
            <p:nvPr/>
          </p:nvSpPr>
          <p:spPr>
            <a:xfrm>
              <a:off x="5801684" y="1912697"/>
              <a:ext cx="1576415" cy="788208"/>
            </a:xfrm>
            <a:prstGeom prst="roundRect">
              <a:avLst>
                <a:gd name="adj" fmla="val 10000"/>
              </a:avLst>
            </a:prstGeom>
            <a:solidFill>
              <a:srgbClr val="595959">
                <a:alpha val="71000"/>
              </a:srgb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pPr algn="ctr"/>
              <a:r>
                <a:rPr lang="ar-LB" sz="1400" dirty="0" smtClean="0">
                  <a:latin typeface="Times New Roman" pitchFamily="18" charset="0"/>
                  <a:cs typeface="Times New Roman" pitchFamily="18" charset="0"/>
                </a:rPr>
                <a:t>النشاط</a:t>
              </a:r>
              <a:endParaRPr lang="ar-LB" sz="1400" dirty="0">
                <a:latin typeface="Times New Roman" pitchFamily="18" charset="0"/>
                <a:cs typeface="Times New Roman" pitchFamily="18" charset="0"/>
              </a:endParaRPr>
            </a:p>
          </p:txBody>
        </p:sp>
      </p:grpSp>
      <p:grpSp>
        <p:nvGrpSpPr>
          <p:cNvPr id="77" name="Group 76"/>
          <p:cNvGrpSpPr/>
          <p:nvPr/>
        </p:nvGrpSpPr>
        <p:grpSpPr>
          <a:xfrm>
            <a:off x="2672893" y="5181600"/>
            <a:ext cx="2749165" cy="609600"/>
            <a:chOff x="5941138" y="1814172"/>
            <a:chExt cx="1436960" cy="788207"/>
          </a:xfrm>
        </p:grpSpPr>
        <p:sp>
          <p:nvSpPr>
            <p:cNvPr id="78" name="Rounded Rectangle 77"/>
            <p:cNvSpPr/>
            <p:nvPr/>
          </p:nvSpPr>
          <p:spPr>
            <a:xfrm>
              <a:off x="5941138" y="1814172"/>
              <a:ext cx="1436960"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79" name="Rounded Rectangle 8"/>
            <p:cNvSpPr/>
            <p:nvPr/>
          </p:nvSpPr>
          <p:spPr>
            <a:xfrm>
              <a:off x="5961298" y="1837257"/>
              <a:ext cx="1413875"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ar-LB" sz="1400" dirty="0" smtClean="0">
                  <a:solidFill>
                    <a:schemeClr val="bg1"/>
                  </a:solidFill>
                  <a:latin typeface="Times" pitchFamily="18" charset="0"/>
                  <a:cs typeface="Times" pitchFamily="18" charset="0"/>
                </a:rPr>
                <a:t>عدد حلقات العمل التدريبية التي تم إجراؤها </a:t>
              </a:r>
              <a:endParaRPr lang="en-US" sz="1400" dirty="0">
                <a:solidFill>
                  <a:schemeClr val="bg1"/>
                </a:solidFill>
                <a:latin typeface="Times" pitchFamily="18" charset="0"/>
                <a:cs typeface="Times" pitchFamily="18" charset="0"/>
              </a:endParaRPr>
            </a:p>
          </p:txBody>
        </p:sp>
      </p:grpSp>
      <p:grpSp>
        <p:nvGrpSpPr>
          <p:cNvPr id="89" name="Group 88"/>
          <p:cNvGrpSpPr/>
          <p:nvPr/>
        </p:nvGrpSpPr>
        <p:grpSpPr>
          <a:xfrm>
            <a:off x="1319183" y="5181600"/>
            <a:ext cx="1271617" cy="609600"/>
            <a:chOff x="5801683" y="1814172"/>
            <a:chExt cx="1576415" cy="788207"/>
          </a:xfrm>
        </p:grpSpPr>
        <p:sp>
          <p:nvSpPr>
            <p:cNvPr id="90" name="Rounded Rectangle 89"/>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1"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latin typeface="Times" pitchFamily="18" charset="0"/>
                  <a:cs typeface="Times" pitchFamily="18" charset="0"/>
                </a:rPr>
                <a:t>حلقات عمل تدريبية</a:t>
              </a:r>
              <a:endParaRPr lang="en-US" sz="1400" dirty="0">
                <a:solidFill>
                  <a:schemeClr val="bg1"/>
                </a:solidFill>
                <a:latin typeface="Times" pitchFamily="18" charset="0"/>
                <a:cs typeface="Times" pitchFamily="18" charset="0"/>
              </a:endParaRPr>
            </a:p>
          </p:txBody>
        </p:sp>
      </p:grpSp>
      <p:grpSp>
        <p:nvGrpSpPr>
          <p:cNvPr id="98" name="Group 97"/>
          <p:cNvGrpSpPr/>
          <p:nvPr/>
        </p:nvGrpSpPr>
        <p:grpSpPr>
          <a:xfrm>
            <a:off x="228600" y="4419600"/>
            <a:ext cx="990600" cy="685800"/>
            <a:chOff x="5801684" y="1837258"/>
            <a:chExt cx="1576415" cy="886732"/>
          </a:xfrm>
        </p:grpSpPr>
        <p:sp>
          <p:nvSpPr>
            <p:cNvPr id="99" name="Rounded Rectangle 98"/>
            <p:cNvSpPr/>
            <p:nvPr/>
          </p:nvSpPr>
          <p:spPr>
            <a:xfrm>
              <a:off x="5801684" y="1912697"/>
              <a:ext cx="1576415" cy="788208"/>
            </a:xfrm>
            <a:prstGeom prst="roundRect">
              <a:avLst>
                <a:gd name="adj" fmla="val 10000"/>
              </a:avLst>
            </a:prstGeom>
            <a:solidFill>
              <a:srgbClr val="595959">
                <a:alpha val="71000"/>
              </a:srgb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0"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err="1" smtClean="0">
                  <a:solidFill>
                    <a:schemeClr val="bg1"/>
                  </a:solidFill>
                  <a:latin typeface="Times" pitchFamily="18" charset="0"/>
                  <a:cs typeface="Times" pitchFamily="18" charset="0"/>
                </a:rPr>
                <a:t>المدخلات</a:t>
              </a:r>
              <a:endParaRPr lang="en-US" sz="1400" dirty="0">
                <a:solidFill>
                  <a:schemeClr val="bg1"/>
                </a:solidFill>
                <a:latin typeface="Times" pitchFamily="18" charset="0"/>
                <a:cs typeface="Times" pitchFamily="18" charset="0"/>
              </a:endParaRPr>
            </a:p>
          </p:txBody>
        </p:sp>
      </p:grpSp>
      <p:grpSp>
        <p:nvGrpSpPr>
          <p:cNvPr id="101" name="Group 100"/>
          <p:cNvGrpSpPr/>
          <p:nvPr/>
        </p:nvGrpSpPr>
        <p:grpSpPr>
          <a:xfrm>
            <a:off x="2672893" y="4495800"/>
            <a:ext cx="2749165" cy="609600"/>
            <a:chOff x="5941138" y="1814172"/>
            <a:chExt cx="1436960" cy="788207"/>
          </a:xfrm>
        </p:grpSpPr>
        <p:sp>
          <p:nvSpPr>
            <p:cNvPr id="102" name="Rounded Rectangle 101"/>
            <p:cNvSpPr/>
            <p:nvPr/>
          </p:nvSpPr>
          <p:spPr>
            <a:xfrm>
              <a:off x="5941138" y="1814172"/>
              <a:ext cx="1436960"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3" name="Rounded Rectangle 8"/>
            <p:cNvSpPr/>
            <p:nvPr/>
          </p:nvSpPr>
          <p:spPr>
            <a:xfrm>
              <a:off x="5961299" y="1837257"/>
              <a:ext cx="1413874"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ar-LB" sz="1400" dirty="0" smtClean="0">
                  <a:solidFill>
                    <a:schemeClr val="bg1"/>
                  </a:solidFill>
                  <a:latin typeface="Times" pitchFamily="18" charset="0"/>
                  <a:cs typeface="Times" pitchFamily="18" charset="0"/>
                </a:rPr>
                <a:t>عدد المتطوعين الذين تم تدريبهم</a:t>
              </a:r>
            </a:p>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ar-LB" sz="1400" dirty="0" smtClean="0">
                  <a:solidFill>
                    <a:schemeClr val="bg1"/>
                  </a:solidFill>
                  <a:latin typeface="Times" pitchFamily="18" charset="0"/>
                  <a:cs typeface="Times" pitchFamily="18" charset="0"/>
                </a:rPr>
                <a:t>عدد حراس الغابات الذين تم تدريبهم</a:t>
              </a:r>
            </a:p>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ar-LB" sz="1400" dirty="0" smtClean="0">
                  <a:solidFill>
                    <a:schemeClr val="bg1"/>
                  </a:solidFill>
                  <a:latin typeface="Times" pitchFamily="18" charset="0"/>
                  <a:cs typeface="Times" pitchFamily="18" charset="0"/>
                </a:rPr>
                <a:t>عدد الإناث اللواتي تم تدريبهن </a:t>
              </a:r>
              <a:endParaRPr lang="en-US" sz="1400" dirty="0">
                <a:solidFill>
                  <a:schemeClr val="bg1"/>
                </a:solidFill>
                <a:latin typeface="Times" pitchFamily="18" charset="0"/>
                <a:cs typeface="Times" pitchFamily="18" charset="0"/>
              </a:endParaRPr>
            </a:p>
          </p:txBody>
        </p:sp>
      </p:grpSp>
      <p:grpSp>
        <p:nvGrpSpPr>
          <p:cNvPr id="104" name="Group 103"/>
          <p:cNvGrpSpPr/>
          <p:nvPr/>
        </p:nvGrpSpPr>
        <p:grpSpPr>
          <a:xfrm>
            <a:off x="1319183" y="4495800"/>
            <a:ext cx="1271617" cy="609600"/>
            <a:chOff x="5801683" y="1814172"/>
            <a:chExt cx="1576415" cy="788207"/>
          </a:xfrm>
        </p:grpSpPr>
        <p:sp>
          <p:nvSpPr>
            <p:cNvPr id="105" name="Rounded Rectangle 104"/>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6"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Times" pitchFamily="18" charset="0"/>
                <a:cs typeface="Times" pitchFamily="18" charset="0"/>
              </a:endParaRPr>
            </a:p>
          </p:txBody>
        </p:sp>
      </p:grpSp>
      <p:grpSp>
        <p:nvGrpSpPr>
          <p:cNvPr id="119" name="Group 118"/>
          <p:cNvGrpSpPr/>
          <p:nvPr/>
        </p:nvGrpSpPr>
        <p:grpSpPr>
          <a:xfrm>
            <a:off x="6400801" y="5181600"/>
            <a:ext cx="838199" cy="609600"/>
            <a:chOff x="5801683" y="1814172"/>
            <a:chExt cx="1576415" cy="788207"/>
          </a:xfrm>
        </p:grpSpPr>
        <p:sp>
          <p:nvSpPr>
            <p:cNvPr id="120" name="Rounded Rectangle 119"/>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1"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2</a:t>
              </a:r>
              <a:endParaRPr lang="en-US" sz="1200" b="1" dirty="0">
                <a:solidFill>
                  <a:schemeClr val="bg1"/>
                </a:solidFill>
                <a:latin typeface="Times" pitchFamily="18" charset="0"/>
                <a:cs typeface="Times" pitchFamily="18" charset="0"/>
              </a:endParaRPr>
            </a:p>
          </p:txBody>
        </p:sp>
      </p:grpSp>
      <p:grpSp>
        <p:nvGrpSpPr>
          <p:cNvPr id="128" name="Group 127"/>
          <p:cNvGrpSpPr/>
          <p:nvPr/>
        </p:nvGrpSpPr>
        <p:grpSpPr>
          <a:xfrm>
            <a:off x="228600" y="1752600"/>
            <a:ext cx="990600" cy="533400"/>
            <a:chOff x="5801684" y="1837258"/>
            <a:chExt cx="1576415" cy="886732"/>
          </a:xfrm>
        </p:grpSpPr>
        <p:sp>
          <p:nvSpPr>
            <p:cNvPr id="129" name="Rounded Rectangle 128"/>
            <p:cNvSpPr/>
            <p:nvPr/>
          </p:nvSpPr>
          <p:spPr>
            <a:xfrm>
              <a:off x="5801684" y="1912697"/>
              <a:ext cx="1576415" cy="788208"/>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0"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المستوى</a:t>
              </a:r>
              <a:endParaRPr lang="en-US" sz="1400" dirty="0">
                <a:solidFill>
                  <a:schemeClr val="bg1"/>
                </a:solidFill>
                <a:latin typeface="Times" pitchFamily="18" charset="0"/>
                <a:cs typeface="Times" pitchFamily="18" charset="0"/>
              </a:endParaRPr>
            </a:p>
          </p:txBody>
        </p:sp>
      </p:grpSp>
      <p:grpSp>
        <p:nvGrpSpPr>
          <p:cNvPr id="131" name="Group 130"/>
          <p:cNvGrpSpPr/>
          <p:nvPr/>
        </p:nvGrpSpPr>
        <p:grpSpPr>
          <a:xfrm>
            <a:off x="2438401" y="1811866"/>
            <a:ext cx="2971800" cy="474133"/>
            <a:chOff x="5824769" y="1814172"/>
            <a:chExt cx="1553329" cy="788207"/>
          </a:xfrm>
        </p:grpSpPr>
        <p:sp>
          <p:nvSpPr>
            <p:cNvPr id="132" name="Rounded Rectangle 131"/>
            <p:cNvSpPr/>
            <p:nvPr/>
          </p:nvSpPr>
          <p:spPr>
            <a:xfrm>
              <a:off x="5941138" y="1814172"/>
              <a:ext cx="1436960" cy="788207"/>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3"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latin typeface="Times" pitchFamily="18" charset="0"/>
                  <a:cs typeface="Times" pitchFamily="18" charset="0"/>
                </a:rPr>
                <a:t>المؤشر (المؤشرات)</a:t>
              </a:r>
              <a:endParaRPr lang="en-US" sz="1400" dirty="0">
                <a:solidFill>
                  <a:schemeClr val="bg1"/>
                </a:solidFill>
                <a:latin typeface="Times" pitchFamily="18" charset="0"/>
                <a:cs typeface="Times" pitchFamily="18" charset="0"/>
              </a:endParaRPr>
            </a:p>
          </p:txBody>
        </p:sp>
      </p:grpSp>
      <p:grpSp>
        <p:nvGrpSpPr>
          <p:cNvPr id="134" name="Group 133"/>
          <p:cNvGrpSpPr/>
          <p:nvPr/>
        </p:nvGrpSpPr>
        <p:grpSpPr>
          <a:xfrm>
            <a:off x="1319183" y="1811866"/>
            <a:ext cx="1271617" cy="474133"/>
            <a:chOff x="5801683" y="1814172"/>
            <a:chExt cx="1576415" cy="788207"/>
          </a:xfrm>
        </p:grpSpPr>
        <p:sp>
          <p:nvSpPr>
            <p:cNvPr id="135" name="Rounded Rectangle 134"/>
            <p:cNvSpPr/>
            <p:nvPr/>
          </p:nvSpPr>
          <p:spPr>
            <a:xfrm>
              <a:off x="5801683" y="1814172"/>
              <a:ext cx="1576415" cy="788207"/>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6"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latin typeface="Times" pitchFamily="18" charset="0"/>
                  <a:cs typeface="Times" pitchFamily="18" charset="0"/>
                </a:rPr>
                <a:t>مجال التركيز</a:t>
              </a:r>
              <a:endParaRPr lang="en-US" sz="1400" dirty="0">
                <a:solidFill>
                  <a:schemeClr val="bg1"/>
                </a:solidFill>
                <a:latin typeface="Times" pitchFamily="18" charset="0"/>
                <a:cs typeface="Times" pitchFamily="18" charset="0"/>
              </a:endParaRPr>
            </a:p>
          </p:txBody>
        </p:sp>
      </p:grpSp>
      <p:sp>
        <p:nvSpPr>
          <p:cNvPr id="48" name="Rounded Rectangle 47"/>
          <p:cNvSpPr/>
          <p:nvPr/>
        </p:nvSpPr>
        <p:spPr>
          <a:xfrm>
            <a:off x="6400800" y="4495800"/>
            <a:ext cx="8381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 name="Rectangle 1"/>
          <p:cNvSpPr/>
          <p:nvPr/>
        </p:nvSpPr>
        <p:spPr>
          <a:xfrm>
            <a:off x="6400800" y="4459069"/>
            <a:ext cx="862013" cy="646331"/>
          </a:xfrm>
          <a:prstGeom prst="rect">
            <a:avLst/>
          </a:prstGeom>
        </p:spPr>
        <p:txBody>
          <a:bodyPr wrap="square">
            <a:spAutoFit/>
          </a:bodyPr>
          <a:lstStyle/>
          <a:p>
            <a:pPr algn="ctr" rtl="1"/>
            <a:r>
              <a:rPr lang="en-US" sz="1200" b="1" dirty="0" smtClean="0">
                <a:solidFill>
                  <a:schemeClr val="bg1"/>
                </a:solidFill>
                <a:cs typeface="Times" pitchFamily="18" charset="0"/>
              </a:rPr>
              <a:t>20</a:t>
            </a:r>
          </a:p>
          <a:p>
            <a:pPr algn="ctr" rtl="1"/>
            <a:r>
              <a:rPr lang="en-US" sz="1200" b="1" dirty="0" smtClean="0">
                <a:solidFill>
                  <a:schemeClr val="bg1"/>
                </a:solidFill>
                <a:cs typeface="Times" pitchFamily="18" charset="0"/>
              </a:rPr>
              <a:t>30</a:t>
            </a:r>
          </a:p>
          <a:p>
            <a:pPr algn="ctr" rtl="1"/>
            <a:r>
              <a:rPr lang="en-US" sz="1200" b="1" dirty="0" smtClean="0">
                <a:solidFill>
                  <a:schemeClr val="bg1"/>
                </a:solidFill>
                <a:cs typeface="Times" pitchFamily="18" charset="0"/>
              </a:rPr>
              <a:t>15</a:t>
            </a:r>
            <a:endParaRPr lang="en-US" sz="1200" b="1" dirty="0">
              <a:solidFill>
                <a:schemeClr val="bg1"/>
              </a:solidFill>
              <a:cs typeface="Times" pitchFamily="18" charset="0"/>
            </a:endParaRPr>
          </a:p>
        </p:txBody>
      </p:sp>
      <p:sp>
        <p:nvSpPr>
          <p:cNvPr id="50"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16/48</a:t>
            </a:r>
            <a:endParaRPr lang="en-US" sz="1600" dirty="0">
              <a:solidFill>
                <a:schemeClr val="bg1"/>
              </a:solidFill>
              <a:latin typeface="Times" pitchFamily="18" charset="0"/>
              <a:cs typeface="Times" pitchFamily="18" charset="0"/>
            </a:endParaRPr>
          </a:p>
        </p:txBody>
      </p:sp>
      <p:grpSp>
        <p:nvGrpSpPr>
          <p:cNvPr id="63" name="Group 62"/>
          <p:cNvGrpSpPr/>
          <p:nvPr/>
        </p:nvGrpSpPr>
        <p:grpSpPr>
          <a:xfrm>
            <a:off x="6400800" y="1752600"/>
            <a:ext cx="838200" cy="533400"/>
            <a:chOff x="5801684" y="1837258"/>
            <a:chExt cx="1576415" cy="886732"/>
          </a:xfrm>
        </p:grpSpPr>
        <p:sp>
          <p:nvSpPr>
            <p:cNvPr id="64" name="Rounded Rectangle 63"/>
            <p:cNvSpPr/>
            <p:nvPr/>
          </p:nvSpPr>
          <p:spPr>
            <a:xfrm>
              <a:off x="5801684" y="1912697"/>
              <a:ext cx="1576415" cy="788208"/>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5"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الهدف</a:t>
              </a:r>
              <a:endParaRPr lang="en-US" sz="1400" dirty="0">
                <a:solidFill>
                  <a:schemeClr val="bg1"/>
                </a:solidFill>
                <a:latin typeface="Times" pitchFamily="18" charset="0"/>
                <a:cs typeface="Times" pitchFamily="18" charset="0"/>
              </a:endParaRPr>
            </a:p>
          </p:txBody>
        </p:sp>
      </p:grpSp>
      <p:sp>
        <p:nvSpPr>
          <p:cNvPr id="3" name="Rectangle 2"/>
          <p:cNvSpPr/>
          <p:nvPr/>
        </p:nvSpPr>
        <p:spPr>
          <a:xfrm>
            <a:off x="1295401" y="4648200"/>
            <a:ext cx="1287693" cy="307777"/>
          </a:xfrm>
          <a:prstGeom prst="rect">
            <a:avLst/>
          </a:prstGeom>
        </p:spPr>
        <p:txBody>
          <a:bodyPr wrap="square">
            <a:sp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cs typeface="Times" pitchFamily="18" charset="0"/>
              </a:rPr>
              <a:t>المتدربون</a:t>
            </a:r>
            <a:endParaRPr lang="en-US" sz="1400" dirty="0">
              <a:solidFill>
                <a:schemeClr val="bg1"/>
              </a:solidFill>
              <a:cs typeface="Times" pitchFamily="18" charset="0"/>
            </a:endParaRPr>
          </a:p>
        </p:txBody>
      </p:sp>
      <p:sp>
        <p:nvSpPr>
          <p:cNvPr id="67" name="Rectangle 66"/>
          <p:cNvSpPr/>
          <p:nvPr/>
        </p:nvSpPr>
        <p:spPr>
          <a:xfrm>
            <a:off x="5407144" y="58475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8" name="Rectangle 2"/>
          <p:cNvSpPr txBox="1">
            <a:spLocks noChangeArrowheads="1"/>
          </p:cNvSpPr>
          <p:nvPr/>
        </p:nvSpPr>
        <p:spPr>
          <a:xfrm>
            <a:off x="5410200" y="5867400"/>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9" name="Rectangle 2"/>
          <p:cNvSpPr txBox="1">
            <a:spLocks noChangeArrowheads="1"/>
          </p:cNvSpPr>
          <p:nvPr/>
        </p:nvSpPr>
        <p:spPr>
          <a:xfrm>
            <a:off x="990600" y="6096000"/>
            <a:ext cx="42672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LB" sz="3200" kern="0" dirty="0" smtClean="0">
                <a:solidFill>
                  <a:schemeClr val="bg1"/>
                </a:solidFill>
                <a:latin typeface="Times" pitchFamily="18" charset="0"/>
                <a:cs typeface="Times" pitchFamily="18" charset="0"/>
              </a:rPr>
              <a:t>نموذج المشروع</a:t>
            </a:r>
            <a:endParaRPr lang="en-US" sz="3200" dirty="0">
              <a:solidFill>
                <a:schemeClr val="bg1"/>
              </a:solidFill>
              <a:latin typeface="Times" pitchFamily="18" charset="0"/>
              <a:cs typeface="Times" pitchFamily="18" charset="0"/>
            </a:endParaRPr>
          </a:p>
        </p:txBody>
      </p:sp>
      <p:grpSp>
        <p:nvGrpSpPr>
          <p:cNvPr id="70" name="Group 69"/>
          <p:cNvGrpSpPr/>
          <p:nvPr/>
        </p:nvGrpSpPr>
        <p:grpSpPr>
          <a:xfrm>
            <a:off x="7315200" y="5181600"/>
            <a:ext cx="1676399" cy="609600"/>
            <a:chOff x="5801683" y="1814172"/>
            <a:chExt cx="1576415" cy="788207"/>
          </a:xfrm>
        </p:grpSpPr>
        <p:sp>
          <p:nvSpPr>
            <p:cNvPr id="74" name="Rounded Rectangle 73"/>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75"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200" b="1" dirty="0" smtClean="0">
                  <a:solidFill>
                    <a:schemeClr val="bg1"/>
                  </a:solidFill>
                  <a:latin typeface="Times" pitchFamily="18" charset="0"/>
                  <a:cs typeface="Times" pitchFamily="18" charset="0"/>
                </a:rPr>
                <a:t>أوراق الحضور</a:t>
              </a:r>
              <a:endParaRPr lang="en-US" sz="1200" b="1" dirty="0">
                <a:solidFill>
                  <a:schemeClr val="bg1"/>
                </a:solidFill>
                <a:latin typeface="Times" pitchFamily="18" charset="0"/>
                <a:cs typeface="Times" pitchFamily="18" charset="0"/>
              </a:endParaRPr>
            </a:p>
          </p:txBody>
        </p:sp>
      </p:grpSp>
      <p:sp>
        <p:nvSpPr>
          <p:cNvPr id="82" name="Rounded Rectangle 81"/>
          <p:cNvSpPr/>
          <p:nvPr/>
        </p:nvSpPr>
        <p:spPr>
          <a:xfrm>
            <a:off x="7315199" y="4495800"/>
            <a:ext cx="16763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3" name="Rectangle 82"/>
          <p:cNvSpPr/>
          <p:nvPr/>
        </p:nvSpPr>
        <p:spPr>
          <a:xfrm>
            <a:off x="7320205" y="4676001"/>
            <a:ext cx="1724027" cy="276999"/>
          </a:xfrm>
          <a:prstGeom prst="rect">
            <a:avLst/>
          </a:prstGeom>
        </p:spPr>
        <p:txBody>
          <a:bodyPr wrap="square">
            <a:spAutoFit/>
          </a:bodyPr>
          <a:lstStyle/>
          <a:p>
            <a:pPr algn="ctr" rtl="1"/>
            <a:r>
              <a:rPr lang="ar-LB" sz="1200" b="1" dirty="0" smtClean="0">
                <a:solidFill>
                  <a:schemeClr val="bg1"/>
                </a:solidFill>
                <a:cs typeface="Times" pitchFamily="18" charset="0"/>
              </a:rPr>
              <a:t>أوراق الحضور</a:t>
            </a:r>
            <a:endParaRPr lang="en-US" sz="1200" b="1" dirty="0">
              <a:solidFill>
                <a:schemeClr val="bg1"/>
              </a:solidFill>
              <a:cs typeface="Times" pitchFamily="18" charset="0"/>
            </a:endParaRPr>
          </a:p>
        </p:txBody>
      </p:sp>
      <p:grpSp>
        <p:nvGrpSpPr>
          <p:cNvPr id="84" name="Group 83"/>
          <p:cNvGrpSpPr/>
          <p:nvPr/>
        </p:nvGrpSpPr>
        <p:grpSpPr>
          <a:xfrm>
            <a:off x="7315198" y="1752600"/>
            <a:ext cx="1676401" cy="533400"/>
            <a:chOff x="5801684" y="1837258"/>
            <a:chExt cx="1576415" cy="886732"/>
          </a:xfrm>
        </p:grpSpPr>
        <p:sp>
          <p:nvSpPr>
            <p:cNvPr id="85" name="Rounded Rectangle 84"/>
            <p:cNvSpPr/>
            <p:nvPr/>
          </p:nvSpPr>
          <p:spPr>
            <a:xfrm>
              <a:off x="5801684" y="1912697"/>
              <a:ext cx="1576415" cy="788208"/>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6"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أدوات جمع البيانات النموذجية</a:t>
              </a:r>
              <a:endParaRPr lang="en-US" sz="1400" dirty="0">
                <a:solidFill>
                  <a:schemeClr val="bg1"/>
                </a:solidFill>
                <a:latin typeface="Times" pitchFamily="18" charset="0"/>
                <a:cs typeface="Times" pitchFamily="18" charset="0"/>
              </a:endParaRPr>
            </a:p>
          </p:txBody>
        </p:sp>
      </p:grpSp>
      <p:grpSp>
        <p:nvGrpSpPr>
          <p:cNvPr id="66" name="Group 65"/>
          <p:cNvGrpSpPr/>
          <p:nvPr/>
        </p:nvGrpSpPr>
        <p:grpSpPr>
          <a:xfrm>
            <a:off x="5486401" y="5181600"/>
            <a:ext cx="838199" cy="609600"/>
            <a:chOff x="5801683" y="1814172"/>
            <a:chExt cx="1576415" cy="788207"/>
          </a:xfrm>
        </p:grpSpPr>
        <p:sp>
          <p:nvSpPr>
            <p:cNvPr id="87" name="Rounded Rectangle 86"/>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8"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0</a:t>
              </a:r>
              <a:endParaRPr lang="en-US" sz="1200" b="1" dirty="0">
                <a:solidFill>
                  <a:schemeClr val="bg1"/>
                </a:solidFill>
                <a:latin typeface="Times" pitchFamily="18" charset="0"/>
                <a:cs typeface="Times" pitchFamily="18" charset="0"/>
              </a:endParaRPr>
            </a:p>
          </p:txBody>
        </p:sp>
      </p:grpSp>
      <p:sp>
        <p:nvSpPr>
          <p:cNvPr id="95" name="Rounded Rectangle 94"/>
          <p:cNvSpPr/>
          <p:nvPr/>
        </p:nvSpPr>
        <p:spPr>
          <a:xfrm>
            <a:off x="5486400" y="4495800"/>
            <a:ext cx="8381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6" name="Rectangle 95"/>
          <p:cNvSpPr/>
          <p:nvPr/>
        </p:nvSpPr>
        <p:spPr>
          <a:xfrm>
            <a:off x="5486400" y="4459069"/>
            <a:ext cx="862013" cy="646331"/>
          </a:xfrm>
          <a:prstGeom prst="rect">
            <a:avLst/>
          </a:prstGeom>
        </p:spPr>
        <p:txBody>
          <a:bodyPr wrap="square">
            <a:spAutoFit/>
          </a:bodyPr>
          <a:lstStyle/>
          <a:p>
            <a:pPr algn="ctr" rtl="1"/>
            <a:r>
              <a:rPr lang="en-US" sz="1200" b="1" dirty="0" smtClean="0">
                <a:solidFill>
                  <a:schemeClr val="bg1"/>
                </a:solidFill>
                <a:cs typeface="Times" pitchFamily="18" charset="0"/>
              </a:rPr>
              <a:t>5</a:t>
            </a:r>
          </a:p>
          <a:p>
            <a:pPr algn="ctr" rtl="1"/>
            <a:r>
              <a:rPr lang="en-US" sz="1200" b="1" dirty="0" smtClean="0">
                <a:solidFill>
                  <a:schemeClr val="bg1"/>
                </a:solidFill>
                <a:cs typeface="Times" pitchFamily="18" charset="0"/>
              </a:rPr>
              <a:t>0</a:t>
            </a:r>
          </a:p>
          <a:p>
            <a:pPr algn="ctr" rtl="1"/>
            <a:r>
              <a:rPr lang="en-US" sz="1200" b="1" dirty="0" smtClean="0">
                <a:solidFill>
                  <a:schemeClr val="bg1"/>
                </a:solidFill>
                <a:cs typeface="Times" pitchFamily="18" charset="0"/>
              </a:rPr>
              <a:t>2</a:t>
            </a:r>
            <a:endParaRPr lang="en-US" sz="1200" b="1" dirty="0">
              <a:solidFill>
                <a:schemeClr val="bg1"/>
              </a:solidFill>
              <a:cs typeface="Times" pitchFamily="18" charset="0"/>
            </a:endParaRPr>
          </a:p>
        </p:txBody>
      </p:sp>
      <p:grpSp>
        <p:nvGrpSpPr>
          <p:cNvPr id="97" name="Group 96"/>
          <p:cNvGrpSpPr/>
          <p:nvPr/>
        </p:nvGrpSpPr>
        <p:grpSpPr>
          <a:xfrm>
            <a:off x="5486400" y="1752600"/>
            <a:ext cx="838200" cy="533400"/>
            <a:chOff x="5801684" y="1837258"/>
            <a:chExt cx="1576415" cy="886732"/>
          </a:xfrm>
        </p:grpSpPr>
        <p:sp>
          <p:nvSpPr>
            <p:cNvPr id="116" name="Rounded Rectangle 115"/>
            <p:cNvSpPr/>
            <p:nvPr/>
          </p:nvSpPr>
          <p:spPr>
            <a:xfrm>
              <a:off x="5801684" y="1912697"/>
              <a:ext cx="1576415" cy="788208"/>
            </a:xfrm>
            <a:prstGeom prst="roundRect">
              <a:avLst>
                <a:gd name="adj" fmla="val 10000"/>
              </a:avLst>
            </a:prstGeom>
            <a:solidFill>
              <a:srgbClr val="59595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7"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خط الأساس</a:t>
              </a:r>
              <a:endParaRPr lang="en-US" sz="1400" dirty="0">
                <a:solidFill>
                  <a:schemeClr val="bg1"/>
                </a:solidFill>
                <a:latin typeface="Times" pitchFamily="18" charset="0"/>
                <a:cs typeface="Times" pitchFamily="18" charset="0"/>
              </a:endParaRPr>
            </a:p>
          </p:txBody>
        </p:sp>
      </p:grpSp>
      <p:grpSp>
        <p:nvGrpSpPr>
          <p:cNvPr id="118" name="Group 117"/>
          <p:cNvGrpSpPr/>
          <p:nvPr/>
        </p:nvGrpSpPr>
        <p:grpSpPr>
          <a:xfrm>
            <a:off x="228600" y="3048000"/>
            <a:ext cx="990600" cy="685800"/>
            <a:chOff x="5801684" y="1837258"/>
            <a:chExt cx="1576415" cy="886732"/>
          </a:xfrm>
        </p:grpSpPr>
        <p:sp>
          <p:nvSpPr>
            <p:cNvPr id="122" name="Rounded Rectangle 121"/>
            <p:cNvSpPr/>
            <p:nvPr/>
          </p:nvSpPr>
          <p:spPr>
            <a:xfrm>
              <a:off x="5801684" y="1912697"/>
              <a:ext cx="1576415" cy="788208"/>
            </a:xfrm>
            <a:prstGeom prst="roundRect">
              <a:avLst>
                <a:gd name="adj" fmla="val 10000"/>
              </a:avLst>
            </a:prstGeom>
            <a:solidFill>
              <a:srgbClr val="595959">
                <a:alpha val="71000"/>
              </a:srgb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3"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النتيجة (النتائج)</a:t>
              </a:r>
              <a:endParaRPr lang="en-US" sz="1400" dirty="0">
                <a:solidFill>
                  <a:schemeClr val="bg1"/>
                </a:solidFill>
                <a:latin typeface="Times" pitchFamily="18" charset="0"/>
                <a:cs typeface="Times" pitchFamily="18" charset="0"/>
              </a:endParaRPr>
            </a:p>
          </p:txBody>
        </p:sp>
      </p:grpSp>
      <p:grpSp>
        <p:nvGrpSpPr>
          <p:cNvPr id="124" name="Group 123"/>
          <p:cNvGrpSpPr/>
          <p:nvPr/>
        </p:nvGrpSpPr>
        <p:grpSpPr>
          <a:xfrm>
            <a:off x="2590801" y="3124200"/>
            <a:ext cx="2827111" cy="609600"/>
            <a:chOff x="5900397" y="1814172"/>
            <a:chExt cx="1477701" cy="788207"/>
          </a:xfrm>
        </p:grpSpPr>
        <p:sp>
          <p:nvSpPr>
            <p:cNvPr id="137" name="Rounded Rectangle 136"/>
            <p:cNvSpPr/>
            <p:nvPr/>
          </p:nvSpPr>
          <p:spPr>
            <a:xfrm>
              <a:off x="5941138" y="1814172"/>
              <a:ext cx="1436960"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8" name="Rounded Rectangle 8"/>
            <p:cNvSpPr/>
            <p:nvPr/>
          </p:nvSpPr>
          <p:spPr>
            <a:xfrm>
              <a:off x="5900397" y="1837257"/>
              <a:ext cx="1454615"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285750" indent="-285750" algn="r" rtl="1" eaLnBrk="1" fontAlgn="auto" hangingPunct="1">
                <a:spcBef>
                  <a:spcPts val="0"/>
                </a:spcBef>
                <a:spcAft>
                  <a:spcPts val="0"/>
                </a:spcAft>
                <a:buFont typeface="Arial"/>
                <a:buChar char="•"/>
                <a:defRPr/>
              </a:pPr>
              <a:r>
                <a:rPr lang="ar-LB" sz="1400" dirty="0" smtClean="0">
                  <a:solidFill>
                    <a:schemeClr val="bg1"/>
                  </a:solidFill>
                  <a:latin typeface="Times" pitchFamily="18" charset="0"/>
                  <a:cs typeface="Times" pitchFamily="18" charset="0"/>
                </a:rPr>
                <a:t>تحسين معرفة المتدربين بتقنيات الوقاية من حرائق الغابات</a:t>
              </a:r>
              <a:endParaRPr lang="en-US" sz="1400" dirty="0">
                <a:solidFill>
                  <a:schemeClr val="bg1"/>
                </a:solidFill>
                <a:latin typeface="Times" pitchFamily="18" charset="0"/>
                <a:cs typeface="Times" pitchFamily="18" charset="0"/>
              </a:endParaRPr>
            </a:p>
          </p:txBody>
        </p:sp>
      </p:grpSp>
      <p:grpSp>
        <p:nvGrpSpPr>
          <p:cNvPr id="139" name="Group 138"/>
          <p:cNvGrpSpPr/>
          <p:nvPr/>
        </p:nvGrpSpPr>
        <p:grpSpPr>
          <a:xfrm>
            <a:off x="1319183" y="3124200"/>
            <a:ext cx="1271617" cy="609600"/>
            <a:chOff x="5801683" y="1814172"/>
            <a:chExt cx="1576415" cy="788207"/>
          </a:xfrm>
        </p:grpSpPr>
        <p:sp>
          <p:nvSpPr>
            <p:cNvPr id="140" name="Rounded Rectangle 139"/>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41"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latin typeface="Times" pitchFamily="18" charset="0"/>
                  <a:cs typeface="Times" pitchFamily="18" charset="0"/>
                </a:rPr>
                <a:t>تغيير في المعرفة</a:t>
              </a:r>
              <a:endParaRPr lang="en-US" sz="1400" dirty="0">
                <a:solidFill>
                  <a:schemeClr val="bg1"/>
                </a:solidFill>
                <a:latin typeface="Times" pitchFamily="18" charset="0"/>
                <a:cs typeface="Times" pitchFamily="18" charset="0"/>
              </a:endParaRPr>
            </a:p>
          </p:txBody>
        </p:sp>
      </p:grpSp>
      <p:grpSp>
        <p:nvGrpSpPr>
          <p:cNvPr id="142" name="Group 141"/>
          <p:cNvGrpSpPr/>
          <p:nvPr/>
        </p:nvGrpSpPr>
        <p:grpSpPr>
          <a:xfrm>
            <a:off x="6400800" y="3124200"/>
            <a:ext cx="838199" cy="609600"/>
            <a:chOff x="5801683" y="1814172"/>
            <a:chExt cx="1576415" cy="788207"/>
          </a:xfrm>
        </p:grpSpPr>
        <p:sp>
          <p:nvSpPr>
            <p:cNvPr id="143" name="Rounded Rectangle 142"/>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44"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60%</a:t>
              </a:r>
              <a:endParaRPr lang="en-US" sz="1200" b="1" dirty="0">
                <a:solidFill>
                  <a:schemeClr val="bg1"/>
                </a:solidFill>
                <a:latin typeface="Times" pitchFamily="18" charset="0"/>
                <a:cs typeface="Times" pitchFamily="18" charset="0"/>
              </a:endParaRPr>
            </a:p>
          </p:txBody>
        </p:sp>
      </p:grpSp>
      <p:grpSp>
        <p:nvGrpSpPr>
          <p:cNvPr id="145" name="Group 144"/>
          <p:cNvGrpSpPr/>
          <p:nvPr/>
        </p:nvGrpSpPr>
        <p:grpSpPr>
          <a:xfrm>
            <a:off x="7315199" y="3124200"/>
            <a:ext cx="1676399" cy="609600"/>
            <a:chOff x="5801683" y="1814172"/>
            <a:chExt cx="1576415" cy="788207"/>
          </a:xfrm>
        </p:grpSpPr>
        <p:sp>
          <p:nvSpPr>
            <p:cNvPr id="146" name="Rounded Rectangle 145"/>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47"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200" b="1" dirty="0" smtClean="0">
                  <a:solidFill>
                    <a:schemeClr val="bg1"/>
                  </a:solidFill>
                  <a:latin typeface="Times" pitchFamily="18" charset="0"/>
                  <a:cs typeface="Times" pitchFamily="18" charset="0"/>
                </a:rPr>
                <a:t>الاختبارات التمهيدية والنهائية</a:t>
              </a:r>
              <a:endParaRPr lang="en-US" sz="1200" b="1" dirty="0">
                <a:solidFill>
                  <a:schemeClr val="bg1"/>
                </a:solidFill>
                <a:latin typeface="Times" pitchFamily="18" charset="0"/>
                <a:cs typeface="Times" pitchFamily="18" charset="0"/>
              </a:endParaRPr>
            </a:p>
          </p:txBody>
        </p:sp>
      </p:grpSp>
      <p:grpSp>
        <p:nvGrpSpPr>
          <p:cNvPr id="148" name="Group 147"/>
          <p:cNvGrpSpPr/>
          <p:nvPr/>
        </p:nvGrpSpPr>
        <p:grpSpPr>
          <a:xfrm>
            <a:off x="5486400" y="3124200"/>
            <a:ext cx="838199" cy="609600"/>
            <a:chOff x="5801683" y="1814172"/>
            <a:chExt cx="1576415" cy="788207"/>
          </a:xfrm>
        </p:grpSpPr>
        <p:sp>
          <p:nvSpPr>
            <p:cNvPr id="149" name="Rounded Rectangle 148"/>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0"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0%</a:t>
              </a:r>
              <a:endParaRPr lang="en-US" sz="1200" b="1" dirty="0">
                <a:solidFill>
                  <a:schemeClr val="bg1"/>
                </a:solidFill>
                <a:latin typeface="Times" pitchFamily="18" charset="0"/>
                <a:cs typeface="Times" pitchFamily="18" charset="0"/>
              </a:endParaRPr>
            </a:p>
          </p:txBody>
        </p:sp>
      </p:grpSp>
      <p:sp>
        <p:nvSpPr>
          <p:cNvPr id="80" name="Rectangle 2"/>
          <p:cNvSpPr txBox="1">
            <a:spLocks noChangeArrowheads="1"/>
          </p:cNvSpPr>
          <p:nvPr/>
        </p:nvSpPr>
        <p:spPr>
          <a:xfrm>
            <a:off x="4648200" y="1143000"/>
            <a:ext cx="42672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LB" altLang="en-US" sz="3200" kern="0" dirty="0" smtClean="0">
                <a:solidFill>
                  <a:srgbClr val="3A89A9"/>
                </a:solidFill>
                <a:latin typeface="Times" pitchFamily="18" charset="0"/>
                <a:cs typeface="Times" pitchFamily="18" charset="0"/>
              </a:rPr>
              <a:t>إطار المراقبة والتقييم</a:t>
            </a:r>
            <a:endParaRPr lang="en-US" sz="3200" dirty="0">
              <a:solidFill>
                <a:srgbClr val="3A89A9"/>
              </a:solidFill>
              <a:latin typeface="Times" pitchFamily="18" charset="0"/>
              <a:cs typeface="Times" pitchFamily="18" charset="0"/>
            </a:endParaRPr>
          </a:p>
        </p:txBody>
      </p:sp>
      <p:grpSp>
        <p:nvGrpSpPr>
          <p:cNvPr id="81" name="Group 80"/>
          <p:cNvGrpSpPr/>
          <p:nvPr/>
        </p:nvGrpSpPr>
        <p:grpSpPr>
          <a:xfrm>
            <a:off x="228600" y="2362200"/>
            <a:ext cx="990600" cy="685800"/>
            <a:chOff x="5801684" y="1837258"/>
            <a:chExt cx="1576415" cy="886732"/>
          </a:xfrm>
        </p:grpSpPr>
        <p:sp>
          <p:nvSpPr>
            <p:cNvPr id="92" name="Rounded Rectangle 91"/>
            <p:cNvSpPr/>
            <p:nvPr/>
          </p:nvSpPr>
          <p:spPr>
            <a:xfrm>
              <a:off x="5801684" y="1912697"/>
              <a:ext cx="1576415" cy="788208"/>
            </a:xfrm>
            <a:prstGeom prst="roundRect">
              <a:avLst>
                <a:gd name="adj" fmla="val 10000"/>
              </a:avLst>
            </a:prstGeom>
            <a:solidFill>
              <a:srgbClr val="595959">
                <a:alpha val="71000"/>
              </a:srgb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3"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pitchFamily="18" charset="0"/>
                  <a:cs typeface="Times" pitchFamily="18" charset="0"/>
                </a:rPr>
                <a:t>الهدف</a:t>
              </a:r>
              <a:endParaRPr lang="en-US" sz="1400" dirty="0">
                <a:solidFill>
                  <a:schemeClr val="bg1"/>
                </a:solidFill>
                <a:latin typeface="Times" pitchFamily="18" charset="0"/>
                <a:cs typeface="Times" pitchFamily="18" charset="0"/>
              </a:endParaRPr>
            </a:p>
          </p:txBody>
        </p:sp>
      </p:grpSp>
      <p:grpSp>
        <p:nvGrpSpPr>
          <p:cNvPr id="94" name="Group 93"/>
          <p:cNvGrpSpPr/>
          <p:nvPr/>
        </p:nvGrpSpPr>
        <p:grpSpPr>
          <a:xfrm>
            <a:off x="2590801" y="2438400"/>
            <a:ext cx="2827111" cy="609600"/>
            <a:chOff x="5900397" y="1814172"/>
            <a:chExt cx="1477701" cy="788207"/>
          </a:xfrm>
        </p:grpSpPr>
        <p:sp>
          <p:nvSpPr>
            <p:cNvPr id="107" name="Rounded Rectangle 106"/>
            <p:cNvSpPr/>
            <p:nvPr/>
          </p:nvSpPr>
          <p:spPr>
            <a:xfrm>
              <a:off x="5941138" y="1814172"/>
              <a:ext cx="1436960"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8" name="Rounded Rectangle 8"/>
            <p:cNvSpPr/>
            <p:nvPr/>
          </p:nvSpPr>
          <p:spPr>
            <a:xfrm>
              <a:off x="5900397" y="1837257"/>
              <a:ext cx="1454615"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468313" indent="-285750" algn="r" rtl="1" eaLnBrk="1" fontAlgn="auto" hangingPunct="1">
                <a:spcBef>
                  <a:spcPts val="0"/>
                </a:spcBef>
                <a:spcAft>
                  <a:spcPts val="0"/>
                </a:spcAft>
                <a:buFont typeface="Arial"/>
                <a:buChar char="•"/>
                <a:defRPr/>
              </a:pPr>
              <a:r>
                <a:rPr lang="ar-LB" sz="1400" dirty="0" smtClean="0">
                  <a:solidFill>
                    <a:schemeClr val="bg1"/>
                  </a:solidFill>
                  <a:latin typeface="Times" pitchFamily="18" charset="0"/>
                  <a:cs typeface="Times" pitchFamily="18" charset="0"/>
                </a:rPr>
                <a:t>انخفاض نسبة  اندلاع الحرائق في المنطقة المستهدفة</a:t>
              </a:r>
              <a:endParaRPr lang="en-US" sz="1400" dirty="0">
                <a:solidFill>
                  <a:schemeClr val="bg1"/>
                </a:solidFill>
                <a:latin typeface="Times" pitchFamily="18" charset="0"/>
                <a:cs typeface="Times" pitchFamily="18" charset="0"/>
              </a:endParaRPr>
            </a:p>
          </p:txBody>
        </p:sp>
      </p:grpSp>
      <p:grpSp>
        <p:nvGrpSpPr>
          <p:cNvPr id="109" name="Group 108"/>
          <p:cNvGrpSpPr/>
          <p:nvPr/>
        </p:nvGrpSpPr>
        <p:grpSpPr>
          <a:xfrm>
            <a:off x="1319183" y="2438400"/>
            <a:ext cx="1271617" cy="609600"/>
            <a:chOff x="5801683" y="1814172"/>
            <a:chExt cx="1576415" cy="788207"/>
          </a:xfrm>
        </p:grpSpPr>
        <p:sp>
          <p:nvSpPr>
            <p:cNvPr id="110" name="Rounded Rectangle 109"/>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1"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smtClean="0">
                  <a:solidFill>
                    <a:schemeClr val="bg1"/>
                  </a:solidFill>
                  <a:latin typeface="Times"/>
                  <a:cs typeface="Times"/>
                </a:rPr>
                <a:t>الحد من اندلاع الحرائق</a:t>
              </a:r>
              <a:endParaRPr lang="en-US" sz="1400" dirty="0">
                <a:solidFill>
                  <a:schemeClr val="bg1"/>
                </a:solidFill>
                <a:latin typeface="Times"/>
                <a:cs typeface="Times"/>
              </a:endParaRPr>
            </a:p>
          </p:txBody>
        </p:sp>
      </p:grpSp>
      <p:grpSp>
        <p:nvGrpSpPr>
          <p:cNvPr id="112" name="Group 111"/>
          <p:cNvGrpSpPr/>
          <p:nvPr/>
        </p:nvGrpSpPr>
        <p:grpSpPr>
          <a:xfrm>
            <a:off x="6400800" y="2438400"/>
            <a:ext cx="838199" cy="609600"/>
            <a:chOff x="5801683" y="1814172"/>
            <a:chExt cx="1576415" cy="788207"/>
          </a:xfrm>
        </p:grpSpPr>
        <p:sp>
          <p:nvSpPr>
            <p:cNvPr id="113" name="Rounded Rectangle 112"/>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4"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10%</a:t>
              </a:r>
              <a:endParaRPr lang="en-US" sz="1200" b="1" dirty="0">
                <a:solidFill>
                  <a:schemeClr val="bg1"/>
                </a:solidFill>
                <a:latin typeface="Times" pitchFamily="18" charset="0"/>
                <a:cs typeface="Times" pitchFamily="18" charset="0"/>
              </a:endParaRPr>
            </a:p>
          </p:txBody>
        </p:sp>
      </p:grpSp>
      <p:grpSp>
        <p:nvGrpSpPr>
          <p:cNvPr id="115" name="Group 114"/>
          <p:cNvGrpSpPr/>
          <p:nvPr/>
        </p:nvGrpSpPr>
        <p:grpSpPr>
          <a:xfrm>
            <a:off x="7315199" y="2438400"/>
            <a:ext cx="1676399" cy="609600"/>
            <a:chOff x="5801683" y="1814172"/>
            <a:chExt cx="1576415" cy="788207"/>
          </a:xfrm>
        </p:grpSpPr>
        <p:sp>
          <p:nvSpPr>
            <p:cNvPr id="125" name="Rounded Rectangle 124"/>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6"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200" b="1" dirty="0" smtClean="0">
                  <a:solidFill>
                    <a:schemeClr val="bg1"/>
                  </a:solidFill>
                  <a:latin typeface="Times" pitchFamily="18" charset="0"/>
                  <a:cs typeface="Times" pitchFamily="18" charset="0"/>
                </a:rPr>
                <a:t>تقارير حوادث الحريق</a:t>
              </a:r>
              <a:endParaRPr lang="en-US" sz="1200" b="1" dirty="0">
                <a:solidFill>
                  <a:schemeClr val="bg1"/>
                </a:solidFill>
                <a:latin typeface="Times" pitchFamily="18" charset="0"/>
                <a:cs typeface="Times" pitchFamily="18" charset="0"/>
              </a:endParaRPr>
            </a:p>
          </p:txBody>
        </p:sp>
      </p:grpSp>
      <p:grpSp>
        <p:nvGrpSpPr>
          <p:cNvPr id="127" name="Group 126"/>
          <p:cNvGrpSpPr/>
          <p:nvPr/>
        </p:nvGrpSpPr>
        <p:grpSpPr>
          <a:xfrm>
            <a:off x="5486400" y="2438400"/>
            <a:ext cx="838199" cy="609600"/>
            <a:chOff x="5801683" y="1814172"/>
            <a:chExt cx="1576415" cy="788207"/>
          </a:xfrm>
        </p:grpSpPr>
        <p:sp>
          <p:nvSpPr>
            <p:cNvPr id="151" name="Rounded Rectangle 150"/>
            <p:cNvSpPr/>
            <p:nvPr/>
          </p:nvSpPr>
          <p:spPr>
            <a:xfrm>
              <a:off x="5801683" y="1814172"/>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2"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en-US" sz="1200" b="1" dirty="0" smtClean="0">
                  <a:solidFill>
                    <a:schemeClr val="bg1"/>
                  </a:solidFill>
                  <a:latin typeface="Times" pitchFamily="18" charset="0"/>
                  <a:cs typeface="Times" pitchFamily="18" charset="0"/>
                </a:rPr>
                <a:t>0%</a:t>
              </a:r>
              <a:endParaRPr lang="en-US" sz="1200" b="1" dirty="0">
                <a:solidFill>
                  <a:schemeClr val="bg1"/>
                </a:solidFill>
                <a:latin typeface="Times" pitchFamily="18" charset="0"/>
                <a:cs typeface="Times" pitchFamily="18" charset="0"/>
              </a:endParaRPr>
            </a:p>
          </p:txBody>
        </p:sp>
      </p:grpSp>
      <p:grpSp>
        <p:nvGrpSpPr>
          <p:cNvPr id="153" name="Group 152"/>
          <p:cNvGrpSpPr/>
          <p:nvPr/>
        </p:nvGrpSpPr>
        <p:grpSpPr>
          <a:xfrm>
            <a:off x="228600" y="3733800"/>
            <a:ext cx="990600" cy="685800"/>
            <a:chOff x="5801684" y="1837258"/>
            <a:chExt cx="1576415" cy="886732"/>
          </a:xfrm>
        </p:grpSpPr>
        <p:sp>
          <p:nvSpPr>
            <p:cNvPr id="154" name="Rounded Rectangle 153"/>
            <p:cNvSpPr/>
            <p:nvPr/>
          </p:nvSpPr>
          <p:spPr>
            <a:xfrm>
              <a:off x="5801684" y="1912697"/>
              <a:ext cx="1576415" cy="788208"/>
            </a:xfrm>
            <a:prstGeom prst="roundRect">
              <a:avLst>
                <a:gd name="adj" fmla="val 10000"/>
              </a:avLst>
            </a:prstGeom>
            <a:solidFill>
              <a:srgbClr val="595959">
                <a:alpha val="71000"/>
              </a:srgb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5" name="Rounded Rectangle 8"/>
            <p:cNvSpPr/>
            <p:nvPr/>
          </p:nvSpPr>
          <p:spPr>
            <a:xfrm>
              <a:off x="5824769" y="1837258"/>
              <a:ext cx="1530243" cy="88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1400" dirty="0" err="1" smtClean="0">
                  <a:solidFill>
                    <a:schemeClr val="bg1"/>
                  </a:solidFill>
                  <a:latin typeface="Times" pitchFamily="18" charset="0"/>
                  <a:cs typeface="Times" pitchFamily="18" charset="0"/>
                </a:rPr>
                <a:t>المدخلات</a:t>
              </a:r>
              <a:endParaRPr lang="en-US" sz="1400" dirty="0">
                <a:solidFill>
                  <a:schemeClr val="bg1"/>
                </a:solidFill>
                <a:latin typeface="Times" pitchFamily="18" charset="0"/>
                <a:cs typeface="Times" pitchFamily="18" charset="0"/>
              </a:endParaRPr>
            </a:p>
          </p:txBody>
        </p:sp>
      </p:grpSp>
      <p:grpSp>
        <p:nvGrpSpPr>
          <p:cNvPr id="156" name="Group 155"/>
          <p:cNvGrpSpPr/>
          <p:nvPr/>
        </p:nvGrpSpPr>
        <p:grpSpPr>
          <a:xfrm>
            <a:off x="2672893" y="3810000"/>
            <a:ext cx="2749165" cy="609600"/>
            <a:chOff x="5941138" y="1814172"/>
            <a:chExt cx="1436960" cy="788207"/>
          </a:xfrm>
        </p:grpSpPr>
        <p:sp>
          <p:nvSpPr>
            <p:cNvPr id="157" name="Rounded Rectangle 156"/>
            <p:cNvSpPr/>
            <p:nvPr/>
          </p:nvSpPr>
          <p:spPr>
            <a:xfrm>
              <a:off x="5941138" y="1814172"/>
              <a:ext cx="1436960"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8" name="Rounded Rectangle 8"/>
            <p:cNvSpPr/>
            <p:nvPr/>
          </p:nvSpPr>
          <p:spPr>
            <a:xfrm>
              <a:off x="5961299" y="1837257"/>
              <a:ext cx="1413874"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ar-LB" sz="1350" dirty="0" smtClean="0">
                  <a:solidFill>
                    <a:schemeClr val="bg1"/>
                  </a:solidFill>
                  <a:latin typeface="Times" pitchFamily="18" charset="0"/>
                  <a:cs typeface="Times" pitchFamily="18" charset="0"/>
                </a:rPr>
                <a:t>عدد أدوات التدريب التي وزعت خلال حلقة العمل إلى رجال الإطفاء</a:t>
              </a:r>
              <a:endParaRPr lang="en-US" sz="1350" dirty="0">
                <a:solidFill>
                  <a:schemeClr val="bg1"/>
                </a:solidFill>
                <a:latin typeface="Times" pitchFamily="18" charset="0"/>
                <a:cs typeface="Times" pitchFamily="18" charset="0"/>
              </a:endParaRPr>
            </a:p>
          </p:txBody>
        </p:sp>
      </p:grpSp>
      <p:grpSp>
        <p:nvGrpSpPr>
          <p:cNvPr id="159" name="Group 158"/>
          <p:cNvGrpSpPr/>
          <p:nvPr/>
        </p:nvGrpSpPr>
        <p:grpSpPr>
          <a:xfrm>
            <a:off x="1319183" y="3810000"/>
            <a:ext cx="1271617" cy="609600"/>
            <a:chOff x="5801683" y="1814172"/>
            <a:chExt cx="1576415" cy="788207"/>
          </a:xfrm>
        </p:grpSpPr>
        <p:sp>
          <p:nvSpPr>
            <p:cNvPr id="160" name="Rounded Rectangle 159"/>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61" name="Rounded Rectangle 8"/>
            <p:cNvSpPr/>
            <p:nvPr/>
          </p:nvSpPr>
          <p:spPr>
            <a:xfrm>
              <a:off x="5824769" y="1837257"/>
              <a:ext cx="1530243" cy="742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Times" pitchFamily="18" charset="0"/>
                <a:cs typeface="Times" pitchFamily="18" charset="0"/>
              </a:endParaRPr>
            </a:p>
          </p:txBody>
        </p:sp>
      </p:grpSp>
      <p:sp>
        <p:nvSpPr>
          <p:cNvPr id="162" name="Rounded Rectangle 161"/>
          <p:cNvSpPr/>
          <p:nvPr/>
        </p:nvSpPr>
        <p:spPr>
          <a:xfrm>
            <a:off x="6400800" y="3810000"/>
            <a:ext cx="8381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63" name="Rectangle 162"/>
          <p:cNvSpPr/>
          <p:nvPr/>
        </p:nvSpPr>
        <p:spPr>
          <a:xfrm>
            <a:off x="6400800" y="3990201"/>
            <a:ext cx="862013" cy="276999"/>
          </a:xfrm>
          <a:prstGeom prst="rect">
            <a:avLst/>
          </a:prstGeom>
        </p:spPr>
        <p:txBody>
          <a:bodyPr wrap="square">
            <a:spAutoFit/>
          </a:bodyPr>
          <a:lstStyle/>
          <a:p>
            <a:pPr algn="ctr" rtl="1"/>
            <a:r>
              <a:rPr lang="en-US" sz="1200" b="1" dirty="0" smtClean="0">
                <a:solidFill>
                  <a:schemeClr val="bg1"/>
                </a:solidFill>
                <a:cs typeface="Times" pitchFamily="18" charset="0"/>
              </a:rPr>
              <a:t>30</a:t>
            </a:r>
            <a:endParaRPr lang="en-US" sz="1200" b="1" dirty="0">
              <a:solidFill>
                <a:schemeClr val="bg1"/>
              </a:solidFill>
              <a:cs typeface="Times" pitchFamily="18" charset="0"/>
            </a:endParaRPr>
          </a:p>
        </p:txBody>
      </p:sp>
      <p:sp>
        <p:nvSpPr>
          <p:cNvPr id="164" name="Rectangle 163"/>
          <p:cNvSpPr/>
          <p:nvPr/>
        </p:nvSpPr>
        <p:spPr>
          <a:xfrm>
            <a:off x="1295401" y="3962400"/>
            <a:ext cx="1287693" cy="307777"/>
          </a:xfrm>
          <a:prstGeom prst="rect">
            <a:avLst/>
          </a:prstGeom>
        </p:spPr>
        <p:txBody>
          <a:bodyPr wrap="square">
            <a:spAutoFi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LB" sz="1400" dirty="0" smtClean="0">
                <a:solidFill>
                  <a:schemeClr val="bg1"/>
                </a:solidFill>
                <a:cs typeface="Times" pitchFamily="18" charset="0"/>
              </a:rPr>
              <a:t>الأدوات</a:t>
            </a:r>
            <a:endParaRPr lang="en-US" sz="1400" dirty="0">
              <a:solidFill>
                <a:schemeClr val="bg1"/>
              </a:solidFill>
              <a:cs typeface="Times" pitchFamily="18" charset="0"/>
            </a:endParaRPr>
          </a:p>
        </p:txBody>
      </p:sp>
      <p:sp>
        <p:nvSpPr>
          <p:cNvPr id="165" name="Rounded Rectangle 164"/>
          <p:cNvSpPr/>
          <p:nvPr/>
        </p:nvSpPr>
        <p:spPr>
          <a:xfrm>
            <a:off x="7315199" y="3810000"/>
            <a:ext cx="16763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66" name="Rectangle 165"/>
          <p:cNvSpPr/>
          <p:nvPr/>
        </p:nvSpPr>
        <p:spPr>
          <a:xfrm>
            <a:off x="7320205" y="3962400"/>
            <a:ext cx="1724027" cy="276999"/>
          </a:xfrm>
          <a:prstGeom prst="rect">
            <a:avLst/>
          </a:prstGeom>
        </p:spPr>
        <p:txBody>
          <a:bodyPr wrap="square">
            <a:spAutoFit/>
          </a:bodyPr>
          <a:lstStyle/>
          <a:p>
            <a:pPr algn="ctr" rtl="1"/>
            <a:r>
              <a:rPr lang="ar-LB" sz="1200" b="1" dirty="0" smtClean="0">
                <a:solidFill>
                  <a:schemeClr val="bg1"/>
                </a:solidFill>
                <a:cs typeface="Times" pitchFamily="18" charset="0"/>
              </a:rPr>
              <a:t>ورقة  مجموعات تسليم السجل</a:t>
            </a:r>
            <a:endParaRPr lang="en-US" sz="1200" b="1" dirty="0">
              <a:solidFill>
                <a:schemeClr val="bg1"/>
              </a:solidFill>
              <a:cs typeface="Times" pitchFamily="18" charset="0"/>
            </a:endParaRPr>
          </a:p>
        </p:txBody>
      </p:sp>
      <p:sp>
        <p:nvSpPr>
          <p:cNvPr id="167" name="Rounded Rectangle 166"/>
          <p:cNvSpPr/>
          <p:nvPr/>
        </p:nvSpPr>
        <p:spPr>
          <a:xfrm>
            <a:off x="5486400" y="3810000"/>
            <a:ext cx="838199" cy="609600"/>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68" name="Rectangle 167"/>
          <p:cNvSpPr/>
          <p:nvPr/>
        </p:nvSpPr>
        <p:spPr>
          <a:xfrm>
            <a:off x="5486400" y="3990201"/>
            <a:ext cx="862013" cy="276999"/>
          </a:xfrm>
          <a:prstGeom prst="rect">
            <a:avLst/>
          </a:prstGeom>
        </p:spPr>
        <p:txBody>
          <a:bodyPr wrap="square">
            <a:spAutoFit/>
          </a:bodyPr>
          <a:lstStyle/>
          <a:p>
            <a:pPr algn="ctr" rtl="1"/>
            <a:r>
              <a:rPr lang="en-US" sz="1200" b="1" dirty="0" smtClean="0">
                <a:solidFill>
                  <a:schemeClr val="bg1"/>
                </a:solidFill>
                <a:cs typeface="Times" pitchFamily="18" charset="0"/>
              </a:rPr>
              <a:t>40</a:t>
            </a:r>
            <a:endParaRPr lang="en-US" sz="1200" b="1" dirty="0">
              <a:solidFill>
                <a:schemeClr val="bg1"/>
              </a:solidFill>
              <a:cs typeface="Times" pitchFamily="18" charset="0"/>
            </a:endParaRPr>
          </a:p>
        </p:txBody>
      </p:sp>
    </p:spTree>
    <p:extLst>
      <p:ext uri="{BB962C8B-B14F-4D97-AF65-F5344CB8AC3E}">
        <p14:creationId xmlns:p14="http://schemas.microsoft.com/office/powerpoint/2010/main" val="4008878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17/48</a:t>
            </a:r>
            <a:endParaRPr lang="en-US" sz="1800" dirty="0">
              <a:solidFill>
                <a:schemeClr val="bg1"/>
              </a:solidFill>
              <a:latin typeface="Times" pitchFamily="18" charset="0"/>
              <a:cs typeface="Times" pitchFamily="18" charset="0"/>
            </a:endParaRPr>
          </a:p>
        </p:txBody>
      </p:sp>
      <p:pic>
        <p:nvPicPr>
          <p:cNvPr id="4" name="Picture 3"/>
          <p:cNvPicPr>
            <a:picLocks noChangeAspect="1"/>
          </p:cNvPicPr>
          <p:nvPr/>
        </p:nvPicPr>
        <p:blipFill>
          <a:blip r:embed="rId3"/>
          <a:stretch>
            <a:fillRect/>
          </a:stretch>
        </p:blipFill>
        <p:spPr>
          <a:xfrm>
            <a:off x="1905000" y="1219200"/>
            <a:ext cx="4462780" cy="4456503"/>
          </a:xfrm>
          <a:prstGeom prst="rect">
            <a:avLst/>
          </a:prstGeom>
        </p:spPr>
      </p:pic>
      <p:sp>
        <p:nvSpPr>
          <p:cNvPr id="20" name="Rectangle 2"/>
          <p:cNvSpPr txBox="1">
            <a:spLocks noChangeArrowheads="1"/>
          </p:cNvSpPr>
          <p:nvPr/>
        </p:nvSpPr>
        <p:spPr>
          <a:xfrm>
            <a:off x="2743200" y="1676401"/>
            <a:ext cx="137160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bg1"/>
                </a:solidFill>
                <a:latin typeface="Times" pitchFamily="18" charset="0"/>
                <a:cs typeface="Times" pitchFamily="18" charset="0"/>
              </a:rPr>
              <a:t>تحديد غرض المؤشر </a:t>
            </a:r>
            <a:endParaRPr lang="en-US" sz="1100" dirty="0">
              <a:solidFill>
                <a:schemeClr val="bg1"/>
              </a:solidFill>
              <a:latin typeface="Times" pitchFamily="18" charset="0"/>
              <a:cs typeface="Times" pitchFamily="18" charset="0"/>
            </a:endParaRPr>
          </a:p>
        </p:txBody>
      </p:sp>
      <p:sp>
        <p:nvSpPr>
          <p:cNvPr id="21" name="Rectangle 2"/>
          <p:cNvSpPr txBox="1">
            <a:spLocks noChangeArrowheads="1"/>
          </p:cNvSpPr>
          <p:nvPr/>
        </p:nvSpPr>
        <p:spPr>
          <a:xfrm>
            <a:off x="4495799" y="1971003"/>
            <a:ext cx="137160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bg1"/>
                </a:solidFill>
                <a:latin typeface="Times" pitchFamily="18" charset="0"/>
                <a:cs typeface="Times" pitchFamily="18" charset="0"/>
              </a:rPr>
              <a:t>تحديد لائحة المؤشرات المحتملة</a:t>
            </a:r>
            <a:endParaRPr lang="en-US" sz="1100" dirty="0">
              <a:solidFill>
                <a:schemeClr val="bg1"/>
              </a:solidFill>
              <a:latin typeface="Times" pitchFamily="18" charset="0"/>
              <a:cs typeface="Times" pitchFamily="18" charset="0"/>
            </a:endParaRPr>
          </a:p>
        </p:txBody>
      </p:sp>
      <p:sp>
        <p:nvSpPr>
          <p:cNvPr id="22" name="Rectangle 2"/>
          <p:cNvSpPr txBox="1">
            <a:spLocks noChangeArrowheads="1"/>
          </p:cNvSpPr>
          <p:nvPr/>
        </p:nvSpPr>
        <p:spPr>
          <a:xfrm>
            <a:off x="5105400" y="3342603"/>
            <a:ext cx="137160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bg1"/>
                </a:solidFill>
                <a:latin typeface="Times" pitchFamily="18" charset="0"/>
                <a:cs typeface="Times" pitchFamily="18" charset="0"/>
              </a:rPr>
              <a:t>استكمال القائمة وتحديد المؤشر (المؤشرات)</a:t>
            </a:r>
            <a:endParaRPr lang="en-US" sz="1100" dirty="0">
              <a:solidFill>
                <a:schemeClr val="bg1"/>
              </a:solidFill>
              <a:latin typeface="Times" pitchFamily="18" charset="0"/>
              <a:cs typeface="Times" pitchFamily="18" charset="0"/>
            </a:endParaRPr>
          </a:p>
        </p:txBody>
      </p:sp>
      <p:sp>
        <p:nvSpPr>
          <p:cNvPr id="24" name="Rectangle 2"/>
          <p:cNvSpPr txBox="1">
            <a:spLocks noChangeArrowheads="1"/>
          </p:cNvSpPr>
          <p:nvPr/>
        </p:nvSpPr>
        <p:spPr>
          <a:xfrm>
            <a:off x="4267200" y="4638003"/>
            <a:ext cx="114300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tx1">
                    <a:lumMod val="75000"/>
                    <a:lumOff val="25000"/>
                  </a:schemeClr>
                </a:solidFill>
                <a:latin typeface="Times" pitchFamily="18" charset="0"/>
                <a:cs typeface="Times" pitchFamily="18" charset="0"/>
              </a:rPr>
              <a:t>تحديد مصدر البيانات</a:t>
            </a:r>
            <a:endParaRPr lang="en-US" sz="1100" dirty="0">
              <a:solidFill>
                <a:schemeClr val="tx1">
                  <a:lumMod val="75000"/>
                  <a:lumOff val="25000"/>
                </a:schemeClr>
              </a:solidFill>
              <a:latin typeface="Times" pitchFamily="18" charset="0"/>
              <a:cs typeface="Times" pitchFamily="18" charset="0"/>
            </a:endParaRPr>
          </a:p>
        </p:txBody>
      </p:sp>
      <p:sp>
        <p:nvSpPr>
          <p:cNvPr id="25" name="Rectangle 2"/>
          <p:cNvSpPr txBox="1">
            <a:spLocks noChangeArrowheads="1"/>
          </p:cNvSpPr>
          <p:nvPr/>
        </p:nvSpPr>
        <p:spPr>
          <a:xfrm>
            <a:off x="2438400" y="4257003"/>
            <a:ext cx="114300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tx1">
                    <a:lumMod val="75000"/>
                    <a:lumOff val="25000"/>
                  </a:schemeClr>
                </a:solidFill>
                <a:latin typeface="Times" pitchFamily="18" charset="0"/>
                <a:cs typeface="Times" pitchFamily="18" charset="0"/>
              </a:rPr>
              <a:t>تحديد خطوط الأساس والأهداف</a:t>
            </a:r>
            <a:endParaRPr lang="en-US" sz="1100" dirty="0">
              <a:solidFill>
                <a:schemeClr val="tx1">
                  <a:lumMod val="75000"/>
                  <a:lumOff val="25000"/>
                </a:schemeClr>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26" name="Rectangle 2"/>
          <p:cNvSpPr txBox="1">
            <a:spLocks noChangeArrowheads="1"/>
          </p:cNvSpPr>
          <p:nvPr/>
        </p:nvSpPr>
        <p:spPr>
          <a:xfrm>
            <a:off x="1828800" y="2971800"/>
            <a:ext cx="15240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200" dirty="0" smtClean="0">
                <a:solidFill>
                  <a:schemeClr val="bg1"/>
                </a:solidFill>
                <a:latin typeface="Times" pitchFamily="18" charset="0"/>
                <a:cs typeface="Times" pitchFamily="18" charset="0"/>
              </a:rPr>
              <a:t>وضع استمارات جمع البيانات، جمع البيانات</a:t>
            </a:r>
            <a:endParaRPr lang="en-US" sz="1200" dirty="0">
              <a:solidFill>
                <a:schemeClr val="bg1"/>
              </a:solidFill>
              <a:latin typeface="Times" pitchFamily="18" charset="0"/>
              <a:cs typeface="Times" pitchFamily="18" charset="0"/>
            </a:endParaRPr>
          </a:p>
        </p:txBody>
      </p:sp>
      <p:sp>
        <p:nvSpPr>
          <p:cNvPr id="27" name="Title 4"/>
          <p:cNvSpPr txBox="1">
            <a:spLocks/>
          </p:cNvSpPr>
          <p:nvPr/>
        </p:nvSpPr>
        <p:spPr>
          <a:xfrm>
            <a:off x="381000" y="5943600"/>
            <a:ext cx="54102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kern="0" dirty="0" smtClean="0">
                <a:solidFill>
                  <a:schemeClr val="bg1"/>
                </a:solidFill>
                <a:latin typeface="Times" pitchFamily="18" charset="0"/>
                <a:cs typeface="Times" pitchFamily="18" charset="0"/>
              </a:rPr>
              <a:t>دورة تطوير المؤشرات</a:t>
            </a:r>
            <a:endParaRPr lang="en-US" dirty="0">
              <a:solidFill>
                <a:schemeClr val="bg1"/>
              </a:solidFill>
              <a:latin typeface="Times" pitchFamily="18" charset="0"/>
              <a:cs typeface="Times" pitchFamily="18" charset="0"/>
            </a:endParaRPr>
          </a:p>
        </p:txBody>
      </p:sp>
      <p:sp>
        <p:nvSpPr>
          <p:cNvPr id="5" name="Rectangle 4"/>
          <p:cNvSpPr/>
          <p:nvPr/>
        </p:nvSpPr>
        <p:spPr>
          <a:xfrm>
            <a:off x="304800" y="1282005"/>
            <a:ext cx="2362200" cy="461665"/>
          </a:xfrm>
          <a:prstGeom prst="rect">
            <a:avLst/>
          </a:prstGeom>
        </p:spPr>
        <p:txBody>
          <a:bodyPr wrap="square">
            <a:spAutoFit/>
          </a:bodyPr>
          <a:lstStyle/>
          <a:p>
            <a:pPr algn="r" rtl="1"/>
            <a:r>
              <a:rPr lang="ar-LB" sz="1200" dirty="0" smtClean="0">
                <a:solidFill>
                  <a:schemeClr val="tx1">
                    <a:lumMod val="75000"/>
                    <a:lumOff val="25000"/>
                  </a:schemeClr>
                </a:solidFill>
                <a:cs typeface="Times" pitchFamily="18" charset="0"/>
              </a:rPr>
              <a:t>تحديد ما يجب قياسه. البدء مع الغايات والأهداف العامة للبرنامج أو المشروع.</a:t>
            </a:r>
            <a:endParaRPr lang="en-US" sz="1200" dirty="0">
              <a:solidFill>
                <a:schemeClr val="tx1">
                  <a:lumMod val="75000"/>
                  <a:lumOff val="25000"/>
                </a:schemeClr>
              </a:solidFill>
              <a:cs typeface="Times" pitchFamily="18" charset="0"/>
            </a:endParaRPr>
          </a:p>
        </p:txBody>
      </p:sp>
      <p:sp>
        <p:nvSpPr>
          <p:cNvPr id="7" name="Rectangle 6"/>
          <p:cNvSpPr/>
          <p:nvPr/>
        </p:nvSpPr>
        <p:spPr>
          <a:xfrm>
            <a:off x="5943600" y="1219200"/>
            <a:ext cx="2438400" cy="646331"/>
          </a:xfrm>
          <a:prstGeom prst="rect">
            <a:avLst/>
          </a:prstGeom>
        </p:spPr>
        <p:txBody>
          <a:bodyPr wrap="square">
            <a:spAutoFit/>
          </a:bodyPr>
          <a:lstStyle/>
          <a:p>
            <a:pPr algn="r" rtl="1"/>
            <a:r>
              <a:rPr lang="ar-LB" sz="1200" dirty="0" smtClean="0">
                <a:solidFill>
                  <a:srgbClr val="404040"/>
                </a:solidFill>
                <a:cs typeface="Times" pitchFamily="18" charset="0"/>
              </a:rPr>
              <a:t>تحديد المؤشرات لكل مستوى. التأكد من أن القائمة تشمل المؤشرات التي تقيس جميع جوانب المشروع أو البرنامج.</a:t>
            </a:r>
            <a:endParaRPr lang="en-US" sz="1200" dirty="0">
              <a:solidFill>
                <a:srgbClr val="404040"/>
              </a:solidFill>
              <a:cs typeface="Times" pitchFamily="18" charset="0"/>
            </a:endParaRPr>
          </a:p>
        </p:txBody>
      </p:sp>
      <p:sp>
        <p:nvSpPr>
          <p:cNvPr id="8" name="Rectangle 7"/>
          <p:cNvSpPr/>
          <p:nvPr/>
        </p:nvSpPr>
        <p:spPr>
          <a:xfrm>
            <a:off x="6400800" y="2438400"/>
            <a:ext cx="2590800" cy="1255728"/>
          </a:xfrm>
          <a:prstGeom prst="rect">
            <a:avLst/>
          </a:prstGeom>
        </p:spPr>
        <p:txBody>
          <a:bodyPr wrap="square">
            <a:spAutoFit/>
          </a:bodyPr>
          <a:lstStyle/>
          <a:p>
            <a:pPr algn="r" rtl="1" eaLnBrk="1" hangingPunct="1">
              <a:lnSpc>
                <a:spcPct val="90000"/>
              </a:lnSpc>
            </a:pPr>
            <a:r>
              <a:rPr lang="ar-LB" sz="1200" dirty="0" smtClean="0">
                <a:solidFill>
                  <a:srgbClr val="404040"/>
                </a:solidFill>
                <a:cs typeface="Times" pitchFamily="18" charset="0"/>
              </a:rPr>
              <a:t>تقليص القائمة لتشمل "أفضل" المؤشرات فقط.  التركيز على المؤشرات التي تلبي احتياجات الإدارة </a:t>
            </a:r>
            <a:r>
              <a:rPr lang="ar-LB" sz="1200" u="sng" dirty="0" smtClean="0">
                <a:solidFill>
                  <a:srgbClr val="404040"/>
                </a:solidFill>
                <a:cs typeface="Times" pitchFamily="18" charset="0"/>
              </a:rPr>
              <a:t>بتكلفة معقولة</a:t>
            </a:r>
            <a:r>
              <a:rPr lang="ar-LB" sz="1200" dirty="0" smtClean="0">
                <a:solidFill>
                  <a:srgbClr val="404040"/>
                </a:solidFill>
                <a:cs typeface="Times" pitchFamily="18" charset="0"/>
              </a:rPr>
              <a:t>. التركيز على المؤشرات </a:t>
            </a:r>
            <a:r>
              <a:rPr lang="ar-LB" sz="1200" u="sng" dirty="0" smtClean="0">
                <a:solidFill>
                  <a:srgbClr val="404040"/>
                </a:solidFill>
                <a:cs typeface="Times" pitchFamily="18" charset="0"/>
              </a:rPr>
              <a:t>مع مصادر البيانات المتاحة</a:t>
            </a:r>
            <a:r>
              <a:rPr lang="ar-LB" sz="1200" dirty="0" smtClean="0">
                <a:solidFill>
                  <a:srgbClr val="404040"/>
                </a:solidFill>
                <a:cs typeface="Times" pitchFamily="18" charset="0"/>
              </a:rPr>
              <a:t>. تحديد عدد المؤشرات لكل نتيجة باثنين أو ثلاثة. تذكر: ليس عددها كبير، ولكن تكفي للحصول على المعلومات الأساسية. تذكر أيضا جمهورك المستهدف.</a:t>
            </a:r>
            <a:endParaRPr lang="en-US" sz="1200" dirty="0">
              <a:solidFill>
                <a:srgbClr val="404040"/>
              </a:solidFill>
              <a:cs typeface="Times" pitchFamily="18" charset="0"/>
            </a:endParaRPr>
          </a:p>
        </p:txBody>
      </p:sp>
      <p:sp>
        <p:nvSpPr>
          <p:cNvPr id="33" name="Rectangle 32"/>
          <p:cNvSpPr/>
          <p:nvPr/>
        </p:nvSpPr>
        <p:spPr>
          <a:xfrm>
            <a:off x="6019800" y="4419600"/>
            <a:ext cx="2819400" cy="923330"/>
          </a:xfrm>
          <a:prstGeom prst="rect">
            <a:avLst/>
          </a:prstGeom>
        </p:spPr>
        <p:txBody>
          <a:bodyPr wrap="square">
            <a:spAutoFit/>
          </a:bodyPr>
          <a:lstStyle/>
          <a:p>
            <a:pPr algn="r" rtl="1" eaLnBrk="1" hangingPunct="1">
              <a:lnSpc>
                <a:spcPct val="90000"/>
              </a:lnSpc>
            </a:pPr>
            <a:r>
              <a:rPr lang="ar-LB" sz="1200" dirty="0" smtClean="0">
                <a:solidFill>
                  <a:srgbClr val="404040"/>
                </a:solidFill>
                <a:cs typeface="Times" pitchFamily="18" charset="0"/>
              </a:rPr>
              <a:t>تحديد البيانات التي يجب جمعها، وتحديد مصادر البيانات لكل مؤشر. يمكن العثور على بيانات المؤشرات في عدة أماكن (الأساسية مقابل الثانوي)، بما في ذلك: الوكالات الحكومية، ومنظمات الأمم المتحدة والمؤسسات الأكاديمية والبيانات الميدانية للمشروع، الخ</a:t>
            </a:r>
            <a:endParaRPr lang="en-US" sz="1200" dirty="0">
              <a:solidFill>
                <a:srgbClr val="404040"/>
              </a:solidFill>
              <a:cs typeface="Times" pitchFamily="18" charset="0"/>
            </a:endParaRPr>
          </a:p>
        </p:txBody>
      </p:sp>
      <p:sp>
        <p:nvSpPr>
          <p:cNvPr id="34" name="Rectangle 33"/>
          <p:cNvSpPr/>
          <p:nvPr/>
        </p:nvSpPr>
        <p:spPr>
          <a:xfrm>
            <a:off x="228600" y="4648200"/>
            <a:ext cx="2209800" cy="1089529"/>
          </a:xfrm>
          <a:prstGeom prst="rect">
            <a:avLst/>
          </a:prstGeom>
        </p:spPr>
        <p:txBody>
          <a:bodyPr wrap="square">
            <a:spAutoFit/>
          </a:bodyPr>
          <a:lstStyle/>
          <a:p>
            <a:pPr algn="r" rtl="1" eaLnBrk="1" hangingPunct="1">
              <a:lnSpc>
                <a:spcPct val="90000"/>
              </a:lnSpc>
            </a:pPr>
            <a:r>
              <a:rPr lang="ar-LB" sz="1200" dirty="0" smtClean="0">
                <a:solidFill>
                  <a:srgbClr val="404040"/>
                </a:solidFill>
                <a:cs typeface="Times" pitchFamily="18" charset="0"/>
              </a:rPr>
              <a:t>تحديد خط أساس وهدف كل مؤشر. وهل تم وضع خط الأساس مسبقا؟ هل نحن بحاجة إلى جمع بيانات خط الأساس؟ هل تم تعيين خط الأساس عند نقطة الصفر؟ ما هي الافتراضات المستخدمة لتحديد / توقع الأهداف؟</a:t>
            </a:r>
            <a:endParaRPr lang="en-US" sz="1200" dirty="0">
              <a:solidFill>
                <a:srgbClr val="404040"/>
              </a:solidFill>
              <a:cs typeface="Times" pitchFamily="18" charset="0"/>
            </a:endParaRPr>
          </a:p>
        </p:txBody>
      </p:sp>
      <p:sp>
        <p:nvSpPr>
          <p:cNvPr id="35" name="Rectangle 34"/>
          <p:cNvSpPr/>
          <p:nvPr/>
        </p:nvSpPr>
        <p:spPr>
          <a:xfrm>
            <a:off x="152400" y="2514600"/>
            <a:ext cx="1905000" cy="923330"/>
          </a:xfrm>
          <a:prstGeom prst="rect">
            <a:avLst/>
          </a:prstGeom>
        </p:spPr>
        <p:txBody>
          <a:bodyPr wrap="square">
            <a:spAutoFit/>
          </a:bodyPr>
          <a:lstStyle/>
          <a:p>
            <a:pPr algn="r" rtl="1" eaLnBrk="1" hangingPunct="1">
              <a:lnSpc>
                <a:spcPct val="90000"/>
              </a:lnSpc>
            </a:pPr>
            <a:r>
              <a:rPr lang="ar-LB" sz="1200" dirty="0" smtClean="0">
                <a:solidFill>
                  <a:srgbClr val="404040"/>
                </a:solidFill>
                <a:cs typeface="Times" pitchFamily="18" charset="0"/>
              </a:rPr>
              <a:t>وضع استمارات ونماذج جمع بيانات المراقبة والتقييم لكل مؤشر، وإسناد مسؤوليات جمع البيانات، وتحديد وتيرة جمع البيانات، وجمع البيانات، وتقديم تقرير عن المؤشرات</a:t>
            </a:r>
            <a:endParaRPr lang="en-US" sz="1200" dirty="0">
              <a:solidFill>
                <a:srgbClr val="404040"/>
              </a:solidFill>
              <a:cs typeface="Times" pitchFamily="18" charset="0"/>
            </a:endParaRPr>
          </a:p>
        </p:txBody>
      </p:sp>
    </p:spTree>
    <p:extLst>
      <p:ext uri="{BB962C8B-B14F-4D97-AF65-F5344CB8AC3E}">
        <p14:creationId xmlns:p14="http://schemas.microsoft.com/office/powerpoint/2010/main" val="25976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P spid="5" grpId="0"/>
      <p:bldP spid="7" grpId="0"/>
      <p:bldP spid="8"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27" name="Title 4"/>
          <p:cNvSpPr txBox="1">
            <a:spLocks/>
          </p:cNvSpPr>
          <p:nvPr/>
        </p:nvSpPr>
        <p:spPr>
          <a:xfrm>
            <a:off x="381000" y="5943600"/>
            <a:ext cx="54102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kern="0" dirty="0" smtClean="0">
                <a:solidFill>
                  <a:schemeClr val="bg1"/>
                </a:solidFill>
                <a:latin typeface="Times" pitchFamily="18" charset="0"/>
                <a:cs typeface="Times" pitchFamily="18" charset="0"/>
              </a:rPr>
              <a:t>دورة تطوير المؤشرات</a:t>
            </a:r>
            <a:endParaRPr lang="en-US" dirty="0">
              <a:solidFill>
                <a:schemeClr val="bg1"/>
              </a:solidFill>
              <a:latin typeface="Times" pitchFamily="18" charset="0"/>
              <a:cs typeface="Times" pitchFamily="18" charset="0"/>
            </a:endParaRPr>
          </a:p>
        </p:txBody>
      </p:sp>
      <p:sp>
        <p:nvSpPr>
          <p:cNvPr id="23" name="Rectangle 3"/>
          <p:cNvSpPr>
            <a:spLocks noChangeArrowheads="1"/>
          </p:cNvSpPr>
          <p:nvPr/>
        </p:nvSpPr>
        <p:spPr bwMode="auto">
          <a:xfrm>
            <a:off x="609600" y="1883926"/>
            <a:ext cx="822960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sz="1700" dirty="0" smtClean="0">
                <a:solidFill>
                  <a:schemeClr val="tx1">
                    <a:lumMod val="65000"/>
                    <a:lumOff val="35000"/>
                  </a:schemeClr>
                </a:solidFill>
                <a:cs typeface="Times" pitchFamily="18" charset="0"/>
              </a:rPr>
              <a:t>تقوم منظمة غير حكومية بتنفيذ مشروع "الحد من النفايات" لمدة عامين الذي يهدف إلى تشجيع إعادة تدوير نفايات الورق والكرتون. وقد وضعت المنظمة غير الحكومية نقاطا للجمع في عشرة (10) متاجر في </a:t>
            </a:r>
            <a:r>
              <a:rPr lang="ar-LB" sz="1700" dirty="0" err="1" smtClean="0">
                <a:solidFill>
                  <a:schemeClr val="tx1">
                    <a:lumMod val="65000"/>
                    <a:lumOff val="35000"/>
                  </a:schemeClr>
                </a:solidFill>
                <a:cs typeface="Times" pitchFamily="18" charset="0"/>
              </a:rPr>
              <a:t>بوتان</a:t>
            </a:r>
            <a:r>
              <a:rPr lang="ar-LB" sz="1700" dirty="0" smtClean="0">
                <a:solidFill>
                  <a:schemeClr val="tx1">
                    <a:lumMod val="65000"/>
                    <a:lumOff val="35000"/>
                  </a:schemeClr>
                </a:solidFill>
                <a:cs typeface="Times" pitchFamily="18" charset="0"/>
              </a:rPr>
              <a:t>. كما توصلت المنظمات غير الحكومية أيضا إلى اتفاقا مع أحد مصانع البلاد الرائدة في إعادة التدوير (مصنع </a:t>
            </a:r>
            <a:r>
              <a:rPr lang="en-US" sz="1700" dirty="0" smtClean="0">
                <a:solidFill>
                  <a:schemeClr val="tx1">
                    <a:lumMod val="65000"/>
                    <a:lumOff val="35000"/>
                  </a:schemeClr>
                </a:solidFill>
                <a:cs typeface="Times" pitchFamily="18" charset="0"/>
              </a:rPr>
              <a:t>X</a:t>
            </a:r>
            <a:r>
              <a:rPr lang="ar-LB" sz="1700" dirty="0" smtClean="0">
                <a:solidFill>
                  <a:schemeClr val="tx1">
                    <a:lumMod val="65000"/>
                    <a:lumOff val="35000"/>
                  </a:schemeClr>
                </a:solidFill>
                <a:cs typeface="Times" pitchFamily="18" charset="0"/>
              </a:rPr>
              <a:t>) لمعالجة النفايات التي تم جمعها. يهدف المشروع إلى الحد من كمية النفايات البلدية الصلبة التي تصل إلى مكبات النفايات بنسبة 15٪، والتي سوف تساعد على تقليل </a:t>
            </a:r>
            <a:r>
              <a:rPr lang="ar-LB" sz="1700" dirty="0" err="1" smtClean="0">
                <a:solidFill>
                  <a:schemeClr val="tx1">
                    <a:lumMod val="65000"/>
                    <a:lumOff val="35000"/>
                  </a:schemeClr>
                </a:solidFill>
                <a:cs typeface="Times" pitchFamily="18" charset="0"/>
              </a:rPr>
              <a:t>انبعاثات</a:t>
            </a:r>
            <a:r>
              <a:rPr lang="ar-LB" sz="1700" dirty="0" smtClean="0">
                <a:solidFill>
                  <a:schemeClr val="tx1">
                    <a:lumMod val="65000"/>
                    <a:lumOff val="35000"/>
                  </a:schemeClr>
                </a:solidFill>
                <a:cs typeface="Times" pitchFamily="18" charset="0"/>
              </a:rPr>
              <a:t> غاز الميثان بنسبة 3٪.</a:t>
            </a:r>
          </a:p>
          <a:p>
            <a:pPr marL="57150" indent="0" algn="just" rtl="1"/>
            <a:endParaRPr lang="en-US" sz="1700" dirty="0" smtClean="0">
              <a:solidFill>
                <a:schemeClr val="tx1">
                  <a:lumMod val="65000"/>
                  <a:lumOff val="35000"/>
                </a:schemeClr>
              </a:solidFill>
              <a:cs typeface="Times" pitchFamily="18" charset="0"/>
            </a:endParaRPr>
          </a:p>
          <a:p>
            <a:pPr marL="57150" indent="0" algn="just" rtl="1"/>
            <a:r>
              <a:rPr lang="ar-LB" sz="1700" b="1" dirty="0" smtClean="0">
                <a:solidFill>
                  <a:schemeClr val="tx1">
                    <a:lumMod val="65000"/>
                    <a:lumOff val="35000"/>
                  </a:schemeClr>
                </a:solidFill>
                <a:cs typeface="Times" pitchFamily="18" charset="0"/>
              </a:rPr>
              <a:t>مستوى الهدف - خيارات المؤشر:</a:t>
            </a:r>
          </a:p>
          <a:p>
            <a:pPr marL="57150" indent="0" algn="just" rtl="1"/>
            <a:endParaRPr lang="ar-LB" sz="1700" b="1" dirty="0" smtClean="0">
              <a:solidFill>
                <a:schemeClr val="tx1">
                  <a:lumMod val="65000"/>
                  <a:lumOff val="35000"/>
                </a:schemeClr>
              </a:solidFill>
              <a:cs typeface="Times" pitchFamily="18" charset="0"/>
            </a:endParaRPr>
          </a:p>
          <a:p>
            <a:pPr marL="57150" indent="0" algn="just" rtl="1"/>
            <a:r>
              <a:rPr lang="ar-LB" sz="1700" b="1" dirty="0" smtClean="0">
                <a:solidFill>
                  <a:schemeClr val="tx1">
                    <a:lumMod val="65000"/>
                    <a:lumOff val="35000"/>
                  </a:schemeClr>
                </a:solidFill>
                <a:cs typeface="Times" pitchFamily="18" charset="0"/>
              </a:rPr>
              <a:t>الخيار 1: </a:t>
            </a:r>
            <a:r>
              <a:rPr lang="ar-LB" sz="1700" dirty="0" smtClean="0">
                <a:solidFill>
                  <a:schemeClr val="tx1">
                    <a:lumMod val="65000"/>
                    <a:lumOff val="35000"/>
                  </a:schemeClr>
                </a:solidFill>
                <a:cs typeface="Times" pitchFamily="18" charset="0"/>
              </a:rPr>
              <a:t>انخفاض طمر النفايات البلدية الصلبة في </a:t>
            </a:r>
            <a:r>
              <a:rPr lang="ar-LB" sz="1700" dirty="0" err="1" smtClean="0">
                <a:solidFill>
                  <a:schemeClr val="tx1">
                    <a:lumMod val="65000"/>
                    <a:lumOff val="35000"/>
                  </a:schemeClr>
                </a:solidFill>
                <a:cs typeface="Times" pitchFamily="18" charset="0"/>
              </a:rPr>
              <a:t>بوتان</a:t>
            </a:r>
            <a:r>
              <a:rPr lang="ar-LB" sz="1700" dirty="0" smtClean="0">
                <a:solidFill>
                  <a:schemeClr val="tx1">
                    <a:lumMod val="65000"/>
                    <a:lumOff val="35000"/>
                  </a:schemeClr>
                </a:solidFill>
                <a:cs typeface="Times" pitchFamily="18" charset="0"/>
              </a:rPr>
              <a:t> بنسبة 15٪ خلال عامين</a:t>
            </a:r>
          </a:p>
          <a:p>
            <a:pPr marL="57150" indent="0" algn="just" rtl="1"/>
            <a:r>
              <a:rPr lang="ar-LB" sz="1700" b="1" dirty="0" smtClean="0">
                <a:solidFill>
                  <a:schemeClr val="tx1">
                    <a:lumMod val="65000"/>
                    <a:lumOff val="35000"/>
                  </a:schemeClr>
                </a:solidFill>
                <a:cs typeface="Times" pitchFamily="18" charset="0"/>
              </a:rPr>
              <a:t>الخيار 2: </a:t>
            </a:r>
            <a:r>
              <a:rPr lang="ar-LB" sz="1700" dirty="0" smtClean="0">
                <a:solidFill>
                  <a:schemeClr val="tx1">
                    <a:lumMod val="65000"/>
                    <a:lumOff val="35000"/>
                  </a:schemeClr>
                </a:solidFill>
                <a:cs typeface="Times" pitchFamily="18" charset="0"/>
              </a:rPr>
              <a:t>انخفاض </a:t>
            </a:r>
            <a:r>
              <a:rPr lang="ar-LB" sz="1700" dirty="0" err="1" smtClean="0">
                <a:solidFill>
                  <a:schemeClr val="tx1">
                    <a:lumMod val="65000"/>
                    <a:lumOff val="35000"/>
                  </a:schemeClr>
                </a:solidFill>
                <a:cs typeface="Times" pitchFamily="18" charset="0"/>
              </a:rPr>
              <a:t>انبعاثات</a:t>
            </a:r>
            <a:r>
              <a:rPr lang="ar-LB" sz="1700" dirty="0" smtClean="0">
                <a:solidFill>
                  <a:schemeClr val="tx1">
                    <a:lumMod val="65000"/>
                    <a:lumOff val="35000"/>
                  </a:schemeClr>
                </a:solidFill>
                <a:cs typeface="Times" pitchFamily="18" charset="0"/>
              </a:rPr>
              <a:t> غاز الميثان من النفايات البلدية الصلبة في </a:t>
            </a:r>
            <a:r>
              <a:rPr lang="ar-LB" sz="1700" dirty="0" err="1" smtClean="0">
                <a:solidFill>
                  <a:schemeClr val="tx1">
                    <a:lumMod val="65000"/>
                    <a:lumOff val="35000"/>
                  </a:schemeClr>
                </a:solidFill>
                <a:cs typeface="Times" pitchFamily="18" charset="0"/>
              </a:rPr>
              <a:t>بوتان</a:t>
            </a:r>
            <a:r>
              <a:rPr lang="ar-LB" sz="1700" dirty="0" smtClean="0">
                <a:solidFill>
                  <a:schemeClr val="tx1">
                    <a:lumMod val="65000"/>
                    <a:lumOff val="35000"/>
                  </a:schemeClr>
                </a:solidFill>
                <a:cs typeface="Times" pitchFamily="18" charset="0"/>
              </a:rPr>
              <a:t> بنسبة 3٪ خلال عامين</a:t>
            </a:r>
          </a:p>
          <a:p>
            <a:pPr marL="57150" indent="0" algn="just" rtl="1"/>
            <a:r>
              <a:rPr lang="ar-LB" sz="1700" b="1" dirty="0" smtClean="0">
                <a:solidFill>
                  <a:schemeClr val="tx1">
                    <a:lumMod val="65000"/>
                    <a:lumOff val="35000"/>
                  </a:schemeClr>
                </a:solidFill>
                <a:cs typeface="Times" pitchFamily="18" charset="0"/>
              </a:rPr>
              <a:t>الخيار 3: </a:t>
            </a:r>
            <a:r>
              <a:rPr lang="ar-LB" sz="1700" dirty="0" smtClean="0">
                <a:solidFill>
                  <a:schemeClr val="tx1">
                    <a:lumMod val="65000"/>
                    <a:lumOff val="35000"/>
                  </a:schemeClr>
                </a:solidFill>
                <a:cs typeface="Times" pitchFamily="18" charset="0"/>
              </a:rPr>
              <a:t>كمية نفايات الورق والكرتون المعاد تدويرها من قبل مصنع </a:t>
            </a:r>
            <a:r>
              <a:rPr lang="en-US" sz="1700" dirty="0" smtClean="0">
                <a:solidFill>
                  <a:schemeClr val="tx1">
                    <a:lumMod val="65000"/>
                    <a:lumOff val="35000"/>
                  </a:schemeClr>
                </a:solidFill>
                <a:cs typeface="Times" pitchFamily="18" charset="0"/>
              </a:rPr>
              <a:t>X</a:t>
            </a:r>
          </a:p>
        </p:txBody>
      </p:sp>
      <p:sp>
        <p:nvSpPr>
          <p:cNvPr id="28" name="TextBox 1"/>
          <p:cNvSpPr txBox="1">
            <a:spLocks noChangeArrowheads="1"/>
          </p:cNvSpPr>
          <p:nvPr/>
        </p:nvSpPr>
        <p:spPr bwMode="auto">
          <a:xfrm>
            <a:off x="685800" y="1237813"/>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المثال 1</a:t>
            </a:r>
            <a:endParaRPr lang="en-US" altLang="en-US" sz="3600" b="1" dirty="0">
              <a:solidFill>
                <a:srgbClr val="2C769A"/>
              </a:solidFill>
              <a:cs typeface="Times" pitchFamily="18" charset="0"/>
            </a:endParaRPr>
          </a:p>
        </p:txBody>
      </p:sp>
      <p:sp>
        <p:nvSpPr>
          <p:cNvPr id="8"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18/48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4100196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27" name="Title 4"/>
          <p:cNvSpPr txBox="1">
            <a:spLocks/>
          </p:cNvSpPr>
          <p:nvPr/>
        </p:nvSpPr>
        <p:spPr>
          <a:xfrm>
            <a:off x="381000" y="5943600"/>
            <a:ext cx="54102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kern="0" dirty="0" smtClean="0">
                <a:solidFill>
                  <a:schemeClr val="bg1"/>
                </a:solidFill>
                <a:latin typeface="Times" pitchFamily="18" charset="0"/>
                <a:cs typeface="Times" pitchFamily="18" charset="0"/>
              </a:rPr>
              <a:t>دورة تطوير المؤشرات</a:t>
            </a:r>
            <a:endParaRPr lang="en-US" dirty="0" smtClean="0">
              <a:solidFill>
                <a:schemeClr val="bg1"/>
              </a:solidFill>
              <a:latin typeface="Times" pitchFamily="18" charset="0"/>
              <a:cs typeface="Times" pitchFamily="18" charset="0"/>
            </a:endParaRPr>
          </a:p>
        </p:txBody>
      </p:sp>
      <p:sp>
        <p:nvSpPr>
          <p:cNvPr id="23" name="Rectangle 3"/>
          <p:cNvSpPr>
            <a:spLocks noChangeArrowheads="1"/>
          </p:cNvSpPr>
          <p:nvPr/>
        </p:nvSpPr>
        <p:spPr bwMode="auto">
          <a:xfrm>
            <a:off x="609600" y="1828800"/>
            <a:ext cx="82296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sz="1700" dirty="0" smtClean="0">
                <a:solidFill>
                  <a:schemeClr val="tx1">
                    <a:lumMod val="65000"/>
                    <a:lumOff val="35000"/>
                  </a:schemeClr>
                </a:solidFill>
                <a:cs typeface="Times" pitchFamily="18" charset="0"/>
              </a:rPr>
              <a:t>تقوم منظمة غير حكومية بتنفيذ مشروع تربوي لمدة ثلاث سنوات يهدف إلى تحسين مهارة القراءة بين طلاب الصف الخامس والسادس متوسط بنسبة </a:t>
            </a:r>
            <a:r>
              <a:rPr lang="ar-LB" sz="1700" u="sng" dirty="0" smtClean="0">
                <a:solidFill>
                  <a:schemeClr val="tx1">
                    <a:lumMod val="65000"/>
                    <a:lumOff val="35000"/>
                  </a:schemeClr>
                </a:solidFill>
                <a:cs typeface="Times" pitchFamily="18" charset="0"/>
              </a:rPr>
              <a:t>70٪ على الأقل في خلال 3 سنوات</a:t>
            </a:r>
            <a:r>
              <a:rPr lang="ar-LB" sz="1700" dirty="0" smtClean="0">
                <a:solidFill>
                  <a:schemeClr val="tx1">
                    <a:lumMod val="65000"/>
                    <a:lumOff val="35000"/>
                  </a:schemeClr>
                </a:solidFill>
                <a:cs typeface="Times" pitchFamily="18" charset="0"/>
              </a:rPr>
              <a:t>. ويسمح هذا التحسن </a:t>
            </a:r>
            <a:r>
              <a:rPr lang="ar-LB" sz="1700" u="sng" dirty="0" smtClean="0">
                <a:solidFill>
                  <a:schemeClr val="tx1">
                    <a:lumMod val="65000"/>
                    <a:lumOff val="35000"/>
                  </a:schemeClr>
                </a:solidFill>
                <a:cs typeface="Times" pitchFamily="18" charset="0"/>
              </a:rPr>
              <a:t>بزيادة عدد خريجي الجامعات بنسبة 50٪ خلال 3 سنوات</a:t>
            </a:r>
            <a:r>
              <a:rPr lang="ar-LB" sz="1700" dirty="0" smtClean="0">
                <a:solidFill>
                  <a:schemeClr val="tx1">
                    <a:lumMod val="65000"/>
                    <a:lumOff val="35000"/>
                  </a:schemeClr>
                </a:solidFill>
                <a:cs typeface="Times" pitchFamily="18" charset="0"/>
              </a:rPr>
              <a:t>. وتخطط المنظمة غير الحكومية لتنظيم مخيمين صيفيين سنويا، ويستوعب كل مخيم 30 طالب في الصف الخامس والسادس متوسط مع مهارة متدنية في القراءة. وتخطط المنظمات غير الحكومية المعنية بتوزيع 180 ”أداة قراءة في المنزل" على الطلاب المشاركين في مخيمات  القراءة الصيفية بحيث يمكن لأهل الطلاب المشاركين أن يساعدوا على تحسين قراءتهم في المنزل.</a:t>
            </a:r>
          </a:p>
          <a:p>
            <a:pPr marL="57150" indent="0" algn="just" rtl="1"/>
            <a:endParaRPr lang="ar-LB" sz="1700" dirty="0" smtClean="0">
              <a:solidFill>
                <a:schemeClr val="tx1">
                  <a:lumMod val="65000"/>
                  <a:lumOff val="35000"/>
                </a:schemeClr>
              </a:solidFill>
              <a:cs typeface="Times" pitchFamily="18" charset="0"/>
            </a:endParaRPr>
          </a:p>
          <a:p>
            <a:pPr marL="57150" indent="0" algn="just" rtl="1"/>
            <a:r>
              <a:rPr lang="ar-LB" sz="1700" b="1" dirty="0" smtClean="0">
                <a:solidFill>
                  <a:schemeClr val="tx1">
                    <a:lumMod val="65000"/>
                    <a:lumOff val="35000"/>
                  </a:schemeClr>
                </a:solidFill>
                <a:cs typeface="Times" pitchFamily="18" charset="0"/>
              </a:rPr>
              <a:t>الأهداف</a:t>
            </a:r>
            <a:r>
              <a:rPr lang="ar-LB" sz="1700" dirty="0" smtClean="0">
                <a:solidFill>
                  <a:schemeClr val="tx1">
                    <a:lumMod val="65000"/>
                    <a:lumOff val="35000"/>
                  </a:schemeClr>
                </a:solidFill>
                <a:cs typeface="Times" pitchFamily="18" charset="0"/>
              </a:rPr>
              <a:t>: 	زيادة عدد خريجي الجامعات بنسبة 50٪ في 3 سنوات</a:t>
            </a:r>
          </a:p>
          <a:p>
            <a:pPr marL="57150" indent="0" algn="just" rtl="1"/>
            <a:r>
              <a:rPr lang="ar-LB" sz="1700" b="1" dirty="0" smtClean="0">
                <a:solidFill>
                  <a:schemeClr val="tx1">
                    <a:lumMod val="65000"/>
                    <a:lumOff val="35000"/>
                  </a:schemeClr>
                </a:solidFill>
                <a:cs typeface="Times" pitchFamily="18" charset="0"/>
              </a:rPr>
              <a:t>النتائج</a:t>
            </a:r>
            <a:r>
              <a:rPr lang="ar-LB" sz="1700" dirty="0" smtClean="0">
                <a:solidFill>
                  <a:schemeClr val="tx1">
                    <a:lumMod val="65000"/>
                    <a:lumOff val="35000"/>
                  </a:schemeClr>
                </a:solidFill>
                <a:cs typeface="Times" pitchFamily="18" charset="0"/>
              </a:rPr>
              <a:t>: 	تحسن مهارة القراءة بين بين طلاب الصف الخامس والسادس متوسط المشاركين في المخيمات الصيفية 	بنسبة 70٪ على الأقل على مدى ثلاث سنوات</a:t>
            </a:r>
          </a:p>
          <a:p>
            <a:pPr marL="57150" indent="0" algn="just" rtl="1"/>
            <a:r>
              <a:rPr lang="ar-LB" sz="1700" b="1" dirty="0" smtClean="0">
                <a:solidFill>
                  <a:schemeClr val="tx1">
                    <a:lumMod val="65000"/>
                    <a:lumOff val="35000"/>
                  </a:schemeClr>
                </a:solidFill>
                <a:cs typeface="Times" pitchFamily="18" charset="0"/>
              </a:rPr>
              <a:t>المخرجات</a:t>
            </a:r>
            <a:r>
              <a:rPr lang="ar-LB" sz="1700" dirty="0" smtClean="0">
                <a:solidFill>
                  <a:schemeClr val="tx1">
                    <a:lumMod val="65000"/>
                    <a:lumOff val="35000"/>
                  </a:schemeClr>
                </a:solidFill>
                <a:cs typeface="Times" pitchFamily="18" charset="0"/>
              </a:rPr>
              <a:t>: 	عدد الطلاب المشاركين في مخيمات "القراءة" الصيفية</a:t>
            </a:r>
          </a:p>
          <a:p>
            <a:pPr marL="57150" indent="0" algn="just" rtl="1"/>
            <a:r>
              <a:rPr lang="ar-LB" sz="1700" dirty="0" smtClean="0">
                <a:solidFill>
                  <a:schemeClr val="tx1">
                    <a:lumMod val="65000"/>
                    <a:lumOff val="35000"/>
                  </a:schemeClr>
                </a:solidFill>
                <a:cs typeface="Times" pitchFamily="18" charset="0"/>
              </a:rPr>
              <a:t>	عدد ”أدوات القراءة في المنزل" الموزعة خلال المخيمات الصيفية</a:t>
            </a:r>
          </a:p>
          <a:p>
            <a:pPr marL="57150" indent="0" algn="just" rtl="1"/>
            <a:r>
              <a:rPr lang="ar-LB" sz="1700" b="1" dirty="0" smtClean="0">
                <a:solidFill>
                  <a:schemeClr val="tx1">
                    <a:lumMod val="65000"/>
                    <a:lumOff val="35000"/>
                  </a:schemeClr>
                </a:solidFill>
                <a:cs typeface="Times" pitchFamily="18" charset="0"/>
              </a:rPr>
              <a:t>الأنشطة</a:t>
            </a:r>
            <a:r>
              <a:rPr lang="ar-LB" sz="1700" dirty="0" smtClean="0">
                <a:solidFill>
                  <a:schemeClr val="tx1">
                    <a:lumMod val="65000"/>
                    <a:lumOff val="35000"/>
                  </a:schemeClr>
                </a:solidFill>
                <a:cs typeface="Times" pitchFamily="18" charset="0"/>
              </a:rPr>
              <a:t>: 	عدد مخيمات "القراءة" الصيفية التي تم إجراؤها على مدار أكثر من 3 سنوات</a:t>
            </a:r>
            <a:endParaRPr lang="en-US" sz="1700" dirty="0">
              <a:solidFill>
                <a:schemeClr val="tx1">
                  <a:lumMod val="65000"/>
                  <a:lumOff val="35000"/>
                </a:schemeClr>
              </a:solidFill>
              <a:cs typeface="Times" pitchFamily="18" charset="0"/>
            </a:endParaRPr>
          </a:p>
        </p:txBody>
      </p:sp>
      <p:sp>
        <p:nvSpPr>
          <p:cNvPr id="28" name="TextBox 1"/>
          <p:cNvSpPr txBox="1">
            <a:spLocks noChangeArrowheads="1"/>
          </p:cNvSpPr>
          <p:nvPr/>
        </p:nvSpPr>
        <p:spPr bwMode="auto">
          <a:xfrm>
            <a:off x="685800" y="1182687"/>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المثال 2</a:t>
            </a:r>
            <a:endParaRPr lang="en-US" altLang="en-US" sz="3600" b="1" dirty="0">
              <a:solidFill>
                <a:srgbClr val="2C769A"/>
              </a:solidFill>
              <a:cs typeface="Times" pitchFamily="18" charset="0"/>
            </a:endParaRPr>
          </a:p>
        </p:txBody>
      </p:sp>
      <p:sp>
        <p:nvSpPr>
          <p:cNvPr id="8"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19/48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2128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52399" y="5451870"/>
            <a:ext cx="8991601" cy="1403684"/>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cxnSp>
        <p:nvCxnSpPr>
          <p:cNvPr id="54" name="Straight Connector 53"/>
          <p:cNvCxnSpPr/>
          <p:nvPr/>
        </p:nvCxnSpPr>
        <p:spPr>
          <a:xfrm>
            <a:off x="6785808" y="5807241"/>
            <a:ext cx="0" cy="272716"/>
          </a:xfrm>
          <a:prstGeom prst="line">
            <a:avLst/>
          </a:prstGeom>
          <a:ln>
            <a:solidFill>
              <a:schemeClr val="bg1"/>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7620000" y="12954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ar-LB" sz="1200" dirty="0" smtClean="0">
                <a:solidFill>
                  <a:schemeClr val="bg1"/>
                </a:solidFill>
                <a:cs typeface="Times" pitchFamily="18" charset="0"/>
              </a:rPr>
              <a:t>9:30 –  10:10   </a:t>
            </a:r>
            <a:endParaRPr kumimoji="0" lang="en-US" sz="1200" b="0" i="0" u="none" strike="noStrike" cap="none" normalizeH="0" baseline="0" dirty="0" smtClean="0">
              <a:ln>
                <a:noFill/>
              </a:ln>
              <a:solidFill>
                <a:schemeClr val="bg1"/>
              </a:solidFill>
              <a:effectLst/>
              <a:cs typeface="Times" pitchFamily="18" charset="0"/>
            </a:endParaRPr>
          </a:p>
        </p:txBody>
      </p:sp>
      <p:sp>
        <p:nvSpPr>
          <p:cNvPr id="57" name="Rectangle 56"/>
          <p:cNvSpPr/>
          <p:nvPr/>
        </p:nvSpPr>
        <p:spPr bwMode="auto">
          <a:xfrm>
            <a:off x="7620000" y="17526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LB" sz="1200" b="0" i="0" u="none" strike="noStrike" cap="none" normalizeH="0" baseline="0" dirty="0" smtClean="0">
                <a:ln>
                  <a:noFill/>
                </a:ln>
                <a:solidFill>
                  <a:schemeClr val="bg1"/>
                </a:solidFill>
                <a:effectLst/>
                <a:cs typeface="Times" pitchFamily="18" charset="0"/>
              </a:rPr>
              <a:t>10:10 – 11:15 </a:t>
            </a:r>
            <a:endParaRPr kumimoji="0" lang="en-US" sz="1200" b="0" i="0" u="none" strike="noStrike" cap="none" normalizeH="0" baseline="0" dirty="0" smtClean="0">
              <a:ln>
                <a:noFill/>
              </a:ln>
              <a:solidFill>
                <a:schemeClr val="bg1"/>
              </a:solidFill>
              <a:effectLst/>
              <a:cs typeface="Times" pitchFamily="18" charset="0"/>
            </a:endParaRPr>
          </a:p>
        </p:txBody>
      </p:sp>
      <p:sp>
        <p:nvSpPr>
          <p:cNvPr id="58" name="Rectangle 57"/>
          <p:cNvSpPr/>
          <p:nvPr/>
        </p:nvSpPr>
        <p:spPr bwMode="auto">
          <a:xfrm>
            <a:off x="7620000" y="32004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12:30 – 1:00</a:t>
            </a:r>
          </a:p>
        </p:txBody>
      </p:sp>
      <p:sp>
        <p:nvSpPr>
          <p:cNvPr id="59" name="Rectangle 58"/>
          <p:cNvSpPr/>
          <p:nvPr/>
        </p:nvSpPr>
        <p:spPr bwMode="auto">
          <a:xfrm>
            <a:off x="7620000" y="41910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cs typeface="Times" pitchFamily="18" charset="0"/>
            </a:endParaRPr>
          </a:p>
        </p:txBody>
      </p:sp>
      <p:sp>
        <p:nvSpPr>
          <p:cNvPr id="61" name="Rectangle 60"/>
          <p:cNvSpPr/>
          <p:nvPr/>
        </p:nvSpPr>
        <p:spPr bwMode="auto">
          <a:xfrm>
            <a:off x="7620000" y="22098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11:15 – 11:25</a:t>
            </a:r>
          </a:p>
        </p:txBody>
      </p:sp>
      <p:sp>
        <p:nvSpPr>
          <p:cNvPr id="62" name="Rectangle 61"/>
          <p:cNvSpPr/>
          <p:nvPr/>
        </p:nvSpPr>
        <p:spPr bwMode="auto">
          <a:xfrm>
            <a:off x="7620000" y="27432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11:25 – 12:30</a:t>
            </a:r>
          </a:p>
        </p:txBody>
      </p:sp>
      <p:sp>
        <p:nvSpPr>
          <p:cNvPr id="63" name="Rectangle 62"/>
          <p:cNvSpPr/>
          <p:nvPr/>
        </p:nvSpPr>
        <p:spPr bwMode="auto">
          <a:xfrm>
            <a:off x="7620000" y="36576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LB" sz="1200" b="0" i="0" u="none" strike="noStrike" cap="none" normalizeH="0" baseline="0" dirty="0" smtClean="0">
                <a:ln>
                  <a:noFill/>
                </a:ln>
                <a:solidFill>
                  <a:schemeClr val="bg1"/>
                </a:solidFill>
                <a:effectLst/>
                <a:cs typeface="Times" pitchFamily="18" charset="0"/>
              </a:rPr>
              <a:t>1:00 – 2:15</a:t>
            </a:r>
            <a:endParaRPr kumimoji="0" lang="en-US" sz="1200" b="0" i="0" u="none" strike="noStrike" cap="none" normalizeH="0" baseline="0" dirty="0" smtClean="0">
              <a:ln>
                <a:noFill/>
              </a:ln>
              <a:solidFill>
                <a:schemeClr val="bg1"/>
              </a:solidFill>
              <a:effectLst/>
              <a:cs typeface="Times" pitchFamily="18" charset="0"/>
            </a:endParaRPr>
          </a:p>
        </p:txBody>
      </p:sp>
      <p:sp>
        <p:nvSpPr>
          <p:cNvPr id="71" name="Rectangle 70"/>
          <p:cNvSpPr/>
          <p:nvPr/>
        </p:nvSpPr>
        <p:spPr>
          <a:xfrm>
            <a:off x="7620000" y="4191000"/>
            <a:ext cx="1219200" cy="261610"/>
          </a:xfrm>
          <a:prstGeom prst="rect">
            <a:avLst/>
          </a:prstGeom>
          <a:noFill/>
          <a:ln>
            <a:noFill/>
          </a:ln>
        </p:spPr>
        <p:txBody>
          <a:bodyPr wrap="square">
            <a:spAutoFit/>
          </a:bodyPr>
          <a:lstStyle/>
          <a:p>
            <a:pPr algn="ctr" rtl="1" eaLnBrk="1" fontAlgn="auto" hangingPunct="1">
              <a:spcBef>
                <a:spcPts val="0"/>
              </a:spcBef>
              <a:spcAft>
                <a:spcPts val="0"/>
              </a:spcAft>
              <a:defRPr/>
            </a:pPr>
            <a:r>
              <a:rPr lang="en-US" sz="1100" b="1" dirty="0" smtClean="0">
                <a:solidFill>
                  <a:schemeClr val="bg1"/>
                </a:solidFill>
                <a:cs typeface="Times" pitchFamily="18" charset="0"/>
              </a:rPr>
              <a:t>2:15 – 2:30 </a:t>
            </a:r>
            <a:endParaRPr lang="en-US" sz="1100" b="1" dirty="0">
              <a:solidFill>
                <a:schemeClr val="bg1"/>
              </a:solidFill>
              <a:cs typeface="Times" pitchFamily="18" charset="0"/>
            </a:endParaRPr>
          </a:p>
        </p:txBody>
      </p:sp>
      <p:sp>
        <p:nvSpPr>
          <p:cNvPr id="77" name="Rectangle 76"/>
          <p:cNvSpPr/>
          <p:nvPr/>
        </p:nvSpPr>
        <p:spPr>
          <a:xfrm>
            <a:off x="2514600" y="22860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استراحة</a:t>
            </a:r>
            <a:endParaRPr lang="en-US" sz="1600" dirty="0">
              <a:solidFill>
                <a:srgbClr val="595959"/>
              </a:solidFill>
              <a:cs typeface="Times" pitchFamily="18" charset="0"/>
            </a:endParaRPr>
          </a:p>
        </p:txBody>
      </p:sp>
      <p:sp>
        <p:nvSpPr>
          <p:cNvPr id="78" name="Rectangle 77"/>
          <p:cNvSpPr/>
          <p:nvPr/>
        </p:nvSpPr>
        <p:spPr>
          <a:xfrm>
            <a:off x="304800" y="2743200"/>
            <a:ext cx="7162800" cy="338554"/>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الثانية: المؤشرات جيدة وأدوات المؤشرات </a:t>
            </a:r>
            <a:endParaRPr lang="en-US" sz="1600" dirty="0">
              <a:solidFill>
                <a:srgbClr val="595959"/>
              </a:solidFill>
              <a:cs typeface="Times" pitchFamily="18" charset="0"/>
            </a:endParaRPr>
          </a:p>
        </p:txBody>
      </p:sp>
      <p:sp>
        <p:nvSpPr>
          <p:cNvPr id="83" name="Rectangle 82"/>
          <p:cNvSpPr/>
          <p:nvPr/>
        </p:nvSpPr>
        <p:spPr>
          <a:xfrm>
            <a:off x="2514600" y="1295400"/>
            <a:ext cx="4936192"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الدورة الافتتاحية، المقدمة والاختبار التمهيدي</a:t>
            </a:r>
            <a:endParaRPr lang="ar-LB" sz="1600" dirty="0">
              <a:solidFill>
                <a:srgbClr val="595959"/>
              </a:solidFill>
              <a:cs typeface="Times" pitchFamily="18" charset="0"/>
            </a:endParaRPr>
          </a:p>
        </p:txBody>
      </p:sp>
      <p:sp>
        <p:nvSpPr>
          <p:cNvPr id="3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2/48</a:t>
            </a:r>
            <a:endParaRPr lang="en-US" sz="1800" dirty="0">
              <a:solidFill>
                <a:schemeClr val="bg1"/>
              </a:solidFill>
              <a:latin typeface="Times" pitchFamily="18" charset="0"/>
              <a:cs typeface="Times" pitchFamily="18" charset="0"/>
            </a:endParaRPr>
          </a:p>
        </p:txBody>
      </p:sp>
      <p:sp>
        <p:nvSpPr>
          <p:cNvPr id="39" name="Rectangle 38"/>
          <p:cNvSpPr/>
          <p:nvPr/>
        </p:nvSpPr>
        <p:spPr>
          <a:xfrm>
            <a:off x="2514600" y="1828800"/>
            <a:ext cx="4936192" cy="338554"/>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الأولى: </a:t>
            </a:r>
            <a:r>
              <a:rPr lang="ar-LB" sz="1600" dirty="0" smtClean="0">
                <a:solidFill>
                  <a:srgbClr val="595959"/>
                </a:solidFill>
                <a:cs typeface="Times" pitchFamily="18" charset="0"/>
              </a:rPr>
              <a:t>أسس مؤشرات الأداء</a:t>
            </a:r>
            <a:endParaRPr lang="ar-LB" sz="1600" dirty="0">
              <a:solidFill>
                <a:srgbClr val="595959"/>
              </a:solidFill>
              <a:cs typeface="Times" pitchFamily="18" charset="0"/>
            </a:endParaRPr>
          </a:p>
        </p:txBody>
      </p:sp>
      <p:sp>
        <p:nvSpPr>
          <p:cNvPr id="40" name="Rectangle 39"/>
          <p:cNvSpPr/>
          <p:nvPr/>
        </p:nvSpPr>
        <p:spPr>
          <a:xfrm>
            <a:off x="2590800" y="32004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استراحة الغداء </a:t>
            </a:r>
            <a:endParaRPr lang="en-US" sz="1600" dirty="0">
              <a:solidFill>
                <a:srgbClr val="595959"/>
              </a:solidFill>
              <a:cs typeface="Times" pitchFamily="18" charset="0"/>
            </a:endParaRPr>
          </a:p>
        </p:txBody>
      </p:sp>
      <p:sp>
        <p:nvSpPr>
          <p:cNvPr id="41" name="Rectangle 40"/>
          <p:cNvSpPr/>
          <p:nvPr/>
        </p:nvSpPr>
        <p:spPr>
          <a:xfrm>
            <a:off x="990600" y="3657600"/>
            <a:ext cx="6477000" cy="338554"/>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الثالثة: </a:t>
            </a:r>
            <a:r>
              <a:rPr lang="ar-LB" sz="1600" dirty="0" smtClean="0">
                <a:solidFill>
                  <a:srgbClr val="595959"/>
                </a:solidFill>
                <a:cs typeface="Times" pitchFamily="18" charset="0"/>
              </a:rPr>
              <a:t>إطار المراقبة والتقييم والورقة المرجعية لمؤشرات الأداء: تمرين تطبيقي</a:t>
            </a:r>
            <a:endParaRPr lang="en-US" sz="1600" dirty="0">
              <a:solidFill>
                <a:srgbClr val="595959"/>
              </a:solidFill>
              <a:cs typeface="Times" pitchFamily="18" charset="0"/>
            </a:endParaRPr>
          </a:p>
        </p:txBody>
      </p:sp>
      <p:sp>
        <p:nvSpPr>
          <p:cNvPr id="42" name="Rectangle 41"/>
          <p:cNvSpPr/>
          <p:nvPr/>
        </p:nvSpPr>
        <p:spPr>
          <a:xfrm>
            <a:off x="2438400" y="41910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الدورة الختامية، الاختبارات النهائية، تقييم التدريب</a:t>
            </a:r>
            <a:endParaRPr lang="ar-LB" sz="1600" dirty="0">
              <a:solidFill>
                <a:srgbClr val="595959"/>
              </a:solidFill>
              <a:cs typeface="Times" pitchFamily="18" charset="0"/>
            </a:endParaRPr>
          </a:p>
        </p:txBody>
      </p:sp>
      <p:sp>
        <p:nvSpPr>
          <p:cNvPr id="43" name="Rectangle 42"/>
          <p:cNvSpPr/>
          <p:nvPr/>
        </p:nvSpPr>
        <p:spPr>
          <a:xfrm>
            <a:off x="641684" y="4624375"/>
            <a:ext cx="4010527" cy="1700225"/>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44" name="Rectangle 2"/>
          <p:cNvSpPr txBox="1">
            <a:spLocks noChangeArrowheads="1"/>
          </p:cNvSpPr>
          <p:nvPr/>
        </p:nvSpPr>
        <p:spPr>
          <a:xfrm>
            <a:off x="609600" y="4860996"/>
            <a:ext cx="4042611" cy="120315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4000" dirty="0" smtClean="0">
                <a:solidFill>
                  <a:schemeClr val="bg1"/>
                </a:solidFill>
                <a:latin typeface="Times" pitchFamily="18" charset="0"/>
                <a:cs typeface="Times" pitchFamily="18" charset="0"/>
              </a:rPr>
              <a:t>مؤشرات مراقبة الأداء</a:t>
            </a:r>
            <a:endParaRPr lang="en-US" sz="1000" dirty="0" smtClean="0">
              <a:solidFill>
                <a:schemeClr val="bg1"/>
              </a:solidFill>
              <a:latin typeface="Times" pitchFamily="18" charset="0"/>
              <a:cs typeface="Times" pitchFamily="18" charset="0"/>
            </a:endParaRPr>
          </a:p>
          <a:p>
            <a:pPr algn="ctr" rtl="1">
              <a:lnSpc>
                <a:spcPct val="100000"/>
              </a:lnSpc>
            </a:pPr>
            <a:r>
              <a:rPr lang="ar-LB" sz="3200" dirty="0" smtClean="0">
                <a:solidFill>
                  <a:schemeClr val="bg1"/>
                </a:solidFill>
                <a:latin typeface="Times" pitchFamily="18" charset="0"/>
                <a:cs typeface="Times" pitchFamily="18" charset="0"/>
              </a:rPr>
              <a:t>المراقبة والتقييم الجزء 2</a:t>
            </a:r>
            <a:endParaRPr lang="en-US" sz="2800" dirty="0" smtClean="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82683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152400" y="1219200"/>
            <a:ext cx="8991600" cy="4876800"/>
          </a:xfrm>
          <a:prstGeom prst="rect">
            <a:avLst/>
          </a:prstGeom>
        </p:spPr>
      </p:pic>
      <p:pic>
        <p:nvPicPr>
          <p:cNvPr id="26" name="Picture 25"/>
          <p:cNvPicPr>
            <a:picLocks noChangeAspect="1"/>
          </p:cNvPicPr>
          <p:nvPr/>
        </p:nvPicPr>
        <p:blipFill>
          <a:blip r:embed="rId4"/>
          <a:stretch>
            <a:fillRect/>
          </a:stretch>
        </p:blipFill>
        <p:spPr>
          <a:xfrm rot="2302241">
            <a:off x="1994022" y="1235394"/>
            <a:ext cx="4496780" cy="4306584"/>
          </a:xfrm>
          <a:prstGeom prst="rect">
            <a:avLst/>
          </a:prstGeom>
        </p:spPr>
      </p:pic>
      <p:sp>
        <p:nvSpPr>
          <p:cNvPr id="14" name="Rectangle 10"/>
          <p:cNvSpPr>
            <a:spLocks noChangeArrowheads="1"/>
          </p:cNvSpPr>
          <p:nvPr/>
        </p:nvSpPr>
        <p:spPr bwMode="auto">
          <a:xfrm>
            <a:off x="0" y="1066800"/>
            <a:ext cx="9141759" cy="152400"/>
          </a:xfrm>
          <a:prstGeom prst="rect">
            <a:avLst/>
          </a:prstGeom>
          <a:solidFill>
            <a:srgbClr val="C2113A"/>
          </a:solidFill>
          <a:ln w="9525">
            <a:noFill/>
            <a:miter lim="800000"/>
            <a:headEnd/>
            <a:tailEnd/>
          </a:ln>
          <a:effectLst/>
        </p:spPr>
        <p:txBody>
          <a:bodyPr wrap="none" anchor="ctr"/>
          <a:lstStyle/>
          <a:p>
            <a:pPr>
              <a:defRPr/>
            </a:pPr>
            <a:endParaRPr lang="en-US" dirty="0">
              <a:solidFill>
                <a:srgbClr val="404040"/>
              </a:solidFill>
              <a:cs typeface="Times" pitchFamily="18" charset="0"/>
            </a:endParaRPr>
          </a:p>
        </p:txBody>
      </p:sp>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404040"/>
              </a:solidFill>
              <a:latin typeface="Times" pitchFamily="18" charset="0"/>
              <a:cs typeface="Times" pitchFamily="18" charset="0"/>
            </a:endParaRPr>
          </a:p>
        </p:txBody>
      </p:sp>
      <p:sp>
        <p:nvSpPr>
          <p:cNvPr id="28" name="Rectangle 10"/>
          <p:cNvSpPr>
            <a:spLocks noChangeArrowheads="1"/>
          </p:cNvSpPr>
          <p:nvPr/>
        </p:nvSpPr>
        <p:spPr bwMode="auto">
          <a:xfrm>
            <a:off x="0" y="1066800"/>
            <a:ext cx="9141759" cy="152400"/>
          </a:xfrm>
          <a:prstGeom prst="rect">
            <a:avLst/>
          </a:prstGeom>
          <a:solidFill>
            <a:srgbClr val="C2113A"/>
          </a:solidFill>
          <a:ln w="9525">
            <a:noFill/>
            <a:miter lim="800000"/>
            <a:headEnd/>
            <a:tailEnd/>
          </a:ln>
          <a:effectLst/>
        </p:spPr>
        <p:txBody>
          <a:bodyPr wrap="none" anchor="ctr"/>
          <a:lstStyle/>
          <a:p>
            <a:pPr>
              <a:defRPr/>
            </a:pPr>
            <a:endParaRPr lang="en-US" dirty="0">
              <a:solidFill>
                <a:srgbClr val="404040"/>
              </a:solidFill>
              <a:cs typeface="Times" pitchFamily="18" charset="0"/>
            </a:endParaRPr>
          </a:p>
        </p:txBody>
      </p:sp>
      <p:sp>
        <p:nvSpPr>
          <p:cNvPr id="29" name="Rectangle 28"/>
          <p:cNvSpPr/>
          <p:nvPr/>
        </p:nvSpPr>
        <p:spPr>
          <a:xfrm>
            <a:off x="0" y="0"/>
            <a:ext cx="9144000" cy="10387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pic>
        <p:nvPicPr>
          <p:cNvPr id="30" name="Picture 10" descr="Lockup_LEBANON_RGB_HIGH.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5715000" y="4805028"/>
            <a:ext cx="1752600" cy="338554"/>
          </a:xfrm>
          <a:prstGeom prst="rect">
            <a:avLst/>
          </a:prstGeom>
        </p:spPr>
        <p:txBody>
          <a:bodyPr wrap="square">
            <a:spAutoFit/>
          </a:bodyPr>
          <a:lstStyle/>
          <a:p>
            <a:pPr marL="61913" algn="ctr" rtl="1">
              <a:spcBef>
                <a:spcPts val="0"/>
              </a:spcBef>
              <a:spcAft>
                <a:spcPts val="0"/>
              </a:spcAft>
            </a:pPr>
            <a:r>
              <a:rPr lang="ar-LB" sz="1600" dirty="0" smtClean="0">
                <a:solidFill>
                  <a:srgbClr val="404040"/>
                </a:solidFill>
                <a:ea typeface="Calibri" panose="020F0502020204030204" pitchFamily="34" charset="0"/>
                <a:cs typeface="Times" pitchFamily="18" charset="0"/>
              </a:rPr>
              <a:t>مراقبة الأداء</a:t>
            </a:r>
            <a:endParaRPr lang="ar-LB" sz="1600" b="1" dirty="0">
              <a:solidFill>
                <a:srgbClr val="404040"/>
              </a:solidFill>
              <a:ea typeface="Calibri" panose="020F0502020204030204" pitchFamily="34" charset="0"/>
              <a:cs typeface="Times" pitchFamily="18" charset="0"/>
            </a:endParaRPr>
          </a:p>
        </p:txBody>
      </p:sp>
      <p:cxnSp>
        <p:nvCxnSpPr>
          <p:cNvPr id="4" name="Straight Arrow Connector 3"/>
          <p:cNvCxnSpPr/>
          <p:nvPr/>
        </p:nvCxnSpPr>
        <p:spPr bwMode="auto">
          <a:xfrm>
            <a:off x="5638800" y="4728828"/>
            <a:ext cx="3810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p:cNvSpPr/>
          <p:nvPr/>
        </p:nvSpPr>
        <p:spPr>
          <a:xfrm>
            <a:off x="6781800" y="3429000"/>
            <a:ext cx="1295400" cy="646331"/>
          </a:xfrm>
          <a:prstGeom prst="rect">
            <a:avLst/>
          </a:prstGeom>
        </p:spPr>
        <p:txBody>
          <a:bodyPr wrap="square">
            <a:spAutoFit/>
          </a:bodyPr>
          <a:lstStyle/>
          <a:p>
            <a:pPr marL="61913" marR="0" algn="just" rtl="1">
              <a:spcBef>
                <a:spcPts val="0"/>
              </a:spcBef>
              <a:spcAft>
                <a:spcPts val="0"/>
              </a:spcAft>
            </a:pPr>
            <a:r>
              <a:rPr lang="ar-LB" sz="1800" b="1" dirty="0" smtClean="0">
                <a:solidFill>
                  <a:srgbClr val="404040"/>
                </a:solidFill>
                <a:effectLst/>
                <a:ea typeface="Calibri" panose="020F0502020204030204" pitchFamily="34" charset="0"/>
                <a:cs typeface="Times" pitchFamily="18" charset="0"/>
              </a:rPr>
              <a:t>خطة المراقبة والتقييم </a:t>
            </a:r>
          </a:p>
        </p:txBody>
      </p:sp>
      <p:sp>
        <p:nvSpPr>
          <p:cNvPr id="41" name="Rectangle 40"/>
          <p:cNvSpPr/>
          <p:nvPr/>
        </p:nvSpPr>
        <p:spPr>
          <a:xfrm>
            <a:off x="6705600" y="2595228"/>
            <a:ext cx="1905000" cy="369332"/>
          </a:xfrm>
          <a:prstGeom prst="rect">
            <a:avLst/>
          </a:prstGeom>
        </p:spPr>
        <p:txBody>
          <a:bodyPr wrap="square">
            <a:spAutoFit/>
          </a:bodyPr>
          <a:lstStyle/>
          <a:p>
            <a:pPr marL="61913" marR="0" algn="just" rtl="1">
              <a:spcBef>
                <a:spcPts val="0"/>
              </a:spcBef>
              <a:spcAft>
                <a:spcPts val="0"/>
              </a:spcAft>
            </a:pPr>
            <a:r>
              <a:rPr lang="ar-LB" sz="1800" dirty="0" smtClean="0">
                <a:solidFill>
                  <a:srgbClr val="404040"/>
                </a:solidFill>
                <a:ea typeface="Calibri" panose="020F0502020204030204" pitchFamily="34" charset="0"/>
                <a:cs typeface="Times" pitchFamily="18" charset="0"/>
              </a:rPr>
              <a:t>خطة المشروع </a:t>
            </a:r>
            <a:endParaRPr lang="ar-LB" sz="1800" b="1" dirty="0" smtClean="0">
              <a:solidFill>
                <a:srgbClr val="404040"/>
              </a:solidFill>
              <a:effectLst/>
              <a:ea typeface="Calibri" panose="020F0502020204030204" pitchFamily="34" charset="0"/>
              <a:cs typeface="Times" pitchFamily="18" charset="0"/>
            </a:endParaRPr>
          </a:p>
        </p:txBody>
      </p:sp>
      <p:cxnSp>
        <p:nvCxnSpPr>
          <p:cNvPr id="42" name="Straight Arrow Connector 41"/>
          <p:cNvCxnSpPr/>
          <p:nvPr/>
        </p:nvCxnSpPr>
        <p:spPr bwMode="auto">
          <a:xfrm>
            <a:off x="6248400" y="3662028"/>
            <a:ext cx="5334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6248400" y="2823828"/>
            <a:ext cx="4572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a:xfrm>
            <a:off x="1371600" y="5186028"/>
            <a:ext cx="2514600" cy="338554"/>
          </a:xfrm>
          <a:prstGeom prst="rect">
            <a:avLst/>
          </a:prstGeom>
        </p:spPr>
        <p:txBody>
          <a:bodyPr wrap="square">
            <a:spAutoFit/>
          </a:bodyPr>
          <a:lstStyle/>
          <a:p>
            <a:pPr marL="61913" algn="ctr" rtl="1">
              <a:spcBef>
                <a:spcPts val="0"/>
              </a:spcBef>
              <a:spcAft>
                <a:spcPts val="0"/>
              </a:spcAft>
            </a:pPr>
            <a:r>
              <a:rPr lang="ar-LB" sz="1600" dirty="0" smtClean="0">
                <a:solidFill>
                  <a:srgbClr val="404040"/>
                </a:solidFill>
                <a:ea typeface="Calibri" panose="020F0502020204030204" pitchFamily="34" charset="0"/>
                <a:cs typeface="Times" pitchFamily="18" charset="0"/>
              </a:rPr>
              <a:t>تقييم منتصف المدة</a:t>
            </a:r>
            <a:endParaRPr lang="ar-LB" sz="1600" b="1" dirty="0">
              <a:solidFill>
                <a:srgbClr val="404040"/>
              </a:solidFill>
              <a:ea typeface="Calibri" panose="020F0502020204030204" pitchFamily="34" charset="0"/>
              <a:cs typeface="Times" pitchFamily="18" charset="0"/>
            </a:endParaRPr>
          </a:p>
        </p:txBody>
      </p:sp>
      <p:cxnSp>
        <p:nvCxnSpPr>
          <p:cNvPr id="59" name="Straight Arrow Connector 58"/>
          <p:cNvCxnSpPr/>
          <p:nvPr/>
        </p:nvCxnSpPr>
        <p:spPr bwMode="auto">
          <a:xfrm flipH="1">
            <a:off x="2743200" y="4957428"/>
            <a:ext cx="304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flipH="1">
            <a:off x="1981200" y="3585828"/>
            <a:ext cx="3810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a:xfrm>
            <a:off x="762000" y="3966828"/>
            <a:ext cx="1905000" cy="338554"/>
          </a:xfrm>
          <a:prstGeom prst="rect">
            <a:avLst/>
          </a:prstGeom>
        </p:spPr>
        <p:txBody>
          <a:bodyPr wrap="square">
            <a:spAutoFit/>
          </a:bodyPr>
          <a:lstStyle/>
          <a:p>
            <a:pPr marL="61913" algn="ctr" rtl="1">
              <a:spcBef>
                <a:spcPts val="0"/>
              </a:spcBef>
              <a:spcAft>
                <a:spcPts val="0"/>
              </a:spcAft>
            </a:pPr>
            <a:r>
              <a:rPr lang="ar-LB" sz="1600" b="1" dirty="0" smtClean="0">
                <a:solidFill>
                  <a:srgbClr val="404040"/>
                </a:solidFill>
                <a:ea typeface="Calibri" panose="020F0502020204030204" pitchFamily="34" charset="0"/>
                <a:cs typeface="Times" pitchFamily="18" charset="0"/>
              </a:rPr>
              <a:t>تقييم نهاية المدة</a:t>
            </a:r>
            <a:endParaRPr lang="ar-LB" sz="1600" b="1" dirty="0">
              <a:solidFill>
                <a:srgbClr val="404040"/>
              </a:solidFill>
              <a:ea typeface="Calibri" panose="020F0502020204030204" pitchFamily="34" charset="0"/>
              <a:cs typeface="Times" pitchFamily="18" charset="0"/>
            </a:endParaRPr>
          </a:p>
        </p:txBody>
      </p:sp>
      <p:sp>
        <p:nvSpPr>
          <p:cNvPr id="44" name="Rectangle 3"/>
          <p:cNvSpPr txBox="1">
            <a:spLocks noChangeArrowheads="1"/>
          </p:cNvSpPr>
          <p:nvPr/>
        </p:nvSpPr>
        <p:spPr>
          <a:xfrm>
            <a:off x="78486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rgbClr val="FFFFFF"/>
                </a:solidFill>
                <a:latin typeface="Times" pitchFamily="18" charset="0"/>
                <a:cs typeface="Times" pitchFamily="18" charset="0"/>
              </a:rPr>
              <a:t>20/48</a:t>
            </a:r>
            <a:endParaRPr lang="en-US" sz="1800" dirty="0">
              <a:solidFill>
                <a:srgbClr val="FFFFFF"/>
              </a:solidFill>
              <a:latin typeface="Times" pitchFamily="18" charset="0"/>
              <a:cs typeface="Times" pitchFamily="18" charset="0"/>
            </a:endParaRPr>
          </a:p>
        </p:txBody>
      </p:sp>
      <p:sp>
        <p:nvSpPr>
          <p:cNvPr id="45" name="Rectangle 2"/>
          <p:cNvSpPr txBox="1">
            <a:spLocks noChangeArrowheads="1"/>
          </p:cNvSpPr>
          <p:nvPr/>
        </p:nvSpPr>
        <p:spPr>
          <a:xfrm>
            <a:off x="3276600" y="4337630"/>
            <a:ext cx="199524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400" dirty="0" smtClean="0">
                <a:solidFill>
                  <a:schemeClr val="bg1"/>
                </a:solidFill>
                <a:latin typeface="Times" pitchFamily="18" charset="0"/>
                <a:cs typeface="Times" pitchFamily="18" charset="0"/>
              </a:rPr>
              <a:t>التنفيذ</a:t>
            </a:r>
            <a:endParaRPr lang="en-US" sz="1400" dirty="0">
              <a:solidFill>
                <a:schemeClr val="bg1"/>
              </a:solidFill>
              <a:latin typeface="Times" pitchFamily="18" charset="0"/>
              <a:cs typeface="Times" pitchFamily="18" charset="0"/>
            </a:endParaRPr>
          </a:p>
        </p:txBody>
      </p:sp>
      <p:sp>
        <p:nvSpPr>
          <p:cNvPr id="46" name="Rectangle 2"/>
          <p:cNvSpPr txBox="1">
            <a:spLocks noChangeArrowheads="1"/>
          </p:cNvSpPr>
          <p:nvPr/>
        </p:nvSpPr>
        <p:spPr>
          <a:xfrm>
            <a:off x="3290641" y="1899230"/>
            <a:ext cx="199524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400" dirty="0" smtClean="0">
                <a:solidFill>
                  <a:schemeClr val="bg1"/>
                </a:solidFill>
                <a:latin typeface="Times" pitchFamily="18" charset="0"/>
                <a:cs typeface="Times" pitchFamily="18" charset="0"/>
              </a:rPr>
              <a:t>تحديد الاحتياجات </a:t>
            </a:r>
            <a:endParaRPr lang="en-US" sz="1400" dirty="0">
              <a:solidFill>
                <a:schemeClr val="bg1"/>
              </a:solidFill>
              <a:latin typeface="Times" pitchFamily="18" charset="0"/>
              <a:cs typeface="Times" pitchFamily="18" charset="0"/>
            </a:endParaRPr>
          </a:p>
        </p:txBody>
      </p:sp>
      <p:sp>
        <p:nvSpPr>
          <p:cNvPr id="52" name="Rectangle 2"/>
          <p:cNvSpPr txBox="1">
            <a:spLocks noChangeArrowheads="1"/>
          </p:cNvSpPr>
          <p:nvPr/>
        </p:nvSpPr>
        <p:spPr>
          <a:xfrm>
            <a:off x="4724400" y="3423230"/>
            <a:ext cx="199524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400" dirty="0" smtClean="0">
                <a:solidFill>
                  <a:schemeClr val="bg1"/>
                </a:solidFill>
                <a:latin typeface="Times" pitchFamily="18" charset="0"/>
                <a:cs typeface="Times" pitchFamily="18" charset="0"/>
              </a:rPr>
              <a:t>التصميم</a:t>
            </a:r>
            <a:endParaRPr lang="en-US" sz="1400" dirty="0">
              <a:solidFill>
                <a:schemeClr val="bg1"/>
              </a:solidFill>
              <a:latin typeface="Times" pitchFamily="18" charset="0"/>
              <a:cs typeface="Times" pitchFamily="18" charset="0"/>
            </a:endParaRPr>
          </a:p>
        </p:txBody>
      </p:sp>
      <p:sp>
        <p:nvSpPr>
          <p:cNvPr id="53" name="Rectangle 2"/>
          <p:cNvSpPr txBox="1">
            <a:spLocks noChangeArrowheads="1"/>
          </p:cNvSpPr>
          <p:nvPr/>
        </p:nvSpPr>
        <p:spPr>
          <a:xfrm>
            <a:off x="1981200" y="3423230"/>
            <a:ext cx="1995241" cy="39119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1400" dirty="0" smtClean="0">
                <a:solidFill>
                  <a:schemeClr val="bg1"/>
                </a:solidFill>
                <a:latin typeface="Times" pitchFamily="18" charset="0"/>
                <a:cs typeface="Times" pitchFamily="18" charset="0"/>
              </a:rPr>
              <a:t>إنهاء المشروع</a:t>
            </a:r>
            <a:endParaRPr lang="en-US" sz="1400" dirty="0">
              <a:solidFill>
                <a:schemeClr val="bg1"/>
              </a:solidFill>
              <a:latin typeface="Times" pitchFamily="18" charset="0"/>
              <a:cs typeface="Times" pitchFamily="18" charset="0"/>
            </a:endParaRPr>
          </a:p>
        </p:txBody>
      </p:sp>
      <p:sp>
        <p:nvSpPr>
          <p:cNvPr id="54" name="Title 4"/>
          <p:cNvSpPr txBox="1">
            <a:spLocks/>
          </p:cNvSpPr>
          <p:nvPr/>
        </p:nvSpPr>
        <p:spPr>
          <a:xfrm>
            <a:off x="5257800" y="1143000"/>
            <a:ext cx="40386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sz="3200" kern="0" dirty="0" smtClean="0">
                <a:solidFill>
                  <a:srgbClr val="1B667A"/>
                </a:solidFill>
                <a:latin typeface="Times" pitchFamily="18" charset="0"/>
                <a:cs typeface="Times" pitchFamily="18" charset="0"/>
              </a:rPr>
              <a:t>دورة المؤشرات مقابل دورة حياة المشروع </a:t>
            </a:r>
            <a:endParaRPr lang="en-US" sz="3200" dirty="0">
              <a:solidFill>
                <a:srgbClr val="1B667A"/>
              </a:solidFill>
              <a:latin typeface="Times" pitchFamily="18" charset="0"/>
              <a:cs typeface="Times" pitchFamily="18" charset="0"/>
            </a:endParaRPr>
          </a:p>
        </p:txBody>
      </p:sp>
      <p:sp>
        <p:nvSpPr>
          <p:cNvPr id="2" name="Rectangle 1"/>
          <p:cNvSpPr/>
          <p:nvPr/>
        </p:nvSpPr>
        <p:spPr>
          <a:xfrm>
            <a:off x="7239000" y="4038362"/>
            <a:ext cx="1752600" cy="1384995"/>
          </a:xfrm>
          <a:prstGeom prst="rect">
            <a:avLst/>
          </a:prstGeom>
        </p:spPr>
        <p:txBody>
          <a:bodyPr wrap="square">
            <a:spAutoFit/>
          </a:bodyPr>
          <a:lstStyle/>
          <a:p>
            <a:pPr algn="r" rtl="1"/>
            <a:r>
              <a:rPr lang="ar-LB" sz="1400" dirty="0" smtClean="0">
                <a:solidFill>
                  <a:schemeClr val="tx1">
                    <a:lumMod val="75000"/>
                    <a:lumOff val="25000"/>
                  </a:schemeClr>
                </a:solidFill>
                <a:cs typeface="Times" pitchFamily="18" charset="0"/>
              </a:rPr>
              <a:t>توفر عملية الاختيار النهائي للمؤشرات، وتحديد الافتراضات الرئيسية، ومصادر البيانات وعوامل التكلفة أساسا لخطة المراقبة والتقييم</a:t>
            </a:r>
            <a:endParaRPr lang="en-US" sz="1400" dirty="0">
              <a:solidFill>
                <a:schemeClr val="tx1">
                  <a:lumMod val="75000"/>
                  <a:lumOff val="25000"/>
                </a:schemeClr>
              </a:solidFill>
              <a:cs typeface="Times" pitchFamily="18" charset="0"/>
            </a:endParaRPr>
          </a:p>
        </p:txBody>
      </p:sp>
      <p:sp>
        <p:nvSpPr>
          <p:cNvPr id="3" name="Rectangle 2"/>
          <p:cNvSpPr/>
          <p:nvPr/>
        </p:nvSpPr>
        <p:spPr>
          <a:xfrm>
            <a:off x="4876800" y="5370493"/>
            <a:ext cx="2667000" cy="954107"/>
          </a:xfrm>
          <a:prstGeom prst="rect">
            <a:avLst/>
          </a:prstGeom>
        </p:spPr>
        <p:txBody>
          <a:bodyPr wrap="square">
            <a:spAutoFit/>
          </a:bodyPr>
          <a:lstStyle/>
          <a:p>
            <a:pPr algn="r" rtl="1"/>
            <a:r>
              <a:rPr lang="ar-LB" sz="1400" dirty="0" smtClean="0">
                <a:solidFill>
                  <a:srgbClr val="404040"/>
                </a:solidFill>
                <a:cs typeface="Times" pitchFamily="18" charset="0"/>
              </a:rPr>
              <a:t>تساعد المؤشرات على تتبع التقدم المحرز نحو تحقيق الأهداف أثناء التنفيذ (الميزانية، جدول الأنشطة والنتائج)، في حين المساعدة في تحديد الإجراءات التصحيحية اللازمة</a:t>
            </a:r>
            <a:endParaRPr lang="en-US" sz="1400" dirty="0">
              <a:solidFill>
                <a:schemeClr val="bg1"/>
              </a:solidFill>
              <a:cs typeface="Times" pitchFamily="18" charset="0"/>
            </a:endParaRPr>
          </a:p>
        </p:txBody>
      </p:sp>
      <p:sp>
        <p:nvSpPr>
          <p:cNvPr id="70" name="Rectangle 2"/>
          <p:cNvSpPr txBox="1">
            <a:spLocks noChangeArrowheads="1"/>
          </p:cNvSpPr>
          <p:nvPr/>
        </p:nvSpPr>
        <p:spPr>
          <a:xfrm>
            <a:off x="231656"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71" name="Rectangle 70"/>
          <p:cNvSpPr/>
          <p:nvPr/>
        </p:nvSpPr>
        <p:spPr>
          <a:xfrm>
            <a:off x="228600"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5" name="Rectangle 4"/>
          <p:cNvSpPr/>
          <p:nvPr/>
        </p:nvSpPr>
        <p:spPr>
          <a:xfrm>
            <a:off x="304800" y="1981200"/>
            <a:ext cx="2133600" cy="954107"/>
          </a:xfrm>
          <a:prstGeom prst="rect">
            <a:avLst/>
          </a:prstGeom>
        </p:spPr>
        <p:txBody>
          <a:bodyPr wrap="square">
            <a:spAutoFit/>
          </a:bodyPr>
          <a:lstStyle/>
          <a:p>
            <a:pPr algn="r" rtl="1"/>
            <a:r>
              <a:rPr lang="ar-LB" sz="1400" dirty="0" smtClean="0">
                <a:solidFill>
                  <a:schemeClr val="tx1">
                    <a:lumMod val="75000"/>
                    <a:lumOff val="25000"/>
                  </a:schemeClr>
                </a:solidFill>
                <a:cs typeface="Times" pitchFamily="18" charset="0"/>
              </a:rPr>
              <a:t>يتم استخدام المؤشرات في التقييمات، مما يسمح بتقييم نجاح المشروع وآفاق الاستدامة ولوضع الدروس المستفادة</a:t>
            </a:r>
            <a:endParaRPr lang="en-US" sz="1400" dirty="0">
              <a:solidFill>
                <a:schemeClr val="tx1">
                  <a:lumMod val="75000"/>
                  <a:lumOff val="25000"/>
                </a:schemeClr>
              </a:solidFill>
              <a:cs typeface="Times" pitchFamily="18" charset="0"/>
            </a:endParaRPr>
          </a:p>
        </p:txBody>
      </p:sp>
    </p:spTree>
    <p:extLst>
      <p:ext uri="{BB962C8B-B14F-4D97-AF65-F5344CB8AC3E}">
        <p14:creationId xmlns:p14="http://schemas.microsoft.com/office/powerpoint/2010/main" val="12491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5" grpId="0"/>
      <p:bldP spid="41" grpId="0"/>
      <p:bldP spid="58" grpId="0"/>
      <p:bldP spid="63" grpId="0"/>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A03B53"/>
                </a:solidFill>
                <a:cs typeface="Times" pitchFamily="18" charset="0"/>
              </a:rPr>
              <a:t>نهاية </a:t>
            </a:r>
            <a:r>
              <a:rPr lang="ar-LB" sz="5400" b="1" dirty="0" smtClean="0">
                <a:solidFill>
                  <a:srgbClr val="A23A53"/>
                </a:solidFill>
                <a:cs typeface="Times" pitchFamily="18" charset="0"/>
              </a:rPr>
              <a:t>الدورة الأولى</a:t>
            </a:r>
            <a:endParaRPr lang="en-US" sz="4800" b="1" dirty="0" smtClean="0">
              <a:solidFill>
                <a:srgbClr val="A23A53"/>
              </a:solidFill>
              <a:cs typeface="Times" pitchFamily="18" charset="0"/>
            </a:endParaRPr>
          </a:p>
          <a:p>
            <a:pPr algn="ctr" rtl="1"/>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21/48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78844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حان وقت الاستراحة!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2C769A"/>
                </a:solidFill>
                <a:cs typeface="Times" pitchFamily="18" charset="0"/>
              </a:rPr>
              <a:t>استراحة</a:t>
            </a:r>
            <a:endParaRPr lang="en-US" altLang="en-US" sz="5400" b="1" dirty="0">
              <a:solidFill>
                <a:srgbClr val="2C769A"/>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22/48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20356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23/48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80999" y="2895600"/>
            <a:ext cx="8787063"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altLang="en-US" sz="3600" kern="0" dirty="0" smtClean="0">
                <a:solidFill>
                  <a:srgbClr val="2C769A"/>
                </a:solidFill>
                <a:latin typeface="Times" pitchFamily="18" charset="0"/>
                <a:cs typeface="Times" pitchFamily="18" charset="0"/>
              </a:rPr>
              <a:t>الدورة الثانية: </a:t>
            </a:r>
            <a:r>
              <a:rPr lang="ar-LB" altLang="en-US" sz="3600" b="0" kern="0" dirty="0" smtClean="0">
                <a:solidFill>
                  <a:srgbClr val="2C769A"/>
                </a:solidFill>
                <a:latin typeface="Times" pitchFamily="18" charset="0"/>
                <a:cs typeface="Times" pitchFamily="18" charset="0"/>
              </a:rPr>
              <a:t>المؤشرات الجيدة وأدوات المؤشرات</a:t>
            </a:r>
            <a:endParaRPr lang="en-US" altLang="en-US" sz="100" b="0" kern="0" dirty="0">
              <a:solidFill>
                <a:srgbClr val="2C769A"/>
              </a:solidFill>
              <a:latin typeface="Times" pitchFamily="18" charset="0"/>
              <a:cs typeface="Times" pitchFamily="18" charset="0"/>
            </a:endParaRPr>
          </a:p>
          <a:p>
            <a:pPr rtl="1"/>
            <a:r>
              <a:rPr lang="en-US" altLang="en-US" sz="3400" b="0" kern="0" dirty="0" smtClean="0">
                <a:solidFill>
                  <a:srgbClr val="2C769A"/>
                </a:solidFill>
                <a:latin typeface="Times" pitchFamily="18" charset="0"/>
                <a:cs typeface="Times" pitchFamily="18" charset="0"/>
              </a:rPr>
              <a:t> </a:t>
            </a:r>
          </a:p>
        </p:txBody>
      </p:sp>
    </p:spTree>
    <p:extLst>
      <p:ext uri="{BB962C8B-B14F-4D97-AF65-F5344CB8AC3E}">
        <p14:creationId xmlns:p14="http://schemas.microsoft.com/office/powerpoint/2010/main" val="831385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24/48</a:t>
            </a:r>
            <a:endParaRPr lang="en-US" sz="1800" dirty="0">
              <a:solidFill>
                <a:schemeClr val="bg1"/>
              </a:solidFill>
              <a:latin typeface="Times" pitchFamily="18" charset="0"/>
              <a:cs typeface="Times" pitchFamily="18" charset="0"/>
            </a:endParaRPr>
          </a:p>
        </p:txBody>
      </p:sp>
      <p:sp>
        <p:nvSpPr>
          <p:cNvPr id="9" name="TextBox 1"/>
          <p:cNvSpPr txBox="1">
            <a:spLocks noChangeArrowheads="1"/>
          </p:cNvSpPr>
          <p:nvPr/>
        </p:nvSpPr>
        <p:spPr bwMode="auto">
          <a:xfrm>
            <a:off x="1905000" y="1981200"/>
            <a:ext cx="641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r>
              <a:rPr lang="ar-LB" altLang="en-US" sz="3600" b="1" dirty="0" smtClean="0">
                <a:solidFill>
                  <a:srgbClr val="2C769A"/>
                </a:solidFill>
                <a:cs typeface="Times" pitchFamily="18" charset="0"/>
              </a:rPr>
              <a:t>أهداف الدورة الثانية </a:t>
            </a:r>
            <a:endParaRPr lang="en-US" altLang="en-US" sz="3600" b="1" dirty="0">
              <a:solidFill>
                <a:srgbClr val="2C769A"/>
              </a:solidFill>
              <a:cs typeface="Times" pitchFamily="18" charset="0"/>
            </a:endParaRPr>
          </a:p>
        </p:txBody>
      </p:sp>
      <p:sp>
        <p:nvSpPr>
          <p:cNvPr id="10" name="Rectangle 3"/>
          <p:cNvSpPr>
            <a:spLocks noChangeArrowheads="1"/>
          </p:cNvSpPr>
          <p:nvPr/>
        </p:nvSpPr>
        <p:spPr bwMode="auto">
          <a:xfrm>
            <a:off x="1981200" y="2819400"/>
            <a:ext cx="67405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altLang="en-US" sz="2000" kern="0" dirty="0" smtClean="0">
                <a:solidFill>
                  <a:srgbClr val="2C769A"/>
                </a:solidFill>
                <a:ea typeface="+mj-ea"/>
                <a:cs typeface="Times" pitchFamily="18" charset="0"/>
              </a:rPr>
              <a:t>سيتمكن المشاركون في نهاية الدورة الثانية، من:</a:t>
            </a:r>
          </a:p>
          <a:p>
            <a:pPr marL="57150" indent="0" algn="just" rtl="1"/>
            <a:endParaRPr lang="ar-LB" altLang="en-US" sz="2000" kern="0" dirty="0" smtClean="0">
              <a:solidFill>
                <a:srgbClr val="2C769A"/>
              </a:solidFill>
              <a:ea typeface="+mj-ea"/>
              <a:cs typeface="Times" pitchFamily="18" charset="0"/>
            </a:endParaRPr>
          </a:p>
          <a:p>
            <a:pPr marL="57150" indent="0" algn="just" rtl="1">
              <a:buFont typeface="Wingdings" pitchFamily="2" charset="2"/>
              <a:buChar char="§"/>
            </a:pPr>
            <a:r>
              <a:rPr lang="ar-LB" altLang="en-US" sz="2000" kern="0" dirty="0" smtClean="0">
                <a:solidFill>
                  <a:srgbClr val="2C769A"/>
                </a:solidFill>
                <a:ea typeface="+mj-ea"/>
                <a:cs typeface="Times" pitchFamily="18" charset="0"/>
              </a:rPr>
              <a:t> الاطلاع على الصعوبات أو التحديات المشتركة المرتبطة باختيار مؤشرات الأداء؛</a:t>
            </a:r>
          </a:p>
          <a:p>
            <a:pPr marL="57150" indent="0" algn="just" rtl="1">
              <a:buFont typeface="Wingdings" pitchFamily="2" charset="2"/>
              <a:buChar char="§"/>
            </a:pPr>
            <a:r>
              <a:rPr lang="ar-LB" altLang="en-US" sz="2000" kern="0" dirty="0" smtClean="0">
                <a:solidFill>
                  <a:srgbClr val="2C769A"/>
                </a:solidFill>
                <a:ea typeface="+mj-ea"/>
                <a:cs typeface="Times" pitchFamily="18" charset="0"/>
              </a:rPr>
              <a:t> تعلم خصائص المؤشر الجيد.</a:t>
            </a:r>
          </a:p>
          <a:p>
            <a:pPr marL="57150" indent="0" algn="just" rtl="1">
              <a:buFont typeface="Wingdings" pitchFamily="2" charset="2"/>
              <a:buChar char="§"/>
            </a:pPr>
            <a:r>
              <a:rPr lang="ar-LB" altLang="en-US" sz="2000" kern="0" dirty="0" smtClean="0">
                <a:solidFill>
                  <a:srgbClr val="2C769A"/>
                </a:solidFill>
                <a:ea typeface="+mj-ea"/>
                <a:cs typeface="Times" pitchFamily="18" charset="0"/>
              </a:rPr>
              <a:t> التعرف على</a:t>
            </a:r>
            <a:r>
              <a:rPr lang="en-US" altLang="en-US" sz="2000" kern="0" dirty="0" smtClean="0">
                <a:solidFill>
                  <a:srgbClr val="2C769A"/>
                </a:solidFill>
                <a:ea typeface="+mj-ea"/>
                <a:cs typeface="Times" pitchFamily="18" charset="0"/>
              </a:rPr>
              <a:t> </a:t>
            </a:r>
            <a:r>
              <a:rPr lang="ar-LB" altLang="en-US" sz="2000" kern="0" dirty="0" smtClean="0">
                <a:solidFill>
                  <a:srgbClr val="2C769A"/>
                </a:solidFill>
                <a:ea typeface="+mj-ea"/>
                <a:cs typeface="Times" pitchFamily="18" charset="0"/>
              </a:rPr>
              <a:t>إطار المراقبة والتقييم والورقة المرجعية لمؤشرات الأداء</a:t>
            </a:r>
            <a:r>
              <a:rPr lang="en-US" altLang="en-US" sz="2000" kern="0" dirty="0" smtClean="0">
                <a:solidFill>
                  <a:srgbClr val="2C769A"/>
                </a:solidFill>
                <a:ea typeface="+mj-ea"/>
                <a:cs typeface="Times" pitchFamily="18" charset="0"/>
              </a:rPr>
              <a:t> </a:t>
            </a:r>
            <a:r>
              <a:rPr lang="ar-LB" altLang="en-US" sz="2000" kern="0" dirty="0" smtClean="0">
                <a:solidFill>
                  <a:srgbClr val="2C769A"/>
                </a:solidFill>
                <a:ea typeface="+mj-ea"/>
                <a:cs typeface="Times" pitchFamily="18" charset="0"/>
              </a:rPr>
              <a:t>كأدوات تستخدم لتعزيز المؤشرات ووضع تقارير حول المراقبة والتقييم. </a:t>
            </a:r>
            <a:endParaRPr lang="en-US" sz="2000" kern="0" dirty="0" smtClean="0">
              <a:solidFill>
                <a:srgbClr val="2C769A"/>
              </a:solidFill>
              <a:ea typeface="+mj-ea"/>
              <a:cs typeface="Times" pitchFamily="18" charset="0"/>
            </a:endParaRPr>
          </a:p>
        </p:txBody>
      </p:sp>
    </p:spTree>
    <p:extLst>
      <p:ext uri="{BB962C8B-B14F-4D97-AF65-F5344CB8AC3E}">
        <p14:creationId xmlns:p14="http://schemas.microsoft.com/office/powerpoint/2010/main" val="343398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25/48</a:t>
            </a:r>
            <a:endParaRPr lang="en-US" sz="1800" dirty="0">
              <a:solidFill>
                <a:schemeClr val="bg1"/>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4" name="Rectangle 3"/>
          <p:cNvSpPr>
            <a:spLocks noChangeArrowheads="1"/>
          </p:cNvSpPr>
          <p:nvPr/>
        </p:nvSpPr>
        <p:spPr bwMode="auto">
          <a:xfrm>
            <a:off x="838200" y="2286000"/>
            <a:ext cx="7467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r" rtl="1"/>
            <a:r>
              <a:rPr lang="ar-LB" sz="1900" dirty="0" smtClean="0">
                <a:solidFill>
                  <a:schemeClr val="tx1">
                    <a:lumMod val="65000"/>
                    <a:lumOff val="35000"/>
                  </a:schemeClr>
                </a:solidFill>
                <a:cs typeface="Times" pitchFamily="18" charset="0"/>
              </a:rPr>
              <a:t>سيتم تقسيم المشاركين في التدريب  إلى ثلاث مجموعات عمل. وتقوم كل مجموعة بتحديد (على أساس الخبرة):</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dirty="0" smtClean="0">
                <a:solidFill>
                  <a:schemeClr val="tx1">
                    <a:lumMod val="65000"/>
                    <a:lumOff val="35000"/>
                  </a:schemeClr>
                </a:solidFill>
                <a:cs typeface="Times" pitchFamily="18" charset="0"/>
              </a:rPr>
              <a:t>1. أعلى 3-5 تحديات تمت مواجهتها عند اختيار أو تطوير المؤشرات</a:t>
            </a:r>
          </a:p>
          <a:p>
            <a:pPr marL="57150" indent="0" algn="r" rtl="1"/>
            <a:r>
              <a:rPr lang="ar-LB" sz="1900" dirty="0" smtClean="0">
                <a:solidFill>
                  <a:schemeClr val="tx1">
                    <a:lumMod val="65000"/>
                    <a:lumOff val="35000"/>
                  </a:schemeClr>
                </a:solidFill>
                <a:cs typeface="Times" pitchFamily="18" charset="0"/>
              </a:rPr>
              <a:t>2. الأدوات أو التقنيات المستخدمة للتعامل مع هذه التحديات</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dirty="0" smtClean="0">
                <a:solidFill>
                  <a:schemeClr val="tx1">
                    <a:lumMod val="65000"/>
                    <a:lumOff val="35000"/>
                  </a:schemeClr>
                </a:solidFill>
                <a:cs typeface="Times" pitchFamily="18" charset="0"/>
              </a:rPr>
              <a:t>ويقوم كل فريق بإعداد قائمة تضم نقطتين وتشير إلى: (أ) التحديات؛ (ب) الأدوات أو الحلول المستخدمة للتعامل مع هذه التحديات.</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dirty="0" smtClean="0">
                <a:solidFill>
                  <a:schemeClr val="tx1">
                    <a:lumMod val="65000"/>
                    <a:lumOff val="35000"/>
                  </a:schemeClr>
                </a:solidFill>
                <a:cs typeface="Times" pitchFamily="18" charset="0"/>
              </a:rPr>
              <a:t>سيختار كل فريق عضو لتقديم القائمة التي يوافق عليها الفريق.</a:t>
            </a:r>
            <a:endParaRPr lang="en-US" sz="1900" dirty="0" smtClean="0">
              <a:solidFill>
                <a:schemeClr val="tx1">
                  <a:lumMod val="65000"/>
                  <a:lumOff val="35000"/>
                </a:schemeClr>
              </a:solidFill>
              <a:cs typeface="Times" pitchFamily="18" charset="0"/>
            </a:endParaRPr>
          </a:p>
        </p:txBody>
      </p:sp>
      <p:sp>
        <p:nvSpPr>
          <p:cNvPr id="15" name="TextBox 1"/>
          <p:cNvSpPr txBox="1">
            <a:spLocks noChangeArrowheads="1"/>
          </p:cNvSpPr>
          <p:nvPr/>
        </p:nvSpPr>
        <p:spPr bwMode="auto">
          <a:xfrm>
            <a:off x="838200" y="15240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التمرين 1: تبادل الأفكار</a:t>
            </a:r>
            <a:endParaRPr lang="en-US" altLang="en-US" sz="3600" b="1" dirty="0">
              <a:solidFill>
                <a:srgbClr val="2C769A"/>
              </a:solidFill>
              <a:cs typeface="Times" pitchFamily="18" charset="0"/>
            </a:endParaRPr>
          </a:p>
        </p:txBody>
      </p:sp>
    </p:spTree>
    <p:extLst>
      <p:ext uri="{BB962C8B-B14F-4D97-AF65-F5344CB8AC3E}">
        <p14:creationId xmlns:p14="http://schemas.microsoft.com/office/powerpoint/2010/main" val="874580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26/48</a:t>
            </a:r>
            <a:endParaRPr lang="en-US" sz="1800" dirty="0">
              <a:solidFill>
                <a:schemeClr val="bg1"/>
              </a:solidFill>
              <a:latin typeface="Times" pitchFamily="18" charset="0"/>
              <a:cs typeface="Times" pitchFamily="18" charset="0"/>
            </a:endParaRPr>
          </a:p>
        </p:txBody>
      </p:sp>
      <p:sp>
        <p:nvSpPr>
          <p:cNvPr id="12" name="Rectangle 11"/>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3"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2" name="Rectangle 1"/>
          <p:cNvSpPr/>
          <p:nvPr/>
        </p:nvSpPr>
        <p:spPr>
          <a:xfrm>
            <a:off x="685800" y="2286000"/>
            <a:ext cx="8001000" cy="2862322"/>
          </a:xfrm>
          <a:prstGeom prst="rect">
            <a:avLst/>
          </a:prstGeom>
        </p:spPr>
        <p:txBody>
          <a:bodyPr wrap="square">
            <a:spAutoFit/>
          </a:bodyPr>
          <a:lstStyle/>
          <a:p>
            <a:pPr marL="285750" indent="-285750" algn="r" rtl="1">
              <a:buFont typeface="Wingdings" charset="2"/>
              <a:buChar char="§"/>
            </a:pPr>
            <a:r>
              <a:rPr lang="ar-LB" sz="1800" dirty="0" smtClean="0">
                <a:solidFill>
                  <a:schemeClr val="tx1">
                    <a:lumMod val="75000"/>
                    <a:lumOff val="25000"/>
                  </a:schemeClr>
                </a:solidFill>
                <a:ea typeface="Calibri" panose="020F0502020204030204" pitchFamily="34" charset="0"/>
                <a:cs typeface="Times" pitchFamily="18" charset="0"/>
              </a:rPr>
              <a:t>لم تتمكن المؤشرات قياس التغيير المنشود على مختلف مستويات المشروع - الأنشطة والنتائج والأهداف؛</a:t>
            </a:r>
          </a:p>
          <a:p>
            <a:pPr marL="285750" indent="-285750" algn="r" rtl="1">
              <a:buFont typeface="Wingdings" charset="2"/>
              <a:buChar char="§"/>
            </a:pPr>
            <a:r>
              <a:rPr lang="ar-LB" sz="1800" dirty="0" smtClean="0">
                <a:solidFill>
                  <a:schemeClr val="tx1">
                    <a:lumMod val="75000"/>
                    <a:lumOff val="25000"/>
                  </a:schemeClr>
                </a:solidFill>
                <a:ea typeface="Calibri" panose="020F0502020204030204" pitchFamily="34" charset="0"/>
                <a:cs typeface="Times" pitchFamily="18" charset="0"/>
              </a:rPr>
              <a:t>لم تتمكن المؤشرات من إظهار الروابط والعلاقة السببية بين الأنشطة والنتائج والأهداف.</a:t>
            </a:r>
          </a:p>
          <a:p>
            <a:pPr marL="285750" indent="-285750" algn="r" rtl="1">
              <a:buFont typeface="Wingdings" charset="2"/>
              <a:buChar char="§"/>
            </a:pPr>
            <a:r>
              <a:rPr lang="ar-LB" sz="1800" dirty="0" smtClean="0">
                <a:solidFill>
                  <a:schemeClr val="tx1">
                    <a:lumMod val="75000"/>
                    <a:lumOff val="25000"/>
                  </a:schemeClr>
                </a:solidFill>
                <a:ea typeface="Calibri" panose="020F0502020204030204" pitchFamily="34" charset="0"/>
                <a:cs typeface="Times" pitchFamily="18" charset="0"/>
              </a:rPr>
              <a:t>المؤشرات ليست:</a:t>
            </a:r>
          </a:p>
          <a:p>
            <a:pPr marL="285750" indent="-285750" algn="r" rtl="1">
              <a:buFont typeface="Wingdings" charset="2"/>
              <a:buChar char="§"/>
            </a:pPr>
            <a:endParaRPr lang="en-US" sz="1800" b="1" dirty="0">
              <a:solidFill>
                <a:schemeClr val="tx1">
                  <a:lumMod val="75000"/>
                  <a:lumOff val="25000"/>
                </a:schemeClr>
              </a:solidFill>
              <a:cs typeface="Times" pitchFamily="18" charset="0"/>
            </a:endParaRPr>
          </a:p>
          <a:p>
            <a:pPr marL="1149350" indent="-290513" algn="r" rtl="1">
              <a:buFont typeface="Wingdings" pitchFamily="2" charset="2"/>
              <a:buChar char="ü"/>
            </a:pPr>
            <a:r>
              <a:rPr lang="ar-LB" sz="1800" b="1" dirty="0" smtClean="0">
                <a:solidFill>
                  <a:schemeClr val="tx1">
                    <a:lumMod val="75000"/>
                    <a:lumOff val="25000"/>
                  </a:schemeClr>
                </a:solidFill>
                <a:cs typeface="Times" pitchFamily="18" charset="0"/>
              </a:rPr>
              <a:t>ذات مغزى: </a:t>
            </a:r>
            <a:r>
              <a:rPr lang="ar-LB" sz="1800" dirty="0" smtClean="0">
                <a:solidFill>
                  <a:schemeClr val="tx1">
                    <a:lumMod val="75000"/>
                    <a:lumOff val="25000"/>
                  </a:schemeClr>
                </a:solidFill>
                <a:cs typeface="Times" pitchFamily="18" charset="0"/>
              </a:rPr>
              <a:t>لا تلتقط أو تبلغ عن معلومات هامة حول المشروع.</a:t>
            </a:r>
          </a:p>
          <a:p>
            <a:pPr marL="1149350" indent="-290513" algn="r" rtl="1">
              <a:buFont typeface="Wingdings" pitchFamily="2" charset="2"/>
              <a:buChar char="ü"/>
            </a:pPr>
            <a:r>
              <a:rPr lang="ar-LB" sz="1800" b="1" dirty="0" smtClean="0">
                <a:solidFill>
                  <a:schemeClr val="tx1">
                    <a:lumMod val="75000"/>
                    <a:lumOff val="25000"/>
                  </a:schemeClr>
                </a:solidFill>
                <a:cs typeface="Times" pitchFamily="18" charset="0"/>
              </a:rPr>
              <a:t>مباشرة: </a:t>
            </a:r>
            <a:r>
              <a:rPr lang="ar-LB" sz="1800" dirty="0" smtClean="0">
                <a:solidFill>
                  <a:schemeClr val="tx1">
                    <a:lumMod val="75000"/>
                    <a:lumOff val="25000"/>
                  </a:schemeClr>
                </a:solidFill>
                <a:cs typeface="Times" pitchFamily="18" charset="0"/>
              </a:rPr>
              <a:t>لا تستطيع قياس التغيير المنشود بشكل وثيق </a:t>
            </a:r>
          </a:p>
          <a:p>
            <a:pPr marL="1149350" indent="-290513" algn="r" rtl="1">
              <a:buFont typeface="Wingdings" pitchFamily="2" charset="2"/>
              <a:buChar char="ü"/>
            </a:pPr>
            <a:r>
              <a:rPr lang="ar-LB" sz="1800" b="1" dirty="0" smtClean="0">
                <a:solidFill>
                  <a:schemeClr val="tx1">
                    <a:lumMod val="75000"/>
                    <a:lumOff val="25000"/>
                  </a:schemeClr>
                </a:solidFill>
                <a:cs typeface="Times" pitchFamily="18" charset="0"/>
              </a:rPr>
              <a:t>موضوعية: </a:t>
            </a:r>
            <a:r>
              <a:rPr lang="ar-LB" sz="1800" dirty="0" smtClean="0">
                <a:solidFill>
                  <a:schemeClr val="tx1">
                    <a:lumMod val="75000"/>
                    <a:lumOff val="25000"/>
                  </a:schemeClr>
                </a:solidFill>
                <a:cs typeface="Times" pitchFamily="18" charset="0"/>
              </a:rPr>
              <a:t>ليس لها تعريف واضح لما يجري قياسه وما هي البيانات التي يجب جمعها ومن أي مصادر يتم جمعها</a:t>
            </a:r>
          </a:p>
          <a:p>
            <a:pPr marL="1149350" indent="-290513" algn="r" rtl="1">
              <a:buFont typeface="Wingdings" pitchFamily="2" charset="2"/>
              <a:buChar char="ü"/>
            </a:pPr>
            <a:r>
              <a:rPr lang="ar-LB" sz="1800" b="1" dirty="0" smtClean="0">
                <a:solidFill>
                  <a:schemeClr val="tx1">
                    <a:lumMod val="75000"/>
                    <a:lumOff val="25000"/>
                  </a:schemeClr>
                </a:solidFill>
                <a:cs typeface="Times" pitchFamily="18" charset="0"/>
              </a:rPr>
              <a:t>موثوق </a:t>
            </a:r>
            <a:r>
              <a:rPr lang="ar-LB" sz="1800" b="1" dirty="0" err="1" smtClean="0">
                <a:solidFill>
                  <a:schemeClr val="tx1">
                    <a:lumMod val="75000"/>
                    <a:lumOff val="25000"/>
                  </a:schemeClr>
                </a:solidFill>
                <a:cs typeface="Times" pitchFamily="18" charset="0"/>
              </a:rPr>
              <a:t>بها</a:t>
            </a:r>
            <a:r>
              <a:rPr lang="ar-LB" sz="1800" b="1" dirty="0" smtClean="0">
                <a:solidFill>
                  <a:schemeClr val="tx1">
                    <a:lumMod val="75000"/>
                    <a:lumOff val="25000"/>
                  </a:schemeClr>
                </a:solidFill>
                <a:cs typeface="Times" pitchFamily="18" charset="0"/>
              </a:rPr>
              <a:t>: </a:t>
            </a:r>
            <a:r>
              <a:rPr lang="ar-LB" sz="1800" dirty="0" smtClean="0">
                <a:solidFill>
                  <a:schemeClr val="tx1">
                    <a:lumMod val="75000"/>
                    <a:lumOff val="25000"/>
                  </a:schemeClr>
                </a:solidFill>
                <a:cs typeface="Times" pitchFamily="18" charset="0"/>
              </a:rPr>
              <a:t>لا يتم قياسها باستمرار عبر الزمن</a:t>
            </a:r>
          </a:p>
          <a:p>
            <a:pPr marL="1149350" indent="-290513" algn="r" rtl="1">
              <a:buFont typeface="Wingdings" pitchFamily="2" charset="2"/>
              <a:buChar char="ü"/>
            </a:pPr>
            <a:r>
              <a:rPr lang="ar-LB" sz="1800" b="1" dirty="0" smtClean="0">
                <a:solidFill>
                  <a:schemeClr val="tx1">
                    <a:lumMod val="75000"/>
                    <a:lumOff val="25000"/>
                  </a:schemeClr>
                </a:solidFill>
                <a:cs typeface="Times" pitchFamily="18" charset="0"/>
              </a:rPr>
              <a:t>مفهومة</a:t>
            </a:r>
            <a:r>
              <a:rPr lang="ar-LB" sz="1800" b="1" smtClean="0">
                <a:solidFill>
                  <a:schemeClr val="tx1">
                    <a:lumMod val="75000"/>
                    <a:lumOff val="25000"/>
                  </a:schemeClr>
                </a:solidFill>
                <a:cs typeface="Times" pitchFamily="18" charset="0"/>
              </a:rPr>
              <a:t>: </a:t>
            </a:r>
            <a:r>
              <a:rPr lang="ar-LB" sz="1800" smtClean="0">
                <a:solidFill>
                  <a:schemeClr val="tx1">
                    <a:lumMod val="75000"/>
                    <a:lumOff val="25000"/>
                  </a:schemeClr>
                </a:solidFill>
                <a:cs typeface="Times" pitchFamily="18" charset="0"/>
              </a:rPr>
              <a:t>ليست سهلة الفهم والتفسير</a:t>
            </a:r>
            <a:r>
              <a:rPr lang="en-US" sz="1800" dirty="0">
                <a:solidFill>
                  <a:schemeClr val="tx1">
                    <a:lumMod val="75000"/>
                    <a:lumOff val="25000"/>
                  </a:schemeClr>
                </a:solidFill>
                <a:cs typeface="Times" pitchFamily="18" charset="0"/>
              </a:rPr>
              <a:t> </a:t>
            </a:r>
          </a:p>
        </p:txBody>
      </p:sp>
      <p:sp>
        <p:nvSpPr>
          <p:cNvPr id="9" name="TextBox 1"/>
          <p:cNvSpPr txBox="1">
            <a:spLocks noChangeArrowheads="1"/>
          </p:cNvSpPr>
          <p:nvPr/>
        </p:nvSpPr>
        <p:spPr bwMode="auto">
          <a:xfrm>
            <a:off x="762000" y="1484055"/>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تحديات اختيار المؤشر</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3539185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27/48</a:t>
            </a:r>
            <a:endParaRPr lang="en-US" sz="1800" dirty="0">
              <a:solidFill>
                <a:schemeClr val="bg1"/>
              </a:solidFill>
              <a:latin typeface="Times" pitchFamily="18" charset="0"/>
              <a:cs typeface="Times" pitchFamily="18" charset="0"/>
            </a:endParaRPr>
          </a:p>
        </p:txBody>
      </p:sp>
      <p:sp>
        <p:nvSpPr>
          <p:cNvPr id="12" name="Rectangle 11"/>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3"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0" name="TextBox 1"/>
          <p:cNvSpPr txBox="1">
            <a:spLocks noChangeArrowheads="1"/>
          </p:cNvSpPr>
          <p:nvPr/>
        </p:nvSpPr>
        <p:spPr bwMode="auto">
          <a:xfrm>
            <a:off x="533400" y="1326491"/>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اختيار المؤشر: فكر بذكاء </a:t>
            </a:r>
            <a:endParaRPr lang="en-US" sz="3600" dirty="0">
              <a:solidFill>
                <a:srgbClr val="3A89A9"/>
              </a:solidFill>
              <a:cs typeface="Times" pitchFamily="18" charset="0"/>
            </a:endParaRPr>
          </a:p>
        </p:txBody>
      </p:sp>
      <p:sp>
        <p:nvSpPr>
          <p:cNvPr id="3" name="Rectangle 2"/>
          <p:cNvSpPr/>
          <p:nvPr/>
        </p:nvSpPr>
        <p:spPr>
          <a:xfrm>
            <a:off x="575510" y="1986677"/>
            <a:ext cx="7882690" cy="2308324"/>
          </a:xfrm>
          <a:prstGeom prst="rect">
            <a:avLst/>
          </a:prstGeom>
        </p:spPr>
        <p:txBody>
          <a:bodyPr wrap="square">
            <a:spAutoFit/>
          </a:bodyPr>
          <a:lstStyle/>
          <a:p>
            <a:pPr algn="r" rtl="1"/>
            <a:r>
              <a:rPr lang="ar-LB" sz="1800" dirty="0" smtClean="0">
                <a:solidFill>
                  <a:schemeClr val="tx1">
                    <a:lumMod val="75000"/>
                    <a:lumOff val="25000"/>
                  </a:schemeClr>
                </a:solidFill>
                <a:cs typeface="Times" pitchFamily="18" charset="0"/>
              </a:rPr>
              <a:t>تعتمد الخصائص المطلوبة للمؤشرات بشكل كبير على المقاربة المعتمدة وطبيعة المشروع. ويستخدم اختصار </a:t>
            </a:r>
            <a:r>
              <a:rPr lang="en-US" sz="1800" dirty="0" smtClean="0">
                <a:solidFill>
                  <a:schemeClr val="tx1">
                    <a:lumMod val="75000"/>
                    <a:lumOff val="25000"/>
                  </a:schemeClr>
                </a:solidFill>
                <a:cs typeface="Times" pitchFamily="18" charset="0"/>
              </a:rPr>
              <a:t>SMART</a:t>
            </a:r>
            <a:r>
              <a:rPr lang="ar-LB" sz="1800" dirty="0" smtClean="0">
                <a:solidFill>
                  <a:schemeClr val="tx1">
                    <a:lumMod val="75000"/>
                    <a:lumOff val="25000"/>
                  </a:schemeClr>
                </a:solidFill>
                <a:cs typeface="Times" pitchFamily="18" charset="0"/>
              </a:rPr>
              <a:t> على نطاق واسع لتلخيص خصائص المؤشرات الجيدة.</a:t>
            </a:r>
            <a:r>
              <a:rPr lang="en-GB" sz="1800" dirty="0">
                <a:solidFill>
                  <a:schemeClr val="tx1">
                    <a:lumMod val="75000"/>
                    <a:lumOff val="25000"/>
                  </a:schemeClr>
                </a:solidFill>
                <a:cs typeface="Times" pitchFamily="18" charset="0"/>
              </a:rPr>
              <a:t> </a:t>
            </a:r>
            <a:endParaRPr lang="ar-LB" sz="1800" dirty="0" smtClean="0">
              <a:solidFill>
                <a:schemeClr val="tx1">
                  <a:lumMod val="75000"/>
                  <a:lumOff val="25000"/>
                </a:schemeClr>
              </a:solidFill>
              <a:cs typeface="Times" pitchFamily="18" charset="0"/>
            </a:endParaRPr>
          </a:p>
          <a:p>
            <a:pPr algn="r" rtl="1"/>
            <a:endParaRPr lang="en-US" sz="1800" dirty="0">
              <a:solidFill>
                <a:schemeClr val="tx1">
                  <a:lumMod val="75000"/>
                  <a:lumOff val="25000"/>
                </a:schemeClr>
              </a:solidFill>
              <a:cs typeface="Times" pitchFamily="18" charset="0"/>
            </a:endParaRPr>
          </a:p>
          <a:p>
            <a:pPr marL="285750" lvl="0" indent="-285750" algn="r" rtl="1">
              <a:buFont typeface="Wingdings" pitchFamily="2" charset="2"/>
              <a:buChar char="§"/>
            </a:pPr>
            <a:r>
              <a:rPr lang="ar-LB" sz="1800" b="1" dirty="0" smtClean="0">
                <a:solidFill>
                  <a:schemeClr val="tx1">
                    <a:lumMod val="75000"/>
                    <a:lumOff val="25000"/>
                  </a:schemeClr>
                </a:solidFill>
                <a:cs typeface="Times" pitchFamily="18" charset="0"/>
              </a:rPr>
              <a:t>محددة</a:t>
            </a:r>
          </a:p>
          <a:p>
            <a:pPr marL="285750" lvl="0" indent="-285750" algn="r" rtl="1">
              <a:buFont typeface="Wingdings" pitchFamily="2" charset="2"/>
              <a:buChar char="§"/>
            </a:pPr>
            <a:r>
              <a:rPr lang="ar-LB" sz="1800" b="1" dirty="0" smtClean="0">
                <a:solidFill>
                  <a:schemeClr val="tx1">
                    <a:lumMod val="75000"/>
                    <a:lumOff val="25000"/>
                  </a:schemeClr>
                </a:solidFill>
                <a:cs typeface="Times" pitchFamily="18" charset="0"/>
              </a:rPr>
              <a:t>قابلة للقياس </a:t>
            </a:r>
            <a:r>
              <a:rPr lang="ar-LB" sz="1800" i="1" dirty="0" smtClean="0">
                <a:solidFill>
                  <a:schemeClr val="tx1">
                    <a:lumMod val="75000"/>
                    <a:lumOff val="25000"/>
                  </a:schemeClr>
                </a:solidFill>
                <a:cs typeface="Times" pitchFamily="18" charset="0"/>
              </a:rPr>
              <a:t>(يمكن الاعتماد عليها، ومقارنتها وملائمة للسياق أيضا)</a:t>
            </a:r>
          </a:p>
          <a:p>
            <a:pPr marL="285750" lvl="0" indent="-285750" algn="r" rtl="1">
              <a:buFont typeface="Wingdings" pitchFamily="2" charset="2"/>
              <a:buChar char="§"/>
            </a:pPr>
            <a:r>
              <a:rPr lang="ar-LB" sz="1800" b="1" dirty="0" smtClean="0">
                <a:solidFill>
                  <a:schemeClr val="tx1">
                    <a:lumMod val="75000"/>
                    <a:lumOff val="25000"/>
                  </a:schemeClr>
                </a:solidFill>
                <a:cs typeface="Times" pitchFamily="18" charset="0"/>
              </a:rPr>
              <a:t>قابلة للتحقيق </a:t>
            </a:r>
            <a:r>
              <a:rPr lang="ar-LB" sz="1800" i="1" dirty="0" smtClean="0">
                <a:solidFill>
                  <a:schemeClr val="tx1">
                    <a:lumMod val="75000"/>
                    <a:lumOff val="25000"/>
                  </a:schemeClr>
                </a:solidFill>
                <a:cs typeface="Times" pitchFamily="18" charset="0"/>
              </a:rPr>
              <a:t>(فعالة من حيث التكلفة أيضا)</a:t>
            </a:r>
          </a:p>
          <a:p>
            <a:pPr marL="285750" lvl="0" indent="-285750" algn="r" rtl="1">
              <a:buFont typeface="Wingdings" pitchFamily="2" charset="2"/>
              <a:buChar char="§"/>
            </a:pPr>
            <a:r>
              <a:rPr lang="ar-LB" sz="1800" b="1" dirty="0" smtClean="0">
                <a:solidFill>
                  <a:schemeClr val="tx1">
                    <a:lumMod val="75000"/>
                    <a:lumOff val="25000"/>
                  </a:schemeClr>
                </a:solidFill>
                <a:cs typeface="Times" pitchFamily="18" charset="0"/>
              </a:rPr>
              <a:t>ذات الصلة</a:t>
            </a:r>
          </a:p>
          <a:p>
            <a:pPr marL="285750" lvl="0" indent="-285750" algn="r" rtl="1">
              <a:buFont typeface="Wingdings" pitchFamily="2" charset="2"/>
              <a:buChar char="§"/>
            </a:pPr>
            <a:r>
              <a:rPr lang="ar-LB" sz="1800" b="1" dirty="0" smtClean="0">
                <a:solidFill>
                  <a:schemeClr val="tx1">
                    <a:lumMod val="75000"/>
                    <a:lumOff val="25000"/>
                  </a:schemeClr>
                </a:solidFill>
                <a:cs typeface="Times" pitchFamily="18" charset="0"/>
              </a:rPr>
              <a:t>محددة زمنيا </a:t>
            </a:r>
            <a:r>
              <a:rPr lang="ar-LB" sz="1800" i="1" dirty="0" smtClean="0">
                <a:solidFill>
                  <a:schemeClr val="tx1">
                    <a:lumMod val="75000"/>
                    <a:lumOff val="25000"/>
                  </a:schemeClr>
                </a:solidFill>
                <a:cs typeface="Times" pitchFamily="18" charset="0"/>
              </a:rPr>
              <a:t>(بالغة الدقة)</a:t>
            </a:r>
            <a:endParaRPr lang="en-US" sz="1800" i="1" dirty="0">
              <a:solidFill>
                <a:schemeClr val="tx1">
                  <a:lumMod val="75000"/>
                  <a:lumOff val="25000"/>
                </a:schemeClr>
              </a:solidFill>
              <a:cs typeface="Times" pitchFamily="18" charset="0"/>
            </a:endParaRPr>
          </a:p>
        </p:txBody>
      </p:sp>
    </p:spTree>
    <p:extLst>
      <p:ext uri="{BB962C8B-B14F-4D97-AF65-F5344CB8AC3E}">
        <p14:creationId xmlns:p14="http://schemas.microsoft.com/office/powerpoint/2010/main" val="221857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28/48</a:t>
            </a:r>
            <a:endParaRPr lang="en-US" sz="1800" dirty="0">
              <a:solidFill>
                <a:schemeClr val="bg1"/>
              </a:solidFill>
              <a:latin typeface="Times" pitchFamily="18" charset="0"/>
              <a:cs typeface="Times" pitchFamily="18" charset="0"/>
            </a:endParaRPr>
          </a:p>
        </p:txBody>
      </p:sp>
      <p:sp>
        <p:nvSpPr>
          <p:cNvPr id="12" name="Rectangle 11"/>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3"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0" name="TextBox 1"/>
          <p:cNvSpPr txBox="1">
            <a:spLocks noChangeArrowheads="1"/>
          </p:cNvSpPr>
          <p:nvPr/>
        </p:nvSpPr>
        <p:spPr bwMode="auto">
          <a:xfrm>
            <a:off x="533400" y="12192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اختيار المؤشر: فكر بذكاء </a:t>
            </a:r>
            <a:endParaRPr lang="en-US" sz="3600" dirty="0">
              <a:solidFill>
                <a:srgbClr val="3A89A9"/>
              </a:solidFill>
              <a:cs typeface="Times" pitchFamily="18" charset="0"/>
            </a:endParaRPr>
          </a:p>
        </p:txBody>
      </p:sp>
      <p:graphicFrame>
        <p:nvGraphicFramePr>
          <p:cNvPr id="11" name="Tabelle 37"/>
          <p:cNvGraphicFramePr>
            <a:graphicFrameLocks noGrp="1"/>
          </p:cNvGraphicFramePr>
          <p:nvPr>
            <p:extLst>
              <p:ext uri="{D42A27DB-BD31-4B8C-83A1-F6EECF244321}">
                <p14:modId xmlns:p14="http://schemas.microsoft.com/office/powerpoint/2010/main" val="853313766"/>
              </p:ext>
            </p:extLst>
          </p:nvPr>
        </p:nvGraphicFramePr>
        <p:xfrm>
          <a:off x="990600" y="1752600"/>
          <a:ext cx="7772401" cy="5577840"/>
        </p:xfrm>
        <a:graphic>
          <a:graphicData uri="http://schemas.openxmlformats.org/drawingml/2006/table">
            <a:tbl>
              <a:tblPr/>
              <a:tblGrid>
                <a:gridCol w="681043"/>
                <a:gridCol w="1293981"/>
                <a:gridCol w="5797377"/>
              </a:tblGrid>
              <a:tr h="250016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smtClean="0">
                        <a:ln>
                          <a:noFill/>
                        </a:ln>
                        <a:solidFill>
                          <a:srgbClr val="3A89A9"/>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محددة: </a:t>
                      </a: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يجب ذكر المؤشرات بشكل واضح، وأن تكون واضحة المعالم، ومركزة. كما يجب أن تكون واضحة للأشخاص الذين يملكون معلومات أساسية حول المشروع.</a:t>
                      </a:r>
                    </a:p>
                    <a:p>
                      <a:pPr marL="0" marR="0" lvl="0" indent="0" algn="r" defTabSz="457200" rtl="1" eaLnBrk="1" fontAlgn="base" latinLnBrk="0" hangingPunct="1">
                        <a:lnSpc>
                          <a:spcPct val="100000"/>
                        </a:lnSpc>
                        <a:spcBef>
                          <a:spcPct val="0"/>
                        </a:spcBef>
                        <a:spcAft>
                          <a:spcPct val="0"/>
                        </a:spcAft>
                        <a:buClrTx/>
                        <a:buSzTx/>
                        <a:buFontTx/>
                        <a:buNone/>
                        <a:tabLst/>
                      </a:pPr>
                      <a:endPar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p>
                      <a:pPr marL="0" marR="0" lvl="0" indent="0" algn="r" defTabSz="457200" rtl="1" eaLnBrk="1" fontAlgn="base"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قابلة للقياس: </a:t>
                      </a: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يجب أن يكون مؤشر قابل للقياس، مما يعني، أن يكون قابل للعد، والمراقبة والتحليل والاختبار، أو الطعن. ويجب أن تكون المؤشرات قادرة على تحديد درجة التنفيذ أو التغيير. وينبغي أن تكون النتائج قابلة للتكرار وقابلة للمقارنة من خلال استخدام نفس المنهجية والمعلومات.</a:t>
                      </a:r>
                    </a:p>
                    <a:p>
                      <a:pPr marL="0" marR="0" lvl="0" indent="0" algn="r" defTabSz="457200" rtl="1" eaLnBrk="1" fontAlgn="base" latinLnBrk="0" hangingPunct="1">
                        <a:lnSpc>
                          <a:spcPct val="100000"/>
                        </a:lnSpc>
                        <a:spcBef>
                          <a:spcPct val="0"/>
                        </a:spcBef>
                        <a:spcAft>
                          <a:spcPct val="0"/>
                        </a:spcAft>
                        <a:buClrTx/>
                        <a:buSzTx/>
                        <a:buFontTx/>
                        <a:buNone/>
                        <a:tabLst/>
                      </a:pPr>
                      <a:endPar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p>
                      <a:pPr marL="0" marR="0" lvl="0" indent="0" algn="r" defTabSz="457200" rtl="1" eaLnBrk="1" fontAlgn="base"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قابلة للتحقيق:</a:t>
                      </a: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 يجب أن يكون الهدف المتعلق بالمؤشر قابل للتحقيق ضمن نطاقات المشروع / البرنامج.</a:t>
                      </a:r>
                    </a:p>
                    <a:p>
                      <a:pPr marL="0" marR="0" lvl="0" indent="0" algn="r" defTabSz="457200" rtl="1" eaLnBrk="1" fontAlgn="base" latinLnBrk="0" hangingPunct="1">
                        <a:lnSpc>
                          <a:spcPct val="100000"/>
                        </a:lnSpc>
                        <a:spcBef>
                          <a:spcPct val="0"/>
                        </a:spcBef>
                        <a:spcAft>
                          <a:spcPct val="0"/>
                        </a:spcAft>
                        <a:buClrTx/>
                        <a:buSzTx/>
                        <a:buFontTx/>
                        <a:buNone/>
                        <a:tabLst/>
                      </a:pPr>
                      <a:endPar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p>
                      <a:pPr marL="0" marR="0" lvl="0" indent="0" algn="r" defTabSz="457200" rtl="1" eaLnBrk="1" fontAlgn="base"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ذات الصلة: </a:t>
                      </a: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ينبغي أن تكون المؤشرات قادرة على كشف التغيير وتكون متصلة بالحالة المعينة التي تشير إليها المعلومات. كما يجب أن تكون قابلة للقياس بمقياس مناسب.</a:t>
                      </a:r>
                    </a:p>
                    <a:p>
                      <a:pPr marL="0" marR="0" lvl="0" indent="0" algn="r" defTabSz="457200" rtl="1" eaLnBrk="1" fontAlgn="base" latinLnBrk="0" hangingPunct="1">
                        <a:lnSpc>
                          <a:spcPct val="100000"/>
                        </a:lnSpc>
                        <a:spcBef>
                          <a:spcPct val="0"/>
                        </a:spcBef>
                        <a:spcAft>
                          <a:spcPct val="0"/>
                        </a:spcAft>
                        <a:buClrTx/>
                        <a:buSzTx/>
                        <a:buFontTx/>
                        <a:buNone/>
                        <a:tabLst/>
                      </a:pPr>
                      <a:endPar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p>
                      <a:pPr marL="0" marR="0" lvl="0" indent="0" algn="r" defTabSz="457200" rtl="1" eaLnBrk="1" fontAlgn="base"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محددة زمنيا: </a:t>
                      </a: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يجب أن يرفق المؤشر بإطار زمني، وأن تدرج تواريخ المدة للقياس.</a:t>
                      </a:r>
                      <a:endParaRPr kumimoji="0" lang="en-G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261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smtClean="0">
                        <a:ln>
                          <a:noFill/>
                        </a:ln>
                        <a:solidFill>
                          <a:srgbClr val="3A89A9"/>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rPr>
                        <a:t> </a:t>
                      </a:r>
                      <a:endParaRPr kumimoji="0" lang="en-G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61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smtClean="0">
                        <a:ln>
                          <a:noFill/>
                        </a:ln>
                        <a:solidFill>
                          <a:srgbClr val="3A89A9"/>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61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smtClean="0">
                        <a:ln>
                          <a:noFill/>
                        </a:ln>
                        <a:solidFill>
                          <a:srgbClr val="3A89A9"/>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61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smtClean="0">
                        <a:ln>
                          <a:noFill/>
                        </a:ln>
                        <a:solidFill>
                          <a:srgbClr val="3A89A9"/>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lumMod val="75000"/>
                            <a:lumOff val="25000"/>
                          </a:schemeClr>
                        </a:solidFill>
                        <a:effectLst/>
                        <a:latin typeface="Times" pitchFamily="18" charset="0"/>
                        <a:ea typeface="MS PGothic" pitchFamily="34" charset="-128"/>
                        <a:cs typeface="Times"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8075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4" name="Rectangle 3"/>
          <p:cNvSpPr/>
          <p:nvPr/>
        </p:nvSpPr>
        <p:spPr>
          <a:xfrm>
            <a:off x="5407144" y="57713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5" name="Rectangle 2"/>
          <p:cNvSpPr txBox="1">
            <a:spLocks noChangeArrowheads="1"/>
          </p:cNvSpPr>
          <p:nvPr/>
        </p:nvSpPr>
        <p:spPr>
          <a:xfrm>
            <a:off x="5410200" y="5791200"/>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Title 4"/>
          <p:cNvSpPr txBox="1">
            <a:spLocks/>
          </p:cNvSpPr>
          <p:nvPr/>
        </p:nvSpPr>
        <p:spPr>
          <a:xfrm>
            <a:off x="381000" y="6019800"/>
            <a:ext cx="5410200" cy="6858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rtl="1"/>
            <a:r>
              <a:rPr lang="ar-LB" kern="0" dirty="0" smtClean="0">
                <a:solidFill>
                  <a:schemeClr val="bg1"/>
                </a:solidFill>
                <a:latin typeface="Times" pitchFamily="18" charset="0"/>
                <a:cs typeface="Times" pitchFamily="18" charset="0"/>
              </a:rPr>
              <a:t>نموذج مؤشر الذكاء</a:t>
            </a:r>
            <a:endParaRPr lang="en-US" dirty="0">
              <a:solidFill>
                <a:schemeClr val="bg1"/>
              </a:solidFill>
              <a:latin typeface="Times" pitchFamily="18" charset="0"/>
              <a:cs typeface="Times" pitchFamily="18" charset="0"/>
            </a:endParaRPr>
          </a:p>
        </p:txBody>
      </p:sp>
      <p:sp>
        <p:nvSpPr>
          <p:cNvPr id="7" name="Rectangle 3"/>
          <p:cNvSpPr>
            <a:spLocks noChangeArrowheads="1"/>
          </p:cNvSpPr>
          <p:nvPr/>
        </p:nvSpPr>
        <p:spPr bwMode="auto">
          <a:xfrm>
            <a:off x="609600" y="2059156"/>
            <a:ext cx="82296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sz="1700" dirty="0" smtClean="0">
                <a:solidFill>
                  <a:schemeClr val="tx1">
                    <a:lumMod val="65000"/>
                    <a:lumOff val="35000"/>
                  </a:schemeClr>
                </a:solidFill>
                <a:cs typeface="Times" pitchFamily="18" charset="0"/>
              </a:rPr>
              <a:t>تقوم منظمة غير حكومية بتنفيذ مشروع تربوي لمدة ثلاث سنوات يهدف إلى تحسين مهارة القراءة بين طلاب الصفوف الخامس والسادس المتوسط بنسبة 70٪ على الأقل في خلال 3 سنوات. ويسمح هذا التحسن بتحسين نتائج اختبار الطلاب في اللغة الإنجليزية بنسبة 50٪</a:t>
            </a:r>
          </a:p>
          <a:p>
            <a:pPr marL="57150" indent="0" algn="just" rtl="1"/>
            <a:endParaRPr lang="ar-LB" sz="1700" dirty="0" smtClean="0">
              <a:solidFill>
                <a:schemeClr val="tx1">
                  <a:lumMod val="65000"/>
                  <a:lumOff val="35000"/>
                </a:schemeClr>
              </a:solidFill>
              <a:cs typeface="Times" pitchFamily="18" charset="0"/>
            </a:endParaRPr>
          </a:p>
          <a:p>
            <a:pPr marL="57150" indent="0" algn="just" rtl="1"/>
            <a:r>
              <a:rPr lang="ar-LB" sz="1700" b="1" dirty="0" smtClean="0">
                <a:solidFill>
                  <a:schemeClr val="tx1">
                    <a:lumMod val="65000"/>
                    <a:lumOff val="35000"/>
                  </a:schemeClr>
                </a:solidFill>
                <a:cs typeface="Times" pitchFamily="18" charset="0"/>
              </a:rPr>
              <a:t>الأهداف</a:t>
            </a:r>
            <a:r>
              <a:rPr lang="ar-LB" sz="1700" dirty="0" smtClean="0">
                <a:solidFill>
                  <a:schemeClr val="tx1">
                    <a:lumMod val="65000"/>
                    <a:lumOff val="35000"/>
                  </a:schemeClr>
                </a:solidFill>
                <a:cs typeface="Times" pitchFamily="18" charset="0"/>
              </a:rPr>
              <a:t>: تحسين نتائج اختبار اللغة الإنجليزية لطلاب المخيم الصيفي بنسبة 50٪ في خلال 3 سنوات</a:t>
            </a:r>
          </a:p>
          <a:p>
            <a:pPr marL="57150" indent="0" algn="just" rtl="1"/>
            <a:r>
              <a:rPr lang="ar-LB" sz="1700" b="1" dirty="0" smtClean="0">
                <a:solidFill>
                  <a:schemeClr val="tx1">
                    <a:lumMod val="65000"/>
                    <a:lumOff val="35000"/>
                  </a:schemeClr>
                </a:solidFill>
                <a:cs typeface="Times" pitchFamily="18" charset="0"/>
              </a:rPr>
              <a:t>النتائج</a:t>
            </a:r>
            <a:r>
              <a:rPr lang="ar-LB" sz="1700" dirty="0" smtClean="0">
                <a:solidFill>
                  <a:schemeClr val="tx1">
                    <a:lumMod val="65000"/>
                    <a:lumOff val="35000"/>
                  </a:schemeClr>
                </a:solidFill>
                <a:cs typeface="Times" pitchFamily="18" charset="0"/>
              </a:rPr>
              <a:t>: تحسن مهارة القراءة الكفاءة بين بين طلاب الصفوف الخامس والسادس المتوسط المشاركين في المخيمات الصيفية بنسبة 70٪ على الأقل على مدى ثلاث سنوات</a:t>
            </a:r>
          </a:p>
          <a:p>
            <a:pPr marL="57150" indent="0" algn="just" rtl="1"/>
            <a:r>
              <a:rPr lang="ar-LB" sz="1700" b="1" dirty="0" smtClean="0">
                <a:solidFill>
                  <a:schemeClr val="tx1">
                    <a:lumMod val="65000"/>
                    <a:lumOff val="35000"/>
                  </a:schemeClr>
                </a:solidFill>
                <a:cs typeface="Times" pitchFamily="18" charset="0"/>
              </a:rPr>
              <a:t>المخرجات</a:t>
            </a:r>
            <a:r>
              <a:rPr lang="ar-LB" sz="1700" dirty="0" smtClean="0">
                <a:solidFill>
                  <a:schemeClr val="tx1">
                    <a:lumMod val="65000"/>
                    <a:lumOff val="35000"/>
                  </a:schemeClr>
                </a:solidFill>
                <a:cs typeface="Times" pitchFamily="18" charset="0"/>
              </a:rPr>
              <a:t>: عدد الطلاب المشاركين في مخيمات "القراءة" الصيفية</a:t>
            </a:r>
          </a:p>
          <a:p>
            <a:pPr marL="57150" indent="0" algn="just" rtl="1"/>
            <a:r>
              <a:rPr lang="ar-LB" sz="1700" b="1" dirty="0" smtClean="0">
                <a:solidFill>
                  <a:schemeClr val="tx1">
                    <a:lumMod val="65000"/>
                    <a:lumOff val="35000"/>
                  </a:schemeClr>
                </a:solidFill>
                <a:cs typeface="Times" pitchFamily="18" charset="0"/>
              </a:rPr>
              <a:t>النشاطات</a:t>
            </a:r>
            <a:r>
              <a:rPr lang="ar-LB" sz="1700" dirty="0" smtClean="0">
                <a:solidFill>
                  <a:schemeClr val="tx1">
                    <a:lumMod val="65000"/>
                    <a:lumOff val="35000"/>
                  </a:schemeClr>
                </a:solidFill>
                <a:cs typeface="Times" pitchFamily="18" charset="0"/>
              </a:rPr>
              <a:t>: عدد مخيمات "القراءة" الصيفية التي تم إجراؤها على مدى 3 سنوات</a:t>
            </a:r>
            <a:endParaRPr lang="en-US" sz="1700" dirty="0" smtClean="0">
              <a:solidFill>
                <a:schemeClr val="tx1">
                  <a:lumMod val="65000"/>
                  <a:lumOff val="35000"/>
                </a:schemeClr>
              </a:solidFill>
              <a:cs typeface="Times" pitchFamily="18" charset="0"/>
            </a:endParaRPr>
          </a:p>
        </p:txBody>
      </p:sp>
      <p:sp>
        <p:nvSpPr>
          <p:cNvPr id="8" name="TextBox 1"/>
          <p:cNvSpPr txBox="1">
            <a:spLocks noChangeArrowheads="1"/>
          </p:cNvSpPr>
          <p:nvPr/>
        </p:nvSpPr>
        <p:spPr bwMode="auto">
          <a:xfrm>
            <a:off x="685800" y="1413043"/>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المثال 1</a:t>
            </a:r>
            <a:endParaRPr lang="en-US" altLang="en-US" sz="3600" b="1" dirty="0">
              <a:solidFill>
                <a:srgbClr val="2C769A"/>
              </a:solidFill>
              <a:cs typeface="Times" pitchFamily="18" charset="0"/>
            </a:endParaRPr>
          </a:p>
        </p:txBody>
      </p:sp>
      <p:sp>
        <p:nvSpPr>
          <p:cNvPr id="9"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29/48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836652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533400" y="2438400"/>
            <a:ext cx="77724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2C769A"/>
                </a:solidFill>
                <a:latin typeface="Times" pitchFamily="18" charset="0"/>
                <a:cs typeface="Times" pitchFamily="18" charset="0"/>
              </a:rPr>
              <a:t>الدورة الافتتاحية:</a:t>
            </a:r>
            <a:endParaRPr lang="en-US" altLang="en-US" sz="3600" kern="0" dirty="0" smtClean="0">
              <a:solidFill>
                <a:srgbClr val="2C769A"/>
              </a:solidFill>
              <a:latin typeface="Times" pitchFamily="18" charset="0"/>
              <a:cs typeface="Times" pitchFamily="18" charset="0"/>
            </a:endParaRPr>
          </a:p>
          <a:p>
            <a:pPr algn="r" rtl="1"/>
            <a:r>
              <a:rPr lang="ar-LB" altLang="en-US" sz="3600" b="0" kern="0" dirty="0" smtClean="0">
                <a:solidFill>
                  <a:srgbClr val="2C769A"/>
                </a:solidFill>
                <a:latin typeface="Times" pitchFamily="18" charset="0"/>
                <a:cs typeface="Times" pitchFamily="18" charset="0"/>
              </a:rPr>
              <a:t>أهداف حلقة العمل التدريبية</a:t>
            </a:r>
            <a:endParaRPr lang="en-US" altLang="en-US" sz="3600" b="0" kern="0" dirty="0">
              <a:solidFill>
                <a:srgbClr val="2C769A"/>
              </a:solidFill>
              <a:latin typeface="Times" pitchFamily="18" charset="0"/>
              <a:cs typeface="Times" pitchFamily="18" charset="0"/>
            </a:endParaRPr>
          </a:p>
        </p:txBody>
      </p:sp>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7" name="Rectangle 6"/>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8"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9"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586089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30/48</a:t>
            </a:r>
            <a:endParaRPr lang="en-US" sz="1800" dirty="0">
              <a:solidFill>
                <a:schemeClr val="bg1"/>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4" name="Rectangle 3"/>
          <p:cNvSpPr>
            <a:spLocks noChangeArrowheads="1"/>
          </p:cNvSpPr>
          <p:nvPr/>
        </p:nvSpPr>
        <p:spPr bwMode="auto">
          <a:xfrm>
            <a:off x="838200" y="2286000"/>
            <a:ext cx="78486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r" rtl="1"/>
            <a:r>
              <a:rPr lang="ar-LB" sz="1900" dirty="0" smtClean="0">
                <a:solidFill>
                  <a:schemeClr val="tx1">
                    <a:lumMod val="65000"/>
                    <a:lumOff val="35000"/>
                  </a:schemeClr>
                </a:solidFill>
                <a:cs typeface="Times" pitchFamily="18" charset="0"/>
              </a:rPr>
              <a:t>سيتم تقسيم المشاركين في التدريب إلى ثلاث مجموعات عاملة. تقوم كل مجموعة بمراجعة قائمة المؤشرات المقدمة وتحديد ما إذا كانت:</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dirty="0" smtClean="0">
                <a:solidFill>
                  <a:schemeClr val="tx1">
                    <a:lumMod val="65000"/>
                    <a:lumOff val="35000"/>
                  </a:schemeClr>
                </a:solidFill>
                <a:cs typeface="Times" pitchFamily="18" charset="0"/>
              </a:rPr>
              <a:t>1. محددة</a:t>
            </a:r>
          </a:p>
          <a:p>
            <a:pPr marL="57150" indent="0" algn="r" rtl="1"/>
            <a:r>
              <a:rPr lang="ar-LB" sz="1900" dirty="0" smtClean="0">
                <a:solidFill>
                  <a:schemeClr val="tx1">
                    <a:lumMod val="65000"/>
                    <a:lumOff val="35000"/>
                  </a:schemeClr>
                </a:solidFill>
                <a:cs typeface="Times" pitchFamily="18" charset="0"/>
              </a:rPr>
              <a:t>2. قابل للقياس</a:t>
            </a:r>
          </a:p>
          <a:p>
            <a:pPr marL="57150" indent="0" algn="r" rtl="1"/>
            <a:r>
              <a:rPr lang="ar-LB" sz="1900" dirty="0" smtClean="0">
                <a:solidFill>
                  <a:schemeClr val="tx1">
                    <a:lumMod val="65000"/>
                    <a:lumOff val="35000"/>
                  </a:schemeClr>
                </a:solidFill>
                <a:cs typeface="Times" pitchFamily="18" charset="0"/>
              </a:rPr>
              <a:t>3. قابلة للتحقيق</a:t>
            </a:r>
          </a:p>
          <a:p>
            <a:pPr marL="57150" indent="0" algn="r" rtl="1"/>
            <a:r>
              <a:rPr lang="ar-LB" sz="1900" dirty="0" smtClean="0">
                <a:solidFill>
                  <a:schemeClr val="tx1">
                    <a:lumMod val="65000"/>
                    <a:lumOff val="35000"/>
                  </a:schemeClr>
                </a:solidFill>
                <a:cs typeface="Times" pitchFamily="18" charset="0"/>
              </a:rPr>
              <a:t>4. ذات الصلة</a:t>
            </a:r>
          </a:p>
          <a:p>
            <a:pPr marL="57150" indent="0" algn="r" rtl="1"/>
            <a:r>
              <a:rPr lang="ar-LB" sz="1900" dirty="0" smtClean="0">
                <a:solidFill>
                  <a:schemeClr val="tx1">
                    <a:lumMod val="65000"/>
                    <a:lumOff val="35000"/>
                  </a:schemeClr>
                </a:solidFill>
                <a:cs typeface="Times" pitchFamily="18" charset="0"/>
              </a:rPr>
              <a:t>5. محددة زمنيا</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dirty="0" smtClean="0">
                <a:solidFill>
                  <a:schemeClr val="tx1">
                    <a:lumMod val="65000"/>
                    <a:lumOff val="35000"/>
                  </a:schemeClr>
                </a:solidFill>
                <a:cs typeface="Times" pitchFamily="18" charset="0"/>
              </a:rPr>
              <a:t>سيقدم كل فريق اقتراحات بشأن كيفية تحسين هذه المؤشرات. وسيتم إدراج دليل المؤشرات الذكية</a:t>
            </a:r>
            <a:r>
              <a:rPr lang="en-US" sz="1900" dirty="0" smtClean="0">
                <a:solidFill>
                  <a:schemeClr val="tx1">
                    <a:lumMod val="65000"/>
                    <a:lumOff val="35000"/>
                  </a:schemeClr>
                </a:solidFill>
                <a:cs typeface="Times" pitchFamily="18" charset="0"/>
              </a:rPr>
              <a:t> </a:t>
            </a:r>
            <a:r>
              <a:rPr lang="ar-LB" sz="1900" dirty="0" smtClean="0">
                <a:solidFill>
                  <a:schemeClr val="tx1">
                    <a:lumMod val="65000"/>
                    <a:lumOff val="35000"/>
                  </a:schemeClr>
                </a:solidFill>
                <a:cs typeface="Times" pitchFamily="18" charset="0"/>
              </a:rPr>
              <a:t>كنشرة مع هذا التمرين.</a:t>
            </a:r>
            <a:endParaRPr lang="en-US" sz="1900" dirty="0" smtClean="0">
              <a:solidFill>
                <a:schemeClr val="tx1">
                  <a:lumMod val="65000"/>
                  <a:lumOff val="35000"/>
                </a:schemeClr>
              </a:solidFill>
              <a:cs typeface="Times" pitchFamily="18" charset="0"/>
            </a:endParaRPr>
          </a:p>
        </p:txBody>
      </p:sp>
      <p:sp>
        <p:nvSpPr>
          <p:cNvPr id="15" name="TextBox 1"/>
          <p:cNvSpPr txBox="1">
            <a:spLocks noChangeArrowheads="1"/>
          </p:cNvSpPr>
          <p:nvPr/>
        </p:nvSpPr>
        <p:spPr bwMode="auto">
          <a:xfrm>
            <a:off x="838200" y="15240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التمرين 2: المؤشرات الذكية</a:t>
            </a:r>
            <a:endParaRPr lang="en-US" altLang="en-US" sz="3600" b="1" dirty="0">
              <a:solidFill>
                <a:srgbClr val="2C769A"/>
              </a:solidFill>
              <a:cs typeface="Times" pitchFamily="18" charset="0"/>
            </a:endParaRPr>
          </a:p>
        </p:txBody>
      </p:sp>
    </p:spTree>
    <p:extLst>
      <p:ext uri="{BB962C8B-B14F-4D97-AF65-F5344CB8AC3E}">
        <p14:creationId xmlns:p14="http://schemas.microsoft.com/office/powerpoint/2010/main" val="2305164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31/48</a:t>
            </a:r>
            <a:endParaRPr lang="en-US" sz="1800" dirty="0">
              <a:solidFill>
                <a:schemeClr val="bg1"/>
              </a:solidFill>
              <a:latin typeface="Times" pitchFamily="18" charset="0"/>
              <a:cs typeface="Times" pitchFamily="18" charset="0"/>
            </a:endParaRPr>
          </a:p>
        </p:txBody>
      </p:sp>
      <p:sp>
        <p:nvSpPr>
          <p:cNvPr id="12" name="Rectangle 11"/>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3"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8" name="Rectangle 7"/>
          <p:cNvSpPr/>
          <p:nvPr/>
        </p:nvSpPr>
        <p:spPr>
          <a:xfrm>
            <a:off x="685800" y="2286000"/>
            <a:ext cx="8001000" cy="3139321"/>
          </a:xfrm>
          <a:prstGeom prst="rect">
            <a:avLst/>
          </a:prstGeom>
        </p:spPr>
        <p:txBody>
          <a:bodyPr wrap="square">
            <a:spAutoFit/>
          </a:bodyPr>
          <a:lstStyle/>
          <a:p>
            <a:pPr algn="just" rtl="1"/>
            <a:r>
              <a:rPr lang="ar-LB" sz="1800" dirty="0" smtClean="0">
                <a:solidFill>
                  <a:schemeClr val="tx1">
                    <a:lumMod val="75000"/>
                    <a:lumOff val="25000"/>
                  </a:schemeClr>
                </a:solidFill>
                <a:ea typeface="Calibri" panose="020F0502020204030204" pitchFamily="34" charset="0"/>
                <a:cs typeface="Times" pitchFamily="18" charset="0"/>
              </a:rPr>
              <a:t>إطار الرصد والتقييم هو أداة تستخدم لتتبع التقدم المحرز نحو تحقيق الأهداف عبر جميع المؤشرات. كما يعتبر جدولا يصف المؤشرات التي تستخدم لقياس نجاح البرنامج أو المشروع في تحقيق أهدافه وخططه الموضوعة. وهو يشمل:</a:t>
            </a:r>
          </a:p>
          <a:p>
            <a:pPr algn="just" rtl="1"/>
            <a:endParaRPr lang="ar-LB" sz="1800" dirty="0" smtClean="0">
              <a:solidFill>
                <a:schemeClr val="tx1">
                  <a:lumMod val="75000"/>
                  <a:lumOff val="25000"/>
                </a:schemeClr>
              </a:solidFill>
              <a:ea typeface="Calibri" panose="020F0502020204030204" pitchFamily="34" charset="0"/>
              <a:cs typeface="Times" pitchFamily="18" charset="0"/>
            </a:endParaRPr>
          </a:p>
          <a:p>
            <a:pPr algn="just" rtl="1">
              <a:buFont typeface="Wingdings" pitchFamily="2" charset="2"/>
              <a:buChar char="§"/>
            </a:pPr>
            <a:r>
              <a:rPr lang="ar-LB" sz="1800" dirty="0" smtClean="0">
                <a:solidFill>
                  <a:schemeClr val="tx1">
                    <a:lumMod val="75000"/>
                    <a:lumOff val="25000"/>
                  </a:schemeClr>
                </a:solidFill>
                <a:ea typeface="Calibri" panose="020F0502020204030204" pitchFamily="34" charset="0"/>
                <a:cs typeface="Times" pitchFamily="18" charset="0"/>
              </a:rPr>
              <a:t> قائمة المؤشرات على جميع المستويات؛</a:t>
            </a:r>
          </a:p>
          <a:p>
            <a:pPr algn="just" rtl="1">
              <a:buFont typeface="Wingdings" pitchFamily="2" charset="2"/>
              <a:buChar char="§"/>
            </a:pPr>
            <a:r>
              <a:rPr lang="ar-LB" sz="1800" dirty="0" smtClean="0">
                <a:solidFill>
                  <a:schemeClr val="tx1">
                    <a:lumMod val="75000"/>
                    <a:lumOff val="25000"/>
                  </a:schemeClr>
                </a:solidFill>
                <a:ea typeface="Calibri" panose="020F0502020204030204" pitchFamily="34" charset="0"/>
                <a:cs typeface="Times" pitchFamily="18" charset="0"/>
              </a:rPr>
              <a:t> تعريف دقيق لكل مؤشر.</a:t>
            </a:r>
          </a:p>
          <a:p>
            <a:pPr algn="just" rtl="1">
              <a:buFont typeface="Wingdings" pitchFamily="2" charset="2"/>
              <a:buChar char="§"/>
            </a:pPr>
            <a:r>
              <a:rPr lang="ar-LB" sz="1800" dirty="0" smtClean="0">
                <a:solidFill>
                  <a:schemeClr val="tx1">
                    <a:lumMod val="75000"/>
                    <a:lumOff val="25000"/>
                  </a:schemeClr>
                </a:solidFill>
                <a:ea typeface="Calibri" panose="020F0502020204030204" pitchFamily="34" charset="0"/>
                <a:cs typeface="Times" pitchFamily="18" charset="0"/>
              </a:rPr>
              <a:t> مزيج من خط أساس المؤشر والبيانات المستهدفة؛</a:t>
            </a:r>
          </a:p>
          <a:p>
            <a:pPr algn="just" rtl="1">
              <a:buFont typeface="Wingdings" pitchFamily="2" charset="2"/>
              <a:buChar char="§"/>
            </a:pPr>
            <a:r>
              <a:rPr lang="ar-LB" sz="1800" dirty="0" smtClean="0">
                <a:solidFill>
                  <a:schemeClr val="tx1">
                    <a:lumMod val="75000"/>
                    <a:lumOff val="25000"/>
                  </a:schemeClr>
                </a:solidFill>
                <a:ea typeface="Calibri" panose="020F0502020204030204" pitchFamily="34" charset="0"/>
                <a:cs typeface="Times" pitchFamily="18" charset="0"/>
              </a:rPr>
              <a:t> معلومات عن: مصادر البيانات، وطرق جمع البيانات، ووتيرة جمع البيانات ومسؤوليات جمع البيانات.</a:t>
            </a:r>
          </a:p>
          <a:p>
            <a:pPr algn="just" rtl="1"/>
            <a:endParaRPr lang="ar-LB" sz="1800" dirty="0" smtClean="0">
              <a:solidFill>
                <a:schemeClr val="tx1">
                  <a:lumMod val="75000"/>
                  <a:lumOff val="25000"/>
                </a:schemeClr>
              </a:solidFill>
              <a:ea typeface="Calibri" panose="020F0502020204030204" pitchFamily="34" charset="0"/>
              <a:cs typeface="Times" pitchFamily="18" charset="0"/>
            </a:endParaRPr>
          </a:p>
          <a:p>
            <a:pPr algn="just" rtl="1"/>
            <a:r>
              <a:rPr lang="ar-LB" sz="1800" dirty="0" smtClean="0">
                <a:solidFill>
                  <a:schemeClr val="tx1">
                    <a:lumMod val="75000"/>
                    <a:lumOff val="25000"/>
                  </a:schemeClr>
                </a:solidFill>
                <a:ea typeface="Calibri" panose="020F0502020204030204" pitchFamily="34" charset="0"/>
                <a:cs typeface="Times" pitchFamily="18" charset="0"/>
              </a:rPr>
              <a:t>في الجوهر، يجيب جدول تتبع إطار المراقبة والتقييم – أو مؤشرات المراقبة والتقييم  على الأسئلة التالية: من، لماذا، متى، ماذا.</a:t>
            </a:r>
            <a:endParaRPr lang="ar-LB" sz="1800" dirty="0">
              <a:solidFill>
                <a:schemeClr val="tx1">
                  <a:lumMod val="65000"/>
                  <a:lumOff val="35000"/>
                </a:schemeClr>
              </a:solidFill>
              <a:ea typeface="Calibri" panose="020F0502020204030204" pitchFamily="34" charset="0"/>
              <a:cs typeface="Times" pitchFamily="18" charset="0"/>
            </a:endParaRPr>
          </a:p>
        </p:txBody>
      </p:sp>
      <p:sp>
        <p:nvSpPr>
          <p:cNvPr id="10" name="TextBox 1"/>
          <p:cNvSpPr txBox="1">
            <a:spLocks noChangeArrowheads="1"/>
          </p:cNvSpPr>
          <p:nvPr/>
        </p:nvSpPr>
        <p:spPr bwMode="auto">
          <a:xfrm>
            <a:off x="685800" y="1484055"/>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إطار المراقبة والتقييم </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1176674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5036349"/>
              </p:ext>
            </p:extLst>
          </p:nvPr>
        </p:nvGraphicFramePr>
        <p:xfrm>
          <a:off x="304801" y="2087165"/>
          <a:ext cx="8542419" cy="3122562"/>
        </p:xfrm>
        <a:graphic>
          <a:graphicData uri="http://schemas.openxmlformats.org/drawingml/2006/table">
            <a:tbl>
              <a:tblPr firstRow="1" firstCol="1" bandRow="1">
                <a:tableStyleId>{46F890A9-2807-4EBB-B81D-B2AA78EC7F39}</a:tableStyleId>
              </a:tblPr>
              <a:tblGrid>
                <a:gridCol w="1426779"/>
                <a:gridCol w="1194082"/>
                <a:gridCol w="1183616"/>
                <a:gridCol w="676352"/>
                <a:gridCol w="760896"/>
                <a:gridCol w="939574"/>
                <a:gridCol w="1210100"/>
                <a:gridCol w="1151020"/>
              </a:tblGrid>
              <a:tr h="601486">
                <a:tc>
                  <a:txBody>
                    <a:bodyPr/>
                    <a:lstStyle/>
                    <a:p>
                      <a:endParaRPr lang="en-US" dirty="0"/>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مؤشر</a:t>
                      </a:r>
                      <a:r>
                        <a:rPr lang="ar-LB" sz="1200" b="1" kern="1200" baseline="0" dirty="0" smtClean="0">
                          <a:solidFill>
                            <a:schemeClr val="lt1"/>
                          </a:solidFill>
                          <a:effectLst/>
                          <a:latin typeface="+mn-lt"/>
                          <a:ea typeface="+mn-ea"/>
                          <a:cs typeface="+mn-cs"/>
                        </a:rPr>
                        <a:t> الأداء</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التعريف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خط الاساس</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الهدف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x-none" sz="1200" dirty="0">
                          <a:effectLst/>
                        </a:rPr>
                        <a:t>مصدر </a:t>
                      </a:r>
                      <a:r>
                        <a:rPr lang="x-none" sz="1200" dirty="0" smtClean="0">
                          <a:effectLst/>
                        </a:rPr>
                        <a:t>البيانات</a:t>
                      </a:r>
                      <a:endParaRPr lang="ar-LB" sz="1200" dirty="0" smtClean="0">
                        <a:effectLst/>
                      </a:endParaRPr>
                    </a:p>
                    <a:p>
                      <a:pPr marL="0" marR="0" algn="ctr">
                        <a:lnSpc>
                          <a:spcPct val="107000"/>
                        </a:lnSpc>
                        <a:spcBef>
                          <a:spcPts val="0"/>
                        </a:spcBef>
                        <a:spcAft>
                          <a:spcPts val="0"/>
                        </a:spcAft>
                      </a:pPr>
                      <a:r>
                        <a:rPr lang="x-none" sz="1200" dirty="0" smtClean="0">
                          <a:effectLst/>
                        </a:rPr>
                        <a:t>(</a:t>
                      </a:r>
                      <a:r>
                        <a:rPr lang="x-none" sz="1200">
                          <a:effectLst/>
                        </a:rPr>
                        <a:t>وسائل </a:t>
                      </a:r>
                      <a:r>
                        <a:rPr lang="x-none" sz="1200" smtClean="0">
                          <a:effectLst/>
                        </a:rPr>
                        <a:t>التحقق</a:t>
                      </a:r>
                      <a:r>
                        <a:rPr lang="en-US"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ar-LB" sz="1200" dirty="0" smtClean="0">
                          <a:effectLst/>
                        </a:rPr>
                        <a:t>وتيرة</a:t>
                      </a:r>
                      <a:r>
                        <a:rPr lang="ar-LB" sz="1200" baseline="0" dirty="0" smtClean="0">
                          <a:effectLst/>
                        </a:rPr>
                        <a:t> جمع البيانات</a:t>
                      </a:r>
                      <a:endParaRPr lang="en-US" sz="1200" dirty="0">
                        <a:effectLst/>
                      </a:endParaRPr>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المسؤوليات</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r>
              <a:tr h="440505">
                <a:tc>
                  <a:txBody>
                    <a:bodyPr/>
                    <a:lstStyle/>
                    <a:p>
                      <a:endParaRPr lang="en-US"/>
                    </a:p>
                  </a:txBody>
                  <a:tcPr marL="68580" marR="68580" marT="0" marB="0">
                    <a:solidFill>
                      <a:srgbClr val="A8B6CD"/>
                    </a:solidFill>
                  </a:tcPr>
                </a:tc>
                <a:tc>
                  <a:txBody>
                    <a:bodyPr/>
                    <a:lstStyle/>
                    <a:p>
                      <a:pPr marL="0" marR="0" algn="ctr">
                        <a:lnSpc>
                          <a:spcPct val="107000"/>
                        </a:lnSpc>
                        <a:spcBef>
                          <a:spcPts val="0"/>
                        </a:spcBef>
                        <a:spcAft>
                          <a:spcPts val="0"/>
                        </a:spcAft>
                      </a:pPr>
                      <a:r>
                        <a:rPr lang="en-US" sz="1100" dirty="0" smtClean="0">
                          <a:solidFill>
                            <a:schemeClr val="bg1"/>
                          </a:solidFill>
                          <a:effectLst/>
                        </a:rPr>
                        <a:t>Performance</a:t>
                      </a:r>
                      <a:r>
                        <a:rPr lang="en-US" sz="1100" baseline="0" dirty="0" smtClean="0">
                          <a:solidFill>
                            <a:schemeClr val="bg1"/>
                          </a:solidFill>
                          <a:effectLst/>
                        </a:rPr>
                        <a:t> Indicator</a:t>
                      </a:r>
                      <a:endParaRPr lang="ar-LB" sz="1100" dirty="0" smtClean="0">
                        <a:solidFill>
                          <a:schemeClr val="bg1"/>
                        </a:solidFill>
                        <a:effectLst/>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Definition</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Baseline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Target</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a:solidFill>
                            <a:schemeClr val="bg1"/>
                          </a:solidFill>
                          <a:effectLst/>
                          <a:latin typeface="+mn-lt"/>
                          <a:ea typeface="+mn-ea"/>
                          <a:cs typeface="+mn-cs"/>
                        </a:rPr>
                        <a:t>Data </a:t>
                      </a:r>
                      <a:endParaRPr lang="ar-LB" sz="110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Source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bg1"/>
                          </a:solidFill>
                          <a:effectLst/>
                          <a:latin typeface="+mn-lt"/>
                          <a:ea typeface="+mn-ea"/>
                          <a:cs typeface="+mn-cs"/>
                        </a:rPr>
                        <a:t>Frequency</a:t>
                      </a:r>
                      <a:r>
                        <a:rPr lang="en-US" sz="1100" b="0" kern="1200" baseline="0" dirty="0" smtClean="0">
                          <a:solidFill>
                            <a:schemeClr val="bg1"/>
                          </a:solidFill>
                          <a:effectLst/>
                          <a:latin typeface="+mn-lt"/>
                          <a:ea typeface="+mn-ea"/>
                          <a:cs typeface="+mn-cs"/>
                        </a:rPr>
                        <a:t> of Data Collection</a:t>
                      </a:r>
                      <a:endParaRPr lang="ar-LB" sz="1100" b="0" kern="1200" dirty="0" smtClean="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Responsibilities</a:t>
                      </a:r>
                      <a:endParaRPr lang="en-US" sz="1100" kern="1200" dirty="0">
                        <a:solidFill>
                          <a:schemeClr val="bg1"/>
                        </a:solidFill>
                        <a:effectLst/>
                        <a:latin typeface="+mn-lt"/>
                        <a:ea typeface="+mn-ea"/>
                        <a:cs typeface="+mn-cs"/>
                      </a:endParaRPr>
                    </a:p>
                  </a:txBody>
                  <a:tcPr marL="68580" marR="68580" marT="0" marB="0">
                    <a:solidFill>
                      <a:srgbClr val="A8B6CD"/>
                    </a:solidFill>
                  </a:tcPr>
                </a:tc>
              </a:tr>
              <a:tr h="623131">
                <a:tc>
                  <a:txBody>
                    <a:bodyPr/>
                    <a:lstStyle/>
                    <a:p>
                      <a:pPr marL="0" marR="0" algn="ctr" rtl="1">
                        <a:lnSpc>
                          <a:spcPct val="107000"/>
                        </a:lnSpc>
                        <a:spcBef>
                          <a:spcPts val="0"/>
                        </a:spcBef>
                        <a:spcAft>
                          <a:spcPts val="0"/>
                        </a:spcAft>
                      </a:pPr>
                      <a:r>
                        <a:rPr lang="ar-LB" sz="1200" dirty="0" smtClean="0">
                          <a:effectLst/>
                        </a:rPr>
                        <a:t>الأثر</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(Impact/</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Goal)</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endParaRPr lang="en-US"/>
                    </a:p>
                  </a:txBody>
                  <a:tcPr marL="68580" marR="68580" marT="0" marB="0" anchor="ctr">
                    <a:solidFill>
                      <a:srgbClr val="E5E9F0"/>
                    </a:solidFill>
                  </a:tcPr>
                </a:tc>
              </a:tr>
              <a:tr h="977201">
                <a:tc>
                  <a:txBody>
                    <a:bodyPr/>
                    <a:lstStyle/>
                    <a:p>
                      <a:pPr marL="0" marR="0" algn="ctr" rtl="1">
                        <a:lnSpc>
                          <a:spcPct val="107000"/>
                        </a:lnSpc>
                        <a:spcBef>
                          <a:spcPts val="0"/>
                        </a:spcBef>
                        <a:spcAft>
                          <a:spcPts val="0"/>
                        </a:spcAft>
                      </a:pPr>
                      <a:r>
                        <a:rPr lang="ar-LB" sz="1200" dirty="0" smtClean="0">
                          <a:effectLst/>
                        </a:rPr>
                        <a:t>(النتائج)</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(Outcome/</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Results)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endParaRPr lang="en-US" sz="2800"/>
                    </a:p>
                  </a:txBody>
                  <a:tcPr marL="68580" marR="68580" marT="0" marB="0" anchor="ctr">
                    <a:solidFill>
                      <a:schemeClr val="bg1"/>
                    </a:solidFill>
                  </a:tcPr>
                </a:tc>
                <a:tc>
                  <a:txBody>
                    <a:bodyPr/>
                    <a:lstStyle/>
                    <a:p>
                      <a:endParaRPr lang="en-US"/>
                    </a:p>
                  </a:txBody>
                  <a:tcPr marL="68580" marR="68580" marT="0" marB="0" anchor="ctr">
                    <a:solidFill>
                      <a:schemeClr val="bg1"/>
                    </a:solidFill>
                  </a:tcPr>
                </a:tc>
              </a:tr>
              <a:tr h="480239">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x-none" sz="1200" dirty="0" smtClean="0">
                          <a:effectLst/>
                        </a:rPr>
                        <a:t>النشاطات</a:t>
                      </a:r>
                      <a:r>
                        <a:rPr lang="ar-LB" sz="1200" dirty="0" smtClean="0">
                          <a:effectLst/>
                        </a:rPr>
                        <a:t> </a:t>
                      </a:r>
                      <a:endParaRPr lang="en-US" sz="1200" dirty="0" smtClean="0">
                        <a:effectLst/>
                      </a:endParaRPr>
                    </a:p>
                    <a:p>
                      <a:pPr marL="0" marR="0" indent="0" algn="ctr" defTabSz="914400" rtl="1" eaLnBrk="1" fontAlgn="auto" latinLnBrk="0" hangingPunct="1">
                        <a:lnSpc>
                          <a:spcPct val="107000"/>
                        </a:lnSpc>
                        <a:spcBef>
                          <a:spcPts val="0"/>
                        </a:spcBef>
                        <a:spcAft>
                          <a:spcPts val="0"/>
                        </a:spcAft>
                        <a:buClrTx/>
                        <a:buSzTx/>
                        <a:buFontTx/>
                        <a:buNone/>
                        <a:tabLst/>
                        <a:defRPr/>
                      </a:pPr>
                      <a:r>
                        <a:rPr lang="ar-LB" sz="1200" dirty="0" smtClean="0">
                          <a:effectLst/>
                        </a:rPr>
                        <a:t>(</a:t>
                      </a:r>
                      <a:r>
                        <a:rPr lang="en-US" sz="1200" dirty="0" smtClean="0">
                          <a:effectLst/>
                        </a:rPr>
                        <a:t>Activities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a:p>
                  </a:txBody>
                  <a:tcPr marL="68580" marR="68580" marT="0" marB="0" anchor="ctr">
                    <a:solidFill>
                      <a:srgbClr val="E5E9F0"/>
                    </a:solidFill>
                  </a:tcPr>
                </a:tc>
                <a:tc>
                  <a:txBody>
                    <a:bodyPr/>
                    <a:lstStyle/>
                    <a:p>
                      <a:endParaRPr lang="en-US" dirty="0"/>
                    </a:p>
                  </a:txBody>
                  <a:tcPr marL="68580" marR="68580" marT="0" marB="0" anchor="ctr">
                    <a:solidFill>
                      <a:srgbClr val="E5E9F0"/>
                    </a:solidFill>
                  </a:tcPr>
                </a:tc>
              </a:tr>
            </a:tbl>
          </a:graphicData>
        </a:graphic>
      </p:graphicFrame>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6" name="Rectangle 5"/>
          <p:cNvSpPr/>
          <p:nvPr/>
        </p:nvSpPr>
        <p:spPr>
          <a:xfrm>
            <a:off x="377944" y="574865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7" name="Rectangle 2"/>
          <p:cNvSpPr txBox="1">
            <a:spLocks noChangeArrowheads="1"/>
          </p:cNvSpPr>
          <p:nvPr/>
        </p:nvSpPr>
        <p:spPr>
          <a:xfrm>
            <a:off x="381000" y="582886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8" name="Rectangle 3"/>
          <p:cNvSpPr txBox="1">
            <a:spLocks noChangeArrowheads="1"/>
          </p:cNvSpPr>
          <p:nvPr/>
        </p:nvSpPr>
        <p:spPr>
          <a:xfrm>
            <a:off x="7696200" y="6267494"/>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32/48</a:t>
            </a:r>
            <a:endParaRPr lang="en-US" sz="1800" dirty="0">
              <a:solidFill>
                <a:schemeClr val="bg1"/>
              </a:solidFill>
              <a:latin typeface="Times" pitchFamily="18" charset="0"/>
              <a:cs typeface="Times" pitchFamily="18" charset="0"/>
            </a:endParaRPr>
          </a:p>
        </p:txBody>
      </p:sp>
      <p:sp>
        <p:nvSpPr>
          <p:cNvPr id="9" name="TextBox 1"/>
          <p:cNvSpPr txBox="1">
            <a:spLocks noChangeArrowheads="1"/>
          </p:cNvSpPr>
          <p:nvPr/>
        </p:nvSpPr>
        <p:spPr bwMode="auto">
          <a:xfrm>
            <a:off x="377944" y="1371600"/>
            <a:ext cx="8232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نموذج إطار المراقبة والتقييم </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2578393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6" name="Rectangle 5"/>
          <p:cNvSpPr/>
          <p:nvPr/>
        </p:nvSpPr>
        <p:spPr>
          <a:xfrm>
            <a:off x="377944" y="574865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7" name="Rectangle 2"/>
          <p:cNvSpPr txBox="1">
            <a:spLocks noChangeArrowheads="1"/>
          </p:cNvSpPr>
          <p:nvPr/>
        </p:nvSpPr>
        <p:spPr>
          <a:xfrm>
            <a:off x="381000" y="582886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8" name="Rectangle 3"/>
          <p:cNvSpPr txBox="1">
            <a:spLocks noChangeArrowheads="1"/>
          </p:cNvSpPr>
          <p:nvPr/>
        </p:nvSpPr>
        <p:spPr>
          <a:xfrm>
            <a:off x="7696200" y="6267494"/>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33/48</a:t>
            </a:r>
            <a:endParaRPr lang="en-US" sz="1800" dirty="0">
              <a:solidFill>
                <a:schemeClr val="bg1"/>
              </a:solidFill>
              <a:latin typeface="Times" pitchFamily="18" charset="0"/>
              <a:cs typeface="Times"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98592944"/>
              </p:ext>
            </p:extLst>
          </p:nvPr>
        </p:nvGraphicFramePr>
        <p:xfrm>
          <a:off x="304801" y="2087165"/>
          <a:ext cx="8542419" cy="3087759"/>
        </p:xfrm>
        <a:graphic>
          <a:graphicData uri="http://schemas.openxmlformats.org/drawingml/2006/table">
            <a:tbl>
              <a:tblPr firstRow="1" firstCol="1" bandRow="1">
                <a:tableStyleId>{46F890A9-2807-4EBB-B81D-B2AA78EC7F39}</a:tableStyleId>
              </a:tblPr>
              <a:tblGrid>
                <a:gridCol w="1426779"/>
                <a:gridCol w="1194082"/>
                <a:gridCol w="1183616"/>
                <a:gridCol w="676352"/>
                <a:gridCol w="624570"/>
                <a:gridCol w="1075900"/>
                <a:gridCol w="1210100"/>
                <a:gridCol w="1151020"/>
              </a:tblGrid>
              <a:tr h="601486">
                <a:tc>
                  <a:txBody>
                    <a:bodyPr/>
                    <a:lstStyle/>
                    <a:p>
                      <a:endParaRPr lang="en-US" dirty="0"/>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مؤشر</a:t>
                      </a:r>
                      <a:r>
                        <a:rPr lang="ar-LB" sz="1200" b="1" kern="1200" baseline="0" dirty="0" smtClean="0">
                          <a:solidFill>
                            <a:schemeClr val="lt1"/>
                          </a:solidFill>
                          <a:effectLst/>
                          <a:latin typeface="+mn-lt"/>
                          <a:ea typeface="+mn-ea"/>
                          <a:cs typeface="+mn-cs"/>
                        </a:rPr>
                        <a:t> الأداء</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التعريف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خط الاساس</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الهدف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x-none" sz="1200" dirty="0">
                          <a:effectLst/>
                        </a:rPr>
                        <a:t>مصدر </a:t>
                      </a:r>
                      <a:r>
                        <a:rPr lang="x-none" sz="1200" dirty="0" smtClean="0">
                          <a:effectLst/>
                        </a:rPr>
                        <a:t>البيانات</a:t>
                      </a:r>
                      <a:endParaRPr lang="ar-LB" sz="1200" dirty="0" smtClean="0">
                        <a:effectLst/>
                      </a:endParaRPr>
                    </a:p>
                    <a:p>
                      <a:pPr marL="0" marR="0" algn="ctr">
                        <a:lnSpc>
                          <a:spcPct val="107000"/>
                        </a:lnSpc>
                        <a:spcBef>
                          <a:spcPts val="0"/>
                        </a:spcBef>
                        <a:spcAft>
                          <a:spcPts val="0"/>
                        </a:spcAft>
                      </a:pPr>
                      <a:r>
                        <a:rPr lang="x-none" sz="1200" dirty="0" smtClean="0">
                          <a:effectLst/>
                        </a:rPr>
                        <a:t>(</a:t>
                      </a:r>
                      <a:r>
                        <a:rPr lang="x-none" sz="1200">
                          <a:effectLst/>
                        </a:rPr>
                        <a:t>وسائل </a:t>
                      </a:r>
                      <a:r>
                        <a:rPr lang="x-none" sz="1200" smtClean="0">
                          <a:effectLst/>
                        </a:rPr>
                        <a:t>التحقق</a:t>
                      </a:r>
                      <a:r>
                        <a:rPr lang="en-US"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ar-LB" sz="1200" dirty="0" smtClean="0">
                          <a:effectLst/>
                        </a:rPr>
                        <a:t>وتيرة</a:t>
                      </a:r>
                      <a:r>
                        <a:rPr lang="ar-LB" sz="1200" baseline="0" dirty="0" smtClean="0">
                          <a:effectLst/>
                        </a:rPr>
                        <a:t> جمع البيانات</a:t>
                      </a:r>
                      <a:endParaRPr lang="en-US" sz="1200" dirty="0">
                        <a:effectLst/>
                      </a:endParaRPr>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المسؤوليات</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r>
              <a:tr h="440505">
                <a:tc>
                  <a:txBody>
                    <a:bodyPr/>
                    <a:lstStyle/>
                    <a:p>
                      <a:endParaRPr lang="en-US"/>
                    </a:p>
                  </a:txBody>
                  <a:tcPr marL="68580" marR="68580" marT="0" marB="0">
                    <a:solidFill>
                      <a:srgbClr val="A8B6CD"/>
                    </a:solidFill>
                  </a:tcPr>
                </a:tc>
                <a:tc>
                  <a:txBody>
                    <a:bodyPr/>
                    <a:lstStyle/>
                    <a:p>
                      <a:pPr marL="0" marR="0" algn="ctr">
                        <a:lnSpc>
                          <a:spcPct val="107000"/>
                        </a:lnSpc>
                        <a:spcBef>
                          <a:spcPts val="0"/>
                        </a:spcBef>
                        <a:spcAft>
                          <a:spcPts val="0"/>
                        </a:spcAft>
                      </a:pPr>
                      <a:r>
                        <a:rPr lang="en-US" sz="1100" dirty="0" smtClean="0">
                          <a:solidFill>
                            <a:schemeClr val="bg1"/>
                          </a:solidFill>
                          <a:effectLst/>
                        </a:rPr>
                        <a:t>Performance</a:t>
                      </a:r>
                      <a:r>
                        <a:rPr lang="en-US" sz="1100" baseline="0" dirty="0" smtClean="0">
                          <a:solidFill>
                            <a:schemeClr val="bg1"/>
                          </a:solidFill>
                          <a:effectLst/>
                        </a:rPr>
                        <a:t> Indicator</a:t>
                      </a:r>
                      <a:endParaRPr lang="ar-LB" sz="1100" dirty="0" smtClean="0">
                        <a:solidFill>
                          <a:schemeClr val="bg1"/>
                        </a:solidFill>
                        <a:effectLst/>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Definition</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Baseline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Target</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a:solidFill>
                            <a:schemeClr val="bg1"/>
                          </a:solidFill>
                          <a:effectLst/>
                          <a:latin typeface="+mn-lt"/>
                          <a:ea typeface="+mn-ea"/>
                          <a:cs typeface="+mn-cs"/>
                        </a:rPr>
                        <a:t>Data </a:t>
                      </a:r>
                      <a:endParaRPr lang="ar-LB" sz="110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Source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bg1"/>
                          </a:solidFill>
                          <a:effectLst/>
                          <a:latin typeface="+mn-lt"/>
                          <a:ea typeface="+mn-ea"/>
                          <a:cs typeface="+mn-cs"/>
                        </a:rPr>
                        <a:t>Frequency</a:t>
                      </a:r>
                      <a:r>
                        <a:rPr lang="en-US" sz="1100" b="0" kern="1200" baseline="0" dirty="0" smtClean="0">
                          <a:solidFill>
                            <a:schemeClr val="bg1"/>
                          </a:solidFill>
                          <a:effectLst/>
                          <a:latin typeface="+mn-lt"/>
                          <a:ea typeface="+mn-ea"/>
                          <a:cs typeface="+mn-cs"/>
                        </a:rPr>
                        <a:t> of Data Collection</a:t>
                      </a:r>
                      <a:endParaRPr lang="ar-LB" sz="1100" b="0" kern="1200" dirty="0" smtClean="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Responsibilities</a:t>
                      </a:r>
                      <a:endParaRPr lang="en-US" sz="1100" kern="1200" dirty="0">
                        <a:solidFill>
                          <a:schemeClr val="bg1"/>
                        </a:solidFill>
                        <a:effectLst/>
                        <a:latin typeface="+mn-lt"/>
                        <a:ea typeface="+mn-ea"/>
                        <a:cs typeface="+mn-cs"/>
                      </a:endParaRPr>
                    </a:p>
                  </a:txBody>
                  <a:tcPr marL="68580" marR="68580" marT="0" marB="0">
                    <a:solidFill>
                      <a:srgbClr val="A8B6CD"/>
                    </a:solidFill>
                  </a:tcPr>
                </a:tc>
              </a:tr>
              <a:tr h="376044">
                <a:tc>
                  <a:txBody>
                    <a:bodyPr/>
                    <a:lstStyle/>
                    <a:p>
                      <a:pPr marL="0" marR="0" algn="ctr" rtl="1">
                        <a:lnSpc>
                          <a:spcPct val="107000"/>
                        </a:lnSpc>
                        <a:spcBef>
                          <a:spcPts val="0"/>
                        </a:spcBef>
                        <a:spcAft>
                          <a:spcPts val="0"/>
                        </a:spcAft>
                      </a:pPr>
                      <a:r>
                        <a:rPr lang="ar-LB" sz="1200" dirty="0" smtClean="0">
                          <a:effectLst/>
                        </a:rPr>
                        <a:t>الأثر</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(Impact/</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Goal)</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endParaRPr lang="en-US" sz="1200" dirty="0">
                        <a:effectLst/>
                        <a:latin typeface="Times New Roman"/>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1200" dirty="0">
                        <a:effectLst/>
                        <a:latin typeface="Times New Roman"/>
                        <a:ea typeface="Times New Roman"/>
                        <a:cs typeface="Times New Roman"/>
                      </a:endParaRPr>
                    </a:p>
                  </a:txBody>
                  <a:tcPr marL="68580" marR="68580" marT="0" marB="0">
                    <a:solidFill>
                      <a:schemeClr val="bg1"/>
                    </a:solidFill>
                  </a:tcPr>
                </a:tc>
                <a:tc>
                  <a:txBody>
                    <a:bodyPr/>
                    <a:lstStyle/>
                    <a:p>
                      <a:pPr marL="0" marR="0" algn="ctr" defTabSz="914400" rtl="0" eaLnBrk="1" latinLnBrk="0" hangingPunct="1">
                        <a:lnSpc>
                          <a:spcPct val="107000"/>
                        </a:lnSpc>
                        <a:spcBef>
                          <a:spcPts val="0"/>
                        </a:spcBef>
                        <a:spcAft>
                          <a:spcPts val="0"/>
                        </a:spcAft>
                      </a:pP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algn="ctr" defTabSz="914400" rtl="0" eaLnBrk="1" latinLnBrk="0" hangingPunct="1">
                        <a:lnSpc>
                          <a:spcPct val="107000"/>
                        </a:lnSpc>
                        <a:spcBef>
                          <a:spcPts val="0"/>
                        </a:spcBef>
                        <a:spcAft>
                          <a:spcPts val="0"/>
                        </a:spcAft>
                      </a:pP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algn="ctr" defTabSz="914400" rtl="0" eaLnBrk="1" latinLnBrk="0" hangingPunct="1">
                        <a:lnSpc>
                          <a:spcPct val="107000"/>
                        </a:lnSpc>
                        <a:spcBef>
                          <a:spcPts val="0"/>
                        </a:spcBef>
                        <a:spcAft>
                          <a:spcPts val="0"/>
                        </a:spcAft>
                      </a:pP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algn="ctr" defTabSz="914400" rtl="0" eaLnBrk="1" latinLnBrk="0" hangingPunct="1">
                        <a:spcBef>
                          <a:spcPts val="0"/>
                        </a:spcBef>
                        <a:spcAft>
                          <a:spcPts val="0"/>
                        </a:spcAft>
                      </a:pP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r>
              <a:tr h="977201">
                <a:tc>
                  <a:txBody>
                    <a:bodyPr/>
                    <a:lstStyle/>
                    <a:p>
                      <a:pPr marL="0" marR="0" algn="ctr" rtl="1">
                        <a:lnSpc>
                          <a:spcPct val="107000"/>
                        </a:lnSpc>
                        <a:spcBef>
                          <a:spcPts val="0"/>
                        </a:spcBef>
                        <a:spcAft>
                          <a:spcPts val="0"/>
                        </a:spcAft>
                      </a:pPr>
                      <a:r>
                        <a:rPr lang="ar-LB" sz="1200" dirty="0" smtClean="0">
                          <a:effectLst/>
                        </a:rPr>
                        <a:t>(النتائج)</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(Outcome/</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Results)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r>
                        <a:rPr lang="ar-LB" sz="1000" dirty="0" smtClean="0">
                          <a:solidFill>
                            <a:srgbClr val="000000"/>
                          </a:solidFill>
                          <a:effectLst/>
                          <a:latin typeface="Arial Narrow"/>
                          <a:ea typeface="Times New Roman"/>
                          <a:cs typeface="Times New Roman"/>
                        </a:rPr>
                        <a:t>تحسن مهارات الدعوة لدى المتدربين بنسبة 45٪ على الأقل</a:t>
                      </a:r>
                      <a:endParaRPr lang="en-US" sz="1200" dirty="0">
                        <a:effectLst/>
                        <a:latin typeface="Times New Roman"/>
                        <a:ea typeface="Times New Roman"/>
                        <a:cs typeface="Times New Roman"/>
                      </a:endParaRPr>
                    </a:p>
                  </a:txBody>
                  <a:tcPr marL="68580" marR="68580" marT="0" marB="0">
                    <a:solidFill>
                      <a:schemeClr val="bg1"/>
                    </a:solidFill>
                  </a:tcPr>
                </a:tc>
                <a:tc>
                  <a:txBody>
                    <a:bodyPr/>
                    <a:lstStyle/>
                    <a:p>
                      <a:pPr marL="0" marR="0" algn="ctr" rtl="1">
                        <a:spcBef>
                          <a:spcPts val="0"/>
                        </a:spcBef>
                        <a:spcAft>
                          <a:spcPts val="0"/>
                        </a:spcAft>
                      </a:pPr>
                      <a:r>
                        <a:rPr lang="ar-LB" sz="1000" dirty="0" smtClean="0">
                          <a:solidFill>
                            <a:srgbClr val="000000"/>
                          </a:solidFill>
                          <a:effectLst/>
                          <a:latin typeface="Arial Narrow"/>
                          <a:ea typeface="Times New Roman"/>
                          <a:cs typeface="Times New Roman"/>
                        </a:rPr>
                        <a:t>يقوم</a:t>
                      </a:r>
                      <a:r>
                        <a:rPr lang="ar-LB" sz="1000" baseline="0" dirty="0" smtClean="0">
                          <a:solidFill>
                            <a:srgbClr val="000000"/>
                          </a:solidFill>
                          <a:effectLst/>
                          <a:latin typeface="Arial Narrow"/>
                          <a:ea typeface="Times New Roman"/>
                          <a:cs typeface="Times New Roman"/>
                        </a:rPr>
                        <a:t> ال</a:t>
                      </a:r>
                      <a:r>
                        <a:rPr lang="ar-LB" sz="1000" dirty="0" smtClean="0">
                          <a:solidFill>
                            <a:srgbClr val="000000"/>
                          </a:solidFill>
                          <a:effectLst/>
                          <a:latin typeface="Arial Narrow"/>
                          <a:ea typeface="Times New Roman"/>
                          <a:cs typeface="Times New Roman"/>
                        </a:rPr>
                        <a:t>مؤشر بتتبع وقياس التغيير في مستوى المهارات لدى</a:t>
                      </a:r>
                      <a:r>
                        <a:rPr lang="ar-LB" sz="1000" baseline="0" dirty="0" smtClean="0">
                          <a:solidFill>
                            <a:srgbClr val="000000"/>
                          </a:solidFill>
                          <a:effectLst/>
                          <a:latin typeface="Arial Narrow"/>
                          <a:ea typeface="Times New Roman"/>
                          <a:cs typeface="Times New Roman"/>
                        </a:rPr>
                        <a:t> ال</a:t>
                      </a:r>
                      <a:r>
                        <a:rPr lang="ar-LB" sz="1000" dirty="0" smtClean="0">
                          <a:solidFill>
                            <a:srgbClr val="000000"/>
                          </a:solidFill>
                          <a:effectLst/>
                          <a:latin typeface="Arial Narrow"/>
                          <a:ea typeface="Times New Roman"/>
                          <a:cs typeface="Times New Roman"/>
                        </a:rPr>
                        <a:t>متدربين الذين أتموا تدريبهم، وذلك باستخدام نتائج الاختبارات التمهيدية والنهائية</a:t>
                      </a:r>
                      <a:endParaRPr lang="en-US" sz="1200" dirty="0">
                        <a:effectLst/>
                        <a:latin typeface="Times New Roman"/>
                        <a:ea typeface="Times New Roman"/>
                        <a:cs typeface="Times New Roman"/>
                      </a:endParaRPr>
                    </a:p>
                  </a:txBody>
                  <a:tcPr marL="68580" marR="68580" marT="0" marB="0">
                    <a:solidFill>
                      <a:schemeClr val="bg1"/>
                    </a:solidFill>
                  </a:tcPr>
                </a:tc>
                <a:tc>
                  <a:txBody>
                    <a:bodyPr/>
                    <a:lstStyle/>
                    <a:p>
                      <a:pPr marL="0" marR="0" algn="ctr" defTabSz="914400" rtl="0" eaLnBrk="1" latinLnBrk="0" hangingPunct="1">
                        <a:lnSpc>
                          <a:spcPct val="107000"/>
                        </a:lnSpc>
                        <a:spcBef>
                          <a:spcPts val="0"/>
                        </a:spcBef>
                        <a:spcAft>
                          <a:spcPts val="0"/>
                        </a:spcAft>
                      </a:pPr>
                      <a:r>
                        <a:rPr lang="en-US" sz="1000" kern="1200" dirty="0" smtClean="0">
                          <a:solidFill>
                            <a:srgbClr val="000000"/>
                          </a:solidFill>
                          <a:effectLst/>
                          <a:latin typeface="Arial Narrow"/>
                          <a:ea typeface="Times New Roman"/>
                          <a:cs typeface="Times New Roman"/>
                        </a:rPr>
                        <a:t>0%</a:t>
                      </a:r>
                      <a:r>
                        <a:rPr lang="en-US" sz="1000" kern="1200" dirty="0">
                          <a:solidFill>
                            <a:srgbClr val="000000"/>
                          </a:solidFill>
                          <a:effectLst/>
                          <a:latin typeface="Arial Narrow"/>
                          <a:ea typeface="Times New Roman"/>
                          <a:cs typeface="Times New Roman"/>
                        </a:rPr>
                        <a:t> </a:t>
                      </a:r>
                    </a:p>
                  </a:txBody>
                  <a:tcPr marL="68580" marR="68580" marT="0" marB="0">
                    <a:solidFill>
                      <a:schemeClr val="bg1"/>
                    </a:solidFill>
                  </a:tcPr>
                </a:tc>
                <a:tc>
                  <a:txBody>
                    <a:bodyPr/>
                    <a:lstStyle/>
                    <a:p>
                      <a:pPr marL="0" marR="0" algn="ctr" defTabSz="914400" rtl="0" eaLnBrk="1" latinLnBrk="0" hangingPunct="1">
                        <a:lnSpc>
                          <a:spcPct val="107000"/>
                        </a:lnSpc>
                        <a:spcBef>
                          <a:spcPts val="0"/>
                        </a:spcBef>
                        <a:spcAft>
                          <a:spcPts val="0"/>
                        </a:spcAft>
                      </a:pPr>
                      <a:r>
                        <a:rPr lang="en-US" sz="1000" kern="1200" dirty="0" smtClean="0">
                          <a:solidFill>
                            <a:srgbClr val="000000"/>
                          </a:solidFill>
                          <a:effectLst/>
                          <a:latin typeface="Arial Narrow"/>
                          <a:ea typeface="Times New Roman"/>
                          <a:cs typeface="Times New Roman"/>
                        </a:rPr>
                        <a:t>45%</a:t>
                      </a: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algn="ctr" defTabSz="914400" rtl="1" eaLnBrk="1" latinLnBrk="0" hangingPunct="1">
                        <a:lnSpc>
                          <a:spcPct val="107000"/>
                        </a:lnSpc>
                        <a:spcBef>
                          <a:spcPts val="0"/>
                        </a:spcBef>
                        <a:spcAft>
                          <a:spcPts val="0"/>
                        </a:spcAft>
                      </a:pPr>
                      <a:r>
                        <a:rPr lang="ar-LB" sz="1000" kern="1200" dirty="0" smtClean="0">
                          <a:solidFill>
                            <a:srgbClr val="000000"/>
                          </a:solidFill>
                          <a:effectLst/>
                          <a:latin typeface="Arial Narrow"/>
                          <a:ea typeface="Times New Roman"/>
                          <a:cs typeface="Times New Roman"/>
                        </a:rPr>
                        <a:t>سيستخدم المؤشر </a:t>
                      </a:r>
                      <a:r>
                        <a:rPr lang="ar-LB" sz="1000" dirty="0" smtClean="0">
                          <a:solidFill>
                            <a:srgbClr val="000000"/>
                          </a:solidFill>
                          <a:effectLst/>
                          <a:latin typeface="Arial Narrow"/>
                          <a:ea typeface="Times New Roman"/>
                          <a:cs typeface="Times New Roman"/>
                        </a:rPr>
                        <a:t>نتائج الاختبارات التمهيدية والنهائية </a:t>
                      </a:r>
                      <a:r>
                        <a:rPr lang="ar-LB" sz="1000" kern="1200" dirty="0" smtClean="0">
                          <a:solidFill>
                            <a:srgbClr val="000000"/>
                          </a:solidFill>
                          <a:effectLst/>
                          <a:latin typeface="Arial Narrow"/>
                          <a:ea typeface="Times New Roman"/>
                          <a:cs typeface="Times New Roman"/>
                        </a:rPr>
                        <a:t>المسجلة للمتدربين التي أكملوا حلقات عمل تدريبية في مجال الدعوة.</a:t>
                      </a: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LB" sz="1000" kern="1200" dirty="0" smtClean="0">
                          <a:solidFill>
                            <a:srgbClr val="000000"/>
                          </a:solidFill>
                          <a:effectLst/>
                          <a:latin typeface="Arial Narrow"/>
                          <a:ea typeface="Times New Roman"/>
                          <a:cs typeface="Times New Roman"/>
                        </a:rPr>
                        <a:t>تقديم تقارير المراقبة والتقييم الشهرية للإدارة على أساس دوري </a:t>
                      </a: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c>
                  <a:txBody>
                    <a:bodyPr/>
                    <a:lstStyle/>
                    <a:p>
                      <a:pPr marL="0" marR="0" algn="ctr" defTabSz="914400" rtl="1" eaLnBrk="1" latinLnBrk="0" hangingPunct="1">
                        <a:spcBef>
                          <a:spcPts val="0"/>
                        </a:spcBef>
                        <a:spcAft>
                          <a:spcPts val="0"/>
                        </a:spcAft>
                      </a:pPr>
                      <a:r>
                        <a:rPr lang="ar-LB" sz="1000" kern="1200" dirty="0" smtClean="0">
                          <a:solidFill>
                            <a:srgbClr val="000000"/>
                          </a:solidFill>
                          <a:effectLst/>
                          <a:latin typeface="Arial Narrow"/>
                          <a:ea typeface="Times New Roman"/>
                          <a:cs typeface="Times New Roman"/>
                        </a:rPr>
                        <a:t>سوف يجري</a:t>
                      </a:r>
                      <a:r>
                        <a:rPr lang="ar-LB" sz="1000" kern="1200" baseline="0" dirty="0" smtClean="0">
                          <a:solidFill>
                            <a:srgbClr val="000000"/>
                          </a:solidFill>
                          <a:effectLst/>
                          <a:latin typeface="Arial Narrow"/>
                          <a:ea typeface="Times New Roman"/>
                          <a:cs typeface="Times New Roman"/>
                        </a:rPr>
                        <a:t> </a:t>
                      </a:r>
                      <a:r>
                        <a:rPr lang="ar-LB" sz="1000" kern="1200" dirty="0" smtClean="0">
                          <a:solidFill>
                            <a:srgbClr val="000000"/>
                          </a:solidFill>
                          <a:effectLst/>
                          <a:latin typeface="Arial Narrow"/>
                          <a:ea typeface="Times New Roman"/>
                          <a:cs typeface="Times New Roman"/>
                        </a:rPr>
                        <a:t>موظف المراقبة</a:t>
                      </a:r>
                      <a:r>
                        <a:rPr lang="ar-LB" sz="1000" kern="1200" baseline="0" dirty="0" smtClean="0">
                          <a:solidFill>
                            <a:srgbClr val="000000"/>
                          </a:solidFill>
                          <a:effectLst/>
                          <a:latin typeface="Arial Narrow"/>
                          <a:ea typeface="Times New Roman"/>
                          <a:cs typeface="Times New Roman"/>
                        </a:rPr>
                        <a:t> والتقييم </a:t>
                      </a:r>
                      <a:r>
                        <a:rPr lang="ar-LB" sz="1000" kern="1200" dirty="0" smtClean="0">
                          <a:solidFill>
                            <a:srgbClr val="000000"/>
                          </a:solidFill>
                          <a:effectLst/>
                          <a:latin typeface="Arial Narrow"/>
                          <a:ea typeface="Times New Roman"/>
                          <a:cs typeface="Times New Roman"/>
                        </a:rPr>
                        <a:t>تحليلا بعد جمع الاستمارات. أما مدرب حلقة العمل فسيقوم بإعداد الاختبارات التمهيدية</a:t>
                      </a:r>
                      <a:r>
                        <a:rPr lang="ar-LB" sz="1000" kern="1200" baseline="0" dirty="0" smtClean="0">
                          <a:solidFill>
                            <a:srgbClr val="000000"/>
                          </a:solidFill>
                          <a:effectLst/>
                          <a:latin typeface="Arial Narrow"/>
                          <a:ea typeface="Times New Roman"/>
                          <a:cs typeface="Times New Roman"/>
                        </a:rPr>
                        <a:t> والأولية </a:t>
                      </a:r>
                      <a:endParaRPr lang="en-US" sz="1000" kern="1200" dirty="0">
                        <a:solidFill>
                          <a:srgbClr val="000000"/>
                        </a:solidFill>
                        <a:effectLst/>
                        <a:latin typeface="Arial Narrow"/>
                        <a:ea typeface="Times New Roman"/>
                        <a:cs typeface="Times New Roman"/>
                      </a:endParaRPr>
                    </a:p>
                  </a:txBody>
                  <a:tcPr marL="68580" marR="68580" marT="0" marB="0">
                    <a:solidFill>
                      <a:schemeClr val="bg1"/>
                    </a:solidFill>
                  </a:tcPr>
                </a:tc>
              </a:tr>
              <a:tr h="480239">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x-none" sz="1200" dirty="0" smtClean="0">
                          <a:effectLst/>
                        </a:rPr>
                        <a:t>النشاطات</a:t>
                      </a:r>
                      <a:r>
                        <a:rPr lang="ar-LB" sz="1200" dirty="0" smtClean="0">
                          <a:effectLst/>
                        </a:rPr>
                        <a:t> </a:t>
                      </a:r>
                      <a:endParaRPr lang="en-US" sz="1200" dirty="0" smtClean="0">
                        <a:effectLst/>
                      </a:endParaRPr>
                    </a:p>
                    <a:p>
                      <a:pPr marL="0" marR="0" indent="0" algn="ctr" defTabSz="914400" rtl="1" eaLnBrk="1" fontAlgn="auto" latinLnBrk="0" hangingPunct="1">
                        <a:lnSpc>
                          <a:spcPct val="107000"/>
                        </a:lnSpc>
                        <a:spcBef>
                          <a:spcPts val="0"/>
                        </a:spcBef>
                        <a:spcAft>
                          <a:spcPts val="0"/>
                        </a:spcAft>
                        <a:buClrTx/>
                        <a:buSzTx/>
                        <a:buFontTx/>
                        <a:buNone/>
                        <a:tabLst/>
                        <a:defRPr/>
                      </a:pPr>
                      <a:r>
                        <a:rPr lang="ar-LB" sz="1200" dirty="0" smtClean="0">
                          <a:effectLst/>
                        </a:rPr>
                        <a:t>(</a:t>
                      </a:r>
                      <a:r>
                        <a:rPr lang="en-US" sz="1200" dirty="0" smtClean="0">
                          <a:effectLst/>
                        </a:rPr>
                        <a:t>Activities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a:p>
                  </a:txBody>
                  <a:tcPr marL="68580" marR="68580" marT="0" marB="0" anchor="ctr">
                    <a:solidFill>
                      <a:srgbClr val="E5E9F0"/>
                    </a:solidFill>
                  </a:tcPr>
                </a:tc>
                <a:tc>
                  <a:txBody>
                    <a:bodyPr/>
                    <a:lstStyle/>
                    <a:p>
                      <a:endParaRPr lang="en-US" dirty="0"/>
                    </a:p>
                  </a:txBody>
                  <a:tcPr marL="68580" marR="68580" marT="0" marB="0" anchor="ctr">
                    <a:solidFill>
                      <a:srgbClr val="E5E9F0"/>
                    </a:solidFill>
                  </a:tcPr>
                </a:tc>
              </a:tr>
            </a:tbl>
          </a:graphicData>
        </a:graphic>
      </p:graphicFrame>
      <p:sp>
        <p:nvSpPr>
          <p:cNvPr id="11" name="TextBox 1"/>
          <p:cNvSpPr txBox="1">
            <a:spLocks noChangeArrowheads="1"/>
          </p:cNvSpPr>
          <p:nvPr/>
        </p:nvSpPr>
        <p:spPr bwMode="auto">
          <a:xfrm>
            <a:off x="377944" y="1371600"/>
            <a:ext cx="8232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مثال عن إطار المراقبة والتقييم</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710083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400" dirty="0" err="1" smtClean="0">
                <a:solidFill>
                  <a:schemeClr val="bg1"/>
                </a:solidFill>
                <a:latin typeface="Times" pitchFamily="18" charset="0"/>
                <a:cs typeface="Times" pitchFamily="18" charset="0"/>
              </a:rPr>
              <a:t>الدورةالثانية</a:t>
            </a:r>
            <a:endParaRPr lang="en-US" sz="20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34/48</a:t>
            </a:r>
            <a:endParaRPr lang="en-US" sz="1800" dirty="0">
              <a:solidFill>
                <a:schemeClr val="bg1"/>
              </a:solidFill>
              <a:latin typeface="Times" pitchFamily="18" charset="0"/>
              <a:cs typeface="Times" pitchFamily="18" charset="0"/>
            </a:endParaRPr>
          </a:p>
        </p:txBody>
      </p:sp>
      <p:sp>
        <p:nvSpPr>
          <p:cNvPr id="8" name="Rectangle 7"/>
          <p:cNvSpPr/>
          <p:nvPr/>
        </p:nvSpPr>
        <p:spPr>
          <a:xfrm>
            <a:off x="762000" y="1905000"/>
            <a:ext cx="7924800" cy="3416320"/>
          </a:xfrm>
          <a:prstGeom prst="rect">
            <a:avLst/>
          </a:prstGeom>
        </p:spPr>
        <p:txBody>
          <a:bodyPr wrap="square">
            <a:spAutoFit/>
          </a:bodyPr>
          <a:lstStyle/>
          <a:p>
            <a:pPr algn="just" rtl="1"/>
            <a:r>
              <a:rPr lang="ar-LB" sz="1800" dirty="0" smtClean="0">
                <a:solidFill>
                  <a:schemeClr val="tx1">
                    <a:lumMod val="75000"/>
                    <a:lumOff val="25000"/>
                  </a:schemeClr>
                </a:solidFill>
                <a:ea typeface="Calibri" panose="020F0502020204030204" pitchFamily="34" charset="0"/>
                <a:cs typeface="Times" pitchFamily="18" charset="0"/>
              </a:rPr>
              <a:t>إن الأوراق المرجعية لمؤشرات الأداء هي ورقة متعددة الأغراض تضم جميع التفاصيل المتعلقة بمؤشر معين. وتقسم المعلومات إلى 9 أقسام رئيسية:</a:t>
            </a:r>
          </a:p>
          <a:p>
            <a:pPr algn="just" rtl="1"/>
            <a:endParaRPr lang="ar-LB" sz="1800" dirty="0" smtClean="0">
              <a:solidFill>
                <a:schemeClr val="tx1">
                  <a:lumMod val="75000"/>
                  <a:lumOff val="25000"/>
                </a:schemeClr>
              </a:solidFill>
              <a:ea typeface="Calibri" panose="020F0502020204030204" pitchFamily="34" charset="0"/>
              <a:cs typeface="Times" pitchFamily="18" charset="0"/>
            </a:endParaRP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كاتب وتاريخ الورقة المرجعية لمؤشر الأداء </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تعريف المؤشر</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المنطق والافتراضات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أسلوب جمع البيانات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وضع تقرير عن البيانات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قضايا جودة البيانات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عملية مراجعة جودة البيانات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التعليقات / التوصيات</a:t>
            </a:r>
          </a:p>
          <a:p>
            <a:pPr marL="342900" indent="-342900" algn="just" rtl="1">
              <a:buFont typeface="+mj-lt"/>
              <a:buAutoNum type="arabicPeriod"/>
            </a:pPr>
            <a:r>
              <a:rPr lang="ar-LB" sz="1800" dirty="0" smtClean="0">
                <a:solidFill>
                  <a:schemeClr val="tx1">
                    <a:lumMod val="75000"/>
                    <a:lumOff val="25000"/>
                  </a:schemeClr>
                </a:solidFill>
                <a:ea typeface="Calibri" panose="020F0502020204030204" pitchFamily="34" charset="0"/>
                <a:cs typeface="Times" pitchFamily="18" charset="0"/>
              </a:rPr>
              <a:t>التغييرات التي أدخلت على المؤشر</a:t>
            </a:r>
            <a:endParaRPr lang="en-US" sz="1800" dirty="0">
              <a:solidFill>
                <a:schemeClr val="tx1">
                  <a:lumMod val="65000"/>
                  <a:lumOff val="35000"/>
                </a:schemeClr>
              </a:solidFill>
              <a:ea typeface="Calibri" panose="020F0502020204030204" pitchFamily="34" charset="0"/>
              <a:cs typeface="Times" pitchFamily="18" charset="0"/>
            </a:endParaRPr>
          </a:p>
        </p:txBody>
      </p:sp>
      <p:sp>
        <p:nvSpPr>
          <p:cNvPr id="9" name="TextBox 1"/>
          <p:cNvSpPr txBox="1">
            <a:spLocks noChangeArrowheads="1"/>
          </p:cNvSpPr>
          <p:nvPr/>
        </p:nvSpPr>
        <p:spPr bwMode="auto">
          <a:xfrm>
            <a:off x="762000" y="12954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الأوراق المرجعية لمؤشرات الأداء </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1138333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400" dirty="0" err="1" smtClean="0">
                <a:solidFill>
                  <a:schemeClr val="bg1"/>
                </a:solidFill>
                <a:latin typeface="Times" pitchFamily="18" charset="0"/>
                <a:cs typeface="Times" pitchFamily="18" charset="0"/>
              </a:rPr>
              <a:t>الدورةالثانية</a:t>
            </a:r>
            <a:endParaRPr lang="en-US" sz="20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35/48</a:t>
            </a:r>
            <a:endParaRPr lang="en-US" sz="1800" dirty="0">
              <a:solidFill>
                <a:schemeClr val="bg1"/>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69727557"/>
              </p:ext>
            </p:extLst>
          </p:nvPr>
        </p:nvGraphicFramePr>
        <p:xfrm>
          <a:off x="609600" y="1905000"/>
          <a:ext cx="7924800" cy="3652528"/>
        </p:xfrm>
        <a:graphic>
          <a:graphicData uri="http://schemas.openxmlformats.org/drawingml/2006/table">
            <a:tbl>
              <a:tblPr>
                <a:tableStyleId>{5C22544A-7EE6-4342-B048-85BDC9FD1C3A}</a:tableStyleId>
              </a:tblPr>
              <a:tblGrid>
                <a:gridCol w="4445017"/>
                <a:gridCol w="3479783"/>
              </a:tblGrid>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Date of PIRS</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ar-LB" sz="1400">
                          <a:solidFill>
                            <a:schemeClr val="tx1">
                              <a:lumMod val="65000"/>
                              <a:lumOff val="35000"/>
                            </a:schemeClr>
                          </a:solidFill>
                          <a:effectLst/>
                          <a:latin typeface="Times" pitchFamily="18" charset="0"/>
                          <a:cs typeface="Times" pitchFamily="18" charset="0"/>
                        </a:rPr>
                        <a:t>تاريخ تطوير الورقة المرجعية لمؤشر الأداء</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This PIRS prepared by:</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قام بتحضير الورقة المرجعية</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Date of Last PIRS update: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آخر تاريخ للتحديث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Name of Indicator: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FAA01E"/>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اسم المؤشر</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FAA01E"/>
                    </a:solidFill>
                  </a:tcPr>
                </a:tc>
              </a:tr>
              <a:tr h="138953">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PRECISE DEFINITION: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الشرح المفصّل</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8953">
                <a:tc>
                  <a:txBody>
                    <a:bodyPr/>
                    <a:lstStyle/>
                    <a:p>
                      <a:pPr marL="0" marR="0" algn="l">
                        <a:lnSpc>
                          <a:spcPct val="107000"/>
                        </a:lnSpc>
                        <a:spcBef>
                          <a:spcPts val="0"/>
                        </a:spcBef>
                        <a:spcAft>
                          <a:spcPts val="0"/>
                        </a:spcAft>
                      </a:pPr>
                      <a:r>
                        <a:rPr lang="en-US" sz="1400" b="1" dirty="0" smtClean="0">
                          <a:solidFill>
                            <a:schemeClr val="bg1"/>
                          </a:solidFill>
                          <a:effectLst/>
                          <a:latin typeface="Times" pitchFamily="18" charset="0"/>
                          <a:cs typeface="Times" pitchFamily="18" charset="0"/>
                        </a:rPr>
                        <a:t>RATIONALE &amp; </a:t>
                      </a:r>
                      <a:r>
                        <a:rPr lang="en-US" sz="1400" b="1" dirty="0">
                          <a:solidFill>
                            <a:schemeClr val="bg1"/>
                          </a:solidFill>
                          <a:effectLst/>
                          <a:latin typeface="Times" pitchFamily="18" charset="0"/>
                          <a:cs typeface="Times" pitchFamily="18" charset="0"/>
                        </a:rPr>
                        <a:t>ASSUMPTIONS: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alpha val="92000"/>
                      </a:srgbClr>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منطق المؤشر والافتراضات</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alpha val="92000"/>
                      </a:srgbClr>
                    </a:solidFill>
                  </a:tcPr>
                </a:tc>
              </a:tr>
              <a:tr h="138470">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Unit of measure: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وحدة القياس</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Disaggregates: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مستوى تفصيل المؤشر</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49568">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Indicator type:</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نوع المؤشر</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4715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Expected direction of change: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ar-LB" sz="1400" dirty="0" smtClean="0">
                          <a:solidFill>
                            <a:schemeClr val="tx1">
                              <a:lumMod val="65000"/>
                              <a:lumOff val="35000"/>
                            </a:schemeClr>
                          </a:solidFill>
                          <a:effectLst/>
                          <a:latin typeface="Times" pitchFamily="18" charset="0"/>
                          <a:cs typeface="Times" pitchFamily="18" charset="0"/>
                        </a:rPr>
                        <a:t> </a:t>
                      </a:r>
                      <a:r>
                        <a:rPr lang="x-none" sz="1400" smtClean="0">
                          <a:solidFill>
                            <a:schemeClr val="tx1">
                              <a:lumMod val="65000"/>
                              <a:lumOff val="35000"/>
                            </a:schemeClr>
                          </a:solidFill>
                          <a:effectLst/>
                          <a:latin typeface="Times" pitchFamily="18" charset="0"/>
                          <a:cs typeface="Times" pitchFamily="18" charset="0"/>
                        </a:rPr>
                        <a:t>اتجاه </a:t>
                      </a:r>
                      <a:r>
                        <a:rPr lang="x-none" sz="1400">
                          <a:solidFill>
                            <a:schemeClr val="tx1">
                              <a:lumMod val="65000"/>
                              <a:lumOff val="35000"/>
                            </a:schemeClr>
                          </a:solidFill>
                          <a:effectLst/>
                          <a:latin typeface="Times" pitchFamily="18" charset="0"/>
                          <a:cs typeface="Times" pitchFamily="18" charset="0"/>
                        </a:rPr>
                        <a:t>التغيير </a:t>
                      </a:r>
                      <a:r>
                        <a:rPr lang="x-none" sz="1400" smtClean="0">
                          <a:solidFill>
                            <a:schemeClr val="tx1">
                              <a:lumMod val="65000"/>
                              <a:lumOff val="35000"/>
                            </a:schemeClr>
                          </a:solidFill>
                          <a:effectLst/>
                          <a:latin typeface="Times" pitchFamily="18" charset="0"/>
                          <a:cs typeface="Times" pitchFamily="18" charset="0"/>
                        </a:rPr>
                        <a:t>المتوقع</a:t>
                      </a:r>
                      <a:r>
                        <a:rPr lang="ar-LB" sz="1400" dirty="0" smtClean="0">
                          <a:solidFill>
                            <a:schemeClr val="tx1">
                              <a:lumMod val="65000"/>
                              <a:lumOff val="35000"/>
                            </a:schemeClr>
                          </a:solidFill>
                          <a:effectLst/>
                          <a:latin typeface="Times" pitchFamily="18" charset="0"/>
                          <a:cs typeface="Times" pitchFamily="18" charset="0"/>
                        </a:rPr>
                        <a:t> (</a:t>
                      </a:r>
                      <a:r>
                        <a:rPr lang="x-none" sz="1400" smtClean="0">
                          <a:solidFill>
                            <a:schemeClr val="tx1">
                              <a:lumMod val="65000"/>
                              <a:lumOff val="35000"/>
                            </a:schemeClr>
                          </a:solidFill>
                          <a:effectLst/>
                          <a:latin typeface="Times" pitchFamily="18" charset="0"/>
                          <a:cs typeface="Times" pitchFamily="18" charset="0"/>
                        </a:rPr>
                        <a:t>سلبي او إيجابي</a:t>
                      </a:r>
                      <a:r>
                        <a:rPr lang="ar-LB" sz="1400" dirty="0" smtClean="0">
                          <a:solidFill>
                            <a:schemeClr val="tx1">
                              <a:lumMod val="65000"/>
                              <a:lumOff val="35000"/>
                            </a:schemeClr>
                          </a:solidFill>
                          <a:effectLst/>
                          <a:latin typeface="Times" pitchFamily="18" charset="0"/>
                          <a:cs typeface="Times" pitchFamily="18" charset="0"/>
                        </a:rPr>
                        <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COLLECTION METHODOLOGY</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منهجية جمع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source:  (Primary or Secondary)</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مصدر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Level of collection: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مستوى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Who collects data for this indicator:</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من المسؤول عن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How should it be collected:</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يجب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Frequency of collection: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bl>
          </a:graphicData>
        </a:graphic>
      </p:graphicFrame>
      <p:sp>
        <p:nvSpPr>
          <p:cNvPr id="9" name="TextBox 8"/>
          <p:cNvSpPr txBox="1"/>
          <p:nvPr/>
        </p:nvSpPr>
        <p:spPr>
          <a:xfrm>
            <a:off x="5029200" y="1295400"/>
            <a:ext cx="3742824" cy="369332"/>
          </a:xfrm>
          <a:prstGeom prst="rect">
            <a:avLst/>
          </a:prstGeom>
          <a:noFill/>
        </p:spPr>
        <p:txBody>
          <a:bodyPr wrap="square" rtlCol="0">
            <a:spAutoFit/>
          </a:bodyPr>
          <a:lstStyle/>
          <a:p>
            <a:pPr algn="r" rtl="1"/>
            <a:r>
              <a:rPr lang="ar-LB" sz="1800" b="1" dirty="0" smtClean="0">
                <a:solidFill>
                  <a:srgbClr val="3A89A9"/>
                </a:solidFill>
                <a:cs typeface="Times" pitchFamily="18" charset="0"/>
              </a:rPr>
              <a:t>الورقة المرجعيّة لمؤشرات الأداء </a:t>
            </a:r>
            <a:endParaRPr lang="en-US" sz="1800" b="1" dirty="0">
              <a:solidFill>
                <a:srgbClr val="3A89A9"/>
              </a:solidFill>
              <a:cs typeface="Times" pitchFamily="18" charset="0"/>
            </a:endParaRPr>
          </a:p>
        </p:txBody>
      </p:sp>
      <p:sp>
        <p:nvSpPr>
          <p:cNvPr id="10" name="TextBox 9"/>
          <p:cNvSpPr txBox="1"/>
          <p:nvPr/>
        </p:nvSpPr>
        <p:spPr>
          <a:xfrm>
            <a:off x="228600" y="1295400"/>
            <a:ext cx="4800600" cy="369332"/>
          </a:xfrm>
          <a:prstGeom prst="rect">
            <a:avLst/>
          </a:prstGeom>
          <a:noFill/>
        </p:spPr>
        <p:txBody>
          <a:bodyPr wrap="square" rtlCol="0">
            <a:spAutoFit/>
          </a:bodyPr>
          <a:lstStyle/>
          <a:p>
            <a:pPr algn="r" rtl="1"/>
            <a:r>
              <a:rPr lang="en-US" sz="1800" b="1" dirty="0" smtClean="0">
                <a:solidFill>
                  <a:srgbClr val="3A89A9"/>
                </a:solidFill>
                <a:cs typeface="Times" pitchFamily="18" charset="0"/>
              </a:rPr>
              <a:t>Performance Indicator Reference Sheet</a:t>
            </a:r>
            <a:endParaRPr lang="en-US" sz="1800" b="1" dirty="0">
              <a:solidFill>
                <a:srgbClr val="3A89A9"/>
              </a:solidFill>
              <a:cs typeface="Times" pitchFamily="18" charset="0"/>
            </a:endParaRPr>
          </a:p>
        </p:txBody>
      </p:sp>
    </p:spTree>
    <p:extLst>
      <p:ext uri="{BB962C8B-B14F-4D97-AF65-F5344CB8AC3E}">
        <p14:creationId xmlns:p14="http://schemas.microsoft.com/office/powerpoint/2010/main" val="3460940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400" dirty="0" err="1" smtClean="0">
                <a:solidFill>
                  <a:schemeClr val="bg1"/>
                </a:solidFill>
                <a:latin typeface="Times" pitchFamily="18" charset="0"/>
                <a:cs typeface="Times" pitchFamily="18" charset="0"/>
              </a:rPr>
              <a:t>الدورةالثانية</a:t>
            </a:r>
            <a:endParaRPr lang="en-US" sz="20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36/48</a:t>
            </a:r>
            <a:endParaRPr lang="en-US" sz="1800" dirty="0">
              <a:solidFill>
                <a:schemeClr val="bg1"/>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24282454"/>
              </p:ext>
            </p:extLst>
          </p:nvPr>
        </p:nvGraphicFramePr>
        <p:xfrm>
          <a:off x="609600" y="1576578"/>
          <a:ext cx="7924800" cy="4109094"/>
        </p:xfrm>
        <a:graphic>
          <a:graphicData uri="http://schemas.openxmlformats.org/drawingml/2006/table">
            <a:tbl>
              <a:tblPr>
                <a:tableStyleId>{5C22544A-7EE6-4342-B048-85BDC9FD1C3A}</a:tableStyleId>
              </a:tblPr>
              <a:tblGrid>
                <a:gridCol w="4445017"/>
                <a:gridCol w="3479783"/>
              </a:tblGrid>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How is the baseline determined:</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تم تحديد خط الأساس</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How are the targets set: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تم وضع هدف </a:t>
                      </a:r>
                      <a:r>
                        <a:rPr lang="x-none" sz="1400">
                          <a:solidFill>
                            <a:schemeClr val="tx1">
                              <a:lumMod val="65000"/>
                              <a:lumOff val="35000"/>
                            </a:schemeClr>
                          </a:solidFill>
                          <a:effectLst/>
                          <a:latin typeface="Times" pitchFamily="18" charset="0"/>
                          <a:cs typeface="Times" pitchFamily="18" charset="0"/>
                        </a:rPr>
                        <a:t>المؤشر </a:t>
                      </a:r>
                      <a:r>
                        <a:rPr lang="en-US" sz="1400" dirty="0" smtClean="0">
                          <a:solidFill>
                            <a:schemeClr val="tx1">
                              <a:lumMod val="65000"/>
                              <a:lumOff val="35000"/>
                            </a:schemeClr>
                          </a:solidFill>
                          <a:effectLst/>
                          <a:latin typeface="Times" pitchFamily="18" charset="0"/>
                          <a:cs typeface="Times" pitchFamily="18" charset="0"/>
                        </a:rPr>
                        <a:t>)</a:t>
                      </a:r>
                      <a:r>
                        <a:rPr lang="x-none" sz="1400" smtClean="0">
                          <a:solidFill>
                            <a:schemeClr val="tx1">
                              <a:lumMod val="65000"/>
                              <a:lumOff val="35000"/>
                            </a:schemeClr>
                          </a:solidFill>
                          <a:effectLst/>
                          <a:latin typeface="Times" pitchFamily="18" charset="0"/>
                          <a:cs typeface="Times" pitchFamily="18" charset="0"/>
                        </a:rPr>
                        <a:t>الكمي </a:t>
                      </a:r>
                      <a:r>
                        <a:rPr lang="x-none" sz="1400">
                          <a:solidFill>
                            <a:schemeClr val="tx1">
                              <a:lumMod val="65000"/>
                              <a:lumOff val="35000"/>
                            </a:schemeClr>
                          </a:solidFill>
                          <a:effectLst/>
                          <a:latin typeface="Times" pitchFamily="18" charset="0"/>
                          <a:cs typeface="Times" pitchFamily="18" charset="0"/>
                        </a:rPr>
                        <a:t>أو </a:t>
                      </a:r>
                      <a:r>
                        <a:rPr lang="x-none" sz="1400" smtClean="0">
                          <a:solidFill>
                            <a:schemeClr val="tx1">
                              <a:lumMod val="65000"/>
                              <a:lumOff val="35000"/>
                            </a:schemeClr>
                          </a:solidFill>
                          <a:effectLst/>
                          <a:latin typeface="Times" pitchFamily="18" charset="0"/>
                          <a:cs typeface="Times" pitchFamily="18" charset="0"/>
                        </a:rPr>
                        <a:t>النوعي</a:t>
                      </a:r>
                      <a:r>
                        <a:rPr lang="en-US" sz="1400" dirty="0" smtClean="0">
                          <a:solidFill>
                            <a:schemeClr val="tx1">
                              <a:lumMod val="65000"/>
                              <a:lumOff val="35000"/>
                            </a:schemeClr>
                          </a:solidFill>
                          <a:effectLst/>
                          <a:latin typeface="Times" pitchFamily="18" charset="0"/>
                          <a:cs typeface="Times" pitchFamily="18" charset="0"/>
                        </a:rPr>
                        <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REPORTING</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just"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الإبلاغ عن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format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تنسيق البيانات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analysis</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تحليل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Frequency of data reporting:</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ابلاغ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Presentation of data:</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كيفية عرض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DATA QUALITY ISSUES</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جودة ونوعية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Known Data Limitations (if any):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محدودية البيانات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Plans to Address Limitations: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خطة مواجهة محدودية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security</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أمان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storage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طريقة حفظ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QUALITY REVIEW PROCESSES</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آلية الحفاظ على جودة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Quality Review Plan/ Process:</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خطة مراجعة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Quality Review Frequency:</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مراجعة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Date of last DQA</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آخر مراجعة تمّت لضمان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6300">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COMMENTS/ RECOMMENDATIONS:</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التوضيحات/التعليقات</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6300">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CHANGES TO INDICATOR:</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التغييرات التي طرأت على المؤشر</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bl>
          </a:graphicData>
        </a:graphic>
      </p:graphicFrame>
    </p:spTree>
    <p:extLst>
      <p:ext uri="{BB962C8B-B14F-4D97-AF65-F5344CB8AC3E}">
        <p14:creationId xmlns:p14="http://schemas.microsoft.com/office/powerpoint/2010/main" val="748444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err="1" smtClean="0">
                <a:solidFill>
                  <a:schemeClr val="bg1"/>
                </a:solidFill>
                <a:latin typeface="Times" pitchFamily="18" charset="0"/>
                <a:cs typeface="Times" pitchFamily="18" charset="0"/>
              </a:rPr>
              <a:t>الدورةالثانية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A03B53"/>
                </a:solidFill>
                <a:cs typeface="Times" pitchFamily="18" charset="0"/>
              </a:rPr>
              <a:t>نهاية الدورة الثانية</a:t>
            </a:r>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37/48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289114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حان وقت الاستراحة!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2C769A"/>
                </a:solidFill>
                <a:cs typeface="Times" pitchFamily="18" charset="0"/>
              </a:rPr>
              <a:t>استراحة الغداء</a:t>
            </a:r>
            <a:endParaRPr lang="en-US" altLang="en-US" sz="5400" b="1" dirty="0">
              <a:solidFill>
                <a:srgbClr val="2C769A"/>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38/48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659457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الثالثة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39/48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81000" y="28956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400" kern="0" dirty="0" smtClean="0">
                <a:solidFill>
                  <a:srgbClr val="2C769A"/>
                </a:solidFill>
                <a:latin typeface="Times" pitchFamily="18" charset="0"/>
                <a:cs typeface="Times" pitchFamily="18" charset="0"/>
              </a:rPr>
              <a:t>الدورة الثالثة</a:t>
            </a:r>
            <a:r>
              <a:rPr lang="ar-LB" altLang="en-US" sz="3400" b="0" kern="0" dirty="0" smtClean="0">
                <a:solidFill>
                  <a:srgbClr val="2C769A"/>
                </a:solidFill>
                <a:latin typeface="Times" pitchFamily="18" charset="0"/>
                <a:cs typeface="Times" pitchFamily="18" charset="0"/>
              </a:rPr>
              <a:t>: إطار المراقبة والتقييم والأوراق المرجعية لمؤشرات الأداء : تمرين تطبيقي</a:t>
            </a:r>
            <a:r>
              <a:rPr lang="en-US" altLang="en-US" sz="3400" b="0" kern="0" dirty="0" smtClean="0">
                <a:solidFill>
                  <a:srgbClr val="2C769A"/>
                </a:solidFill>
                <a:latin typeface="Times" pitchFamily="18" charset="0"/>
                <a:cs typeface="Times" pitchFamily="18" charset="0"/>
              </a:rPr>
              <a:t> </a:t>
            </a:r>
          </a:p>
          <a:p>
            <a:pPr rtl="1"/>
            <a:endParaRPr lang="en-US" altLang="en-US" sz="100" b="0" kern="0" dirty="0">
              <a:solidFill>
                <a:srgbClr val="2C769A"/>
              </a:solidFill>
              <a:latin typeface="Times" pitchFamily="18" charset="0"/>
              <a:cs typeface="Times" pitchFamily="18" charset="0"/>
            </a:endParaRPr>
          </a:p>
          <a:p>
            <a:pPr rtl="1"/>
            <a:endParaRPr lang="en-US" altLang="en-US" sz="3400" b="0" kern="0" dirty="0" smtClean="0">
              <a:solidFill>
                <a:srgbClr val="2C769A"/>
              </a:solidFill>
              <a:latin typeface="Times" pitchFamily="18" charset="0"/>
              <a:cs typeface="Times" pitchFamily="18" charset="0"/>
            </a:endParaRPr>
          </a:p>
        </p:txBody>
      </p:sp>
    </p:spTree>
    <p:extLst>
      <p:ext uri="{BB962C8B-B14F-4D97-AF65-F5344CB8AC3E}">
        <p14:creationId xmlns:p14="http://schemas.microsoft.com/office/powerpoint/2010/main" val="4243331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4/48</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200" y="32766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kern="0" dirty="0" smtClean="0">
                <a:solidFill>
                  <a:srgbClr val="2C769A"/>
                </a:solidFill>
                <a:ea typeface="+mj-ea"/>
                <a:cs typeface="Times" pitchFamily="18" charset="0"/>
              </a:rPr>
              <a:t>مقدمة</a:t>
            </a:r>
          </a:p>
          <a:p>
            <a:pPr algn="just" rtl="1">
              <a:buFont typeface="Wingdings" charset="2"/>
              <a:buChar char="§"/>
            </a:pPr>
            <a:r>
              <a:rPr lang="ar-LB" altLang="en-US" kern="0" dirty="0" smtClean="0">
                <a:solidFill>
                  <a:srgbClr val="2C769A"/>
                </a:solidFill>
                <a:ea typeface="+mj-ea"/>
                <a:cs typeface="Times" pitchFamily="18" charset="0"/>
              </a:rPr>
              <a:t>أهداف حلقات العمل التدريبية</a:t>
            </a:r>
          </a:p>
          <a:p>
            <a:pPr algn="just" rtl="1">
              <a:buFont typeface="Wingdings" charset="2"/>
              <a:buChar char="§"/>
            </a:pPr>
            <a:r>
              <a:rPr lang="ar-LB" altLang="en-US" kern="0" dirty="0" smtClean="0">
                <a:solidFill>
                  <a:srgbClr val="2C769A"/>
                </a:solidFill>
                <a:ea typeface="+mj-ea"/>
                <a:cs typeface="Times" pitchFamily="18" charset="0"/>
              </a:rPr>
              <a:t>جدول أعمال </a:t>
            </a:r>
            <a:r>
              <a:rPr lang="ar-LB" altLang="en-US" kern="0" dirty="0" smtClean="0">
                <a:solidFill>
                  <a:srgbClr val="2C769A"/>
                </a:solidFill>
                <a:cs typeface="Times" pitchFamily="18" charset="0"/>
              </a:rPr>
              <a:t>حلقات العمل التدريبية</a:t>
            </a:r>
            <a:endParaRPr lang="ar-LB" altLang="en-US" kern="0" dirty="0" smtClean="0">
              <a:solidFill>
                <a:srgbClr val="2C769A"/>
              </a:solidFill>
              <a:ea typeface="+mj-ea"/>
              <a:cs typeface="Times" pitchFamily="18" charset="0"/>
            </a:endParaRPr>
          </a:p>
          <a:p>
            <a:pPr algn="just" rtl="1">
              <a:buFont typeface="Wingdings" charset="2"/>
              <a:buChar char="§"/>
            </a:pPr>
            <a:r>
              <a:rPr lang="ar-LB" altLang="en-US" kern="0" dirty="0" smtClean="0">
                <a:solidFill>
                  <a:srgbClr val="2C769A"/>
                </a:solidFill>
                <a:ea typeface="+mj-ea"/>
                <a:cs typeface="Times" pitchFamily="18" charset="0"/>
              </a:rPr>
              <a:t>نتائج التعلم المتوقعة</a:t>
            </a:r>
            <a:endParaRPr lang="en-US" altLang="en-US" kern="0" dirty="0">
              <a:solidFill>
                <a:srgbClr val="2C769A"/>
              </a:solidFill>
              <a:ea typeface="+mj-ea"/>
              <a:cs typeface="Times" pitchFamily="18" charset="0"/>
            </a:endParaRPr>
          </a:p>
        </p:txBody>
      </p:sp>
      <p:sp>
        <p:nvSpPr>
          <p:cNvPr id="11" name="TextBox 1"/>
          <p:cNvSpPr txBox="1">
            <a:spLocks noChangeArrowheads="1"/>
          </p:cNvSpPr>
          <p:nvPr/>
        </p:nvSpPr>
        <p:spPr bwMode="auto">
          <a:xfrm>
            <a:off x="1905000" y="24384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kern="0" dirty="0" smtClean="0">
                <a:solidFill>
                  <a:srgbClr val="2C769A"/>
                </a:solidFill>
                <a:cs typeface="Times" pitchFamily="18" charset="0"/>
              </a:rPr>
              <a:t>الدورة الافتتاحية:</a:t>
            </a:r>
            <a:endParaRPr lang="en-US" altLang="en-US" sz="3600" kern="0" dirty="0" smtClean="0">
              <a:solidFill>
                <a:srgbClr val="2C769A"/>
              </a:solidFill>
              <a:cs typeface="Times" pitchFamily="18" charset="0"/>
            </a:endParaRPr>
          </a:p>
        </p:txBody>
      </p:sp>
    </p:spTree>
    <p:extLst>
      <p:ext uri="{BB962C8B-B14F-4D97-AF65-F5344CB8AC3E}">
        <p14:creationId xmlns:p14="http://schemas.microsoft.com/office/powerpoint/2010/main" val="621603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الثالثة</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40/48</a:t>
            </a:r>
            <a:endParaRPr lang="en-US" sz="1800" dirty="0">
              <a:solidFill>
                <a:schemeClr val="bg1"/>
              </a:solidFill>
              <a:latin typeface="Times" pitchFamily="18" charset="0"/>
              <a:cs typeface="Times" pitchFamily="18" charset="0"/>
            </a:endParaRPr>
          </a:p>
        </p:txBody>
      </p:sp>
      <p:sp>
        <p:nvSpPr>
          <p:cNvPr id="9" name="TextBox 1"/>
          <p:cNvSpPr txBox="1">
            <a:spLocks noChangeArrowheads="1"/>
          </p:cNvSpPr>
          <p:nvPr/>
        </p:nvSpPr>
        <p:spPr bwMode="auto">
          <a:xfrm>
            <a:off x="1905000" y="1981200"/>
            <a:ext cx="641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r>
              <a:rPr lang="ar-LB" altLang="en-US" sz="3600" b="1" dirty="0" smtClean="0">
                <a:solidFill>
                  <a:srgbClr val="2C769A"/>
                </a:solidFill>
                <a:cs typeface="Times" pitchFamily="18" charset="0"/>
              </a:rPr>
              <a:t>أهداف الدورة الثالثة </a:t>
            </a:r>
            <a:endParaRPr lang="en-US" altLang="en-US" sz="3600" b="1" dirty="0">
              <a:solidFill>
                <a:srgbClr val="2C769A"/>
              </a:solidFill>
              <a:cs typeface="Times" pitchFamily="18" charset="0"/>
            </a:endParaRPr>
          </a:p>
        </p:txBody>
      </p:sp>
      <p:sp>
        <p:nvSpPr>
          <p:cNvPr id="10" name="Rectangle 3"/>
          <p:cNvSpPr>
            <a:spLocks noChangeArrowheads="1"/>
          </p:cNvSpPr>
          <p:nvPr/>
        </p:nvSpPr>
        <p:spPr bwMode="auto">
          <a:xfrm>
            <a:off x="1981200" y="2819400"/>
            <a:ext cx="6740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altLang="en-US" sz="2000" kern="0" dirty="0" smtClean="0">
                <a:solidFill>
                  <a:srgbClr val="2C769A"/>
                </a:solidFill>
                <a:ea typeface="+mj-ea"/>
                <a:cs typeface="Times" pitchFamily="18" charset="0"/>
              </a:rPr>
              <a:t>سيتمكن المشاركون عند نهاية الدورة الأولى، من:</a:t>
            </a:r>
          </a:p>
          <a:p>
            <a:pPr marL="57150" indent="0" algn="just" rtl="1"/>
            <a:endParaRPr lang="ar-LB" altLang="en-US" sz="2000" kern="0" dirty="0" smtClean="0">
              <a:solidFill>
                <a:srgbClr val="2C769A"/>
              </a:solidFill>
              <a:ea typeface="+mj-ea"/>
              <a:cs typeface="Times" pitchFamily="18" charset="0"/>
            </a:endParaRPr>
          </a:p>
          <a:p>
            <a:pPr marL="57150" indent="0" algn="just" rtl="1">
              <a:buFont typeface="Wingdings" pitchFamily="2" charset="2"/>
              <a:buChar char="§"/>
            </a:pPr>
            <a:r>
              <a:rPr lang="ar-LB" altLang="en-US" sz="2000" kern="0" dirty="0" smtClean="0">
                <a:solidFill>
                  <a:srgbClr val="2C769A"/>
                </a:solidFill>
                <a:ea typeface="+mj-ea"/>
                <a:cs typeface="Times" pitchFamily="18" charset="0"/>
              </a:rPr>
              <a:t> تعلم كيفية تحليل تطوير المشروع وتحديد مؤشرات لقياس كل مرحلة.</a:t>
            </a:r>
          </a:p>
          <a:p>
            <a:pPr marL="57150" indent="0" algn="just" rtl="1">
              <a:buFont typeface="Wingdings" pitchFamily="2" charset="2"/>
              <a:buChar char="§"/>
            </a:pPr>
            <a:r>
              <a:rPr lang="ar-LB" altLang="en-US" sz="2000" kern="0" dirty="0" smtClean="0">
                <a:solidFill>
                  <a:srgbClr val="2C769A"/>
                </a:solidFill>
                <a:ea typeface="+mj-ea"/>
                <a:cs typeface="Times" pitchFamily="18" charset="0"/>
              </a:rPr>
              <a:t> تعلم كيفية ملء واستخدام إطار المراقبة والتقييم والأوراق المرجعية لمؤشرات الأداء</a:t>
            </a:r>
            <a:endParaRPr lang="en-US" sz="2000" kern="0" dirty="0">
              <a:solidFill>
                <a:srgbClr val="2C769A"/>
              </a:solidFill>
              <a:ea typeface="+mj-ea"/>
              <a:cs typeface="Times" pitchFamily="18" charset="0"/>
            </a:endParaRPr>
          </a:p>
        </p:txBody>
      </p:sp>
    </p:spTree>
    <p:extLst>
      <p:ext uri="{BB962C8B-B14F-4D97-AF65-F5344CB8AC3E}">
        <p14:creationId xmlns:p14="http://schemas.microsoft.com/office/powerpoint/2010/main" val="2766043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pitchFamily="18" charset="0"/>
              <a:cs typeface="Times" pitchFamily="18" charset="0"/>
            </a:endParaRPr>
          </a:p>
        </p:txBody>
      </p:sp>
      <p:sp>
        <p:nvSpPr>
          <p:cNvPr id="37"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lnSpc>
                <a:spcPct val="100000"/>
              </a:lnSpc>
            </a:pPr>
            <a:r>
              <a:rPr lang="en-US" sz="2800" dirty="0" smtClean="0">
                <a:solidFill>
                  <a:schemeClr val="bg1"/>
                </a:solidFill>
                <a:latin typeface="Times" pitchFamily="18" charset="0"/>
                <a:cs typeface="Times" pitchFamily="18" charset="0"/>
              </a:rPr>
              <a:t>Session I</a:t>
            </a:r>
            <a:endParaRPr lang="en-US" sz="2400" dirty="0">
              <a:solidFill>
                <a:schemeClr val="bg1"/>
              </a:solidFill>
              <a:latin typeface="Times" pitchFamily="18" charset="0"/>
              <a:cs typeface="Times" pitchFamily="18" charset="0"/>
            </a:endParaRPr>
          </a:p>
        </p:txBody>
      </p:sp>
      <p:sp>
        <p:nvSpPr>
          <p:cNvPr id="3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0"/>
              </a:spcBef>
              <a:buNone/>
            </a:pPr>
            <a:r>
              <a:rPr lang="en-US" sz="1600" dirty="0" smtClean="0">
                <a:solidFill>
                  <a:schemeClr val="bg1"/>
                </a:solidFill>
                <a:latin typeface="Times" pitchFamily="18" charset="0"/>
                <a:cs typeface="Times" pitchFamily="18" charset="0"/>
              </a:rPr>
              <a:t>41/48</a:t>
            </a:r>
            <a:endParaRPr lang="en-US" sz="1800" dirty="0">
              <a:solidFill>
                <a:schemeClr val="bg1"/>
              </a:solidFill>
              <a:latin typeface="Times" pitchFamily="18" charset="0"/>
              <a:cs typeface="Times" pitchFamily="18" charset="0"/>
            </a:endParaRPr>
          </a:p>
        </p:txBody>
      </p:sp>
      <p:sp>
        <p:nvSpPr>
          <p:cNvPr id="36" name="Rectangle 3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dirty="0" smtClean="0">
                <a:solidFill>
                  <a:schemeClr val="bg1"/>
                </a:solidFill>
                <a:latin typeface="Times" pitchFamily="18" charset="0"/>
                <a:cs typeface="Times" pitchFamily="18" charset="0"/>
              </a:rPr>
              <a:t>الدورة الثالثة</a:t>
            </a:r>
            <a:endParaRPr lang="en-US" sz="2400" dirty="0">
              <a:solidFill>
                <a:schemeClr val="bg1"/>
              </a:solidFill>
              <a:latin typeface="Times" pitchFamily="18" charset="0"/>
              <a:cs typeface="Times" pitchFamily="18" charset="0"/>
            </a:endParaRPr>
          </a:p>
        </p:txBody>
      </p:sp>
      <p:sp>
        <p:nvSpPr>
          <p:cNvPr id="14" name="Rectangle 3"/>
          <p:cNvSpPr>
            <a:spLocks noChangeArrowheads="1"/>
          </p:cNvSpPr>
          <p:nvPr/>
        </p:nvSpPr>
        <p:spPr bwMode="auto">
          <a:xfrm>
            <a:off x="838200" y="2286000"/>
            <a:ext cx="79248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r" rtl="1"/>
            <a:r>
              <a:rPr lang="ar-LB" sz="1900" dirty="0" smtClean="0">
                <a:solidFill>
                  <a:schemeClr val="tx1">
                    <a:lumMod val="65000"/>
                    <a:lumOff val="35000"/>
                  </a:schemeClr>
                </a:solidFill>
                <a:cs typeface="Times" pitchFamily="18" charset="0"/>
              </a:rPr>
              <a:t>سيتم تقسيم المشاركين في التدريب  إلى ثلاث مجموعات عمل. بعد قراءة دراسة الحالة المقدمة بتأن، يتعين على كل مجموعة القيام بما يلي:</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b="1" dirty="0" smtClean="0">
                <a:solidFill>
                  <a:schemeClr val="tx1">
                    <a:lumMod val="65000"/>
                    <a:lumOff val="35000"/>
                  </a:schemeClr>
                </a:solidFill>
                <a:cs typeface="Times" pitchFamily="18" charset="0"/>
              </a:rPr>
              <a:t>المرحلة الأولى</a:t>
            </a:r>
          </a:p>
          <a:p>
            <a:pPr marL="57150" indent="0" algn="r" rtl="1"/>
            <a:r>
              <a:rPr lang="ar-LB" sz="1900" dirty="0" smtClean="0">
                <a:solidFill>
                  <a:schemeClr val="tx1">
                    <a:lumMod val="65000"/>
                    <a:lumOff val="35000"/>
                  </a:schemeClr>
                </a:solidFill>
                <a:cs typeface="Times" pitchFamily="18" charset="0"/>
              </a:rPr>
              <a:t>1. تحديد المؤشرات اللازمة لكل مستوى، مع خطوط الأساس والأهداف</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b="1" dirty="0" smtClean="0">
                <a:solidFill>
                  <a:schemeClr val="tx1">
                    <a:lumMod val="65000"/>
                    <a:lumOff val="35000"/>
                  </a:schemeClr>
                </a:solidFill>
                <a:cs typeface="Times" pitchFamily="18" charset="0"/>
              </a:rPr>
              <a:t>المرحلة الثانية</a:t>
            </a:r>
          </a:p>
          <a:p>
            <a:pPr marL="57150" indent="0" algn="r" rtl="1"/>
            <a:r>
              <a:rPr lang="ar-LB" sz="1900" dirty="0" smtClean="0">
                <a:solidFill>
                  <a:schemeClr val="tx1">
                    <a:lumMod val="65000"/>
                    <a:lumOff val="35000"/>
                  </a:schemeClr>
                </a:solidFill>
                <a:cs typeface="Times" pitchFamily="18" charset="0"/>
              </a:rPr>
              <a:t>1. استكمال إطار المراقبة والتقييم لجميع المؤشرات المحددة</a:t>
            </a:r>
          </a:p>
          <a:p>
            <a:pPr marL="57150" indent="0" algn="r" rtl="1"/>
            <a:endParaRPr lang="ar-LB" sz="1900" dirty="0" smtClean="0">
              <a:solidFill>
                <a:schemeClr val="tx1">
                  <a:lumMod val="65000"/>
                  <a:lumOff val="35000"/>
                </a:schemeClr>
              </a:solidFill>
              <a:cs typeface="Times" pitchFamily="18" charset="0"/>
            </a:endParaRPr>
          </a:p>
          <a:p>
            <a:pPr marL="57150" indent="0" algn="r" rtl="1"/>
            <a:r>
              <a:rPr lang="ar-LB" sz="1900" b="1" dirty="0" smtClean="0">
                <a:solidFill>
                  <a:schemeClr val="tx1">
                    <a:lumMod val="65000"/>
                    <a:lumOff val="35000"/>
                  </a:schemeClr>
                </a:solidFill>
                <a:cs typeface="Times" pitchFamily="18" charset="0"/>
              </a:rPr>
              <a:t>المرحلة الثالثة</a:t>
            </a:r>
          </a:p>
          <a:p>
            <a:pPr marL="57150" indent="0" algn="r" rtl="1"/>
            <a:r>
              <a:rPr lang="ar-LB" sz="1900" dirty="0" smtClean="0">
                <a:solidFill>
                  <a:schemeClr val="tx1">
                    <a:lumMod val="65000"/>
                    <a:lumOff val="35000"/>
                  </a:schemeClr>
                </a:solidFill>
                <a:cs typeface="Times" pitchFamily="18" charset="0"/>
              </a:rPr>
              <a:t>1. استكمال الورقة المرجعية لمؤشرات الأداء لمؤشر واحد</a:t>
            </a:r>
            <a:endParaRPr lang="en-US" sz="1900" dirty="0">
              <a:solidFill>
                <a:schemeClr val="tx1">
                  <a:lumMod val="65000"/>
                  <a:lumOff val="35000"/>
                </a:schemeClr>
              </a:solidFill>
              <a:cs typeface="Times" pitchFamily="18" charset="0"/>
            </a:endParaRPr>
          </a:p>
        </p:txBody>
      </p:sp>
      <p:sp>
        <p:nvSpPr>
          <p:cNvPr id="15" name="TextBox 1"/>
          <p:cNvSpPr txBox="1">
            <a:spLocks noChangeArrowheads="1"/>
          </p:cNvSpPr>
          <p:nvPr/>
        </p:nvSpPr>
        <p:spPr bwMode="auto">
          <a:xfrm>
            <a:off x="838200" y="15240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التمرين الثاني</a:t>
            </a:r>
            <a:endParaRPr lang="en-US" altLang="en-US" sz="3600" b="1" dirty="0">
              <a:solidFill>
                <a:srgbClr val="2C769A"/>
              </a:solidFill>
              <a:cs typeface="Times" pitchFamily="18" charset="0"/>
            </a:endParaRPr>
          </a:p>
        </p:txBody>
      </p:sp>
    </p:spTree>
    <p:extLst>
      <p:ext uri="{BB962C8B-B14F-4D97-AF65-F5344CB8AC3E}">
        <p14:creationId xmlns:p14="http://schemas.microsoft.com/office/powerpoint/2010/main" val="2922210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2246055"/>
            <a:ext cx="746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0" marR="0" algn="just" rtl="1">
              <a:spcBef>
                <a:spcPts val="0"/>
              </a:spcBef>
              <a:spcAft>
                <a:spcPts val="0"/>
              </a:spcAft>
            </a:pPr>
            <a:r>
              <a:rPr lang="ar-LB" sz="1600" dirty="0" smtClean="0">
                <a:solidFill>
                  <a:srgbClr val="404040"/>
                </a:solidFill>
                <a:ea typeface="Times New Roman" panose="02020603050405020304" pitchFamily="18" charset="0"/>
                <a:cs typeface="Times" pitchFamily="18" charset="0"/>
              </a:rPr>
              <a:t>تقوم “</a:t>
            </a:r>
            <a:r>
              <a:rPr lang="en-US" sz="1600" dirty="0" smtClean="0">
                <a:solidFill>
                  <a:srgbClr val="404040"/>
                </a:solidFill>
                <a:ea typeface="Times New Roman" panose="02020603050405020304" pitchFamily="18" charset="0"/>
                <a:cs typeface="Times" pitchFamily="18" charset="0"/>
              </a:rPr>
              <a:t>Future Health</a:t>
            </a:r>
            <a:r>
              <a:rPr lang="ar-LB" sz="1600" dirty="0" smtClean="0">
                <a:solidFill>
                  <a:srgbClr val="404040"/>
                </a:solidFill>
                <a:ea typeface="Times New Roman" panose="02020603050405020304" pitchFamily="18" charset="0"/>
                <a:cs typeface="Times" pitchFamily="18" charset="0"/>
              </a:rPr>
              <a:t>" بتنفيذ مشروع لمدة عامين في منطقتين في محافظة البقاع. ويهدف المشروع إلى الحد من وفيات الأطفال بنسبة 15٪. ويقدم ما يلي:</a:t>
            </a:r>
          </a:p>
          <a:p>
            <a:pPr marL="0" marR="0" algn="just" rtl="1">
              <a:spcBef>
                <a:spcPts val="0"/>
              </a:spcBef>
              <a:spcAft>
                <a:spcPts val="0"/>
              </a:spcAft>
            </a:pPr>
            <a:endParaRPr lang="ar-LB" sz="1600" dirty="0" smtClean="0">
              <a:solidFill>
                <a:srgbClr val="404040"/>
              </a:solidFill>
              <a:ea typeface="Times New Roman" panose="02020603050405020304" pitchFamily="18" charset="0"/>
              <a:cs typeface="Times" pitchFamily="18" charset="0"/>
            </a:endParaRPr>
          </a:p>
          <a:p>
            <a:pPr marL="0" marR="0" algn="just" rtl="1">
              <a:spcBef>
                <a:spcPts val="0"/>
              </a:spcBef>
              <a:spcAft>
                <a:spcPts val="0"/>
              </a:spcAft>
              <a:buFont typeface="Wingdings" pitchFamily="2" charset="2"/>
              <a:buChar char="§"/>
            </a:pPr>
            <a:r>
              <a:rPr lang="ar-LB" sz="1600" dirty="0" smtClean="0">
                <a:solidFill>
                  <a:srgbClr val="404040"/>
                </a:solidFill>
                <a:ea typeface="Times New Roman" panose="02020603050405020304" pitchFamily="18" charset="0"/>
                <a:cs typeface="Times" pitchFamily="18" charset="0"/>
              </a:rPr>
              <a:t>"التطعيم مجاني" للأطفال الذين تقل أعمارهم عن ثلاث سنوات؛</a:t>
            </a:r>
          </a:p>
          <a:p>
            <a:pPr marL="0" marR="0" algn="just" rtl="1">
              <a:spcBef>
                <a:spcPts val="0"/>
              </a:spcBef>
              <a:spcAft>
                <a:spcPts val="0"/>
              </a:spcAft>
              <a:buFont typeface="Wingdings" pitchFamily="2" charset="2"/>
              <a:buChar char="§"/>
            </a:pPr>
            <a:r>
              <a:rPr lang="ar-LB" sz="1600" dirty="0" smtClean="0">
                <a:solidFill>
                  <a:srgbClr val="404040"/>
                </a:solidFill>
                <a:ea typeface="Times New Roman" panose="02020603050405020304" pitchFamily="18" charset="0"/>
                <a:cs typeface="Times" pitchFamily="18" charset="0"/>
              </a:rPr>
              <a:t>بناء القدرات والتدريب لموظفي الرعاية الصحية العاملين في 13 عيادة الصحة العامة التابعة لوزارة الصحة من أجل تحسين نوعية الخدمات التي تقدمها هذه العيادات.</a:t>
            </a:r>
          </a:p>
          <a:p>
            <a:pPr marL="0" marR="0" algn="just" rtl="1">
              <a:spcBef>
                <a:spcPts val="0"/>
              </a:spcBef>
              <a:spcAft>
                <a:spcPts val="0"/>
              </a:spcAft>
            </a:pPr>
            <a:endParaRPr lang="ar-LB" sz="1600" dirty="0" smtClean="0">
              <a:solidFill>
                <a:srgbClr val="404040"/>
              </a:solidFill>
              <a:ea typeface="Times New Roman" panose="02020603050405020304" pitchFamily="18" charset="0"/>
              <a:cs typeface="Times" pitchFamily="18" charset="0"/>
            </a:endParaRPr>
          </a:p>
          <a:p>
            <a:pPr marL="0" marR="0" algn="just" rtl="1">
              <a:spcBef>
                <a:spcPts val="0"/>
              </a:spcBef>
              <a:spcAft>
                <a:spcPts val="0"/>
              </a:spcAft>
            </a:pPr>
            <a:r>
              <a:rPr lang="ar-LB" sz="1600" dirty="0" smtClean="0">
                <a:solidFill>
                  <a:srgbClr val="404040"/>
                </a:solidFill>
                <a:ea typeface="Times New Roman" panose="02020603050405020304" pitchFamily="18" charset="0"/>
                <a:cs typeface="Times" pitchFamily="18" charset="0"/>
              </a:rPr>
              <a:t>لا يوجد مستشفيات أو عيادات خاصة في المنطقة (المناطق) التي يشملها المشروع، لذلك يعتمد السكان كليا على الخدمات التي تقدمها العيادات العامة. ويبلغ إجمالي عدد السكان المقيمين في المناطق المستهدفة 150000. ويمثل الأطفال الذين تقل أعمارهم عن ثلاث (3) سنوات 20٪ من مجموع السكان.</a:t>
            </a:r>
            <a:endParaRPr lang="en-US" sz="1600" dirty="0">
              <a:solidFill>
                <a:srgbClr val="404040"/>
              </a:solidFill>
              <a:ea typeface="Times New Roman" panose="02020603050405020304" pitchFamily="18" charset="0"/>
              <a:cs typeface="Times" pitchFamily="18" charset="0"/>
            </a:endParaRPr>
          </a:p>
        </p:txBody>
      </p:sp>
      <p:sp>
        <p:nvSpPr>
          <p:cNvPr id="3" name="TextBox 1"/>
          <p:cNvSpPr txBox="1">
            <a:spLocks noChangeArrowheads="1"/>
          </p:cNvSpPr>
          <p:nvPr/>
        </p:nvSpPr>
        <p:spPr bwMode="auto">
          <a:xfrm>
            <a:off x="762000" y="1484055"/>
            <a:ext cx="748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المشروع </a:t>
            </a:r>
            <a:r>
              <a:rPr lang="ar-LB" altLang="en-US" sz="3600" b="1" dirty="0" err="1" smtClean="0">
                <a:solidFill>
                  <a:srgbClr val="2C769A"/>
                </a:solidFill>
                <a:cs typeface="Times" pitchFamily="18" charset="0"/>
              </a:rPr>
              <a:t>أ</a:t>
            </a:r>
            <a:endParaRPr lang="en-US" altLang="en-US" sz="3600" b="1" dirty="0">
              <a:solidFill>
                <a:srgbClr val="2C769A"/>
              </a:solidFill>
              <a:cs typeface="Times" pitchFamily="18" charset="0"/>
            </a:endParaRPr>
          </a:p>
        </p:txBody>
      </p:sp>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0" name="Rectangle 3"/>
          <p:cNvSpPr txBox="1">
            <a:spLocks noChangeArrowheads="1"/>
          </p:cNvSpPr>
          <p:nvPr/>
        </p:nvSpPr>
        <p:spPr>
          <a:xfrm>
            <a:off x="152400" y="6439854"/>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42/48</a:t>
            </a:r>
            <a:endParaRPr lang="en-US" sz="1800" dirty="0">
              <a:solidFill>
                <a:schemeClr val="bg1"/>
              </a:solidFill>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الثالثة</a:t>
            </a:r>
            <a:endParaRPr lang="en-US" sz="24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394517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152400" y="1219200"/>
            <a:ext cx="8991600" cy="4876800"/>
          </a:xfrm>
          <a:prstGeom prst="rect">
            <a:avLst/>
          </a:prstGeom>
        </p:spPr>
      </p:pic>
      <p:sp>
        <p:nvSpPr>
          <p:cNvPr id="2" name="Rectangle 1"/>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 name="Rectangle 2"/>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4"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5" name="Rectangle 2"/>
          <p:cNvSpPr txBox="1">
            <a:spLocks noChangeArrowheads="1"/>
          </p:cNvSpPr>
          <p:nvPr/>
        </p:nvSpPr>
        <p:spPr>
          <a:xfrm>
            <a:off x="152400" y="6096000"/>
            <a:ext cx="51054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LB" sz="3200" kern="0" dirty="0" smtClean="0">
                <a:solidFill>
                  <a:schemeClr val="bg1"/>
                </a:solidFill>
                <a:latin typeface="Times" pitchFamily="18" charset="0"/>
                <a:cs typeface="Times" pitchFamily="18" charset="0"/>
              </a:rPr>
              <a:t>نموذج المشروع </a:t>
            </a:r>
            <a:endParaRPr lang="en-US" sz="3200" dirty="0">
              <a:solidFill>
                <a:schemeClr val="bg1"/>
              </a:solidFill>
              <a:latin typeface="Times" pitchFamily="18" charset="0"/>
              <a:cs typeface="Times" pitchFamily="18" charset="0"/>
            </a:endParaRPr>
          </a:p>
        </p:txBody>
      </p:sp>
      <p:grpSp>
        <p:nvGrpSpPr>
          <p:cNvPr id="12" name="Group 11"/>
          <p:cNvGrpSpPr/>
          <p:nvPr/>
        </p:nvGrpSpPr>
        <p:grpSpPr>
          <a:xfrm>
            <a:off x="5041051" y="2668265"/>
            <a:ext cx="1782216" cy="570309"/>
            <a:chOff x="1078650" y="1746845"/>
            <a:chExt cx="1782216" cy="570309"/>
          </a:xfrm>
        </p:grpSpPr>
        <p:sp>
          <p:nvSpPr>
            <p:cNvPr id="13" name="Rectangle 12"/>
            <p:cNvSpPr/>
            <p:nvPr/>
          </p:nvSpPr>
          <p:spPr>
            <a:xfrm>
              <a:off x="1078650" y="1746845"/>
              <a:ext cx="1782216" cy="570309"/>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78650" y="1746845"/>
              <a:ext cx="1782216" cy="5703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US" sz="3900" kern="1200" dirty="0">
                <a:latin typeface="Times" pitchFamily="18" charset="0"/>
                <a:cs typeface="Times" pitchFamily="18" charset="0"/>
              </a:endParaRPr>
            </a:p>
          </p:txBody>
        </p:sp>
      </p:grpSp>
      <p:grpSp>
        <p:nvGrpSpPr>
          <p:cNvPr id="10" name="Group 9"/>
          <p:cNvGrpSpPr/>
          <p:nvPr/>
        </p:nvGrpSpPr>
        <p:grpSpPr>
          <a:xfrm>
            <a:off x="3886200" y="1295401"/>
            <a:ext cx="1576415" cy="457200"/>
            <a:chOff x="1387718" y="1587562"/>
            <a:chExt cx="1576415" cy="788207"/>
          </a:xfrm>
        </p:grpSpPr>
        <p:sp>
          <p:nvSpPr>
            <p:cNvPr id="11" name="Rounded Rectangle 10"/>
            <p:cNvSpPr/>
            <p:nvPr/>
          </p:nvSpPr>
          <p:spPr>
            <a:xfrm>
              <a:off x="1387718" y="1587562"/>
              <a:ext cx="1576415" cy="788207"/>
            </a:xfrm>
            <a:prstGeom prst="roundRect">
              <a:avLst>
                <a:gd name="adj" fmla="val 10000"/>
              </a:avLst>
            </a:prstGeom>
            <a:solidFill>
              <a:srgbClr val="A03B53"/>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6" name="Rounded Rectangle 4"/>
            <p:cNvSpPr/>
            <p:nvPr/>
          </p:nvSpPr>
          <p:spPr>
            <a:xfrm>
              <a:off x="1410804" y="1610648"/>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400" b="1" dirty="0" smtClean="0">
                  <a:solidFill>
                    <a:schemeClr val="bg1"/>
                  </a:solidFill>
                  <a:latin typeface="Times" pitchFamily="18" charset="0"/>
                  <a:cs typeface="Times" pitchFamily="18" charset="0"/>
                </a:rPr>
                <a:t>الهدف </a:t>
              </a:r>
              <a:endParaRPr lang="en-US" sz="2400" b="1" dirty="0">
                <a:solidFill>
                  <a:schemeClr val="bg1"/>
                </a:solidFill>
                <a:latin typeface="Times" pitchFamily="18" charset="0"/>
                <a:cs typeface="Times" pitchFamily="18" charset="0"/>
              </a:endParaRPr>
            </a:p>
          </p:txBody>
        </p:sp>
      </p:grpSp>
      <p:grpSp>
        <p:nvGrpSpPr>
          <p:cNvPr id="17" name="Group 16"/>
          <p:cNvGrpSpPr/>
          <p:nvPr/>
        </p:nvGrpSpPr>
        <p:grpSpPr>
          <a:xfrm>
            <a:off x="2895600" y="2743201"/>
            <a:ext cx="1576415" cy="381000"/>
            <a:chOff x="3594701" y="454513"/>
            <a:chExt cx="1576415" cy="788207"/>
          </a:xfrm>
        </p:grpSpPr>
        <p:sp>
          <p:nvSpPr>
            <p:cNvPr id="21" name="Rounded Rectangle 20"/>
            <p:cNvSpPr/>
            <p:nvPr/>
          </p:nvSpPr>
          <p:spPr>
            <a:xfrm>
              <a:off x="3594701" y="454513"/>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2" name="Rounded Rectangle 4"/>
            <p:cNvSpPr/>
            <p:nvPr/>
          </p:nvSpPr>
          <p:spPr>
            <a:xfrm>
              <a:off x="3617787" y="477599"/>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النتيجة 2</a:t>
              </a:r>
              <a:endParaRPr lang="en-US" sz="2000" b="1" dirty="0">
                <a:solidFill>
                  <a:schemeClr val="bg1"/>
                </a:solidFill>
                <a:latin typeface="Times" pitchFamily="18" charset="0"/>
                <a:cs typeface="Times" pitchFamily="18" charset="0"/>
              </a:endParaRPr>
            </a:p>
          </p:txBody>
        </p:sp>
      </p:grpSp>
      <p:grpSp>
        <p:nvGrpSpPr>
          <p:cNvPr id="18" name="Group 17"/>
          <p:cNvGrpSpPr/>
          <p:nvPr/>
        </p:nvGrpSpPr>
        <p:grpSpPr>
          <a:xfrm>
            <a:off x="4876800" y="2743201"/>
            <a:ext cx="1576415" cy="381000"/>
            <a:chOff x="3594701" y="2720611"/>
            <a:chExt cx="1576415" cy="788207"/>
          </a:xfrm>
        </p:grpSpPr>
        <p:sp>
          <p:nvSpPr>
            <p:cNvPr id="19" name="Rounded Rectangle 18"/>
            <p:cNvSpPr/>
            <p:nvPr/>
          </p:nvSpPr>
          <p:spPr>
            <a:xfrm>
              <a:off x="3594701" y="2720611"/>
              <a:ext cx="1576415" cy="788207"/>
            </a:xfrm>
            <a:prstGeom prst="roundRect">
              <a:avLst>
                <a:gd name="adj" fmla="val 10000"/>
              </a:avLst>
            </a:prstGeom>
            <a:solidFill>
              <a:srgbClr val="3A89A9"/>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0" name="Rounded Rectangle 6"/>
            <p:cNvSpPr/>
            <p:nvPr/>
          </p:nvSpPr>
          <p:spPr>
            <a:xfrm>
              <a:off x="3617787" y="2743697"/>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النتيجة 1</a:t>
              </a:r>
              <a:endParaRPr lang="en-US" sz="2000" b="1" dirty="0">
                <a:solidFill>
                  <a:schemeClr val="bg1"/>
                </a:solidFill>
                <a:latin typeface="Times" pitchFamily="18" charset="0"/>
                <a:cs typeface="Times" pitchFamily="18" charset="0"/>
              </a:endParaRPr>
            </a:p>
          </p:txBody>
        </p:sp>
      </p:grpSp>
      <p:cxnSp>
        <p:nvCxnSpPr>
          <p:cNvPr id="23" name="Straight Connector 22"/>
          <p:cNvCxnSpPr/>
          <p:nvPr/>
        </p:nvCxnSpPr>
        <p:spPr bwMode="auto">
          <a:xfrm flipV="1">
            <a:off x="3657600" y="24384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5638800" y="24384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3657600" y="2438400"/>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4648200" y="22098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p:cNvGrpSpPr/>
          <p:nvPr/>
        </p:nvGrpSpPr>
        <p:grpSpPr>
          <a:xfrm>
            <a:off x="5814985" y="4509062"/>
            <a:ext cx="1576415" cy="407207"/>
            <a:chOff x="5801683" y="1293"/>
            <a:chExt cx="1576415" cy="788207"/>
          </a:xfrm>
        </p:grpSpPr>
        <p:sp>
          <p:nvSpPr>
            <p:cNvPr id="34" name="Rounded Rectangle 33"/>
            <p:cNvSpPr/>
            <p:nvPr/>
          </p:nvSpPr>
          <p:spPr>
            <a:xfrm>
              <a:off x="5801683" y="1293"/>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5" name="Rounded Rectangle 4"/>
            <p:cNvSpPr/>
            <p:nvPr/>
          </p:nvSpPr>
          <p:spPr>
            <a:xfrm>
              <a:off x="5824769" y="24379"/>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النشاط 1</a:t>
              </a:r>
              <a:endParaRPr lang="en-US" sz="2000" b="1" dirty="0">
                <a:solidFill>
                  <a:schemeClr val="bg1"/>
                </a:solidFill>
                <a:latin typeface="Times" pitchFamily="18" charset="0"/>
                <a:cs typeface="Times" pitchFamily="18" charset="0"/>
              </a:endParaRPr>
            </a:p>
          </p:txBody>
        </p:sp>
      </p:grpSp>
      <p:grpSp>
        <p:nvGrpSpPr>
          <p:cNvPr id="29" name="Group 28"/>
          <p:cNvGrpSpPr/>
          <p:nvPr/>
        </p:nvGrpSpPr>
        <p:grpSpPr>
          <a:xfrm>
            <a:off x="1928785" y="4509062"/>
            <a:ext cx="1576415" cy="407207"/>
            <a:chOff x="5801683" y="1814172"/>
            <a:chExt cx="1576415" cy="788207"/>
          </a:xfrm>
        </p:grpSpPr>
        <p:sp>
          <p:nvSpPr>
            <p:cNvPr id="30" name="Rounded Rectangle 29"/>
            <p:cNvSpPr/>
            <p:nvPr/>
          </p:nvSpPr>
          <p:spPr>
            <a:xfrm>
              <a:off x="5801683" y="1814172"/>
              <a:ext cx="1576415" cy="788207"/>
            </a:xfrm>
            <a:prstGeom prst="roundRect">
              <a:avLst>
                <a:gd name="adj" fmla="val 10000"/>
              </a:avLst>
            </a:prstGeom>
            <a:solidFill>
              <a:srgbClr val="3C7496"/>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1" name="Rounded Rectangle 8"/>
            <p:cNvSpPr/>
            <p:nvPr/>
          </p:nvSpPr>
          <p:spPr>
            <a:xfrm>
              <a:off x="5824769" y="1837258"/>
              <a:ext cx="1530243" cy="742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rtl="1"/>
              <a:r>
                <a:rPr lang="ar-LB" sz="2000" b="1" dirty="0" smtClean="0">
                  <a:solidFill>
                    <a:schemeClr val="bg1"/>
                  </a:solidFill>
                  <a:latin typeface="Times" pitchFamily="18" charset="0"/>
                  <a:cs typeface="Times" pitchFamily="18" charset="0"/>
                </a:rPr>
                <a:t>النشاط 3</a:t>
              </a:r>
              <a:endParaRPr lang="en-US" sz="2000" b="1" dirty="0">
                <a:solidFill>
                  <a:schemeClr val="bg1"/>
                </a:solidFill>
                <a:latin typeface="Times" pitchFamily="18" charset="0"/>
                <a:cs typeface="Times" pitchFamily="18" charset="0"/>
              </a:endParaRPr>
            </a:p>
          </p:txBody>
        </p:sp>
      </p:grpSp>
      <p:cxnSp>
        <p:nvCxnSpPr>
          <p:cNvPr id="36" name="Straight Connector 35"/>
          <p:cNvCxnSpPr/>
          <p:nvPr/>
        </p:nvCxnSpPr>
        <p:spPr bwMode="auto">
          <a:xfrm flipV="1">
            <a:off x="2667000" y="42304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4648200" y="4001869"/>
            <a:ext cx="0" cy="26533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V="1">
            <a:off x="6629400" y="42304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667000" y="4230469"/>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3657600" y="4001869"/>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V="1">
            <a:off x="3657600" y="37732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V="1">
            <a:off x="5638800" y="3773269"/>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p:cNvSpPr/>
          <p:nvPr/>
        </p:nvSpPr>
        <p:spPr>
          <a:xfrm>
            <a:off x="5943600" y="4992469"/>
            <a:ext cx="14478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تحصين مجاني</a:t>
            </a:r>
            <a:endParaRPr lang="en-US" sz="1400" b="1" dirty="0">
              <a:solidFill>
                <a:schemeClr val="tx1">
                  <a:lumMod val="75000"/>
                  <a:lumOff val="25000"/>
                </a:schemeClr>
              </a:solidFill>
              <a:cs typeface="Times" pitchFamily="18" charset="0"/>
            </a:endParaRPr>
          </a:p>
        </p:txBody>
      </p:sp>
      <p:sp>
        <p:nvSpPr>
          <p:cNvPr id="46" name="Rectangle 45"/>
          <p:cNvSpPr/>
          <p:nvPr/>
        </p:nvSpPr>
        <p:spPr>
          <a:xfrm>
            <a:off x="2057400" y="4992469"/>
            <a:ext cx="12192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بناء القدرة</a:t>
            </a:r>
            <a:endParaRPr lang="en-US" sz="1400" b="1" dirty="0">
              <a:solidFill>
                <a:schemeClr val="tx1">
                  <a:lumMod val="75000"/>
                  <a:lumOff val="25000"/>
                </a:schemeClr>
              </a:solidFill>
              <a:cs typeface="Times" pitchFamily="18" charset="0"/>
            </a:endParaRPr>
          </a:p>
        </p:txBody>
      </p:sp>
      <p:sp>
        <p:nvSpPr>
          <p:cNvPr id="47" name="Rectangle 46"/>
          <p:cNvSpPr/>
          <p:nvPr/>
        </p:nvSpPr>
        <p:spPr>
          <a:xfrm>
            <a:off x="4572000" y="3124200"/>
            <a:ext cx="21336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زيادة مناعة الأطفال المحصنين</a:t>
            </a:r>
            <a:r>
              <a:rPr lang="en-US" sz="1400" b="1" dirty="0" smtClean="0">
                <a:solidFill>
                  <a:schemeClr val="tx1">
                    <a:lumMod val="75000"/>
                    <a:lumOff val="25000"/>
                  </a:schemeClr>
                </a:solidFill>
                <a:cs typeface="Times" pitchFamily="18" charset="0"/>
              </a:rPr>
              <a:t> </a:t>
            </a:r>
            <a:endParaRPr lang="en-US" sz="1400" b="1" dirty="0">
              <a:solidFill>
                <a:schemeClr val="tx1">
                  <a:lumMod val="75000"/>
                  <a:lumOff val="25000"/>
                </a:schemeClr>
              </a:solidFill>
              <a:cs typeface="Times" pitchFamily="18" charset="0"/>
            </a:endParaRPr>
          </a:p>
        </p:txBody>
      </p:sp>
      <p:sp>
        <p:nvSpPr>
          <p:cNvPr id="48" name="Rectangle 47"/>
          <p:cNvSpPr/>
          <p:nvPr/>
        </p:nvSpPr>
        <p:spPr>
          <a:xfrm>
            <a:off x="2895600" y="3124200"/>
            <a:ext cx="15240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تغيير ممارسات العمل </a:t>
            </a:r>
            <a:endParaRPr lang="en-US" sz="1400" b="1" dirty="0">
              <a:solidFill>
                <a:schemeClr val="tx1">
                  <a:lumMod val="75000"/>
                  <a:lumOff val="25000"/>
                </a:schemeClr>
              </a:solidFill>
              <a:cs typeface="Times" pitchFamily="18" charset="0"/>
            </a:endParaRPr>
          </a:p>
        </p:txBody>
      </p:sp>
      <p:sp>
        <p:nvSpPr>
          <p:cNvPr id="49" name="Rectangle 48"/>
          <p:cNvSpPr/>
          <p:nvPr/>
        </p:nvSpPr>
        <p:spPr>
          <a:xfrm>
            <a:off x="3124200" y="1828800"/>
            <a:ext cx="3048000" cy="307777"/>
          </a:xfrm>
          <a:prstGeom prst="rect">
            <a:avLst/>
          </a:prstGeom>
          <a:ln>
            <a:noFill/>
          </a:ln>
        </p:spPr>
        <p:txBody>
          <a:bodyPr wrap="square">
            <a:spAutoFit/>
          </a:bodyPr>
          <a:lstStyle/>
          <a:p>
            <a:pPr algn="ctr" rtl="1"/>
            <a:r>
              <a:rPr lang="ar-LB" sz="1400" b="1" dirty="0" smtClean="0">
                <a:solidFill>
                  <a:schemeClr val="tx1">
                    <a:lumMod val="75000"/>
                    <a:lumOff val="25000"/>
                  </a:schemeClr>
                </a:solidFill>
                <a:cs typeface="Times" pitchFamily="18" charset="0"/>
              </a:rPr>
              <a:t>انخفاض معدل وفيات الأطفال</a:t>
            </a:r>
            <a:endParaRPr lang="en-US" sz="1400" b="1" dirty="0">
              <a:solidFill>
                <a:schemeClr val="tx1">
                  <a:lumMod val="75000"/>
                  <a:lumOff val="25000"/>
                </a:schemeClr>
              </a:solidFill>
              <a:cs typeface="Times" pitchFamily="18" charset="0"/>
            </a:endParaRPr>
          </a:p>
        </p:txBody>
      </p:sp>
      <p:sp>
        <p:nvSpPr>
          <p:cNvPr id="50" name="Rectangle 49"/>
          <p:cNvSpPr/>
          <p:nvPr/>
        </p:nvSpPr>
        <p:spPr>
          <a:xfrm>
            <a:off x="7391400" y="4519012"/>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a typeface="Calibri" panose="020F0502020204030204" pitchFamily="34" charset="0"/>
                <a:cs typeface="Times" pitchFamily="18" charset="0"/>
              </a:rPr>
              <a:t>النشاطات </a:t>
            </a:r>
            <a:endParaRPr lang="en-US" dirty="0">
              <a:solidFill>
                <a:schemeClr val="tx1">
                  <a:lumMod val="75000"/>
                  <a:lumOff val="25000"/>
                </a:schemeClr>
              </a:solidFill>
              <a:effectLst/>
              <a:ea typeface="Calibri" panose="020F0502020204030204" pitchFamily="34" charset="0"/>
              <a:cs typeface="Times" pitchFamily="18" charset="0"/>
            </a:endParaRPr>
          </a:p>
        </p:txBody>
      </p:sp>
      <p:cxnSp>
        <p:nvCxnSpPr>
          <p:cNvPr id="51" name="Straight Arrow Connector 50"/>
          <p:cNvCxnSpPr/>
          <p:nvPr/>
        </p:nvCxnSpPr>
        <p:spPr bwMode="auto">
          <a:xfrm flipV="1">
            <a:off x="8153400" y="3833212"/>
            <a:ext cx="0" cy="685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p:cNvSpPr/>
          <p:nvPr/>
        </p:nvSpPr>
        <p:spPr>
          <a:xfrm>
            <a:off x="7391400" y="3223612"/>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a typeface="Calibri" panose="020F0502020204030204" pitchFamily="34" charset="0"/>
                <a:cs typeface="Times" pitchFamily="18" charset="0"/>
              </a:rPr>
              <a:t>النتائج</a:t>
            </a:r>
            <a:endParaRPr lang="en-US" dirty="0">
              <a:solidFill>
                <a:schemeClr val="tx1">
                  <a:lumMod val="75000"/>
                  <a:lumOff val="25000"/>
                </a:schemeClr>
              </a:solidFill>
              <a:effectLst/>
              <a:ea typeface="Calibri" panose="020F0502020204030204" pitchFamily="34" charset="0"/>
              <a:cs typeface="Times" pitchFamily="18" charset="0"/>
            </a:endParaRPr>
          </a:p>
        </p:txBody>
      </p:sp>
      <p:cxnSp>
        <p:nvCxnSpPr>
          <p:cNvPr id="53" name="Straight Arrow Connector 52"/>
          <p:cNvCxnSpPr/>
          <p:nvPr/>
        </p:nvCxnSpPr>
        <p:spPr bwMode="auto">
          <a:xfrm flipV="1">
            <a:off x="8153400" y="2537812"/>
            <a:ext cx="0" cy="685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a:xfrm>
            <a:off x="7391400" y="1905000"/>
            <a:ext cx="1600200" cy="522259"/>
          </a:xfrm>
          <a:prstGeom prst="rect">
            <a:avLst/>
          </a:prstGeom>
        </p:spPr>
        <p:txBody>
          <a:bodyPr wrap="square">
            <a:spAutoFit/>
          </a:bodyPr>
          <a:lstStyle/>
          <a:p>
            <a:pPr marL="0" marR="0" algn="ctr" rtl="1">
              <a:lnSpc>
                <a:spcPct val="107000"/>
              </a:lnSpc>
              <a:spcBef>
                <a:spcPts val="0"/>
              </a:spcBef>
              <a:spcAft>
                <a:spcPts val="800"/>
              </a:spcAft>
            </a:pPr>
            <a:r>
              <a:rPr lang="ar-LB" dirty="0" smtClean="0">
                <a:solidFill>
                  <a:schemeClr val="tx1">
                    <a:lumMod val="75000"/>
                    <a:lumOff val="25000"/>
                  </a:schemeClr>
                </a:solidFill>
                <a:effectLst/>
                <a:ea typeface="Calibri" panose="020F0502020204030204" pitchFamily="34" charset="0"/>
                <a:cs typeface="Times" pitchFamily="18" charset="0"/>
              </a:rPr>
              <a:t>الأهداف</a:t>
            </a:r>
            <a:endParaRPr lang="en-US" dirty="0">
              <a:solidFill>
                <a:schemeClr val="tx1">
                  <a:lumMod val="75000"/>
                  <a:lumOff val="25000"/>
                </a:schemeClr>
              </a:solidFill>
              <a:effectLst/>
              <a:ea typeface="Calibri" panose="020F0502020204030204" pitchFamily="34" charset="0"/>
              <a:cs typeface="Times" pitchFamily="18" charset="0"/>
            </a:endParaRPr>
          </a:p>
        </p:txBody>
      </p:sp>
      <p:sp>
        <p:nvSpPr>
          <p:cNvPr id="56" name="Rectangle 55"/>
          <p:cNvSpPr/>
          <p:nvPr/>
        </p:nvSpPr>
        <p:spPr>
          <a:xfrm>
            <a:off x="304800" y="1371600"/>
            <a:ext cx="2209800" cy="369332"/>
          </a:xfrm>
          <a:prstGeom prst="rect">
            <a:avLst/>
          </a:prstGeom>
        </p:spPr>
        <p:txBody>
          <a:bodyPr wrap="square">
            <a:spAutoFit/>
          </a:bodyPr>
          <a:lstStyle/>
          <a:p>
            <a:pPr algn="ctr"/>
            <a:r>
              <a:rPr lang="ar-LB" sz="1800" dirty="0" smtClean="0">
                <a:solidFill>
                  <a:srgbClr val="A03B53"/>
                </a:solidFill>
                <a:cs typeface="Times" pitchFamily="18" charset="0"/>
              </a:rPr>
              <a:t>مشروع الصحة المستقبلي </a:t>
            </a:r>
            <a:endParaRPr lang="en-US" sz="1800" dirty="0">
              <a:solidFill>
                <a:srgbClr val="A03B53"/>
              </a:solidFill>
              <a:cs typeface="Times" pitchFamily="18" charset="0"/>
            </a:endParaRPr>
          </a:p>
        </p:txBody>
      </p:sp>
      <p:sp>
        <p:nvSpPr>
          <p:cNvPr id="55" name="Rectangle 3"/>
          <p:cNvSpPr txBox="1">
            <a:spLocks noChangeArrowheads="1"/>
          </p:cNvSpPr>
          <p:nvPr/>
        </p:nvSpPr>
        <p:spPr>
          <a:xfrm>
            <a:off x="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43/48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1465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48734649"/>
              </p:ext>
            </p:extLst>
          </p:nvPr>
        </p:nvGraphicFramePr>
        <p:xfrm>
          <a:off x="304801" y="2087165"/>
          <a:ext cx="8542419" cy="3122562"/>
        </p:xfrm>
        <a:graphic>
          <a:graphicData uri="http://schemas.openxmlformats.org/drawingml/2006/table">
            <a:tbl>
              <a:tblPr firstRow="1" firstCol="1" bandRow="1">
                <a:tableStyleId>{46F890A9-2807-4EBB-B81D-B2AA78EC7F39}</a:tableStyleId>
              </a:tblPr>
              <a:tblGrid>
                <a:gridCol w="1426779"/>
                <a:gridCol w="1194082"/>
                <a:gridCol w="1183616"/>
                <a:gridCol w="676352"/>
                <a:gridCol w="760896"/>
                <a:gridCol w="939574"/>
                <a:gridCol w="1210100"/>
                <a:gridCol w="1151020"/>
              </a:tblGrid>
              <a:tr h="601486">
                <a:tc>
                  <a:txBody>
                    <a:bodyPr/>
                    <a:lstStyle/>
                    <a:p>
                      <a:endParaRPr lang="en-US" dirty="0"/>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مؤشر</a:t>
                      </a:r>
                      <a:r>
                        <a:rPr lang="ar-LB" sz="1200" b="1" kern="1200" baseline="0" dirty="0" smtClean="0">
                          <a:solidFill>
                            <a:schemeClr val="lt1"/>
                          </a:solidFill>
                          <a:effectLst/>
                          <a:latin typeface="+mn-lt"/>
                          <a:ea typeface="+mn-ea"/>
                          <a:cs typeface="+mn-cs"/>
                        </a:rPr>
                        <a:t> الأداء</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التعريف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خط الاساس</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الهدف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x-none" sz="1200" dirty="0">
                          <a:effectLst/>
                        </a:rPr>
                        <a:t>مصدر </a:t>
                      </a:r>
                      <a:r>
                        <a:rPr lang="x-none" sz="1200" dirty="0" smtClean="0">
                          <a:effectLst/>
                        </a:rPr>
                        <a:t>البيانات</a:t>
                      </a:r>
                      <a:endParaRPr lang="ar-LB" sz="1200" dirty="0" smtClean="0">
                        <a:effectLst/>
                      </a:endParaRPr>
                    </a:p>
                    <a:p>
                      <a:pPr marL="0" marR="0" algn="ctr">
                        <a:lnSpc>
                          <a:spcPct val="107000"/>
                        </a:lnSpc>
                        <a:spcBef>
                          <a:spcPts val="0"/>
                        </a:spcBef>
                        <a:spcAft>
                          <a:spcPts val="0"/>
                        </a:spcAft>
                      </a:pPr>
                      <a:r>
                        <a:rPr lang="x-none" sz="1200" dirty="0" smtClean="0">
                          <a:effectLst/>
                        </a:rPr>
                        <a:t>(</a:t>
                      </a:r>
                      <a:r>
                        <a:rPr lang="x-none" sz="1200">
                          <a:effectLst/>
                        </a:rPr>
                        <a:t>وسائل </a:t>
                      </a:r>
                      <a:r>
                        <a:rPr lang="x-none" sz="1200" smtClean="0">
                          <a:effectLst/>
                        </a:rPr>
                        <a:t>التحقق</a:t>
                      </a:r>
                      <a:r>
                        <a:rPr lang="en-US"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ar-LB" sz="1200" dirty="0" smtClean="0">
                          <a:effectLst/>
                        </a:rPr>
                        <a:t>وتيرة</a:t>
                      </a:r>
                      <a:r>
                        <a:rPr lang="ar-LB" sz="1200" baseline="0" dirty="0" smtClean="0">
                          <a:effectLst/>
                        </a:rPr>
                        <a:t> جمع البيانات</a:t>
                      </a:r>
                      <a:endParaRPr lang="en-US" sz="1200" dirty="0">
                        <a:effectLst/>
                      </a:endParaRPr>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المسؤوليات</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r>
              <a:tr h="440505">
                <a:tc>
                  <a:txBody>
                    <a:bodyPr/>
                    <a:lstStyle/>
                    <a:p>
                      <a:endParaRPr lang="en-US"/>
                    </a:p>
                  </a:txBody>
                  <a:tcPr marL="68580" marR="68580" marT="0" marB="0">
                    <a:solidFill>
                      <a:srgbClr val="A8B6CD"/>
                    </a:solidFill>
                  </a:tcPr>
                </a:tc>
                <a:tc>
                  <a:txBody>
                    <a:bodyPr/>
                    <a:lstStyle/>
                    <a:p>
                      <a:pPr marL="0" marR="0" algn="ctr">
                        <a:lnSpc>
                          <a:spcPct val="107000"/>
                        </a:lnSpc>
                        <a:spcBef>
                          <a:spcPts val="0"/>
                        </a:spcBef>
                        <a:spcAft>
                          <a:spcPts val="0"/>
                        </a:spcAft>
                      </a:pPr>
                      <a:r>
                        <a:rPr lang="en-US" sz="1100" dirty="0" smtClean="0">
                          <a:solidFill>
                            <a:schemeClr val="bg1"/>
                          </a:solidFill>
                          <a:effectLst/>
                        </a:rPr>
                        <a:t>Performance</a:t>
                      </a:r>
                      <a:r>
                        <a:rPr lang="en-US" sz="1100" baseline="0" dirty="0" smtClean="0">
                          <a:solidFill>
                            <a:schemeClr val="bg1"/>
                          </a:solidFill>
                          <a:effectLst/>
                        </a:rPr>
                        <a:t> Indicator</a:t>
                      </a:r>
                      <a:endParaRPr lang="ar-LB" sz="1100" dirty="0" smtClean="0">
                        <a:solidFill>
                          <a:schemeClr val="bg1"/>
                        </a:solidFill>
                        <a:effectLst/>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Definition</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Baseline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bg1"/>
                          </a:solidFill>
                          <a:effectLst/>
                          <a:latin typeface="+mn-lt"/>
                          <a:ea typeface="+mn-ea"/>
                          <a:cs typeface="+mn-cs"/>
                        </a:rPr>
                        <a:t>Target</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a:solidFill>
                            <a:schemeClr val="bg1"/>
                          </a:solidFill>
                          <a:effectLst/>
                          <a:latin typeface="+mn-lt"/>
                          <a:ea typeface="+mn-ea"/>
                          <a:cs typeface="+mn-cs"/>
                        </a:rPr>
                        <a:t>Data </a:t>
                      </a:r>
                      <a:endParaRPr lang="ar-LB" sz="110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Source</a:t>
                      </a:r>
                      <a:endParaRPr lang="en-US" sz="11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bg1"/>
                          </a:solidFill>
                          <a:effectLst/>
                          <a:latin typeface="+mn-lt"/>
                          <a:ea typeface="+mn-ea"/>
                          <a:cs typeface="+mn-cs"/>
                        </a:rPr>
                        <a:t>Frequency</a:t>
                      </a:r>
                      <a:r>
                        <a:rPr lang="en-US" sz="1100" b="0" kern="1200" baseline="0" dirty="0" smtClean="0">
                          <a:solidFill>
                            <a:schemeClr val="bg1"/>
                          </a:solidFill>
                          <a:effectLst/>
                          <a:latin typeface="+mn-lt"/>
                          <a:ea typeface="+mn-ea"/>
                          <a:cs typeface="+mn-cs"/>
                        </a:rPr>
                        <a:t> of Data Collection</a:t>
                      </a:r>
                      <a:endParaRPr lang="ar-LB" sz="1100" b="0" kern="1200" dirty="0" smtClean="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100" kern="1200" dirty="0" smtClean="0">
                          <a:solidFill>
                            <a:schemeClr val="bg1"/>
                          </a:solidFill>
                          <a:effectLst/>
                          <a:latin typeface="+mn-lt"/>
                          <a:ea typeface="+mn-ea"/>
                          <a:cs typeface="+mn-cs"/>
                        </a:rPr>
                        <a:t>Responsibilities</a:t>
                      </a:r>
                      <a:endParaRPr lang="en-US" sz="1100" kern="1200" dirty="0">
                        <a:solidFill>
                          <a:schemeClr val="bg1"/>
                        </a:solidFill>
                        <a:effectLst/>
                        <a:latin typeface="+mn-lt"/>
                        <a:ea typeface="+mn-ea"/>
                        <a:cs typeface="+mn-cs"/>
                      </a:endParaRPr>
                    </a:p>
                  </a:txBody>
                  <a:tcPr marL="68580" marR="68580" marT="0" marB="0">
                    <a:solidFill>
                      <a:srgbClr val="A8B6CD"/>
                    </a:solidFill>
                  </a:tcPr>
                </a:tc>
              </a:tr>
              <a:tr h="623131">
                <a:tc>
                  <a:txBody>
                    <a:bodyPr/>
                    <a:lstStyle/>
                    <a:p>
                      <a:pPr marL="0" marR="0" algn="ctr" rtl="1">
                        <a:lnSpc>
                          <a:spcPct val="107000"/>
                        </a:lnSpc>
                        <a:spcBef>
                          <a:spcPts val="0"/>
                        </a:spcBef>
                        <a:spcAft>
                          <a:spcPts val="0"/>
                        </a:spcAft>
                      </a:pPr>
                      <a:r>
                        <a:rPr lang="ar-LB" sz="1200" dirty="0" smtClean="0">
                          <a:effectLst/>
                        </a:rPr>
                        <a:t>الأثر</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(Impact/</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Goal)</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endParaRPr lang="en-US"/>
                    </a:p>
                  </a:txBody>
                  <a:tcPr marL="68580" marR="68580" marT="0" marB="0" anchor="ctr">
                    <a:solidFill>
                      <a:srgbClr val="E5E9F0"/>
                    </a:solidFill>
                  </a:tcPr>
                </a:tc>
              </a:tr>
              <a:tr h="977201">
                <a:tc>
                  <a:txBody>
                    <a:bodyPr/>
                    <a:lstStyle/>
                    <a:p>
                      <a:pPr marL="0" marR="0" algn="ctr" rtl="1">
                        <a:lnSpc>
                          <a:spcPct val="107000"/>
                        </a:lnSpc>
                        <a:spcBef>
                          <a:spcPts val="0"/>
                        </a:spcBef>
                        <a:spcAft>
                          <a:spcPts val="0"/>
                        </a:spcAft>
                      </a:pPr>
                      <a:r>
                        <a:rPr lang="ar-LB" sz="1200" dirty="0" smtClean="0">
                          <a:effectLst/>
                        </a:rPr>
                        <a:t>(النتائج)</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(Outcome/</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Results)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endParaRPr lang="en-US" sz="2800"/>
                    </a:p>
                  </a:txBody>
                  <a:tcPr marL="68580" marR="68580" marT="0" marB="0" anchor="ctr">
                    <a:solidFill>
                      <a:schemeClr val="bg1"/>
                    </a:solidFill>
                  </a:tcPr>
                </a:tc>
                <a:tc>
                  <a:txBody>
                    <a:bodyPr/>
                    <a:lstStyle/>
                    <a:p>
                      <a:endParaRPr lang="en-US"/>
                    </a:p>
                  </a:txBody>
                  <a:tcPr marL="68580" marR="68580" marT="0" marB="0" anchor="ctr">
                    <a:solidFill>
                      <a:schemeClr val="bg1"/>
                    </a:solidFill>
                  </a:tcPr>
                </a:tc>
              </a:tr>
              <a:tr h="480239">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x-none" sz="1200" dirty="0" smtClean="0">
                          <a:effectLst/>
                        </a:rPr>
                        <a:t>النشاطات</a:t>
                      </a:r>
                      <a:r>
                        <a:rPr lang="ar-LB" sz="1200" dirty="0" smtClean="0">
                          <a:effectLst/>
                        </a:rPr>
                        <a:t> </a:t>
                      </a:r>
                      <a:endParaRPr lang="en-US" sz="1200" dirty="0" smtClean="0">
                        <a:effectLst/>
                      </a:endParaRPr>
                    </a:p>
                    <a:p>
                      <a:pPr marL="0" marR="0" indent="0" algn="ctr" defTabSz="914400" rtl="1" eaLnBrk="1" fontAlgn="auto" latinLnBrk="0" hangingPunct="1">
                        <a:lnSpc>
                          <a:spcPct val="107000"/>
                        </a:lnSpc>
                        <a:spcBef>
                          <a:spcPts val="0"/>
                        </a:spcBef>
                        <a:spcAft>
                          <a:spcPts val="0"/>
                        </a:spcAft>
                        <a:buClrTx/>
                        <a:buSzTx/>
                        <a:buFontTx/>
                        <a:buNone/>
                        <a:tabLst/>
                        <a:defRPr/>
                      </a:pPr>
                      <a:r>
                        <a:rPr lang="ar-LB" sz="1200" dirty="0" smtClean="0">
                          <a:effectLst/>
                        </a:rPr>
                        <a:t>(</a:t>
                      </a:r>
                      <a:r>
                        <a:rPr lang="en-US" sz="1200" dirty="0" smtClean="0">
                          <a:effectLst/>
                        </a:rPr>
                        <a:t>Activities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a:p>
                  </a:txBody>
                  <a:tcPr marL="68580" marR="68580" marT="0" marB="0" anchor="ctr">
                    <a:solidFill>
                      <a:srgbClr val="E5E9F0"/>
                    </a:solidFill>
                  </a:tcPr>
                </a:tc>
                <a:tc>
                  <a:txBody>
                    <a:bodyPr/>
                    <a:lstStyle/>
                    <a:p>
                      <a:endParaRPr lang="en-US" dirty="0"/>
                    </a:p>
                  </a:txBody>
                  <a:tcPr marL="68580" marR="68580" marT="0" marB="0" anchor="ctr">
                    <a:solidFill>
                      <a:srgbClr val="E5E9F0"/>
                    </a:solidFill>
                  </a:tcPr>
                </a:tc>
              </a:tr>
            </a:tbl>
          </a:graphicData>
        </a:graphic>
      </p:graphicFrame>
      <p:sp>
        <p:nvSpPr>
          <p:cNvPr id="5" name="Rectangle 4"/>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6" name="Rectangle 5"/>
          <p:cNvSpPr/>
          <p:nvPr/>
        </p:nvSpPr>
        <p:spPr>
          <a:xfrm>
            <a:off x="377944" y="574865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7" name="Rectangle 2"/>
          <p:cNvSpPr txBox="1">
            <a:spLocks noChangeArrowheads="1"/>
          </p:cNvSpPr>
          <p:nvPr/>
        </p:nvSpPr>
        <p:spPr>
          <a:xfrm>
            <a:off x="381000" y="582886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الثالثة</a:t>
            </a:r>
            <a:endParaRPr lang="en-US" sz="2400" dirty="0">
              <a:solidFill>
                <a:schemeClr val="bg1"/>
              </a:solidFill>
              <a:latin typeface="Times" pitchFamily="18" charset="0"/>
              <a:cs typeface="Times" pitchFamily="18" charset="0"/>
            </a:endParaRPr>
          </a:p>
        </p:txBody>
      </p:sp>
      <p:sp>
        <p:nvSpPr>
          <p:cNvPr id="8" name="Rectangle 3"/>
          <p:cNvSpPr txBox="1">
            <a:spLocks noChangeArrowheads="1"/>
          </p:cNvSpPr>
          <p:nvPr/>
        </p:nvSpPr>
        <p:spPr>
          <a:xfrm>
            <a:off x="7696200" y="6267494"/>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44/48</a:t>
            </a:r>
            <a:endParaRPr lang="en-US" sz="1800" dirty="0">
              <a:solidFill>
                <a:schemeClr val="bg1"/>
              </a:solidFill>
              <a:latin typeface="Times" pitchFamily="18" charset="0"/>
              <a:cs typeface="Times" pitchFamily="18" charset="0"/>
            </a:endParaRPr>
          </a:p>
        </p:txBody>
      </p:sp>
      <p:sp>
        <p:nvSpPr>
          <p:cNvPr id="9" name="TextBox 1"/>
          <p:cNvSpPr txBox="1">
            <a:spLocks noChangeArrowheads="1"/>
          </p:cNvSpPr>
          <p:nvPr/>
        </p:nvSpPr>
        <p:spPr bwMode="auto">
          <a:xfrm>
            <a:off x="377944" y="1371600"/>
            <a:ext cx="8232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dirty="0" smtClean="0">
                <a:solidFill>
                  <a:srgbClr val="3A89A9"/>
                </a:solidFill>
                <a:cs typeface="Times" pitchFamily="18" charset="0"/>
              </a:rPr>
              <a:t>نموذج إطار المراقبة والتقييم</a:t>
            </a:r>
            <a:endParaRPr lang="en-US" sz="3600" dirty="0">
              <a:solidFill>
                <a:srgbClr val="3A89A9"/>
              </a:solidFill>
              <a:cs typeface="Times" pitchFamily="18" charset="0"/>
            </a:endParaRPr>
          </a:p>
        </p:txBody>
      </p:sp>
    </p:spTree>
    <p:extLst>
      <p:ext uri="{BB962C8B-B14F-4D97-AF65-F5344CB8AC3E}">
        <p14:creationId xmlns:p14="http://schemas.microsoft.com/office/powerpoint/2010/main" val="1585816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400" dirty="0" smtClean="0">
                <a:solidFill>
                  <a:schemeClr val="bg1"/>
                </a:solidFill>
                <a:latin typeface="Times" pitchFamily="18" charset="0"/>
                <a:cs typeface="Times" pitchFamily="18" charset="0"/>
              </a:rPr>
              <a:t>الدورة الثانية</a:t>
            </a:r>
            <a:endParaRPr lang="en-US" sz="20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45/48</a:t>
            </a:r>
            <a:endParaRPr lang="en-US" sz="1800" dirty="0">
              <a:solidFill>
                <a:schemeClr val="bg1"/>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26612316"/>
              </p:ext>
            </p:extLst>
          </p:nvPr>
        </p:nvGraphicFramePr>
        <p:xfrm>
          <a:off x="609600" y="1905000"/>
          <a:ext cx="7924800" cy="3652528"/>
        </p:xfrm>
        <a:graphic>
          <a:graphicData uri="http://schemas.openxmlformats.org/drawingml/2006/table">
            <a:tbl>
              <a:tblPr>
                <a:tableStyleId>{5C22544A-7EE6-4342-B048-85BDC9FD1C3A}</a:tableStyleId>
              </a:tblPr>
              <a:tblGrid>
                <a:gridCol w="4445017"/>
                <a:gridCol w="3479783"/>
              </a:tblGrid>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Date of PIRS</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ar-LB" sz="1400">
                          <a:solidFill>
                            <a:schemeClr val="tx1">
                              <a:lumMod val="65000"/>
                              <a:lumOff val="35000"/>
                            </a:schemeClr>
                          </a:solidFill>
                          <a:effectLst/>
                          <a:latin typeface="Times" pitchFamily="18" charset="0"/>
                          <a:cs typeface="Times" pitchFamily="18" charset="0"/>
                        </a:rPr>
                        <a:t>تاريخ تطوير الورقة المرجعية لمؤشر الأداء</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This PIRS prepared by:</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قام بتحضير الورقة المرجعية</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Date of Last PIRS update: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آخر تاريخ للتحديث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8953">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Name of Indicator: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FAA01E"/>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اسم المؤشر</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FAA01E"/>
                    </a:solidFill>
                  </a:tcPr>
                </a:tc>
              </a:tr>
              <a:tr h="138953">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PRECISE DEFINITION: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الشرح المفصّل</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8953">
                <a:tc>
                  <a:txBody>
                    <a:bodyPr/>
                    <a:lstStyle/>
                    <a:p>
                      <a:pPr marL="0" marR="0" algn="l">
                        <a:lnSpc>
                          <a:spcPct val="107000"/>
                        </a:lnSpc>
                        <a:spcBef>
                          <a:spcPts val="0"/>
                        </a:spcBef>
                        <a:spcAft>
                          <a:spcPts val="0"/>
                        </a:spcAft>
                      </a:pPr>
                      <a:r>
                        <a:rPr lang="en-US" sz="1400" b="1" dirty="0" smtClean="0">
                          <a:solidFill>
                            <a:schemeClr val="bg1"/>
                          </a:solidFill>
                          <a:effectLst/>
                          <a:latin typeface="Times" pitchFamily="18" charset="0"/>
                          <a:cs typeface="Times" pitchFamily="18" charset="0"/>
                        </a:rPr>
                        <a:t>RATIONALE &amp; </a:t>
                      </a:r>
                      <a:r>
                        <a:rPr lang="en-US" sz="1400" b="1" dirty="0">
                          <a:solidFill>
                            <a:schemeClr val="bg1"/>
                          </a:solidFill>
                          <a:effectLst/>
                          <a:latin typeface="Times" pitchFamily="18" charset="0"/>
                          <a:cs typeface="Times" pitchFamily="18" charset="0"/>
                        </a:rPr>
                        <a:t>ASSUMPTIONS: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alpha val="92000"/>
                      </a:srgbClr>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منطق المؤشر والافتراضات</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alpha val="92000"/>
                      </a:srgbClr>
                    </a:solidFill>
                  </a:tcPr>
                </a:tc>
              </a:tr>
              <a:tr h="138470">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Unit of measure: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وحدة القياس</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Disaggregates: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مستوى تفصيل المؤشر</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49568">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Indicator type:</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نوع المؤشر</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4715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Expected direction of change: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ar-LB" sz="1400" dirty="0" smtClean="0">
                          <a:solidFill>
                            <a:schemeClr val="tx1">
                              <a:lumMod val="65000"/>
                              <a:lumOff val="35000"/>
                            </a:schemeClr>
                          </a:solidFill>
                          <a:effectLst/>
                          <a:latin typeface="Times" pitchFamily="18" charset="0"/>
                          <a:cs typeface="Times" pitchFamily="18" charset="0"/>
                        </a:rPr>
                        <a:t> </a:t>
                      </a:r>
                      <a:r>
                        <a:rPr lang="x-none" sz="1400" smtClean="0">
                          <a:solidFill>
                            <a:schemeClr val="tx1">
                              <a:lumMod val="65000"/>
                              <a:lumOff val="35000"/>
                            </a:schemeClr>
                          </a:solidFill>
                          <a:effectLst/>
                          <a:latin typeface="Times" pitchFamily="18" charset="0"/>
                          <a:cs typeface="Times" pitchFamily="18" charset="0"/>
                        </a:rPr>
                        <a:t>اتجاه </a:t>
                      </a:r>
                      <a:r>
                        <a:rPr lang="x-none" sz="1400">
                          <a:solidFill>
                            <a:schemeClr val="tx1">
                              <a:lumMod val="65000"/>
                              <a:lumOff val="35000"/>
                            </a:schemeClr>
                          </a:solidFill>
                          <a:effectLst/>
                          <a:latin typeface="Times" pitchFamily="18" charset="0"/>
                          <a:cs typeface="Times" pitchFamily="18" charset="0"/>
                        </a:rPr>
                        <a:t>التغيير </a:t>
                      </a:r>
                      <a:r>
                        <a:rPr lang="x-none" sz="1400" smtClean="0">
                          <a:solidFill>
                            <a:schemeClr val="tx1">
                              <a:lumMod val="65000"/>
                              <a:lumOff val="35000"/>
                            </a:schemeClr>
                          </a:solidFill>
                          <a:effectLst/>
                          <a:latin typeface="Times" pitchFamily="18" charset="0"/>
                          <a:cs typeface="Times" pitchFamily="18" charset="0"/>
                        </a:rPr>
                        <a:t>المتوقع</a:t>
                      </a:r>
                      <a:r>
                        <a:rPr lang="ar-LB" sz="1400" dirty="0" smtClean="0">
                          <a:solidFill>
                            <a:schemeClr val="tx1">
                              <a:lumMod val="65000"/>
                              <a:lumOff val="35000"/>
                            </a:schemeClr>
                          </a:solidFill>
                          <a:effectLst/>
                          <a:latin typeface="Times" pitchFamily="18" charset="0"/>
                          <a:cs typeface="Times" pitchFamily="18" charset="0"/>
                        </a:rPr>
                        <a:t> (</a:t>
                      </a:r>
                      <a:r>
                        <a:rPr lang="x-none" sz="1400" smtClean="0">
                          <a:solidFill>
                            <a:schemeClr val="tx1">
                              <a:lumMod val="65000"/>
                              <a:lumOff val="35000"/>
                            </a:schemeClr>
                          </a:solidFill>
                          <a:effectLst/>
                          <a:latin typeface="Times" pitchFamily="18" charset="0"/>
                          <a:cs typeface="Times" pitchFamily="18" charset="0"/>
                        </a:rPr>
                        <a:t>سلبي او إيجابي</a:t>
                      </a:r>
                      <a:r>
                        <a:rPr lang="ar-LB" sz="1400" dirty="0" smtClean="0">
                          <a:solidFill>
                            <a:schemeClr val="tx1">
                              <a:lumMod val="65000"/>
                              <a:lumOff val="35000"/>
                            </a:schemeClr>
                          </a:solidFill>
                          <a:effectLst/>
                          <a:latin typeface="Times" pitchFamily="18" charset="0"/>
                          <a:cs typeface="Times" pitchFamily="18" charset="0"/>
                        </a:rPr>
                        <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COLLECTION METHODOLOGY</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منهجية جمع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source:  (Primary or Secondary)</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مصدر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Level of collection: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مستوى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Who collects data for this indicator:</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من المسؤول عن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How should it be collected:</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يجب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Frequency of collection: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جمع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bl>
          </a:graphicData>
        </a:graphic>
      </p:graphicFrame>
      <p:sp>
        <p:nvSpPr>
          <p:cNvPr id="9" name="TextBox 8"/>
          <p:cNvSpPr txBox="1"/>
          <p:nvPr/>
        </p:nvSpPr>
        <p:spPr>
          <a:xfrm>
            <a:off x="5029200" y="1295400"/>
            <a:ext cx="3742824" cy="369332"/>
          </a:xfrm>
          <a:prstGeom prst="rect">
            <a:avLst/>
          </a:prstGeom>
          <a:noFill/>
        </p:spPr>
        <p:txBody>
          <a:bodyPr wrap="square" rtlCol="0">
            <a:spAutoFit/>
          </a:bodyPr>
          <a:lstStyle/>
          <a:p>
            <a:pPr algn="r" rtl="1"/>
            <a:r>
              <a:rPr lang="ar-LB" sz="1800" b="1" dirty="0" smtClean="0">
                <a:solidFill>
                  <a:srgbClr val="3A89A9"/>
                </a:solidFill>
                <a:cs typeface="Times" pitchFamily="18" charset="0"/>
              </a:rPr>
              <a:t>الورقة المرجعيّة لمؤشرات الأداء </a:t>
            </a:r>
            <a:endParaRPr lang="en-US" sz="1800" b="1" dirty="0">
              <a:solidFill>
                <a:srgbClr val="3A89A9"/>
              </a:solidFill>
              <a:cs typeface="Times" pitchFamily="18" charset="0"/>
            </a:endParaRPr>
          </a:p>
        </p:txBody>
      </p:sp>
      <p:sp>
        <p:nvSpPr>
          <p:cNvPr id="10" name="TextBox 9"/>
          <p:cNvSpPr txBox="1"/>
          <p:nvPr/>
        </p:nvSpPr>
        <p:spPr>
          <a:xfrm>
            <a:off x="228600" y="1295400"/>
            <a:ext cx="4800600" cy="369332"/>
          </a:xfrm>
          <a:prstGeom prst="rect">
            <a:avLst/>
          </a:prstGeom>
          <a:noFill/>
        </p:spPr>
        <p:txBody>
          <a:bodyPr wrap="square" rtlCol="0">
            <a:spAutoFit/>
          </a:bodyPr>
          <a:lstStyle/>
          <a:p>
            <a:pPr algn="r" rtl="1"/>
            <a:r>
              <a:rPr lang="en-US" sz="1800" b="1" dirty="0" smtClean="0">
                <a:solidFill>
                  <a:srgbClr val="3A89A9"/>
                </a:solidFill>
                <a:cs typeface="Times" pitchFamily="18" charset="0"/>
              </a:rPr>
              <a:t>Performance Indicator Reference Sheet</a:t>
            </a:r>
            <a:endParaRPr lang="en-US" sz="1800" b="1" dirty="0">
              <a:solidFill>
                <a:srgbClr val="3A89A9"/>
              </a:solidFill>
              <a:cs typeface="Times" pitchFamily="18" charset="0"/>
            </a:endParaRPr>
          </a:p>
        </p:txBody>
      </p:sp>
    </p:spTree>
    <p:extLst>
      <p:ext uri="{BB962C8B-B14F-4D97-AF65-F5344CB8AC3E}">
        <p14:creationId xmlns:p14="http://schemas.microsoft.com/office/powerpoint/2010/main" val="3195186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047874"/>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400" dirty="0" smtClean="0">
                <a:solidFill>
                  <a:schemeClr val="bg1"/>
                </a:solidFill>
                <a:latin typeface="Times" pitchFamily="18" charset="0"/>
                <a:cs typeface="Times" pitchFamily="18" charset="0"/>
              </a:rPr>
              <a:t>الدورة الثانية</a:t>
            </a:r>
            <a:endParaRPr lang="en-US" sz="20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46/48</a:t>
            </a:r>
            <a:endParaRPr lang="en-US" sz="1800" dirty="0">
              <a:solidFill>
                <a:schemeClr val="bg1"/>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1480600"/>
              </p:ext>
            </p:extLst>
          </p:nvPr>
        </p:nvGraphicFramePr>
        <p:xfrm>
          <a:off x="609600" y="1576578"/>
          <a:ext cx="7924800" cy="4109094"/>
        </p:xfrm>
        <a:graphic>
          <a:graphicData uri="http://schemas.openxmlformats.org/drawingml/2006/table">
            <a:tbl>
              <a:tblPr>
                <a:tableStyleId>{5C22544A-7EE6-4342-B048-85BDC9FD1C3A}</a:tableStyleId>
              </a:tblPr>
              <a:tblGrid>
                <a:gridCol w="4445017"/>
                <a:gridCol w="3479783"/>
              </a:tblGrid>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How is the baseline determined:</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تم تحديد خط الأساس</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How are the targets set: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 تم وضع هدف </a:t>
                      </a:r>
                      <a:r>
                        <a:rPr lang="x-none" sz="1400">
                          <a:solidFill>
                            <a:schemeClr val="tx1">
                              <a:lumMod val="65000"/>
                              <a:lumOff val="35000"/>
                            </a:schemeClr>
                          </a:solidFill>
                          <a:effectLst/>
                          <a:latin typeface="Times" pitchFamily="18" charset="0"/>
                          <a:cs typeface="Times" pitchFamily="18" charset="0"/>
                        </a:rPr>
                        <a:t>المؤشر </a:t>
                      </a:r>
                      <a:r>
                        <a:rPr lang="en-US" sz="1400" dirty="0" smtClean="0">
                          <a:solidFill>
                            <a:schemeClr val="tx1">
                              <a:lumMod val="65000"/>
                              <a:lumOff val="35000"/>
                            </a:schemeClr>
                          </a:solidFill>
                          <a:effectLst/>
                          <a:latin typeface="Times" pitchFamily="18" charset="0"/>
                          <a:cs typeface="Times" pitchFamily="18" charset="0"/>
                        </a:rPr>
                        <a:t>)</a:t>
                      </a:r>
                      <a:r>
                        <a:rPr lang="x-none" sz="1400" smtClean="0">
                          <a:solidFill>
                            <a:schemeClr val="tx1">
                              <a:lumMod val="65000"/>
                              <a:lumOff val="35000"/>
                            </a:schemeClr>
                          </a:solidFill>
                          <a:effectLst/>
                          <a:latin typeface="Times" pitchFamily="18" charset="0"/>
                          <a:cs typeface="Times" pitchFamily="18" charset="0"/>
                        </a:rPr>
                        <a:t>الكمي </a:t>
                      </a:r>
                      <a:r>
                        <a:rPr lang="x-none" sz="1400">
                          <a:solidFill>
                            <a:schemeClr val="tx1">
                              <a:lumMod val="65000"/>
                              <a:lumOff val="35000"/>
                            </a:schemeClr>
                          </a:solidFill>
                          <a:effectLst/>
                          <a:latin typeface="Times" pitchFamily="18" charset="0"/>
                          <a:cs typeface="Times" pitchFamily="18" charset="0"/>
                        </a:rPr>
                        <a:t>أو </a:t>
                      </a:r>
                      <a:r>
                        <a:rPr lang="x-none" sz="1400" smtClean="0">
                          <a:solidFill>
                            <a:schemeClr val="tx1">
                              <a:lumMod val="65000"/>
                              <a:lumOff val="35000"/>
                            </a:schemeClr>
                          </a:solidFill>
                          <a:effectLst/>
                          <a:latin typeface="Times" pitchFamily="18" charset="0"/>
                          <a:cs typeface="Times" pitchFamily="18" charset="0"/>
                        </a:rPr>
                        <a:t>النوعي</a:t>
                      </a:r>
                      <a:r>
                        <a:rPr lang="en-US" sz="1400" dirty="0" smtClean="0">
                          <a:solidFill>
                            <a:schemeClr val="tx1">
                              <a:lumMod val="65000"/>
                              <a:lumOff val="35000"/>
                            </a:schemeClr>
                          </a:solidFill>
                          <a:effectLst/>
                          <a:latin typeface="Times" pitchFamily="18" charset="0"/>
                          <a:cs typeface="Times" pitchFamily="18" charset="0"/>
                        </a:rPr>
                        <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REPORTING</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c>
                  <a:txBody>
                    <a:bodyPr/>
                    <a:lstStyle/>
                    <a:p>
                      <a:pPr marL="0" marR="0" algn="just"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الإبلاغ عن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solidFill>
                      <a:srgbClr val="A8B6CD"/>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format</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تنسيق البيانات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analysis</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just"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تحليل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Frequency of data reporting:</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ابلاغ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Presentation of data:</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كيفية عرض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DATA QUALITY ISSUES</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جودة ونوعية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Known Data Limitations (if any):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a:solidFill>
                            <a:schemeClr val="tx1">
                              <a:lumMod val="65000"/>
                              <a:lumOff val="35000"/>
                            </a:schemeClr>
                          </a:solidFill>
                          <a:effectLst/>
                          <a:latin typeface="Times" pitchFamily="18" charset="0"/>
                          <a:cs typeface="Times" pitchFamily="18" charset="0"/>
                        </a:rPr>
                        <a:t>محدودية البيانات </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Plans to Address Limitations: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خطة مواجهة محدودية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security</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أمان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dirty="0">
                          <a:solidFill>
                            <a:schemeClr val="tx1">
                              <a:lumMod val="65000"/>
                              <a:lumOff val="35000"/>
                            </a:schemeClr>
                          </a:solidFill>
                          <a:effectLst/>
                          <a:latin typeface="Times" pitchFamily="18" charset="0"/>
                          <a:cs typeface="Times" pitchFamily="18" charset="0"/>
                        </a:rPr>
                        <a:t>Data storage</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طريقة حفظ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50915">
                <a:tc>
                  <a:txBody>
                    <a:bodyPr/>
                    <a:lstStyle/>
                    <a:p>
                      <a:pPr marL="0" marR="0" algn="l">
                        <a:lnSpc>
                          <a:spcPct val="107000"/>
                        </a:lnSpc>
                        <a:spcBef>
                          <a:spcPts val="0"/>
                        </a:spcBef>
                        <a:spcAft>
                          <a:spcPts val="0"/>
                        </a:spcAft>
                      </a:pPr>
                      <a:r>
                        <a:rPr lang="en-US" sz="1400" b="1" dirty="0">
                          <a:solidFill>
                            <a:schemeClr val="bg1"/>
                          </a:solidFill>
                          <a:effectLst/>
                          <a:latin typeface="Times" pitchFamily="18" charset="0"/>
                          <a:cs typeface="Times" pitchFamily="18" charset="0"/>
                        </a:rPr>
                        <a:t>DATA QUALITY REVIEW PROCESSES</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آلية الحفاظ على جودة البيانات </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Quality Review Plan/ Process:</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خطة مراجعة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Data Quality Review Frequency:</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وتيرة مراجعة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2105">
                <a:tc>
                  <a:txBody>
                    <a:bodyPr/>
                    <a:lstStyle/>
                    <a:p>
                      <a:pPr marL="0" marR="0" algn="l">
                        <a:lnSpc>
                          <a:spcPct val="107000"/>
                        </a:lnSpc>
                        <a:spcBef>
                          <a:spcPts val="0"/>
                        </a:spcBef>
                        <a:spcAft>
                          <a:spcPts val="0"/>
                        </a:spcAft>
                      </a:pPr>
                      <a:r>
                        <a:rPr lang="en-US" sz="1400">
                          <a:solidFill>
                            <a:schemeClr val="tx1">
                              <a:lumMod val="65000"/>
                              <a:lumOff val="35000"/>
                            </a:schemeClr>
                          </a:solidFill>
                          <a:effectLst/>
                          <a:latin typeface="Times" pitchFamily="18" charset="0"/>
                          <a:cs typeface="Times" pitchFamily="18" charset="0"/>
                        </a:rPr>
                        <a:t>Date of last DQA</a:t>
                      </a:r>
                      <a:endParaRPr lang="en-US" sz="140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c>
                  <a:txBody>
                    <a:bodyPr/>
                    <a:lstStyle/>
                    <a:p>
                      <a:pPr marL="0" marR="0" algn="r" rtl="1">
                        <a:lnSpc>
                          <a:spcPct val="107000"/>
                        </a:lnSpc>
                        <a:spcBef>
                          <a:spcPts val="0"/>
                        </a:spcBef>
                        <a:spcAft>
                          <a:spcPts val="0"/>
                        </a:spcAft>
                      </a:pPr>
                      <a:r>
                        <a:rPr lang="x-none" sz="1400" dirty="0">
                          <a:solidFill>
                            <a:schemeClr val="tx1">
                              <a:lumMod val="65000"/>
                              <a:lumOff val="35000"/>
                            </a:schemeClr>
                          </a:solidFill>
                          <a:effectLst/>
                          <a:latin typeface="Times" pitchFamily="18" charset="0"/>
                          <a:cs typeface="Times" pitchFamily="18" charset="0"/>
                        </a:rPr>
                        <a:t>آخر مراجعة تمّت لضمان جودة البيانات </a:t>
                      </a:r>
                      <a:endParaRPr lang="en-US" sz="1400" dirty="0">
                        <a:solidFill>
                          <a:schemeClr val="tx1">
                            <a:lumMod val="65000"/>
                            <a:lumOff val="35000"/>
                          </a:schemeClr>
                        </a:solidFill>
                        <a:effectLst/>
                        <a:latin typeface="Times" pitchFamily="18" charset="0"/>
                        <a:ea typeface="Times New Roman" panose="02020603050405020304" pitchFamily="18" charset="0"/>
                        <a:cs typeface="Times" pitchFamily="18" charset="0"/>
                      </a:endParaRPr>
                    </a:p>
                  </a:txBody>
                  <a:tcPr marL="45034" marR="45034" marT="0" marB="0" anchor="ctr">
                    <a:solidFill>
                      <a:schemeClr val="accent1">
                        <a:tint val="20000"/>
                        <a:alpha val="0"/>
                      </a:schemeClr>
                    </a:solidFill>
                  </a:tcPr>
                </a:tc>
              </a:tr>
              <a:tr h="136300">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COMMENTS/ RECOMMENDATIONS:</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التوضيحات/التعليقات</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r h="136300">
                <a:tc>
                  <a:txBody>
                    <a:bodyPr/>
                    <a:lstStyle/>
                    <a:p>
                      <a:pPr marL="0" marR="0" algn="l">
                        <a:lnSpc>
                          <a:spcPct val="107000"/>
                        </a:lnSpc>
                        <a:spcBef>
                          <a:spcPts val="0"/>
                        </a:spcBef>
                        <a:spcAft>
                          <a:spcPts val="0"/>
                        </a:spcAft>
                      </a:pPr>
                      <a:r>
                        <a:rPr lang="en-US" sz="1400" b="1">
                          <a:solidFill>
                            <a:schemeClr val="bg1"/>
                          </a:solidFill>
                          <a:effectLst/>
                          <a:latin typeface="Times" pitchFamily="18" charset="0"/>
                          <a:cs typeface="Times" pitchFamily="18" charset="0"/>
                        </a:rPr>
                        <a:t>CHANGES TO INDICATOR:</a:t>
                      </a:r>
                      <a:endParaRPr lang="en-US" sz="1400" b="1">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c>
                  <a:txBody>
                    <a:bodyPr/>
                    <a:lstStyle/>
                    <a:p>
                      <a:pPr marL="0" marR="0" algn="r" rtl="1">
                        <a:lnSpc>
                          <a:spcPct val="107000"/>
                        </a:lnSpc>
                        <a:spcBef>
                          <a:spcPts val="0"/>
                        </a:spcBef>
                        <a:spcAft>
                          <a:spcPts val="0"/>
                        </a:spcAft>
                      </a:pPr>
                      <a:r>
                        <a:rPr lang="x-none" sz="1400" b="1" dirty="0">
                          <a:solidFill>
                            <a:schemeClr val="bg1"/>
                          </a:solidFill>
                          <a:effectLst/>
                          <a:latin typeface="Times" pitchFamily="18" charset="0"/>
                          <a:cs typeface="Times" pitchFamily="18" charset="0"/>
                        </a:rPr>
                        <a:t>التغييرات التي طرأت على المؤشر</a:t>
                      </a:r>
                      <a:endParaRPr lang="en-US" sz="1400" b="1" dirty="0">
                        <a:solidFill>
                          <a:schemeClr val="bg1"/>
                        </a:solidFill>
                        <a:effectLst/>
                        <a:latin typeface="Times" pitchFamily="18" charset="0"/>
                        <a:ea typeface="Times New Roman" panose="02020603050405020304" pitchFamily="18" charset="0"/>
                        <a:cs typeface="Times" pitchFamily="18" charset="0"/>
                      </a:endParaRPr>
                    </a:p>
                  </a:txBody>
                  <a:tcPr marL="45034" marR="45034" marT="0" marB="0" anchor="ctr">
                    <a:solidFill>
                      <a:srgbClr val="A8B6CD"/>
                    </a:solidFill>
                  </a:tcPr>
                </a:tc>
              </a:tr>
            </a:tbl>
          </a:graphicData>
        </a:graphic>
      </p:graphicFrame>
    </p:spTree>
    <p:extLst>
      <p:ext uri="{BB962C8B-B14F-4D97-AF65-F5344CB8AC3E}">
        <p14:creationId xmlns:p14="http://schemas.microsoft.com/office/powerpoint/2010/main" val="441066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الرابعة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2C769A"/>
                </a:solidFill>
                <a:cs typeface="Times" pitchFamily="18" charset="0"/>
              </a:rPr>
              <a:t>نهاية الدورة الثالثة</a:t>
            </a:r>
            <a:endParaRPr lang="en-US" altLang="en-US" sz="5400" b="1" dirty="0">
              <a:solidFill>
                <a:srgbClr val="2C769A"/>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47/48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021709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1219200"/>
            <a:ext cx="8991600" cy="5638800"/>
          </a:xfrm>
          <a:prstGeom prst="rect">
            <a:avLst/>
          </a:prstGeom>
        </p:spPr>
      </p:pic>
      <p:pic>
        <p:nvPicPr>
          <p:cNvPr id="3" name="Picture 2"/>
          <p:cNvPicPr>
            <a:picLocks noChangeAspect="1"/>
          </p:cNvPicPr>
          <p:nvPr/>
        </p:nvPicPr>
        <p:blipFill>
          <a:blip r:embed="rId4"/>
          <a:stretch>
            <a:fillRect/>
          </a:stretch>
        </p:blipFill>
        <p:spPr>
          <a:xfrm>
            <a:off x="1066800" y="4495800"/>
            <a:ext cx="1397000" cy="1422400"/>
          </a:xfrm>
          <a:prstGeom prst="rect">
            <a:avLst/>
          </a:prstGeom>
        </p:spPr>
      </p:pic>
      <p:pic>
        <p:nvPicPr>
          <p:cNvPr id="4" name="Picture 3"/>
          <p:cNvPicPr>
            <a:picLocks noChangeAspect="1"/>
          </p:cNvPicPr>
          <p:nvPr/>
        </p:nvPicPr>
        <p:blipFill>
          <a:blip r:embed="rId5"/>
          <a:stretch>
            <a:fillRect/>
          </a:stretch>
        </p:blipFill>
        <p:spPr>
          <a:xfrm>
            <a:off x="2895600" y="4495800"/>
            <a:ext cx="1524000" cy="1371600"/>
          </a:xfrm>
          <a:prstGeom prst="rect">
            <a:avLst/>
          </a:prstGeom>
        </p:spPr>
      </p:pic>
      <p:pic>
        <p:nvPicPr>
          <p:cNvPr id="5" name="Picture 4"/>
          <p:cNvPicPr>
            <a:picLocks noChangeAspect="1"/>
          </p:cNvPicPr>
          <p:nvPr/>
        </p:nvPicPr>
        <p:blipFill>
          <a:blip r:embed="rId6"/>
          <a:stretch>
            <a:fillRect/>
          </a:stretch>
        </p:blipFill>
        <p:spPr>
          <a:xfrm>
            <a:off x="4876800" y="4495800"/>
            <a:ext cx="1308100" cy="1460500"/>
          </a:xfrm>
          <a:prstGeom prst="rect">
            <a:avLst/>
          </a:prstGeom>
        </p:spPr>
      </p:pic>
      <p:sp>
        <p:nvSpPr>
          <p:cNvPr id="6" name="Rectangle 8"/>
          <p:cNvSpPr>
            <a:spLocks noChangeArrowheads="1"/>
          </p:cNvSpPr>
          <p:nvPr/>
        </p:nvSpPr>
        <p:spPr bwMode="auto">
          <a:xfrm>
            <a:off x="152400" y="3100626"/>
            <a:ext cx="899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000" b="1" dirty="0" smtClean="0">
                <a:solidFill>
                  <a:srgbClr val="FFFFFF"/>
                </a:solidFill>
                <a:latin typeface="Palatino Linotype" panose="02040502050505030304" pitchFamily="18" charset="0"/>
              </a:rPr>
              <a:t>شكرا لكم!</a:t>
            </a:r>
            <a:endParaRPr lang="en-US" altLang="en-US" sz="5000" b="1" dirty="0">
              <a:solidFill>
                <a:srgbClr val="FFFFFF"/>
              </a:solidFill>
              <a:latin typeface="Palatino Linotype" panose="02040502050505030304" pitchFamily="18" charset="0"/>
            </a:endParaRPr>
          </a:p>
        </p:txBody>
      </p:sp>
      <p:pic>
        <p:nvPicPr>
          <p:cNvPr id="7" name="Picture 6"/>
          <p:cNvPicPr>
            <a:picLocks noChangeAspect="1"/>
          </p:cNvPicPr>
          <p:nvPr/>
        </p:nvPicPr>
        <p:blipFill>
          <a:blip r:embed="rId7"/>
          <a:stretch>
            <a:fillRect/>
          </a:stretch>
        </p:blipFill>
        <p:spPr>
          <a:xfrm>
            <a:off x="6858000" y="4495800"/>
            <a:ext cx="1371600" cy="1409700"/>
          </a:xfrm>
          <a:prstGeom prst="rect">
            <a:avLst/>
          </a:prstGeom>
        </p:spPr>
      </p:pic>
      <p:pic>
        <p:nvPicPr>
          <p:cNvPr id="10" name="Picture 9"/>
          <p:cNvPicPr>
            <a:picLocks noChangeAspect="1"/>
          </p:cNvPicPr>
          <p:nvPr/>
        </p:nvPicPr>
        <p:blipFill>
          <a:blip r:embed="rId8" cstate="print"/>
          <a:stretch>
            <a:fillRect/>
          </a:stretch>
        </p:blipFill>
        <p:spPr>
          <a:xfrm>
            <a:off x="7239000" y="4876800"/>
            <a:ext cx="533400" cy="581635"/>
          </a:xfrm>
          <a:prstGeom prst="rect">
            <a:avLst/>
          </a:prstGeom>
        </p:spPr>
      </p:pic>
      <p:sp>
        <p:nvSpPr>
          <p:cNvPr id="12" name="Rectangle 11"/>
          <p:cNvSpPr/>
          <p:nvPr/>
        </p:nvSpPr>
        <p:spPr>
          <a:xfrm>
            <a:off x="6705600" y="5943600"/>
            <a:ext cx="1828800" cy="228600"/>
          </a:xfrm>
          <a:prstGeom prst="rect">
            <a:avLst/>
          </a:prstGeom>
        </p:spPr>
        <p:txBody>
          <a:bodyPr wrap="square">
            <a:spAutoFit/>
          </a:bodyPr>
          <a:lstStyle/>
          <a:p>
            <a:pPr algn="ctr"/>
            <a:r>
              <a:rPr lang="en-US" sz="900" dirty="0">
                <a:solidFill>
                  <a:schemeClr val="bg1"/>
                </a:solidFill>
              </a:rPr>
              <a:t>https://baladicap.wordpress.com/</a:t>
            </a:r>
          </a:p>
        </p:txBody>
      </p:sp>
      <p:sp>
        <p:nvSpPr>
          <p:cNvPr id="13" name="Rectangle 12"/>
          <p:cNvSpPr/>
          <p:nvPr/>
        </p:nvSpPr>
        <p:spPr>
          <a:xfrm>
            <a:off x="4724400" y="5943600"/>
            <a:ext cx="1905000" cy="230832"/>
          </a:xfrm>
          <a:prstGeom prst="rect">
            <a:avLst/>
          </a:prstGeom>
        </p:spPr>
        <p:txBody>
          <a:bodyPr wrap="square">
            <a:spAutoFit/>
          </a:bodyPr>
          <a:lstStyle/>
          <a:p>
            <a:r>
              <a:rPr lang="en-US" sz="900" dirty="0">
                <a:solidFill>
                  <a:srgbClr val="FFFFFF"/>
                </a:solidFill>
              </a:rPr>
              <a:t>http://baladi-lebanon.org/baladicap/</a:t>
            </a:r>
          </a:p>
        </p:txBody>
      </p:sp>
      <p:sp>
        <p:nvSpPr>
          <p:cNvPr id="14" name="Rectangle 13"/>
          <p:cNvSpPr/>
          <p:nvPr/>
        </p:nvSpPr>
        <p:spPr>
          <a:xfrm>
            <a:off x="2743200" y="5943600"/>
            <a:ext cx="1828800" cy="228600"/>
          </a:xfrm>
          <a:prstGeom prst="rect">
            <a:avLst/>
          </a:prstGeom>
        </p:spPr>
        <p:txBody>
          <a:bodyPr wrap="square">
            <a:spAutoFit/>
          </a:bodyPr>
          <a:lstStyle/>
          <a:p>
            <a:pPr algn="ctr"/>
            <a:r>
              <a:rPr lang="en-US" sz="900" dirty="0" smtClean="0">
                <a:solidFill>
                  <a:schemeClr val="bg1"/>
                </a:solidFill>
              </a:rPr>
              <a:t>+961 0(1) 380 110</a:t>
            </a:r>
            <a:endParaRPr lang="en-US" sz="900" dirty="0">
              <a:solidFill>
                <a:schemeClr val="bg1"/>
              </a:solidFill>
            </a:endParaRPr>
          </a:p>
        </p:txBody>
      </p:sp>
      <p:sp>
        <p:nvSpPr>
          <p:cNvPr id="15" name="Rectangle 14"/>
          <p:cNvSpPr/>
          <p:nvPr/>
        </p:nvSpPr>
        <p:spPr>
          <a:xfrm>
            <a:off x="914400" y="5943600"/>
            <a:ext cx="1905000" cy="230832"/>
          </a:xfrm>
          <a:prstGeom prst="rect">
            <a:avLst/>
          </a:prstGeom>
        </p:spPr>
        <p:txBody>
          <a:bodyPr wrap="square">
            <a:spAutoFit/>
          </a:bodyPr>
          <a:lstStyle/>
          <a:p>
            <a:pPr algn="ctr"/>
            <a:r>
              <a:rPr lang="en-US" sz="900" dirty="0" smtClean="0">
                <a:solidFill>
                  <a:srgbClr val="FFFFFF"/>
                </a:solidFill>
              </a:rPr>
              <a:t>aelgazzawi@msi-lebanon.com </a:t>
            </a:r>
            <a:endParaRPr lang="en-US" sz="900" dirty="0">
              <a:solidFill>
                <a:srgbClr val="FFFFFF"/>
              </a:solidFill>
            </a:endParaRPr>
          </a:p>
        </p:txBody>
      </p:sp>
      <p:sp>
        <p:nvSpPr>
          <p:cNvPr id="1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Simplified Arabic" panose="02020603050405020304" pitchFamily="18" charset="-78"/>
                <a:cs typeface="Simplified Arabic" panose="02020603050405020304" pitchFamily="18" charset="-78"/>
              </a:rPr>
              <a:t>48/48</a:t>
            </a:r>
            <a:endParaRPr lang="en-US" sz="1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22427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5/48</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200" y="2819400"/>
            <a:ext cx="6740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altLang="en-US" sz="2000" kern="0" dirty="0" smtClean="0">
                <a:solidFill>
                  <a:srgbClr val="2C769A"/>
                </a:solidFill>
                <a:ea typeface="+mj-ea"/>
                <a:cs typeface="Times" pitchFamily="18" charset="0"/>
              </a:rPr>
              <a:t>سيتمكن المشاركون عند انتهاء حلقة العمل التدريبية، من:</a:t>
            </a:r>
            <a:endParaRPr lang="en-US" altLang="en-US" sz="2000" kern="0" dirty="0" smtClean="0">
              <a:solidFill>
                <a:srgbClr val="2C769A"/>
              </a:solidFill>
              <a:ea typeface="+mj-ea"/>
              <a:cs typeface="Times" pitchFamily="18" charset="0"/>
            </a:endParaRPr>
          </a:p>
          <a:p>
            <a:pPr marL="400050" indent="-342900" algn="just" rtl="1">
              <a:buFont typeface="Wingdings" charset="2"/>
              <a:buChar char="§"/>
            </a:pPr>
            <a:r>
              <a:rPr lang="ar-LB" altLang="en-US" sz="2000" kern="0" dirty="0" smtClean="0">
                <a:solidFill>
                  <a:srgbClr val="2C769A"/>
                </a:solidFill>
                <a:ea typeface="+mj-ea"/>
                <a:cs typeface="Times" pitchFamily="18" charset="0"/>
              </a:rPr>
              <a:t>فهم الدور الذي تلعبه مؤشرات الأداء في إدارة المشاريع لتحقيق النتائج.</a:t>
            </a:r>
          </a:p>
          <a:p>
            <a:pPr marL="400050" indent="-342900" algn="just" rtl="1">
              <a:buFont typeface="Wingdings" charset="2"/>
              <a:buChar char="§"/>
            </a:pPr>
            <a:r>
              <a:rPr lang="ar-LB" altLang="en-US" sz="2000" kern="0" dirty="0" smtClean="0">
                <a:solidFill>
                  <a:srgbClr val="2C769A"/>
                </a:solidFill>
                <a:ea typeface="+mj-ea"/>
                <a:cs typeface="Times" pitchFamily="18" charset="0"/>
              </a:rPr>
              <a:t>اكتساب المهارات المتعلقة بوضع</a:t>
            </a:r>
            <a:r>
              <a:rPr lang="en-US" altLang="en-US" sz="2000" kern="0" dirty="0" smtClean="0">
                <a:solidFill>
                  <a:srgbClr val="2C769A"/>
                </a:solidFill>
                <a:ea typeface="+mj-ea"/>
                <a:cs typeface="Times" pitchFamily="18" charset="0"/>
              </a:rPr>
              <a:t> </a:t>
            </a:r>
            <a:r>
              <a:rPr lang="ar-LB" altLang="en-US" sz="2000" kern="0" dirty="0" smtClean="0">
                <a:solidFill>
                  <a:srgbClr val="2C769A"/>
                </a:solidFill>
                <a:ea typeface="+mj-ea"/>
                <a:cs typeface="Times" pitchFamily="18" charset="0"/>
              </a:rPr>
              <a:t>المؤشرات الذكية (محددة، قابلة للقياس، قابلة لتحقيق، مهمة، وضمن إطار زمني) مع خطوط الأسس والأهداف؛</a:t>
            </a:r>
          </a:p>
          <a:p>
            <a:pPr marL="400050" indent="-342900" algn="just" rtl="1">
              <a:buFont typeface="Wingdings" charset="2"/>
              <a:buChar char="§"/>
            </a:pPr>
            <a:r>
              <a:rPr lang="ar-LB" altLang="en-US" sz="2000" kern="0" dirty="0" smtClean="0">
                <a:solidFill>
                  <a:srgbClr val="2C769A"/>
                </a:solidFill>
                <a:ea typeface="+mj-ea"/>
                <a:cs typeface="Times" pitchFamily="18" charset="0"/>
              </a:rPr>
              <a:t>تعلم كيفية استكمال واستخدام "إطار المراقبة والتقييم</a:t>
            </a:r>
            <a:r>
              <a:rPr lang="ar-LB" altLang="en-US" sz="2000" kern="0" dirty="0" smtClean="0">
                <a:solidFill>
                  <a:srgbClr val="2C769A"/>
                </a:solidFill>
                <a:cs typeface="Times" pitchFamily="18" charset="0"/>
              </a:rPr>
              <a:t>"</a:t>
            </a:r>
            <a:r>
              <a:rPr lang="ar-LB" altLang="en-US" sz="2000" kern="0" dirty="0" smtClean="0">
                <a:solidFill>
                  <a:srgbClr val="2C769A"/>
                </a:solidFill>
                <a:ea typeface="+mj-ea"/>
                <a:cs typeface="Times" pitchFamily="18" charset="0"/>
              </a:rPr>
              <a:t> </a:t>
            </a:r>
            <a:r>
              <a:rPr lang="ar-LB" altLang="en-US" sz="2000" kern="0" dirty="0" err="1" smtClean="0">
                <a:solidFill>
                  <a:srgbClr val="2C769A"/>
                </a:solidFill>
                <a:ea typeface="+mj-ea"/>
                <a:cs typeface="Times" pitchFamily="18" charset="0"/>
              </a:rPr>
              <a:t>و</a:t>
            </a:r>
            <a:r>
              <a:rPr lang="ar-LB" altLang="en-US" sz="2000" kern="0" dirty="0" smtClean="0">
                <a:solidFill>
                  <a:srgbClr val="2C769A"/>
                </a:solidFill>
                <a:cs typeface="Times" pitchFamily="18" charset="0"/>
              </a:rPr>
              <a:t> "</a:t>
            </a:r>
            <a:r>
              <a:rPr lang="ar-LB" altLang="en-US" sz="2000" kern="0" dirty="0" smtClean="0">
                <a:solidFill>
                  <a:srgbClr val="2C769A"/>
                </a:solidFill>
                <a:ea typeface="+mj-ea"/>
                <a:cs typeface="Times" pitchFamily="18" charset="0"/>
              </a:rPr>
              <a:t>الورقة المرجعية لمؤشرات الأداء".</a:t>
            </a:r>
            <a:endParaRPr lang="en-US" sz="2000" kern="0" dirty="0">
              <a:solidFill>
                <a:srgbClr val="2C769A"/>
              </a:solidFill>
              <a:ea typeface="+mj-ea"/>
              <a:cs typeface="Times" pitchFamily="18" charset="0"/>
            </a:endParaRPr>
          </a:p>
        </p:txBody>
      </p:sp>
      <p:sp>
        <p:nvSpPr>
          <p:cNvPr id="11" name="TextBox 1"/>
          <p:cNvSpPr txBox="1">
            <a:spLocks noChangeArrowheads="1"/>
          </p:cNvSpPr>
          <p:nvPr/>
        </p:nvSpPr>
        <p:spPr bwMode="auto">
          <a:xfrm>
            <a:off x="1905000" y="1981200"/>
            <a:ext cx="641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r>
              <a:rPr lang="ar-LB" altLang="en-US" sz="3600" b="1" dirty="0" smtClean="0">
                <a:solidFill>
                  <a:srgbClr val="2C769A"/>
                </a:solidFill>
                <a:cs typeface="Times" pitchFamily="18" charset="0"/>
              </a:rPr>
              <a:t>أهداف حلقة العمل </a:t>
            </a:r>
            <a:endParaRPr lang="en-US" altLang="en-US" sz="3600" b="1" dirty="0">
              <a:solidFill>
                <a:srgbClr val="2C769A"/>
              </a:solidFill>
              <a:cs typeface="Times" pitchFamily="18" charset="0"/>
            </a:endParaRPr>
          </a:p>
        </p:txBody>
      </p:sp>
    </p:spTree>
    <p:extLst>
      <p:ext uri="{BB962C8B-B14F-4D97-AF65-F5344CB8AC3E}">
        <p14:creationId xmlns:p14="http://schemas.microsoft.com/office/powerpoint/2010/main" val="135256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2286000"/>
            <a:ext cx="74676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400050" indent="-342900" algn="just" rtl="1">
              <a:buFont typeface="Wingdings" charset="2"/>
              <a:buChar char="§"/>
            </a:pPr>
            <a:r>
              <a:rPr lang="ar-LB" sz="1900" dirty="0" smtClean="0">
                <a:solidFill>
                  <a:schemeClr val="tx1">
                    <a:lumMod val="65000"/>
                    <a:lumOff val="35000"/>
                  </a:schemeClr>
                </a:solidFill>
                <a:cs typeface="Times" pitchFamily="18" charset="0"/>
              </a:rPr>
              <a:t>يقسم المشاركون في التدريب إلى فريقين. </a:t>
            </a:r>
          </a:p>
          <a:p>
            <a:pPr marL="400050" indent="-342900" algn="just" rtl="1">
              <a:buFont typeface="Wingdings" charset="2"/>
              <a:buChar char="§"/>
            </a:pPr>
            <a:r>
              <a:rPr lang="ar-LB" sz="1900" dirty="0" smtClean="0">
                <a:solidFill>
                  <a:schemeClr val="tx1">
                    <a:lumMod val="65000"/>
                    <a:lumOff val="35000"/>
                  </a:schemeClr>
                </a:solidFill>
                <a:cs typeface="Times" pitchFamily="18" charset="0"/>
              </a:rPr>
              <a:t>يختار كل فريق 5 أعضاء للمشاركة في المباراة.</a:t>
            </a:r>
          </a:p>
          <a:p>
            <a:pPr marL="400050" indent="-342900" algn="just" rtl="1">
              <a:buFont typeface="Wingdings" charset="2"/>
              <a:buChar char="§"/>
            </a:pPr>
            <a:r>
              <a:rPr lang="ar-LB" sz="1900" dirty="0" smtClean="0">
                <a:solidFill>
                  <a:schemeClr val="tx1">
                    <a:lumMod val="65000"/>
                    <a:lumOff val="35000"/>
                  </a:schemeClr>
                </a:solidFill>
                <a:cs typeface="Times" pitchFamily="18" charset="0"/>
              </a:rPr>
              <a:t>يختار كل مشارك بطاقة التي تتضمن مصطلح رئيسي رئيسية يتعلق بالمراقبة والتقييم. لديه (ها) دقيقة واحدة لوضع رسم تخطيطي أو رسم صورة تشير إلى الكلمة المطبوعة على البطاقة – راقب جهاز ضبط الوقت في الخلفية!؛</a:t>
            </a:r>
          </a:p>
          <a:p>
            <a:pPr marL="400050" indent="-342900" algn="just" rtl="1">
              <a:buFont typeface="Wingdings" charset="2"/>
              <a:buChar char="§"/>
            </a:pPr>
            <a:r>
              <a:rPr lang="ar-LB" sz="1900" dirty="0" smtClean="0">
                <a:solidFill>
                  <a:schemeClr val="tx1">
                    <a:lumMod val="65000"/>
                    <a:lumOff val="35000"/>
                  </a:schemeClr>
                </a:solidFill>
                <a:cs typeface="Times" pitchFamily="18" charset="0"/>
              </a:rPr>
              <a:t>لا يمكن للمشارك استخدام أدلة لفظية حول الموضوع الذي يقوم برسمه.</a:t>
            </a:r>
          </a:p>
          <a:p>
            <a:pPr marL="400050" indent="-342900" algn="just" rtl="1">
              <a:buFont typeface="Wingdings" charset="2"/>
              <a:buChar char="§"/>
            </a:pPr>
            <a:r>
              <a:rPr lang="ar-LB" sz="1900" dirty="0" smtClean="0">
                <a:solidFill>
                  <a:schemeClr val="tx1">
                    <a:lumMod val="65000"/>
                    <a:lumOff val="35000"/>
                  </a:schemeClr>
                </a:solidFill>
                <a:cs typeface="Times" pitchFamily="18" charset="0"/>
              </a:rPr>
              <a:t>يتعين على كل فريق أن يحاول تخمين الكلمة المقصود التي يحاول الرسم أن يمثلها.</a:t>
            </a:r>
          </a:p>
          <a:p>
            <a:pPr marL="400050" indent="-342900" algn="just" rtl="1">
              <a:buFont typeface="Wingdings" charset="2"/>
              <a:buChar char="§"/>
            </a:pPr>
            <a:r>
              <a:rPr lang="ar-LB" sz="1900" dirty="0" smtClean="0">
                <a:solidFill>
                  <a:schemeClr val="tx1">
                    <a:lumMod val="65000"/>
                    <a:lumOff val="35000"/>
                  </a:schemeClr>
                </a:solidFill>
                <a:cs typeface="Times" pitchFamily="18" charset="0"/>
              </a:rPr>
              <a:t>يمكن لكل فريق أن يختار 5 بطاقات كحد أقصى. يفوز في المباراة الفريق الذي يحصل على أكبر عدد من النقاط (إجابات صحيحة)!</a:t>
            </a:r>
            <a:endParaRPr lang="en-US" sz="1900" dirty="0">
              <a:solidFill>
                <a:schemeClr val="tx1">
                  <a:lumMod val="65000"/>
                  <a:lumOff val="35000"/>
                </a:schemeClr>
              </a:solidFill>
              <a:cs typeface="Times" pitchFamily="18" charset="0"/>
            </a:endParaRPr>
          </a:p>
        </p:txBody>
      </p:sp>
      <p:sp>
        <p:nvSpPr>
          <p:cNvPr id="3" name="TextBox 1"/>
          <p:cNvSpPr txBox="1">
            <a:spLocks noChangeArrowheads="1"/>
          </p:cNvSpPr>
          <p:nvPr/>
        </p:nvSpPr>
        <p:spPr bwMode="auto">
          <a:xfrm>
            <a:off x="1128713" y="1524000"/>
            <a:ext cx="748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dirty="0" smtClean="0">
                <a:solidFill>
                  <a:srgbClr val="2C769A"/>
                </a:solidFill>
                <a:cs typeface="Times" pitchFamily="18" charset="0"/>
              </a:rPr>
              <a:t>لعبة القاموس المصور للمراقبة والتقييم: هيا نلعب</a:t>
            </a:r>
            <a:endParaRPr lang="en-US" altLang="en-US" sz="3600" b="1" dirty="0">
              <a:solidFill>
                <a:srgbClr val="2C769A"/>
              </a:solidFill>
              <a:cs typeface="Times" pitchFamily="18" charset="0"/>
            </a:endParaRPr>
          </a:p>
        </p:txBody>
      </p:sp>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6/48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79138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9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A03B53"/>
                </a:solidFill>
                <a:cs typeface="Times" pitchFamily="18" charset="0"/>
              </a:rPr>
              <a:t>نهاية الدورة الافتتاحية</a:t>
            </a:r>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7/48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58874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8/48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81000" y="28956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2C769A"/>
                </a:solidFill>
                <a:latin typeface="Times" pitchFamily="18" charset="0"/>
                <a:cs typeface="Times" pitchFamily="18" charset="0"/>
              </a:rPr>
              <a:t>الدورة الأولى: </a:t>
            </a:r>
            <a:r>
              <a:rPr lang="ar-LB" altLang="en-US" sz="3600" b="0" kern="0" dirty="0" smtClean="0">
                <a:solidFill>
                  <a:srgbClr val="2C769A"/>
                </a:solidFill>
                <a:latin typeface="Times" pitchFamily="18" charset="0"/>
                <a:cs typeface="Times" pitchFamily="18" charset="0"/>
              </a:rPr>
              <a:t>أسس مؤشرات الأداء</a:t>
            </a:r>
            <a:endParaRPr lang="en-US" altLang="en-US" sz="3400" b="0" kern="0" dirty="0" smtClean="0">
              <a:solidFill>
                <a:srgbClr val="2C769A"/>
              </a:solidFill>
              <a:latin typeface="Times" pitchFamily="18" charset="0"/>
              <a:cs typeface="Times" pitchFamily="18" charset="0"/>
            </a:endParaRPr>
          </a:p>
        </p:txBody>
      </p:sp>
    </p:spTree>
    <p:extLst>
      <p:ext uri="{BB962C8B-B14F-4D97-AF65-F5344CB8AC3E}">
        <p14:creationId xmlns:p14="http://schemas.microsoft.com/office/powerpoint/2010/main" val="1968753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err="1" smtClean="0">
                <a:solidFill>
                  <a:schemeClr val="bg1"/>
                </a:solidFill>
                <a:latin typeface="Times" pitchFamily="18" charset="0"/>
                <a:cs typeface="Times" pitchFamily="18" charset="0"/>
              </a:rPr>
              <a:t>الدورةالأولى</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9/48</a:t>
            </a:r>
            <a:endParaRPr lang="en-US" sz="1800" dirty="0">
              <a:solidFill>
                <a:schemeClr val="bg1"/>
              </a:solidFill>
              <a:latin typeface="Times" pitchFamily="18" charset="0"/>
              <a:cs typeface="Times" pitchFamily="18" charset="0"/>
            </a:endParaRPr>
          </a:p>
        </p:txBody>
      </p:sp>
      <p:sp>
        <p:nvSpPr>
          <p:cNvPr id="9" name="TextBox 1"/>
          <p:cNvSpPr txBox="1">
            <a:spLocks noChangeArrowheads="1"/>
          </p:cNvSpPr>
          <p:nvPr/>
        </p:nvSpPr>
        <p:spPr bwMode="auto">
          <a:xfrm>
            <a:off x="1905000" y="1981200"/>
            <a:ext cx="641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r>
              <a:rPr lang="ar-LB" altLang="en-US" sz="3600" b="1" dirty="0" smtClean="0">
                <a:solidFill>
                  <a:srgbClr val="2C769A"/>
                </a:solidFill>
                <a:cs typeface="Times" pitchFamily="18" charset="0"/>
              </a:rPr>
              <a:t>أهداف </a:t>
            </a:r>
            <a:r>
              <a:rPr lang="ar-LB" altLang="en-US" sz="3600" b="1" dirty="0" err="1" smtClean="0">
                <a:solidFill>
                  <a:srgbClr val="2C769A"/>
                </a:solidFill>
                <a:cs typeface="Times" pitchFamily="18" charset="0"/>
              </a:rPr>
              <a:t>الدورةالأولى</a:t>
            </a:r>
            <a:endParaRPr lang="en-US" altLang="en-US" sz="3600" b="1" dirty="0">
              <a:solidFill>
                <a:srgbClr val="2C769A"/>
              </a:solidFill>
              <a:cs typeface="Times" pitchFamily="18" charset="0"/>
            </a:endParaRPr>
          </a:p>
        </p:txBody>
      </p:sp>
      <p:sp>
        <p:nvSpPr>
          <p:cNvPr id="10" name="Rectangle 3"/>
          <p:cNvSpPr>
            <a:spLocks noChangeArrowheads="1"/>
          </p:cNvSpPr>
          <p:nvPr/>
        </p:nvSpPr>
        <p:spPr bwMode="auto">
          <a:xfrm>
            <a:off x="1981200" y="2819400"/>
            <a:ext cx="6740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57150" indent="0" algn="just" rtl="1"/>
            <a:r>
              <a:rPr lang="ar-LB" altLang="en-US" sz="2000" kern="0" dirty="0" smtClean="0">
                <a:solidFill>
                  <a:srgbClr val="2C769A"/>
                </a:solidFill>
                <a:cs typeface="Times" pitchFamily="18" charset="0"/>
              </a:rPr>
              <a:t>سيتمكن المشاركون عند انتهاء حلقة العمل التدريبية، من:</a:t>
            </a:r>
            <a:endParaRPr lang="en-GB" sz="2000" kern="0" dirty="0" smtClean="0">
              <a:solidFill>
                <a:srgbClr val="2C769A"/>
              </a:solidFill>
              <a:ea typeface="+mj-ea"/>
              <a:cs typeface="Times" pitchFamily="18" charset="0"/>
            </a:endParaRPr>
          </a:p>
          <a:p>
            <a:pPr marL="400050" indent="-342900" algn="r" rtl="1">
              <a:buFont typeface="Wingdings" charset="2"/>
              <a:buChar char="§"/>
            </a:pPr>
            <a:r>
              <a:rPr lang="ar-LB" altLang="en-US" sz="2000" kern="0" dirty="0" smtClean="0">
                <a:solidFill>
                  <a:srgbClr val="2C769A"/>
                </a:solidFill>
                <a:cs typeface="Times" pitchFamily="18" charset="0"/>
              </a:rPr>
              <a:t>التعرف على ماهية المؤشر وكيفية استخدامه في تحسين كفاءة وفعالية المشاريع؛</a:t>
            </a:r>
          </a:p>
          <a:p>
            <a:pPr marL="400050" indent="-342900" algn="r" rtl="1">
              <a:buFont typeface="Wingdings" charset="2"/>
              <a:buChar char="§"/>
            </a:pPr>
            <a:r>
              <a:rPr lang="ar-LB" altLang="en-US" sz="2000" kern="0" dirty="0" smtClean="0">
                <a:solidFill>
                  <a:srgbClr val="2C769A"/>
                </a:solidFill>
                <a:cs typeface="Times" pitchFamily="18" charset="0"/>
              </a:rPr>
              <a:t>فهم المستويات المختلفة للمؤشرات، وكيف تخدم أهداف مختلفة.</a:t>
            </a:r>
          </a:p>
          <a:p>
            <a:pPr marL="400050" indent="-342900" algn="r" rtl="1">
              <a:buFont typeface="Wingdings" charset="2"/>
              <a:buChar char="§"/>
            </a:pPr>
            <a:r>
              <a:rPr lang="ar-LB" altLang="en-US" sz="2000" kern="0" dirty="0" smtClean="0">
                <a:solidFill>
                  <a:srgbClr val="2C769A"/>
                </a:solidFill>
                <a:cs typeface="Times" pitchFamily="18" charset="0"/>
              </a:rPr>
              <a:t>التعرف على دورة أو عملية اختيار المؤشرات؛</a:t>
            </a:r>
          </a:p>
          <a:p>
            <a:pPr marL="400050" indent="-342900" algn="r" rtl="1">
              <a:buFont typeface="Wingdings" charset="2"/>
              <a:buChar char="§"/>
            </a:pPr>
            <a:r>
              <a:rPr lang="ar-LB" altLang="en-US" sz="2000" kern="0" dirty="0" smtClean="0">
                <a:solidFill>
                  <a:srgbClr val="2C769A"/>
                </a:solidFill>
                <a:cs typeface="Times" pitchFamily="18" charset="0"/>
              </a:rPr>
              <a:t>فهم كيفية ارتباط مؤشرات الأداء بدورة حياة المشروع.</a:t>
            </a:r>
            <a:endParaRPr lang="en-US" sz="2000" kern="0" dirty="0">
              <a:solidFill>
                <a:srgbClr val="2C769A"/>
              </a:solidFill>
              <a:ea typeface="+mj-ea"/>
              <a:cs typeface="Times" pitchFamily="18" charset="0"/>
            </a:endParaRPr>
          </a:p>
        </p:txBody>
      </p:sp>
    </p:spTree>
    <p:extLst>
      <p:ext uri="{BB962C8B-B14F-4D97-AF65-F5344CB8AC3E}">
        <p14:creationId xmlns:p14="http://schemas.microsoft.com/office/powerpoint/2010/main" val="2277908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15434</TotalTime>
  <Words>3390</Words>
  <Application>Microsoft Office PowerPoint</Application>
  <PresentationFormat>On-screen Show (4:3)</PresentationFormat>
  <Paragraphs>652</Paragraphs>
  <Slides>48</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MS PGothic</vt:lpstr>
      <vt:lpstr>Arial</vt:lpstr>
      <vt:lpstr>Arial Narrow</vt:lpstr>
      <vt:lpstr>Calibri</vt:lpstr>
      <vt:lpstr>Palatino Linotype</vt:lpstr>
      <vt:lpstr>Simplified Arabic</vt:lpstr>
      <vt:lpstr>Times</vt:lpstr>
      <vt:lpstr>Times New Roman</vt:lpstr>
      <vt:lpstr>Wingdings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Fares </cp:lastModifiedBy>
  <cp:revision>1131</cp:revision>
  <cp:lastPrinted>2016-06-22T04:21:07Z</cp:lastPrinted>
  <dcterms:created xsi:type="dcterms:W3CDTF">2004-09-17T20:07:42Z</dcterms:created>
  <dcterms:modified xsi:type="dcterms:W3CDTF">2017-08-31T11:14:51Z</dcterms:modified>
</cp:coreProperties>
</file>