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91" r:id="rId3"/>
    <p:sldId id="338" r:id="rId4"/>
    <p:sldId id="386" r:id="rId5"/>
    <p:sldId id="369" r:id="rId6"/>
    <p:sldId id="387" r:id="rId7"/>
    <p:sldId id="390" r:id="rId8"/>
    <p:sldId id="388" r:id="rId9"/>
    <p:sldId id="389" r:id="rId10"/>
    <p:sldId id="391" r:id="rId11"/>
    <p:sldId id="392" r:id="rId12"/>
    <p:sldId id="393" r:id="rId13"/>
    <p:sldId id="394" r:id="rId14"/>
    <p:sldId id="395" r:id="rId15"/>
    <p:sldId id="396" r:id="rId16"/>
    <p:sldId id="371" r:id="rId17"/>
    <p:sldId id="372" r:id="rId18"/>
    <p:sldId id="397" r:id="rId19"/>
    <p:sldId id="405" r:id="rId20"/>
    <p:sldId id="398" r:id="rId21"/>
    <p:sldId id="379" r:id="rId22"/>
    <p:sldId id="404" r:id="rId23"/>
    <p:sldId id="403" r:id="rId24"/>
    <p:sldId id="401" r:id="rId25"/>
    <p:sldId id="380" r:id="rId26"/>
    <p:sldId id="385" r:id="rId27"/>
    <p:sldId id="409" r:id="rId28"/>
    <p:sldId id="406" r:id="rId29"/>
    <p:sldId id="407" r:id="rId30"/>
    <p:sldId id="408" r:id="rId31"/>
    <p:sldId id="449" r:id="rId32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CFCDC9"/>
    <a:srgbClr val="BA0C2F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9841" autoAdjust="0"/>
  </p:normalViewPr>
  <p:slideViewPr>
    <p:cSldViewPr snapToGrid="0" snapToObjects="1">
      <p:cViewPr varScale="1">
        <p:scale>
          <a:sx n="90" d="100"/>
          <a:sy n="90" d="100"/>
        </p:scale>
        <p:origin x="570" y="72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6996A-0215-465B-914A-79A335AE0152}" type="doc">
      <dgm:prSet loTypeId="urn:microsoft.com/office/officeart/2005/8/layout/pyramid1" loCatId="pyramid" qsTypeId="urn:microsoft.com/office/officeart/2005/8/quickstyle/simple1" qsCatId="simple" csTypeId="urn:microsoft.com/office/officeart/2005/8/colors/accent2_4" csCatId="accent2" phldr="1"/>
      <dgm:spPr/>
    </dgm:pt>
    <dgm:pt modelId="{C31EFA1F-59CE-4B70-B129-F356A6EA3BB0}">
      <dgm:prSet/>
      <dgm:spPr/>
      <dgm:t>
        <a:bodyPr/>
        <a:lstStyle/>
        <a:p>
          <a:r>
            <a:rPr lang="ar-LB" dirty="0"/>
            <a:t>الخدمات الأساسية و الامن</a:t>
          </a:r>
          <a:endParaRPr lang="en-US" dirty="0"/>
        </a:p>
      </dgm:t>
    </dgm:pt>
    <dgm:pt modelId="{6AB77103-425E-4247-A5FA-C6E392770B97}" type="parTrans" cxnId="{908AA5FA-A796-4E67-A173-1FD4BF966590}">
      <dgm:prSet/>
      <dgm:spPr/>
      <dgm:t>
        <a:bodyPr/>
        <a:lstStyle/>
        <a:p>
          <a:endParaRPr lang="en-US"/>
        </a:p>
      </dgm:t>
    </dgm:pt>
    <dgm:pt modelId="{C4A4EBF5-9A8D-4EB6-BAF2-0B27771DD288}" type="sibTrans" cxnId="{908AA5FA-A796-4E67-A173-1FD4BF966590}">
      <dgm:prSet/>
      <dgm:spPr/>
      <dgm:t>
        <a:bodyPr/>
        <a:lstStyle/>
        <a:p>
          <a:endParaRPr lang="en-US"/>
        </a:p>
      </dgm:t>
    </dgm:pt>
    <dgm:pt modelId="{CA7ACB91-7E6D-4605-BAF2-F46944FC7E14}">
      <dgm:prSet/>
      <dgm:spPr/>
      <dgm:t>
        <a:bodyPr/>
        <a:lstStyle/>
        <a:p>
          <a:r>
            <a:rPr lang="ar-LB" dirty="0"/>
            <a:t>يدعم تواصل اجتماعي ودعم الأسرة </a:t>
          </a:r>
          <a:endParaRPr lang="en-US" dirty="0"/>
        </a:p>
      </dgm:t>
    </dgm:pt>
    <dgm:pt modelId="{DDFF9483-9D44-4142-B586-B1585A004A01}" type="parTrans" cxnId="{23329D59-BD82-45B8-A8B7-587DBC0ACBFD}">
      <dgm:prSet/>
      <dgm:spPr/>
      <dgm:t>
        <a:bodyPr/>
        <a:lstStyle/>
        <a:p>
          <a:endParaRPr lang="en-US"/>
        </a:p>
      </dgm:t>
    </dgm:pt>
    <dgm:pt modelId="{1862DA00-8639-4360-826B-22D213ECA089}" type="sibTrans" cxnId="{23329D59-BD82-45B8-A8B7-587DBC0ACBFD}">
      <dgm:prSet/>
      <dgm:spPr/>
      <dgm:t>
        <a:bodyPr/>
        <a:lstStyle/>
        <a:p>
          <a:endParaRPr lang="en-US"/>
        </a:p>
      </dgm:t>
    </dgm:pt>
    <dgm:pt modelId="{04560C45-08E9-4AF0-B4A2-5DC5B34536ED}">
      <dgm:prSet/>
      <dgm:spPr/>
      <dgm:t>
        <a:bodyPr/>
        <a:lstStyle/>
        <a:p>
          <a:r>
            <a:rPr lang="ar-LB"/>
            <a:t>يدعم تواصل اجتماعي ودعم الأسرة </a:t>
          </a:r>
          <a:endParaRPr lang="en-US" dirty="0"/>
        </a:p>
      </dgm:t>
    </dgm:pt>
    <dgm:pt modelId="{074ABF4F-E6B9-4A3F-ADBF-A1ACF75FC08D}" type="parTrans" cxnId="{7B1162DB-451E-401E-ACE2-8C22A31AADBE}">
      <dgm:prSet/>
      <dgm:spPr/>
      <dgm:t>
        <a:bodyPr/>
        <a:lstStyle/>
        <a:p>
          <a:endParaRPr lang="en-US"/>
        </a:p>
      </dgm:t>
    </dgm:pt>
    <dgm:pt modelId="{4BA60488-42DF-43E9-9887-FB61AA26F48A}" type="sibTrans" cxnId="{7B1162DB-451E-401E-ACE2-8C22A31AADBE}">
      <dgm:prSet/>
      <dgm:spPr/>
      <dgm:t>
        <a:bodyPr/>
        <a:lstStyle/>
        <a:p>
          <a:endParaRPr lang="en-US"/>
        </a:p>
      </dgm:t>
    </dgm:pt>
    <dgm:pt modelId="{3A6CB430-7A1B-43A7-9634-7640AD108184}">
      <dgm:prSet/>
      <dgm:spPr/>
      <dgm:t>
        <a:bodyPr/>
        <a:lstStyle/>
        <a:p>
          <a:r>
            <a:rPr lang="ar-LB"/>
            <a:t>غير متخصص </a:t>
          </a:r>
          <a:endParaRPr lang="en-US" dirty="0"/>
        </a:p>
      </dgm:t>
    </dgm:pt>
    <dgm:pt modelId="{08359898-260D-4C89-ABA3-B72BDB8F02E0}" type="parTrans" cxnId="{929265D6-E49C-4FC1-A6EA-4224973960D5}">
      <dgm:prSet/>
      <dgm:spPr/>
      <dgm:t>
        <a:bodyPr/>
        <a:lstStyle/>
        <a:p>
          <a:endParaRPr lang="en-US"/>
        </a:p>
      </dgm:t>
    </dgm:pt>
    <dgm:pt modelId="{DF6939FC-8B15-492A-852D-CE12E6BBBB67}" type="sibTrans" cxnId="{929265D6-E49C-4FC1-A6EA-4224973960D5}">
      <dgm:prSet/>
      <dgm:spPr/>
      <dgm:t>
        <a:bodyPr/>
        <a:lstStyle/>
        <a:p>
          <a:endParaRPr lang="en-US"/>
        </a:p>
      </dgm:t>
    </dgm:pt>
    <dgm:pt modelId="{EAC7A50B-BE14-4D8D-91C5-AE57E1A80F11}">
      <dgm:prSet/>
      <dgm:spPr/>
      <dgm:t>
        <a:bodyPr/>
        <a:lstStyle/>
        <a:p>
          <a:r>
            <a:rPr lang="ar-LB"/>
            <a:t>مركزة</a:t>
          </a:r>
          <a:endParaRPr lang="en-US"/>
        </a:p>
      </dgm:t>
    </dgm:pt>
    <dgm:pt modelId="{F4DD14BE-A9D8-4505-BBB3-D384483224AD}" type="parTrans" cxnId="{27E0DB72-DE58-4592-9EF1-FAF0AD163EB4}">
      <dgm:prSet/>
      <dgm:spPr/>
      <dgm:t>
        <a:bodyPr/>
        <a:lstStyle/>
        <a:p>
          <a:endParaRPr lang="en-US"/>
        </a:p>
      </dgm:t>
    </dgm:pt>
    <dgm:pt modelId="{28920DBF-25C2-4458-B8E9-AC1A1F018DB2}" type="sibTrans" cxnId="{27E0DB72-DE58-4592-9EF1-FAF0AD163EB4}">
      <dgm:prSet/>
      <dgm:spPr/>
      <dgm:t>
        <a:bodyPr/>
        <a:lstStyle/>
        <a:p>
          <a:endParaRPr lang="en-US"/>
        </a:p>
      </dgm:t>
    </dgm:pt>
    <dgm:pt modelId="{ED961EDF-34F6-4F6D-A53C-1F34F2134492}">
      <dgm:prSet/>
      <dgm:spPr/>
      <dgm:t>
        <a:bodyPr/>
        <a:lstStyle/>
        <a:p>
          <a:r>
            <a:rPr lang="ar-LB" b="1">
              <a:solidFill>
                <a:schemeClr val="tx1"/>
              </a:solidFill>
            </a:rPr>
            <a:t>خدمات متخصصة مركزة </a:t>
          </a:r>
          <a:endParaRPr lang="en-US" b="1" dirty="0">
            <a:solidFill>
              <a:schemeClr val="tx1"/>
            </a:solidFill>
          </a:endParaRPr>
        </a:p>
      </dgm:t>
    </dgm:pt>
    <dgm:pt modelId="{E5F986CF-CC9D-474F-98A6-07D7126D1DB1}" type="parTrans" cxnId="{E2637508-D984-4EDC-BF8F-31950E001979}">
      <dgm:prSet/>
      <dgm:spPr/>
      <dgm:t>
        <a:bodyPr/>
        <a:lstStyle/>
        <a:p>
          <a:endParaRPr lang="en-US"/>
        </a:p>
      </dgm:t>
    </dgm:pt>
    <dgm:pt modelId="{A51FEC36-FE81-45C6-8EE8-1422F0D506AC}" type="sibTrans" cxnId="{E2637508-D984-4EDC-BF8F-31950E001979}">
      <dgm:prSet/>
      <dgm:spPr/>
      <dgm:t>
        <a:bodyPr/>
        <a:lstStyle/>
        <a:p>
          <a:endParaRPr lang="en-US"/>
        </a:p>
      </dgm:t>
    </dgm:pt>
    <dgm:pt modelId="{49204EF0-0B32-4A6E-A086-57EA340345E2}" type="pres">
      <dgm:prSet presAssocID="{87D6996A-0215-465B-914A-79A335AE0152}" presName="Name0" presStyleCnt="0">
        <dgm:presLayoutVars>
          <dgm:dir/>
          <dgm:animLvl val="lvl"/>
          <dgm:resizeHandles val="exact"/>
        </dgm:presLayoutVars>
      </dgm:prSet>
      <dgm:spPr/>
    </dgm:pt>
    <dgm:pt modelId="{0293A10F-DBBF-4B76-ABCE-9F9F73149395}" type="pres">
      <dgm:prSet presAssocID="{ED961EDF-34F6-4F6D-A53C-1F34F2134492}" presName="Name8" presStyleCnt="0"/>
      <dgm:spPr/>
    </dgm:pt>
    <dgm:pt modelId="{E703DFCD-C4B6-41AF-A202-191A4C86365E}" type="pres">
      <dgm:prSet presAssocID="{ED961EDF-34F6-4F6D-A53C-1F34F2134492}" presName="level" presStyleLbl="node1" presStyleIdx="0" presStyleCnt="6">
        <dgm:presLayoutVars>
          <dgm:chMax val="1"/>
          <dgm:bulletEnabled val="1"/>
        </dgm:presLayoutVars>
      </dgm:prSet>
      <dgm:spPr/>
    </dgm:pt>
    <dgm:pt modelId="{C262585A-D675-40DB-BA40-425055B0B45C}" type="pres">
      <dgm:prSet presAssocID="{ED961EDF-34F6-4F6D-A53C-1F34F213449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70C9E5-4E73-4DCB-BECA-E352A4C26620}" type="pres">
      <dgm:prSet presAssocID="{EAC7A50B-BE14-4D8D-91C5-AE57E1A80F11}" presName="Name8" presStyleCnt="0"/>
      <dgm:spPr/>
    </dgm:pt>
    <dgm:pt modelId="{400C35F5-03CF-4780-9B4B-DD5F15A66308}" type="pres">
      <dgm:prSet presAssocID="{EAC7A50B-BE14-4D8D-91C5-AE57E1A80F11}" presName="level" presStyleLbl="node1" presStyleIdx="1" presStyleCnt="6">
        <dgm:presLayoutVars>
          <dgm:chMax val="1"/>
          <dgm:bulletEnabled val="1"/>
        </dgm:presLayoutVars>
      </dgm:prSet>
      <dgm:spPr/>
    </dgm:pt>
    <dgm:pt modelId="{5791961E-B652-4AEB-A8FA-9B70BD71E0D7}" type="pres">
      <dgm:prSet presAssocID="{EAC7A50B-BE14-4D8D-91C5-AE57E1A80F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6A0F17-BD1B-42B5-97CC-C164012E5456}" type="pres">
      <dgm:prSet presAssocID="{3A6CB430-7A1B-43A7-9634-7640AD108184}" presName="Name8" presStyleCnt="0"/>
      <dgm:spPr/>
    </dgm:pt>
    <dgm:pt modelId="{0171A4F0-5425-438D-BBC9-3369DA3E3B6D}" type="pres">
      <dgm:prSet presAssocID="{3A6CB430-7A1B-43A7-9634-7640AD108184}" presName="level" presStyleLbl="node1" presStyleIdx="2" presStyleCnt="6">
        <dgm:presLayoutVars>
          <dgm:chMax val="1"/>
          <dgm:bulletEnabled val="1"/>
        </dgm:presLayoutVars>
      </dgm:prSet>
      <dgm:spPr/>
    </dgm:pt>
    <dgm:pt modelId="{04790BFA-D3E6-4034-B344-F1BF44E564EB}" type="pres">
      <dgm:prSet presAssocID="{3A6CB430-7A1B-43A7-9634-7640AD1081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FAFB96-9162-4422-8AF4-26DBC1E16CCE}" type="pres">
      <dgm:prSet presAssocID="{04560C45-08E9-4AF0-B4A2-5DC5B34536ED}" presName="Name8" presStyleCnt="0"/>
      <dgm:spPr/>
    </dgm:pt>
    <dgm:pt modelId="{99727FF9-27C2-4737-9B65-BABD6D3BE059}" type="pres">
      <dgm:prSet presAssocID="{04560C45-08E9-4AF0-B4A2-5DC5B34536ED}" presName="level" presStyleLbl="node1" presStyleIdx="3" presStyleCnt="6">
        <dgm:presLayoutVars>
          <dgm:chMax val="1"/>
          <dgm:bulletEnabled val="1"/>
        </dgm:presLayoutVars>
      </dgm:prSet>
      <dgm:spPr/>
    </dgm:pt>
    <dgm:pt modelId="{E2A4F09E-6E52-49AA-83F3-3695008019E9}" type="pres">
      <dgm:prSet presAssocID="{04560C45-08E9-4AF0-B4A2-5DC5B34536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8582CE-0904-4332-A4CF-4E5C12DE2358}" type="pres">
      <dgm:prSet presAssocID="{CA7ACB91-7E6D-4605-BAF2-F46944FC7E14}" presName="Name8" presStyleCnt="0"/>
      <dgm:spPr/>
    </dgm:pt>
    <dgm:pt modelId="{57A60525-0D7B-4155-A7BD-94C08D90ED68}" type="pres">
      <dgm:prSet presAssocID="{CA7ACB91-7E6D-4605-BAF2-F46944FC7E14}" presName="level" presStyleLbl="node1" presStyleIdx="4" presStyleCnt="6">
        <dgm:presLayoutVars>
          <dgm:chMax val="1"/>
          <dgm:bulletEnabled val="1"/>
        </dgm:presLayoutVars>
      </dgm:prSet>
      <dgm:spPr/>
    </dgm:pt>
    <dgm:pt modelId="{69CEE8A8-3F71-400E-BDE2-999F46DEC7EF}" type="pres">
      <dgm:prSet presAssocID="{CA7ACB91-7E6D-4605-BAF2-F46944FC7E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C70FFA-C775-4D84-8A70-DC9E3B175EC1}" type="pres">
      <dgm:prSet presAssocID="{C31EFA1F-59CE-4B70-B129-F356A6EA3BB0}" presName="Name8" presStyleCnt="0"/>
      <dgm:spPr/>
    </dgm:pt>
    <dgm:pt modelId="{ADC680AA-F0EA-48F3-A431-67514B85877D}" type="pres">
      <dgm:prSet presAssocID="{C31EFA1F-59CE-4B70-B129-F356A6EA3BB0}" presName="level" presStyleLbl="node1" presStyleIdx="5" presStyleCnt="6">
        <dgm:presLayoutVars>
          <dgm:chMax val="1"/>
          <dgm:bulletEnabled val="1"/>
        </dgm:presLayoutVars>
      </dgm:prSet>
      <dgm:spPr/>
    </dgm:pt>
    <dgm:pt modelId="{1D0DC400-DBC7-4150-BEC2-67E41EDBB45C}" type="pres">
      <dgm:prSet presAssocID="{C31EFA1F-59CE-4B70-B129-F356A6EA3BB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2637508-D984-4EDC-BF8F-31950E001979}" srcId="{87D6996A-0215-465B-914A-79A335AE0152}" destId="{ED961EDF-34F6-4F6D-A53C-1F34F2134492}" srcOrd="0" destOrd="0" parTransId="{E5F986CF-CC9D-474F-98A6-07D7126D1DB1}" sibTransId="{A51FEC36-FE81-45C6-8EE8-1422F0D506AC}"/>
    <dgm:cxn modelId="{DF5EE819-2C78-4602-AA9C-B6BC70764524}" type="presOf" srcId="{04560C45-08E9-4AF0-B4A2-5DC5B34536ED}" destId="{E2A4F09E-6E52-49AA-83F3-3695008019E9}" srcOrd="1" destOrd="0" presId="urn:microsoft.com/office/officeart/2005/8/layout/pyramid1"/>
    <dgm:cxn modelId="{4EA50024-83F9-42E7-9429-BC40379DD6D6}" type="presOf" srcId="{EAC7A50B-BE14-4D8D-91C5-AE57E1A80F11}" destId="{400C35F5-03CF-4780-9B4B-DD5F15A66308}" srcOrd="0" destOrd="0" presId="urn:microsoft.com/office/officeart/2005/8/layout/pyramid1"/>
    <dgm:cxn modelId="{41965924-E9DB-4657-BE75-0A1FDE2B7278}" type="presOf" srcId="{CA7ACB91-7E6D-4605-BAF2-F46944FC7E14}" destId="{69CEE8A8-3F71-400E-BDE2-999F46DEC7EF}" srcOrd="1" destOrd="0" presId="urn:microsoft.com/office/officeart/2005/8/layout/pyramid1"/>
    <dgm:cxn modelId="{27E0DB72-DE58-4592-9EF1-FAF0AD163EB4}" srcId="{87D6996A-0215-465B-914A-79A335AE0152}" destId="{EAC7A50B-BE14-4D8D-91C5-AE57E1A80F11}" srcOrd="1" destOrd="0" parTransId="{F4DD14BE-A9D8-4505-BBB3-D384483224AD}" sibTransId="{28920DBF-25C2-4458-B8E9-AC1A1F018DB2}"/>
    <dgm:cxn modelId="{23329D59-BD82-45B8-A8B7-587DBC0ACBFD}" srcId="{87D6996A-0215-465B-914A-79A335AE0152}" destId="{CA7ACB91-7E6D-4605-BAF2-F46944FC7E14}" srcOrd="4" destOrd="0" parTransId="{DDFF9483-9D44-4142-B586-B1585A004A01}" sibTransId="{1862DA00-8639-4360-826B-22D213ECA089}"/>
    <dgm:cxn modelId="{ABB6647C-242C-4C82-958A-8999B2122D43}" type="presOf" srcId="{ED961EDF-34F6-4F6D-A53C-1F34F2134492}" destId="{E703DFCD-C4B6-41AF-A202-191A4C86365E}" srcOrd="0" destOrd="0" presId="urn:microsoft.com/office/officeart/2005/8/layout/pyramid1"/>
    <dgm:cxn modelId="{8D98BE7E-1549-4AA8-8689-0F7390713839}" type="presOf" srcId="{EAC7A50B-BE14-4D8D-91C5-AE57E1A80F11}" destId="{5791961E-B652-4AEB-A8FA-9B70BD71E0D7}" srcOrd="1" destOrd="0" presId="urn:microsoft.com/office/officeart/2005/8/layout/pyramid1"/>
    <dgm:cxn modelId="{500F8B81-8FC3-40F7-834F-9FB3017C547B}" type="presOf" srcId="{ED961EDF-34F6-4F6D-A53C-1F34F2134492}" destId="{C262585A-D675-40DB-BA40-425055B0B45C}" srcOrd="1" destOrd="0" presId="urn:microsoft.com/office/officeart/2005/8/layout/pyramid1"/>
    <dgm:cxn modelId="{38447582-9626-4984-9AAA-168D4237D17B}" type="presOf" srcId="{C31EFA1F-59CE-4B70-B129-F356A6EA3BB0}" destId="{ADC680AA-F0EA-48F3-A431-67514B85877D}" srcOrd="0" destOrd="0" presId="urn:microsoft.com/office/officeart/2005/8/layout/pyramid1"/>
    <dgm:cxn modelId="{AB44BA8D-6D8E-4D04-BCC4-C18CCE1321D5}" type="presOf" srcId="{CA7ACB91-7E6D-4605-BAF2-F46944FC7E14}" destId="{57A60525-0D7B-4155-A7BD-94C08D90ED68}" srcOrd="0" destOrd="0" presId="urn:microsoft.com/office/officeart/2005/8/layout/pyramid1"/>
    <dgm:cxn modelId="{EA5F1FAB-0CBA-41F7-BF0F-AAD80A11A628}" type="presOf" srcId="{3A6CB430-7A1B-43A7-9634-7640AD108184}" destId="{0171A4F0-5425-438D-BBC9-3369DA3E3B6D}" srcOrd="0" destOrd="0" presId="urn:microsoft.com/office/officeart/2005/8/layout/pyramid1"/>
    <dgm:cxn modelId="{253DB7CC-A5FC-4C51-BD16-A05030D43BB7}" type="presOf" srcId="{C31EFA1F-59CE-4B70-B129-F356A6EA3BB0}" destId="{1D0DC400-DBC7-4150-BEC2-67E41EDBB45C}" srcOrd="1" destOrd="0" presId="urn:microsoft.com/office/officeart/2005/8/layout/pyramid1"/>
    <dgm:cxn modelId="{929265D6-E49C-4FC1-A6EA-4224973960D5}" srcId="{87D6996A-0215-465B-914A-79A335AE0152}" destId="{3A6CB430-7A1B-43A7-9634-7640AD108184}" srcOrd="2" destOrd="0" parTransId="{08359898-260D-4C89-ABA3-B72BDB8F02E0}" sibTransId="{DF6939FC-8B15-492A-852D-CE12E6BBBB67}"/>
    <dgm:cxn modelId="{7B1162DB-451E-401E-ACE2-8C22A31AADBE}" srcId="{87D6996A-0215-465B-914A-79A335AE0152}" destId="{04560C45-08E9-4AF0-B4A2-5DC5B34536ED}" srcOrd="3" destOrd="0" parTransId="{074ABF4F-E6B9-4A3F-ADBF-A1ACF75FC08D}" sibTransId="{4BA60488-42DF-43E9-9887-FB61AA26F48A}"/>
    <dgm:cxn modelId="{184595DE-5FC7-45F7-AD2C-BCBC20C7F8DE}" type="presOf" srcId="{04560C45-08E9-4AF0-B4A2-5DC5B34536ED}" destId="{99727FF9-27C2-4737-9B65-BABD6D3BE059}" srcOrd="0" destOrd="0" presId="urn:microsoft.com/office/officeart/2005/8/layout/pyramid1"/>
    <dgm:cxn modelId="{6B1E15E7-C146-4F0F-84A9-D558C31D811B}" type="presOf" srcId="{87D6996A-0215-465B-914A-79A335AE0152}" destId="{49204EF0-0B32-4A6E-A086-57EA340345E2}" srcOrd="0" destOrd="0" presId="urn:microsoft.com/office/officeart/2005/8/layout/pyramid1"/>
    <dgm:cxn modelId="{1BC7BBF1-4746-4072-A3A6-C6CE24232A50}" type="presOf" srcId="{3A6CB430-7A1B-43A7-9634-7640AD108184}" destId="{04790BFA-D3E6-4034-B344-F1BF44E564EB}" srcOrd="1" destOrd="0" presId="urn:microsoft.com/office/officeart/2005/8/layout/pyramid1"/>
    <dgm:cxn modelId="{908AA5FA-A796-4E67-A173-1FD4BF966590}" srcId="{87D6996A-0215-465B-914A-79A335AE0152}" destId="{C31EFA1F-59CE-4B70-B129-F356A6EA3BB0}" srcOrd="5" destOrd="0" parTransId="{6AB77103-425E-4247-A5FA-C6E392770B97}" sibTransId="{C4A4EBF5-9A8D-4EB6-BAF2-0B27771DD288}"/>
    <dgm:cxn modelId="{B5E3E4E4-EEF9-430D-AC3D-214B33B30F9B}" type="presParOf" srcId="{49204EF0-0B32-4A6E-A086-57EA340345E2}" destId="{0293A10F-DBBF-4B76-ABCE-9F9F73149395}" srcOrd="0" destOrd="0" presId="urn:microsoft.com/office/officeart/2005/8/layout/pyramid1"/>
    <dgm:cxn modelId="{A28CFB84-526E-4498-A935-C8E841870985}" type="presParOf" srcId="{0293A10F-DBBF-4B76-ABCE-9F9F73149395}" destId="{E703DFCD-C4B6-41AF-A202-191A4C86365E}" srcOrd="0" destOrd="0" presId="urn:microsoft.com/office/officeart/2005/8/layout/pyramid1"/>
    <dgm:cxn modelId="{9BC89CBF-A3AD-4BBD-AF74-1BC2A6582185}" type="presParOf" srcId="{0293A10F-DBBF-4B76-ABCE-9F9F73149395}" destId="{C262585A-D675-40DB-BA40-425055B0B45C}" srcOrd="1" destOrd="0" presId="urn:microsoft.com/office/officeart/2005/8/layout/pyramid1"/>
    <dgm:cxn modelId="{286D01DE-E815-441F-ABE7-767481C9A33D}" type="presParOf" srcId="{49204EF0-0B32-4A6E-A086-57EA340345E2}" destId="{3970C9E5-4E73-4DCB-BECA-E352A4C26620}" srcOrd="1" destOrd="0" presId="urn:microsoft.com/office/officeart/2005/8/layout/pyramid1"/>
    <dgm:cxn modelId="{83DC33D1-BFC8-45CE-9FCF-8AD652430B9E}" type="presParOf" srcId="{3970C9E5-4E73-4DCB-BECA-E352A4C26620}" destId="{400C35F5-03CF-4780-9B4B-DD5F15A66308}" srcOrd="0" destOrd="0" presId="urn:microsoft.com/office/officeart/2005/8/layout/pyramid1"/>
    <dgm:cxn modelId="{2DB4178D-7E60-4222-B782-C9D6B705686A}" type="presParOf" srcId="{3970C9E5-4E73-4DCB-BECA-E352A4C26620}" destId="{5791961E-B652-4AEB-A8FA-9B70BD71E0D7}" srcOrd="1" destOrd="0" presId="urn:microsoft.com/office/officeart/2005/8/layout/pyramid1"/>
    <dgm:cxn modelId="{87F6D64C-BCAF-4019-A580-0FAB71EDF5F5}" type="presParOf" srcId="{49204EF0-0B32-4A6E-A086-57EA340345E2}" destId="{2E6A0F17-BD1B-42B5-97CC-C164012E5456}" srcOrd="2" destOrd="0" presId="urn:microsoft.com/office/officeart/2005/8/layout/pyramid1"/>
    <dgm:cxn modelId="{898AE11D-264E-4E55-858D-E5B0AED0565F}" type="presParOf" srcId="{2E6A0F17-BD1B-42B5-97CC-C164012E5456}" destId="{0171A4F0-5425-438D-BBC9-3369DA3E3B6D}" srcOrd="0" destOrd="0" presId="urn:microsoft.com/office/officeart/2005/8/layout/pyramid1"/>
    <dgm:cxn modelId="{F28F7AD8-CA41-46DF-AE06-2E909441850D}" type="presParOf" srcId="{2E6A0F17-BD1B-42B5-97CC-C164012E5456}" destId="{04790BFA-D3E6-4034-B344-F1BF44E564EB}" srcOrd="1" destOrd="0" presId="urn:microsoft.com/office/officeart/2005/8/layout/pyramid1"/>
    <dgm:cxn modelId="{BF8B1680-AAC9-4A97-A84F-8CEACA49F609}" type="presParOf" srcId="{49204EF0-0B32-4A6E-A086-57EA340345E2}" destId="{56FAFB96-9162-4422-8AF4-26DBC1E16CCE}" srcOrd="3" destOrd="0" presId="urn:microsoft.com/office/officeart/2005/8/layout/pyramid1"/>
    <dgm:cxn modelId="{EE02903C-9772-4588-9A17-DD86B80D306A}" type="presParOf" srcId="{56FAFB96-9162-4422-8AF4-26DBC1E16CCE}" destId="{99727FF9-27C2-4737-9B65-BABD6D3BE059}" srcOrd="0" destOrd="0" presId="urn:microsoft.com/office/officeart/2005/8/layout/pyramid1"/>
    <dgm:cxn modelId="{30FA02D3-B99D-423B-AF09-12247110629E}" type="presParOf" srcId="{56FAFB96-9162-4422-8AF4-26DBC1E16CCE}" destId="{E2A4F09E-6E52-49AA-83F3-3695008019E9}" srcOrd="1" destOrd="0" presId="urn:microsoft.com/office/officeart/2005/8/layout/pyramid1"/>
    <dgm:cxn modelId="{A8E4E884-D3BA-4F36-983F-D82DDA5F6B35}" type="presParOf" srcId="{49204EF0-0B32-4A6E-A086-57EA340345E2}" destId="{E28582CE-0904-4332-A4CF-4E5C12DE2358}" srcOrd="4" destOrd="0" presId="urn:microsoft.com/office/officeart/2005/8/layout/pyramid1"/>
    <dgm:cxn modelId="{2B0327B4-0890-4127-9FB0-D78FFC3EF743}" type="presParOf" srcId="{E28582CE-0904-4332-A4CF-4E5C12DE2358}" destId="{57A60525-0D7B-4155-A7BD-94C08D90ED68}" srcOrd="0" destOrd="0" presId="urn:microsoft.com/office/officeart/2005/8/layout/pyramid1"/>
    <dgm:cxn modelId="{06521A9A-9C3B-4086-B4A6-BA432AA2A703}" type="presParOf" srcId="{E28582CE-0904-4332-A4CF-4E5C12DE2358}" destId="{69CEE8A8-3F71-400E-BDE2-999F46DEC7EF}" srcOrd="1" destOrd="0" presId="urn:microsoft.com/office/officeart/2005/8/layout/pyramid1"/>
    <dgm:cxn modelId="{F8C45F97-D629-4DC5-9BD3-CC80A71B2FD5}" type="presParOf" srcId="{49204EF0-0B32-4A6E-A086-57EA340345E2}" destId="{CEC70FFA-C775-4D84-8A70-DC9E3B175EC1}" srcOrd="5" destOrd="0" presId="urn:microsoft.com/office/officeart/2005/8/layout/pyramid1"/>
    <dgm:cxn modelId="{7E596C69-B208-4BBB-912F-B1F9A631729A}" type="presParOf" srcId="{CEC70FFA-C775-4D84-8A70-DC9E3B175EC1}" destId="{ADC680AA-F0EA-48F3-A431-67514B85877D}" srcOrd="0" destOrd="0" presId="urn:microsoft.com/office/officeart/2005/8/layout/pyramid1"/>
    <dgm:cxn modelId="{DB680A5A-9AF9-4DC3-9D15-3E44D97DC1D6}" type="presParOf" srcId="{CEC70FFA-C775-4D84-8A70-DC9E3B175EC1}" destId="{1D0DC400-DBC7-4150-BEC2-67E41EDBB45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85A52-55CE-44E0-9CBD-53B90842A9F7}" type="doc">
      <dgm:prSet loTypeId="urn:microsoft.com/office/officeart/2005/8/layout/equation2" loCatId="process" qsTypeId="urn:microsoft.com/office/officeart/2005/8/quickstyle/simple1" qsCatId="simple" csTypeId="urn:microsoft.com/office/officeart/2005/8/colors/accent2_3" csCatId="accent2" phldr="1"/>
      <dgm:spPr/>
    </dgm:pt>
    <dgm:pt modelId="{8AFBD0C9-4031-49F7-A71E-E85B5854ABD6}">
      <dgm:prSet phldrT="[Text]"/>
      <dgm:spPr/>
      <dgm:t>
        <a:bodyPr/>
        <a:lstStyle/>
        <a:p>
          <a:r>
            <a:rPr lang="ar-LB" dirty="0"/>
            <a:t>الطريقة الكمية</a:t>
          </a:r>
          <a:endParaRPr lang="en-US" dirty="0"/>
        </a:p>
      </dgm:t>
    </dgm:pt>
    <dgm:pt modelId="{8140FD91-08CC-411F-B106-A17D9D73E5E1}" type="parTrans" cxnId="{7A4B150F-6906-45BF-96A3-DD04C94D2B25}">
      <dgm:prSet/>
      <dgm:spPr/>
      <dgm:t>
        <a:bodyPr/>
        <a:lstStyle/>
        <a:p>
          <a:endParaRPr lang="en-US"/>
        </a:p>
      </dgm:t>
    </dgm:pt>
    <dgm:pt modelId="{9F44711B-2497-425D-B3B2-03D9E37671BA}" type="sibTrans" cxnId="{7A4B150F-6906-45BF-96A3-DD04C94D2B25}">
      <dgm:prSet/>
      <dgm:spPr/>
      <dgm:t>
        <a:bodyPr/>
        <a:lstStyle/>
        <a:p>
          <a:endParaRPr lang="en-US"/>
        </a:p>
      </dgm:t>
    </dgm:pt>
    <dgm:pt modelId="{66ECF4B2-CDF4-4FBF-A83C-05F1F314CAE0}">
      <dgm:prSet phldrT="[Text]"/>
      <dgm:spPr/>
      <dgm:t>
        <a:bodyPr/>
        <a:lstStyle/>
        <a:p>
          <a:r>
            <a:rPr lang="ar-LB" dirty="0"/>
            <a:t>الطريقة النوعية</a:t>
          </a:r>
          <a:endParaRPr lang="en-US" dirty="0"/>
        </a:p>
      </dgm:t>
    </dgm:pt>
    <dgm:pt modelId="{1A5F0F51-B555-4455-B62F-6DE6138ADAA2}" type="parTrans" cxnId="{4F13DB42-2009-4E69-AA58-35171751CF18}">
      <dgm:prSet/>
      <dgm:spPr/>
      <dgm:t>
        <a:bodyPr/>
        <a:lstStyle/>
        <a:p>
          <a:endParaRPr lang="en-US"/>
        </a:p>
      </dgm:t>
    </dgm:pt>
    <dgm:pt modelId="{8EC3811D-8FF3-4F0F-9954-FAF015BF1165}" type="sibTrans" cxnId="{4F13DB42-2009-4E69-AA58-35171751CF18}">
      <dgm:prSet/>
      <dgm:spPr/>
      <dgm:t>
        <a:bodyPr/>
        <a:lstStyle/>
        <a:p>
          <a:endParaRPr lang="en-US"/>
        </a:p>
      </dgm:t>
    </dgm:pt>
    <dgm:pt modelId="{3851E43B-8D86-4EB0-8638-843E8357B249}">
      <dgm:prSet phldrT="[Text]"/>
      <dgm:spPr/>
      <dgm:t>
        <a:bodyPr/>
        <a:lstStyle/>
        <a:p>
          <a:r>
            <a:rPr lang="ar-LB" dirty="0"/>
            <a:t>كيفية الحصول على معلومات لتحديد </a:t>
          </a:r>
          <a:r>
            <a:rPr lang="en-US" dirty="0"/>
            <a:t>PSS </a:t>
          </a:r>
          <a:r>
            <a:rPr lang="ar-LB" dirty="0"/>
            <a:t>المناسب</a:t>
          </a:r>
          <a:endParaRPr lang="en-US" dirty="0"/>
        </a:p>
      </dgm:t>
    </dgm:pt>
    <dgm:pt modelId="{576BFC36-7A75-4DD0-9F14-3DE30D6509FE}" type="parTrans" cxnId="{2626902D-37C4-4266-972C-744C30241AF0}">
      <dgm:prSet/>
      <dgm:spPr/>
      <dgm:t>
        <a:bodyPr/>
        <a:lstStyle/>
        <a:p>
          <a:endParaRPr lang="en-US"/>
        </a:p>
      </dgm:t>
    </dgm:pt>
    <dgm:pt modelId="{2AB2CBE9-4B08-40C3-AD6A-092F1354494E}" type="sibTrans" cxnId="{2626902D-37C4-4266-972C-744C30241AF0}">
      <dgm:prSet/>
      <dgm:spPr/>
      <dgm:t>
        <a:bodyPr/>
        <a:lstStyle/>
        <a:p>
          <a:endParaRPr lang="en-US"/>
        </a:p>
      </dgm:t>
    </dgm:pt>
    <dgm:pt modelId="{F6762EC8-9BC2-4AED-88DA-E18F0AE44535}" type="pres">
      <dgm:prSet presAssocID="{91585A52-55CE-44E0-9CBD-53B90842A9F7}" presName="Name0" presStyleCnt="0">
        <dgm:presLayoutVars>
          <dgm:dir/>
          <dgm:resizeHandles val="exact"/>
        </dgm:presLayoutVars>
      </dgm:prSet>
      <dgm:spPr/>
    </dgm:pt>
    <dgm:pt modelId="{D80B3155-562F-4396-A846-242CBC759EDA}" type="pres">
      <dgm:prSet presAssocID="{91585A52-55CE-44E0-9CBD-53B90842A9F7}" presName="vNodes" presStyleCnt="0"/>
      <dgm:spPr/>
    </dgm:pt>
    <dgm:pt modelId="{FE3AD8D4-4DB8-418D-B1FD-AB8B9C9FAA3A}" type="pres">
      <dgm:prSet presAssocID="{8AFBD0C9-4031-49F7-A71E-E85B5854ABD6}" presName="node" presStyleLbl="node1" presStyleIdx="0" presStyleCnt="3">
        <dgm:presLayoutVars>
          <dgm:bulletEnabled val="1"/>
        </dgm:presLayoutVars>
      </dgm:prSet>
      <dgm:spPr/>
    </dgm:pt>
    <dgm:pt modelId="{75E6D5E2-A170-42B7-961B-72435563F285}" type="pres">
      <dgm:prSet presAssocID="{9F44711B-2497-425D-B3B2-03D9E37671BA}" presName="spacerT" presStyleCnt="0"/>
      <dgm:spPr/>
    </dgm:pt>
    <dgm:pt modelId="{69A19069-D1E2-4D68-8F6D-B6E8E23D65F9}" type="pres">
      <dgm:prSet presAssocID="{9F44711B-2497-425D-B3B2-03D9E37671BA}" presName="sibTrans" presStyleLbl="sibTrans2D1" presStyleIdx="0" presStyleCnt="2"/>
      <dgm:spPr/>
    </dgm:pt>
    <dgm:pt modelId="{DEF5BFBE-C019-4F8E-9A87-3256E3746157}" type="pres">
      <dgm:prSet presAssocID="{9F44711B-2497-425D-B3B2-03D9E37671BA}" presName="spacerB" presStyleCnt="0"/>
      <dgm:spPr/>
    </dgm:pt>
    <dgm:pt modelId="{864DD497-B6DD-4521-9DEA-1BDA776EC00B}" type="pres">
      <dgm:prSet presAssocID="{66ECF4B2-CDF4-4FBF-A83C-05F1F314CAE0}" presName="node" presStyleLbl="node1" presStyleIdx="1" presStyleCnt="3">
        <dgm:presLayoutVars>
          <dgm:bulletEnabled val="1"/>
        </dgm:presLayoutVars>
      </dgm:prSet>
      <dgm:spPr/>
    </dgm:pt>
    <dgm:pt modelId="{41E4BFF5-EBF7-4BCF-BC47-7A0A48DD0A92}" type="pres">
      <dgm:prSet presAssocID="{91585A52-55CE-44E0-9CBD-53B90842A9F7}" presName="sibTransLast" presStyleLbl="sibTrans2D1" presStyleIdx="1" presStyleCnt="2"/>
      <dgm:spPr/>
    </dgm:pt>
    <dgm:pt modelId="{7B0CFAB2-36C3-4B97-BA48-8A89D761813F}" type="pres">
      <dgm:prSet presAssocID="{91585A52-55CE-44E0-9CBD-53B90842A9F7}" presName="connectorText" presStyleLbl="sibTrans2D1" presStyleIdx="1" presStyleCnt="2"/>
      <dgm:spPr/>
    </dgm:pt>
    <dgm:pt modelId="{F84BF1FA-8404-4CE1-9CFC-5545C1514B17}" type="pres">
      <dgm:prSet presAssocID="{91585A52-55CE-44E0-9CBD-53B90842A9F7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4F6C208-49AB-46FA-A5D8-5D88B5590AF4}" type="presOf" srcId="{66ECF4B2-CDF4-4FBF-A83C-05F1F314CAE0}" destId="{864DD497-B6DD-4521-9DEA-1BDA776EC00B}" srcOrd="0" destOrd="0" presId="urn:microsoft.com/office/officeart/2005/8/layout/equation2"/>
    <dgm:cxn modelId="{0127650D-C599-41AF-8C72-83CC5329C525}" type="presOf" srcId="{8AFBD0C9-4031-49F7-A71E-E85B5854ABD6}" destId="{FE3AD8D4-4DB8-418D-B1FD-AB8B9C9FAA3A}" srcOrd="0" destOrd="0" presId="urn:microsoft.com/office/officeart/2005/8/layout/equation2"/>
    <dgm:cxn modelId="{7A4B150F-6906-45BF-96A3-DD04C94D2B25}" srcId="{91585A52-55CE-44E0-9CBD-53B90842A9F7}" destId="{8AFBD0C9-4031-49F7-A71E-E85B5854ABD6}" srcOrd="0" destOrd="0" parTransId="{8140FD91-08CC-411F-B106-A17D9D73E5E1}" sibTransId="{9F44711B-2497-425D-B3B2-03D9E37671BA}"/>
    <dgm:cxn modelId="{2626902D-37C4-4266-972C-744C30241AF0}" srcId="{91585A52-55CE-44E0-9CBD-53B90842A9F7}" destId="{3851E43B-8D86-4EB0-8638-843E8357B249}" srcOrd="2" destOrd="0" parTransId="{576BFC36-7A75-4DD0-9F14-3DE30D6509FE}" sibTransId="{2AB2CBE9-4B08-40C3-AD6A-092F1354494E}"/>
    <dgm:cxn modelId="{82BA565E-7FB3-44B9-A58A-AA26B09B01AA}" type="presOf" srcId="{8EC3811D-8FF3-4F0F-9954-FAF015BF1165}" destId="{7B0CFAB2-36C3-4B97-BA48-8A89D761813F}" srcOrd="1" destOrd="0" presId="urn:microsoft.com/office/officeart/2005/8/layout/equation2"/>
    <dgm:cxn modelId="{4F13DB42-2009-4E69-AA58-35171751CF18}" srcId="{91585A52-55CE-44E0-9CBD-53B90842A9F7}" destId="{66ECF4B2-CDF4-4FBF-A83C-05F1F314CAE0}" srcOrd="1" destOrd="0" parTransId="{1A5F0F51-B555-4455-B62F-6DE6138ADAA2}" sibTransId="{8EC3811D-8FF3-4F0F-9954-FAF015BF1165}"/>
    <dgm:cxn modelId="{8D77828B-7C16-4E9D-BB9D-B72E15F27B86}" type="presOf" srcId="{8EC3811D-8FF3-4F0F-9954-FAF015BF1165}" destId="{41E4BFF5-EBF7-4BCF-BC47-7A0A48DD0A92}" srcOrd="0" destOrd="0" presId="urn:microsoft.com/office/officeart/2005/8/layout/equation2"/>
    <dgm:cxn modelId="{803C8196-0312-42CD-9722-8AC2E468CC7A}" type="presOf" srcId="{91585A52-55CE-44E0-9CBD-53B90842A9F7}" destId="{F6762EC8-9BC2-4AED-88DA-E18F0AE44535}" srcOrd="0" destOrd="0" presId="urn:microsoft.com/office/officeart/2005/8/layout/equation2"/>
    <dgm:cxn modelId="{A66158A1-F19A-48BE-9884-AA0C2CFA4450}" type="presOf" srcId="{9F44711B-2497-425D-B3B2-03D9E37671BA}" destId="{69A19069-D1E2-4D68-8F6D-B6E8E23D65F9}" srcOrd="0" destOrd="0" presId="urn:microsoft.com/office/officeart/2005/8/layout/equation2"/>
    <dgm:cxn modelId="{1B526DBA-4AAB-4E47-821C-5536976399E6}" type="presOf" srcId="{3851E43B-8D86-4EB0-8638-843E8357B249}" destId="{F84BF1FA-8404-4CE1-9CFC-5545C1514B17}" srcOrd="0" destOrd="0" presId="urn:microsoft.com/office/officeart/2005/8/layout/equation2"/>
    <dgm:cxn modelId="{3B12A031-CD34-4558-8044-B28105409223}" type="presParOf" srcId="{F6762EC8-9BC2-4AED-88DA-E18F0AE44535}" destId="{D80B3155-562F-4396-A846-242CBC759EDA}" srcOrd="0" destOrd="0" presId="urn:microsoft.com/office/officeart/2005/8/layout/equation2"/>
    <dgm:cxn modelId="{E4DF95FB-B17E-48C9-B3C7-8202EACDCF88}" type="presParOf" srcId="{D80B3155-562F-4396-A846-242CBC759EDA}" destId="{FE3AD8D4-4DB8-418D-B1FD-AB8B9C9FAA3A}" srcOrd="0" destOrd="0" presId="urn:microsoft.com/office/officeart/2005/8/layout/equation2"/>
    <dgm:cxn modelId="{13A83C16-37B7-4FA3-A4A9-0B08482E0521}" type="presParOf" srcId="{D80B3155-562F-4396-A846-242CBC759EDA}" destId="{75E6D5E2-A170-42B7-961B-72435563F285}" srcOrd="1" destOrd="0" presId="urn:microsoft.com/office/officeart/2005/8/layout/equation2"/>
    <dgm:cxn modelId="{D08912C8-D3A7-4B8D-B248-F75AFFAD579D}" type="presParOf" srcId="{D80B3155-562F-4396-A846-242CBC759EDA}" destId="{69A19069-D1E2-4D68-8F6D-B6E8E23D65F9}" srcOrd="2" destOrd="0" presId="urn:microsoft.com/office/officeart/2005/8/layout/equation2"/>
    <dgm:cxn modelId="{FFDFF745-165D-473E-98B1-24050E64E575}" type="presParOf" srcId="{D80B3155-562F-4396-A846-242CBC759EDA}" destId="{DEF5BFBE-C019-4F8E-9A87-3256E3746157}" srcOrd="3" destOrd="0" presId="urn:microsoft.com/office/officeart/2005/8/layout/equation2"/>
    <dgm:cxn modelId="{BC4FAEF7-F587-4F42-9B05-AF24EA20173C}" type="presParOf" srcId="{D80B3155-562F-4396-A846-242CBC759EDA}" destId="{864DD497-B6DD-4521-9DEA-1BDA776EC00B}" srcOrd="4" destOrd="0" presId="urn:microsoft.com/office/officeart/2005/8/layout/equation2"/>
    <dgm:cxn modelId="{673AD6C0-2063-4FEB-B4FE-9A3D25565AA5}" type="presParOf" srcId="{F6762EC8-9BC2-4AED-88DA-E18F0AE44535}" destId="{41E4BFF5-EBF7-4BCF-BC47-7A0A48DD0A92}" srcOrd="1" destOrd="0" presId="urn:microsoft.com/office/officeart/2005/8/layout/equation2"/>
    <dgm:cxn modelId="{BF9767BC-1C30-4D1B-9636-CEAD8EB02A4D}" type="presParOf" srcId="{41E4BFF5-EBF7-4BCF-BC47-7A0A48DD0A92}" destId="{7B0CFAB2-36C3-4B97-BA48-8A89D761813F}" srcOrd="0" destOrd="0" presId="urn:microsoft.com/office/officeart/2005/8/layout/equation2"/>
    <dgm:cxn modelId="{89C8D86D-8E7E-4AB3-BD8D-01FFF447D9DF}" type="presParOf" srcId="{F6762EC8-9BC2-4AED-88DA-E18F0AE44535}" destId="{F84BF1FA-8404-4CE1-9CFC-5545C1514B1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3DFCD-C4B6-41AF-A202-191A4C86365E}">
      <dsp:nvSpPr>
        <dsp:cNvPr id="0" name=""/>
        <dsp:cNvSpPr/>
      </dsp:nvSpPr>
      <dsp:spPr>
        <a:xfrm>
          <a:off x="1996526" y="0"/>
          <a:ext cx="798610" cy="474271"/>
        </a:xfrm>
        <a:prstGeom prst="trapezoid">
          <a:avLst>
            <a:gd name="adj" fmla="val 84193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100" b="1" kern="1200">
              <a:solidFill>
                <a:schemeClr val="tx1"/>
              </a:solidFill>
            </a:rPr>
            <a:t>خدمات متخصصة مركزة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996526" y="0"/>
        <a:ext cx="798610" cy="474271"/>
      </dsp:txXfrm>
    </dsp:sp>
    <dsp:sp modelId="{400C35F5-03CF-4780-9B4B-DD5F15A66308}">
      <dsp:nvSpPr>
        <dsp:cNvPr id="0" name=""/>
        <dsp:cNvSpPr/>
      </dsp:nvSpPr>
      <dsp:spPr>
        <a:xfrm>
          <a:off x="1597221" y="474270"/>
          <a:ext cx="1597221" cy="474271"/>
        </a:xfrm>
        <a:prstGeom prst="trapezoid">
          <a:avLst>
            <a:gd name="adj" fmla="val 84193"/>
          </a:avLst>
        </a:prstGeom>
        <a:solidFill>
          <a:schemeClr val="accent2">
            <a:shade val="50000"/>
            <a:hueOff val="169966"/>
            <a:satOff val="-18403"/>
            <a:lumOff val="183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100" kern="1200"/>
            <a:t>مركزة</a:t>
          </a:r>
          <a:endParaRPr lang="en-US" sz="1100" kern="1200"/>
        </a:p>
      </dsp:txBody>
      <dsp:txXfrm>
        <a:off x="1876735" y="474270"/>
        <a:ext cx="1038193" cy="474271"/>
      </dsp:txXfrm>
    </dsp:sp>
    <dsp:sp modelId="{0171A4F0-5425-438D-BBC9-3369DA3E3B6D}">
      <dsp:nvSpPr>
        <dsp:cNvPr id="0" name=""/>
        <dsp:cNvSpPr/>
      </dsp:nvSpPr>
      <dsp:spPr>
        <a:xfrm>
          <a:off x="1197916" y="948542"/>
          <a:ext cx="2395832" cy="474271"/>
        </a:xfrm>
        <a:prstGeom prst="trapezoid">
          <a:avLst>
            <a:gd name="adj" fmla="val 84193"/>
          </a:avLst>
        </a:prstGeom>
        <a:solidFill>
          <a:schemeClr val="accent2">
            <a:shade val="50000"/>
            <a:hueOff val="339932"/>
            <a:satOff val="-36805"/>
            <a:lumOff val="36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100" kern="1200"/>
            <a:t>غير متخصص </a:t>
          </a:r>
          <a:endParaRPr lang="en-US" sz="1100" kern="1200" dirty="0"/>
        </a:p>
      </dsp:txBody>
      <dsp:txXfrm>
        <a:off x="1617186" y="948542"/>
        <a:ext cx="1557290" cy="474271"/>
      </dsp:txXfrm>
    </dsp:sp>
    <dsp:sp modelId="{99727FF9-27C2-4737-9B65-BABD6D3BE059}">
      <dsp:nvSpPr>
        <dsp:cNvPr id="0" name=""/>
        <dsp:cNvSpPr/>
      </dsp:nvSpPr>
      <dsp:spPr>
        <a:xfrm>
          <a:off x="798610" y="1422813"/>
          <a:ext cx="3194442" cy="474271"/>
        </a:xfrm>
        <a:prstGeom prst="trapezoid">
          <a:avLst>
            <a:gd name="adj" fmla="val 84193"/>
          </a:avLst>
        </a:prstGeom>
        <a:solidFill>
          <a:schemeClr val="accent2">
            <a:shade val="50000"/>
            <a:hueOff val="509897"/>
            <a:satOff val="-55208"/>
            <a:lumOff val="55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100" kern="1200"/>
            <a:t>يدعم تواصل اجتماعي ودعم الأسرة </a:t>
          </a:r>
          <a:endParaRPr lang="en-US" sz="1100" kern="1200" dirty="0"/>
        </a:p>
      </dsp:txBody>
      <dsp:txXfrm>
        <a:off x="1357638" y="1422813"/>
        <a:ext cx="2076387" cy="474271"/>
      </dsp:txXfrm>
    </dsp:sp>
    <dsp:sp modelId="{57A60525-0D7B-4155-A7BD-94C08D90ED68}">
      <dsp:nvSpPr>
        <dsp:cNvPr id="0" name=""/>
        <dsp:cNvSpPr/>
      </dsp:nvSpPr>
      <dsp:spPr>
        <a:xfrm>
          <a:off x="399305" y="1897084"/>
          <a:ext cx="3993053" cy="474271"/>
        </a:xfrm>
        <a:prstGeom prst="trapezoid">
          <a:avLst>
            <a:gd name="adj" fmla="val 84193"/>
          </a:avLst>
        </a:prstGeom>
        <a:solidFill>
          <a:schemeClr val="accent2">
            <a:shade val="50000"/>
            <a:hueOff val="339932"/>
            <a:satOff val="-36805"/>
            <a:lumOff val="36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100" kern="1200" dirty="0"/>
            <a:t>يدعم تواصل اجتماعي ودعم الأسرة </a:t>
          </a:r>
          <a:endParaRPr lang="en-US" sz="1100" kern="1200" dirty="0"/>
        </a:p>
      </dsp:txBody>
      <dsp:txXfrm>
        <a:off x="1098089" y="1897084"/>
        <a:ext cx="2595484" cy="474271"/>
      </dsp:txXfrm>
    </dsp:sp>
    <dsp:sp modelId="{ADC680AA-F0EA-48F3-A431-67514B85877D}">
      <dsp:nvSpPr>
        <dsp:cNvPr id="0" name=""/>
        <dsp:cNvSpPr/>
      </dsp:nvSpPr>
      <dsp:spPr>
        <a:xfrm>
          <a:off x="0" y="2371354"/>
          <a:ext cx="4791664" cy="474271"/>
        </a:xfrm>
        <a:prstGeom prst="trapezoid">
          <a:avLst>
            <a:gd name="adj" fmla="val 84193"/>
          </a:avLst>
        </a:prstGeom>
        <a:solidFill>
          <a:schemeClr val="accent2">
            <a:shade val="50000"/>
            <a:hueOff val="169966"/>
            <a:satOff val="-18403"/>
            <a:lumOff val="183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1100" kern="1200" dirty="0"/>
            <a:t>الخدمات الأساسية و الامن</a:t>
          </a:r>
          <a:endParaRPr lang="en-US" sz="1100" kern="1200" dirty="0"/>
        </a:p>
      </dsp:txBody>
      <dsp:txXfrm>
        <a:off x="838541" y="2371354"/>
        <a:ext cx="3114581" cy="47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AD8D4-4DB8-418D-B1FD-AB8B9C9FAA3A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200" kern="1200" dirty="0"/>
            <a:t>الطريقة الكمية</a:t>
          </a:r>
          <a:endParaRPr lang="en-US" sz="3200" kern="1200" dirty="0"/>
        </a:p>
      </dsp:txBody>
      <dsp:txXfrm>
        <a:off x="599352" y="218336"/>
        <a:ext cx="1047111" cy="1047111"/>
      </dsp:txXfrm>
    </dsp:sp>
    <dsp:sp modelId="{69A19069-D1E2-4D68-8F6D-B6E8E23D65F9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07309" y="1930994"/>
        <a:ext cx="631197" cy="202011"/>
      </dsp:txXfrm>
    </dsp:sp>
    <dsp:sp modelId="{864DD497-B6DD-4521-9DEA-1BDA776EC00B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accent2">
            <a:shade val="80000"/>
            <a:hueOff val="247825"/>
            <a:satOff val="-24500"/>
            <a:lumOff val="177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200" kern="1200" dirty="0"/>
            <a:t>الطريقة النوعية</a:t>
          </a:r>
          <a:endParaRPr lang="en-US" sz="3200" kern="1200" dirty="0"/>
        </a:p>
      </dsp:txBody>
      <dsp:txXfrm>
        <a:off x="599352" y="2798551"/>
        <a:ext cx="1047111" cy="1047111"/>
      </dsp:txXfrm>
    </dsp:sp>
    <dsp:sp modelId="{41E4BFF5-EBF7-4BCF-BC47-7A0A48DD0A92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495687"/>
            <a:satOff val="-48326"/>
            <a:lumOff val="33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085454" y="1866737"/>
        <a:ext cx="329635" cy="330524"/>
      </dsp:txXfrm>
    </dsp:sp>
    <dsp:sp modelId="{F84BF1FA-8404-4CE1-9CFC-5545C1514B17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accent2">
            <a:shade val="80000"/>
            <a:hueOff val="495650"/>
            <a:satOff val="-49000"/>
            <a:lumOff val="35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400" kern="1200" dirty="0"/>
            <a:t>كيفية الحصول على معلومات لتحديد </a:t>
          </a:r>
          <a:r>
            <a:rPr lang="en-US" sz="3400" kern="1200" dirty="0"/>
            <a:t>PSS </a:t>
          </a:r>
          <a:r>
            <a:rPr lang="ar-LB" sz="3400" kern="1200" dirty="0"/>
            <a:t>المناسب</a:t>
          </a:r>
          <a:endParaRPr lang="en-US" sz="3400" kern="1200" dirty="0"/>
        </a:p>
      </dsp:txBody>
      <dsp:txXfrm>
        <a:off x="3185560" y="984888"/>
        <a:ext cx="2094223" cy="209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8A52-664F-4F1C-BFE4-541B70CE9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4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6270"/>
            <a:ext cx="6858000" cy="14773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3181-F227-4DF7-BB99-8B65E7492F77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53EC-8A0D-4337-9EFC-D29DACD4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57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7634"/>
            <a:ext cx="8229601" cy="541280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2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9" r:id="rId32"/>
    <p:sldLayoutId id="2147483760" r:id="rId33"/>
    <p:sldLayoutId id="2147483761" r:id="rId3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olaal_homsi@hot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4" y="124457"/>
            <a:ext cx="2111694" cy="8472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191C0D-65A2-46B5-9228-94539DC1645A}"/>
              </a:ext>
            </a:extLst>
          </p:cNvPr>
          <p:cNvSpPr/>
          <p:nvPr/>
        </p:nvSpPr>
        <p:spPr>
          <a:xfrm>
            <a:off x="8282403" y="4507790"/>
            <a:ext cx="20717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altLang="en-US" sz="75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r" defTabSz="685800">
              <a:defRPr/>
            </a:pPr>
            <a:endParaRPr lang="en-US" dirty="0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325687-F994-4547-9C8F-59E3CFDB8D3D}"/>
              </a:ext>
            </a:extLst>
          </p:cNvPr>
          <p:cNvSpPr/>
          <p:nvPr/>
        </p:nvSpPr>
        <p:spPr>
          <a:xfrm>
            <a:off x="1601531" y="4513656"/>
            <a:ext cx="594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تطوير هذه المنشورة بفضل دعم الشعب الأميركي من خلال الوكالة الأميركية للتنمية الدولية (</a:t>
            </a:r>
            <a:r>
              <a:rPr lang="en-US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USAID</a:t>
            </a: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900" cap="all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 rtl="1">
              <a:defRPr/>
            </a:pP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محتويات هذه المنشورة هي مسؤولية</a:t>
            </a:r>
            <a:r>
              <a:rPr lang="en-US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MSI </a:t>
            </a: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ولا تعكس بالضرورة وجهة نظر أو آراء الوكالة الأميركية للتنمية الدولية أو حكومة الولايات المتحدة. 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3E950-5628-483D-8D06-0A9E9BBA5406}"/>
              </a:ext>
            </a:extLst>
          </p:cNvPr>
          <p:cNvSpPr txBox="1"/>
          <p:nvPr/>
        </p:nvSpPr>
        <p:spPr>
          <a:xfrm>
            <a:off x="1198831" y="3200215"/>
            <a:ext cx="742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(USAID) </a:t>
            </a:r>
            <a:r>
              <a:rPr lang="ar-A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بتمويل من الوكالة الأميركية للتنمية الدولية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   (BALADI CAP) </a:t>
            </a:r>
            <a:r>
              <a:rPr lang="ar-L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، بلدي كاب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ar-L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A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من خلال برنامج بناء التحالف</a:t>
            </a:r>
            <a:r>
              <a:rPr lang="ar-L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ات</a:t>
            </a:r>
            <a:r>
              <a:rPr lang="ar-A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 من أجل التقدم والتنمية والاستثمار المحلي - بناء القدرات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523927" y="636456"/>
            <a:ext cx="5276660" cy="1477328"/>
          </a:xfrm>
        </p:spPr>
        <p:txBody>
          <a:bodyPr/>
          <a:lstStyle/>
          <a:p>
            <a:r>
              <a:rPr lang="ar-LB" altLang="en-US" b="1" dirty="0"/>
              <a:t>مناهج وأنشطة الدعم النفسي والاجتماعي</a:t>
            </a:r>
            <a:endParaRPr lang="en-US" dirty="0"/>
          </a:p>
        </p:txBody>
      </p:sp>
      <p:pic>
        <p:nvPicPr>
          <p:cNvPr id="12" name="Picture 2" descr="Motion Design Image - Tracking Results , Free Transparent Clipart -  Clipart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3" y="971692"/>
            <a:ext cx="2826862" cy="21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3936" y="97828"/>
            <a:ext cx="65" cy="1885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53EC-8A0D-4337-9EFC-D29DACD44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10" y="347960"/>
            <a:ext cx="8304028" cy="461665"/>
          </a:xfrm>
        </p:spPr>
        <p:txBody>
          <a:bodyPr/>
          <a:lstStyle/>
          <a:p>
            <a:r>
              <a:rPr lang="ar-LB" dirty="0"/>
              <a:t>العوامل المؤثرة في التأثير النفسي الاجتماعي لأحداث الأزمة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399" y="1144587"/>
            <a:ext cx="4086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خصائص الحدث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بيئة الأزمات / ما بعد الأزمة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الخصائص الفردية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موارد الأسرة والمجتمع</a:t>
            </a:r>
            <a:endParaRPr lang="en-GB" sz="26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pic>
        <p:nvPicPr>
          <p:cNvPr id="30722" name="Picture 2" descr="Biopsychosocial factors associated with non-recovery after a minor  transport-related injury: A systematic revie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809625"/>
            <a:ext cx="4562474" cy="398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2397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sz="2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52400" y="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ar-LB" sz="3200" b="1" dirty="0">
                <a:solidFill>
                  <a:srgbClr val="C00000"/>
                </a:solidFill>
                <a:latin typeface="Helvetica" pitchFamily="84" charset="0"/>
              </a:rPr>
              <a:t>العوامل المؤثرة في التأثير النفسي الاجتماعي لأحداث الأزمة</a:t>
            </a:r>
            <a:endParaRPr lang="da-DK" sz="3200" b="1" dirty="0">
              <a:solidFill>
                <a:srgbClr val="C00000"/>
              </a:solidFill>
              <a:latin typeface="Helvetica" pitchFamily="8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85750" y="1066800"/>
            <a:ext cx="7188938" cy="20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خصائص الحدث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طبيعي مقابل من صنع الإنسان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النية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درجة الوقاية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نطاق التأثير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معاناة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درجة التوقع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مدة الحدث</a:t>
            </a:r>
            <a:endParaRPr lang="da-DK" sz="12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562600" y="62484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endParaRPr lang="en-GB" sz="120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pic>
        <p:nvPicPr>
          <p:cNvPr id="34818" name="Picture 2" descr="MENTAL HEALTH AND PSYCHOSOCIAL SUPPORT IN EMERGENCIES | Child Protection  Hub for South East Eur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3" t="10934" b="7827"/>
          <a:stretch/>
        </p:blipFill>
        <p:spPr bwMode="auto">
          <a:xfrm>
            <a:off x="4610099" y="1414130"/>
            <a:ext cx="4345955" cy="363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1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sz="2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562600" y="62484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endParaRPr lang="en-GB" sz="120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71474" y="802205"/>
            <a:ext cx="552959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AutoNum type="arabicPeriod" startAt="2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بيئة الأزمات / ما بعد الأزمة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طقس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وقت اليوم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إمكانية الوصول إلى المنطقة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مقدار الدمار المادي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عدد الوفيات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عدد وفيات الأطفال</a:t>
            </a:r>
            <a:endParaRPr lang="da-DK" sz="12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sp>
        <p:nvSpPr>
          <p:cNvPr id="2" name="AutoShape 2" descr="Oyo CSDA Embarks on Psychosocial Support - Community and Social Development  Project - Event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Oyo CSDA Embarks on Psychosocial Support - Community and Social Development  Project - Ev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995">
            <a:off x="5089338" y="1595976"/>
            <a:ext cx="3726955" cy="30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52400" y="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ar-LB" sz="3200" b="1" dirty="0">
                <a:solidFill>
                  <a:srgbClr val="C00000"/>
                </a:solidFill>
                <a:latin typeface="Helvetica" pitchFamily="84" charset="0"/>
              </a:rPr>
              <a:t>العوامل المؤثرة في التأثير النفسي الاجتماعي لأحداث الأزمة</a:t>
            </a:r>
            <a:endParaRPr lang="da-DK" sz="3200" b="1" dirty="0">
              <a:solidFill>
                <a:srgbClr val="C00000"/>
              </a:solidFill>
              <a:latin typeface="Helvetica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9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sz="2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562600" y="62484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endParaRPr lang="en-GB" sz="120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152900" y="917575"/>
            <a:ext cx="626324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AutoNum type="arabicPeriod" startAt="3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الخصائص الفردية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العمر - مرحلة </a:t>
            </a: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الحياة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الصحة النفسية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أنظمة الدعم الاجتماعي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إعاقات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الوضع الاقتصادي الاجتماعي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دين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تاريخ الكارثة</a:t>
            </a:r>
          </a:p>
          <a:p>
            <a:pPr marL="457200" indent="-457200">
              <a:spcBef>
                <a:spcPct val="20000"/>
              </a:spcBef>
              <a:buFont typeface="Courier New" pitchFamily="49" charset="0"/>
              <a:buChar char="o"/>
            </a:pPr>
            <a:r>
              <a:rPr lang="ar-LB" sz="22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التجارب المؤلمة السابقة</a:t>
            </a:r>
            <a:endParaRPr lang="da-DK" sz="22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pic>
        <p:nvPicPr>
          <p:cNvPr id="32770" name="Picture 2" descr="Psychosocial Support - J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" y="917575"/>
            <a:ext cx="3845442" cy="36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2400" y="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ar-LB" sz="3200" b="1" dirty="0">
                <a:solidFill>
                  <a:srgbClr val="C00000"/>
                </a:solidFill>
                <a:latin typeface="Helvetica" pitchFamily="84" charset="0"/>
              </a:rPr>
              <a:t>العوامل المؤثرة في التأثير النفسي الاجتماعي لأحداث الأزمة</a:t>
            </a:r>
            <a:endParaRPr lang="da-DK" sz="3200" b="1" dirty="0">
              <a:solidFill>
                <a:srgbClr val="C00000"/>
              </a:solidFill>
              <a:latin typeface="Helvetica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sz="2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562600" y="62484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endParaRPr lang="en-GB" sz="120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71474" y="802205"/>
            <a:ext cx="641209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AutoNum type="arabicPeriod" startAt="4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موارد الأسرة والمجتمع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طقس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وقت اليوم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إمكانية الوصول إلى المنطقة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مقدار الدمار المادي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عدد الوفيات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ar-LB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عدد وفيات الأطفال</a:t>
            </a:r>
            <a:endParaRPr lang="da-DK" sz="12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pic>
        <p:nvPicPr>
          <p:cNvPr id="31746" name="Picture 2" descr="Community-based mental health and psychosocial support in humanitarian  settings | 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20" y="1240355"/>
            <a:ext cx="37015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2400" y="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ar-LB" sz="3200" b="1" dirty="0">
                <a:solidFill>
                  <a:srgbClr val="C00000"/>
                </a:solidFill>
                <a:latin typeface="Helvetica" pitchFamily="84" charset="0"/>
              </a:rPr>
              <a:t>العوامل المؤثرة في التأثير النفسي الاجتماعي لأحداث الأزمة</a:t>
            </a:r>
            <a:endParaRPr lang="da-DK" sz="3200" b="1" dirty="0">
              <a:solidFill>
                <a:srgbClr val="C00000"/>
              </a:solidFill>
              <a:latin typeface="Helvetica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63" y="230832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التأثير النفسي الاجتماعي لأحداث الأزمة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45863" y="63959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ar-LB" altLang="zh-TW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الجوانب الإيجابية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تدعيم النسيج الاجتماعي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تماسك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الإيثار ومساعدة بعضنا البعض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التعاطف والتفاهم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صنع المعنى الإيجابي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المرونة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المسئولية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منع الكوارث الجديدة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زيادة الاستعداد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  تحسين الصحة</a:t>
            </a:r>
            <a:endParaRPr lang="en-US" altLang="zh-TW" sz="220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439093" y="705897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ar-LB" altLang="zh-TW" sz="2600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الجوانب السلبية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تجزئة الروابط البشرية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نزاع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الفردية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التخدير النفسي والإنكار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تآكل الشعور بالمجتمع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عالي التأثر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لا شعور بالمسؤولية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لا توجد خطط للمستقبل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يقظة مفرطة ، ردود فعل مبالغ فيها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تدهور الصحة</a:t>
            </a:r>
            <a:endParaRPr lang="da-DK" altLang="zh-TW" sz="22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4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Unit 13: Clinical Psychology and the Internet] Mayo Clinic's (no date)  article, &quot;Cognitive … | Cognitive therapy, Cognitive behavioral therapy,  Clinical psychology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39150"/>
            <a:ext cx="3486150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20964"/>
            <a:ext cx="7772400" cy="46166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LB" dirty="0"/>
              <a:t>الاستجابات النفسية والاجتماعية للكوارث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 rot="21431154">
            <a:off x="354864" y="821423"/>
            <a:ext cx="3615070" cy="1998921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ar-LB" dirty="0">
                <a:solidFill>
                  <a:schemeClr val="tx1"/>
                </a:solidFill>
              </a:rPr>
              <a:t>يمكن تقسيم الاستجابات النفسية للكارثة إلى ثلاث فئات مختلفة ، وهي:</a:t>
            </a:r>
          </a:p>
          <a:p>
            <a:pPr>
              <a:buFont typeface="Arial" charset="0"/>
              <a:buNone/>
            </a:pPr>
            <a:r>
              <a:rPr lang="ar-LB" dirty="0">
                <a:solidFill>
                  <a:schemeClr val="tx1"/>
                </a:solidFill>
              </a:rPr>
              <a:t>أفكار</a:t>
            </a:r>
          </a:p>
          <a:p>
            <a:pPr>
              <a:buFont typeface="Arial" charset="0"/>
              <a:buNone/>
            </a:pPr>
            <a:r>
              <a:rPr lang="ar-LB" dirty="0">
                <a:solidFill>
                  <a:schemeClr val="tx1"/>
                </a:solidFill>
              </a:rPr>
              <a:t>مشاعر</a:t>
            </a:r>
          </a:p>
          <a:p>
            <a:pPr>
              <a:buFont typeface="Arial" charset="0"/>
              <a:buNone/>
            </a:pPr>
            <a:r>
              <a:rPr lang="ar-LB" dirty="0">
                <a:solidFill>
                  <a:schemeClr val="tx1"/>
                </a:solidFill>
              </a:rPr>
              <a:t>سلوك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2" name="Picture 2" descr="An OCHA oPt Humanitarian Fund Success Story - Providing Psychosocial Support  to Injured Demonstrators - Article - Question of Pales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2" y="1013462"/>
            <a:ext cx="4957060" cy="378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ognitive Behavioural Therapy (CBT) | Counselling Mat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ognitive Behavioural Therapy (CBT) | Counselling Matt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Cognitive Behavioural Therapy (CBT) | Counselling Matt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97" y="423180"/>
            <a:ext cx="7772400" cy="46166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LB" b="1" dirty="0"/>
              <a:t>أفكار</a:t>
            </a:r>
            <a:r>
              <a:rPr lang="en-US" b="1" dirty="0"/>
              <a:t>						</a:t>
            </a:r>
            <a:r>
              <a:rPr lang="ar-LB" b="1" dirty="0"/>
              <a:t> مشاعر</a:t>
            </a:r>
            <a:r>
              <a:rPr lang="en-US" b="1" dirty="0"/>
              <a:t>						</a:t>
            </a:r>
            <a:r>
              <a:rPr lang="ar-LB" b="1" dirty="0"/>
              <a:t> سلوك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3027" y="988642"/>
            <a:ext cx="2174359" cy="3200400"/>
          </a:xfrm>
        </p:spPr>
        <p:txBody>
          <a:bodyPr>
            <a:normAutofit/>
          </a:bodyPr>
          <a:lstStyle/>
          <a:p>
            <a:r>
              <a:rPr lang="ar-LB" dirty="0"/>
              <a:t>ردود الأفكار الرئيسية هي ؛</a:t>
            </a:r>
          </a:p>
          <a:p>
            <a:r>
              <a:rPr lang="ar-LB" dirty="0"/>
              <a:t>أحلام / كوابيس متكررة</a:t>
            </a:r>
          </a:p>
          <a:p>
            <a:r>
              <a:rPr lang="ar-LB" dirty="0"/>
              <a:t>إعادة بناء الأحداث في الاعتبار</a:t>
            </a:r>
          </a:p>
          <a:p>
            <a:r>
              <a:rPr lang="ar-LB" dirty="0"/>
              <a:t>صعوبة في التركيز</a:t>
            </a:r>
          </a:p>
          <a:p>
            <a:r>
              <a:rPr lang="ar-LB" dirty="0"/>
              <a:t>تكرار الأفكار أو الذكريات عن الكارثة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51544" y="988642"/>
            <a:ext cx="249333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dirty="0"/>
              <a:t>الخوف والقلق عند التذكير بالكارثة</a:t>
            </a:r>
          </a:p>
          <a:p>
            <a:r>
              <a:rPr lang="ar-LB" dirty="0"/>
              <a:t>قلة المشاركة والتمتع</a:t>
            </a:r>
          </a:p>
          <a:p>
            <a:r>
              <a:rPr lang="ar-LB" dirty="0"/>
              <a:t>كآبة</a:t>
            </a:r>
          </a:p>
          <a:p>
            <a:r>
              <a:rPr lang="ar-LB" dirty="0"/>
              <a:t>الشعور بالضيق</a:t>
            </a:r>
          </a:p>
          <a:p>
            <a:r>
              <a:rPr lang="ar-LB" dirty="0"/>
              <a:t>الشعور باليأس / الفراغ / الخسارة العميقة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65110" y="988642"/>
            <a:ext cx="2748516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dirty="0"/>
              <a:t>المبالغة في الحماية فيما يتعلق بالسلامة والنفس والأسرة</a:t>
            </a:r>
          </a:p>
          <a:p>
            <a:r>
              <a:rPr lang="ar-LB" dirty="0"/>
              <a:t>يذهل بسهولة</a:t>
            </a:r>
          </a:p>
          <a:p>
            <a:r>
              <a:rPr lang="ar-LB" dirty="0"/>
              <a:t>المعاناة من مشاكل النوم</a:t>
            </a:r>
          </a:p>
          <a:p>
            <a:r>
              <a:rPr lang="ar-LB" dirty="0"/>
              <a:t>دامعة من دون سبب واضح</a:t>
            </a:r>
            <a:endParaRPr lang="en-US" dirty="0"/>
          </a:p>
        </p:txBody>
      </p:sp>
      <p:sp>
        <p:nvSpPr>
          <p:cNvPr id="3" name="Lightning Bolt 2"/>
          <p:cNvSpPr/>
          <p:nvPr/>
        </p:nvSpPr>
        <p:spPr>
          <a:xfrm>
            <a:off x="2190307" y="914214"/>
            <a:ext cx="861237" cy="2711488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5303874" y="988642"/>
            <a:ext cx="861237" cy="2711488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35689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LB" altLang="zh-TW" sz="3200" b="1" dirty="0">
                <a:solidFill>
                  <a:srgbClr val="C00000"/>
                </a:solidFill>
                <a:latin typeface="Helvetica" pitchFamily="84" charset="0"/>
              </a:rPr>
              <a:t>كيف نقدم </a:t>
            </a:r>
            <a:r>
              <a:rPr lang="da-DK" altLang="zh-TW" sz="3200" b="1" dirty="0">
                <a:solidFill>
                  <a:srgbClr val="C00000"/>
                </a:solidFill>
                <a:latin typeface="Helvetica" pitchFamily="84" charset="0"/>
              </a:rPr>
              <a:t>PSS؟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9479" y="1139456"/>
            <a:ext cx="51426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ar-LB" altLang="zh-TW" sz="2000" dirty="0">
                <a:latin typeface="Helvetica" pitchFamily="34" charset="0"/>
                <a:cs typeface="Helvetica" pitchFamily="34" charset="0"/>
              </a:rPr>
              <a:t>تعزيز الشعور بالأمان</a:t>
            </a:r>
          </a:p>
          <a:p>
            <a:pPr>
              <a:buFont typeface="Arial" charset="0"/>
              <a:buChar char="•"/>
            </a:pPr>
            <a:endParaRPr lang="ar-LB" altLang="zh-TW" sz="2000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ar-LB" altLang="zh-TW" sz="2000" dirty="0">
                <a:latin typeface="Helvetica" pitchFamily="34" charset="0"/>
                <a:cs typeface="Helvetica" pitchFamily="34" charset="0"/>
              </a:rPr>
              <a:t>• تهدئة القلق وتقليل الاستثارة الفسيولوجية</a:t>
            </a:r>
          </a:p>
          <a:p>
            <a:pPr>
              <a:buFont typeface="Arial" charset="0"/>
              <a:buChar char="•"/>
            </a:pPr>
            <a:endParaRPr lang="ar-LB" altLang="zh-TW" sz="2000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ar-LB" altLang="zh-TW" sz="2000" dirty="0">
                <a:latin typeface="Helvetica" pitchFamily="34" charset="0"/>
                <a:cs typeface="Helvetica" pitchFamily="34" charset="0"/>
              </a:rPr>
              <a:t>• زيادة الفعالية الذاتية والجماعية</a:t>
            </a:r>
          </a:p>
          <a:p>
            <a:pPr>
              <a:buFont typeface="Arial" charset="0"/>
              <a:buChar char="•"/>
            </a:pPr>
            <a:endParaRPr lang="ar-LB" altLang="zh-TW" sz="2000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ar-LB" altLang="zh-TW" sz="2000" dirty="0">
                <a:latin typeface="Helvetica" pitchFamily="34" charset="0"/>
                <a:cs typeface="Helvetica" pitchFamily="34" charset="0"/>
              </a:rPr>
              <a:t>• تشجيع الدعم الاجتماعي والترابط</a:t>
            </a:r>
          </a:p>
          <a:p>
            <a:pPr>
              <a:buFont typeface="Arial" charset="0"/>
              <a:buChar char="•"/>
            </a:pPr>
            <a:endParaRPr lang="ar-LB" altLang="zh-TW" sz="2000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charset="0"/>
              <a:buChar char="•"/>
            </a:pPr>
            <a:r>
              <a:rPr lang="ar-LB" altLang="zh-TW" sz="2000" dirty="0">
                <a:latin typeface="Helvetica" pitchFamily="34" charset="0"/>
                <a:cs typeface="Helvetica" pitchFamily="34" charset="0"/>
              </a:rPr>
              <a:t>• غرس الأمل والشعور بالمستقبل الإيجابي</a:t>
            </a:r>
            <a:endParaRPr lang="en-GB" altLang="zh-TW" sz="1600" b="1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pic>
        <p:nvPicPr>
          <p:cNvPr id="35842" name="Picture 2" descr="The four PSS dimensions and design process (Tan et al. 2009) | Download  Scientific Diagram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35" y="819150"/>
            <a:ext cx="3380710" cy="385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8857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LB" dirty="0"/>
              <a:t>الصفات الملائمة للدعم النفسي الاجتماعي الأساسي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66" y="988642"/>
            <a:ext cx="3918098" cy="3200400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الاستماع الفعال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مهارات التواصل الجيد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الجدارة بالثقة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المقاربة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الصبر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اللطف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التزام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موقف الرعاية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نهج غير قضائي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معرفة جيدة بالقضايا النفسية والاجتماعية</a:t>
            </a:r>
            <a:endParaRPr lang="en-US" dirty="0"/>
          </a:p>
        </p:txBody>
      </p:sp>
      <p:pic>
        <p:nvPicPr>
          <p:cNvPr id="12290" name="Picture 2" descr="How to Improve Your Psychological Well-Bei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9"/>
          <a:stretch/>
        </p:blipFill>
        <p:spPr bwMode="auto">
          <a:xfrm>
            <a:off x="4106415" y="1184432"/>
            <a:ext cx="4761138" cy="3004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4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799" y="1601787"/>
            <a:ext cx="4934825" cy="1209781"/>
          </a:xfrm>
        </p:spPr>
        <p:txBody>
          <a:bodyPr>
            <a:normAutofit/>
          </a:bodyPr>
          <a:lstStyle/>
          <a:p>
            <a:r>
              <a:rPr lang="ar-LB" dirty="0"/>
              <a:t>مناهج وأنشطة الدعم النفسي والاجتماعي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7AD94-3A19-478E-912D-C82EC944FC18}"/>
              </a:ext>
            </a:extLst>
          </p:cNvPr>
          <p:cNvSpPr txBox="1"/>
          <p:nvPr/>
        </p:nvSpPr>
        <p:spPr>
          <a:xfrm>
            <a:off x="552893" y="331289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any clarifications or questions, please contact 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Rolaal_homsi@hotmail.com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04" y="353312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النشاط 1: الخبرات الشخصية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599" y="1158761"/>
            <a:ext cx="8066567" cy="370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فكر في موقف واجه فيه شخص تعرفه مشكلة.</a:t>
            </a:r>
          </a:p>
          <a:p>
            <a:pPr algn="r">
              <a:spcBef>
                <a:spcPct val="20000"/>
              </a:spcBef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كيف عرفت أن هناك حاجة للمساعدة؟</a:t>
            </a:r>
          </a:p>
          <a:p>
            <a:pPr algn="r">
              <a:spcBef>
                <a:spcPct val="20000"/>
              </a:spcBef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كيف استوفيت أنت أو غيرك هذه الاحتياجات؟</a:t>
            </a:r>
          </a:p>
          <a:p>
            <a:pPr algn="r">
              <a:spcBef>
                <a:spcPct val="20000"/>
              </a:spcBef>
            </a:pPr>
            <a:r>
              <a:rPr lang="ar-LB" sz="26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شارك تجاربك مع الشخص المجاور لك بعد ذلك.</a:t>
            </a:r>
            <a:endParaRPr lang="en-GB" sz="26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04" y="499730"/>
            <a:ext cx="4038296" cy="7972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LB" dirty="0"/>
              <a:t>احتياجات الدعم النفسي والاجتماعي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يتأثر الناس بطرق مختلفة ويتطلبون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أنواع مختلفة من الدعامات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مفتاح لتنظيم الصحة النفسية و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الدعم النفسي هو تطوير أ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نظام الطبقات التكميلية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يدعم الذي يلبي احتياجات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مجموعات مختلفة.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يمكن توضيح ذلك من خلال الهرم.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جميع طبقات الهرم مهمة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وينبغي أن يتم تنفيذه بشكل مثالي في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نفس الوقت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08498"/>
              </p:ext>
            </p:extLst>
          </p:nvPr>
        </p:nvGraphicFramePr>
        <p:xfrm>
          <a:off x="4075889" y="1178060"/>
          <a:ext cx="4791664" cy="284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064641" y="4324970"/>
            <a:ext cx="35370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ar-LB" sz="1100" b="1" i="1" dirty="0">
                <a:solidFill>
                  <a:srgbClr val="C00000"/>
                </a:solidFill>
                <a:latin typeface="Helvetica" pitchFamily="84" charset="0"/>
                <a:cs typeface="Arial" charset="0"/>
              </a:rPr>
              <a:t>هرم التدخل للصحة النفسية والدعم النفسي والاجتماعي</a:t>
            </a:r>
            <a:endParaRPr lang="en-GB" sz="1100" b="1" i="1" dirty="0">
              <a:solidFill>
                <a:srgbClr val="C00000"/>
              </a:solidFill>
              <a:latin typeface="Helvetica" pitchFamily="8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8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" y="-2667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zh-TW" sz="1600" b="1" dirty="0">
                <a:solidFill>
                  <a:schemeClr val="tx2"/>
                </a:solidFill>
                <a:latin typeface="Helvetica" pitchFamily="84" charset="0"/>
              </a:rPr>
              <a:t> Matrix of Interventions/</a:t>
            </a:r>
            <a:r>
              <a:rPr lang="ar-LB" sz="1600" dirty="0"/>
              <a:t>مصفوفة التدخلات</a:t>
            </a:r>
            <a:r>
              <a:rPr lang="en-US" sz="1600" dirty="0"/>
              <a:t> </a:t>
            </a:r>
            <a:endParaRPr lang="da-DK" altLang="zh-TW" sz="1600" b="1" dirty="0">
              <a:solidFill>
                <a:schemeClr val="tx2"/>
              </a:solidFill>
              <a:latin typeface="Helvetica" pitchFamily="8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altLang="zh-TW" sz="1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1000" y="19050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altLang="zh-TW" sz="1600" b="1">
              <a:latin typeface="Helvetica" pitchFamily="84" charset="0"/>
            </a:endParaRPr>
          </a:p>
          <a:p>
            <a:endParaRPr lang="da-DK" altLang="zh-TW" sz="1600">
              <a:latin typeface="Helvetica" pitchFamily="8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57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da-DK" altLang="zh-TW" sz="1600" b="1">
              <a:solidFill>
                <a:schemeClr val="tx2"/>
              </a:solidFill>
              <a:latin typeface="Helvetica" pitchFamily="84" charset="0"/>
            </a:endParaRPr>
          </a:p>
        </p:txBody>
      </p:sp>
      <p:graphicFrame>
        <p:nvGraphicFramePr>
          <p:cNvPr id="19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04814"/>
              </p:ext>
            </p:extLst>
          </p:nvPr>
        </p:nvGraphicFramePr>
        <p:xfrm>
          <a:off x="190500" y="514350"/>
          <a:ext cx="8724900" cy="4343402"/>
        </p:xfrm>
        <a:graphic>
          <a:graphicData uri="http://schemas.openxmlformats.org/drawingml/2006/table">
            <a:tbl>
              <a:tblPr/>
              <a:tblGrid>
                <a:gridCol w="380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84" charset="0"/>
                          <a:ea typeface="ヒラギノ角ゴ Pro W3" pitchFamily="84" charset="-128"/>
                        </a:rPr>
                        <a:t>التأهب للطوارئ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84" charset="0"/>
                          <a:ea typeface="ヒラギノ角ゴ Pro W3" pitchFamily="84" charset="-128"/>
                        </a:rPr>
                        <a:t>الحد الأدنى من الاستجابة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84" charset="0"/>
                          <a:ea typeface="ヒラギノ角ゴ Pro W3" pitchFamily="84" charset="-128"/>
                        </a:rPr>
                        <a:t>استجابة شاملة</a:t>
                      </a: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533400" marR="0" lvl="0" indent="-53340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تنسيق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التقييم والمراقبة والتقييم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معايير الحماية وحقوق الإنسان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الموارد البشرية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تعبئة المجتمع ودعمه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خدمات صحية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التعليم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نشر المعلومات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الأمن الغذائي والتغذية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المأوى وتخطيط الموقع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الماء والنظافة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84" charset="0"/>
                        <a:ea typeface="ヒラギノ角ゴ Pro W3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" name="右大括弧 10"/>
          <p:cNvSpPr/>
          <p:nvPr/>
        </p:nvSpPr>
        <p:spPr bwMode="auto">
          <a:xfrm>
            <a:off x="3581400" y="1219200"/>
            <a:ext cx="381000" cy="127057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1" name="右大括弧 12"/>
          <p:cNvSpPr/>
          <p:nvPr/>
        </p:nvSpPr>
        <p:spPr bwMode="auto">
          <a:xfrm>
            <a:off x="3581400" y="2573337"/>
            <a:ext cx="381000" cy="13716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2" name="右大括弧 14"/>
          <p:cNvSpPr/>
          <p:nvPr/>
        </p:nvSpPr>
        <p:spPr bwMode="auto">
          <a:xfrm>
            <a:off x="3600450" y="4022725"/>
            <a:ext cx="381000" cy="990600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3" name="文字方塊 11"/>
          <p:cNvSpPr txBox="1">
            <a:spLocks noChangeArrowheads="1"/>
          </p:cNvSpPr>
          <p:nvPr/>
        </p:nvSpPr>
        <p:spPr bwMode="auto">
          <a:xfrm>
            <a:off x="4495800" y="15240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LB" dirty="0"/>
              <a:t>وظائف مشتركة عبر المجالات</a:t>
            </a:r>
            <a:endParaRPr lang="zh-TW" altLang="en-US" dirty="0"/>
          </a:p>
        </p:txBody>
      </p:sp>
      <p:sp>
        <p:nvSpPr>
          <p:cNvPr id="24" name="文字方塊 13"/>
          <p:cNvSpPr txBox="1">
            <a:spLocks noChangeArrowheads="1"/>
          </p:cNvSpPr>
          <p:nvPr/>
        </p:nvSpPr>
        <p:spPr bwMode="auto">
          <a:xfrm>
            <a:off x="4495800" y="2659062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ar-LB" dirty="0"/>
              <a:t>مجالات الصحة النفسية والدعم النفسي الاجتماعي الأساسية</a:t>
            </a:r>
            <a:endParaRPr lang="en-GB" altLang="zh-TW" sz="4000" dirty="0"/>
          </a:p>
        </p:txBody>
      </p:sp>
      <p:sp>
        <p:nvSpPr>
          <p:cNvPr id="25" name="文字方塊 15"/>
          <p:cNvSpPr txBox="1">
            <a:spLocks noChangeArrowheads="1"/>
          </p:cNvSpPr>
          <p:nvPr/>
        </p:nvSpPr>
        <p:spPr bwMode="auto">
          <a:xfrm>
            <a:off x="4495800" y="4183062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ar-LB" dirty="0"/>
              <a:t>الاعتبارات الاجتماعية في المجالات القطاعية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8033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81" y="570626"/>
            <a:ext cx="3497093" cy="38268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LB" dirty="0"/>
              <a:t>قبول الموقف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6"/>
            <a:ext cx="3418367" cy="3689683"/>
          </a:xfrm>
        </p:spPr>
        <p:txBody>
          <a:bodyPr rtlCol="0">
            <a:normAutofit/>
          </a:bodyPr>
          <a:lstStyle/>
          <a:p>
            <a:pPr marL="0" indent="0" algn="r">
              <a:spcAft>
                <a:spcPts val="0"/>
              </a:spcAft>
              <a:buNone/>
              <a:defRPr/>
            </a:pPr>
            <a:r>
              <a:rPr lang="ar-LB" dirty="0"/>
              <a:t>يستخدم الناس طرقًا مختلفة للوصول إلى قبول وضعهم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r>
              <a:rPr lang="ar-LB" dirty="0"/>
              <a:t> 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r>
              <a:rPr lang="ar-LB" dirty="0"/>
              <a:t>عادة ما يبدأ بالرفض والغضب والمساومة والاكتئاب وأخيراً مرحلة القبول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r>
              <a:rPr lang="ar-LB" dirty="0"/>
              <a:t> 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r>
              <a:rPr lang="ar-LB" dirty="0"/>
              <a:t>يختلف الوقت الذي يستغرقه الأفراد المختلفون لهذه المراحل باختلاف الأفراد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r>
              <a:rPr lang="ar-LB" dirty="0"/>
              <a:t> </a:t>
            </a:r>
          </a:p>
          <a:p>
            <a:pPr marL="0" indent="0" algn="r">
              <a:spcAft>
                <a:spcPts val="0"/>
              </a:spcAft>
              <a:buNone/>
              <a:defRPr/>
            </a:pPr>
            <a:r>
              <a:rPr lang="ar-LB" dirty="0"/>
              <a:t>كثير من الناس يتأقلمون ويمضون في حياتهم بعد قبول وضعهم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1575" y="291383"/>
            <a:ext cx="4566988" cy="5704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r">
              <a:defRPr/>
            </a:pPr>
            <a:r>
              <a:rPr lang="ar-LB" sz="2000" dirty="0"/>
              <a:t>خطوات قبول الموقف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1575" y="1032291"/>
            <a:ext cx="4566988" cy="3954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charset="0"/>
              <a:buNone/>
            </a:pPr>
            <a:r>
              <a:rPr lang="ar-LB" b="1" dirty="0"/>
              <a:t>مرحلة الإنكار "لست أنا!"</a:t>
            </a:r>
          </a:p>
          <a:p>
            <a:pPr algn="r">
              <a:buFont typeface="Arial" charset="0"/>
              <a:buNone/>
            </a:pPr>
            <a:r>
              <a:rPr lang="ar-LB" b="1" dirty="0"/>
              <a:t>مرحلة الغضب "لماذا أنا؟"</a:t>
            </a:r>
          </a:p>
          <a:p>
            <a:pPr algn="r">
              <a:buFont typeface="Arial" charset="0"/>
              <a:buNone/>
            </a:pPr>
            <a:r>
              <a:rPr lang="ar-LB" b="1" dirty="0"/>
              <a:t>مرحلة المساومة "حسنًا ، لكن أولاً دعني ..."</a:t>
            </a:r>
          </a:p>
          <a:p>
            <a:pPr algn="r">
              <a:buFont typeface="Arial" charset="0"/>
              <a:buNone/>
            </a:pPr>
            <a:r>
              <a:rPr lang="ar-LB" b="1" dirty="0"/>
              <a:t>مرحلة الاكتئاب "حسنًا ، لكني لم أفعل .."</a:t>
            </a:r>
          </a:p>
          <a:p>
            <a:pPr algn="r">
              <a:buFont typeface="Arial" charset="0"/>
              <a:buNone/>
            </a:pPr>
            <a:r>
              <a:rPr lang="ar-LB" b="1" dirty="0"/>
              <a:t>مرحلة القبول "حسنًا ، لم أعد خائفًا"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724" y="207632"/>
            <a:ext cx="9144000" cy="1002149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LB" dirty="0"/>
              <a:t>الفئات المعرضة للعواقب النفسية للكوارث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5" y="1218083"/>
            <a:ext cx="4529469" cy="3686951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هناك مجموعات أكثر عرضة للعواقب النفسية للكوارث مثل: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LB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كبار السن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الأطفال والمراهقون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النساء (خاصة الحوامل أو المرضعات)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الأسر ذات العائل الوحيد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فقراء للغاية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الأشخاص ذوي الإعاقة أو الظروف الصحية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المفجوع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LB" dirty="0"/>
              <a:t>عمال الإنقاذ والإغاثة</a:t>
            </a:r>
            <a:endParaRPr lang="en-US" dirty="0"/>
          </a:p>
        </p:txBody>
      </p:sp>
      <p:pic>
        <p:nvPicPr>
          <p:cNvPr id="18434" name="Picture 2" descr="Terms and conditions | PS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20874" r="3371" b="21649"/>
          <a:stretch/>
        </p:blipFill>
        <p:spPr bwMode="auto">
          <a:xfrm rot="756706">
            <a:off x="5019747" y="1655427"/>
            <a:ext cx="3257478" cy="202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91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40" y="867034"/>
            <a:ext cx="1834116" cy="3200400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sz="1300" dirty="0"/>
              <a:t>تتم حماية رفاهية الناس من خلال تلبية احتياجاتهم الأساسية وحقوقهم في الأمن والحوكمة والخدمات الأساسية مثل الغذاء والمياه النظيفة والرعاية الصحية والمأوى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sz="1300" dirty="0"/>
              <a:t>قد تكون الاستجابة النفسية والاجتماعية هنا هي الدعوة إلى وضع هذه الخدمات والحماية الأساسية في مكانها الصحيح ويتم تنفيذها بطريقة محترمة وملائمة اجتماعيًا</a:t>
            </a:r>
            <a:endParaRPr lang="en-US" sz="1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94613" y="837390"/>
            <a:ext cx="223283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LB" sz="1300" dirty="0"/>
              <a:t>ينقطع عدد أقل من الأشخاص بسبب الشبكات الأسرية والمجتمعية المحطمة نتيجة لحالات الطوارئ</a:t>
            </a:r>
          </a:p>
          <a:p>
            <a:endParaRPr lang="en-US" sz="1300" dirty="0"/>
          </a:p>
          <a:p>
            <a:endParaRPr lang="ar-LB" sz="1300" dirty="0"/>
          </a:p>
          <a:p>
            <a:r>
              <a:rPr lang="ar-LB" sz="1300" dirty="0"/>
              <a:t>قد تكون الاستجابة النفسية والاجتماعية هنا هي المشاركة في تتبع الأسرة ولم شملها أو قد تتضمن تشجيع شبكات الدعم الاجتماعي</a:t>
            </a:r>
            <a:endParaRPr lang="en-US" sz="1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29697" y="664592"/>
            <a:ext cx="1982745" cy="3973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sz="1300" dirty="0"/>
              <a:t>سيحتاج عدد أقل من الأشخاص إلى دعم يركز بشكل مباشر على الرفاهية النفسية والاجتماعية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sz="1300" dirty="0"/>
              <a:t>قد يكون هذا تدخلات فردية أو عائلية أو جماعية ، وعادة ما يتم تنفيذها بواسطة عمال مدربين وخاضعين للإشراف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sz="1300" dirty="0"/>
              <a:t>قد تتضمن الاستجابة النفسية والاجتماعية هنا أنشطة للمساعدة في التعامل مع آثار العنف القائم على النوع الاجتماعي ، على سبيل المثال. مجموعات دعم لضحايا الاغتصاب</a:t>
            </a:r>
            <a:endParaRPr lang="en-US" sz="13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12442" y="746899"/>
            <a:ext cx="2323214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sz="1300" dirty="0"/>
              <a:t>يوجد في أعلى الهرم دعم إضافي للنسبة الصغيرة من السكان الذين لا يمكن تحمل حالتهم ، على الرغم من الدعم المذكور بالفعل ، والذين قد يواجهون صعوبات كبيرة في الأداء اليومي الأساسي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sz="1300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sz="1300" dirty="0"/>
              <a:t>يمكن أن تشمل المساعدة هنا الدعم النفسي أو النفسي للأشخاص الذين يعانون من اضطرابات عقلية لا يمكن إدارتها بشكل مناسب ضمن خدمات الصحة الأولية</a:t>
            </a:r>
            <a:endParaRPr lang="en-US" sz="1300" dirty="0"/>
          </a:p>
        </p:txBody>
      </p:sp>
      <p:sp>
        <p:nvSpPr>
          <p:cNvPr id="10" name="Down Arrow 9"/>
          <p:cNvSpPr/>
          <p:nvPr/>
        </p:nvSpPr>
        <p:spPr>
          <a:xfrm>
            <a:off x="1063593" y="2193852"/>
            <a:ext cx="372139" cy="42530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690976" y="2134448"/>
            <a:ext cx="372139" cy="42530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38506" y="2619154"/>
            <a:ext cx="372139" cy="42530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056782" y="1584044"/>
            <a:ext cx="372139" cy="42530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1707" y="248153"/>
            <a:ext cx="2035909" cy="474271"/>
            <a:chOff x="0" y="2371354"/>
            <a:chExt cx="4791664" cy="474271"/>
          </a:xfrm>
        </p:grpSpPr>
        <p:sp>
          <p:nvSpPr>
            <p:cNvPr id="16" name="Trapezoid 15"/>
            <p:cNvSpPr/>
            <p:nvPr/>
          </p:nvSpPr>
          <p:spPr>
            <a:xfrm>
              <a:off x="0" y="2371354"/>
              <a:ext cx="4791664" cy="474271"/>
            </a:xfrm>
            <a:prstGeom prst="trapezoid">
              <a:avLst>
                <a:gd name="adj" fmla="val 8419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169966"/>
                <a:satOff val="-18403"/>
                <a:lumOff val="18394"/>
                <a:alphaOff val="0"/>
              </a:schemeClr>
            </a:fillRef>
            <a:effectRef idx="0">
              <a:schemeClr val="accent2">
                <a:shade val="50000"/>
                <a:hueOff val="169966"/>
                <a:satOff val="-18403"/>
                <a:lumOff val="183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rapezoid 4"/>
            <p:cNvSpPr/>
            <p:nvPr/>
          </p:nvSpPr>
          <p:spPr>
            <a:xfrm>
              <a:off x="838541" y="2371354"/>
              <a:ext cx="3114581" cy="474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LB" sz="1100" kern="1200"/>
                <a:t>الخدمات الأساسية و الامن</a:t>
              </a:r>
              <a:endParaRPr lang="en-US" sz="11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3094" y="166437"/>
            <a:ext cx="798610" cy="474271"/>
            <a:chOff x="1996526" y="0"/>
            <a:chExt cx="798610" cy="474271"/>
          </a:xfrm>
        </p:grpSpPr>
        <p:sp>
          <p:nvSpPr>
            <p:cNvPr id="31" name="Trapezoid 30"/>
            <p:cNvSpPr/>
            <p:nvPr/>
          </p:nvSpPr>
          <p:spPr>
            <a:xfrm>
              <a:off x="1996526" y="0"/>
              <a:ext cx="798610" cy="474271"/>
            </a:xfrm>
            <a:prstGeom prst="trapezoid">
              <a:avLst>
                <a:gd name="adj" fmla="val 8419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rapezoid 4"/>
            <p:cNvSpPr/>
            <p:nvPr/>
          </p:nvSpPr>
          <p:spPr>
            <a:xfrm>
              <a:off x="1996526" y="0"/>
              <a:ext cx="798610" cy="47427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LB" sz="1100" b="1" kern="1200" dirty="0">
                  <a:solidFill>
                    <a:schemeClr val="tx1"/>
                  </a:solidFill>
                </a:rPr>
                <a:t>خدمات متخصصة مركزة </a:t>
              </a:r>
              <a:endParaRPr lang="en-US" sz="11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9815" y="272628"/>
            <a:ext cx="1597221" cy="474271"/>
            <a:chOff x="1597221" y="474270"/>
            <a:chExt cx="1597221" cy="474271"/>
          </a:xfrm>
        </p:grpSpPr>
        <p:sp>
          <p:nvSpPr>
            <p:cNvPr id="29" name="Trapezoid 28"/>
            <p:cNvSpPr/>
            <p:nvPr/>
          </p:nvSpPr>
          <p:spPr>
            <a:xfrm>
              <a:off x="1597221" y="474270"/>
              <a:ext cx="1597221" cy="474271"/>
            </a:xfrm>
            <a:prstGeom prst="trapezoid">
              <a:avLst>
                <a:gd name="adj" fmla="val 8419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169966"/>
                <a:satOff val="-18403"/>
                <a:lumOff val="18394"/>
                <a:alphaOff val="0"/>
              </a:schemeClr>
            </a:fillRef>
            <a:effectRef idx="0">
              <a:schemeClr val="accent2">
                <a:shade val="50000"/>
                <a:hueOff val="169966"/>
                <a:satOff val="-18403"/>
                <a:lumOff val="183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rapezoid 6"/>
            <p:cNvSpPr/>
            <p:nvPr/>
          </p:nvSpPr>
          <p:spPr>
            <a:xfrm>
              <a:off x="1876735" y="474270"/>
              <a:ext cx="1038193" cy="474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LB" sz="1100" kern="1200"/>
                <a:t>مركزة</a:t>
              </a:r>
              <a:endParaRPr lang="en-US" sz="11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52748" y="248153"/>
            <a:ext cx="2174704" cy="416440"/>
            <a:chOff x="399305" y="1897084"/>
            <a:chExt cx="3993053" cy="474271"/>
          </a:xfrm>
        </p:grpSpPr>
        <p:sp>
          <p:nvSpPr>
            <p:cNvPr id="23" name="Trapezoid 22"/>
            <p:cNvSpPr/>
            <p:nvPr/>
          </p:nvSpPr>
          <p:spPr>
            <a:xfrm>
              <a:off x="399305" y="1897084"/>
              <a:ext cx="3993053" cy="474271"/>
            </a:xfrm>
            <a:prstGeom prst="trapezoid">
              <a:avLst>
                <a:gd name="adj" fmla="val 8419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339932"/>
                <a:satOff val="-36805"/>
                <a:lumOff val="36787"/>
                <a:alphaOff val="0"/>
              </a:schemeClr>
            </a:fillRef>
            <a:effectRef idx="0">
              <a:schemeClr val="accent2">
                <a:shade val="50000"/>
                <a:hueOff val="339932"/>
                <a:satOff val="-36805"/>
                <a:lumOff val="367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rapezoid 12"/>
            <p:cNvSpPr/>
            <p:nvPr/>
          </p:nvSpPr>
          <p:spPr>
            <a:xfrm>
              <a:off x="1098089" y="1897084"/>
              <a:ext cx="2595484" cy="474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LB" sz="1100" kern="1200"/>
                <a:t>يدعم تواصل اجتماعي ودعم الأسرة </a:t>
              </a:r>
              <a:endParaRPr lang="en-U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387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55" y="591485"/>
            <a:ext cx="7772400" cy="46166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LB" dirty="0"/>
              <a:t>أنشطة الدعم النفسي والاجتماعي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00" y="1053150"/>
            <a:ext cx="3059349" cy="3634936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LB" dirty="0"/>
              <a:t>الإسعافات الأولية النفسية بعد الأزمة (التهدئة والاستماع إلى المصاب)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LB" dirty="0"/>
              <a:t>مجموعات المناقشة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LB" dirty="0"/>
              <a:t>زيارة المنزل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LB" dirty="0"/>
              <a:t>إنشاء شبكات اجتماعية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LB" dirty="0"/>
              <a:t>إنشاء مجموعات دعم الأقران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LB" dirty="0"/>
              <a:t>أنشطة مدرسية حيث يمكن للأطفال اللعب واستعادة الثقة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ar-LB" dirty="0"/>
              <a:t>تدريب مهني</a:t>
            </a:r>
            <a:endParaRPr lang="en-US" dirty="0"/>
          </a:p>
        </p:txBody>
      </p:sp>
      <p:pic>
        <p:nvPicPr>
          <p:cNvPr id="11266" name="Picture 2" descr="Psychosocial care | Malteser Internationa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52" y="1181336"/>
            <a:ext cx="6055621" cy="40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4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تحديات </a:t>
            </a:r>
            <a:r>
              <a:rPr lang="en-US" dirty="0"/>
              <a:t>PSS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449094" y="1144587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قلة الوعي بالصحة النفسية والرفاه النفسي الاجتماعي بين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قادة المجتمع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عند إجراء تقييمات كمية الاحتياجات: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ترجمات الموازين.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حجم العينة الكافي.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تدريب المحاورين / المترجمين.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الموارد البشرية: نقص المتخصصين والموظفين والمتطوعين المحليين المؤهلين في </a:t>
            </a:r>
            <a:r>
              <a:rPr lang="en-US" altLang="zh-TW" dirty="0">
                <a:latin typeface="Helvetica" pitchFamily="34" charset="0"/>
                <a:cs typeface="Helvetica" pitchFamily="34" charset="0"/>
              </a:rPr>
              <a:t>MH / PSS.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الموظفون المحليون / المتطوعون مرهقون أو مصدومون.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تسبب المستويات العالية من التوتر آثارًا نفسية - جسدية - نتيجة لذلك في المرافق الصحية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قد تكون محملة فوق طاقتها.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خدمات البحث عن المفقودين ليست متاحة دائما.</a:t>
            </a:r>
          </a:p>
          <a:p>
            <a:pPr algn="r"/>
            <a:r>
              <a:rPr lang="ar-LB" altLang="zh-TW" dirty="0">
                <a:latin typeface="Helvetica" pitchFamily="34" charset="0"/>
                <a:cs typeface="Helvetica" pitchFamily="34" charset="0"/>
              </a:rPr>
              <a:t> الرصد والتقييم - تطوير مؤشرات قابلة للقياس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351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6218162"/>
              </p:ext>
            </p:extLst>
          </p:nvPr>
        </p:nvGraphicFramePr>
        <p:xfrm>
          <a:off x="1436452" y="5603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793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223736" y="124600"/>
            <a:ext cx="49805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LB" altLang="zh-TW" b="1" dirty="0">
                <a:solidFill>
                  <a:srgbClr val="C00000"/>
                </a:solidFill>
              </a:rPr>
              <a:t>الأساليب النوعية:</a:t>
            </a:r>
          </a:p>
          <a:p>
            <a:pPr algn="r"/>
            <a:endParaRPr lang="ar-LB" altLang="zh-TW" b="1" dirty="0">
              <a:solidFill>
                <a:srgbClr val="C00000"/>
              </a:solidFill>
            </a:endParaRPr>
          </a:p>
          <a:p>
            <a:pPr algn="r"/>
            <a:r>
              <a:rPr lang="ar-LB" altLang="zh-TW" b="1" dirty="0">
                <a:solidFill>
                  <a:srgbClr val="C00000"/>
                </a:solidFill>
              </a:rPr>
              <a:t>مقابلات مع مصادر المعلومات الرئيسية</a:t>
            </a:r>
          </a:p>
          <a:p>
            <a:pPr algn="r"/>
            <a:endParaRPr lang="ar-LB" altLang="zh-TW" b="1" dirty="0">
              <a:solidFill>
                <a:srgbClr val="C00000"/>
              </a:solidFill>
            </a:endParaRPr>
          </a:p>
          <a:p>
            <a:pPr algn="r"/>
            <a:r>
              <a:rPr lang="ar-LB" altLang="zh-TW" b="1" dirty="0">
                <a:solidFill>
                  <a:srgbClr val="C00000"/>
                </a:solidFill>
              </a:rPr>
              <a:t>من هو أين ومتى يفعل ماذا (4</a:t>
            </a:r>
            <a:r>
              <a:rPr lang="en-US" altLang="zh-TW" b="1" dirty="0" err="1">
                <a:solidFill>
                  <a:srgbClr val="C00000"/>
                </a:solidFill>
              </a:rPr>
              <a:t>Ws</a:t>
            </a:r>
            <a:r>
              <a:rPr lang="en-US" altLang="zh-TW" b="1" dirty="0">
                <a:solidFill>
                  <a:srgbClr val="C00000"/>
                </a:solidFill>
              </a:rPr>
              <a:t>) </a:t>
            </a:r>
            <a:r>
              <a:rPr lang="ar-LB" altLang="zh-TW" b="1" dirty="0">
                <a:solidFill>
                  <a:srgbClr val="C00000"/>
                </a:solidFill>
              </a:rPr>
              <a:t>في الصحة العقلية والدعم النفسي الاجتماعي: ملخص الدليل مع رموز النشاط</a:t>
            </a:r>
          </a:p>
          <a:p>
            <a:pPr algn="r"/>
            <a:endParaRPr lang="ar-LB" altLang="zh-TW" b="1" dirty="0">
              <a:solidFill>
                <a:srgbClr val="C00000"/>
              </a:solidFill>
            </a:endParaRPr>
          </a:p>
          <a:p>
            <a:pPr algn="r"/>
            <a:r>
              <a:rPr lang="ar-LB" altLang="zh-TW" b="1" dirty="0">
                <a:solidFill>
                  <a:srgbClr val="C00000"/>
                </a:solidFill>
              </a:rPr>
              <a:t> قائمة مراجعة للزيارات الميدانية في المؤسسات في الأوضاع الإنسانية</a:t>
            </a:r>
          </a:p>
          <a:p>
            <a:pPr algn="r"/>
            <a:endParaRPr lang="ar-LB" altLang="zh-TW" b="1" dirty="0">
              <a:solidFill>
                <a:srgbClr val="C00000"/>
              </a:solidFill>
            </a:endParaRPr>
          </a:p>
          <a:p>
            <a:pPr algn="r"/>
            <a:r>
              <a:rPr lang="ar-LB" altLang="zh-TW" b="1" dirty="0">
                <a:solidFill>
                  <a:srgbClr val="C00000"/>
                </a:solidFill>
              </a:rPr>
              <a:t>قائمة مرجعية لدمج الصحة النفسية في الرعاية الصحية الأولية (</a:t>
            </a:r>
            <a:r>
              <a:rPr lang="en-US" altLang="zh-TW" b="1" dirty="0">
                <a:solidFill>
                  <a:srgbClr val="C00000"/>
                </a:solidFill>
              </a:rPr>
              <a:t>PHC) </a:t>
            </a:r>
            <a:r>
              <a:rPr lang="ar-LB" altLang="zh-TW" b="1" dirty="0">
                <a:solidFill>
                  <a:srgbClr val="C00000"/>
                </a:solidFill>
              </a:rPr>
              <a:t>في الأوضاع الإنسانية</a:t>
            </a:r>
          </a:p>
          <a:p>
            <a:pPr algn="r"/>
            <a:endParaRPr lang="ar-LB" altLang="zh-TW" b="1" dirty="0">
              <a:solidFill>
                <a:srgbClr val="C00000"/>
              </a:solidFill>
            </a:endParaRPr>
          </a:p>
          <a:p>
            <a:pPr algn="r"/>
            <a:r>
              <a:rPr lang="ar-LB" altLang="zh-TW" b="1" dirty="0">
                <a:solidFill>
                  <a:srgbClr val="C00000"/>
                </a:solidFill>
              </a:rPr>
              <a:t>التقييم التشاركي (مع أفراد المجتمع العام / قادة المجتمع / الأشخاص المتأثرين بشدة)</a:t>
            </a:r>
            <a:endParaRPr lang="zh-TW" altLang="en-US" dirty="0"/>
          </a:p>
        </p:txBody>
      </p:sp>
      <p:pic>
        <p:nvPicPr>
          <p:cNvPr id="40962" name="Picture 2" descr="80+ Quantitative Research Topic:Tips And Tricks @MyAssignmenthel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83" y="924129"/>
            <a:ext cx="3492748" cy="39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6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FFFFF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ar-LB" dirty="0"/>
              <a:t>أهداف التعلم</a:t>
            </a:r>
            <a:endParaRPr lang="en-GB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6725" y="923925"/>
            <a:ext cx="8229600" cy="3133725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sz="1400" b="1" dirty="0">
                <a:solidFill>
                  <a:schemeClr val="bg1"/>
                </a:solidFill>
              </a:rPr>
              <a:t>فهم مفهوم الدعم النفسي والاجتماعي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sz="1400" b="1" dirty="0">
                <a:solidFill>
                  <a:schemeClr val="bg1"/>
                </a:solidFill>
              </a:rPr>
              <a:t>أن تكون قادرًا على تقديم الدعم النفسي والاجتماعي الأساسي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19" y="322998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الطريقة النوعية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087" y="784663"/>
            <a:ext cx="3613826" cy="3200400"/>
          </a:xfrm>
        </p:spPr>
        <p:txBody>
          <a:bodyPr/>
          <a:lstStyle/>
          <a:p>
            <a:pPr marL="0" indent="0" algn="r">
              <a:buNone/>
            </a:pPr>
            <a:r>
              <a:rPr lang="ar-LB" altLang="zh-TW" b="1" dirty="0"/>
              <a:t>الطرق الكمية:</a:t>
            </a:r>
          </a:p>
          <a:p>
            <a:pPr marL="0" indent="0" algn="r">
              <a:buNone/>
            </a:pPr>
            <a:r>
              <a:rPr lang="ar-LB" altLang="zh-TW" b="1" dirty="0"/>
              <a:t> المقاييس والاستبيانات المصدق عليها في المجتمعات المحلية</a:t>
            </a:r>
          </a:p>
          <a:p>
            <a:pPr marL="0" indent="0" algn="r">
              <a:buNone/>
            </a:pPr>
            <a:r>
              <a:rPr lang="ar-LB" altLang="zh-TW" b="1" dirty="0"/>
              <a:t> التقييم الأولي السريع متعدد المجموعات / القطاعات التابع للجنة الدائمة المشتركة بين الوكالات (</a:t>
            </a:r>
            <a:r>
              <a:rPr lang="en-US" altLang="zh-TW" b="1" dirty="0"/>
              <a:t>MIRA ، IASC ، 2012)</a:t>
            </a:r>
          </a:p>
          <a:p>
            <a:pPr marL="0" indent="0" algn="r">
              <a:buNone/>
            </a:pPr>
            <a:r>
              <a:rPr lang="en-US" altLang="zh-TW" b="1" dirty="0"/>
              <a:t> </a:t>
            </a:r>
            <a:r>
              <a:rPr lang="ar-LB" altLang="zh-TW" b="1" dirty="0"/>
              <a:t>مقياس الاحتياجات المتصورة لوضع الطوارئ الإنسانية (</a:t>
            </a:r>
            <a:r>
              <a:rPr lang="en-US" altLang="zh-TW" b="1" dirty="0"/>
              <a:t>HESPER ؛ </a:t>
            </a:r>
            <a:r>
              <a:rPr lang="ar-LB" altLang="zh-TW" b="1" dirty="0"/>
              <a:t>منظمة الصحة العالمية ، 2011)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Qualitative Research Design 2019 - Definition &amp; Techniqu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12043"/>
          <a:stretch/>
        </p:blipFill>
        <p:spPr bwMode="auto">
          <a:xfrm>
            <a:off x="272561" y="322998"/>
            <a:ext cx="4778526" cy="43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44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32D7BFD-4387-4426-9FD5-D8B2E735BE6F}"/>
              </a:ext>
            </a:extLst>
          </p:cNvPr>
          <p:cNvSpPr txBox="1">
            <a:spLocks/>
          </p:cNvSpPr>
          <p:nvPr/>
        </p:nvSpPr>
        <p:spPr>
          <a:xfrm>
            <a:off x="6813050" y="4429141"/>
            <a:ext cx="2178550" cy="186148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782948-4DBE-204D-AB9E-B65E067054AE}" type="slidenum">
              <a:rPr lang="en-US" smtClean="0">
                <a:latin typeface="+mj-lt"/>
              </a:rPr>
              <a:pPr/>
              <a:t>31</a:t>
            </a:fld>
            <a:endParaRPr lang="en-US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A7D6EB-5577-4E0B-B678-EFBEB173BC9B}"/>
              </a:ext>
            </a:extLst>
          </p:cNvPr>
          <p:cNvSpPr txBox="1">
            <a:spLocks/>
          </p:cNvSpPr>
          <p:nvPr/>
        </p:nvSpPr>
        <p:spPr>
          <a:xfrm>
            <a:off x="2055228" y="1008196"/>
            <a:ext cx="4752207" cy="775096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72" i="1" dirty="0"/>
              <a:t>Building Alliance for Local Advancement, Development, and Investment – CAP</a:t>
            </a:r>
          </a:p>
          <a:p>
            <a:pPr>
              <a:defRPr/>
            </a:pPr>
            <a:br>
              <a:rPr lang="en-US" sz="1072" i="1" dirty="0"/>
            </a:br>
            <a:r>
              <a:rPr lang="en-US" sz="2357" b="1" dirty="0">
                <a:solidFill>
                  <a:srgbClr val="C00000"/>
                </a:solidFill>
              </a:rPr>
              <a:t>BALADI 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FADE7-FBA8-4039-BC69-50F0681CA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018" y="606445"/>
            <a:ext cx="4168667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2100" b="1" dirty="0">
                <a:latin typeface="+mj-lt"/>
              </a:rPr>
              <a:t>لمزيد من المعلومات</a:t>
            </a:r>
            <a:endParaRPr lang="en-US" altLang="en-US" sz="2100" b="1" dirty="0">
              <a:latin typeface="+mj-lt"/>
            </a:endParaRPr>
          </a:p>
        </p:txBody>
      </p:sp>
      <p:pic>
        <p:nvPicPr>
          <p:cNvPr id="6" name="Picture 2" descr="C:\Users\Pamela Chemali\Desktop\images.jpg">
            <a:extLst>
              <a:ext uri="{FF2B5EF4-FFF2-40B4-BE49-F238E27FC236}">
                <a16:creationId xmlns:a16="http://schemas.microsoft.com/office/drawing/2014/main" id="{D5225CCF-B7B9-441A-8F48-B2A7747D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5089"/>
          <a:stretch>
            <a:fillRect/>
          </a:stretch>
        </p:blipFill>
        <p:spPr bwMode="auto">
          <a:xfrm>
            <a:off x="2047142" y="2784109"/>
            <a:ext cx="391888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Pamela Chemali\Desktop\images.png">
            <a:extLst>
              <a:ext uri="{FF2B5EF4-FFF2-40B4-BE49-F238E27FC236}">
                <a16:creationId xmlns:a16="http://schemas.microsoft.com/office/drawing/2014/main" id="{9ABD52CE-97FF-4C4B-8408-32FF5B4A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75" y="3308127"/>
            <a:ext cx="389026" cy="309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4" descr="C:\Users\Pamela Chemali\Desktop\download.jpg">
            <a:extLst>
              <a:ext uri="{FF2B5EF4-FFF2-40B4-BE49-F238E27FC236}">
                <a16:creationId xmlns:a16="http://schemas.microsoft.com/office/drawing/2014/main" id="{EE8A296C-51B6-40F9-97C6-351FC917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r="16382"/>
          <a:stretch>
            <a:fillRect/>
          </a:stretch>
        </p:blipFill>
        <p:spPr bwMode="auto">
          <a:xfrm>
            <a:off x="5456322" y="2819827"/>
            <a:ext cx="398753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5D9CE-BBFA-42D1-A45E-B185CE655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386" y="1690422"/>
            <a:ext cx="4168666" cy="3890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1715" b="1" dirty="0">
                <a:latin typeface="+mj-lt"/>
              </a:rPr>
              <a:t>تابعونا</a:t>
            </a:r>
            <a:r>
              <a:rPr lang="ar-LB" altLang="en-US" sz="1928" b="1" dirty="0">
                <a:latin typeface="+mj-lt"/>
              </a:rPr>
              <a:t> على </a:t>
            </a:r>
            <a:endParaRPr lang="en-US" altLang="en-US" sz="1928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CF7A3-5039-4623-887B-D5D7576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146" y="3350598"/>
            <a:ext cx="18862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200" b="1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289D7-8D24-4BE6-A076-419EE767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305" y="2903086"/>
            <a:ext cx="95633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@baladi.cap</a:t>
            </a:r>
            <a:endParaRPr lang="en-US" altLang="en-US" sz="12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03387-CAA3-4252-906D-7DE6E431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039" y="2853165"/>
            <a:ext cx="9317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+mj-lt"/>
              </a:rPr>
              <a:t>@Baladicap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AAD14-7447-4A62-95E9-066D46743B79}"/>
              </a:ext>
            </a:extLst>
          </p:cNvPr>
          <p:cNvSpPr txBox="1"/>
          <p:nvPr/>
        </p:nvSpPr>
        <p:spPr>
          <a:xfrm>
            <a:off x="2453686" y="3339056"/>
            <a:ext cx="100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@Baladicap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CC449A0-82B2-41C2-8E36-D998914C5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109" y="3388648"/>
            <a:ext cx="687530" cy="389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D5C9A8-B1AE-4860-822C-BFA3E47FE5B5}"/>
              </a:ext>
            </a:extLst>
          </p:cNvPr>
          <p:cNvSpPr txBox="1"/>
          <p:nvPr/>
        </p:nvSpPr>
        <p:spPr>
          <a:xfrm>
            <a:off x="5870855" y="3454472"/>
            <a:ext cx="1342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Baladicap.com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E09FF-610A-4AEB-8606-3403CC7EBB7D}"/>
              </a:ext>
            </a:extLst>
          </p:cNvPr>
          <p:cNvSpPr txBox="1"/>
          <p:nvPr/>
        </p:nvSpPr>
        <p:spPr>
          <a:xfrm>
            <a:off x="1254857" y="4045380"/>
            <a:ext cx="6892887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502" lvl="3" algn="ctr" rtl="1">
              <a:spcBef>
                <a:spcPct val="0"/>
              </a:spcBef>
            </a:pPr>
            <a:r>
              <a:rPr lang="ar-LB" altLang="en-US" sz="119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190" dirty="0">
                <a:cs typeface="Arial" panose="020B0604020202020204" pitchFamily="34" charset="0"/>
              </a:rPr>
              <a:t>USAID) </a:t>
            </a:r>
            <a:r>
              <a:rPr lang="ar-SA" altLang="en-US" sz="1190" dirty="0">
                <a:cs typeface="Arial" panose="020B0604020202020204" pitchFamily="34" charset="0"/>
              </a:rPr>
              <a:t>). </a:t>
            </a:r>
            <a:r>
              <a:rPr lang="ar-LB" altLang="en-US" sz="1190" dirty="0">
                <a:cs typeface="Arial" panose="020B0604020202020204" pitchFamily="34" charset="0"/>
              </a:rPr>
              <a:t>محتويات هذه المنشورة هي مسؤولية شركة </a:t>
            </a:r>
            <a:r>
              <a:rPr lang="en-US" altLang="en-US" sz="1190" dirty="0">
                <a:cs typeface="Arial" panose="020B0604020202020204" pitchFamily="34" charset="0"/>
              </a:rPr>
              <a:t>MSI</a:t>
            </a:r>
            <a:r>
              <a:rPr lang="ar-LB" altLang="en-US" sz="1190" dirty="0">
                <a:cs typeface="Arial" panose="020B0604020202020204" pitchFamily="34" charset="0"/>
              </a:rPr>
              <a:t>، ولا تعكس بالضرورة وجهة نظر او اراء الوكالة الأميركية للتنمية أو حكومة الولايات المتحدة"</a:t>
            </a:r>
            <a:endParaRPr lang="en-US" altLang="en-US" sz="119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تعريفات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ar-LB" sz="2000" i="1" dirty="0"/>
              <a:t>"أي نوع من الدعم المحلي أو الخارجي يهدف إلى حماية أو تعزيز الرفاهية النفسية والاجتماعية و / أو الوقاية من الاضطرابات العقلية"</a:t>
            </a:r>
          </a:p>
          <a:p>
            <a:pPr algn="r">
              <a:defRPr/>
            </a:pPr>
            <a:r>
              <a:rPr lang="ar-LB" sz="2000" i="1" dirty="0"/>
              <a:t>(إرشادات اللجنة الدائمة المشتركة بين الوكالات بشأن الصحة العقلية والدعم النفسي الاجتماعي)</a:t>
            </a:r>
          </a:p>
          <a:p>
            <a:pPr algn="r">
              <a:defRPr/>
            </a:pPr>
            <a:r>
              <a:rPr lang="ar-LB" sz="2000" i="1" dirty="0"/>
              <a:t>"الدعم النفسي الاجتماعي هو عملية لتسهيل المرونة داخل الأفراد والأسر والمجتمعات. من خلال احترام استقلالية وكرامة وآليات التكيف للأفراد والمجتمعات ، يعزز الدعم النفسي-الاجتماعي استعادة التماسك الاجتماعي والبنية التحتية "</a:t>
            </a:r>
          </a:p>
          <a:p>
            <a:pPr algn="r">
              <a:defRPr/>
            </a:pPr>
            <a:r>
              <a:rPr lang="ar-LB" sz="2000" i="1" dirty="0"/>
              <a:t>(إطار العمل النفسي-الاجتماعي </a:t>
            </a:r>
            <a:r>
              <a:rPr lang="en-GB" sz="2000" i="1" dirty="0"/>
              <a:t>IRFC)</a:t>
            </a:r>
            <a:endParaRPr lang="en-GB" altLang="zh-TW" sz="20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9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54" y="682921"/>
            <a:ext cx="8038796" cy="46166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LB" b="1" dirty="0"/>
              <a:t>المفهوم الأساسي للدعم النفسي والاجتماعي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5438775" cy="3838575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قد تؤدي الكوارث إلى فقدان الأحباء أو الممتلكات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قد تظهر التأثيرات العاطفية على الفور أو قد تظهر لاحقًا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كلما زادت حدة الكارثة - أي زيادة التهديد المتصور للحياة ، وزيادة التعرض للدمار ، وسماع الأشياء المؤلمة - كلما كانت النتيجة سلبية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يعاني الناجون والموظفون العاملون في مثل هذه السيناريوهات من الإجهاد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 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من المهم معرفة علامات الإرهاق وكيف يمكننا تقليل آثار الإجهاد من خلال الدعم النفسي والاجتماعي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ar-LB" dirty="0"/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LB" dirty="0"/>
              <a:t>يشير الدعم النفسي الاجتماعي إلى الإجراءات التي تعالج الاحتياجات النفسية والاجتماعية للأفراد</a:t>
            </a:r>
            <a:endParaRPr lang="en-US" dirty="0"/>
          </a:p>
        </p:txBody>
      </p:sp>
      <p:pic>
        <p:nvPicPr>
          <p:cNvPr id="27650" name="Picture 2" descr="Mental Health and Psychosocial Support | HE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6" y="1144586"/>
            <a:ext cx="3275014" cy="32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5725" y="-20955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LB" altLang="zh-TW" sz="3200" b="1" dirty="0">
                <a:solidFill>
                  <a:srgbClr val="FF0000"/>
                </a:solidFill>
                <a:latin typeface="Helvetica" pitchFamily="84" charset="0"/>
              </a:rPr>
              <a:t>ما هو الدعم النفسي والاجتماعي؟</a:t>
            </a:r>
            <a:endParaRPr lang="da-DK" altLang="zh-TW" sz="3200" b="1" dirty="0">
              <a:solidFill>
                <a:srgbClr val="FF0000"/>
              </a:solidFill>
              <a:latin typeface="Helvetica" pitchFamily="8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599" y="657225"/>
            <a:ext cx="7000875" cy="38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ar-LB" altLang="zh-TW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يشير الدعم النفسي الاجتماعي إلى الإجراءات التي تتناول الاحتياجات النفسية والاجتماعية للأفراد والأسر والمجتمعات.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ar-LB" altLang="zh-TW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يمكن تقديم الدعم النفسي والاجتماعي في برامج محددة أو دمجها في أنشطة أخرى.</a:t>
            </a:r>
            <a:endParaRPr lang="en-GB" altLang="zh-TW" sz="20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pic>
        <p:nvPicPr>
          <p:cNvPr id="28674" name="Picture 2" descr="Psychosocial Support Services (PSS) | ermha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466975"/>
            <a:ext cx="7734301" cy="23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5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2089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ما هو الدعم النفسي والاجتماعي؟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3506787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ar-LB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يشير الدعم النفسي الاجتماعي إلى الإجراءات التي تتناول الاحتياجات النفسية والاجتماعية للأفراد والأسر والمجتمعات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ar-LB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يمكن تقديم الدعم النفسي الاجتماعي في برامج محددة أو دمجها في أنشطة أخرى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ar-LB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نهج الاتحاد الدولي للدعم النفسي والاجتماعي هو: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ar-LB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نهج مجتمعي لتسهيل صمود السكان المتضررين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ar-LB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طريقة لتعبئة قوة البشرية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ar-LB" sz="20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وسيلة للحفاظ على صحة ورفاهية الموظفين والمتطوعين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04" y="300335"/>
            <a:ext cx="7772400" cy="461665"/>
          </a:xfrm>
        </p:spPr>
        <p:txBody>
          <a:bodyPr/>
          <a:lstStyle/>
          <a:p>
            <a:r>
              <a:rPr lang="ar-LB" dirty="0"/>
              <a:t>المبادئ الأساسية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457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da-DK" altLang="zh-TW" sz="3200" b="1" dirty="0">
              <a:solidFill>
                <a:schemeClr val="tx2"/>
              </a:solidFill>
              <a:latin typeface="Helvetica" pitchFamily="84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8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04800" y="762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1. حقوق الإنسان والإنصاف</a:t>
            </a:r>
          </a:p>
          <a:p>
            <a:pPr marL="514350" indent="-514350">
              <a:spcBef>
                <a:spcPct val="20000"/>
              </a:spcBef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2. المشاركة</a:t>
            </a:r>
          </a:p>
          <a:p>
            <a:pPr marL="514350" indent="-514350">
              <a:spcBef>
                <a:spcPct val="20000"/>
              </a:spcBef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3. لا ضرر ولا ضرار</a:t>
            </a:r>
          </a:p>
          <a:p>
            <a:pPr marL="514350" indent="-514350">
              <a:spcBef>
                <a:spcPct val="20000"/>
              </a:spcBef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4. بناء على المتاح</a:t>
            </a:r>
          </a:p>
          <a:p>
            <a:pPr marL="514350" indent="-514350">
              <a:spcBef>
                <a:spcPct val="20000"/>
              </a:spcBef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الموارد والقدرات</a:t>
            </a:r>
          </a:p>
          <a:p>
            <a:pPr marL="514350" indent="-514350">
              <a:spcBef>
                <a:spcPct val="20000"/>
              </a:spcBef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5. أنظمة الدعم المتكاملة</a:t>
            </a:r>
          </a:p>
          <a:p>
            <a:pPr marL="514350" indent="-514350">
              <a:spcBef>
                <a:spcPct val="20000"/>
              </a:spcBef>
            </a:pPr>
            <a:r>
              <a:rPr lang="ar-LB" altLang="zh-TW" sz="2200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6. دعامات متعددة الطبقات</a:t>
            </a:r>
            <a:endParaRPr lang="en-GB" altLang="zh-TW" sz="2200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457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da-DK" altLang="zh-TW" sz="3200" b="1">
              <a:solidFill>
                <a:schemeClr val="tx2"/>
              </a:solidFill>
              <a:latin typeface="Helvetica" pitchFamily="8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447800"/>
            <a:ext cx="1590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695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95275"/>
            <a:ext cx="14811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0"/>
            <a:ext cx="1319213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952625"/>
            <a:ext cx="1787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50" y="3523206"/>
            <a:ext cx="1238250" cy="13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86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04" y="395585"/>
            <a:ext cx="7772400" cy="461665"/>
          </a:xfrm>
        </p:spPr>
        <p:txBody>
          <a:bodyPr/>
          <a:lstStyle/>
          <a:p>
            <a:r>
              <a:rPr lang="ar-LB" dirty="0"/>
              <a:t>لماذا نقدم الدعم النفسي والاجتماعي؟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857250"/>
            <a:ext cx="3619500" cy="3640137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ar-LB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يمكن أن يؤدي حشد الدعم النفسي والاجتماعي المبكر والكافي إلى منع الضيق والمعاناة من التطور إلى شيء أكثر خطورة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ar-LB" b="1" dirty="0">
              <a:solidFill>
                <a:srgbClr val="292929"/>
              </a:solidFill>
              <a:latin typeface="Helvetica" pitchFamily="8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ar-LB" b="1" dirty="0">
                <a:solidFill>
                  <a:srgbClr val="292929"/>
                </a:solidFill>
                <a:latin typeface="Helvetica" pitchFamily="84" charset="0"/>
                <a:cs typeface="Arial" charset="0"/>
              </a:rPr>
              <a:t>يساعد الدعم النفسي-الاجتماعي الأشخاص المتضررين من الأزمات على التعافي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8A52-664F-4F1C-BFE4-541B70CE978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2" descr="Helping children return to normalcy: psychosocial support for children in  the Marawi crisis | by UNICEF Philippines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76" y="-8886824"/>
            <a:ext cx="618214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Psychosocial support for children during COVID-19 | UNICEF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954605"/>
            <a:ext cx="4714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14178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9129</TotalTime>
  <Words>1656</Words>
  <Application>Microsoft Office PowerPoint</Application>
  <PresentationFormat>Custom</PresentationFormat>
  <Paragraphs>317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Gill Sans MT</vt:lpstr>
      <vt:lpstr>Helvetica</vt:lpstr>
      <vt:lpstr>Times</vt:lpstr>
      <vt:lpstr>Wingdings</vt:lpstr>
      <vt:lpstr>16.9-Template_12.7.2016</vt:lpstr>
      <vt:lpstr>مناهج وأنشطة الدعم النفسي والاجتماعي</vt:lpstr>
      <vt:lpstr>مناهج وأنشطة الدعم النفسي والاجتماعي</vt:lpstr>
      <vt:lpstr>PowerPoint Presentation</vt:lpstr>
      <vt:lpstr>تعريفات</vt:lpstr>
      <vt:lpstr>المفهوم الأساسي للدعم النفسي والاجتماعي</vt:lpstr>
      <vt:lpstr>PowerPoint Presentation</vt:lpstr>
      <vt:lpstr>ما هو الدعم النفسي والاجتماعي؟</vt:lpstr>
      <vt:lpstr>المبادئ الأساسية</vt:lpstr>
      <vt:lpstr>لماذا نقدم الدعم النفسي والاجتماعي؟</vt:lpstr>
      <vt:lpstr>العوامل المؤثرة في التأثير النفسي الاجتماعي لأحداث الأزمة</vt:lpstr>
      <vt:lpstr>PowerPoint Presentation</vt:lpstr>
      <vt:lpstr>PowerPoint Presentation</vt:lpstr>
      <vt:lpstr>PowerPoint Presentation</vt:lpstr>
      <vt:lpstr>PowerPoint Presentation</vt:lpstr>
      <vt:lpstr>التأثير النفسي الاجتماعي لأحداث الأزمة</vt:lpstr>
      <vt:lpstr>الاستجابات النفسية والاجتماعية للكوارث</vt:lpstr>
      <vt:lpstr>أفكار       مشاعر       سلوك</vt:lpstr>
      <vt:lpstr>PowerPoint Presentation</vt:lpstr>
      <vt:lpstr>الصفات الملائمة للدعم النفسي الاجتماعي الأساسي</vt:lpstr>
      <vt:lpstr>النشاط 1: الخبرات الشخصية</vt:lpstr>
      <vt:lpstr>احتياجات الدعم النفسي والاجتماعي</vt:lpstr>
      <vt:lpstr>PowerPoint Presentation</vt:lpstr>
      <vt:lpstr>قبول الموقف</vt:lpstr>
      <vt:lpstr>الفئات المعرضة للعواقب النفسية للكوارث</vt:lpstr>
      <vt:lpstr>PowerPoint Presentation</vt:lpstr>
      <vt:lpstr>أنشطة الدعم النفسي والاجتماعي</vt:lpstr>
      <vt:lpstr>تحديات PSS</vt:lpstr>
      <vt:lpstr>PowerPoint Presentation</vt:lpstr>
      <vt:lpstr>PowerPoint Presentation</vt:lpstr>
      <vt:lpstr>الطريقة النوعية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MSI MEL</cp:lastModifiedBy>
  <cp:revision>41</cp:revision>
  <dcterms:created xsi:type="dcterms:W3CDTF">2017-03-16T17:43:27Z</dcterms:created>
  <dcterms:modified xsi:type="dcterms:W3CDTF">2020-11-19T11:10:05Z</dcterms:modified>
</cp:coreProperties>
</file>