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1" r:id="rId3"/>
  </p:sldMasterIdLst>
  <p:notesMasterIdLst>
    <p:notesMasterId r:id="rId51"/>
  </p:notesMasterIdLst>
  <p:sldIdLst>
    <p:sldId id="310" r:id="rId4"/>
    <p:sldId id="311" r:id="rId5"/>
    <p:sldId id="313" r:id="rId6"/>
    <p:sldId id="350" r:id="rId7"/>
    <p:sldId id="314" r:id="rId8"/>
    <p:sldId id="315" r:id="rId9"/>
    <p:sldId id="318" r:id="rId10"/>
    <p:sldId id="319" r:id="rId11"/>
    <p:sldId id="321" r:id="rId12"/>
    <p:sldId id="320" r:id="rId13"/>
    <p:sldId id="322" r:id="rId14"/>
    <p:sldId id="323" r:id="rId15"/>
    <p:sldId id="324" r:id="rId16"/>
    <p:sldId id="326" r:id="rId17"/>
    <p:sldId id="273" r:id="rId18"/>
    <p:sldId id="274" r:id="rId19"/>
    <p:sldId id="275" r:id="rId20"/>
    <p:sldId id="276" r:id="rId21"/>
    <p:sldId id="327" r:id="rId22"/>
    <p:sldId id="278" r:id="rId23"/>
    <p:sldId id="279" r:id="rId24"/>
    <p:sldId id="280" r:id="rId25"/>
    <p:sldId id="328" r:id="rId26"/>
    <p:sldId id="282" r:id="rId27"/>
    <p:sldId id="329" r:id="rId28"/>
    <p:sldId id="330" r:id="rId29"/>
    <p:sldId id="331" r:id="rId30"/>
    <p:sldId id="332" r:id="rId31"/>
    <p:sldId id="333" r:id="rId32"/>
    <p:sldId id="334" r:id="rId33"/>
    <p:sldId id="290" r:id="rId34"/>
    <p:sldId id="335" r:id="rId35"/>
    <p:sldId id="292" r:id="rId36"/>
    <p:sldId id="293" r:id="rId37"/>
    <p:sldId id="336" r:id="rId38"/>
    <p:sldId id="298" r:id="rId39"/>
    <p:sldId id="340" r:id="rId40"/>
    <p:sldId id="341" r:id="rId41"/>
    <p:sldId id="301" r:id="rId42"/>
    <p:sldId id="342" r:id="rId43"/>
    <p:sldId id="302" r:id="rId44"/>
    <p:sldId id="303" r:id="rId45"/>
    <p:sldId id="306" r:id="rId46"/>
    <p:sldId id="343" r:id="rId47"/>
    <p:sldId id="308" r:id="rId48"/>
    <p:sldId id="347" r:id="rId49"/>
    <p:sldId id="348"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es Zein" initials="F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7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95" autoAdjust="0"/>
  </p:normalViewPr>
  <p:slideViewPr>
    <p:cSldViewPr>
      <p:cViewPr varScale="1">
        <p:scale>
          <a:sx n="69" d="100"/>
          <a:sy n="69" d="100"/>
        </p:scale>
        <p:origin x="77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01T10:26:08.685" idx="1">
    <p:pos x="10" y="10"/>
    <p:text>We agreed before on not using degradations of the same color.. CAn we please change the orange/yellow and differenciate inputs and outcomes?</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7477D0-C21C-46B2-8339-7E1BFE3A6B3B}" type="datetimeFigureOut">
              <a:rPr lang="en-US" smtClean="0"/>
              <a:t>8/31/2017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362B39-8F4A-41EC-9B21-865D01F19433}" type="slidenum">
              <a:rPr lang="en-US" smtClean="0"/>
              <a:t>‹#›</a:t>
            </a:fld>
            <a:endParaRPr lang="en-US"/>
          </a:p>
        </p:txBody>
      </p:sp>
    </p:spTree>
    <p:extLst>
      <p:ext uri="{BB962C8B-B14F-4D97-AF65-F5344CB8AC3E}">
        <p14:creationId xmlns:p14="http://schemas.microsoft.com/office/powerpoint/2010/main" val="213246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Rot="1" noChangeAspect="1" noChangeArrowheads="1" noTextEdit="1"/>
          </p:cNvSpPr>
          <p:nvPr>
            <p:ph type="sldImg"/>
          </p:nvPr>
        </p:nvSpPr>
        <p:spPr>
          <a:xfrm>
            <a:off x="677863" y="349250"/>
            <a:ext cx="5476875" cy="4106863"/>
          </a:xfrm>
          <a:ln/>
        </p:spPr>
      </p:sp>
      <p:sp>
        <p:nvSpPr>
          <p:cNvPr id="210949" name="Rectangle 5"/>
          <p:cNvSpPr>
            <a:spLocks noGrp="1" noChangeArrowheads="1"/>
          </p:cNvSpPr>
          <p:nvPr>
            <p:ph type="body" idx="1"/>
          </p:nvPr>
        </p:nvSpPr>
        <p:spPr>
          <a:xfrm>
            <a:off x="607401" y="4711528"/>
            <a:ext cx="5618443" cy="3655550"/>
          </a:xfrm>
        </p:spPr>
        <p:txBody>
          <a:bodyPr/>
          <a:lstStyle/>
          <a:p>
            <a:endParaRPr lang="en-US" sz="1000" dirty="0"/>
          </a:p>
        </p:txBody>
      </p:sp>
    </p:spTree>
    <p:extLst>
      <p:ext uri="{BB962C8B-B14F-4D97-AF65-F5344CB8AC3E}">
        <p14:creationId xmlns:p14="http://schemas.microsoft.com/office/powerpoint/2010/main" val="379440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09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LB" dirty="0">
                <a:latin typeface="Times" charset="0"/>
              </a:rPr>
              <a:t>يساعد </a:t>
            </a:r>
            <a:r>
              <a:rPr lang="ar-SA" dirty="0">
                <a:latin typeface="Times" charset="0"/>
              </a:rPr>
              <a:t>منهج الإطار المنطقي في تصميم وتقييم المشاريع بطريقة علمية تأخذ بعين الاعتبار نتائج الدراسة التي قامت بها الوكالة ويعالج المشاكل التي تم تحديده. يشجع منهج الإطار المنطقي على التعاون منذ البداية على صياغة المشروع حيث أنه يسمح بـ: </a:t>
            </a:r>
            <a:endParaRPr lang="en-US" dirty="0">
              <a:latin typeface="Times" charset="0"/>
            </a:endParaRPr>
          </a:p>
          <a:p>
            <a:pPr algn="r" rtl="1"/>
            <a:r>
              <a:rPr lang="ar-SA" dirty="0">
                <a:latin typeface="Times" charset="0"/>
              </a:rPr>
              <a:t> </a:t>
            </a:r>
            <a:endParaRPr lang="en-US" dirty="0">
              <a:latin typeface="Times" charset="0"/>
            </a:endParaRPr>
          </a:p>
          <a:p>
            <a:pPr algn="r" rtl="1"/>
            <a:r>
              <a:rPr lang="ar-SA" dirty="0">
                <a:latin typeface="Times" charset="0"/>
              </a:rPr>
              <a:t>- تطوير وصف</a:t>
            </a:r>
            <a:r>
              <a:rPr lang="ar-LB" dirty="0">
                <a:latin typeface="Times" charset="0"/>
              </a:rPr>
              <a:t> مقتضب للمشروع</a:t>
            </a:r>
            <a:r>
              <a:rPr lang="ar-SA" dirty="0">
                <a:latin typeface="Times" charset="0"/>
              </a:rPr>
              <a:t> يوضح بشكل لا لبس فيه وبطريقة وقابلة للقياس النتائج المتوخاة من المشروع والعوامل التي يجب توافرها لضمان نجاح المبادرة الإنمائية؛ </a:t>
            </a:r>
            <a:endParaRPr lang="en-US" dirty="0">
              <a:latin typeface="Times" charset="0"/>
            </a:endParaRPr>
          </a:p>
          <a:p>
            <a:pPr algn="r" rtl="1"/>
            <a:r>
              <a:rPr lang="ar-SA" dirty="0">
                <a:latin typeface="Times" charset="0"/>
              </a:rPr>
              <a:t>- تحديد المسؤوليات وما يجب أن يقوم به كل فرد أو مؤسسة معنية بالمشروع؛ </a:t>
            </a:r>
            <a:endParaRPr lang="en-US" dirty="0">
              <a:latin typeface="Times" charset="0"/>
            </a:endParaRPr>
          </a:p>
          <a:p>
            <a:pPr marL="174708" indent="-174708" algn="r" rtl="1">
              <a:buFontTx/>
              <a:buChar char="-"/>
            </a:pPr>
            <a:r>
              <a:rPr lang="ar-SA" dirty="0">
                <a:latin typeface="Times" charset="0"/>
              </a:rPr>
              <a:t>عرض العناصر الرئيسية للمشروع، وعلاقتها مع بعضها البعض، بطريقة تسهل التحليل وصنع القرار، للوصول إلى أثر "</a:t>
            </a:r>
            <a:r>
              <a:rPr lang="en-US" dirty="0">
                <a:latin typeface="Times" charset="0"/>
              </a:rPr>
              <a:t>Impact</a:t>
            </a:r>
            <a:r>
              <a:rPr lang="ar-SA" dirty="0">
                <a:latin typeface="Times" charset="0"/>
              </a:rPr>
              <a:t>" يمكن قياسه.</a:t>
            </a:r>
            <a:endParaRPr lang="ar-LB" dirty="0">
              <a:latin typeface="Times" charset="0"/>
            </a:endParaRPr>
          </a:p>
          <a:p>
            <a:pPr marL="174708" indent="-174708" algn="r" defTabSz="931774" rtl="1" eaLnBrk="0" fontAlgn="base" hangingPunct="0">
              <a:spcBef>
                <a:spcPct val="30000"/>
              </a:spcBef>
              <a:spcAft>
                <a:spcPct val="0"/>
              </a:spcAft>
              <a:buFontTx/>
              <a:buChar char="-"/>
              <a:defRPr/>
            </a:pPr>
            <a:r>
              <a:rPr lang="ar-SA" dirty="0">
                <a:latin typeface="Times" charset="0"/>
              </a:rPr>
              <a:t>بدل السؤال "على من يقع اللوم"؟، نسأل "ما هي الخطة الأكثر واقعية لهذا المشروع في المستقبل استنادا إلى أفضل الأدلة المتاحة؟«</a:t>
            </a:r>
            <a:endParaRPr lang="ar-LB" dirty="0">
              <a:latin typeface="Times" charset="0"/>
            </a:endParaRPr>
          </a:p>
          <a:p>
            <a:pPr marL="174708" indent="-174708" algn="r" defTabSz="931774" rtl="1" eaLnBrk="0" fontAlgn="base" hangingPunct="0">
              <a:spcBef>
                <a:spcPct val="30000"/>
              </a:spcBef>
              <a:spcAft>
                <a:spcPct val="0"/>
              </a:spcAft>
              <a:buFontTx/>
              <a:buChar char="-"/>
              <a:defRPr/>
            </a:pPr>
            <a:endParaRPr lang="ar-LB" dirty="0">
              <a:latin typeface="Times" charset="0"/>
            </a:endParaRPr>
          </a:p>
          <a:p>
            <a:pPr algn="r" defTabSz="931774" rtl="1" eaLnBrk="0" fontAlgn="base" hangingPunct="0">
              <a:spcBef>
                <a:spcPct val="30000"/>
              </a:spcBef>
              <a:spcAft>
                <a:spcPct val="0"/>
              </a:spcAft>
              <a:defRPr/>
            </a:pPr>
            <a:r>
              <a:rPr lang="ar-SA" dirty="0">
                <a:latin typeface="Times" charset="0"/>
              </a:rPr>
              <a:t> هذا النهج يجعل مدير المشروع المتلقي والمستفيد الأوّل من نتائج التقييم. يحتاج الإطار المنطقي الى أهداف واضحة ومن ثم إجراء التقييم بناء على الإثباتات. إذا يسمح الإطار المنطقي بتحويل عملية الرصد والتقييم الى أداة تساعد مدراء المشاريع عوض أن تكون أداة تهديد   </a:t>
            </a:r>
            <a:endParaRPr lang="ar-LB" dirty="0">
              <a:latin typeface="Times" charset="0"/>
            </a:endParaRPr>
          </a:p>
          <a:p>
            <a:pPr algn="r" defTabSz="931774" rtl="1" eaLnBrk="0" fontAlgn="base" hangingPunct="0">
              <a:spcBef>
                <a:spcPct val="30000"/>
              </a:spcBef>
              <a:spcAft>
                <a:spcPct val="0"/>
              </a:spcAft>
              <a:defRPr/>
            </a:pPr>
            <a:endParaRPr lang="ar-LB" dirty="0">
              <a:latin typeface="Times" charset="0"/>
            </a:endParaRPr>
          </a:p>
          <a:p>
            <a:r>
              <a:rPr lang="en-US" dirty="0">
                <a:latin typeface="Times" charset="0"/>
              </a:rPr>
              <a:t> </a:t>
            </a:r>
          </a:p>
          <a:p>
            <a:pPr algn="r" rtl="1"/>
            <a:r>
              <a:rPr lang="ar-SA" dirty="0">
                <a:latin typeface="Times" charset="0"/>
              </a:rPr>
              <a:t>نهج الإطار المنطقي هو مجموعة من المفاهيم المتشابكة التي يجب استخدامها معا بطريقة ديناميكية لتطوير مشروع مصمم تصميما جيدا، </a:t>
            </a:r>
            <a:r>
              <a:rPr lang="ar-LB" dirty="0">
                <a:latin typeface="Times" charset="0"/>
              </a:rPr>
              <a:t>يتم وصفه بطريقة واضحة وموضوعية وقابلة للتقييم. </a:t>
            </a:r>
            <a:r>
              <a:rPr lang="ar-SA" dirty="0">
                <a:latin typeface="Times" charset="0"/>
              </a:rPr>
              <a:t>العناصر التي لا يمكن التأكد منها في المشروع يتم ادراجها بوضوح. يجب أن نتذكر أن استخدام نهج الإطار المنطقي يسمح بتطوير تصور المشروع خطوة بخطوة مع لحظ كافة عناصره الأساسية</a:t>
            </a:r>
            <a:endParaRPr lang="en-US" dirty="0">
              <a:latin typeface="Times" charset="0"/>
            </a:endParaRPr>
          </a:p>
          <a:p>
            <a:pPr algn="r" defTabSz="931774" rtl="1" eaLnBrk="0" fontAlgn="base" hangingPunct="0">
              <a:spcBef>
                <a:spcPct val="30000"/>
              </a:spcBef>
              <a:spcAft>
                <a:spcPct val="0"/>
              </a:spcAft>
              <a:defRPr/>
            </a:pPr>
            <a:endParaRPr lang="en-US" dirty="0">
              <a:latin typeface="Times" charset="0"/>
            </a:endParaRPr>
          </a:p>
          <a:p>
            <a:pPr marL="174708" indent="-174708" algn="r" rtl="1">
              <a:buFontTx/>
              <a:buChar char="-"/>
            </a:pPr>
            <a:endParaRPr lang="en-US" dirty="0">
              <a:latin typeface="Times" charset="0"/>
            </a:endParaRPr>
          </a:p>
          <a:p>
            <a:pPr algn="r" rtl="1"/>
            <a:endParaRPr lang="en-US" altLang="en-US" dirty="0" smtClean="0">
              <a:latin typeface="Times" panose="02020603050405020304" pitchFamily="18" charset="0"/>
            </a:endParaRPr>
          </a:p>
        </p:txBody>
      </p:sp>
    </p:spTree>
    <p:extLst>
      <p:ext uri="{BB962C8B-B14F-4D97-AF65-F5344CB8AC3E}">
        <p14:creationId xmlns:p14="http://schemas.microsoft.com/office/powerpoint/2010/main" val="177410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2704566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237854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19889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250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eaLnBrk="0" fontAlgn="base" hangingPunct="0">
              <a:spcBef>
                <a:spcPct val="30000"/>
              </a:spcBef>
              <a:spcAft>
                <a:spcPct val="0"/>
              </a:spcAft>
              <a:defRPr/>
            </a:pPr>
            <a:r>
              <a:rPr lang="ar-SA" dirty="0">
                <a:latin typeface="Times" charset="0"/>
              </a:rPr>
              <a:t>تشمل العناصر الرئيسية لمصفوفة أو منهج الإطار المنطقي الموجز السردي " </a:t>
            </a:r>
            <a:r>
              <a:rPr lang="en-US" dirty="0">
                <a:latin typeface="Times" charset="0"/>
              </a:rPr>
              <a:t>narrative summary </a:t>
            </a:r>
            <a:r>
              <a:rPr lang="ar-SA" dirty="0">
                <a:latin typeface="Times" charset="0"/>
              </a:rPr>
              <a:t>"، المؤشرات " </a:t>
            </a:r>
            <a:r>
              <a:rPr lang="en-US" dirty="0">
                <a:latin typeface="Times" charset="0"/>
              </a:rPr>
              <a:t>Indicators </a:t>
            </a:r>
            <a:r>
              <a:rPr lang="ar-SA" dirty="0">
                <a:latin typeface="Times" charset="0"/>
              </a:rPr>
              <a:t>" ومصادر البيانات الخاصة بهم " </a:t>
            </a:r>
            <a:r>
              <a:rPr lang="en-US" dirty="0">
                <a:latin typeface="Times" charset="0"/>
              </a:rPr>
              <a:t>Data sources </a:t>
            </a:r>
            <a:r>
              <a:rPr lang="ar-SA" dirty="0">
                <a:latin typeface="Times" charset="0"/>
              </a:rPr>
              <a:t>"، والافتراضات " </a:t>
            </a:r>
            <a:r>
              <a:rPr lang="en-US" dirty="0">
                <a:latin typeface="Times" charset="0"/>
              </a:rPr>
              <a:t>Assumptions </a:t>
            </a:r>
            <a:r>
              <a:rPr lang="ar-SA" dirty="0">
                <a:latin typeface="Times" charset="0"/>
              </a:rPr>
              <a:t>". ويحدد الموجز السردي التسلسل الهرمي للنتائج في فرضية المشروع، من أدنى مستوى إلى أعلى نتيجة على كل مستوى، فضلا عن الأنشطة والموارد الأخرى الضروريّة لتنفيذ المشروع. وتحقيق أهدافه. المدخلات "</a:t>
            </a:r>
            <a:r>
              <a:rPr lang="ar-SA" b="1" dirty="0">
                <a:latin typeface="Times" charset="0"/>
              </a:rPr>
              <a:t> </a:t>
            </a:r>
            <a:r>
              <a:rPr lang="en-GB" b="1" dirty="0">
                <a:latin typeface="Times" charset="0"/>
              </a:rPr>
              <a:t>Inputs</a:t>
            </a:r>
            <a:r>
              <a:rPr lang="en-GB" dirty="0">
                <a:latin typeface="Times" charset="0"/>
              </a:rPr>
              <a:t> </a:t>
            </a:r>
            <a:r>
              <a:rPr lang="ar-SA" dirty="0">
                <a:latin typeface="Times" charset="0"/>
              </a:rPr>
              <a:t>" هي الموارد التي ستخدمها المشروع من أجل إنتاج المخرجات من خلال النشاطات المطبّقة، على سبيل المثال، واللوازم والمعدات والمساحات المكتبية، أو المساعدة التقنية. الأنشطة  "</a:t>
            </a:r>
            <a:r>
              <a:rPr lang="ar-SA" b="1" dirty="0">
                <a:latin typeface="Times" charset="0"/>
              </a:rPr>
              <a:t> </a:t>
            </a:r>
            <a:r>
              <a:rPr lang="en-GB" b="1" dirty="0">
                <a:latin typeface="Times" charset="0"/>
              </a:rPr>
              <a:t>Activities</a:t>
            </a:r>
            <a:r>
              <a:rPr lang="en-GB" dirty="0">
                <a:latin typeface="Times" charset="0"/>
              </a:rPr>
              <a:t> </a:t>
            </a:r>
            <a:r>
              <a:rPr lang="ar-SA" dirty="0">
                <a:latin typeface="Times" charset="0"/>
              </a:rPr>
              <a:t>" الإجراءات والنشاطات المنتجة باستخدام الموارد المخصصة. المخرجات "</a:t>
            </a:r>
            <a:r>
              <a:rPr lang="ar-SA" b="1" dirty="0">
                <a:latin typeface="Times" charset="0"/>
              </a:rPr>
              <a:t> </a:t>
            </a:r>
            <a:r>
              <a:rPr lang="en-GB" b="1" dirty="0">
                <a:latin typeface="Times" charset="0"/>
              </a:rPr>
              <a:t>Outputs</a:t>
            </a:r>
            <a:r>
              <a:rPr lang="en-GB" dirty="0">
                <a:latin typeface="Times" charset="0"/>
              </a:rPr>
              <a:t> </a:t>
            </a:r>
            <a:r>
              <a:rPr lang="ar-SA" dirty="0">
                <a:latin typeface="Times" charset="0"/>
              </a:rPr>
              <a:t>" هي التي يتم إنتاجها نتيجة المدخلات والإجراءات والنشاطات. النتائج "</a:t>
            </a:r>
            <a:r>
              <a:rPr lang="ar-SA" b="1" dirty="0">
                <a:latin typeface="Times" charset="0"/>
              </a:rPr>
              <a:t> </a:t>
            </a:r>
            <a:r>
              <a:rPr lang="en-GB" b="1" dirty="0">
                <a:latin typeface="Times" charset="0"/>
              </a:rPr>
              <a:t>Outcome</a:t>
            </a:r>
            <a:r>
              <a:rPr lang="en-GB" dirty="0">
                <a:latin typeface="Times" charset="0"/>
              </a:rPr>
              <a:t> </a:t>
            </a:r>
            <a:r>
              <a:rPr lang="ar-SA" dirty="0">
                <a:latin typeface="Times" charset="0"/>
              </a:rPr>
              <a:t>" هي منتجات ملموسة وفورية، والتي يقصد منها أو النتائج المترتبة على النشاط ضمن سيطرة المنظمة. وينبغي تحديد جميع النواتج في البداية لتبرير النشاطات واستخدام الموارد الضرورية لتحقيق الأثر. فريق عمل المنظمات الإنمائية يتحمل مسؤولية نجاح أو فشل تحقيق النتائج. من الممكن أيضا لإضافة مستويات من النتائج بحسب نطاق وتعقيد المشروع، يتم ادراجها كأغراض الفرعية أو النواتج الفرعية، والمساهمة في تحقيق هذا الغرض أو الأثر. الأثر هو نتيجة المستوى العالي وهو الأساس المنطقي الاستراتيجي للمشروع، وأيضا في أغلب الأحيان الهدف الإنمائي (</a:t>
            </a:r>
            <a:r>
              <a:rPr lang="en-US" dirty="0">
                <a:latin typeface="Times" charset="0"/>
              </a:rPr>
              <a:t>DO</a:t>
            </a:r>
            <a:r>
              <a:rPr lang="ar-SA" dirty="0">
                <a:latin typeface="Times" charset="0"/>
              </a:rPr>
              <a:t>). مؤشرات القياس "</a:t>
            </a:r>
            <a:r>
              <a:rPr lang="en-US" dirty="0">
                <a:latin typeface="Times" charset="0"/>
              </a:rPr>
              <a:t>Indicators</a:t>
            </a:r>
            <a:r>
              <a:rPr lang="ar-SA" dirty="0">
                <a:latin typeface="Times" charset="0"/>
              </a:rPr>
              <a:t>" هي أساس لرصد التقدم المحرز نحو تحقيق الأهداف. تحدد مصادر البيانات بالضبط من أين سيأتي بيانات المؤشرات من، ومتى سيتم جمعها. وينعكس بيان فرضية المشروع في الموجز السردي. مدعومة من قبل الافتراضات، والتي هي أهم العوامل الحاسمة التي يمكن أن تؤثر على تحقيق النتائج المخطط لها للمشروع وتكون لها آثار على فرضية المشروع.</a:t>
            </a:r>
            <a:endParaRPr lang="en-US" dirty="0">
              <a:latin typeface="Times" charset="0"/>
            </a:endParaRPr>
          </a:p>
          <a:p>
            <a:pPr algn="r" rtl="1"/>
            <a:endParaRPr lang="en-US" dirty="0"/>
          </a:p>
        </p:txBody>
      </p:sp>
    </p:spTree>
    <p:extLst>
      <p:ext uri="{BB962C8B-B14F-4D97-AF65-F5344CB8AC3E}">
        <p14:creationId xmlns:p14="http://schemas.microsoft.com/office/powerpoint/2010/main" val="1937575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254193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09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أغراض: </a:t>
            </a:r>
          </a:p>
          <a:p>
            <a:pPr algn="r" rtl="1"/>
            <a:r>
              <a:rPr lang="ar-LB" dirty="0" smtClean="0"/>
              <a:t>توضيح الافتراضات، والأهداف، والعلاقات المتبادلة بين العوامل ذات الصلة بالمشروع أو البرنامج </a:t>
            </a:r>
          </a:p>
          <a:p>
            <a:pPr algn="r" rtl="1"/>
            <a:r>
              <a:rPr lang="ar-LB" dirty="0" smtClean="0"/>
              <a:t>تحديد الأهداف </a:t>
            </a:r>
          </a:p>
          <a:p>
            <a:pPr algn="r" rtl="1"/>
            <a:r>
              <a:rPr lang="ar-LB" dirty="0" smtClean="0"/>
              <a:t>اختيار الأنشطة </a:t>
            </a:r>
          </a:p>
          <a:p>
            <a:pPr algn="r" rtl="1"/>
            <a:r>
              <a:rPr lang="ar-LB" dirty="0" smtClean="0"/>
              <a:t>تحديد مستويات الأداء والنتائج المرجوة من حيث الأنشطة المخطط لها واقعية وموضوعية الآثار </a:t>
            </a:r>
          </a:p>
          <a:p>
            <a:pPr algn="r" rtl="1"/>
            <a:r>
              <a:rPr lang="ar-LB" dirty="0" smtClean="0"/>
              <a:t>  خطط الرصد والتقييم تتضمن: </a:t>
            </a:r>
          </a:p>
          <a:p>
            <a:pPr algn="r" rtl="1"/>
            <a:r>
              <a:rPr lang="ar-LB" dirty="0" smtClean="0"/>
              <a:t>الافتراضات والأهداف مديري البرامج، في سياق معين </a:t>
            </a:r>
          </a:p>
          <a:p>
            <a:pPr algn="r" rtl="1"/>
            <a:r>
              <a:rPr lang="ar-LB" dirty="0" smtClean="0"/>
              <a:t>التصميم التخطيطي عرض الروابط الاتجاه بين العناصر الرئيسية البرنامج و / أو النتائج المخطط لها، والعوامل الأخرى ذات الصلة</a:t>
            </a:r>
            <a:endParaRPr lang="en-US" dirty="0"/>
          </a:p>
        </p:txBody>
      </p:sp>
    </p:spTree>
    <p:extLst>
      <p:ext uri="{BB962C8B-B14F-4D97-AF65-F5344CB8AC3E}">
        <p14:creationId xmlns:p14="http://schemas.microsoft.com/office/powerpoint/2010/main" val="64381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2000" b="1" dirty="0">
                <a:latin typeface="Times" charset="0"/>
              </a:rPr>
              <a:t>الفقرة الافتتاحيّة:</a:t>
            </a:r>
          </a:p>
          <a:p>
            <a:pPr algn="r" rtl="1"/>
            <a:r>
              <a:rPr lang="ar-LB" dirty="0">
                <a:latin typeface="Times" charset="0"/>
              </a:rPr>
              <a:t>تم تطوير منهج الإطار المنطقي خلال فترة السبعينات من قبل الوكالة الأمريكية للتنمية بناء على نتائج دراسة تم تطويرها لحساب الوكالة لمراجعة نظامها القائم حينها لتقييم المشاريع، وتم تحديد ثلاثة إشكاليات كان يعاني منها نظام الوكالة الذي يعنى بتقييم المشاريع: أولا، كانت عملية التخطيط ملتبسة بحيث كانت أهداف متعددة، ولا تتصل بوضوح بأنشطة المشاريع. ثانيا، غياب مسؤولية إدارة المشروع التي كانت تعتبر أن أثر المشروع يبرر بتنفيذه، ولكن الإدارة لم تكن على استعداد لتحمل فشل المشروع كون العديد من العوامل الخارجة عن ارادتهم كانت تؤثر على سير عمل المشروع وعلى قدرته تحقيق أهدافه. ثالثا، عملية التقييم كانت عملية غير علميّة إذ في غياب الأهداف الواضحة كان كل مقيّم يعتمد مفهومه الشخصي لتحديد الجيد والسيء في المشروع.  لذللك تم تطوير المنهج كاستجابة للثغرات والتحديات التي أدرجتها الدراسة. </a:t>
            </a:r>
          </a:p>
          <a:p>
            <a:pPr algn="r" rtl="1"/>
            <a:endParaRPr lang="ar-LB" dirty="0">
              <a:latin typeface="Times" charset="0"/>
            </a:endParaRPr>
          </a:p>
          <a:p>
            <a:pPr algn="r" rtl="1"/>
            <a:r>
              <a:rPr lang="ar-LB" dirty="0">
                <a:latin typeface="Times" charset="0"/>
              </a:rPr>
              <a:t>فيما بعد وبسبب الشح في الموارد المالية الإنمائية وسياسة التقشف وترشيد الإنفاق الإنمائي قامت معظم الجهات المانحة والمؤسسات التي تعنى بشؤون التنمية بتبني استخدام منهج الإطار المنطقي بوصفه أداة للتخطيط الاستراتيجي تسهم في تطوير مشاريع إنمائية تستطيع تحقيق نتائج قابلة للقياس من منطلق أن ما لا نستطيع قياسه، لا نستطيع إدارته. فإذا منهج الإطار المنطقي هو أداة للتخطيط السليم يساهم في الادارة الحسنة للمشاريع والمداخلات الإنمائية من أجل تحقيق الأثر "</a:t>
            </a:r>
            <a:r>
              <a:rPr lang="en-US" dirty="0">
                <a:latin typeface="Times" charset="0"/>
              </a:rPr>
              <a:t>IMPACT</a:t>
            </a:r>
            <a:r>
              <a:rPr lang="ar-LB" dirty="0">
                <a:latin typeface="Times" charset="0"/>
              </a:rPr>
              <a:t>" أو النتائج </a:t>
            </a:r>
            <a:r>
              <a:rPr lang="en-US" dirty="0">
                <a:latin typeface="Times" charset="0"/>
              </a:rPr>
              <a:t>“results” </a:t>
            </a:r>
            <a:r>
              <a:rPr lang="ar-LB" dirty="0">
                <a:latin typeface="Times" charset="0"/>
              </a:rPr>
              <a:t>وهو ما يعرف بـ "</a:t>
            </a:r>
            <a:r>
              <a:rPr lang="en-US" dirty="0">
                <a:latin typeface="Times" charset="0"/>
              </a:rPr>
              <a:t>Managing for Impact or Results</a:t>
            </a:r>
            <a:r>
              <a:rPr lang="ar-LB" dirty="0">
                <a:latin typeface="Times" charset="0"/>
              </a:rPr>
              <a:t>"</a:t>
            </a:r>
            <a:r>
              <a:rPr lang="ar-LB" b="1" dirty="0">
                <a:latin typeface="Times" charset="0"/>
              </a:rPr>
              <a:t> </a:t>
            </a:r>
            <a:r>
              <a:rPr lang="ar-LB" dirty="0">
                <a:latin typeface="Times" charset="0"/>
              </a:rPr>
              <a:t>. تجدر الإشارة هنا الى أن العمل على الإطار المنطقي ليس أحادي الاتجاه "</a:t>
            </a:r>
            <a:r>
              <a:rPr lang="en-US" dirty="0">
                <a:latin typeface="Times" charset="0"/>
              </a:rPr>
              <a:t>not linear</a:t>
            </a:r>
            <a:r>
              <a:rPr lang="ar-LB" dirty="0">
                <a:latin typeface="Times" charset="0"/>
              </a:rPr>
              <a:t>" بمعنى أن العمل عليه يتوجب العودة الية مرارا لمراجعة مكوناته "بطريقة تكراريّة دوريّة "</a:t>
            </a:r>
            <a:r>
              <a:rPr lang="en-US" dirty="0">
                <a:latin typeface="Times" charset="0"/>
              </a:rPr>
              <a:t>iterative process</a:t>
            </a:r>
            <a:r>
              <a:rPr lang="ar-LB" dirty="0">
                <a:latin typeface="Times" charset="0"/>
              </a:rPr>
              <a:t>" للتأكد بأن النشاطات المدرجة تؤدي حتما الى الأهداف المتوخاة. كذلك فان العمل على الإطار المنطقي أو "</a:t>
            </a:r>
            <a:r>
              <a:rPr lang="en-US" dirty="0" err="1">
                <a:latin typeface="Times" charset="0"/>
              </a:rPr>
              <a:t>Logframe</a:t>
            </a:r>
            <a:r>
              <a:rPr lang="ar-LB" dirty="0">
                <a:latin typeface="Times" charset="0"/>
              </a:rPr>
              <a:t>" تتطلب جهدا جماعيا على مستوى المنظمة يسمح بإشراك كافة الأشخاص والإدارات المعنية بالمشروع وأحيانا حتى الفئات أو الجهات المستهدفة والمؤسسات الشريكة.</a:t>
            </a:r>
          </a:p>
          <a:p>
            <a:pPr algn="r" rtl="1"/>
            <a:endParaRPr lang="ar-LB" dirty="0">
              <a:latin typeface="Times" charset="0"/>
            </a:endParaRPr>
          </a:p>
          <a:p>
            <a:pPr algn="r" rtl="1"/>
            <a:r>
              <a:rPr lang="ar-SA" dirty="0">
                <a:latin typeface="Times" charset="0"/>
              </a:rPr>
              <a:t>ويراعي منهج الإطار المنطقي </a:t>
            </a:r>
            <a:r>
              <a:rPr lang="ar-LB" dirty="0">
                <a:latin typeface="Times" charset="0"/>
              </a:rPr>
              <a:t>عدد من المبادئ التي تراعيها الوكالة الأمريكية للتنمية ومنها مبادئ: </a:t>
            </a:r>
            <a:r>
              <a:rPr lang="ar-SA" dirty="0">
                <a:latin typeface="Times" charset="0"/>
              </a:rPr>
              <a:t>الانتقائية والتركيز "</a:t>
            </a:r>
            <a:r>
              <a:rPr lang="en-US" dirty="0">
                <a:latin typeface="Times" charset="0"/>
              </a:rPr>
              <a:t>Selectivity &amp; Focus</a:t>
            </a:r>
            <a:r>
              <a:rPr lang="ar-LB" dirty="0">
                <a:latin typeface="Times" charset="0"/>
              </a:rPr>
              <a:t>" </a:t>
            </a:r>
            <a:r>
              <a:rPr lang="ar-SA" dirty="0">
                <a:latin typeface="Times" charset="0"/>
              </a:rPr>
              <a:t>والتقييم والتعلم "</a:t>
            </a:r>
            <a:r>
              <a:rPr lang="en-US" dirty="0">
                <a:latin typeface="Times" charset="0"/>
              </a:rPr>
              <a:t>Evaluation &amp; Learning</a:t>
            </a:r>
            <a:r>
              <a:rPr lang="ar-SA" dirty="0">
                <a:latin typeface="Times" charset="0"/>
              </a:rPr>
              <a:t>"، والتكيف والمرونة .</a:t>
            </a:r>
            <a:r>
              <a:rPr lang="en-US" dirty="0">
                <a:latin typeface="Times" charset="0"/>
              </a:rPr>
              <a:t>”Adaptation &amp; Flexibility” </a:t>
            </a:r>
            <a:r>
              <a:rPr lang="ar-SA" dirty="0">
                <a:latin typeface="Times" charset="0"/>
              </a:rPr>
              <a:t>وباختصار، فإن الإطار المنطقي: </a:t>
            </a:r>
            <a:endParaRPr lang="en-US" dirty="0">
              <a:latin typeface="Times" charset="0"/>
            </a:endParaRPr>
          </a:p>
          <a:p>
            <a:pPr algn="r" rtl="1"/>
            <a:r>
              <a:rPr lang="ar-SA" dirty="0">
                <a:latin typeface="Times" charset="0"/>
              </a:rPr>
              <a:t>- يسمح بتطوير وصف</a:t>
            </a:r>
            <a:r>
              <a:rPr lang="ar-LB" dirty="0">
                <a:latin typeface="Times" charset="0"/>
              </a:rPr>
              <a:t> مقتضب للمشروع</a:t>
            </a:r>
            <a:r>
              <a:rPr lang="ar-SA" dirty="0">
                <a:latin typeface="Times" charset="0"/>
              </a:rPr>
              <a:t> يوضح بشكل لا لبس فيه وبطريقة وقابلة للقياس النتائج المتوخاة من المشروع والعوامل التي يجب توافرها لضمان نجاح المبادرة الإنمائية؛ </a:t>
            </a:r>
            <a:endParaRPr lang="en-US" dirty="0">
              <a:latin typeface="Times" charset="0"/>
            </a:endParaRPr>
          </a:p>
          <a:p>
            <a:pPr algn="r" rtl="1"/>
            <a:r>
              <a:rPr lang="ar-SA" dirty="0">
                <a:latin typeface="Times" charset="0"/>
              </a:rPr>
              <a:t>- تحديد المسؤوليات وما يجب أن يقوم به كل فرد أو مؤسسة معنية بالمشروع؛ </a:t>
            </a:r>
            <a:endParaRPr lang="en-US" dirty="0">
              <a:latin typeface="Times" charset="0"/>
            </a:endParaRPr>
          </a:p>
          <a:p>
            <a:pPr algn="r" rtl="1"/>
            <a:r>
              <a:rPr lang="ar-SA" dirty="0">
                <a:latin typeface="Times" charset="0"/>
              </a:rPr>
              <a:t>- يعرض العناصر الرئيسية للمشروع، وعلاقتها مع بعضها البعض، بطريقة تسهل التحليل وصنع القرار، للوصول إلى أثر "</a:t>
            </a:r>
            <a:r>
              <a:rPr lang="en-US" dirty="0">
                <a:latin typeface="Times" charset="0"/>
              </a:rPr>
              <a:t>Impact</a:t>
            </a:r>
            <a:r>
              <a:rPr lang="ar-SA" dirty="0">
                <a:latin typeface="Times" charset="0"/>
              </a:rPr>
              <a:t>" يمكن قياسه.</a:t>
            </a:r>
            <a:endParaRPr lang="en-US" dirty="0">
              <a:latin typeface="Times" charset="0"/>
            </a:endParaRPr>
          </a:p>
          <a:p>
            <a:pPr algn="r" rtl="1"/>
            <a:endParaRPr lang="ar-LB" dirty="0">
              <a:latin typeface="Times" charset="0"/>
            </a:endParaRPr>
          </a:p>
          <a:p>
            <a:pPr algn="r" rtl="1"/>
            <a:endParaRPr lang="ar-LB" dirty="0">
              <a:latin typeface="Times" charset="0"/>
            </a:endParaRPr>
          </a:p>
          <a:p>
            <a:pPr algn="r" rtl="1"/>
            <a:r>
              <a:rPr lang="ar-LB" dirty="0">
                <a:latin typeface="Times" charset="0"/>
              </a:rPr>
              <a:t> </a:t>
            </a:r>
            <a:endParaRPr lang="en-US" dirty="0">
              <a:latin typeface="Times" charset="0"/>
            </a:endParaRPr>
          </a:p>
          <a:p>
            <a:pPr algn="r" rtl="1"/>
            <a:endParaRPr lang="ar-LB" dirty="0">
              <a:latin typeface="Times" charset="0"/>
            </a:endParaRPr>
          </a:p>
          <a:p>
            <a:endParaRPr lang="en-US" dirty="0" smtClean="0"/>
          </a:p>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122237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539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eaLnBrk="0" fontAlgn="base" hangingPunct="0">
              <a:spcBef>
                <a:spcPct val="30000"/>
              </a:spcBef>
              <a:spcAft>
                <a:spcPct val="0"/>
              </a:spcAft>
              <a:defRPr/>
            </a:pPr>
            <a:endParaRPr lang="en-US" dirty="0"/>
          </a:p>
        </p:txBody>
      </p:sp>
    </p:spTree>
    <p:extLst>
      <p:ext uri="{BB962C8B-B14F-4D97-AF65-F5344CB8AC3E}">
        <p14:creationId xmlns:p14="http://schemas.microsoft.com/office/powerpoint/2010/main" val="73899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90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774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774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dirty="0">
                <a:latin typeface="Times" charset="0"/>
              </a:rPr>
              <a:t>The M&amp;E Plan should be used as a reference throughout the length of the program cycle, tracking all programs and updated to include all monitoring and evaluation data and results. It should be constantly updated to include up-to-date information of monitoring and evaluation progress. This includes indicator results after each activity or intervention, data collection methods and sources, and who will be collecting data. If they occur, It should also be used and to track changes and updates to monitoring and evaluation activities. </a:t>
            </a:r>
          </a:p>
          <a:p>
            <a:pPr algn="l" rtl="0"/>
            <a:endParaRPr lang="en-US" altLang="en-US" dirty="0">
              <a:latin typeface="Times" charset="0"/>
            </a:endParaRPr>
          </a:p>
          <a:p>
            <a:pPr algn="l" rtl="0"/>
            <a:r>
              <a:rPr lang="en-US" altLang="en-US" dirty="0">
                <a:latin typeface="Times" charset="0"/>
              </a:rPr>
              <a:t>Key elements of M&amp;E plan includes: </a:t>
            </a:r>
          </a:p>
          <a:p>
            <a:pPr algn="l" rtl="0"/>
            <a:endParaRPr lang="en-US" altLang="en-US" dirty="0">
              <a:latin typeface="Times" charset="0"/>
            </a:endParaRPr>
          </a:p>
          <a:p>
            <a:pPr marL="750595" indent="-750595">
              <a:buFont typeface="Wingdings" panose="05000000000000000000" pitchFamily="2" charset="2"/>
              <a:buAutoNum type="arabicPeriod"/>
            </a:pPr>
            <a:r>
              <a:rPr lang="en-US" altLang="en-US" dirty="0"/>
              <a:t>Introduction: </a:t>
            </a:r>
            <a:r>
              <a:rPr lang="en-GB" altLang="en-US" dirty="0"/>
              <a:t>Purpose &amp; scope</a:t>
            </a:r>
            <a:endParaRPr lang="en-US" altLang="en-US" dirty="0"/>
          </a:p>
          <a:p>
            <a:pPr marL="750595" indent="-750595">
              <a:buFont typeface="Wingdings" panose="05000000000000000000" pitchFamily="2" charset="2"/>
              <a:buAutoNum type="arabicPeriod"/>
            </a:pPr>
            <a:r>
              <a:rPr lang="en-US" altLang="en-US" dirty="0"/>
              <a:t>Description of the program- including problem statement and framework(s)</a:t>
            </a:r>
          </a:p>
          <a:p>
            <a:pPr marL="750595" indent="-750595">
              <a:buFont typeface="Wingdings" panose="05000000000000000000" pitchFamily="2" charset="2"/>
              <a:buAutoNum type="arabicPeriod"/>
            </a:pPr>
            <a:r>
              <a:rPr lang="en-US" altLang="en-US" dirty="0"/>
              <a:t>Information </a:t>
            </a:r>
            <a:r>
              <a:rPr lang="en-US" altLang="en-US" dirty="0" err="1"/>
              <a:t>needs,performance</a:t>
            </a:r>
            <a:r>
              <a:rPr lang="en-US" altLang="en-US" dirty="0"/>
              <a:t> </a:t>
            </a:r>
            <a:r>
              <a:rPr lang="en-US" altLang="en-US" dirty="0" err="1"/>
              <a:t>questions,Indicators</a:t>
            </a:r>
            <a:r>
              <a:rPr lang="en-US" altLang="en-US" dirty="0"/>
              <a:t>- including data sources and indicator reference sheets</a:t>
            </a:r>
          </a:p>
          <a:p>
            <a:pPr marL="750595" indent="-750595">
              <a:buFont typeface="Wingdings" panose="05000000000000000000" pitchFamily="2" charset="2"/>
              <a:buAutoNum type="arabicPeriod"/>
            </a:pPr>
            <a:r>
              <a:rPr lang="en-GB" altLang="en-US" dirty="0"/>
              <a:t>Information gathering &amp; organising</a:t>
            </a:r>
          </a:p>
          <a:p>
            <a:pPr marL="750595" indent="-750595">
              <a:buFont typeface="Wingdings" panose="05000000000000000000" pitchFamily="2" charset="2"/>
              <a:buAutoNum type="arabicPeriod"/>
            </a:pPr>
            <a:r>
              <a:rPr lang="en-US" altLang="en-US" dirty="0"/>
              <a:t>Plans for information dissemination and use.</a:t>
            </a:r>
            <a:r>
              <a:rPr lang="en-GB" altLang="en-US" dirty="0"/>
              <a:t>Key reflection events and processes</a:t>
            </a:r>
          </a:p>
          <a:p>
            <a:pPr marL="750595" indent="-750595">
              <a:buFont typeface="Wingdings" panose="05000000000000000000" pitchFamily="2" charset="2"/>
              <a:buAutoNum type="arabicPeriod"/>
            </a:pPr>
            <a:r>
              <a:rPr lang="en-GB" altLang="en-US" dirty="0"/>
              <a:t>Communication &amp; reporting</a:t>
            </a:r>
          </a:p>
          <a:p>
            <a:pPr marL="750595" indent="-750595">
              <a:buFont typeface="Wingdings" panose="05000000000000000000" pitchFamily="2" charset="2"/>
              <a:buAutoNum type="arabicPeriod"/>
            </a:pPr>
            <a:r>
              <a:rPr lang="en-US" altLang="en-US" dirty="0"/>
              <a:t>Capacity and needs for M&amp;E plan implementation</a:t>
            </a:r>
          </a:p>
          <a:p>
            <a:pPr marL="750595" indent="-750595">
              <a:buFont typeface="Wingdings" panose="05000000000000000000" pitchFamily="2" charset="2"/>
              <a:buAutoNum type="arabicPeriod"/>
            </a:pPr>
            <a:r>
              <a:rPr lang="en-US" altLang="en-US" dirty="0"/>
              <a:t>Mechanism for M&amp;E plan update</a:t>
            </a:r>
          </a:p>
          <a:p>
            <a:pPr algn="l" rtl="0"/>
            <a:endParaRPr lang="en-US" altLang="en-US" dirty="0" smtClean="0">
              <a:latin typeface="Times" panose="02020603050405020304" pitchFamily="18" charset="0"/>
            </a:endParaRPr>
          </a:p>
        </p:txBody>
      </p:sp>
    </p:spTree>
    <p:extLst>
      <p:ext uri="{BB962C8B-B14F-4D97-AF65-F5344CB8AC3E}">
        <p14:creationId xmlns:p14="http://schemas.microsoft.com/office/powerpoint/2010/main" val="3960888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dirty="0">
                <a:latin typeface="Times" charset="0"/>
              </a:rPr>
              <a:t>The M&amp;E Plan should be used as a reference throughout the length of the program cycle, tracking all programs and updated to include all monitoring and evaluation data and results. It should be constantly updated to include up-to-date information of monitoring and evaluation progress. This includes indicator results after each activity or intervention, data collection methods and sources, and who will be collecting data. If they occur, It should also be used and to track changes and updates to monitoring and evaluation activities. </a:t>
            </a:r>
          </a:p>
          <a:p>
            <a:pPr algn="l" rtl="0"/>
            <a:endParaRPr lang="en-US" altLang="en-US" dirty="0">
              <a:latin typeface="Times" charset="0"/>
            </a:endParaRPr>
          </a:p>
          <a:p>
            <a:pPr algn="l" rtl="0"/>
            <a:r>
              <a:rPr lang="en-US" altLang="en-US" dirty="0">
                <a:latin typeface="Times" charset="0"/>
              </a:rPr>
              <a:t>Key elements of M&amp;E plan includes: </a:t>
            </a:r>
          </a:p>
          <a:p>
            <a:pPr algn="l" rtl="0"/>
            <a:endParaRPr lang="en-US" altLang="en-US" dirty="0">
              <a:latin typeface="Times" charset="0"/>
            </a:endParaRPr>
          </a:p>
          <a:p>
            <a:pPr marL="750595" indent="-750595">
              <a:buFont typeface="Wingdings" panose="05000000000000000000" pitchFamily="2" charset="2"/>
              <a:buAutoNum type="arabicPeriod"/>
            </a:pPr>
            <a:r>
              <a:rPr lang="en-US" altLang="en-US" dirty="0"/>
              <a:t>Introduction: </a:t>
            </a:r>
            <a:r>
              <a:rPr lang="en-GB" altLang="en-US" dirty="0"/>
              <a:t>Purpose &amp; scope</a:t>
            </a:r>
            <a:endParaRPr lang="en-US" altLang="en-US" dirty="0"/>
          </a:p>
          <a:p>
            <a:pPr marL="750595" indent="-750595">
              <a:buFont typeface="Wingdings" panose="05000000000000000000" pitchFamily="2" charset="2"/>
              <a:buAutoNum type="arabicPeriod"/>
            </a:pPr>
            <a:r>
              <a:rPr lang="en-US" altLang="en-US" dirty="0"/>
              <a:t>Description of the program- including problem statement and framework(s)</a:t>
            </a:r>
          </a:p>
          <a:p>
            <a:pPr marL="750595" indent="-750595">
              <a:buFont typeface="Wingdings" panose="05000000000000000000" pitchFamily="2" charset="2"/>
              <a:buAutoNum type="arabicPeriod"/>
            </a:pPr>
            <a:r>
              <a:rPr lang="en-US" altLang="en-US" dirty="0"/>
              <a:t>Information </a:t>
            </a:r>
            <a:r>
              <a:rPr lang="en-US" altLang="en-US" dirty="0" err="1"/>
              <a:t>needs,performance</a:t>
            </a:r>
            <a:r>
              <a:rPr lang="en-US" altLang="en-US" dirty="0"/>
              <a:t> </a:t>
            </a:r>
            <a:r>
              <a:rPr lang="en-US" altLang="en-US" dirty="0" err="1"/>
              <a:t>questions,Indicators</a:t>
            </a:r>
            <a:r>
              <a:rPr lang="en-US" altLang="en-US" dirty="0"/>
              <a:t>- including data sources and indicator reference sheets</a:t>
            </a:r>
          </a:p>
          <a:p>
            <a:pPr marL="750595" indent="-750595">
              <a:buFont typeface="Wingdings" panose="05000000000000000000" pitchFamily="2" charset="2"/>
              <a:buAutoNum type="arabicPeriod"/>
            </a:pPr>
            <a:r>
              <a:rPr lang="en-GB" altLang="en-US" dirty="0"/>
              <a:t>Information gathering &amp; organising</a:t>
            </a:r>
          </a:p>
          <a:p>
            <a:pPr marL="750595" indent="-750595">
              <a:buFont typeface="Wingdings" panose="05000000000000000000" pitchFamily="2" charset="2"/>
              <a:buAutoNum type="arabicPeriod"/>
            </a:pPr>
            <a:r>
              <a:rPr lang="en-US" altLang="en-US" dirty="0"/>
              <a:t>Plans for information dissemination and use.</a:t>
            </a:r>
            <a:r>
              <a:rPr lang="en-GB" altLang="en-US" dirty="0"/>
              <a:t>Key reflection events and processes</a:t>
            </a:r>
          </a:p>
          <a:p>
            <a:pPr marL="750595" indent="-750595">
              <a:buFont typeface="Wingdings" panose="05000000000000000000" pitchFamily="2" charset="2"/>
              <a:buAutoNum type="arabicPeriod"/>
            </a:pPr>
            <a:r>
              <a:rPr lang="en-GB" altLang="en-US" dirty="0"/>
              <a:t>Communication &amp; reporting</a:t>
            </a:r>
          </a:p>
          <a:p>
            <a:pPr marL="750595" indent="-750595">
              <a:buFont typeface="Wingdings" panose="05000000000000000000" pitchFamily="2" charset="2"/>
              <a:buAutoNum type="arabicPeriod"/>
            </a:pPr>
            <a:r>
              <a:rPr lang="en-US" altLang="en-US" dirty="0"/>
              <a:t>Capacity and needs for M&amp;E plan implementation</a:t>
            </a:r>
          </a:p>
          <a:p>
            <a:pPr marL="750595" indent="-750595">
              <a:buFont typeface="Wingdings" panose="05000000000000000000" pitchFamily="2" charset="2"/>
              <a:buAutoNum type="arabicPeriod"/>
            </a:pPr>
            <a:r>
              <a:rPr lang="en-US" altLang="en-US" dirty="0"/>
              <a:t>Mechanism for M&amp;E plan update</a:t>
            </a:r>
          </a:p>
          <a:p>
            <a:pPr algn="l" rtl="0"/>
            <a:endParaRPr lang="en-US" altLang="en-US" dirty="0" smtClean="0">
              <a:latin typeface="Times" panose="02020603050405020304" pitchFamily="18" charset="0"/>
            </a:endParaRPr>
          </a:p>
        </p:txBody>
      </p:sp>
    </p:spTree>
    <p:extLst>
      <p:ext uri="{BB962C8B-B14F-4D97-AF65-F5344CB8AC3E}">
        <p14:creationId xmlns:p14="http://schemas.microsoft.com/office/powerpoint/2010/main" val="238783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2000" b="1" dirty="0">
                <a:latin typeface="Times" charset="0"/>
              </a:rPr>
              <a:t>الفقرة الافتتاحيّة:</a:t>
            </a:r>
          </a:p>
          <a:p>
            <a:pPr algn="r" rtl="1"/>
            <a:r>
              <a:rPr lang="ar-LB" dirty="0">
                <a:latin typeface="Times" charset="0"/>
              </a:rPr>
              <a:t>تم تطوير منهج الإطار المنطقي خلال فترة السبعينات من قبل الوكالة الأمريكية للتنمية بناء على نتائج دراسة تم تطويرها لحساب الوكالة لمراجعة نظامها القائم حينها لتقييم المشاريع، وتم تحديد ثلاثة إشكاليات كان يعاني منها نظام الوكالة الذي يعنى بتقييم المشاريع: أولا، كانت عملية التخطيط ملتبسة بحيث كانت أهداف متعددة، ولا تتصل بوضوح بأنشطة المشاريع. ثانيا، غياب مسؤولية إدارة المشروع التي كانت تعتبر أن أثر المشروع يبرر بتنفيذه، ولكن الإدارة لم تكن على استعداد لتحمل فشل المشروع كون العديد من العوامل الخارجة عن ارادتهم كانت تؤثر على سير عمل المشروع وعلى قدرته تحقيق أهدافه. ثالثا، عملية التقييم كانت عملية غير علميّة إذ في غياب الأهداف الواضحة كان كل مقيّم يعتمد مفهومه الشخصي لتحديد الجيد والسيء في المشروع.  لذللك تم تطوير المنهج كاستجابة للثغرات والتحديات التي أدرجتها الدراسة. </a:t>
            </a:r>
          </a:p>
          <a:p>
            <a:pPr algn="r" rtl="1"/>
            <a:endParaRPr lang="ar-LB" dirty="0">
              <a:latin typeface="Times" charset="0"/>
            </a:endParaRPr>
          </a:p>
          <a:p>
            <a:pPr algn="r" rtl="1"/>
            <a:r>
              <a:rPr lang="ar-LB" dirty="0">
                <a:latin typeface="Times" charset="0"/>
              </a:rPr>
              <a:t>فيما بعد وبسبب الشح في الموارد المالية الإنمائية وسياسة التقشف وترشيد الإنفاق الإنمائي قامت معظم الجهات المانحة والمؤسسات التي تعنى بشؤون التنمية بتبني استخدام منهج الإطار المنطقي بوصفه أداة للتخطيط الاستراتيجي تسهم في تطوير مشاريع إنمائية تستطيع تحقيق نتائج قابلة للقياس من منطلق أن ما لا نستطيع قياسه، لا نستطيع إدارته. فإذا منهج الإطار المنطقي هو أداة للتخطيط السليم يساهم في الادارة الحسنة للمشاريع والمداخلات الإنمائية من أجل تحقيق الأثر "</a:t>
            </a:r>
            <a:r>
              <a:rPr lang="en-US" dirty="0">
                <a:latin typeface="Times" charset="0"/>
              </a:rPr>
              <a:t>IMPACT</a:t>
            </a:r>
            <a:r>
              <a:rPr lang="ar-LB" dirty="0">
                <a:latin typeface="Times" charset="0"/>
              </a:rPr>
              <a:t>" أو النتائج </a:t>
            </a:r>
            <a:r>
              <a:rPr lang="en-US" dirty="0">
                <a:latin typeface="Times" charset="0"/>
              </a:rPr>
              <a:t>“results” </a:t>
            </a:r>
            <a:r>
              <a:rPr lang="ar-LB" dirty="0">
                <a:latin typeface="Times" charset="0"/>
              </a:rPr>
              <a:t>وهو ما يعرف بـ "</a:t>
            </a:r>
            <a:r>
              <a:rPr lang="en-US" dirty="0">
                <a:latin typeface="Times" charset="0"/>
              </a:rPr>
              <a:t>Managing for Impact or Results</a:t>
            </a:r>
            <a:r>
              <a:rPr lang="ar-LB" dirty="0">
                <a:latin typeface="Times" charset="0"/>
              </a:rPr>
              <a:t>"</a:t>
            </a:r>
            <a:r>
              <a:rPr lang="ar-LB" b="1" dirty="0">
                <a:latin typeface="Times" charset="0"/>
              </a:rPr>
              <a:t> </a:t>
            </a:r>
            <a:r>
              <a:rPr lang="ar-LB" dirty="0">
                <a:latin typeface="Times" charset="0"/>
              </a:rPr>
              <a:t>. تجدر الإشارة هنا الى أن العمل على الإطار المنطقي ليس أحادي الاتجاه "</a:t>
            </a:r>
            <a:r>
              <a:rPr lang="en-US" dirty="0">
                <a:latin typeface="Times" charset="0"/>
              </a:rPr>
              <a:t>not linear</a:t>
            </a:r>
            <a:r>
              <a:rPr lang="ar-LB" dirty="0">
                <a:latin typeface="Times" charset="0"/>
              </a:rPr>
              <a:t>" بمعنى أن العمل عليه يتوجب العودة الية مرارا لمراجعة مكوناته "بطريقة تكراريّة دوريّة "</a:t>
            </a:r>
            <a:r>
              <a:rPr lang="en-US" dirty="0">
                <a:latin typeface="Times" charset="0"/>
              </a:rPr>
              <a:t>iterative process</a:t>
            </a:r>
            <a:r>
              <a:rPr lang="ar-LB" dirty="0">
                <a:latin typeface="Times" charset="0"/>
              </a:rPr>
              <a:t>" للتأكد بأن النشاطات المدرجة تؤدي حتما الى الأهداف المتوخاة. كذلك فان العمل على الإطار المنطقي أو "</a:t>
            </a:r>
            <a:r>
              <a:rPr lang="en-US" dirty="0" err="1">
                <a:latin typeface="Times" charset="0"/>
              </a:rPr>
              <a:t>Logframe</a:t>
            </a:r>
            <a:r>
              <a:rPr lang="ar-LB" dirty="0">
                <a:latin typeface="Times" charset="0"/>
              </a:rPr>
              <a:t>" تتطلب جهدا جماعيا على مستوى المنظمة يسمح بإشراك كافة الأشخاص والإدارات المعنية بالمشروع وأحيانا حتى الفئات أو الجهات المستهدفة والمؤسسات الشريكة.</a:t>
            </a:r>
          </a:p>
          <a:p>
            <a:pPr algn="r" rtl="1"/>
            <a:endParaRPr lang="ar-LB" dirty="0">
              <a:latin typeface="Times" charset="0"/>
            </a:endParaRPr>
          </a:p>
          <a:p>
            <a:pPr algn="r" rtl="1"/>
            <a:r>
              <a:rPr lang="ar-SA" dirty="0">
                <a:latin typeface="Times" charset="0"/>
              </a:rPr>
              <a:t>ويراعي منهج الإطار المنطقي </a:t>
            </a:r>
            <a:r>
              <a:rPr lang="ar-LB" dirty="0">
                <a:latin typeface="Times" charset="0"/>
              </a:rPr>
              <a:t>عدد من المبادئ التي تراعيها الوكالة الأمريكية للتنمية ومنها مبادئ: </a:t>
            </a:r>
            <a:r>
              <a:rPr lang="ar-SA" dirty="0">
                <a:latin typeface="Times" charset="0"/>
              </a:rPr>
              <a:t>الانتقائية والتركيز "</a:t>
            </a:r>
            <a:r>
              <a:rPr lang="en-US" dirty="0">
                <a:latin typeface="Times" charset="0"/>
              </a:rPr>
              <a:t>Selectivity &amp; Focus</a:t>
            </a:r>
            <a:r>
              <a:rPr lang="ar-LB" dirty="0">
                <a:latin typeface="Times" charset="0"/>
              </a:rPr>
              <a:t>" </a:t>
            </a:r>
            <a:r>
              <a:rPr lang="ar-SA" dirty="0">
                <a:latin typeface="Times" charset="0"/>
              </a:rPr>
              <a:t>والتقييم والتعلم "</a:t>
            </a:r>
            <a:r>
              <a:rPr lang="en-US" dirty="0">
                <a:latin typeface="Times" charset="0"/>
              </a:rPr>
              <a:t>Evaluation &amp; Learning</a:t>
            </a:r>
            <a:r>
              <a:rPr lang="ar-SA" dirty="0">
                <a:latin typeface="Times" charset="0"/>
              </a:rPr>
              <a:t>"، والتكيف والمرونة .</a:t>
            </a:r>
            <a:r>
              <a:rPr lang="en-US" dirty="0">
                <a:latin typeface="Times" charset="0"/>
              </a:rPr>
              <a:t>”Adaptation &amp; Flexibility” </a:t>
            </a:r>
            <a:r>
              <a:rPr lang="ar-SA" dirty="0">
                <a:latin typeface="Times" charset="0"/>
              </a:rPr>
              <a:t>وباختصار، فإن الإطار المنطقي: </a:t>
            </a:r>
            <a:endParaRPr lang="en-US" dirty="0">
              <a:latin typeface="Times" charset="0"/>
            </a:endParaRPr>
          </a:p>
          <a:p>
            <a:pPr algn="r" rtl="1"/>
            <a:r>
              <a:rPr lang="ar-SA" dirty="0">
                <a:latin typeface="Times" charset="0"/>
              </a:rPr>
              <a:t>- يسمح بتطوير وصف</a:t>
            </a:r>
            <a:r>
              <a:rPr lang="ar-LB" dirty="0">
                <a:latin typeface="Times" charset="0"/>
              </a:rPr>
              <a:t> مقتضب للمشروع</a:t>
            </a:r>
            <a:r>
              <a:rPr lang="ar-SA" dirty="0">
                <a:latin typeface="Times" charset="0"/>
              </a:rPr>
              <a:t> يوضح بشكل لا لبس فيه وبطريقة وقابلة للقياس النتائج المتوخاة من المشروع والعوامل التي يجب توافرها لضمان نجاح المبادرة الإنمائية؛ </a:t>
            </a:r>
            <a:endParaRPr lang="en-US" dirty="0">
              <a:latin typeface="Times" charset="0"/>
            </a:endParaRPr>
          </a:p>
          <a:p>
            <a:pPr algn="r" rtl="1"/>
            <a:r>
              <a:rPr lang="ar-SA" dirty="0">
                <a:latin typeface="Times" charset="0"/>
              </a:rPr>
              <a:t>- تحديد المسؤوليات وما يجب أن يقوم به كل فرد أو مؤسسة معنية بالمشروع؛ </a:t>
            </a:r>
            <a:endParaRPr lang="en-US" dirty="0">
              <a:latin typeface="Times" charset="0"/>
            </a:endParaRPr>
          </a:p>
          <a:p>
            <a:pPr algn="r" rtl="1"/>
            <a:r>
              <a:rPr lang="ar-SA" dirty="0">
                <a:latin typeface="Times" charset="0"/>
              </a:rPr>
              <a:t>- يعرض العناصر الرئيسية للمشروع، وعلاقتها مع بعضها البعض، بطريقة تسهل التحليل وصنع القرار، للوصول إلى أثر "</a:t>
            </a:r>
            <a:r>
              <a:rPr lang="en-US" dirty="0">
                <a:latin typeface="Times" charset="0"/>
              </a:rPr>
              <a:t>Impact</a:t>
            </a:r>
            <a:r>
              <a:rPr lang="ar-SA" dirty="0">
                <a:latin typeface="Times" charset="0"/>
              </a:rPr>
              <a:t>" يمكن قياسه.</a:t>
            </a:r>
            <a:endParaRPr lang="en-US" dirty="0">
              <a:latin typeface="Times" charset="0"/>
            </a:endParaRPr>
          </a:p>
          <a:p>
            <a:pPr algn="r" rtl="1"/>
            <a:endParaRPr lang="ar-LB" dirty="0">
              <a:latin typeface="Times" charset="0"/>
            </a:endParaRPr>
          </a:p>
          <a:p>
            <a:pPr algn="r" rtl="1"/>
            <a:endParaRPr lang="ar-LB" dirty="0">
              <a:latin typeface="Times" charset="0"/>
            </a:endParaRPr>
          </a:p>
          <a:p>
            <a:pPr algn="r" rtl="1"/>
            <a:r>
              <a:rPr lang="ar-LB" dirty="0">
                <a:latin typeface="Times" charset="0"/>
              </a:rPr>
              <a:t> </a:t>
            </a:r>
            <a:endParaRPr lang="en-US" dirty="0">
              <a:latin typeface="Times" charset="0"/>
            </a:endParaRPr>
          </a:p>
          <a:p>
            <a:pPr algn="r" rtl="1"/>
            <a:endParaRPr lang="ar-LB" dirty="0">
              <a:latin typeface="Times" charset="0"/>
            </a:endParaRPr>
          </a:p>
          <a:p>
            <a:endParaRPr lang="en-US" dirty="0" smtClean="0"/>
          </a:p>
          <a:p>
            <a:endParaRPr lang="en-US" dirty="0"/>
          </a:p>
        </p:txBody>
      </p:sp>
    </p:spTree>
    <p:extLst>
      <p:ext uri="{BB962C8B-B14F-4D97-AF65-F5344CB8AC3E}">
        <p14:creationId xmlns:p14="http://schemas.microsoft.com/office/powerpoint/2010/main" val="3316330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774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rtl="1" eaLnBrk="0" fontAlgn="base" hangingPunct="0">
              <a:spcBef>
                <a:spcPct val="30000"/>
              </a:spcBef>
              <a:spcAft>
                <a:spcPct val="0"/>
              </a:spcAft>
              <a:defRPr/>
            </a:pPr>
            <a:endParaRPr lang="en-US" dirty="0"/>
          </a:p>
        </p:txBody>
      </p:sp>
    </p:spTree>
    <p:extLst>
      <p:ext uri="{BB962C8B-B14F-4D97-AF65-F5344CB8AC3E}">
        <p14:creationId xmlns:p14="http://schemas.microsoft.com/office/powerpoint/2010/main" val="241455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04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521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2000" b="1" dirty="0">
                <a:latin typeface="Times" charset="0"/>
              </a:rPr>
              <a:t>الفقرة الافتتاحيّة:</a:t>
            </a:r>
          </a:p>
          <a:p>
            <a:pPr algn="r" rtl="1"/>
            <a:r>
              <a:rPr lang="ar-LB" dirty="0">
                <a:latin typeface="Times" charset="0"/>
              </a:rPr>
              <a:t>تم تطوير منهج الإطار المنطقي خلال فترة السبعينات من قبل الوكالة الأمريكية للتنمية بناء على نتائج دراسة تم تطويرها لحساب الوكالة لمراجعة نظامها القائم حينها لتقييم المشاريع، وتم تحديد ثلاثة إشكاليات كان يعاني منها نظام الوكالة الذي يعنى بتقييم المشاريع: أولا، كانت عملية التخطيط ملتبسة بحيث كانت أهداف متعددة، ولا تتصل بوضوح بأنشطة المشاريع. ثانيا، غياب مسؤولية إدارة المشروع التي كانت تعتبر أن أثر المشروع يبرر بتنفيذه، ولكن الإدارة لم تكن على استعداد لتحمل فشل المشروع كون العديد من العوامل الخارجة عن ارادتهم كانت تؤثر على سير عمل المشروع وعلى قدرته تحقيق أهدافه. ثالثا، عملية التقييم كانت عملية غير علميّة إذ في غياب الأهداف الواضحة كان كل مقيّم يعتمد مفهومه الشخصي لتحديد الجيد والسيء في المشروع.  لذللك تم تطوير المنهج كاستجابة للثغرات والتحديات التي أدرجتها الدراسة. </a:t>
            </a:r>
          </a:p>
          <a:p>
            <a:pPr algn="r" rtl="1"/>
            <a:endParaRPr lang="ar-LB" dirty="0">
              <a:latin typeface="Times" charset="0"/>
            </a:endParaRPr>
          </a:p>
          <a:p>
            <a:pPr algn="r" rtl="1"/>
            <a:r>
              <a:rPr lang="ar-LB" dirty="0">
                <a:latin typeface="Times" charset="0"/>
              </a:rPr>
              <a:t>فيما بعد وبسبب الشح في الموارد المالية الإنمائية وسياسة التقشف وترشيد الإنفاق الإنمائي قامت معظم الجهات المانحة والمؤسسات التي تعنى بشؤون التنمية بتبني استخدام منهج الإطار المنطقي بوصفه أداة للتخطيط الاستراتيجي تسهم في تطوير مشاريع إنمائية تستطيع تحقيق نتائج قابلة للقياس من منطلق أن ما لا نستطيع قياسه، لا نستطيع إدارته. فإذا منهج الإطار المنطقي هو أداة للتخطيط السليم يساهم في الادارة الحسنة للمشاريع والمداخلات الإنمائية من أجل تحقيق الأثر "</a:t>
            </a:r>
            <a:r>
              <a:rPr lang="en-US" dirty="0">
                <a:latin typeface="Times" charset="0"/>
              </a:rPr>
              <a:t>IMPACT</a:t>
            </a:r>
            <a:r>
              <a:rPr lang="ar-LB" dirty="0">
                <a:latin typeface="Times" charset="0"/>
              </a:rPr>
              <a:t>" أو النتائج </a:t>
            </a:r>
            <a:r>
              <a:rPr lang="en-US" dirty="0">
                <a:latin typeface="Times" charset="0"/>
              </a:rPr>
              <a:t>“results” </a:t>
            </a:r>
            <a:r>
              <a:rPr lang="ar-LB" dirty="0">
                <a:latin typeface="Times" charset="0"/>
              </a:rPr>
              <a:t>وهو ما يعرف بـ "</a:t>
            </a:r>
            <a:r>
              <a:rPr lang="en-US" dirty="0">
                <a:latin typeface="Times" charset="0"/>
              </a:rPr>
              <a:t>Managing for Impact or Results</a:t>
            </a:r>
            <a:r>
              <a:rPr lang="ar-LB" dirty="0">
                <a:latin typeface="Times" charset="0"/>
              </a:rPr>
              <a:t>"</a:t>
            </a:r>
            <a:r>
              <a:rPr lang="ar-LB" b="1" dirty="0">
                <a:latin typeface="Times" charset="0"/>
              </a:rPr>
              <a:t> </a:t>
            </a:r>
            <a:r>
              <a:rPr lang="ar-LB" dirty="0">
                <a:latin typeface="Times" charset="0"/>
              </a:rPr>
              <a:t>. تجدر الإشارة هنا الى أن العمل على الإطار المنطقي ليس أحادي الاتجاه "</a:t>
            </a:r>
            <a:r>
              <a:rPr lang="en-US" dirty="0">
                <a:latin typeface="Times" charset="0"/>
              </a:rPr>
              <a:t>not linear</a:t>
            </a:r>
            <a:r>
              <a:rPr lang="ar-LB" dirty="0">
                <a:latin typeface="Times" charset="0"/>
              </a:rPr>
              <a:t>" بمعنى أن العمل عليه يتوجب العودة الية مرارا لمراجعة مكوناته "بطريقة تكراريّة دوريّة "</a:t>
            </a:r>
            <a:r>
              <a:rPr lang="en-US" dirty="0">
                <a:latin typeface="Times" charset="0"/>
              </a:rPr>
              <a:t>iterative process</a:t>
            </a:r>
            <a:r>
              <a:rPr lang="ar-LB" dirty="0">
                <a:latin typeface="Times" charset="0"/>
              </a:rPr>
              <a:t>" للتأكد بأن النشاطات المدرجة تؤدي حتما الى الأهداف المتوخاة. كذلك فان العمل على الإطار المنطقي أو "</a:t>
            </a:r>
            <a:r>
              <a:rPr lang="en-US" dirty="0" err="1">
                <a:latin typeface="Times" charset="0"/>
              </a:rPr>
              <a:t>Logframe</a:t>
            </a:r>
            <a:r>
              <a:rPr lang="ar-LB" dirty="0">
                <a:latin typeface="Times" charset="0"/>
              </a:rPr>
              <a:t>" تتطلب جهدا جماعيا على مستوى المنظمة يسمح بإشراك كافة الأشخاص والإدارات المعنية بالمشروع وأحيانا حتى الفئات أو الجهات المستهدفة والمؤسسات الشريكة.</a:t>
            </a:r>
          </a:p>
          <a:p>
            <a:pPr algn="r" rtl="1"/>
            <a:endParaRPr lang="ar-LB" dirty="0">
              <a:latin typeface="Times" charset="0"/>
            </a:endParaRPr>
          </a:p>
          <a:p>
            <a:pPr algn="r" rtl="1"/>
            <a:r>
              <a:rPr lang="ar-SA" dirty="0">
                <a:latin typeface="Times" charset="0"/>
              </a:rPr>
              <a:t>ويراعي منهج الإطار المنطقي </a:t>
            </a:r>
            <a:r>
              <a:rPr lang="ar-LB" dirty="0">
                <a:latin typeface="Times" charset="0"/>
              </a:rPr>
              <a:t>عدد من المبادئ التي تراعيها الوكالة الأمريكية للتنمية ومنها مبادئ: </a:t>
            </a:r>
            <a:r>
              <a:rPr lang="ar-SA" dirty="0">
                <a:latin typeface="Times" charset="0"/>
              </a:rPr>
              <a:t>الانتقائية والتركيز "</a:t>
            </a:r>
            <a:r>
              <a:rPr lang="en-US" dirty="0">
                <a:latin typeface="Times" charset="0"/>
              </a:rPr>
              <a:t>Selectivity &amp; Focus</a:t>
            </a:r>
            <a:r>
              <a:rPr lang="ar-LB" dirty="0">
                <a:latin typeface="Times" charset="0"/>
              </a:rPr>
              <a:t>" </a:t>
            </a:r>
            <a:r>
              <a:rPr lang="ar-SA" dirty="0">
                <a:latin typeface="Times" charset="0"/>
              </a:rPr>
              <a:t>والتقييم والتعلم "</a:t>
            </a:r>
            <a:r>
              <a:rPr lang="en-US" dirty="0">
                <a:latin typeface="Times" charset="0"/>
              </a:rPr>
              <a:t>Evaluation &amp; Learning</a:t>
            </a:r>
            <a:r>
              <a:rPr lang="ar-SA" dirty="0">
                <a:latin typeface="Times" charset="0"/>
              </a:rPr>
              <a:t>"، والتكيف والمرونة .</a:t>
            </a:r>
            <a:r>
              <a:rPr lang="en-US" dirty="0">
                <a:latin typeface="Times" charset="0"/>
              </a:rPr>
              <a:t>”Adaptation &amp; Flexibility” </a:t>
            </a:r>
            <a:r>
              <a:rPr lang="ar-SA" dirty="0">
                <a:latin typeface="Times" charset="0"/>
              </a:rPr>
              <a:t>وباختصار، فإن الإطار المنطقي: </a:t>
            </a:r>
            <a:endParaRPr lang="en-US" dirty="0">
              <a:latin typeface="Times" charset="0"/>
            </a:endParaRPr>
          </a:p>
          <a:p>
            <a:pPr algn="r" rtl="1"/>
            <a:r>
              <a:rPr lang="ar-SA" dirty="0">
                <a:latin typeface="Times" charset="0"/>
              </a:rPr>
              <a:t>- يسمح بتطوير وصف</a:t>
            </a:r>
            <a:r>
              <a:rPr lang="ar-LB" dirty="0">
                <a:latin typeface="Times" charset="0"/>
              </a:rPr>
              <a:t> مقتضب للمشروع</a:t>
            </a:r>
            <a:r>
              <a:rPr lang="ar-SA" dirty="0">
                <a:latin typeface="Times" charset="0"/>
              </a:rPr>
              <a:t> يوضح بشكل لا لبس فيه وبطريقة وقابلة للقياس النتائج المتوخاة من المشروع والعوامل التي يجب توافرها لضمان نجاح المبادرة الإنمائية؛ </a:t>
            </a:r>
            <a:endParaRPr lang="en-US" dirty="0">
              <a:latin typeface="Times" charset="0"/>
            </a:endParaRPr>
          </a:p>
          <a:p>
            <a:pPr algn="r" rtl="1"/>
            <a:r>
              <a:rPr lang="ar-SA" dirty="0">
                <a:latin typeface="Times" charset="0"/>
              </a:rPr>
              <a:t>- تحديد المسؤوليات وما يجب أن يقوم به كل فرد أو مؤسسة معنية بالمشروع؛ </a:t>
            </a:r>
            <a:endParaRPr lang="en-US" dirty="0">
              <a:latin typeface="Times" charset="0"/>
            </a:endParaRPr>
          </a:p>
          <a:p>
            <a:pPr algn="r" rtl="1"/>
            <a:r>
              <a:rPr lang="ar-SA" dirty="0">
                <a:latin typeface="Times" charset="0"/>
              </a:rPr>
              <a:t>- يعرض العناصر الرئيسية للمشروع، وعلاقتها مع بعضها البعض، بطريقة تسهل التحليل وصنع القرار، للوصول إلى أثر "</a:t>
            </a:r>
            <a:r>
              <a:rPr lang="en-US" dirty="0">
                <a:latin typeface="Times" charset="0"/>
              </a:rPr>
              <a:t>Impact</a:t>
            </a:r>
            <a:r>
              <a:rPr lang="ar-SA" dirty="0">
                <a:latin typeface="Times" charset="0"/>
              </a:rPr>
              <a:t>" يمكن قياسه.</a:t>
            </a:r>
            <a:endParaRPr lang="en-US" dirty="0">
              <a:latin typeface="Times" charset="0"/>
            </a:endParaRPr>
          </a:p>
          <a:p>
            <a:pPr algn="r" rtl="1"/>
            <a:endParaRPr lang="ar-LB" dirty="0">
              <a:latin typeface="Times" charset="0"/>
            </a:endParaRPr>
          </a:p>
          <a:p>
            <a:pPr algn="r" rtl="1"/>
            <a:endParaRPr lang="ar-LB" dirty="0">
              <a:latin typeface="Times" charset="0"/>
            </a:endParaRPr>
          </a:p>
          <a:p>
            <a:pPr algn="r" rtl="1"/>
            <a:r>
              <a:rPr lang="ar-LB" dirty="0">
                <a:latin typeface="Times" charset="0"/>
              </a:rPr>
              <a:t> </a:t>
            </a:r>
            <a:endParaRPr lang="en-US" dirty="0">
              <a:latin typeface="Times" charset="0"/>
            </a:endParaRPr>
          </a:p>
          <a:p>
            <a:pPr algn="r" rtl="1"/>
            <a:endParaRPr lang="ar-LB" dirty="0">
              <a:latin typeface="Times" charset="0"/>
            </a:endParaRPr>
          </a:p>
          <a:p>
            <a:endParaRPr lang="en-US" dirty="0" smtClean="0"/>
          </a:p>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2000" b="1" dirty="0">
                <a:latin typeface="Times" charset="0"/>
              </a:rPr>
              <a:t>الفقرة الافتتاحيّة:</a:t>
            </a:r>
          </a:p>
          <a:p>
            <a:pPr algn="r" rtl="1"/>
            <a:r>
              <a:rPr lang="ar-LB" dirty="0">
                <a:latin typeface="Times" charset="0"/>
              </a:rPr>
              <a:t>تم تطوير منهج الإطار المنطقي خلال فترة السبعينات من قبل الوكالة الأمريكية للتنمية بناء على نتائج دراسة تم تطويرها لحساب الوكالة لمراجعة نظامها القائم حينها لتقييم المشاريع، وتم تحديد ثلاثة إشكاليات كان يعاني منها نظام الوكالة الذي يعنى بتقييم المشاريع: أولا، كانت عملية التخطيط ملتبسة بحيث كانت أهداف متعددة، ولا تتصل بوضوح بأنشطة المشاريع. ثانيا، غياب مسؤولية إدارة المشروع التي كانت تعتبر أن أثر المشروع يبرر بتنفيذه، ولكن الإدارة لم تكن على استعداد لتحمل فشل المشروع كون العديد من العوامل الخارجة عن ارادتهم كانت تؤثر على سير عمل المشروع وعلى قدرته تحقيق أهدافه. ثالثا، عملية التقييم كانت عملية غير علميّة إذ في غياب الأهداف الواضحة كان كل مقيّم يعتمد مفهومه الشخصي لتحديد الجيد والسيء في المشروع.  لذللك تم تطوير المنهج كاستجابة للثغرات والتحديات التي أدرجتها الدراسة. </a:t>
            </a:r>
          </a:p>
          <a:p>
            <a:pPr algn="r" rtl="1"/>
            <a:endParaRPr lang="ar-LB" dirty="0">
              <a:latin typeface="Times" charset="0"/>
            </a:endParaRPr>
          </a:p>
          <a:p>
            <a:pPr algn="r" rtl="1"/>
            <a:r>
              <a:rPr lang="ar-LB" dirty="0">
                <a:latin typeface="Times" charset="0"/>
              </a:rPr>
              <a:t>فيما بعد وبسبب الشح في الموارد المالية الإنمائية وسياسة التقشف وترشيد الإنفاق الإنمائي قامت معظم الجهات المانحة والمؤسسات التي تعنى بشؤون التنمية بتبني استخدام منهج الإطار المنطقي بوصفه أداة للتخطيط الاستراتيجي تسهم في تطوير مشاريع إنمائية تستطيع تحقيق نتائج قابلة للقياس من منطلق أن ما لا نستطيع قياسه، لا نستطيع إدارته. فإذا منهج الإطار المنطقي هو أداة للتخطيط السليم يساهم في الادارة الحسنة للمشاريع والمداخلات الإنمائية من أجل تحقيق الأثر "</a:t>
            </a:r>
            <a:r>
              <a:rPr lang="en-US" dirty="0">
                <a:latin typeface="Times" charset="0"/>
              </a:rPr>
              <a:t>IMPACT</a:t>
            </a:r>
            <a:r>
              <a:rPr lang="ar-LB" dirty="0">
                <a:latin typeface="Times" charset="0"/>
              </a:rPr>
              <a:t>" أو النتائج </a:t>
            </a:r>
            <a:r>
              <a:rPr lang="en-US" dirty="0">
                <a:latin typeface="Times" charset="0"/>
              </a:rPr>
              <a:t>“results” </a:t>
            </a:r>
            <a:r>
              <a:rPr lang="ar-LB" dirty="0">
                <a:latin typeface="Times" charset="0"/>
              </a:rPr>
              <a:t>وهو ما يعرف بـ "</a:t>
            </a:r>
            <a:r>
              <a:rPr lang="en-US" dirty="0">
                <a:latin typeface="Times" charset="0"/>
              </a:rPr>
              <a:t>Managing for Impact or Results</a:t>
            </a:r>
            <a:r>
              <a:rPr lang="ar-LB" dirty="0">
                <a:latin typeface="Times" charset="0"/>
              </a:rPr>
              <a:t>"</a:t>
            </a:r>
            <a:r>
              <a:rPr lang="ar-LB" b="1" dirty="0">
                <a:latin typeface="Times" charset="0"/>
              </a:rPr>
              <a:t> </a:t>
            </a:r>
            <a:r>
              <a:rPr lang="ar-LB" dirty="0">
                <a:latin typeface="Times" charset="0"/>
              </a:rPr>
              <a:t>. تجدر الإشارة هنا الى أن العمل على الإطار المنطقي ليس أحادي الاتجاه "</a:t>
            </a:r>
            <a:r>
              <a:rPr lang="en-US" dirty="0">
                <a:latin typeface="Times" charset="0"/>
              </a:rPr>
              <a:t>not linear</a:t>
            </a:r>
            <a:r>
              <a:rPr lang="ar-LB" dirty="0">
                <a:latin typeface="Times" charset="0"/>
              </a:rPr>
              <a:t>" بمعنى أن العمل عليه يتوجب العودة الية مرارا لمراجعة مكوناته "بطريقة تكراريّة دوريّة "</a:t>
            </a:r>
            <a:r>
              <a:rPr lang="en-US" dirty="0">
                <a:latin typeface="Times" charset="0"/>
              </a:rPr>
              <a:t>iterative process</a:t>
            </a:r>
            <a:r>
              <a:rPr lang="ar-LB" dirty="0">
                <a:latin typeface="Times" charset="0"/>
              </a:rPr>
              <a:t>" للتأكد بأن النشاطات المدرجة تؤدي حتما الى الأهداف المتوخاة. كذلك فان العمل على الإطار المنطقي أو "</a:t>
            </a:r>
            <a:r>
              <a:rPr lang="en-US" dirty="0" err="1">
                <a:latin typeface="Times" charset="0"/>
              </a:rPr>
              <a:t>Logframe</a:t>
            </a:r>
            <a:r>
              <a:rPr lang="ar-LB" dirty="0">
                <a:latin typeface="Times" charset="0"/>
              </a:rPr>
              <a:t>" تتطلب جهدا جماعيا على مستوى المنظمة يسمح بإشراك كافة الأشخاص والإدارات المعنية بالمشروع وأحيانا حتى الفئات أو الجهات المستهدفة والمؤسسات الشريكة.</a:t>
            </a:r>
          </a:p>
          <a:p>
            <a:pPr algn="r" rtl="1"/>
            <a:endParaRPr lang="ar-LB" dirty="0">
              <a:latin typeface="Times" charset="0"/>
            </a:endParaRPr>
          </a:p>
          <a:p>
            <a:pPr algn="r" rtl="1"/>
            <a:r>
              <a:rPr lang="ar-SA" dirty="0">
                <a:latin typeface="Times" charset="0"/>
              </a:rPr>
              <a:t>ويراعي منهج الإطار المنطقي </a:t>
            </a:r>
            <a:r>
              <a:rPr lang="ar-LB" dirty="0">
                <a:latin typeface="Times" charset="0"/>
              </a:rPr>
              <a:t>عدد من المبادئ التي تراعيها الوكالة الأمريكية للتنمية ومنها مبادئ: </a:t>
            </a:r>
            <a:r>
              <a:rPr lang="ar-SA" dirty="0">
                <a:latin typeface="Times" charset="0"/>
              </a:rPr>
              <a:t>الانتقائية والتركيز "</a:t>
            </a:r>
            <a:r>
              <a:rPr lang="en-US" dirty="0">
                <a:latin typeface="Times" charset="0"/>
              </a:rPr>
              <a:t>Selectivity &amp; Focus</a:t>
            </a:r>
            <a:r>
              <a:rPr lang="ar-LB" dirty="0">
                <a:latin typeface="Times" charset="0"/>
              </a:rPr>
              <a:t>" </a:t>
            </a:r>
            <a:r>
              <a:rPr lang="ar-SA" dirty="0">
                <a:latin typeface="Times" charset="0"/>
              </a:rPr>
              <a:t>والتقييم والتعلم "</a:t>
            </a:r>
            <a:r>
              <a:rPr lang="en-US" dirty="0">
                <a:latin typeface="Times" charset="0"/>
              </a:rPr>
              <a:t>Evaluation &amp; Learning</a:t>
            </a:r>
            <a:r>
              <a:rPr lang="ar-SA" dirty="0">
                <a:latin typeface="Times" charset="0"/>
              </a:rPr>
              <a:t>"، والتكيف والمرونة .</a:t>
            </a:r>
            <a:r>
              <a:rPr lang="en-US" dirty="0">
                <a:latin typeface="Times" charset="0"/>
              </a:rPr>
              <a:t>”Adaptation &amp; Flexibility” </a:t>
            </a:r>
            <a:r>
              <a:rPr lang="ar-SA" dirty="0">
                <a:latin typeface="Times" charset="0"/>
              </a:rPr>
              <a:t>وباختصار، فإن الإطار المنطقي: </a:t>
            </a:r>
            <a:endParaRPr lang="en-US" dirty="0">
              <a:latin typeface="Times" charset="0"/>
            </a:endParaRPr>
          </a:p>
          <a:p>
            <a:pPr algn="r" rtl="1"/>
            <a:r>
              <a:rPr lang="ar-SA" dirty="0">
                <a:latin typeface="Times" charset="0"/>
              </a:rPr>
              <a:t>- يسمح بتطوير وصف</a:t>
            </a:r>
            <a:r>
              <a:rPr lang="ar-LB" dirty="0">
                <a:latin typeface="Times" charset="0"/>
              </a:rPr>
              <a:t> مقتضب للمشروع</a:t>
            </a:r>
            <a:r>
              <a:rPr lang="ar-SA" dirty="0">
                <a:latin typeface="Times" charset="0"/>
              </a:rPr>
              <a:t> يوضح بشكل لا لبس فيه وبطريقة وقابلة للقياس النتائج المتوخاة من المشروع والعوامل التي يجب توافرها لضمان نجاح المبادرة الإنمائية؛ </a:t>
            </a:r>
            <a:endParaRPr lang="en-US" dirty="0">
              <a:latin typeface="Times" charset="0"/>
            </a:endParaRPr>
          </a:p>
          <a:p>
            <a:pPr algn="r" rtl="1"/>
            <a:r>
              <a:rPr lang="ar-SA" dirty="0">
                <a:latin typeface="Times" charset="0"/>
              </a:rPr>
              <a:t>- تحديد المسؤوليات وما يجب أن يقوم به كل فرد أو مؤسسة معنية بالمشروع؛ </a:t>
            </a:r>
            <a:endParaRPr lang="en-US" dirty="0">
              <a:latin typeface="Times" charset="0"/>
            </a:endParaRPr>
          </a:p>
          <a:p>
            <a:pPr algn="r" rtl="1"/>
            <a:r>
              <a:rPr lang="ar-SA" dirty="0">
                <a:latin typeface="Times" charset="0"/>
              </a:rPr>
              <a:t>- يعرض العناصر الرئيسية للمشروع، وعلاقتها مع بعضها البعض، بطريقة تسهل التحليل وصنع القرار، للوصول إلى أثر "</a:t>
            </a:r>
            <a:r>
              <a:rPr lang="en-US" dirty="0">
                <a:latin typeface="Times" charset="0"/>
              </a:rPr>
              <a:t>Impact</a:t>
            </a:r>
            <a:r>
              <a:rPr lang="ar-SA" dirty="0">
                <a:latin typeface="Times" charset="0"/>
              </a:rPr>
              <a:t>" يمكن قياسه.</a:t>
            </a:r>
            <a:endParaRPr lang="en-US" dirty="0">
              <a:latin typeface="Times" charset="0"/>
            </a:endParaRPr>
          </a:p>
          <a:p>
            <a:pPr algn="r" rtl="1"/>
            <a:endParaRPr lang="ar-LB" dirty="0">
              <a:latin typeface="Times" charset="0"/>
            </a:endParaRPr>
          </a:p>
          <a:p>
            <a:pPr algn="r" rtl="1"/>
            <a:endParaRPr lang="ar-LB" dirty="0">
              <a:latin typeface="Times" charset="0"/>
            </a:endParaRPr>
          </a:p>
          <a:p>
            <a:pPr algn="r" rtl="1"/>
            <a:r>
              <a:rPr lang="ar-LB" dirty="0">
                <a:latin typeface="Times" charset="0"/>
              </a:rPr>
              <a:t> </a:t>
            </a:r>
            <a:endParaRPr lang="en-US" dirty="0">
              <a:latin typeface="Times" charset="0"/>
            </a:endParaRPr>
          </a:p>
          <a:p>
            <a:pPr algn="r" rtl="1"/>
            <a:endParaRPr lang="ar-LB" dirty="0">
              <a:latin typeface="Times" charset="0"/>
            </a:endParaRPr>
          </a:p>
          <a:p>
            <a:endParaRPr lang="en-US" dirty="0" smtClean="0"/>
          </a:p>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ar-LB" dirty="0" smtClean="0"/>
              <a:t>سؤال المشاركين</a:t>
            </a:r>
            <a:r>
              <a:rPr lang="ar-LB" baseline="0" dirty="0" smtClean="0"/>
              <a:t> عن توقعاتهم من ورشة العمل وما هي بنظرهم أهم التحديات التي يتوقعون أن يواجهون عند المباشرة بتطبيق الاطار المنطقي. كذلك كم منهم يعرف ماذا تعني كلمة الإطار المنطقي. </a:t>
            </a:r>
            <a:endParaRPr lang="en-US" dirty="0" smtClean="0"/>
          </a:p>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61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619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a:xfrm>
            <a:off x="685800" y="6248400"/>
            <a:ext cx="1905000" cy="457200"/>
          </a:xfrm>
        </p:spPr>
        <p:txBody>
          <a:bodyPr/>
          <a:lstStyle>
            <a:lvl1pPr>
              <a:defRPr/>
            </a:lvl1pPr>
          </a:lstStyle>
          <a:p>
            <a:fld id="{96D159FC-C229-4F06-A882-67D491680C28}" type="slidenum">
              <a:rPr lang="en-US" altLang="en-US">
                <a:solidFill>
                  <a:srgbClr val="000000"/>
                </a:solidFill>
              </a:rPr>
              <a:pPr/>
              <a:t>‹#›</a:t>
            </a:fld>
            <a:r>
              <a:rPr lang="en-US" altLang="en-US" dirty="0">
                <a:solidFill>
                  <a:srgbClr val="000000"/>
                </a:solidFill>
              </a:rPr>
              <a:t>a</a:t>
            </a:r>
          </a:p>
        </p:txBody>
      </p:sp>
    </p:spTree>
    <p:extLst>
      <p:ext uri="{BB962C8B-B14F-4D97-AF65-F5344CB8AC3E}">
        <p14:creationId xmlns:p14="http://schemas.microsoft.com/office/powerpoint/2010/main" val="22730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944D15-3BFB-4F46-B8A2-1F4444769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146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5977F9B-D34B-42B6-8180-ADF6BE5919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63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2305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7378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805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871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951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951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a:xfrm>
            <a:off x="685800" y="6248400"/>
            <a:ext cx="1905000" cy="457200"/>
          </a:xfrm>
        </p:spPr>
        <p:txBody>
          <a:bodyPr/>
          <a:lstStyle>
            <a:lvl1pPr>
              <a:defRPr/>
            </a:lvl1pPr>
          </a:lstStyle>
          <a:p>
            <a:fld id="{96D159FC-C229-4F06-A882-67D491680C28}" type="slidenum">
              <a:rPr lang="en-US" altLang="en-US">
                <a:solidFill>
                  <a:srgbClr val="000000"/>
                </a:solidFill>
              </a:rPr>
              <a:pPr/>
              <a:t>‹#›</a:t>
            </a:fld>
            <a:r>
              <a:rPr lang="en-US" altLang="en-US" dirty="0">
                <a:solidFill>
                  <a:srgbClr val="000000"/>
                </a:solidFill>
              </a:rPr>
              <a:t>a</a:t>
            </a:r>
          </a:p>
        </p:txBody>
      </p:sp>
    </p:spTree>
    <p:extLst>
      <p:ext uri="{BB962C8B-B14F-4D97-AF65-F5344CB8AC3E}">
        <p14:creationId xmlns:p14="http://schemas.microsoft.com/office/powerpoint/2010/main" val="1499089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DE4C22-E5BF-4463-8BFF-DC768A2F336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91753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DE4C22-E5BF-4463-8BFF-DC768A2F336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6651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616328C-6003-48E0-8547-6E4D59FFF8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687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5DC8AA-C725-472F-A47B-F6BC9EF447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761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E9D49A2-637A-4F4D-945C-583D1524BB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153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129872C-3027-4D63-A23E-CB70E350A4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094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49C91ED-A95B-4BE2-BAFA-9EF8A4CB36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722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44A93D-6CE3-4794-B3F2-B7D4B7712D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055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12848E-E01C-4722-8DB2-ACA2D97B20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1342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944D15-3BFB-4F46-B8A2-1F4444769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4370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5977F9B-D34B-42B6-8180-ADF6BE5919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418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6480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616328C-6003-48E0-8547-6E4D59FFF8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6862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990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81000" y="1600200"/>
            <a:ext cx="38481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81500" y="1600200"/>
            <a:ext cx="38481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67EA4E73-23A0-4FFB-BC64-4944797F0C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549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7482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0704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4826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dirty="0">
              <a:solidFill>
                <a:srgbClr val="000000"/>
              </a:solidFill>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eaLnBrk="0" fontAlgn="base" hangingPunct="0">
              <a:spcBef>
                <a:spcPct val="0"/>
              </a:spcBef>
              <a:spcAft>
                <a:spcPct val="0"/>
              </a:spcAft>
              <a:defRPr/>
            </a:pPr>
            <a:endParaRPr lang="en-US" sz="2800" dirty="0">
              <a:solidFill>
                <a:srgbClr val="000000"/>
              </a:solidFill>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a:prstGeom prst="rect">
            <a:avLst/>
          </a:prstGeo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a:prstGeom prst="rect">
            <a:avLst/>
          </a:prstGeom>
        </p:spPr>
        <p:txBody>
          <a:bodyPr/>
          <a:lstStyle>
            <a:lvl1pPr marL="0" indent="0" algn="ctr">
              <a:buFontTx/>
              <a:buNone/>
              <a:defRPr/>
            </a:lvl1pPr>
          </a:lstStyle>
          <a:p>
            <a:pPr lvl="0"/>
            <a:r>
              <a:rPr lang="en-US" noProof="0" smtClean="0"/>
              <a:t>Click to edit Master subtitle style</a:t>
            </a:r>
          </a:p>
        </p:txBody>
      </p:sp>
      <p:sp>
        <p:nvSpPr>
          <p:cNvPr id="9"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defRPr/>
            </a:pPr>
            <a:endParaRPr lang="en-US" sz="2800" dirty="0">
              <a:solidFill>
                <a:srgbClr val="000000"/>
              </a:solidFill>
              <a:latin typeface="Times" panose="02020603050405020304" pitchFamily="18" charset="0"/>
            </a:endParaRPr>
          </a:p>
        </p:txBody>
      </p:sp>
    </p:spTree>
    <p:extLst>
      <p:ext uri="{BB962C8B-B14F-4D97-AF65-F5344CB8AC3E}">
        <p14:creationId xmlns:p14="http://schemas.microsoft.com/office/powerpoint/2010/main" val="35434551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5543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346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32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791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5DC8AA-C725-472F-A47B-F6BC9EF447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463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3815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2693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9526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8818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348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2709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16787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954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E9D49A2-637A-4F4D-945C-583D1524BB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76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129872C-3027-4D63-A23E-CB70E350A4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96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49C91ED-A95B-4BE2-BAFA-9EF8A4CB36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6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44A93D-6CE3-4794-B3F2-B7D4B7712D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43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sz="2800">
              <a:solidFill>
                <a:srgbClr val="000000"/>
              </a:solidFill>
              <a:latin typeface="Times"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12848E-E01C-4722-8DB2-ACA2D97B20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518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eaLnBrk="0" fontAlgn="base" hangingPunct="0">
              <a:spcBef>
                <a:spcPct val="0"/>
              </a:spcBef>
              <a:spcAft>
                <a:spcPct val="0"/>
              </a:spcAft>
            </a:pPr>
            <a:fld id="{7512E671-611D-48FA-B690-0CB6F2039B8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eaLnBrk="0" fontAlgn="base" hangingPunct="0">
              <a:spcBef>
                <a:spcPct val="0"/>
              </a:spcBef>
              <a:spcAft>
                <a:spcPct val="0"/>
              </a:spcAft>
              <a:defRPr/>
            </a:pPr>
            <a:endParaRPr lang="en-US" sz="2800">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99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05" r:id="rId13"/>
    <p:sldLayoutId id="2147483706" r:id="rId14"/>
    <p:sldLayoutId id="2147483707" r:id="rId15"/>
    <p:sldLayoutId id="2147483708" r:id="rId16"/>
    <p:sldLayoutId id="2147483709" r:id="rId17"/>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eaLnBrk="0" fontAlgn="base" hangingPunct="0">
              <a:spcBef>
                <a:spcPct val="0"/>
              </a:spcBef>
              <a:spcAft>
                <a:spcPct val="0"/>
              </a:spcAft>
            </a:pPr>
            <a:fld id="{7512E671-611D-48FA-B690-0CB6F2039B8E}"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eaLnBrk="0" fontAlgn="base" hangingPunct="0">
              <a:spcBef>
                <a:spcPct val="0"/>
              </a:spcBef>
              <a:spcAft>
                <a:spcPct val="0"/>
              </a:spcAft>
              <a:defRPr/>
            </a:pPr>
            <a:endParaRPr lang="en-US" sz="2800">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8782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710" r:id="rId17"/>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eaLnBrk="0" fontAlgn="base" hangingPunct="0">
              <a:spcBef>
                <a:spcPct val="0"/>
              </a:spcBef>
              <a:spcAft>
                <a:spcPct val="0"/>
              </a:spcAft>
              <a:defRPr/>
            </a:pPr>
            <a:endParaRPr lang="en-US" sz="2800" dirty="0">
              <a:solidFill>
                <a:srgbClr val="000000"/>
              </a:solidFill>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eaLnBrk="0" fontAlgn="base" hangingPunct="0">
              <a:spcBef>
                <a:spcPct val="0"/>
              </a:spcBef>
              <a:spcAft>
                <a:spcPct val="0"/>
              </a:spcAft>
              <a:defRPr/>
            </a:pPr>
            <a:endParaRPr lang="en-US" sz="2800" dirty="0">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7932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05000"/>
            <a:ext cx="8991601" cy="494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399" y="5454316"/>
            <a:ext cx="8991601" cy="1403684"/>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b="1" dirty="0">
              <a:solidFill>
                <a:srgbClr val="FFFFFF"/>
              </a:solidFill>
              <a:latin typeface="Times" pitchFamily="18" charset="0"/>
              <a:cs typeface="Times" pitchFamily="18" charset="0"/>
            </a:endParaRPr>
          </a:p>
        </p:txBody>
      </p:sp>
      <p:sp>
        <p:nvSpPr>
          <p:cNvPr id="9" name="Rectangle 8"/>
          <p:cNvSpPr/>
          <p:nvPr/>
        </p:nvSpPr>
        <p:spPr>
          <a:xfrm>
            <a:off x="641684" y="4427621"/>
            <a:ext cx="4010527" cy="1700225"/>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dirty="0">
              <a:solidFill>
                <a:srgbClr val="FFFFFF"/>
              </a:solidFill>
              <a:latin typeface="Times" pitchFamily="18" charset="0"/>
              <a:cs typeface="Times" pitchFamily="18" charset="0"/>
            </a:endParaRPr>
          </a:p>
        </p:txBody>
      </p:sp>
      <p:sp>
        <p:nvSpPr>
          <p:cNvPr id="10" name="TextBox 1"/>
          <p:cNvSpPr txBox="1">
            <a:spLocks noChangeArrowheads="1"/>
          </p:cNvSpPr>
          <p:nvPr/>
        </p:nvSpPr>
        <p:spPr bwMode="auto">
          <a:xfrm>
            <a:off x="152400" y="6396335"/>
            <a:ext cx="899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rtl="1" eaLnBrk="0" fontAlgn="base" hangingPunct="0">
              <a:spcAft>
                <a:spcPct val="0"/>
              </a:spcAft>
            </a:pPr>
            <a:r>
              <a:rPr lang="ar-SA" sz="1000" dirty="0" smtClean="0">
                <a:solidFill>
                  <a:srgbClr val="FFFFFF"/>
                </a:solidFill>
              </a:rPr>
              <a:t>تمّ تطوير هذه المنشورة بفضل دعم الشّعب الأميركي من خلال الوكالة الأمريكيّة للتّنمية الدّوليّة</a:t>
            </a:r>
            <a:r>
              <a:rPr lang="en-US" sz="1000" dirty="0" smtClean="0">
                <a:solidFill>
                  <a:srgbClr val="FFFFFF"/>
                </a:solidFill>
              </a:rPr>
              <a:t>(USAID) </a:t>
            </a:r>
            <a:r>
              <a:rPr lang="ar-LB" sz="1000" dirty="0" smtClean="0">
                <a:solidFill>
                  <a:srgbClr val="FFFFFF"/>
                </a:solidFill>
              </a:rPr>
              <a:t>. </a:t>
            </a:r>
            <a:r>
              <a:rPr lang="ar-SA" sz="1000" dirty="0" smtClean="0">
                <a:solidFill>
                  <a:srgbClr val="FFFFFF"/>
                </a:solidFill>
              </a:rPr>
              <a:t>محتويات هذه المنشورة هي مسؤوليّة </a:t>
            </a:r>
            <a:r>
              <a:rPr lang="ar-SA" sz="1000" dirty="0" err="1" smtClean="0">
                <a:solidFill>
                  <a:srgbClr val="FFFFFF"/>
                </a:solidFill>
              </a:rPr>
              <a:t>الإستشاري</a:t>
            </a:r>
            <a:r>
              <a:rPr lang="ar-SA" sz="1000" dirty="0" smtClean="0">
                <a:solidFill>
                  <a:srgbClr val="FFFFFF"/>
                </a:solidFill>
              </a:rPr>
              <a:t>، ولا تعكس بالضّرورة وجهة نظر أو آراء الوكالة الأمريكيّة للتّنمية أو حكومة الولايات المتّحدة</a:t>
            </a:r>
            <a:r>
              <a:rPr lang="en-US" sz="1000" dirty="0" smtClean="0">
                <a:solidFill>
                  <a:srgbClr val="FFFFFF"/>
                </a:solidFill>
              </a:rPr>
              <a:t>.</a:t>
            </a:r>
            <a:endParaRPr lang="en-US" sz="1000" dirty="0">
              <a:solidFill>
                <a:srgbClr val="FFFFFF"/>
              </a:solidFill>
            </a:endParaRPr>
          </a:p>
        </p:txBody>
      </p:sp>
      <p:sp>
        <p:nvSpPr>
          <p:cNvPr id="11" name="Rectangle 2"/>
          <p:cNvSpPr txBox="1">
            <a:spLocks noChangeArrowheads="1"/>
          </p:cNvSpPr>
          <p:nvPr/>
        </p:nvSpPr>
        <p:spPr>
          <a:xfrm>
            <a:off x="609600" y="4421304"/>
            <a:ext cx="4042611" cy="170654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fontAlgn="base">
              <a:lnSpc>
                <a:spcPct val="100000"/>
              </a:lnSpc>
              <a:spcAft>
                <a:spcPct val="0"/>
              </a:spcAft>
            </a:pPr>
            <a:r>
              <a:rPr lang="ar-LB" sz="2400" b="1" dirty="0">
                <a:solidFill>
                  <a:srgbClr val="FFFFFF"/>
                </a:solidFill>
                <a:latin typeface="Times" pitchFamily="18" charset="0"/>
                <a:cs typeface="Times" pitchFamily="18" charset="0"/>
              </a:rPr>
              <a:t>منهج </a:t>
            </a:r>
            <a:r>
              <a:rPr lang="ar-LB" sz="2400" b="1" dirty="0" smtClean="0">
                <a:solidFill>
                  <a:srgbClr val="FFFFFF"/>
                </a:solidFill>
                <a:latin typeface="Times" pitchFamily="18" charset="0"/>
                <a:cs typeface="Times" pitchFamily="18" charset="0"/>
              </a:rPr>
              <a:t>الإطار</a:t>
            </a:r>
            <a:r>
              <a:rPr lang="en-US" sz="2400" b="1" dirty="0" smtClean="0">
                <a:solidFill>
                  <a:srgbClr val="FFFFFF"/>
                </a:solidFill>
                <a:latin typeface="Times" pitchFamily="18" charset="0"/>
                <a:cs typeface="Times" pitchFamily="18" charset="0"/>
              </a:rPr>
              <a:t> </a:t>
            </a:r>
            <a:r>
              <a:rPr lang="ar-LB" sz="2400" b="1" dirty="0" smtClean="0">
                <a:solidFill>
                  <a:srgbClr val="FFFFFF"/>
                </a:solidFill>
                <a:latin typeface="Times" pitchFamily="18" charset="0"/>
                <a:cs typeface="Times" pitchFamily="18" charset="0"/>
              </a:rPr>
              <a:t>المنطقي وإطار الرصد والتقييم وإطار </a:t>
            </a:r>
            <a:r>
              <a:rPr lang="ar-LB" sz="2400" b="1" dirty="0">
                <a:solidFill>
                  <a:srgbClr val="FFFFFF"/>
                </a:solidFill>
                <a:latin typeface="Times" pitchFamily="18" charset="0"/>
                <a:cs typeface="Times" pitchFamily="18" charset="0"/>
              </a:rPr>
              <a:t>النتائج </a:t>
            </a:r>
            <a:endParaRPr lang="ar-LB" sz="2400" b="1" dirty="0" smtClean="0">
              <a:solidFill>
                <a:srgbClr val="FFFFFF"/>
              </a:solidFill>
              <a:latin typeface="Times" pitchFamily="18" charset="0"/>
              <a:cs typeface="Times" pitchFamily="18" charset="0"/>
            </a:endParaRPr>
          </a:p>
          <a:p>
            <a:pPr algn="ctr" rtl="1" fontAlgn="base">
              <a:lnSpc>
                <a:spcPct val="100000"/>
              </a:lnSpc>
              <a:spcAft>
                <a:spcPct val="0"/>
              </a:spcAft>
            </a:pPr>
            <a:r>
              <a:rPr lang="ar-LB" sz="2400" dirty="0" smtClean="0">
                <a:solidFill>
                  <a:srgbClr val="FFFFFF"/>
                </a:solidFill>
                <a:latin typeface="Times" pitchFamily="18" charset="0"/>
                <a:cs typeface="Times" pitchFamily="18" charset="0"/>
              </a:rPr>
              <a:t> الجزء 3</a:t>
            </a:r>
            <a:endParaRPr lang="en-US" sz="2000" dirty="0">
              <a:solidFill>
                <a:srgbClr val="FFFFFF"/>
              </a:solidFill>
              <a:latin typeface="Times" pitchFamily="18" charset="0"/>
              <a:cs typeface="Times" pitchFamily="18" charset="0"/>
            </a:endParaRPr>
          </a:p>
        </p:txBody>
      </p:sp>
      <p:cxnSp>
        <p:nvCxnSpPr>
          <p:cNvPr id="13" name="Straight Connector 12"/>
          <p:cNvCxnSpPr/>
          <p:nvPr/>
        </p:nvCxnSpPr>
        <p:spPr>
          <a:xfrm>
            <a:off x="6785808" y="5807241"/>
            <a:ext cx="0" cy="272716"/>
          </a:xfrm>
          <a:prstGeom prst="line">
            <a:avLst/>
          </a:prstGeom>
          <a:ln>
            <a:solidFill>
              <a:schemeClr val="bg1"/>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185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988" y="6069961"/>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10/54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457200" y="1388177"/>
            <a:ext cx="823267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0" indent="1588" algn="just" rtl="1" eaLnBrk="0" fontAlgn="base" hangingPunct="0">
              <a:spcBef>
                <a:spcPct val="0"/>
              </a:spcBef>
              <a:spcAft>
                <a:spcPct val="0"/>
              </a:spcAft>
            </a:pPr>
            <a:r>
              <a:rPr lang="ar-SA" b="1" dirty="0">
                <a:solidFill>
                  <a:srgbClr val="000000">
                    <a:lumMod val="75000"/>
                    <a:lumOff val="25000"/>
                  </a:srgbClr>
                </a:solidFill>
              </a:rPr>
              <a:t>تهدف ورشة العمل التدريبيّة الى تعريف المشاركين والمشاركات بأهم </a:t>
            </a:r>
            <a:r>
              <a:rPr lang="ar-LB" b="1" dirty="0">
                <a:solidFill>
                  <a:srgbClr val="000000">
                    <a:lumMod val="75000"/>
                    <a:lumOff val="25000"/>
                  </a:srgbClr>
                </a:solidFill>
              </a:rPr>
              <a:t>مكونات منهج الاطار المنطقي وعلاقته بعملية الرصد والتقييم</a:t>
            </a:r>
            <a:r>
              <a:rPr lang="ar-SA" b="1" dirty="0">
                <a:solidFill>
                  <a:srgbClr val="000000">
                    <a:lumMod val="75000"/>
                    <a:lumOff val="25000"/>
                  </a:srgbClr>
                </a:solidFill>
              </a:rPr>
              <a:t>، سواء كانوا من المتمرسين/المتمرسات أو المبتدئين/المبتدئات، بطريقة تمهيديّة تستبق ورش العمل التي سوف تلي في هذا المجال في المستقبل القريب. </a:t>
            </a:r>
            <a:endParaRPr lang="en-US" b="1" dirty="0">
              <a:solidFill>
                <a:srgbClr val="000000">
                  <a:lumMod val="75000"/>
                  <a:lumOff val="25000"/>
                </a:srgbClr>
              </a:solidFill>
              <a:latin typeface="Arial"/>
            </a:endParaRPr>
          </a:p>
          <a:p>
            <a:pPr marL="107950" indent="1588" algn="just" rtl="1" eaLnBrk="0" fontAlgn="base" hangingPunct="0">
              <a:spcBef>
                <a:spcPct val="0"/>
              </a:spcBef>
              <a:spcAft>
                <a:spcPct val="0"/>
              </a:spcAft>
            </a:pPr>
            <a:r>
              <a:rPr lang="ar-LB" b="1" dirty="0">
                <a:solidFill>
                  <a:srgbClr val="000000">
                    <a:lumMod val="75000"/>
                    <a:lumOff val="25000"/>
                  </a:srgbClr>
                </a:solidFill>
              </a:rPr>
              <a:t>من حيث أجندة العمل، تم تقسيم الورشة التدريبيّة الى </a:t>
            </a:r>
            <a:r>
              <a:rPr lang="ar-LB" b="1" dirty="0" smtClean="0">
                <a:solidFill>
                  <a:srgbClr val="000000">
                    <a:lumMod val="75000"/>
                    <a:lumOff val="25000"/>
                  </a:srgbClr>
                </a:solidFill>
              </a:rPr>
              <a:t>ثلاث محاور. </a:t>
            </a:r>
            <a:r>
              <a:rPr lang="ar-LB" b="1" dirty="0">
                <a:solidFill>
                  <a:srgbClr val="000000">
                    <a:lumMod val="75000"/>
                    <a:lumOff val="25000"/>
                  </a:srgbClr>
                </a:solidFill>
              </a:rPr>
              <a:t>المحور الأول يتمحور حول أساسيات ومكونات منهج الإطار المنطقي. أمّا المحور الثاني فيعنى بتطبيقات الإطار المنطقي في عملية الرصد والتقييم. و أخيراً، المحور الثالث </a:t>
            </a:r>
            <a:r>
              <a:rPr lang="ar-LB" b="1" dirty="0" smtClean="0">
                <a:solidFill>
                  <a:srgbClr val="000000">
                    <a:lumMod val="75000"/>
                    <a:lumOff val="25000"/>
                  </a:srgbClr>
                </a:solidFill>
              </a:rPr>
              <a:t>يتطرق الى أساسيات </a:t>
            </a:r>
            <a:r>
              <a:rPr lang="ar-LB" b="1" dirty="0">
                <a:solidFill>
                  <a:srgbClr val="000000">
                    <a:lumMod val="75000"/>
                    <a:lumOff val="25000"/>
                  </a:srgbClr>
                </a:solidFill>
              </a:rPr>
              <a:t>و مكونات منهج الإطار النتائجي </a:t>
            </a:r>
            <a:endParaRPr lang="en-US" b="1" dirty="0">
              <a:solidFill>
                <a:srgbClr val="000000">
                  <a:lumMod val="75000"/>
                  <a:lumOff val="25000"/>
                </a:srgbClr>
              </a:solidFill>
            </a:endParaRPr>
          </a:p>
        </p:txBody>
      </p:sp>
    </p:spTree>
    <p:extLst>
      <p:ext uri="{BB962C8B-B14F-4D97-AF65-F5344CB8AC3E}">
        <p14:creationId xmlns:p14="http://schemas.microsoft.com/office/powerpoint/2010/main" val="291007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9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A03B53"/>
                </a:solidFill>
                <a:cs typeface="Times" pitchFamily="18" charset="0"/>
              </a:rPr>
              <a:t>نهاية الدورة الافتتاحية</a:t>
            </a:r>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11/54</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6462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12/54</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81000" y="28956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الأولى: مدخل </a:t>
            </a:r>
            <a:r>
              <a:rPr lang="ar-LB" altLang="en-US" sz="3600" kern="0" dirty="0">
                <a:solidFill>
                  <a:srgbClr val="002060"/>
                </a:solidFill>
                <a:latin typeface="Times" pitchFamily="18" charset="0"/>
                <a:cs typeface="Times" pitchFamily="18" charset="0"/>
              </a:rPr>
              <a:t>الى منهج الإطار المنطقي</a:t>
            </a:r>
          </a:p>
        </p:txBody>
      </p:sp>
    </p:spTree>
    <p:extLst>
      <p:ext uri="{BB962C8B-B14F-4D97-AF65-F5344CB8AC3E}">
        <p14:creationId xmlns:p14="http://schemas.microsoft.com/office/powerpoint/2010/main" val="57053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13/54</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222403" y="1843585"/>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الأولى: مدخل </a:t>
            </a:r>
            <a:r>
              <a:rPr lang="ar-LB" altLang="en-US" sz="3600" kern="0" dirty="0">
                <a:solidFill>
                  <a:srgbClr val="002060"/>
                </a:solidFill>
                <a:latin typeface="Times" pitchFamily="18" charset="0"/>
                <a:cs typeface="Times" pitchFamily="18" charset="0"/>
              </a:rPr>
              <a:t>الى منهج الإطار المنطقي</a:t>
            </a:r>
          </a:p>
        </p:txBody>
      </p:sp>
      <p:sp>
        <p:nvSpPr>
          <p:cNvPr id="10" name="Rectangle 3"/>
          <p:cNvSpPr>
            <a:spLocks noChangeArrowheads="1"/>
          </p:cNvSpPr>
          <p:nvPr/>
        </p:nvSpPr>
        <p:spPr bwMode="auto">
          <a:xfrm>
            <a:off x="1828799" y="2971800"/>
            <a:ext cx="6740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200" b="1" dirty="0">
                <a:solidFill>
                  <a:srgbClr val="002060"/>
                </a:solidFill>
                <a:latin typeface="Arial"/>
              </a:rPr>
              <a:t>- ما هو منهج الإطار المنطقي</a:t>
            </a:r>
          </a:p>
          <a:p>
            <a:pPr algn="just" rtl="1" eaLnBrk="0" fontAlgn="base" hangingPunct="0">
              <a:spcBef>
                <a:spcPct val="0"/>
              </a:spcBef>
              <a:spcAft>
                <a:spcPct val="0"/>
              </a:spcAft>
            </a:pPr>
            <a:r>
              <a:rPr lang="ar-LB" altLang="en-US" sz="3200" b="1" dirty="0">
                <a:solidFill>
                  <a:srgbClr val="002060"/>
                </a:solidFill>
                <a:latin typeface="Arial"/>
              </a:rPr>
              <a:t>- ما هي مكونات الإطار المنطقي</a:t>
            </a:r>
          </a:p>
          <a:p>
            <a:pPr algn="just" rtl="1" eaLnBrk="0" fontAlgn="base" hangingPunct="0">
              <a:spcBef>
                <a:spcPct val="0"/>
              </a:spcBef>
              <a:spcAft>
                <a:spcPct val="0"/>
              </a:spcAft>
            </a:pPr>
            <a:r>
              <a:rPr lang="ar-LB" altLang="en-US" sz="3200" b="1" dirty="0">
                <a:solidFill>
                  <a:srgbClr val="002060"/>
                </a:solidFill>
                <a:latin typeface="Arial"/>
              </a:rPr>
              <a:t>- تمرين جماعي: رقم 2</a:t>
            </a:r>
          </a:p>
        </p:txBody>
      </p:sp>
    </p:spTree>
    <p:extLst>
      <p:ext uri="{BB962C8B-B14F-4D97-AF65-F5344CB8AC3E}">
        <p14:creationId xmlns:p14="http://schemas.microsoft.com/office/powerpoint/2010/main" val="734292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15/48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222403" y="1843585"/>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a:solidFill>
                  <a:srgbClr val="002060"/>
                </a:solidFill>
                <a:latin typeface="Times" pitchFamily="18" charset="0"/>
                <a:cs typeface="Times" pitchFamily="18" charset="0"/>
              </a:rPr>
              <a:t>المحور الأّول: </a:t>
            </a:r>
            <a:r>
              <a:rPr lang="ar-LB" altLang="en-US" sz="3600" kern="0" dirty="0" smtClean="0">
                <a:solidFill>
                  <a:srgbClr val="002060"/>
                </a:solidFill>
                <a:latin typeface="Times" pitchFamily="18" charset="0"/>
                <a:cs typeface="Times" pitchFamily="18" charset="0"/>
              </a:rPr>
              <a:t>منهج </a:t>
            </a:r>
            <a:r>
              <a:rPr lang="ar-LB" altLang="en-US" sz="3600" kern="0" dirty="0">
                <a:solidFill>
                  <a:srgbClr val="002060"/>
                </a:solidFill>
                <a:latin typeface="Times" pitchFamily="18" charset="0"/>
                <a:cs typeface="Times" pitchFamily="18" charset="0"/>
              </a:rPr>
              <a:t>الإطار المنطقي</a:t>
            </a:r>
          </a:p>
        </p:txBody>
      </p:sp>
      <p:sp>
        <p:nvSpPr>
          <p:cNvPr id="10" name="Rectangle 3"/>
          <p:cNvSpPr>
            <a:spLocks noChangeArrowheads="1"/>
          </p:cNvSpPr>
          <p:nvPr/>
        </p:nvSpPr>
        <p:spPr bwMode="auto">
          <a:xfrm>
            <a:off x="1828799" y="2971800"/>
            <a:ext cx="6740525"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200" b="1" dirty="0">
                <a:solidFill>
                  <a:srgbClr val="002060"/>
                </a:solidFill>
                <a:latin typeface="Arial"/>
              </a:rPr>
              <a:t>- ما هو منهج الإطار المنطقي</a:t>
            </a:r>
          </a:p>
          <a:p>
            <a:pPr algn="just" rtl="1" eaLnBrk="0" fontAlgn="base" hangingPunct="0">
              <a:spcBef>
                <a:spcPct val="0"/>
              </a:spcBef>
              <a:spcAft>
                <a:spcPct val="0"/>
              </a:spcAft>
            </a:pPr>
            <a:r>
              <a:rPr lang="ar-LB" altLang="en-US" sz="3200" b="1" dirty="0">
                <a:solidFill>
                  <a:schemeClr val="bg1">
                    <a:lumMod val="85000"/>
                  </a:schemeClr>
                </a:solidFill>
                <a:latin typeface="Arial"/>
              </a:rPr>
              <a:t>-</a:t>
            </a:r>
            <a:r>
              <a:rPr lang="ar-LB" altLang="en-US" sz="3200" b="1" dirty="0">
                <a:solidFill>
                  <a:srgbClr val="002060"/>
                </a:solidFill>
                <a:latin typeface="Arial"/>
              </a:rPr>
              <a:t> </a:t>
            </a:r>
            <a:r>
              <a:rPr lang="ar-LB" altLang="en-US" sz="3200" b="1" dirty="0">
                <a:solidFill>
                  <a:schemeClr val="bg1">
                    <a:lumMod val="85000"/>
                  </a:schemeClr>
                </a:solidFill>
                <a:latin typeface="Arial"/>
              </a:rPr>
              <a:t>ما هي مكونات الإطار المنطقي</a:t>
            </a:r>
          </a:p>
          <a:p>
            <a:pPr algn="just" rtl="1" eaLnBrk="0" fontAlgn="base" hangingPunct="0">
              <a:spcBef>
                <a:spcPct val="0"/>
              </a:spcBef>
              <a:spcAft>
                <a:spcPct val="0"/>
              </a:spcAft>
            </a:pPr>
            <a:r>
              <a:rPr lang="ar-LB" altLang="en-US" sz="3200" b="1" dirty="0">
                <a:solidFill>
                  <a:schemeClr val="bg1">
                    <a:lumMod val="85000"/>
                  </a:schemeClr>
                </a:solidFill>
                <a:latin typeface="Arial"/>
              </a:rPr>
              <a:t>- تمرين جماعي: رقم 2</a:t>
            </a:r>
          </a:p>
        </p:txBody>
      </p:sp>
    </p:spTree>
    <p:extLst>
      <p:ext uri="{BB962C8B-B14F-4D97-AF65-F5344CB8AC3E}">
        <p14:creationId xmlns:p14="http://schemas.microsoft.com/office/powerpoint/2010/main" val="321720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87268" y="6400800"/>
            <a:ext cx="422380" cy="338554"/>
          </a:xfrm>
          <a:prstGeom prst="rect">
            <a:avLst/>
          </a:prstGeom>
          <a:noFill/>
        </p:spPr>
        <p:txBody>
          <a:bodyPr wrap="square" rtlCol="0">
            <a:spAutoFit/>
          </a:bodyPr>
          <a:lstStyle/>
          <a:p>
            <a:pPr eaLnBrk="0" fontAlgn="base" hangingPunct="0">
              <a:spcBef>
                <a:spcPct val="0"/>
              </a:spcBef>
              <a:spcAft>
                <a:spcPct val="0"/>
              </a:spcAft>
            </a:pPr>
            <a:r>
              <a:rPr lang="ar-LB" sz="1600" dirty="0">
                <a:solidFill>
                  <a:srgbClr val="000000"/>
                </a:solidFill>
                <a:latin typeface="Times" panose="02020603050405020304" pitchFamily="18" charset="0"/>
              </a:rPr>
              <a:t>18</a:t>
            </a:r>
            <a:endParaRPr lang="en-US" sz="1600" dirty="0">
              <a:solidFill>
                <a:srgbClr val="000000"/>
              </a:solidFill>
              <a:latin typeface="Times" panose="02020603050405020304" pitchFamily="18" charset="0"/>
            </a:endParaRPr>
          </a:p>
        </p:txBody>
      </p:sp>
      <p:pic>
        <p:nvPicPr>
          <p:cNvPr id="3" name="Picture 2"/>
          <p:cNvPicPr>
            <a:picLocks noChangeAspect="1"/>
          </p:cNvPicPr>
          <p:nvPr/>
        </p:nvPicPr>
        <p:blipFill>
          <a:blip r:embed="rId3"/>
          <a:stretch>
            <a:fillRect/>
          </a:stretch>
        </p:blipFill>
        <p:spPr>
          <a:xfrm>
            <a:off x="152401" y="1219200"/>
            <a:ext cx="5791200" cy="5410200"/>
          </a:xfrm>
          <a:prstGeom prst="rect">
            <a:avLst/>
          </a:prstGeom>
        </p:spPr>
      </p:pic>
      <p:sp>
        <p:nvSpPr>
          <p:cNvPr id="6" name="TextBox 5"/>
          <p:cNvSpPr txBox="1"/>
          <p:nvPr/>
        </p:nvSpPr>
        <p:spPr>
          <a:xfrm>
            <a:off x="533399" y="2447895"/>
            <a:ext cx="914401"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000000"/>
                </a:solidFill>
                <a:latin typeface="Times" panose="02020603050405020304" pitchFamily="18" charset="0"/>
              </a:rPr>
              <a:t>المدخلات</a:t>
            </a:r>
            <a:endParaRPr lang="en-US" b="1" dirty="0">
              <a:solidFill>
                <a:srgbClr val="000000"/>
              </a:solidFill>
              <a:latin typeface="Times" panose="02020603050405020304" pitchFamily="18" charset="0"/>
            </a:endParaRPr>
          </a:p>
        </p:txBody>
      </p:sp>
      <p:sp>
        <p:nvSpPr>
          <p:cNvPr id="35" name="TextBox 34"/>
          <p:cNvSpPr txBox="1"/>
          <p:nvPr/>
        </p:nvSpPr>
        <p:spPr>
          <a:xfrm>
            <a:off x="1600200" y="2481635"/>
            <a:ext cx="12954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المخرجات</a:t>
            </a:r>
            <a:endParaRPr lang="en-US" b="1" dirty="0">
              <a:solidFill>
                <a:srgbClr val="FFFFFF"/>
              </a:solidFill>
              <a:latin typeface="Times" panose="02020603050405020304" pitchFamily="18" charset="0"/>
            </a:endParaRPr>
          </a:p>
        </p:txBody>
      </p:sp>
      <p:sp>
        <p:nvSpPr>
          <p:cNvPr id="38" name="TextBox 37"/>
          <p:cNvSpPr txBox="1"/>
          <p:nvPr/>
        </p:nvSpPr>
        <p:spPr>
          <a:xfrm>
            <a:off x="3124200" y="2481635"/>
            <a:ext cx="16764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000000"/>
                </a:solidFill>
                <a:latin typeface="Times" panose="02020603050405020304" pitchFamily="18" charset="0"/>
              </a:rPr>
              <a:t>النتائج</a:t>
            </a:r>
            <a:endParaRPr lang="en-US" b="1" dirty="0">
              <a:solidFill>
                <a:srgbClr val="000000"/>
              </a:solidFill>
              <a:latin typeface="Times" panose="02020603050405020304" pitchFamily="18" charset="0"/>
            </a:endParaRPr>
          </a:p>
        </p:txBody>
      </p:sp>
      <p:sp>
        <p:nvSpPr>
          <p:cNvPr id="40" name="TextBox 39"/>
          <p:cNvSpPr txBox="1"/>
          <p:nvPr/>
        </p:nvSpPr>
        <p:spPr>
          <a:xfrm rot="16200000">
            <a:off x="361266" y="3220134"/>
            <a:ext cx="990600"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موارد المشروع</a:t>
            </a:r>
            <a:endParaRPr lang="en-US" dirty="0">
              <a:solidFill>
                <a:srgbClr val="000000"/>
              </a:solidFill>
              <a:latin typeface="Times" panose="02020603050405020304" pitchFamily="18" charset="0"/>
            </a:endParaRPr>
          </a:p>
        </p:txBody>
      </p:sp>
      <p:sp>
        <p:nvSpPr>
          <p:cNvPr id="41" name="TextBox 40"/>
          <p:cNvSpPr txBox="1"/>
          <p:nvPr/>
        </p:nvSpPr>
        <p:spPr>
          <a:xfrm rot="16200000">
            <a:off x="1162734" y="3220135"/>
            <a:ext cx="990600"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نشاطات المشروع</a:t>
            </a:r>
            <a:endParaRPr lang="en-US" dirty="0">
              <a:solidFill>
                <a:srgbClr val="000000"/>
              </a:solidFill>
              <a:latin typeface="Times" panose="02020603050405020304" pitchFamily="18" charset="0"/>
            </a:endParaRPr>
          </a:p>
        </p:txBody>
      </p:sp>
      <p:sp>
        <p:nvSpPr>
          <p:cNvPr id="42" name="TextBox 41"/>
          <p:cNvSpPr txBox="1"/>
          <p:nvPr/>
        </p:nvSpPr>
        <p:spPr>
          <a:xfrm rot="16200000">
            <a:off x="2019301" y="3232166"/>
            <a:ext cx="990600"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مخرجات المشروع</a:t>
            </a:r>
            <a:endParaRPr lang="en-US" dirty="0">
              <a:solidFill>
                <a:srgbClr val="000000"/>
              </a:solidFill>
              <a:latin typeface="Times" panose="02020603050405020304" pitchFamily="18" charset="0"/>
            </a:endParaRPr>
          </a:p>
        </p:txBody>
      </p:sp>
      <p:sp>
        <p:nvSpPr>
          <p:cNvPr id="43" name="TextBox 42"/>
          <p:cNvSpPr txBox="1"/>
          <p:nvPr/>
        </p:nvSpPr>
        <p:spPr>
          <a:xfrm rot="16200000">
            <a:off x="2762934" y="3220134"/>
            <a:ext cx="990600"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النتائج الأوّليّة</a:t>
            </a:r>
            <a:endParaRPr lang="en-US" dirty="0">
              <a:solidFill>
                <a:srgbClr val="000000"/>
              </a:solidFill>
              <a:latin typeface="Times" panose="02020603050405020304" pitchFamily="18" charset="0"/>
            </a:endParaRPr>
          </a:p>
        </p:txBody>
      </p:sp>
      <p:sp>
        <p:nvSpPr>
          <p:cNvPr id="44" name="TextBox 43"/>
          <p:cNvSpPr txBox="1"/>
          <p:nvPr/>
        </p:nvSpPr>
        <p:spPr>
          <a:xfrm rot="16200000">
            <a:off x="3538335" y="3220133"/>
            <a:ext cx="990600"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النتائج المتوسطة</a:t>
            </a:r>
            <a:endParaRPr lang="en-US" dirty="0">
              <a:solidFill>
                <a:srgbClr val="000000"/>
              </a:solidFill>
              <a:latin typeface="Times" panose="02020603050405020304" pitchFamily="18" charset="0"/>
            </a:endParaRPr>
          </a:p>
        </p:txBody>
      </p:sp>
      <p:sp>
        <p:nvSpPr>
          <p:cNvPr id="45" name="TextBox 44"/>
          <p:cNvSpPr txBox="1"/>
          <p:nvPr/>
        </p:nvSpPr>
        <p:spPr>
          <a:xfrm rot="16200000">
            <a:off x="4299698" y="3218128"/>
            <a:ext cx="1018675" cy="646331"/>
          </a:xfrm>
          <a:prstGeom prst="rect">
            <a:avLst/>
          </a:prstGeom>
          <a:noFill/>
        </p:spPr>
        <p:txBody>
          <a:bodyPr wrap="square" rtlCol="0">
            <a:spAutoFit/>
          </a:bodyPr>
          <a:lstStyle/>
          <a:p>
            <a:pPr algn="ctr" eaLnBrk="0" fontAlgn="base" hangingPunct="0">
              <a:spcBef>
                <a:spcPct val="0"/>
              </a:spcBef>
              <a:spcAft>
                <a:spcPct val="0"/>
              </a:spcAft>
            </a:pPr>
            <a:r>
              <a:rPr lang="ar-LB" dirty="0">
                <a:solidFill>
                  <a:srgbClr val="000000"/>
                </a:solidFill>
                <a:latin typeface="Times" panose="02020603050405020304" pitchFamily="18" charset="0"/>
              </a:rPr>
              <a:t>النتائج طويلة الأمد</a:t>
            </a:r>
            <a:endParaRPr lang="en-US" dirty="0">
              <a:solidFill>
                <a:srgbClr val="000000"/>
              </a:solidFill>
              <a:latin typeface="Times" panose="02020603050405020304" pitchFamily="18" charset="0"/>
            </a:endParaRPr>
          </a:p>
        </p:txBody>
      </p:sp>
      <p:sp>
        <p:nvSpPr>
          <p:cNvPr id="46" name="TextBox 45"/>
          <p:cNvSpPr txBox="1"/>
          <p:nvPr/>
        </p:nvSpPr>
        <p:spPr>
          <a:xfrm>
            <a:off x="392393" y="4269372"/>
            <a:ext cx="914401" cy="784830"/>
          </a:xfrm>
          <a:prstGeom prst="rect">
            <a:avLst/>
          </a:prstGeom>
          <a:noFill/>
        </p:spPr>
        <p:txBody>
          <a:bodyPr wrap="square" rtlCol="0">
            <a:spAutoFit/>
          </a:bodyPr>
          <a:lstStyle/>
          <a:p>
            <a:pPr algn="ctr" eaLnBrk="0" fontAlgn="base" hangingPunct="0">
              <a:spcBef>
                <a:spcPct val="0"/>
              </a:spcBef>
              <a:spcAft>
                <a:spcPct val="0"/>
              </a:spcAft>
            </a:pPr>
            <a:r>
              <a:rPr lang="ar-LB" sz="1500" b="1" dirty="0">
                <a:solidFill>
                  <a:srgbClr val="000000"/>
                </a:solidFill>
                <a:latin typeface="Times" panose="02020603050405020304" pitchFamily="18" charset="0"/>
              </a:rPr>
              <a:t>ما الذي نقوم باستثماره؟</a:t>
            </a:r>
            <a:endParaRPr lang="en-US" sz="1500" b="1" dirty="0">
              <a:solidFill>
                <a:srgbClr val="000000"/>
              </a:solidFill>
              <a:latin typeface="Times" panose="02020603050405020304" pitchFamily="18" charset="0"/>
            </a:endParaRPr>
          </a:p>
        </p:txBody>
      </p:sp>
      <p:sp>
        <p:nvSpPr>
          <p:cNvPr id="47" name="TextBox 46"/>
          <p:cNvSpPr txBox="1"/>
          <p:nvPr/>
        </p:nvSpPr>
        <p:spPr>
          <a:xfrm>
            <a:off x="1142999" y="4267200"/>
            <a:ext cx="914401" cy="784830"/>
          </a:xfrm>
          <a:prstGeom prst="rect">
            <a:avLst/>
          </a:prstGeom>
          <a:noFill/>
        </p:spPr>
        <p:txBody>
          <a:bodyPr wrap="square" rtlCol="0">
            <a:spAutoFit/>
          </a:bodyPr>
          <a:lstStyle/>
          <a:p>
            <a:pPr algn="ctr" eaLnBrk="0" fontAlgn="base" hangingPunct="0">
              <a:spcBef>
                <a:spcPct val="0"/>
              </a:spcBef>
              <a:spcAft>
                <a:spcPct val="0"/>
              </a:spcAft>
            </a:pPr>
            <a:r>
              <a:rPr lang="ar-LB" sz="1500" b="1" dirty="0">
                <a:solidFill>
                  <a:srgbClr val="000000"/>
                </a:solidFill>
                <a:latin typeface="Times" panose="02020603050405020304" pitchFamily="18" charset="0"/>
              </a:rPr>
              <a:t>ما الذي نقوم بتنفيذه؟</a:t>
            </a:r>
            <a:endParaRPr lang="en-US" sz="1500" b="1" dirty="0">
              <a:solidFill>
                <a:srgbClr val="000000"/>
              </a:solidFill>
              <a:latin typeface="Times" panose="02020603050405020304" pitchFamily="18" charset="0"/>
            </a:endParaRPr>
          </a:p>
        </p:txBody>
      </p:sp>
      <p:sp>
        <p:nvSpPr>
          <p:cNvPr id="48" name="TextBox 47"/>
          <p:cNvSpPr txBox="1"/>
          <p:nvPr/>
        </p:nvSpPr>
        <p:spPr>
          <a:xfrm>
            <a:off x="1981200" y="4267200"/>
            <a:ext cx="914401" cy="1015663"/>
          </a:xfrm>
          <a:prstGeom prst="rect">
            <a:avLst/>
          </a:prstGeom>
          <a:noFill/>
        </p:spPr>
        <p:txBody>
          <a:bodyPr wrap="square" rtlCol="0">
            <a:spAutoFit/>
          </a:bodyPr>
          <a:lstStyle/>
          <a:p>
            <a:pPr algn="ctr" eaLnBrk="0" fontAlgn="base" hangingPunct="0">
              <a:spcBef>
                <a:spcPct val="0"/>
              </a:spcBef>
              <a:spcAft>
                <a:spcPct val="0"/>
              </a:spcAft>
            </a:pPr>
            <a:r>
              <a:rPr lang="ar-LB" sz="1500" b="1" dirty="0">
                <a:solidFill>
                  <a:srgbClr val="000000"/>
                </a:solidFill>
                <a:latin typeface="Times" panose="02020603050405020304" pitchFamily="18" charset="0"/>
              </a:rPr>
              <a:t>ما هو عدد الفئات التي نجحنا باستهدافها؟</a:t>
            </a:r>
            <a:endParaRPr lang="en-US" sz="1500" b="1" dirty="0">
              <a:solidFill>
                <a:srgbClr val="000000"/>
              </a:solidFill>
              <a:latin typeface="Times" panose="02020603050405020304" pitchFamily="18" charset="0"/>
            </a:endParaRPr>
          </a:p>
        </p:txBody>
      </p:sp>
      <p:sp>
        <p:nvSpPr>
          <p:cNvPr id="49" name="TextBox 48"/>
          <p:cNvSpPr txBox="1"/>
          <p:nvPr/>
        </p:nvSpPr>
        <p:spPr>
          <a:xfrm>
            <a:off x="2819399" y="4267200"/>
            <a:ext cx="914401" cy="784830"/>
          </a:xfrm>
          <a:prstGeom prst="rect">
            <a:avLst/>
          </a:prstGeom>
          <a:noFill/>
        </p:spPr>
        <p:txBody>
          <a:bodyPr wrap="square" rtlCol="0">
            <a:spAutoFit/>
          </a:bodyPr>
          <a:lstStyle/>
          <a:p>
            <a:pPr algn="ctr" eaLnBrk="0" fontAlgn="base" hangingPunct="0">
              <a:spcBef>
                <a:spcPct val="0"/>
              </a:spcBef>
              <a:spcAft>
                <a:spcPct val="0"/>
              </a:spcAft>
            </a:pPr>
            <a:r>
              <a:rPr lang="ar-LB" sz="1500" b="1" dirty="0">
                <a:solidFill>
                  <a:srgbClr val="000000"/>
                </a:solidFill>
                <a:latin typeface="Times" panose="02020603050405020304" pitchFamily="18" charset="0"/>
              </a:rPr>
              <a:t>ما هي النتائج التي حققناها؟</a:t>
            </a:r>
            <a:endParaRPr lang="en-US" sz="1500" b="1" dirty="0">
              <a:solidFill>
                <a:srgbClr val="000000"/>
              </a:solidFill>
              <a:latin typeface="Times" panose="02020603050405020304" pitchFamily="18" charset="0"/>
            </a:endParaRPr>
          </a:p>
        </p:txBody>
      </p:sp>
      <p:sp>
        <p:nvSpPr>
          <p:cNvPr id="50" name="TextBox 49"/>
          <p:cNvSpPr txBox="1"/>
          <p:nvPr/>
        </p:nvSpPr>
        <p:spPr>
          <a:xfrm>
            <a:off x="3733801" y="4511070"/>
            <a:ext cx="1398400" cy="784830"/>
          </a:xfrm>
          <a:prstGeom prst="rect">
            <a:avLst/>
          </a:prstGeom>
          <a:noFill/>
        </p:spPr>
        <p:txBody>
          <a:bodyPr wrap="square" rtlCol="0">
            <a:spAutoFit/>
          </a:bodyPr>
          <a:lstStyle/>
          <a:p>
            <a:pPr algn="ctr" eaLnBrk="0" fontAlgn="base" hangingPunct="0">
              <a:spcBef>
                <a:spcPct val="0"/>
              </a:spcBef>
              <a:spcAft>
                <a:spcPct val="0"/>
              </a:spcAft>
            </a:pPr>
            <a:r>
              <a:rPr lang="ar-LB" sz="1500" b="1" dirty="0">
                <a:solidFill>
                  <a:srgbClr val="C2113A"/>
                </a:solidFill>
                <a:latin typeface="Times" panose="02020603050405020304" pitchFamily="18" charset="0"/>
              </a:rPr>
              <a:t>ما هو التغيير الذي أحدثناه في حياة الفئات المستهدفة؟</a:t>
            </a:r>
            <a:endParaRPr lang="en-US" sz="1500" b="1" dirty="0">
              <a:solidFill>
                <a:srgbClr val="C2113A"/>
              </a:solidFill>
              <a:latin typeface="Times" panose="02020603050405020304" pitchFamily="18" charset="0"/>
            </a:endParaRPr>
          </a:p>
        </p:txBody>
      </p:sp>
      <p:sp>
        <p:nvSpPr>
          <p:cNvPr id="51" name="TextBox 50"/>
          <p:cNvSpPr txBox="1"/>
          <p:nvPr/>
        </p:nvSpPr>
        <p:spPr>
          <a:xfrm>
            <a:off x="4038600" y="1381036"/>
            <a:ext cx="4648200" cy="584775"/>
          </a:xfrm>
          <a:prstGeom prst="rect">
            <a:avLst/>
          </a:prstGeom>
          <a:noFill/>
        </p:spPr>
        <p:txBody>
          <a:bodyPr wrap="square" rtlCol="0">
            <a:spAutoFit/>
          </a:bodyPr>
          <a:lstStyle/>
          <a:p>
            <a:pPr algn="r" rtl="1" eaLnBrk="0" fontAlgn="base" hangingPunct="0">
              <a:spcBef>
                <a:spcPct val="0"/>
              </a:spcBef>
              <a:spcAft>
                <a:spcPct val="0"/>
              </a:spcAft>
            </a:pPr>
            <a:r>
              <a:rPr lang="ar-LB" sz="3200" b="1" kern="0" dirty="0">
                <a:solidFill>
                  <a:srgbClr val="002060"/>
                </a:solidFill>
                <a:latin typeface="Times" pitchFamily="18" charset="0"/>
                <a:ea typeface="+mj-ea"/>
                <a:cs typeface="Times" pitchFamily="18" charset="0"/>
              </a:rPr>
              <a:t>منهج الإطار المنطقي </a:t>
            </a:r>
            <a:r>
              <a:rPr lang="ar-LB" sz="2800" b="1" dirty="0">
                <a:solidFill>
                  <a:srgbClr val="000000">
                    <a:lumMod val="75000"/>
                    <a:lumOff val="25000"/>
                  </a:srgbClr>
                </a:solidFill>
                <a:cs typeface="Latha" panose="020B0604020202020204" pitchFamily="34" charset="0"/>
              </a:rPr>
              <a:t>هو ...</a:t>
            </a:r>
            <a:endParaRPr lang="en-US" sz="2800" b="1" dirty="0">
              <a:solidFill>
                <a:srgbClr val="000000">
                  <a:lumMod val="75000"/>
                  <a:lumOff val="25000"/>
                </a:srgbClr>
              </a:solidFill>
              <a:cs typeface="Latha" panose="020B0604020202020204" pitchFamily="34" charset="0"/>
            </a:endParaRPr>
          </a:p>
        </p:txBody>
      </p:sp>
      <p:sp>
        <p:nvSpPr>
          <p:cNvPr id="52" name="Rectangle 51"/>
          <p:cNvSpPr/>
          <p:nvPr/>
        </p:nvSpPr>
        <p:spPr>
          <a:xfrm>
            <a:off x="5539268" y="1981200"/>
            <a:ext cx="3147532" cy="4524315"/>
          </a:xfrm>
          <a:prstGeom prst="rect">
            <a:avLst/>
          </a:prstGeom>
        </p:spPr>
        <p:txBody>
          <a:bodyPr wrap="square">
            <a:spAutoFit/>
          </a:bodyPr>
          <a:lstStyle/>
          <a:p>
            <a:pPr algn="just" rtl="1" eaLnBrk="0" fontAlgn="base" hangingPunct="0">
              <a:spcBef>
                <a:spcPct val="0"/>
              </a:spcBef>
              <a:spcAft>
                <a:spcPct val="0"/>
              </a:spcAft>
            </a:pPr>
            <a:r>
              <a:rPr lang="ar-LB" dirty="0">
                <a:latin typeface="Times" panose="02020603050405020304" pitchFamily="18" charset="0"/>
                <a:cs typeface="Times" panose="02020603050405020304" pitchFamily="18" charset="0"/>
              </a:rPr>
              <a:t>أداة تخطيط استراتيجية توضح العلاقة ما بين:</a:t>
            </a:r>
          </a:p>
          <a:p>
            <a:pPr algn="just" rtl="1" eaLnBrk="0" fontAlgn="base" hangingPunct="0">
              <a:spcBef>
                <a:spcPct val="0"/>
              </a:spcBef>
              <a:spcAft>
                <a:spcPct val="0"/>
              </a:spcAft>
            </a:pPr>
            <a:endParaRPr lang="ar-LB" dirty="0">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latin typeface="Times" panose="02020603050405020304" pitchFamily="18" charset="0"/>
                <a:cs typeface="Times" panose="02020603050405020304" pitchFamily="18" charset="0"/>
              </a:rPr>
              <a:t> الأثر </a:t>
            </a:r>
            <a:r>
              <a:rPr lang="en-US" dirty="0">
                <a:latin typeface="Times" panose="02020603050405020304" pitchFamily="18" charset="0"/>
                <a:cs typeface="Times" panose="02020603050405020304" pitchFamily="18" charset="0"/>
              </a:rPr>
              <a:t>(Impact)</a:t>
            </a:r>
            <a:endParaRPr lang="ar-LB" dirty="0">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latin typeface="Times" panose="02020603050405020304" pitchFamily="18" charset="0"/>
                <a:cs typeface="Times" panose="02020603050405020304" pitchFamily="18" charset="0"/>
              </a:rPr>
              <a:t> النتائج</a:t>
            </a:r>
            <a:r>
              <a:rPr lang="en-US" dirty="0">
                <a:latin typeface="Times" panose="02020603050405020304" pitchFamily="18" charset="0"/>
                <a:cs typeface="Times" panose="02020603050405020304" pitchFamily="18" charset="0"/>
              </a:rPr>
              <a:t> (</a:t>
            </a:r>
            <a:r>
              <a:rPr lang="en-GB" dirty="0">
                <a:latin typeface="Times" panose="02020603050405020304" pitchFamily="18" charset="0"/>
                <a:cs typeface="Times" panose="02020603050405020304" pitchFamily="18" charset="0"/>
              </a:rPr>
              <a:t>Outcome</a:t>
            </a:r>
            <a:r>
              <a:rPr lang="en-US" dirty="0">
                <a:latin typeface="Times" panose="02020603050405020304" pitchFamily="18" charset="0"/>
                <a:cs typeface="Times" panose="02020603050405020304" pitchFamily="18" charset="0"/>
              </a:rPr>
              <a:t>) </a:t>
            </a:r>
            <a:endParaRPr lang="ar-LB" dirty="0">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latin typeface="Times" panose="02020603050405020304" pitchFamily="18" charset="0"/>
                <a:cs typeface="Times" panose="02020603050405020304" pitchFamily="18" charset="0"/>
              </a:rPr>
              <a:t> المخرجات</a:t>
            </a:r>
            <a:r>
              <a:rPr lang="en-US" dirty="0">
                <a:latin typeface="Times" panose="02020603050405020304" pitchFamily="18" charset="0"/>
                <a:cs typeface="Times" panose="02020603050405020304" pitchFamily="18" charset="0"/>
              </a:rPr>
              <a:t> (Output) </a:t>
            </a:r>
            <a:r>
              <a:rPr lang="ar-LB" dirty="0">
                <a:latin typeface="Times" panose="02020603050405020304" pitchFamily="18" charset="0"/>
                <a:cs typeface="Times" panose="02020603050405020304" pitchFamily="18" charset="0"/>
              </a:rPr>
              <a:t> </a:t>
            </a:r>
          </a:p>
          <a:p>
            <a:pPr marL="457200" indent="-168275" algn="just" rtl="1" eaLnBrk="0" fontAlgn="base" hangingPunct="0">
              <a:spcBef>
                <a:spcPct val="0"/>
              </a:spcBef>
              <a:spcAft>
                <a:spcPct val="0"/>
              </a:spcAft>
              <a:buFont typeface="+mj-lt"/>
              <a:buAutoNum type="arabicPeriod"/>
            </a:pPr>
            <a:r>
              <a:rPr lang="ar-LB" dirty="0">
                <a:latin typeface="Times" panose="02020603050405020304" pitchFamily="18" charset="0"/>
                <a:cs typeface="Times" panose="02020603050405020304" pitchFamily="18" charset="0"/>
              </a:rPr>
              <a:t>النشاطات </a:t>
            </a:r>
            <a:r>
              <a:rPr lang="en-US" dirty="0">
                <a:latin typeface="Times" panose="02020603050405020304" pitchFamily="18" charset="0"/>
                <a:cs typeface="Times" panose="02020603050405020304" pitchFamily="18" charset="0"/>
              </a:rPr>
              <a:t>(Activities)</a:t>
            </a:r>
            <a:endParaRPr lang="ar-LB" dirty="0">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latin typeface="Times" panose="02020603050405020304" pitchFamily="18" charset="0"/>
                <a:cs typeface="Times" panose="02020603050405020304" pitchFamily="18" charset="0"/>
              </a:rPr>
              <a:t>المدخلات </a:t>
            </a:r>
            <a:r>
              <a:rPr lang="en-US" dirty="0">
                <a:latin typeface="Times" panose="02020603050405020304" pitchFamily="18" charset="0"/>
                <a:cs typeface="Times" panose="02020603050405020304" pitchFamily="18" charset="0"/>
              </a:rPr>
              <a:t>(Input)</a:t>
            </a:r>
            <a:endParaRPr lang="ar-LB" dirty="0">
              <a:latin typeface="Times" panose="02020603050405020304" pitchFamily="18" charset="0"/>
              <a:cs typeface="Times" panose="02020603050405020304" pitchFamily="18" charset="0"/>
            </a:endParaRPr>
          </a:p>
          <a:p>
            <a:pPr algn="just" rtl="1" eaLnBrk="0" fontAlgn="base" hangingPunct="0">
              <a:spcBef>
                <a:spcPct val="0"/>
              </a:spcBef>
              <a:spcAft>
                <a:spcPct val="0"/>
              </a:spcAft>
            </a:pPr>
            <a:endParaRPr lang="ar-LB" dirty="0">
              <a:latin typeface="Times" panose="02020603050405020304" pitchFamily="18" charset="0"/>
              <a:cs typeface="Times" panose="02020603050405020304" pitchFamily="18" charset="0"/>
            </a:endParaRPr>
          </a:p>
          <a:p>
            <a:pPr algn="just" rtl="1" eaLnBrk="0" fontAlgn="base" hangingPunct="0">
              <a:spcBef>
                <a:spcPct val="0"/>
              </a:spcBef>
              <a:spcAft>
                <a:spcPct val="0"/>
              </a:spcAft>
            </a:pPr>
            <a:r>
              <a:rPr lang="ar-LB" dirty="0">
                <a:latin typeface="Times" panose="02020603050405020304" pitchFamily="18" charset="0"/>
                <a:cs typeface="Times" panose="02020603050405020304" pitchFamily="18" charset="0"/>
              </a:rPr>
              <a:t>والعلاقة الهرمية والسببية</a:t>
            </a:r>
            <a:r>
              <a:rPr lang="en-US" dirty="0">
                <a:latin typeface="Times" panose="02020603050405020304" pitchFamily="18" charset="0"/>
                <a:cs typeface="Times" panose="02020603050405020304" pitchFamily="18" charset="0"/>
              </a:rPr>
              <a:t> (Relationship) </a:t>
            </a:r>
            <a:r>
              <a:rPr lang="ar-LB" dirty="0">
                <a:latin typeface="Times" panose="02020603050405020304" pitchFamily="18" charset="0"/>
                <a:cs typeface="Times" panose="02020603050405020304" pitchFamily="18" charset="0"/>
              </a:rPr>
              <a:t> ما بينها، والمؤشرات </a:t>
            </a:r>
            <a:r>
              <a:rPr lang="en-US" dirty="0">
                <a:latin typeface="Times" panose="02020603050405020304" pitchFamily="18" charset="0"/>
                <a:cs typeface="Times" panose="02020603050405020304" pitchFamily="18" charset="0"/>
              </a:rPr>
              <a:t>(Indicators)</a:t>
            </a:r>
            <a:r>
              <a:rPr lang="ar-LB" dirty="0">
                <a:latin typeface="Times" panose="02020603050405020304" pitchFamily="18" charset="0"/>
                <a:cs typeface="Times" panose="02020603050405020304" pitchFamily="18" charset="0"/>
              </a:rPr>
              <a:t> التي يمكن من خلالها قياس التقدم المحرز، والافتراضات والمخاطر</a:t>
            </a:r>
            <a:r>
              <a:rPr lang="en-US" dirty="0">
                <a:latin typeface="Times" panose="02020603050405020304" pitchFamily="18" charset="0"/>
                <a:cs typeface="Times" panose="02020603050405020304" pitchFamily="18" charset="0"/>
              </a:rPr>
              <a:t> (Assumptions &amp; Risks) </a:t>
            </a:r>
            <a:r>
              <a:rPr lang="ar-LB" dirty="0">
                <a:latin typeface="Times" panose="02020603050405020304" pitchFamily="18" charset="0"/>
                <a:cs typeface="Times" panose="02020603050405020304" pitchFamily="18" charset="0"/>
              </a:rPr>
              <a:t>التي يمكن أن تؤثر في نجاح أو فشـل التدخل الإنمائي</a:t>
            </a:r>
            <a:r>
              <a:rPr lang="en-US" dirty="0">
                <a:latin typeface="Times" panose="02020603050405020304" pitchFamily="18" charset="0"/>
                <a:cs typeface="Times" panose="02020603050405020304" pitchFamily="18" charset="0"/>
              </a:rPr>
              <a:t>.</a:t>
            </a:r>
            <a:r>
              <a:rPr lang="ar-LB" dirty="0">
                <a:latin typeface="Times" panose="02020603050405020304" pitchFamily="18" charset="0"/>
                <a:cs typeface="Times" panose="02020603050405020304" pitchFamily="18" charset="0"/>
              </a:rPr>
              <a:t> </a:t>
            </a:r>
            <a:endParaRPr lang="en-US" dirty="0">
              <a:latin typeface="Times" panose="02020603050405020304" pitchFamily="18" charset="0"/>
              <a:cs typeface="Times" panose="02020603050405020304" pitchFamily="18" charset="0"/>
            </a:endParaRPr>
          </a:p>
        </p:txBody>
      </p:sp>
      <p:sp>
        <p:nvSpPr>
          <p:cNvPr id="5" name="Slide Number Placeholder 4"/>
          <p:cNvSpPr>
            <a:spLocks noGrp="1"/>
          </p:cNvSpPr>
          <p:nvPr>
            <p:ph type="sldNum" sz="quarter" idx="12"/>
          </p:nvPr>
        </p:nvSpPr>
        <p:spPr/>
        <p:txBody>
          <a:bodyPr/>
          <a:lstStyle/>
          <a:p>
            <a:fld id="{DBDE4C22-E5BF-4463-8BFF-DC768A2F3368}"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1791187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
          <p:cNvSpPr>
            <a:spLocks noChangeArrowheads="1"/>
          </p:cNvSpPr>
          <p:nvPr/>
        </p:nvSpPr>
        <p:spPr bwMode="auto">
          <a:xfrm>
            <a:off x="161365" y="1219200"/>
            <a:ext cx="8991600" cy="5638800"/>
          </a:xfrm>
          <a:prstGeom prst="rect">
            <a:avLst/>
          </a:prstGeom>
          <a:solidFill>
            <a:srgbClr val="DDDDDD"/>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sp>
        <p:nvSpPr>
          <p:cNvPr id="6" name="TextBox 5"/>
          <p:cNvSpPr txBox="1"/>
          <p:nvPr/>
        </p:nvSpPr>
        <p:spPr>
          <a:xfrm>
            <a:off x="3810000" y="1457861"/>
            <a:ext cx="4648200"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لماذا منهج الإطار المنطقي </a:t>
            </a:r>
            <a:r>
              <a:rPr lang="ar-LB" sz="2800" b="1" dirty="0">
                <a:solidFill>
                  <a:srgbClr val="002060"/>
                </a:solidFill>
                <a:cs typeface="Latha" panose="020B0604020202020204" pitchFamily="34" charset="0"/>
              </a:rPr>
              <a:t>؟</a:t>
            </a:r>
            <a:endParaRPr lang="en-US" sz="2800" b="1" dirty="0">
              <a:solidFill>
                <a:srgbClr val="002060"/>
              </a:solidFill>
              <a:cs typeface="Latha" panose="020B0604020202020204" pitchFamily="34" charset="0"/>
            </a:endParaRPr>
          </a:p>
        </p:txBody>
      </p:sp>
      <p:sp>
        <p:nvSpPr>
          <p:cNvPr id="3" name="Rectangle 2"/>
          <p:cNvSpPr/>
          <p:nvPr/>
        </p:nvSpPr>
        <p:spPr>
          <a:xfrm>
            <a:off x="1967575" y="2267339"/>
            <a:ext cx="3227182" cy="830997"/>
          </a:xfrm>
          <a:prstGeom prst="rect">
            <a:avLst/>
          </a:prstGeom>
        </p:spPr>
        <p:txBody>
          <a:bodyPr wrap="square">
            <a:spAutoFit/>
          </a:bodyPr>
          <a:lstStyle/>
          <a:p>
            <a:pPr algn="just" rtl="1" eaLnBrk="0" fontAlgn="base" hangingPunct="0">
              <a:spcBef>
                <a:spcPct val="0"/>
              </a:spcBef>
              <a:spcAft>
                <a:spcPct val="0"/>
              </a:spcAft>
            </a:pPr>
            <a:r>
              <a:rPr lang="ar-LB" sz="1600" dirty="0">
                <a:latin typeface="Times" panose="02020603050405020304" pitchFamily="18" charset="0"/>
                <a:cs typeface="Times" panose="02020603050405020304" pitchFamily="18" charset="0"/>
              </a:rPr>
              <a:t>توضح العلاقة ما بين  الأثر </a:t>
            </a:r>
            <a:r>
              <a:rPr lang="en-US" sz="1600" dirty="0">
                <a:latin typeface="Times" panose="02020603050405020304" pitchFamily="18" charset="0"/>
                <a:cs typeface="Times" panose="02020603050405020304" pitchFamily="18" charset="0"/>
              </a:rPr>
              <a:t>(Impact) </a:t>
            </a:r>
            <a:r>
              <a:rPr lang="ar-LB" sz="1600" dirty="0">
                <a:latin typeface="Times" panose="02020603050405020304" pitchFamily="18" charset="0"/>
                <a:cs typeface="Times" panose="02020603050405020304" pitchFamily="18" charset="0"/>
              </a:rPr>
              <a:t>، النتائج</a:t>
            </a:r>
            <a:r>
              <a:rPr lang="en-US" sz="1600" dirty="0">
                <a:latin typeface="Times" panose="02020603050405020304" pitchFamily="18" charset="0"/>
                <a:cs typeface="Times" panose="02020603050405020304" pitchFamily="18" charset="0"/>
              </a:rPr>
              <a:t> (</a:t>
            </a:r>
            <a:r>
              <a:rPr lang="en-GB" sz="1600" dirty="0">
                <a:latin typeface="Times" panose="02020603050405020304" pitchFamily="18" charset="0"/>
                <a:cs typeface="Times" panose="02020603050405020304" pitchFamily="18" charset="0"/>
              </a:rPr>
              <a:t>Outcome</a:t>
            </a:r>
            <a:r>
              <a:rPr lang="en-US" sz="1600" dirty="0">
                <a:latin typeface="Times" panose="02020603050405020304" pitchFamily="18" charset="0"/>
                <a:cs typeface="Times" panose="02020603050405020304" pitchFamily="18" charset="0"/>
              </a:rPr>
              <a:t>) </a:t>
            </a:r>
            <a:r>
              <a:rPr lang="ar-LB" sz="1600" dirty="0">
                <a:latin typeface="Times" panose="02020603050405020304" pitchFamily="18" charset="0"/>
                <a:cs typeface="Times" panose="02020603050405020304" pitchFamily="18" charset="0"/>
              </a:rPr>
              <a:t>، المخرجات</a:t>
            </a:r>
            <a:r>
              <a:rPr lang="en-US" sz="1600" dirty="0">
                <a:latin typeface="Times" panose="02020603050405020304" pitchFamily="18" charset="0"/>
                <a:cs typeface="Times" panose="02020603050405020304" pitchFamily="18" charset="0"/>
              </a:rPr>
              <a:t> (Output)</a:t>
            </a:r>
            <a:r>
              <a:rPr lang="ar-LB" sz="1600" dirty="0">
                <a:latin typeface="Times" panose="02020603050405020304" pitchFamily="18" charset="0"/>
                <a:cs typeface="Times" panose="02020603050405020304" pitchFamily="18" charset="0"/>
              </a:rPr>
              <a:t>، النشاطات </a:t>
            </a:r>
            <a:r>
              <a:rPr lang="en-US" sz="1600" dirty="0">
                <a:latin typeface="Times" panose="02020603050405020304" pitchFamily="18" charset="0"/>
                <a:cs typeface="Times" panose="02020603050405020304" pitchFamily="18" charset="0"/>
              </a:rPr>
              <a:t>(Activities)</a:t>
            </a:r>
            <a:r>
              <a:rPr lang="ar-LB" sz="1600" dirty="0">
                <a:latin typeface="Times" panose="02020603050405020304" pitchFamily="18" charset="0"/>
                <a:cs typeface="Times" panose="02020603050405020304" pitchFamily="18" charset="0"/>
              </a:rPr>
              <a:t>، المدخلات </a:t>
            </a:r>
            <a:r>
              <a:rPr lang="en-US" sz="1600" dirty="0">
                <a:latin typeface="Times" panose="02020603050405020304" pitchFamily="18" charset="0"/>
                <a:cs typeface="Times" panose="02020603050405020304" pitchFamily="18" charset="0"/>
              </a:rPr>
              <a:t>(Input)</a:t>
            </a:r>
            <a:endParaRPr lang="ar-LB" sz="1600" dirty="0">
              <a:latin typeface="Times" panose="02020603050405020304" pitchFamily="18" charset="0"/>
              <a:cs typeface="Times" panose="02020603050405020304" pitchFamily="18" charset="0"/>
            </a:endParaRPr>
          </a:p>
        </p:txBody>
      </p:sp>
      <p:sp>
        <p:nvSpPr>
          <p:cNvPr id="9" name="Rounded Rectangle 8"/>
          <p:cNvSpPr/>
          <p:nvPr/>
        </p:nvSpPr>
        <p:spPr>
          <a:xfrm>
            <a:off x="6334449" y="3652658"/>
            <a:ext cx="812800" cy="408768"/>
          </a:xfrm>
          <a:prstGeom prst="roundRect">
            <a:avLst/>
          </a:prstGeom>
          <a:solidFill>
            <a:schemeClr val="bg1">
              <a:lumMod val="6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ffectLst>
                <a:outerShdw blurRad="75057" dist="38100" dir="5400000" sy="-20000" rotWithShape="0">
                  <a:prstClr val="black">
                    <a:alpha val="25000"/>
                  </a:prstClr>
                </a:outerShdw>
              </a:effectLst>
            </a:endParaRPr>
          </a:p>
        </p:txBody>
      </p:sp>
      <p:sp>
        <p:nvSpPr>
          <p:cNvPr id="11" name="Rounded Rectangle 10"/>
          <p:cNvSpPr/>
          <p:nvPr/>
        </p:nvSpPr>
        <p:spPr>
          <a:xfrm>
            <a:off x="6690049" y="2204858"/>
            <a:ext cx="1828800" cy="990600"/>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dirty="0">
              <a:solidFill>
                <a:srgbClr val="FFFFFF"/>
              </a:solidFill>
              <a:effectLst>
                <a:outerShdw blurRad="75057" dist="38100" dir="5400000" sy="-20000" rotWithShape="0">
                  <a:prstClr val="black">
                    <a:alpha val="25000"/>
                  </a:prstClr>
                </a:outerShdw>
              </a:effectLst>
            </a:endParaRPr>
          </a:p>
        </p:txBody>
      </p:sp>
      <p:sp>
        <p:nvSpPr>
          <p:cNvPr id="12" name="Rounded Rectangle 11"/>
          <p:cNvSpPr/>
          <p:nvPr/>
        </p:nvSpPr>
        <p:spPr>
          <a:xfrm>
            <a:off x="6461449" y="3119258"/>
            <a:ext cx="2057400" cy="990600"/>
          </a:xfrm>
          <a:prstGeom prst="roundRect">
            <a:avLst/>
          </a:prstGeom>
          <a:solidFill>
            <a:schemeClr val="bg1">
              <a:lumMod val="6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ffectLst>
                <a:outerShdw blurRad="75057" dist="38100" dir="5400000" sy="-20000" rotWithShape="0">
                  <a:prstClr val="black">
                    <a:alpha val="25000"/>
                  </a:prstClr>
                </a:outerShdw>
              </a:effectLst>
            </a:endParaRPr>
          </a:p>
        </p:txBody>
      </p:sp>
      <p:sp>
        <p:nvSpPr>
          <p:cNvPr id="13" name="TextBox 12"/>
          <p:cNvSpPr txBox="1"/>
          <p:nvPr/>
        </p:nvSpPr>
        <p:spPr>
          <a:xfrm>
            <a:off x="6148182" y="1958818"/>
            <a:ext cx="1151467" cy="1631216"/>
          </a:xfrm>
          <a:prstGeom prst="rect">
            <a:avLst/>
          </a:prstGeom>
          <a:noFill/>
          <a:effectLst>
            <a:innerShdw blurRad="63500" dist="50800">
              <a:prstClr val="black">
                <a:alpha val="50000"/>
              </a:prstClr>
            </a:innerShdw>
          </a:effectLst>
        </p:spPr>
        <p:txBody>
          <a:bodyPr wrap="square" rtlCol="0">
            <a:spAutoFit/>
          </a:bodyPr>
          <a:lstStyle/>
          <a:p>
            <a:pPr eaLnBrk="0" fontAlgn="base" hangingPunct="0">
              <a:spcBef>
                <a:spcPct val="0"/>
              </a:spcBef>
              <a:spcAft>
                <a:spcPct val="0"/>
              </a:spcAft>
            </a:pPr>
            <a:r>
              <a:rPr lang="en-US" sz="10000" dirty="0">
                <a:solidFill>
                  <a:srgbClr val="FFFFFF"/>
                </a:solidFill>
                <a:effectLst>
                  <a:outerShdw blurRad="50800" dist="38100" algn="l" rotWithShape="0">
                    <a:prstClr val="black">
                      <a:alpha val="40000"/>
                    </a:prstClr>
                  </a:outerShdw>
                </a:effectLst>
                <a:latin typeface="Arial Black" pitchFamily="34" charset="0"/>
                <a:cs typeface="Aharoni" pitchFamily="2" charset="-79"/>
              </a:rPr>
              <a:t>1</a:t>
            </a:r>
          </a:p>
        </p:txBody>
      </p:sp>
      <p:sp>
        <p:nvSpPr>
          <p:cNvPr id="14" name="Rounded Rectangle 13"/>
          <p:cNvSpPr/>
          <p:nvPr/>
        </p:nvSpPr>
        <p:spPr>
          <a:xfrm>
            <a:off x="6080449" y="4036129"/>
            <a:ext cx="2438400" cy="990600"/>
          </a:xfrm>
          <a:prstGeom prst="roundRect">
            <a:avLst/>
          </a:prstGeom>
          <a:solidFill>
            <a:schemeClr val="tx1">
              <a:lumMod val="50000"/>
              <a:lumOff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ffectLst>
                <a:outerShdw blurRad="75057" dist="38100" dir="5400000" sy="-20000" rotWithShape="0">
                  <a:prstClr val="black">
                    <a:alpha val="25000"/>
                  </a:prstClr>
                </a:outerShdw>
              </a:effectLst>
            </a:endParaRPr>
          </a:p>
        </p:txBody>
      </p:sp>
      <p:sp>
        <p:nvSpPr>
          <p:cNvPr id="15" name="Rounded Rectangle 14"/>
          <p:cNvSpPr/>
          <p:nvPr/>
        </p:nvSpPr>
        <p:spPr>
          <a:xfrm>
            <a:off x="5538582" y="5026729"/>
            <a:ext cx="2980267" cy="990600"/>
          </a:xfrm>
          <a:prstGeom prst="roundRect">
            <a:avLst/>
          </a:prstGeom>
          <a:solidFill>
            <a:schemeClr val="accent1">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srgbClr val="FFFFFF"/>
              </a:solidFill>
              <a:effectLst>
                <a:outerShdw blurRad="75057" dist="38100" dir="5400000" sy="-20000" rotWithShape="0">
                  <a:prstClr val="black">
                    <a:alpha val="25000"/>
                  </a:prstClr>
                </a:outerShdw>
              </a:effectLst>
            </a:endParaRPr>
          </a:p>
        </p:txBody>
      </p:sp>
      <p:sp>
        <p:nvSpPr>
          <p:cNvPr id="16" name="TextBox 15"/>
          <p:cNvSpPr txBox="1"/>
          <p:nvPr/>
        </p:nvSpPr>
        <p:spPr>
          <a:xfrm>
            <a:off x="4861249" y="4645729"/>
            <a:ext cx="1295400" cy="1831271"/>
          </a:xfrm>
          <a:prstGeom prst="rect">
            <a:avLst/>
          </a:prstGeom>
          <a:noFill/>
          <a:effectLst>
            <a:innerShdw blurRad="63500" dist="50800">
              <a:prstClr val="black">
                <a:alpha val="50000"/>
              </a:prstClr>
            </a:innerShdw>
          </a:effectLst>
        </p:spPr>
        <p:txBody>
          <a:bodyPr wrap="square" rtlCol="0">
            <a:spAutoFit/>
          </a:bodyPr>
          <a:lstStyle/>
          <a:p>
            <a:pPr eaLnBrk="0" fontAlgn="base" hangingPunct="0">
              <a:spcBef>
                <a:spcPct val="0"/>
              </a:spcBef>
              <a:spcAft>
                <a:spcPct val="0"/>
              </a:spcAft>
            </a:pPr>
            <a:r>
              <a:rPr lang="en-US" sz="11300" dirty="0">
                <a:solidFill>
                  <a:srgbClr val="BBE0E3">
                    <a:lumMod val="75000"/>
                  </a:srgbClr>
                </a:solidFill>
                <a:effectLst>
                  <a:outerShdw blurRad="50800" dist="38100" algn="l" rotWithShape="0">
                    <a:prstClr val="black">
                      <a:alpha val="40000"/>
                    </a:prstClr>
                  </a:outerShdw>
                </a:effectLst>
                <a:latin typeface="Arial Black" pitchFamily="34" charset="0"/>
                <a:cs typeface="Aharoni" pitchFamily="2" charset="-79"/>
              </a:rPr>
              <a:t>4</a:t>
            </a:r>
          </a:p>
        </p:txBody>
      </p:sp>
      <p:sp>
        <p:nvSpPr>
          <p:cNvPr id="17" name="TextBox 16"/>
          <p:cNvSpPr txBox="1"/>
          <p:nvPr/>
        </p:nvSpPr>
        <p:spPr>
          <a:xfrm>
            <a:off x="5775649" y="2738258"/>
            <a:ext cx="1151467" cy="1785104"/>
          </a:xfrm>
          <a:prstGeom prst="rect">
            <a:avLst/>
          </a:prstGeom>
          <a:noFill/>
          <a:effectLst>
            <a:innerShdw blurRad="63500" dist="50800">
              <a:prstClr val="black">
                <a:alpha val="50000"/>
              </a:prstClr>
            </a:innerShdw>
          </a:effectLst>
        </p:spPr>
        <p:txBody>
          <a:bodyPr wrap="square" rtlCol="0">
            <a:spAutoFit/>
          </a:bodyPr>
          <a:lstStyle/>
          <a:p>
            <a:pPr eaLnBrk="0" fontAlgn="base" hangingPunct="0">
              <a:spcBef>
                <a:spcPct val="0"/>
              </a:spcBef>
              <a:spcAft>
                <a:spcPct val="0"/>
              </a:spcAft>
            </a:pPr>
            <a:r>
              <a:rPr lang="en-US" sz="11000" dirty="0">
                <a:solidFill>
                  <a:srgbClr val="FFFFFF">
                    <a:lumMod val="65000"/>
                  </a:srgbClr>
                </a:solidFill>
                <a:effectLst>
                  <a:outerShdw blurRad="50800" dist="38100" algn="l" rotWithShape="0">
                    <a:prstClr val="black">
                      <a:alpha val="40000"/>
                    </a:prstClr>
                  </a:outerShdw>
                </a:effectLst>
                <a:latin typeface="Arial Black" pitchFamily="34" charset="0"/>
                <a:cs typeface="Aharoni" pitchFamily="2" charset="-79"/>
              </a:rPr>
              <a:t>2</a:t>
            </a:r>
          </a:p>
        </p:txBody>
      </p:sp>
      <p:sp>
        <p:nvSpPr>
          <p:cNvPr id="18" name="TextBox 17"/>
          <p:cNvSpPr txBox="1"/>
          <p:nvPr/>
        </p:nvSpPr>
        <p:spPr>
          <a:xfrm>
            <a:off x="5394649" y="3655129"/>
            <a:ext cx="1151467" cy="1831271"/>
          </a:xfrm>
          <a:prstGeom prst="rect">
            <a:avLst/>
          </a:prstGeom>
          <a:noFill/>
          <a:effectLst>
            <a:innerShdw blurRad="63500" dist="50800">
              <a:prstClr val="black">
                <a:alpha val="50000"/>
              </a:prstClr>
            </a:innerShdw>
          </a:effectLst>
        </p:spPr>
        <p:txBody>
          <a:bodyPr wrap="square" rtlCol="0">
            <a:spAutoFit/>
          </a:bodyPr>
          <a:lstStyle/>
          <a:p>
            <a:pPr eaLnBrk="0" fontAlgn="base" hangingPunct="0">
              <a:spcBef>
                <a:spcPct val="0"/>
              </a:spcBef>
              <a:spcAft>
                <a:spcPct val="0"/>
              </a:spcAft>
            </a:pPr>
            <a:r>
              <a:rPr lang="en-US" sz="11300" dirty="0">
                <a:solidFill>
                  <a:srgbClr val="000000">
                    <a:lumMod val="50000"/>
                    <a:lumOff val="50000"/>
                  </a:srgbClr>
                </a:solidFill>
                <a:effectLst>
                  <a:outerShdw blurRad="50800" dist="38100" algn="l" rotWithShape="0">
                    <a:prstClr val="black">
                      <a:alpha val="40000"/>
                    </a:prstClr>
                  </a:outerShdw>
                </a:effectLst>
                <a:latin typeface="Arial Black" pitchFamily="34" charset="0"/>
                <a:cs typeface="Aharoni" pitchFamily="2" charset="-79"/>
              </a:rPr>
              <a:t>3</a:t>
            </a:r>
          </a:p>
        </p:txBody>
      </p:sp>
      <p:sp>
        <p:nvSpPr>
          <p:cNvPr id="7" name="Rectangle 6"/>
          <p:cNvSpPr/>
          <p:nvPr/>
        </p:nvSpPr>
        <p:spPr>
          <a:xfrm>
            <a:off x="6944318" y="2343539"/>
            <a:ext cx="1362864" cy="646331"/>
          </a:xfrm>
          <a:prstGeom prst="rect">
            <a:avLst/>
          </a:prstGeom>
        </p:spPr>
        <p:txBody>
          <a:bodyPr wrap="square">
            <a:spAutoFit/>
          </a:bodyPr>
          <a:lstStyle/>
          <a:p>
            <a:pPr algn="r" eaLnBrk="0" fontAlgn="base" hangingPunct="0">
              <a:spcBef>
                <a:spcPct val="0"/>
              </a:spcBef>
              <a:spcAft>
                <a:spcPct val="0"/>
              </a:spcAft>
            </a:pPr>
            <a:r>
              <a:rPr lang="ar-LB" b="1" dirty="0">
                <a:solidFill>
                  <a:srgbClr val="000000">
                    <a:lumMod val="65000"/>
                    <a:lumOff val="35000"/>
                  </a:srgbClr>
                </a:solidFill>
                <a:latin typeface="Times" panose="02020603050405020304" pitchFamily="18" charset="0"/>
                <a:cs typeface="Times" panose="02020603050405020304" pitchFamily="18" charset="0"/>
              </a:rPr>
              <a:t>أداة تخطيط استراتيجية </a:t>
            </a:r>
            <a:endParaRPr lang="en-US" b="1" dirty="0">
              <a:solidFill>
                <a:srgbClr val="000000"/>
              </a:solidFill>
              <a:latin typeface="Times" panose="02020603050405020304" pitchFamily="18" charset="0"/>
            </a:endParaRPr>
          </a:p>
        </p:txBody>
      </p:sp>
      <p:cxnSp>
        <p:nvCxnSpPr>
          <p:cNvPr id="5" name="Straight Connector 4"/>
          <p:cNvCxnSpPr/>
          <p:nvPr/>
        </p:nvCxnSpPr>
        <p:spPr bwMode="auto">
          <a:xfrm>
            <a:off x="2286000" y="3122252"/>
            <a:ext cx="3048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flipH="1">
            <a:off x="5334000" y="2664529"/>
            <a:ext cx="907316" cy="46400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a:xfrm>
            <a:off x="6793892" y="3197295"/>
            <a:ext cx="1605567" cy="646331"/>
          </a:xfrm>
          <a:prstGeom prst="rect">
            <a:avLst/>
          </a:prstGeom>
        </p:spPr>
        <p:txBody>
          <a:bodyPr wrap="square">
            <a:spAutoFit/>
          </a:bodyPr>
          <a:lstStyle/>
          <a:p>
            <a:pPr algn="r" rtl="1" eaLnBrk="0" fontAlgn="base" hangingPunct="0">
              <a:spcBef>
                <a:spcPct val="0"/>
              </a:spcBef>
              <a:spcAft>
                <a:spcPct val="0"/>
              </a:spcAft>
            </a:pPr>
            <a:r>
              <a:rPr lang="ar-LB" b="1" dirty="0">
                <a:solidFill>
                  <a:srgbClr val="FFFFFF"/>
                </a:solidFill>
                <a:latin typeface="Latha" panose="020B0604020202020204" pitchFamily="34" charset="0"/>
                <a:cs typeface="Times" panose="02020603050405020304" pitchFamily="18" charset="0"/>
              </a:rPr>
              <a:t>تحدّد الأولويات والأهداف الإنمائيّة</a:t>
            </a:r>
          </a:p>
        </p:txBody>
      </p:sp>
      <p:sp>
        <p:nvSpPr>
          <p:cNvPr id="44" name="Rectangle 43"/>
          <p:cNvSpPr/>
          <p:nvPr/>
        </p:nvSpPr>
        <p:spPr>
          <a:xfrm>
            <a:off x="2064484" y="3257939"/>
            <a:ext cx="2854649" cy="830997"/>
          </a:xfrm>
          <a:prstGeom prst="rect">
            <a:avLst/>
          </a:prstGeom>
        </p:spPr>
        <p:txBody>
          <a:bodyPr wrap="square">
            <a:spAutoFit/>
          </a:bodyPr>
          <a:lstStyle/>
          <a:p>
            <a:pPr algn="just" rtl="1" eaLnBrk="0" fontAlgn="base" hangingPunct="0">
              <a:spcBef>
                <a:spcPct val="0"/>
              </a:spcBef>
              <a:spcAft>
                <a:spcPct val="0"/>
              </a:spcAft>
            </a:pPr>
            <a:r>
              <a:rPr lang="ar-LB" sz="1600" dirty="0">
                <a:latin typeface="Times" panose="02020603050405020304" pitchFamily="18" charset="0"/>
                <a:cs typeface="Times" panose="02020603050405020304" pitchFamily="18" charset="0"/>
              </a:rPr>
              <a:t>تحدد الأولويات الإنمائية بشكل دقيق لا لبس فيه وترابط الأهداف الإنمائية بطريقة منطقيّة تسلسليّة</a:t>
            </a:r>
          </a:p>
        </p:txBody>
      </p:sp>
      <p:cxnSp>
        <p:nvCxnSpPr>
          <p:cNvPr id="45" name="Straight Connector 44"/>
          <p:cNvCxnSpPr/>
          <p:nvPr/>
        </p:nvCxnSpPr>
        <p:spPr bwMode="auto">
          <a:xfrm>
            <a:off x="2064484" y="4013316"/>
            <a:ext cx="3048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5112484" y="3555593"/>
            <a:ext cx="907316" cy="46400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a:xfrm>
            <a:off x="1602239" y="4248539"/>
            <a:ext cx="3048000" cy="830997"/>
          </a:xfrm>
          <a:prstGeom prst="rect">
            <a:avLst/>
          </a:prstGeom>
        </p:spPr>
        <p:txBody>
          <a:bodyPr wrap="square">
            <a:spAutoFit/>
          </a:bodyPr>
          <a:lstStyle/>
          <a:p>
            <a:pPr algn="just" rtl="1" eaLnBrk="0" fontAlgn="base" hangingPunct="0">
              <a:spcBef>
                <a:spcPct val="0"/>
              </a:spcBef>
              <a:spcAft>
                <a:spcPct val="0"/>
              </a:spcAft>
            </a:pPr>
            <a:r>
              <a:rPr lang="ar-LB" sz="1600" dirty="0">
                <a:latin typeface="Times" panose="02020603050405020304" pitchFamily="18" charset="0"/>
                <a:cs typeface="Times" panose="02020603050405020304" pitchFamily="18" charset="0"/>
              </a:rPr>
              <a:t>تحدد نوعيّة المداخلات  التي يجب أن يتضمنها المشروع من أجل تحقيق الأهداف المنشودة</a:t>
            </a:r>
          </a:p>
        </p:txBody>
      </p:sp>
      <p:cxnSp>
        <p:nvCxnSpPr>
          <p:cNvPr id="48" name="Straight Connector 47"/>
          <p:cNvCxnSpPr/>
          <p:nvPr/>
        </p:nvCxnSpPr>
        <p:spPr bwMode="auto">
          <a:xfrm>
            <a:off x="1602239" y="5024781"/>
            <a:ext cx="3048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H="1">
            <a:off x="4650239" y="4567058"/>
            <a:ext cx="907316" cy="46400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a:xfrm>
            <a:off x="905933" y="5373636"/>
            <a:ext cx="3048000" cy="830997"/>
          </a:xfrm>
          <a:prstGeom prst="rect">
            <a:avLst/>
          </a:prstGeom>
        </p:spPr>
        <p:txBody>
          <a:bodyPr wrap="square">
            <a:spAutoFit/>
          </a:bodyPr>
          <a:lstStyle/>
          <a:p>
            <a:pPr algn="just" rtl="1" eaLnBrk="0" fontAlgn="base" hangingPunct="0">
              <a:spcBef>
                <a:spcPct val="0"/>
              </a:spcBef>
              <a:spcAft>
                <a:spcPct val="0"/>
              </a:spcAft>
            </a:pPr>
            <a:r>
              <a:rPr lang="ar-LB" sz="1600" dirty="0">
                <a:latin typeface="Times" panose="02020603050405020304" pitchFamily="18" charset="0"/>
                <a:cs typeface="Times" panose="02020603050405020304" pitchFamily="18" charset="0"/>
              </a:rPr>
              <a:t>تحدد العوامل الخارجية المساعدة والمناهضة والتي قد تيسّر أو تعرقل تحقيق أهداف مداخلة إنمائيّة</a:t>
            </a:r>
          </a:p>
        </p:txBody>
      </p:sp>
      <p:cxnSp>
        <p:nvCxnSpPr>
          <p:cNvPr id="51" name="Straight Connector 50"/>
          <p:cNvCxnSpPr/>
          <p:nvPr/>
        </p:nvCxnSpPr>
        <p:spPr bwMode="auto">
          <a:xfrm>
            <a:off x="905933" y="6129013"/>
            <a:ext cx="3048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a:off x="3953933" y="5671290"/>
            <a:ext cx="907316" cy="46400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p:cNvSpPr/>
          <p:nvPr/>
        </p:nvSpPr>
        <p:spPr>
          <a:xfrm>
            <a:off x="6705600" y="4181268"/>
            <a:ext cx="1605567" cy="646331"/>
          </a:xfrm>
          <a:prstGeom prst="rect">
            <a:avLst/>
          </a:prstGeom>
        </p:spPr>
        <p:txBody>
          <a:bodyPr wrap="square">
            <a:spAutoFit/>
          </a:bodyPr>
          <a:lstStyle/>
          <a:p>
            <a:pPr algn="r" rtl="1" eaLnBrk="0" fontAlgn="base" hangingPunct="0">
              <a:spcBef>
                <a:spcPct val="0"/>
              </a:spcBef>
              <a:spcAft>
                <a:spcPct val="0"/>
              </a:spcAft>
            </a:pPr>
            <a:r>
              <a:rPr lang="ar-LB" b="1" dirty="0">
                <a:solidFill>
                  <a:srgbClr val="FFFFFF"/>
                </a:solidFill>
                <a:latin typeface="Latha" panose="020B0604020202020204" pitchFamily="34" charset="0"/>
                <a:cs typeface="Times" panose="02020603050405020304" pitchFamily="18" charset="0"/>
              </a:rPr>
              <a:t>تحدّد آليات تحقيق الأولويات والأهداف</a:t>
            </a:r>
          </a:p>
        </p:txBody>
      </p:sp>
      <p:sp>
        <p:nvSpPr>
          <p:cNvPr id="54" name="Rectangle 53"/>
          <p:cNvSpPr/>
          <p:nvPr/>
        </p:nvSpPr>
        <p:spPr>
          <a:xfrm>
            <a:off x="6705600" y="5180824"/>
            <a:ext cx="1605567" cy="646331"/>
          </a:xfrm>
          <a:prstGeom prst="rect">
            <a:avLst/>
          </a:prstGeom>
        </p:spPr>
        <p:txBody>
          <a:bodyPr wrap="square">
            <a:spAutoFit/>
          </a:bodyPr>
          <a:lstStyle/>
          <a:p>
            <a:pPr algn="r" rtl="1" eaLnBrk="0" fontAlgn="base" hangingPunct="0">
              <a:spcBef>
                <a:spcPct val="0"/>
              </a:spcBef>
              <a:spcAft>
                <a:spcPct val="0"/>
              </a:spcAft>
            </a:pPr>
            <a:r>
              <a:rPr lang="ar-LB" b="1" dirty="0">
                <a:solidFill>
                  <a:srgbClr val="FFFFFF"/>
                </a:solidFill>
                <a:latin typeface="Latha" panose="020B0604020202020204" pitchFamily="34" charset="0"/>
                <a:cs typeface="Times" panose="02020603050405020304" pitchFamily="18" charset="0"/>
              </a:rPr>
              <a:t>تحدّد الافتراضات</a:t>
            </a:r>
            <a:r>
              <a:rPr lang="en-US" b="1" dirty="0">
                <a:solidFill>
                  <a:srgbClr val="FFFFFF"/>
                </a:solidFill>
                <a:latin typeface="Latha" panose="020B0604020202020204" pitchFamily="34" charset="0"/>
                <a:cs typeface="Latha" panose="020B0604020202020204" pitchFamily="34" charset="0"/>
              </a:rPr>
              <a:t> </a:t>
            </a:r>
            <a:r>
              <a:rPr lang="ar-LB" b="1" dirty="0">
                <a:solidFill>
                  <a:srgbClr val="FFFFFF"/>
                </a:solidFill>
                <a:latin typeface="Latha" panose="020B0604020202020204" pitchFamily="34" charset="0"/>
                <a:cs typeface="Times" panose="02020603050405020304" pitchFamily="18" charset="0"/>
              </a:rPr>
              <a:t>والمخاطر</a:t>
            </a:r>
          </a:p>
        </p:txBody>
      </p:sp>
      <p:sp>
        <p:nvSpPr>
          <p:cNvPr id="34" name="Rectangle 33"/>
          <p:cNvSpPr/>
          <p:nvPr/>
        </p:nvSpPr>
        <p:spPr>
          <a:xfrm>
            <a:off x="152400" y="6204633"/>
            <a:ext cx="9015663" cy="629305"/>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5"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17/48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89237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2547878"/>
            <a:ext cx="3470380" cy="2862322"/>
          </a:xfrm>
          <a:prstGeom prst="rect">
            <a:avLst/>
          </a:prstGeom>
          <a:ln>
            <a:noFill/>
          </a:ln>
        </p:spPr>
        <p:txBody>
          <a:bodyPr wrap="square">
            <a:spAutoFit/>
          </a:bodyPr>
          <a:lstStyle/>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التخطيط للمشاريع بطريقة علميّة </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تحديد الأولويات والأهداف الإنمائيّة</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تحديد آليات تحقيق الأولويات</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ربط النشاطات بالنتائج المتوخاة  </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تطوير مؤشرات أداء </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تحديد الافتراضات</a:t>
            </a:r>
            <a:r>
              <a:rPr lang="en-US" sz="2000" dirty="0">
                <a:latin typeface="Latha" panose="020B0604020202020204" pitchFamily="34" charset="0"/>
                <a:cs typeface="Latha" panose="020B0604020202020204" pitchFamily="34" charset="0"/>
              </a:rPr>
              <a:t> </a:t>
            </a:r>
            <a:r>
              <a:rPr lang="ar-LB" sz="2000" dirty="0">
                <a:latin typeface="Latha" panose="020B0604020202020204" pitchFamily="34" charset="0"/>
                <a:cs typeface="Times" panose="02020603050405020304" pitchFamily="18" charset="0"/>
              </a:rPr>
              <a:t>والمخاطر</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تحديد المسؤوليات </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تعزيز الشفافية والمساءلة </a:t>
            </a:r>
          </a:p>
          <a:p>
            <a:pPr algn="just" rtl="1" eaLnBrk="0" fontAlgn="base" hangingPunct="0">
              <a:spcBef>
                <a:spcPct val="0"/>
              </a:spcBef>
              <a:spcAft>
                <a:spcPct val="0"/>
              </a:spcAft>
            </a:pPr>
            <a:r>
              <a:rPr lang="ar-LB" sz="2000" dirty="0">
                <a:latin typeface="Latha" panose="020B0604020202020204" pitchFamily="34" charset="0"/>
                <a:cs typeface="Times" panose="02020603050405020304" pitchFamily="18" charset="0"/>
              </a:rPr>
              <a:t>- بناء التوافق على المشروع</a:t>
            </a:r>
            <a:endParaRPr lang="en-US" sz="2000" dirty="0">
              <a:latin typeface="Latha" panose="020B0604020202020204" pitchFamily="34" charset="0"/>
              <a:cs typeface="Latha" panose="020B0604020202020204" pitchFamily="34" charset="0"/>
            </a:endParaRPr>
          </a:p>
        </p:txBody>
      </p:sp>
      <p:sp>
        <p:nvSpPr>
          <p:cNvPr id="5" name="TextBox 4"/>
          <p:cNvSpPr txBox="1"/>
          <p:nvPr/>
        </p:nvSpPr>
        <p:spPr>
          <a:xfrm>
            <a:off x="4038600" y="1457980"/>
            <a:ext cx="4648200"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إذا منهج الإطار المنطقي يسمح بـ ...</a:t>
            </a:r>
            <a:endParaRPr lang="en-US" sz="2800" b="1" kern="0" dirty="0">
              <a:solidFill>
                <a:srgbClr val="002060"/>
              </a:solidFill>
              <a:latin typeface="Times" pitchFamily="18" charset="0"/>
              <a:ea typeface="+mj-ea"/>
              <a:cs typeface="Times" pitchFamily="18" charset="0"/>
            </a:endParaRPr>
          </a:p>
        </p:txBody>
      </p:sp>
      <p:sp>
        <p:nvSpPr>
          <p:cNvPr id="12" name="Rectangle 11"/>
          <p:cNvSpPr/>
          <p:nvPr/>
        </p:nvSpPr>
        <p:spPr bwMode="auto">
          <a:xfrm>
            <a:off x="248653" y="1752600"/>
            <a:ext cx="1752600" cy="610344"/>
          </a:xfrm>
          <a:prstGeom prst="rect">
            <a:avLst/>
          </a:prstGeom>
          <a:solidFill>
            <a:srgbClr val="C2113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3" name="Rectangle 12"/>
          <p:cNvSpPr/>
          <p:nvPr/>
        </p:nvSpPr>
        <p:spPr bwMode="auto">
          <a:xfrm>
            <a:off x="244642" y="2591543"/>
            <a:ext cx="1752600" cy="610344"/>
          </a:xfrm>
          <a:prstGeom prst="rect">
            <a:avLst/>
          </a:prstGeom>
          <a:solidFill>
            <a:srgbClr val="002A6C">
              <a:alpha val="1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4" name="Rectangle 13"/>
          <p:cNvSpPr/>
          <p:nvPr/>
        </p:nvSpPr>
        <p:spPr bwMode="auto">
          <a:xfrm>
            <a:off x="244642" y="3426104"/>
            <a:ext cx="1752600" cy="610344"/>
          </a:xfrm>
          <a:prstGeom prst="rect">
            <a:avLst/>
          </a:prstGeom>
          <a:solidFill>
            <a:srgbClr val="002A6C">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5" name="Rectangle 14"/>
          <p:cNvSpPr/>
          <p:nvPr/>
        </p:nvSpPr>
        <p:spPr bwMode="auto">
          <a:xfrm>
            <a:off x="248653" y="4265047"/>
            <a:ext cx="1752600" cy="610344"/>
          </a:xfrm>
          <a:prstGeom prst="rect">
            <a:avLst/>
          </a:prstGeom>
          <a:solidFill>
            <a:srgbClr val="002A6C">
              <a:alpha val="6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7" name="TextBox 16"/>
          <p:cNvSpPr txBox="1"/>
          <p:nvPr/>
        </p:nvSpPr>
        <p:spPr>
          <a:xfrm>
            <a:off x="244642" y="4419600"/>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المدخلات</a:t>
            </a:r>
            <a:endParaRPr lang="en-US" b="1" dirty="0">
              <a:solidFill>
                <a:srgbClr val="FFFFFF"/>
              </a:solidFill>
              <a:latin typeface="Times" panose="02020603050405020304" pitchFamily="18" charset="0"/>
            </a:endParaRPr>
          </a:p>
        </p:txBody>
      </p:sp>
      <p:sp>
        <p:nvSpPr>
          <p:cNvPr id="18" name="TextBox 17"/>
          <p:cNvSpPr txBox="1"/>
          <p:nvPr/>
        </p:nvSpPr>
        <p:spPr>
          <a:xfrm>
            <a:off x="228600" y="3593068"/>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النشاطات</a:t>
            </a:r>
            <a:endParaRPr lang="en-US" b="1" dirty="0">
              <a:solidFill>
                <a:srgbClr val="FFFFFF"/>
              </a:solidFill>
              <a:latin typeface="Times" panose="02020603050405020304" pitchFamily="18" charset="0"/>
            </a:endParaRPr>
          </a:p>
        </p:txBody>
      </p:sp>
      <p:sp>
        <p:nvSpPr>
          <p:cNvPr id="19" name="TextBox 18"/>
          <p:cNvSpPr txBox="1"/>
          <p:nvPr/>
        </p:nvSpPr>
        <p:spPr>
          <a:xfrm>
            <a:off x="244642" y="2712049"/>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000000">
                    <a:lumMod val="95000"/>
                    <a:lumOff val="5000"/>
                  </a:srgbClr>
                </a:solidFill>
                <a:latin typeface="Times" panose="02020603050405020304" pitchFamily="18" charset="0"/>
              </a:rPr>
              <a:t>المخرجات</a:t>
            </a:r>
            <a:endParaRPr lang="en-US" b="1" dirty="0">
              <a:solidFill>
                <a:srgbClr val="000000">
                  <a:lumMod val="95000"/>
                  <a:lumOff val="5000"/>
                </a:srgbClr>
              </a:solidFill>
              <a:latin typeface="Times" panose="02020603050405020304" pitchFamily="18" charset="0"/>
            </a:endParaRPr>
          </a:p>
        </p:txBody>
      </p:sp>
      <p:sp>
        <p:nvSpPr>
          <p:cNvPr id="21" name="TextBox 20"/>
          <p:cNvSpPr txBox="1"/>
          <p:nvPr/>
        </p:nvSpPr>
        <p:spPr>
          <a:xfrm>
            <a:off x="244642" y="1828800"/>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النتائج</a:t>
            </a:r>
            <a:endParaRPr lang="en-US" b="1" dirty="0">
              <a:solidFill>
                <a:srgbClr val="FFFFFF"/>
              </a:solidFill>
              <a:latin typeface="Times" panose="02020603050405020304" pitchFamily="18" charset="0"/>
            </a:endParaRPr>
          </a:p>
        </p:txBody>
      </p:sp>
      <p:sp>
        <p:nvSpPr>
          <p:cNvPr id="22" name="Rectangle 21"/>
          <p:cNvSpPr/>
          <p:nvPr/>
        </p:nvSpPr>
        <p:spPr bwMode="auto">
          <a:xfrm>
            <a:off x="3749842" y="2590800"/>
            <a:ext cx="1752600" cy="610344"/>
          </a:xfrm>
          <a:prstGeom prst="rect">
            <a:avLst/>
          </a:prstGeom>
          <a:solidFill>
            <a:srgbClr val="002A6C">
              <a:alpha val="1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3" name="Rectangle 22"/>
          <p:cNvSpPr/>
          <p:nvPr/>
        </p:nvSpPr>
        <p:spPr bwMode="auto">
          <a:xfrm>
            <a:off x="3745831" y="3429743"/>
            <a:ext cx="1752600" cy="610344"/>
          </a:xfrm>
          <a:prstGeom prst="rect">
            <a:avLst/>
          </a:prstGeom>
          <a:solidFill>
            <a:srgbClr val="002A6C">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4" name="Rectangle 23"/>
          <p:cNvSpPr/>
          <p:nvPr/>
        </p:nvSpPr>
        <p:spPr bwMode="auto">
          <a:xfrm>
            <a:off x="3745831" y="4264304"/>
            <a:ext cx="1752600" cy="610344"/>
          </a:xfrm>
          <a:prstGeom prst="rect">
            <a:avLst/>
          </a:prstGeom>
          <a:solidFill>
            <a:srgbClr val="002A6C">
              <a:alpha val="67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5" name="Rectangle 24"/>
          <p:cNvSpPr/>
          <p:nvPr/>
        </p:nvSpPr>
        <p:spPr bwMode="auto">
          <a:xfrm>
            <a:off x="3749842" y="5103247"/>
            <a:ext cx="1752600" cy="610344"/>
          </a:xfrm>
          <a:prstGeom prst="rect">
            <a:avLst/>
          </a:prstGeom>
          <a:solidFill>
            <a:srgbClr val="002A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6" name="TextBox 25"/>
          <p:cNvSpPr txBox="1"/>
          <p:nvPr/>
        </p:nvSpPr>
        <p:spPr>
          <a:xfrm>
            <a:off x="3745831" y="5054195"/>
            <a:ext cx="1752600" cy="646331"/>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الشروط المسبقة </a:t>
            </a:r>
          </a:p>
          <a:p>
            <a:pPr algn="ctr" eaLnBrk="0" fontAlgn="base" hangingPunct="0">
              <a:spcBef>
                <a:spcPct val="0"/>
              </a:spcBef>
              <a:spcAft>
                <a:spcPct val="0"/>
              </a:spcAft>
            </a:pPr>
            <a:r>
              <a:rPr lang="ar-LB" b="1" dirty="0">
                <a:solidFill>
                  <a:srgbClr val="FFFFFF"/>
                </a:solidFill>
                <a:latin typeface="Times" panose="02020603050405020304" pitchFamily="18" charset="0"/>
              </a:rPr>
              <a:t>التي يجب توفرها</a:t>
            </a:r>
            <a:endParaRPr lang="en-US" b="1" dirty="0">
              <a:solidFill>
                <a:srgbClr val="FFFFFF"/>
              </a:solidFill>
              <a:latin typeface="Times" panose="02020603050405020304" pitchFamily="18" charset="0"/>
            </a:endParaRPr>
          </a:p>
        </p:txBody>
      </p:sp>
      <p:sp>
        <p:nvSpPr>
          <p:cNvPr id="27" name="TextBox 26"/>
          <p:cNvSpPr txBox="1"/>
          <p:nvPr/>
        </p:nvSpPr>
        <p:spPr>
          <a:xfrm>
            <a:off x="3729789" y="4431268"/>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الافتراضات</a:t>
            </a:r>
            <a:endParaRPr lang="en-US" b="1" dirty="0">
              <a:solidFill>
                <a:srgbClr val="FFFFFF"/>
              </a:solidFill>
              <a:latin typeface="Times" panose="02020603050405020304" pitchFamily="18" charset="0"/>
            </a:endParaRPr>
          </a:p>
        </p:txBody>
      </p:sp>
      <p:sp>
        <p:nvSpPr>
          <p:cNvPr id="28" name="TextBox 27"/>
          <p:cNvSpPr txBox="1"/>
          <p:nvPr/>
        </p:nvSpPr>
        <p:spPr>
          <a:xfrm>
            <a:off x="3745831" y="3550249"/>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FFFFFF"/>
                </a:solidFill>
                <a:latin typeface="Times" panose="02020603050405020304" pitchFamily="18" charset="0"/>
              </a:rPr>
              <a:t>الافتراضات</a:t>
            </a:r>
            <a:endParaRPr lang="en-US" b="1" dirty="0">
              <a:solidFill>
                <a:srgbClr val="FFFFFF"/>
              </a:solidFill>
              <a:latin typeface="Times" panose="02020603050405020304" pitchFamily="18" charset="0"/>
            </a:endParaRPr>
          </a:p>
        </p:txBody>
      </p:sp>
      <p:sp>
        <p:nvSpPr>
          <p:cNvPr id="29" name="TextBox 28"/>
          <p:cNvSpPr txBox="1"/>
          <p:nvPr/>
        </p:nvSpPr>
        <p:spPr>
          <a:xfrm>
            <a:off x="3745831" y="2667000"/>
            <a:ext cx="1752600" cy="369332"/>
          </a:xfrm>
          <a:prstGeom prst="rect">
            <a:avLst/>
          </a:prstGeom>
          <a:noFill/>
        </p:spPr>
        <p:txBody>
          <a:bodyPr wrap="square" rtlCol="0">
            <a:spAutoFit/>
          </a:bodyPr>
          <a:lstStyle/>
          <a:p>
            <a:pPr algn="ctr" eaLnBrk="0" fontAlgn="base" hangingPunct="0">
              <a:spcBef>
                <a:spcPct val="0"/>
              </a:spcBef>
              <a:spcAft>
                <a:spcPct val="0"/>
              </a:spcAft>
            </a:pPr>
            <a:r>
              <a:rPr lang="ar-LB" b="1" dirty="0">
                <a:solidFill>
                  <a:srgbClr val="000000">
                    <a:lumMod val="95000"/>
                    <a:lumOff val="5000"/>
                  </a:srgbClr>
                </a:solidFill>
                <a:latin typeface="Times" panose="02020603050405020304" pitchFamily="18" charset="0"/>
              </a:rPr>
              <a:t>الافتراضات</a:t>
            </a:r>
            <a:endParaRPr lang="en-US" b="1" dirty="0">
              <a:solidFill>
                <a:srgbClr val="000000">
                  <a:lumMod val="95000"/>
                  <a:lumOff val="5000"/>
                </a:srgbClr>
              </a:solidFill>
              <a:latin typeface="Times" panose="02020603050405020304" pitchFamily="18" charset="0"/>
            </a:endParaRPr>
          </a:p>
        </p:txBody>
      </p:sp>
      <p:cxnSp>
        <p:nvCxnSpPr>
          <p:cNvPr id="11" name="Straight Arrow Connector 10"/>
          <p:cNvCxnSpPr>
            <a:stCxn id="26" idx="1"/>
          </p:cNvCxnSpPr>
          <p:nvPr/>
        </p:nvCxnSpPr>
        <p:spPr bwMode="auto">
          <a:xfrm flipH="1" flipV="1">
            <a:off x="1997242" y="4788932"/>
            <a:ext cx="1748589" cy="588429"/>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6" name="Straight Arrow Connector 4095"/>
          <p:cNvCxnSpPr>
            <a:stCxn id="15" idx="3"/>
            <a:endCxn id="24" idx="1"/>
          </p:cNvCxnSpPr>
          <p:nvPr/>
        </p:nvCxnSpPr>
        <p:spPr bwMode="auto">
          <a:xfrm flipV="1">
            <a:off x="2001253" y="4569476"/>
            <a:ext cx="1744578" cy="7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H="1" flipV="1">
            <a:off x="2004897" y="3946908"/>
            <a:ext cx="1748589" cy="588429"/>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2005264" y="3744804"/>
            <a:ext cx="1744578" cy="7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flipV="1">
            <a:off x="1965890" y="3088417"/>
            <a:ext cx="1748589" cy="588429"/>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flipV="1">
            <a:off x="2005264" y="2950616"/>
            <a:ext cx="1744578" cy="7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2378242" y="4343400"/>
            <a:ext cx="773124" cy="369332"/>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ar-LB" b="1" dirty="0">
                <a:solidFill>
                  <a:srgbClr val="000000">
                    <a:lumMod val="95000"/>
                    <a:lumOff val="5000"/>
                  </a:srgbClr>
                </a:solidFill>
                <a:latin typeface="Times" panose="02020603050405020304" pitchFamily="18" charset="0"/>
              </a:rPr>
              <a:t>وإذا</a:t>
            </a:r>
            <a:endParaRPr lang="en-US" b="1" dirty="0">
              <a:solidFill>
                <a:srgbClr val="000000">
                  <a:lumMod val="95000"/>
                  <a:lumOff val="5000"/>
                </a:srgbClr>
              </a:solidFill>
              <a:latin typeface="Times" panose="02020603050405020304" pitchFamily="18" charset="0"/>
            </a:endParaRPr>
          </a:p>
        </p:txBody>
      </p:sp>
      <p:sp>
        <p:nvSpPr>
          <p:cNvPr id="41" name="TextBox 40"/>
          <p:cNvSpPr txBox="1"/>
          <p:nvPr/>
        </p:nvSpPr>
        <p:spPr>
          <a:xfrm>
            <a:off x="2329018" y="3563437"/>
            <a:ext cx="773124" cy="369332"/>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ar-LB" b="1" dirty="0">
                <a:solidFill>
                  <a:srgbClr val="000000">
                    <a:lumMod val="95000"/>
                    <a:lumOff val="5000"/>
                  </a:srgbClr>
                </a:solidFill>
                <a:latin typeface="Times" panose="02020603050405020304" pitchFamily="18" charset="0"/>
              </a:rPr>
              <a:t>وإذا</a:t>
            </a:r>
            <a:endParaRPr lang="en-US" b="1" dirty="0">
              <a:solidFill>
                <a:srgbClr val="000000">
                  <a:lumMod val="95000"/>
                  <a:lumOff val="5000"/>
                </a:srgbClr>
              </a:solidFill>
              <a:latin typeface="Times" panose="02020603050405020304" pitchFamily="18" charset="0"/>
            </a:endParaRPr>
          </a:p>
        </p:txBody>
      </p:sp>
      <p:sp>
        <p:nvSpPr>
          <p:cNvPr id="42" name="TextBox 41"/>
          <p:cNvSpPr txBox="1"/>
          <p:nvPr/>
        </p:nvSpPr>
        <p:spPr>
          <a:xfrm>
            <a:off x="2469298" y="2811193"/>
            <a:ext cx="773124" cy="369332"/>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ar-LB" b="1" dirty="0">
                <a:solidFill>
                  <a:srgbClr val="000000">
                    <a:lumMod val="95000"/>
                    <a:lumOff val="5000"/>
                  </a:srgbClr>
                </a:solidFill>
                <a:latin typeface="Times" panose="02020603050405020304" pitchFamily="18" charset="0"/>
              </a:rPr>
              <a:t>وإذا</a:t>
            </a:r>
            <a:endParaRPr lang="en-US" b="1" dirty="0">
              <a:solidFill>
                <a:srgbClr val="000000">
                  <a:lumMod val="95000"/>
                  <a:lumOff val="5000"/>
                </a:srgbClr>
              </a:solidFill>
              <a:latin typeface="Times" panose="02020603050405020304" pitchFamily="18" charset="0"/>
            </a:endParaRPr>
          </a:p>
        </p:txBody>
      </p:sp>
      <p:cxnSp>
        <p:nvCxnSpPr>
          <p:cNvPr id="43" name="Straight Arrow Connector 42"/>
          <p:cNvCxnSpPr/>
          <p:nvPr/>
        </p:nvCxnSpPr>
        <p:spPr bwMode="auto">
          <a:xfrm flipH="1" flipV="1">
            <a:off x="2005994" y="2261711"/>
            <a:ext cx="1748589" cy="588429"/>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a:xfrm>
            <a:off x="292295" y="5812750"/>
            <a:ext cx="6184705" cy="861774"/>
          </a:xfrm>
          <a:prstGeom prst="rect">
            <a:avLst/>
          </a:prstGeom>
        </p:spPr>
        <p:txBody>
          <a:bodyPr wrap="none">
            <a:spAutoFit/>
          </a:bodyPr>
          <a:lstStyle/>
          <a:p>
            <a:pPr algn="just" rtl="1" eaLnBrk="0" fontAlgn="base" hangingPunct="0">
              <a:spcBef>
                <a:spcPct val="0"/>
              </a:spcBef>
              <a:spcAft>
                <a:spcPct val="0"/>
              </a:spcAft>
            </a:pPr>
            <a:r>
              <a:rPr lang="ar-LB" altLang="en-US" sz="5000" b="1" dirty="0">
                <a:solidFill>
                  <a:srgbClr val="000000">
                    <a:lumMod val="85000"/>
                    <a:lumOff val="15000"/>
                  </a:srgbClr>
                </a:solidFill>
                <a:latin typeface="Times" panose="02020603050405020304" pitchFamily="18" charset="0"/>
              </a:rPr>
              <a:t>تعزيز </a:t>
            </a:r>
            <a:r>
              <a:rPr lang="ar-SA" sz="5000" b="1" dirty="0">
                <a:solidFill>
                  <a:srgbClr val="000000">
                    <a:lumMod val="85000"/>
                    <a:lumOff val="15000"/>
                  </a:srgbClr>
                </a:solidFill>
                <a:latin typeface="Times" panose="02020603050405020304" pitchFamily="18" charset="0"/>
              </a:rPr>
              <a:t>الكفاءة</a:t>
            </a:r>
            <a:r>
              <a:rPr lang="ar-SA" sz="5000" dirty="0">
                <a:solidFill>
                  <a:srgbClr val="000000">
                    <a:lumMod val="85000"/>
                    <a:lumOff val="15000"/>
                  </a:srgbClr>
                </a:solidFill>
                <a:latin typeface="Times" panose="02020603050405020304" pitchFamily="18" charset="0"/>
              </a:rPr>
              <a:t> و</a:t>
            </a:r>
            <a:r>
              <a:rPr lang="ar-SA" sz="5000" b="1" dirty="0">
                <a:solidFill>
                  <a:srgbClr val="000000">
                    <a:lumMod val="85000"/>
                    <a:lumOff val="15000"/>
                  </a:srgbClr>
                </a:solidFill>
                <a:latin typeface="Times" panose="02020603050405020304" pitchFamily="18" charset="0"/>
              </a:rPr>
              <a:t>الفعالية</a:t>
            </a:r>
            <a:r>
              <a:rPr lang="ar-SA" sz="5000" dirty="0">
                <a:solidFill>
                  <a:srgbClr val="000000">
                    <a:lumMod val="85000"/>
                    <a:lumOff val="15000"/>
                  </a:srgbClr>
                </a:solidFill>
                <a:latin typeface="Times" panose="02020603050405020304" pitchFamily="18" charset="0"/>
              </a:rPr>
              <a:t> </a:t>
            </a:r>
            <a:r>
              <a:rPr lang="ar-LB" sz="5000" dirty="0">
                <a:solidFill>
                  <a:srgbClr val="000000">
                    <a:lumMod val="85000"/>
                    <a:lumOff val="15000"/>
                  </a:srgbClr>
                </a:solidFill>
                <a:latin typeface="Times" panose="02020603050405020304" pitchFamily="18" charset="0"/>
              </a:rPr>
              <a:t>و</a:t>
            </a:r>
            <a:r>
              <a:rPr lang="ar-SA" sz="5000" b="1" dirty="0">
                <a:solidFill>
                  <a:srgbClr val="000000">
                    <a:lumMod val="85000"/>
                    <a:lumOff val="15000"/>
                  </a:srgbClr>
                </a:solidFill>
                <a:latin typeface="Times" panose="02020603050405020304" pitchFamily="18" charset="0"/>
              </a:rPr>
              <a:t>ا</a:t>
            </a:r>
            <a:r>
              <a:rPr lang="ar-LB" sz="5000" b="1" dirty="0">
                <a:solidFill>
                  <a:srgbClr val="000000">
                    <a:lumMod val="85000"/>
                    <a:lumOff val="15000"/>
                  </a:srgbClr>
                </a:solidFill>
                <a:latin typeface="Times" panose="02020603050405020304" pitchFamily="18" charset="0"/>
              </a:rPr>
              <a:t>لأثر</a:t>
            </a:r>
            <a:endParaRPr lang="ar-LB" altLang="en-US" sz="5000" b="1" dirty="0">
              <a:solidFill>
                <a:srgbClr val="000000">
                  <a:lumMod val="85000"/>
                  <a:lumOff val="15000"/>
                </a:srgbClr>
              </a:solidFill>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DBDE4C22-E5BF-4463-8BFF-DC768A2F3368}" type="slidenum">
              <a:rPr lang="en-US" altLang="en-US" smtClean="0">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2783797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rot="21447075">
            <a:off x="533400" y="1397100"/>
            <a:ext cx="8153400" cy="5079900"/>
          </a:xfrm>
          <a:prstGeom prst="rect">
            <a:avLst/>
          </a:prstGeom>
        </p:spPr>
      </p:pic>
      <p:sp>
        <p:nvSpPr>
          <p:cNvPr id="7" name="TextBox 6"/>
          <p:cNvSpPr txBox="1"/>
          <p:nvPr/>
        </p:nvSpPr>
        <p:spPr>
          <a:xfrm rot="21377428">
            <a:off x="5638800" y="1524000"/>
            <a:ext cx="1905000" cy="553998"/>
          </a:xfrm>
          <a:prstGeom prst="rect">
            <a:avLst/>
          </a:prstGeom>
          <a:noFill/>
        </p:spPr>
        <p:txBody>
          <a:bodyPr wrap="square" rtlCol="0">
            <a:spAutoFit/>
          </a:bodyPr>
          <a:lstStyle/>
          <a:p>
            <a:pPr algn="r" eaLnBrk="0" fontAlgn="base" hangingPunct="0">
              <a:spcBef>
                <a:spcPct val="0"/>
              </a:spcBef>
              <a:spcAft>
                <a:spcPct val="0"/>
              </a:spcAft>
            </a:pPr>
            <a:r>
              <a:rPr lang="ar-LB" sz="3000" b="1" dirty="0">
                <a:solidFill>
                  <a:srgbClr val="000000">
                    <a:lumMod val="85000"/>
                    <a:lumOff val="15000"/>
                  </a:srgbClr>
                </a:solidFill>
                <a:cs typeface="Latha" panose="020B0604020202020204" pitchFamily="34" charset="0"/>
              </a:rPr>
              <a:t>بطاقة تعريفيّة</a:t>
            </a:r>
            <a:endParaRPr lang="en-US" sz="3000" b="1" dirty="0">
              <a:solidFill>
                <a:srgbClr val="000000">
                  <a:lumMod val="85000"/>
                  <a:lumOff val="15000"/>
                </a:srgbClr>
              </a:solidFill>
              <a:cs typeface="Latha" panose="020B0604020202020204" pitchFamily="34" charset="0"/>
            </a:endParaRPr>
          </a:p>
        </p:txBody>
      </p:sp>
      <p:sp>
        <p:nvSpPr>
          <p:cNvPr id="8" name="Rectangle 7"/>
          <p:cNvSpPr/>
          <p:nvPr/>
        </p:nvSpPr>
        <p:spPr>
          <a:xfrm rot="21390733">
            <a:off x="3904760" y="2633044"/>
            <a:ext cx="1447800" cy="1938992"/>
          </a:xfrm>
          <a:prstGeom prst="rect">
            <a:avLst/>
          </a:prstGeom>
          <a:ln>
            <a:noFill/>
          </a:ln>
        </p:spPr>
        <p:txBody>
          <a:bodyPr wrap="square">
            <a:spAutoFit/>
          </a:bodyPr>
          <a:lstStyle/>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النوع</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الوظيفة</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وحدة القياس</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التطبيق</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قابل للمراجعة</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الأهداف</a:t>
            </a:r>
            <a:endParaRPr lang="en-US" sz="2000" dirty="0">
              <a:solidFill>
                <a:srgbClr val="000000">
                  <a:lumMod val="85000"/>
                  <a:lumOff val="15000"/>
                </a:srgbClr>
              </a:solidFill>
              <a:latin typeface="Times" panose="02020603050405020304" pitchFamily="18" charset="0"/>
            </a:endParaRPr>
          </a:p>
        </p:txBody>
      </p:sp>
      <p:sp>
        <p:nvSpPr>
          <p:cNvPr id="10" name="Rectangle 9"/>
          <p:cNvSpPr/>
          <p:nvPr/>
        </p:nvSpPr>
        <p:spPr>
          <a:xfrm rot="21390733">
            <a:off x="684360" y="2761009"/>
            <a:ext cx="3279803" cy="3170099"/>
          </a:xfrm>
          <a:prstGeom prst="rect">
            <a:avLst/>
          </a:prstGeom>
          <a:ln>
            <a:noFill/>
          </a:ln>
        </p:spPr>
        <p:txBody>
          <a:bodyPr wrap="square">
            <a:spAutoFit/>
          </a:bodyPr>
          <a:lstStyle/>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أداة تخطيط استراتيجي</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عملية تخطيط استباقية</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المؤشرات</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قبل تنفيذ المشروع</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نعم </a:t>
            </a:r>
          </a:p>
          <a:p>
            <a:pPr algn="just" rtl="1" eaLnBrk="0" fontAlgn="base" hangingPunct="0">
              <a:spcBef>
                <a:spcPct val="0"/>
              </a:spcBef>
              <a:spcAft>
                <a:spcPct val="0"/>
              </a:spcAft>
            </a:pPr>
            <a:r>
              <a:rPr lang="ar-LB" sz="2000" dirty="0">
                <a:solidFill>
                  <a:srgbClr val="000000">
                    <a:lumMod val="85000"/>
                    <a:lumOff val="15000"/>
                  </a:srgbClr>
                </a:solidFill>
                <a:latin typeface="Times" panose="02020603050405020304" pitchFamily="18" charset="0"/>
              </a:rPr>
              <a:t>- تحديد الأولويات، تحديد الآليات والعلاقة ما بين كافة مكونات المشروع، تحديد المسؤوليات، تحديد التحديات، تعزيز الشفافية والمساءلة، وبناء التوافق حول الأهداف </a:t>
            </a:r>
            <a:endParaRPr lang="en-US" sz="2000" dirty="0">
              <a:solidFill>
                <a:srgbClr val="000000">
                  <a:lumMod val="85000"/>
                  <a:lumOff val="15000"/>
                </a:srgbClr>
              </a:solidFill>
              <a:latin typeface="Times" panose="02020603050405020304" pitchFamily="18" charset="0"/>
            </a:endParaRPr>
          </a:p>
        </p:txBody>
      </p:sp>
      <p:sp>
        <p:nvSpPr>
          <p:cNvPr id="11" name="TextBox 10"/>
          <p:cNvSpPr txBox="1"/>
          <p:nvPr/>
        </p:nvSpPr>
        <p:spPr>
          <a:xfrm rot="21360907">
            <a:off x="5443315" y="4808786"/>
            <a:ext cx="2445185" cy="477054"/>
          </a:xfrm>
          <a:prstGeom prst="rect">
            <a:avLst/>
          </a:prstGeom>
          <a:noFill/>
        </p:spPr>
        <p:txBody>
          <a:bodyPr wrap="square" rtlCol="0">
            <a:spAutoFit/>
          </a:bodyPr>
          <a:lstStyle/>
          <a:p>
            <a:pPr algn="ctr" eaLnBrk="0" fontAlgn="base" hangingPunct="0">
              <a:spcBef>
                <a:spcPct val="0"/>
              </a:spcBef>
              <a:spcAft>
                <a:spcPct val="0"/>
              </a:spcAft>
            </a:pPr>
            <a:r>
              <a:rPr lang="ar-LB" sz="2500" b="1" dirty="0">
                <a:solidFill>
                  <a:srgbClr val="2C769A"/>
                </a:solidFill>
                <a:cs typeface="Latha" panose="020B0604020202020204" pitchFamily="34" charset="0"/>
              </a:rPr>
              <a:t>منهج الإطار المنطقي</a:t>
            </a:r>
            <a:endParaRPr lang="en-US" sz="2500" b="1" dirty="0">
              <a:solidFill>
                <a:srgbClr val="2C769A"/>
              </a:solidFill>
              <a:cs typeface="Latha" panose="020B0604020202020204" pitchFamily="34" charset="0"/>
            </a:endParaRPr>
          </a:p>
        </p:txBody>
      </p:sp>
      <p:sp>
        <p:nvSpPr>
          <p:cNvPr id="6" name="Rectangle 5"/>
          <p:cNvSpPr/>
          <p:nvPr/>
        </p:nvSpPr>
        <p:spPr>
          <a:xfrm rot="21406249">
            <a:off x="882478" y="1670650"/>
            <a:ext cx="4123122" cy="892552"/>
          </a:xfrm>
          <a:prstGeom prst="rect">
            <a:avLst/>
          </a:prstGeom>
        </p:spPr>
        <p:txBody>
          <a:bodyPr wrap="square">
            <a:spAutoFit/>
          </a:bodyPr>
          <a:lstStyle/>
          <a:p>
            <a:pPr algn="ctr" rtl="1" eaLnBrk="0" fontAlgn="base" hangingPunct="0">
              <a:spcBef>
                <a:spcPct val="0"/>
              </a:spcBef>
              <a:spcAft>
                <a:spcPct val="0"/>
              </a:spcAft>
            </a:pPr>
            <a:r>
              <a:rPr lang="ar-LB" sz="2600" dirty="0">
                <a:solidFill>
                  <a:srgbClr val="2C769A"/>
                </a:solidFill>
                <a:latin typeface="Times" panose="02020603050405020304" pitchFamily="18" charset="0"/>
              </a:rPr>
              <a:t>التخطيط المسبق يعزز </a:t>
            </a:r>
          </a:p>
          <a:p>
            <a:pPr algn="ctr" rtl="1" eaLnBrk="0" fontAlgn="base" hangingPunct="0">
              <a:spcBef>
                <a:spcPct val="0"/>
              </a:spcBef>
              <a:spcAft>
                <a:spcPct val="0"/>
              </a:spcAft>
            </a:pPr>
            <a:r>
              <a:rPr lang="ar-LB" sz="2600" dirty="0">
                <a:solidFill>
                  <a:srgbClr val="2C769A"/>
                </a:solidFill>
                <a:latin typeface="Times" panose="02020603050405020304" pitchFamily="18" charset="0"/>
              </a:rPr>
              <a:t>الإدارة من أجل الأثر</a:t>
            </a:r>
            <a:endParaRPr lang="en-US" sz="2600" dirty="0">
              <a:solidFill>
                <a:srgbClr val="2C769A"/>
              </a:solidFill>
              <a:latin typeface="Times" panose="02020603050405020304" pitchFamily="18" charset="0"/>
            </a:endParaRPr>
          </a:p>
        </p:txBody>
      </p:sp>
      <p:sp>
        <p:nvSpPr>
          <p:cNvPr id="4" name="Slide Number Placeholder 3"/>
          <p:cNvSpPr>
            <a:spLocks noGrp="1"/>
          </p:cNvSpPr>
          <p:nvPr>
            <p:ph type="sldNum" sz="quarter" idx="12"/>
          </p:nvPr>
        </p:nvSpPr>
        <p:spPr/>
        <p:txBody>
          <a:bodyPr/>
          <a:lstStyle/>
          <a:p>
            <a:fld id="{DBDE4C22-E5BF-4463-8BFF-DC768A2F3368}" type="slidenum">
              <a:rPr lang="en-US" altLang="en-US" smtClean="0">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2251691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20/48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222403" y="1843585"/>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a:solidFill>
                  <a:srgbClr val="002060"/>
                </a:solidFill>
                <a:latin typeface="Times" pitchFamily="18" charset="0"/>
                <a:cs typeface="Times" pitchFamily="18" charset="0"/>
              </a:rPr>
              <a:t>المحور </a:t>
            </a:r>
            <a:r>
              <a:rPr lang="ar-LB" altLang="en-US" sz="3600" kern="0" dirty="0" smtClean="0">
                <a:solidFill>
                  <a:srgbClr val="002060"/>
                </a:solidFill>
                <a:latin typeface="Times" pitchFamily="18" charset="0"/>
                <a:cs typeface="Times" pitchFamily="18" charset="0"/>
              </a:rPr>
              <a:t>الثاني: مكونات الإطار </a:t>
            </a:r>
            <a:r>
              <a:rPr lang="ar-LB" altLang="en-US" sz="3600" kern="0" dirty="0">
                <a:solidFill>
                  <a:srgbClr val="002060"/>
                </a:solidFill>
                <a:latin typeface="Times" pitchFamily="18" charset="0"/>
                <a:cs typeface="Times" pitchFamily="18" charset="0"/>
              </a:rPr>
              <a:t>المنطقي</a:t>
            </a:r>
          </a:p>
        </p:txBody>
      </p:sp>
      <p:sp>
        <p:nvSpPr>
          <p:cNvPr id="10" name="Rectangle 3"/>
          <p:cNvSpPr>
            <a:spLocks noChangeArrowheads="1"/>
          </p:cNvSpPr>
          <p:nvPr/>
        </p:nvSpPr>
        <p:spPr bwMode="auto">
          <a:xfrm>
            <a:off x="1828799" y="2971800"/>
            <a:ext cx="6740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200" b="1" dirty="0">
                <a:solidFill>
                  <a:schemeClr val="bg1">
                    <a:lumMod val="85000"/>
                  </a:schemeClr>
                </a:solidFill>
                <a:latin typeface="Arial"/>
              </a:rPr>
              <a:t>- ما هو منهج الإطار المنطقي</a:t>
            </a:r>
          </a:p>
          <a:p>
            <a:pPr algn="just" rtl="1" eaLnBrk="0" fontAlgn="base" hangingPunct="0">
              <a:spcBef>
                <a:spcPct val="0"/>
              </a:spcBef>
              <a:spcAft>
                <a:spcPct val="0"/>
              </a:spcAft>
            </a:pPr>
            <a:r>
              <a:rPr lang="ar-LB" altLang="en-US" sz="3200" b="1" dirty="0">
                <a:solidFill>
                  <a:srgbClr val="002060"/>
                </a:solidFill>
                <a:latin typeface="Arial"/>
              </a:rPr>
              <a:t>- ما هي مكونات الإطار المنطقي</a:t>
            </a:r>
          </a:p>
          <a:p>
            <a:pPr algn="just" rtl="1" eaLnBrk="0" fontAlgn="base" hangingPunct="0">
              <a:spcBef>
                <a:spcPct val="0"/>
              </a:spcBef>
              <a:spcAft>
                <a:spcPct val="0"/>
              </a:spcAft>
            </a:pPr>
            <a:r>
              <a:rPr lang="ar-LB" altLang="en-US" sz="3200" b="1" dirty="0">
                <a:solidFill>
                  <a:schemeClr val="bg1">
                    <a:lumMod val="85000"/>
                  </a:schemeClr>
                </a:solidFill>
                <a:latin typeface="Arial"/>
              </a:rPr>
              <a:t>- تمرين جماعي: رقم 2</a:t>
            </a:r>
          </a:p>
        </p:txBody>
      </p:sp>
    </p:spTree>
    <p:extLst>
      <p:ext uri="{BB962C8B-B14F-4D97-AF65-F5344CB8AC3E}">
        <p14:creationId xmlns:p14="http://schemas.microsoft.com/office/powerpoint/2010/main" val="291078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52399" y="5454316"/>
            <a:ext cx="8991601" cy="1403684"/>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cxnSp>
        <p:nvCxnSpPr>
          <p:cNvPr id="54" name="Straight Connector 53"/>
          <p:cNvCxnSpPr/>
          <p:nvPr/>
        </p:nvCxnSpPr>
        <p:spPr>
          <a:xfrm>
            <a:off x="6785808" y="5807241"/>
            <a:ext cx="0" cy="272716"/>
          </a:xfrm>
          <a:prstGeom prst="line">
            <a:avLst/>
          </a:prstGeom>
          <a:ln>
            <a:solidFill>
              <a:schemeClr val="bg1"/>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7620000" y="12954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lang="ar-LB" sz="1200" dirty="0" smtClean="0">
                <a:solidFill>
                  <a:schemeClr val="bg1"/>
                </a:solidFill>
                <a:cs typeface="Times" pitchFamily="18" charset="0"/>
              </a:rPr>
              <a:t>9:30 –  10:10   </a:t>
            </a:r>
            <a:endParaRPr kumimoji="0" lang="en-US" sz="1200" b="0" i="0" u="none" strike="noStrike" cap="none" normalizeH="0" baseline="0" dirty="0" smtClean="0">
              <a:ln>
                <a:noFill/>
              </a:ln>
              <a:solidFill>
                <a:schemeClr val="bg1"/>
              </a:solidFill>
              <a:effectLst/>
              <a:cs typeface="Times" pitchFamily="18" charset="0"/>
            </a:endParaRPr>
          </a:p>
        </p:txBody>
      </p:sp>
      <p:sp>
        <p:nvSpPr>
          <p:cNvPr id="57" name="Rectangle 56"/>
          <p:cNvSpPr/>
          <p:nvPr/>
        </p:nvSpPr>
        <p:spPr bwMode="auto">
          <a:xfrm>
            <a:off x="7620000" y="17526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LB" sz="1200" b="0" i="0" u="none" strike="noStrike" cap="none" normalizeH="0" baseline="0" dirty="0" smtClean="0">
                <a:ln>
                  <a:noFill/>
                </a:ln>
                <a:solidFill>
                  <a:schemeClr val="bg1"/>
                </a:solidFill>
                <a:effectLst/>
                <a:cs typeface="Times" pitchFamily="18" charset="0"/>
              </a:rPr>
              <a:t>10:10 – 11:15 </a:t>
            </a:r>
            <a:endParaRPr kumimoji="0" lang="en-US" sz="1200" b="0" i="0" u="none" strike="noStrike" cap="none" normalizeH="0" baseline="0" dirty="0" smtClean="0">
              <a:ln>
                <a:noFill/>
              </a:ln>
              <a:solidFill>
                <a:schemeClr val="bg1"/>
              </a:solidFill>
              <a:effectLst/>
              <a:cs typeface="Times" pitchFamily="18" charset="0"/>
            </a:endParaRPr>
          </a:p>
        </p:txBody>
      </p:sp>
      <p:sp>
        <p:nvSpPr>
          <p:cNvPr id="58" name="Rectangle 57"/>
          <p:cNvSpPr/>
          <p:nvPr/>
        </p:nvSpPr>
        <p:spPr bwMode="auto">
          <a:xfrm>
            <a:off x="7620000" y="32004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13:30 – 12:30</a:t>
            </a:r>
          </a:p>
        </p:txBody>
      </p:sp>
      <p:sp>
        <p:nvSpPr>
          <p:cNvPr id="59" name="Rectangle 58"/>
          <p:cNvSpPr/>
          <p:nvPr/>
        </p:nvSpPr>
        <p:spPr bwMode="auto">
          <a:xfrm>
            <a:off x="7620000" y="4191000"/>
            <a:ext cx="1219200" cy="381000"/>
          </a:xfrm>
          <a:prstGeom prst="rect">
            <a:avLst/>
          </a:prstGeom>
          <a:solidFill>
            <a:srgbClr val="2C76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cs typeface="Times" pitchFamily="18" charset="0"/>
            </a:endParaRPr>
          </a:p>
        </p:txBody>
      </p:sp>
      <p:sp>
        <p:nvSpPr>
          <p:cNvPr id="61" name="Rectangle 60"/>
          <p:cNvSpPr/>
          <p:nvPr/>
        </p:nvSpPr>
        <p:spPr bwMode="auto">
          <a:xfrm>
            <a:off x="7620000" y="22098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11:30 – 11:15</a:t>
            </a:r>
          </a:p>
        </p:txBody>
      </p:sp>
      <p:sp>
        <p:nvSpPr>
          <p:cNvPr id="62" name="Rectangle 61"/>
          <p:cNvSpPr/>
          <p:nvPr/>
        </p:nvSpPr>
        <p:spPr bwMode="auto">
          <a:xfrm>
            <a:off x="7620000" y="27432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cs typeface="Times" pitchFamily="18" charset="0"/>
              </a:rPr>
              <a:t>12:30 – 11:30</a:t>
            </a:r>
          </a:p>
        </p:txBody>
      </p:sp>
      <p:sp>
        <p:nvSpPr>
          <p:cNvPr id="63" name="Rectangle 62"/>
          <p:cNvSpPr/>
          <p:nvPr/>
        </p:nvSpPr>
        <p:spPr bwMode="auto">
          <a:xfrm>
            <a:off x="7620000" y="3657600"/>
            <a:ext cx="1219200" cy="3810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bg1"/>
                </a:solidFill>
                <a:cs typeface="Times" pitchFamily="18" charset="0"/>
              </a:rPr>
              <a:t>14:30 – 13:30</a:t>
            </a:r>
            <a:endParaRPr kumimoji="0" lang="en-US" sz="1200" b="0" i="0" u="none" strike="noStrike" cap="none" normalizeH="0" baseline="0" dirty="0" smtClean="0">
              <a:ln>
                <a:noFill/>
              </a:ln>
              <a:solidFill>
                <a:schemeClr val="bg1"/>
              </a:solidFill>
              <a:effectLst/>
              <a:cs typeface="Times" pitchFamily="18" charset="0"/>
            </a:endParaRPr>
          </a:p>
        </p:txBody>
      </p:sp>
      <p:sp>
        <p:nvSpPr>
          <p:cNvPr id="71" name="Rectangle 70"/>
          <p:cNvSpPr/>
          <p:nvPr/>
        </p:nvSpPr>
        <p:spPr>
          <a:xfrm>
            <a:off x="7620000" y="4191000"/>
            <a:ext cx="1219200" cy="276999"/>
          </a:xfrm>
          <a:prstGeom prst="rect">
            <a:avLst/>
          </a:prstGeom>
          <a:solidFill>
            <a:schemeClr val="accent2"/>
          </a:solidFill>
          <a:ln>
            <a:noFill/>
          </a:ln>
        </p:spPr>
        <p:txBody>
          <a:bodyPr wrap="square">
            <a:spAutoFit/>
          </a:bodyPr>
          <a:lstStyle/>
          <a:p>
            <a:pPr algn="ctr" rtl="1" eaLnBrk="1" fontAlgn="auto" hangingPunct="1">
              <a:spcBef>
                <a:spcPts val="0"/>
              </a:spcBef>
              <a:spcAft>
                <a:spcPts val="0"/>
              </a:spcAft>
              <a:defRPr/>
            </a:pPr>
            <a:r>
              <a:rPr lang="en-US" sz="1200" b="1" dirty="0" smtClean="0">
                <a:solidFill>
                  <a:schemeClr val="bg1"/>
                </a:solidFill>
                <a:cs typeface="Times" pitchFamily="18" charset="0"/>
              </a:rPr>
              <a:t>14:45 – 14:30 </a:t>
            </a:r>
            <a:endParaRPr lang="en-US" sz="1200" b="1" dirty="0">
              <a:solidFill>
                <a:schemeClr val="bg1"/>
              </a:solidFill>
              <a:cs typeface="Times" pitchFamily="18" charset="0"/>
            </a:endParaRPr>
          </a:p>
        </p:txBody>
      </p:sp>
      <p:sp>
        <p:nvSpPr>
          <p:cNvPr id="77" name="Rectangle 76"/>
          <p:cNvSpPr/>
          <p:nvPr/>
        </p:nvSpPr>
        <p:spPr>
          <a:xfrm>
            <a:off x="2514600" y="22860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استراحة</a:t>
            </a:r>
            <a:endParaRPr lang="en-US" sz="1600" dirty="0">
              <a:solidFill>
                <a:srgbClr val="595959"/>
              </a:solidFill>
              <a:cs typeface="Times" pitchFamily="18" charset="0"/>
            </a:endParaRPr>
          </a:p>
        </p:txBody>
      </p:sp>
      <p:sp>
        <p:nvSpPr>
          <p:cNvPr id="78" name="Rectangle 77"/>
          <p:cNvSpPr/>
          <p:nvPr/>
        </p:nvSpPr>
        <p:spPr>
          <a:xfrm>
            <a:off x="304800" y="2743200"/>
            <a:ext cx="7162800" cy="338554"/>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الثانية: منهج الإطار المنطقي والرصد والتقييم</a:t>
            </a:r>
          </a:p>
        </p:txBody>
      </p:sp>
      <p:sp>
        <p:nvSpPr>
          <p:cNvPr id="83" name="Rectangle 82"/>
          <p:cNvSpPr/>
          <p:nvPr/>
        </p:nvSpPr>
        <p:spPr>
          <a:xfrm>
            <a:off x="2514600" y="1295400"/>
            <a:ext cx="4936192"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الدورة الافتتاحية، المقدمة والاختبار التمهيدي</a:t>
            </a:r>
            <a:endParaRPr lang="ar-LB" sz="1600" dirty="0">
              <a:solidFill>
                <a:srgbClr val="595959"/>
              </a:solidFill>
              <a:cs typeface="Times" pitchFamily="18" charset="0"/>
            </a:endParaRPr>
          </a:p>
        </p:txBody>
      </p:sp>
      <p:sp>
        <p:nvSpPr>
          <p:cNvPr id="3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2/54</a:t>
            </a:r>
            <a:endParaRPr lang="en-US" sz="1800" dirty="0">
              <a:solidFill>
                <a:schemeClr val="bg1"/>
              </a:solidFill>
              <a:latin typeface="Times" pitchFamily="18" charset="0"/>
              <a:cs typeface="Times" pitchFamily="18" charset="0"/>
            </a:endParaRPr>
          </a:p>
        </p:txBody>
      </p:sp>
      <p:sp>
        <p:nvSpPr>
          <p:cNvPr id="39" name="Rectangle 38"/>
          <p:cNvSpPr/>
          <p:nvPr/>
        </p:nvSpPr>
        <p:spPr>
          <a:xfrm>
            <a:off x="2514600" y="1828800"/>
            <a:ext cx="4936192" cy="584775"/>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الأولى: مدخل الى منهج الإطار المنطقي</a:t>
            </a:r>
          </a:p>
          <a:p>
            <a:pPr algn="r" rtl="1"/>
            <a:r>
              <a:rPr lang="ar-LB" sz="1600" dirty="0" smtClean="0">
                <a:solidFill>
                  <a:srgbClr val="595959"/>
                </a:solidFill>
                <a:cs typeface="Times" pitchFamily="18" charset="0"/>
              </a:rPr>
              <a:t> </a:t>
            </a:r>
            <a:endParaRPr lang="ar-LB" sz="1600" dirty="0">
              <a:solidFill>
                <a:srgbClr val="595959"/>
              </a:solidFill>
              <a:cs typeface="Times" pitchFamily="18" charset="0"/>
            </a:endParaRPr>
          </a:p>
        </p:txBody>
      </p:sp>
      <p:sp>
        <p:nvSpPr>
          <p:cNvPr id="40" name="Rectangle 39"/>
          <p:cNvSpPr/>
          <p:nvPr/>
        </p:nvSpPr>
        <p:spPr>
          <a:xfrm>
            <a:off x="2590800" y="32004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استراحة الغداء </a:t>
            </a:r>
            <a:endParaRPr lang="en-US" sz="1600" dirty="0">
              <a:solidFill>
                <a:srgbClr val="595959"/>
              </a:solidFill>
              <a:cs typeface="Times" pitchFamily="18" charset="0"/>
            </a:endParaRPr>
          </a:p>
        </p:txBody>
      </p:sp>
      <p:sp>
        <p:nvSpPr>
          <p:cNvPr id="41" name="Rectangle 40"/>
          <p:cNvSpPr/>
          <p:nvPr/>
        </p:nvSpPr>
        <p:spPr>
          <a:xfrm>
            <a:off x="990600" y="3657600"/>
            <a:ext cx="6477000" cy="338554"/>
          </a:xfrm>
          <a:prstGeom prst="rect">
            <a:avLst/>
          </a:prstGeom>
          <a:noFill/>
          <a:ln>
            <a:noFill/>
          </a:ln>
        </p:spPr>
        <p:txBody>
          <a:bodyPr wrap="square">
            <a:spAutoFit/>
          </a:bodyPr>
          <a:lstStyle/>
          <a:p>
            <a:pPr algn="r" rtl="1"/>
            <a:r>
              <a:rPr lang="ar-LB" sz="1600" b="1" dirty="0" smtClean="0">
                <a:solidFill>
                  <a:srgbClr val="595959"/>
                </a:solidFill>
                <a:cs typeface="Times" pitchFamily="18" charset="0"/>
              </a:rPr>
              <a:t>الدورة الثالثة: مدخل الى منهج الإطار النتائجي</a:t>
            </a:r>
            <a:endParaRPr lang="en-US" sz="1600" dirty="0">
              <a:solidFill>
                <a:srgbClr val="FF0000"/>
              </a:solidFill>
              <a:cs typeface="Times" pitchFamily="18" charset="0"/>
            </a:endParaRPr>
          </a:p>
        </p:txBody>
      </p:sp>
      <p:sp>
        <p:nvSpPr>
          <p:cNvPr id="42" name="Rectangle 41"/>
          <p:cNvSpPr/>
          <p:nvPr/>
        </p:nvSpPr>
        <p:spPr>
          <a:xfrm>
            <a:off x="2438400" y="4191000"/>
            <a:ext cx="4953000" cy="338554"/>
          </a:xfrm>
          <a:prstGeom prst="rect">
            <a:avLst/>
          </a:prstGeom>
          <a:noFill/>
          <a:ln>
            <a:noFill/>
          </a:ln>
        </p:spPr>
        <p:txBody>
          <a:bodyPr wrap="square">
            <a:spAutoFit/>
          </a:bodyPr>
          <a:lstStyle/>
          <a:p>
            <a:pPr algn="r" rtl="1"/>
            <a:r>
              <a:rPr lang="ar-LB" sz="1600" dirty="0" smtClean="0">
                <a:solidFill>
                  <a:srgbClr val="595959"/>
                </a:solidFill>
                <a:cs typeface="Times" pitchFamily="18" charset="0"/>
              </a:rPr>
              <a:t>الدورة الختامية، الاختبارات النهائية، تقييم التدريب</a:t>
            </a:r>
            <a:endParaRPr lang="ar-LB" sz="1600" dirty="0">
              <a:solidFill>
                <a:srgbClr val="595959"/>
              </a:solidFill>
              <a:cs typeface="Times" pitchFamily="18" charset="0"/>
            </a:endParaRPr>
          </a:p>
        </p:txBody>
      </p:sp>
      <p:sp>
        <p:nvSpPr>
          <p:cNvPr id="43" name="Rectangle 42"/>
          <p:cNvSpPr/>
          <p:nvPr/>
        </p:nvSpPr>
        <p:spPr>
          <a:xfrm>
            <a:off x="709859" y="4625925"/>
            <a:ext cx="4010527" cy="1700225"/>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44" name="Rectangle 2"/>
          <p:cNvSpPr txBox="1">
            <a:spLocks noChangeArrowheads="1"/>
          </p:cNvSpPr>
          <p:nvPr/>
        </p:nvSpPr>
        <p:spPr>
          <a:xfrm>
            <a:off x="605588" y="4625925"/>
            <a:ext cx="4195011" cy="1718729"/>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b="1" dirty="0">
                <a:solidFill>
                  <a:schemeClr val="bg1"/>
                </a:solidFill>
                <a:latin typeface="Times" pitchFamily="18" charset="0"/>
                <a:cs typeface="Times" pitchFamily="18" charset="0"/>
              </a:rPr>
              <a:t>منهج </a:t>
            </a:r>
            <a:r>
              <a:rPr lang="ar-LB" sz="2800" b="1" dirty="0" smtClean="0">
                <a:solidFill>
                  <a:schemeClr val="bg1"/>
                </a:solidFill>
                <a:latin typeface="Times" pitchFamily="18" charset="0"/>
                <a:cs typeface="Times" pitchFamily="18" charset="0"/>
              </a:rPr>
              <a:t>الإطار المنطقي وإطار الرصد والتقييم وإطار النتائج </a:t>
            </a:r>
            <a:endParaRPr lang="ar-LB" sz="2800" b="1" dirty="0">
              <a:solidFill>
                <a:schemeClr val="bg1"/>
              </a:solidFill>
              <a:latin typeface="Times" pitchFamily="18" charset="0"/>
              <a:cs typeface="Times" pitchFamily="18" charset="0"/>
            </a:endParaRPr>
          </a:p>
          <a:p>
            <a:pPr algn="ctr" rtl="1">
              <a:lnSpc>
                <a:spcPct val="100000"/>
              </a:lnSpc>
            </a:pPr>
            <a:r>
              <a:rPr lang="ar-LB" sz="2800" b="1" dirty="0">
                <a:solidFill>
                  <a:schemeClr val="bg1"/>
                </a:solidFill>
                <a:latin typeface="Times" pitchFamily="18" charset="0"/>
                <a:cs typeface="Times" pitchFamily="18" charset="0"/>
              </a:rPr>
              <a:t> الجزء 3</a:t>
            </a:r>
          </a:p>
        </p:txBody>
      </p:sp>
    </p:spTree>
    <p:extLst>
      <p:ext uri="{BB962C8B-B14F-4D97-AF65-F5344CB8AC3E}">
        <p14:creationId xmlns:p14="http://schemas.microsoft.com/office/powerpoint/2010/main" val="391860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73421" y="1211959"/>
            <a:ext cx="8991600" cy="563880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grpSp>
        <p:nvGrpSpPr>
          <p:cNvPr id="5" name="Group 4"/>
          <p:cNvGrpSpPr>
            <a:grpSpLocks/>
          </p:cNvGrpSpPr>
          <p:nvPr/>
        </p:nvGrpSpPr>
        <p:grpSpPr bwMode="auto">
          <a:xfrm>
            <a:off x="4800600" y="1523303"/>
            <a:ext cx="3705225" cy="815261"/>
            <a:chOff x="3867" y="971"/>
            <a:chExt cx="2027" cy="565"/>
          </a:xfrm>
        </p:grpSpPr>
        <p:sp>
          <p:nvSpPr>
            <p:cNvPr id="6" name="Rectangle 5"/>
            <p:cNvSpPr>
              <a:spLocks noChangeArrowheads="1"/>
            </p:cNvSpPr>
            <p:nvPr/>
          </p:nvSpPr>
          <p:spPr bwMode="gray">
            <a:xfrm>
              <a:off x="3867" y="1024"/>
              <a:ext cx="199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265DCA"/>
                </a:buClr>
                <a:buFont typeface="Symbol" panose="05050102010706020507" pitchFamily="18" charset="2"/>
                <a:buChar char="¨"/>
              </a:pPr>
              <a:r>
                <a:rPr lang="ar-LB" sz="1600" dirty="0">
                  <a:solidFill>
                    <a:srgbClr val="000000"/>
                  </a:solidFill>
                </a:rPr>
                <a:t>التغيرات أو الآثار الإيجابية والسلبية، والابتدائي والثانوي طويلة الأجل التي تنتج عن تدخل إنمائي، بصورة مباشرة أو غير مباشرة، مقصودة أو </a:t>
              </a:r>
              <a:r>
                <a:rPr lang="ar-LB" sz="1600" dirty="0" smtClean="0">
                  <a:solidFill>
                    <a:srgbClr val="000000"/>
                  </a:solidFill>
                </a:rPr>
                <a:t>لا</a:t>
              </a:r>
              <a:endParaRPr lang="en-US" sz="1600" dirty="0">
                <a:solidFill>
                  <a:srgbClr val="000000"/>
                </a:solidFill>
                <a:latin typeface="Frutiger 45 Light" pitchFamily="34" charset="0"/>
              </a:endParaRPr>
            </a:p>
          </p:txBody>
        </p:sp>
        <p:sp>
          <p:nvSpPr>
            <p:cNvPr id="7" name="Line 6"/>
            <p:cNvSpPr>
              <a:spLocks noChangeShapeType="1"/>
            </p:cNvSpPr>
            <p:nvPr/>
          </p:nvSpPr>
          <p:spPr bwMode="gray">
            <a:xfrm>
              <a:off x="3867" y="971"/>
              <a:ext cx="2027" cy="0"/>
            </a:xfrm>
            <a:prstGeom prst="line">
              <a:avLst/>
            </a:prstGeom>
            <a:noFill/>
            <a:ln w="19050">
              <a:solidFill>
                <a:srgbClr val="265DCA"/>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8" name="Group 7"/>
          <p:cNvGrpSpPr>
            <a:grpSpLocks/>
          </p:cNvGrpSpPr>
          <p:nvPr/>
        </p:nvGrpSpPr>
        <p:grpSpPr bwMode="auto">
          <a:xfrm>
            <a:off x="5272384" y="2431473"/>
            <a:ext cx="3233206" cy="1272011"/>
            <a:chOff x="3654" y="1655"/>
            <a:chExt cx="2240" cy="732"/>
          </a:xfrm>
        </p:grpSpPr>
        <p:sp>
          <p:nvSpPr>
            <p:cNvPr id="9" name="Rectangle 8"/>
            <p:cNvSpPr>
              <a:spLocks noChangeArrowheads="1"/>
            </p:cNvSpPr>
            <p:nvPr/>
          </p:nvSpPr>
          <p:spPr bwMode="gray">
            <a:xfrm>
              <a:off x="3654" y="1733"/>
              <a:ext cx="220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FFCC11"/>
                </a:buClr>
                <a:buFont typeface="Symbol" panose="05050102010706020507" pitchFamily="18" charset="2"/>
                <a:buChar char="¨"/>
              </a:pPr>
              <a:r>
                <a:rPr lang="ar-LB" sz="1600" dirty="0">
                  <a:solidFill>
                    <a:srgbClr val="000000"/>
                  </a:solidFill>
                  <a:latin typeface="Frutiger 45 Light" pitchFamily="34" charset="0"/>
                </a:rPr>
                <a:t>النتائج </a:t>
              </a:r>
              <a:r>
                <a:rPr lang="ar-LB" sz="1600" dirty="0" smtClean="0">
                  <a:solidFill>
                    <a:srgbClr val="000000"/>
                  </a:solidFill>
                  <a:latin typeface="Frutiger 45 Light" pitchFamily="34" charset="0"/>
                </a:rPr>
                <a:t>الملموسة القصيرة أو المتوسطة المدى الناتجة عن أيّ تدخل إنمائي وكنتيجة للمخرجات المحققة</a:t>
              </a:r>
            </a:p>
            <a:p>
              <a:pPr algn="r" rtl="1" fontAlgn="base">
                <a:spcBef>
                  <a:spcPts val="363"/>
                </a:spcBef>
                <a:spcAft>
                  <a:spcPct val="0"/>
                </a:spcAft>
                <a:buClr>
                  <a:srgbClr val="FFCC11"/>
                </a:buClr>
                <a:buFont typeface="Symbol" panose="05050102010706020507" pitchFamily="18" charset="2"/>
                <a:buChar char="¨"/>
              </a:pPr>
              <a:endParaRPr lang="en-US" sz="1000" dirty="0">
                <a:solidFill>
                  <a:srgbClr val="000000"/>
                </a:solidFill>
                <a:latin typeface="Frutiger 45 Light" pitchFamily="34" charset="0"/>
              </a:endParaRPr>
            </a:p>
          </p:txBody>
        </p:sp>
        <p:sp>
          <p:nvSpPr>
            <p:cNvPr id="10" name="Line 9"/>
            <p:cNvSpPr>
              <a:spLocks noChangeShapeType="1"/>
            </p:cNvSpPr>
            <p:nvPr/>
          </p:nvSpPr>
          <p:spPr bwMode="gray">
            <a:xfrm>
              <a:off x="3867" y="1655"/>
              <a:ext cx="2027" cy="0"/>
            </a:xfrm>
            <a:prstGeom prst="line">
              <a:avLst/>
            </a:prstGeom>
            <a:noFill/>
            <a:ln w="19050">
              <a:solidFill>
                <a:srgbClr val="FFCC11"/>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1" name="Group 10"/>
          <p:cNvGrpSpPr>
            <a:grpSpLocks/>
          </p:cNvGrpSpPr>
          <p:nvPr/>
        </p:nvGrpSpPr>
        <p:grpSpPr bwMode="auto">
          <a:xfrm>
            <a:off x="5580063" y="3429646"/>
            <a:ext cx="2925762" cy="640773"/>
            <a:chOff x="3867" y="2306"/>
            <a:chExt cx="2027" cy="444"/>
          </a:xfrm>
        </p:grpSpPr>
        <p:sp>
          <p:nvSpPr>
            <p:cNvPr id="12" name="Rectangle 11"/>
            <p:cNvSpPr>
              <a:spLocks noChangeArrowheads="1"/>
            </p:cNvSpPr>
            <p:nvPr/>
          </p:nvSpPr>
          <p:spPr bwMode="gray">
            <a:xfrm>
              <a:off x="3867" y="2409"/>
              <a:ext cx="199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00B481"/>
                </a:buClr>
                <a:buFont typeface="Symbol" panose="05050102010706020507" pitchFamily="18" charset="2"/>
                <a:buChar char="¨"/>
              </a:pPr>
              <a:r>
                <a:rPr lang="ar-LB" sz="1600" dirty="0" smtClean="0">
                  <a:solidFill>
                    <a:srgbClr val="000000"/>
                  </a:solidFill>
                  <a:latin typeface="Frutiger 45 Light" pitchFamily="34" charset="0"/>
                </a:rPr>
                <a:t>المخرجات </a:t>
              </a:r>
              <a:r>
                <a:rPr lang="ar-SA" sz="1600" dirty="0" smtClean="0">
                  <a:solidFill>
                    <a:srgbClr val="000000"/>
                  </a:solidFill>
                </a:rPr>
                <a:t>هي</a:t>
              </a:r>
              <a:r>
                <a:rPr lang="ar-LB" sz="1600" dirty="0" smtClean="0">
                  <a:solidFill>
                    <a:srgbClr val="000000"/>
                  </a:solidFill>
                </a:rPr>
                <a:t> النواتج </a:t>
              </a:r>
              <a:r>
                <a:rPr lang="ar-SA" sz="1600" dirty="0" smtClean="0">
                  <a:solidFill>
                    <a:srgbClr val="000000"/>
                  </a:solidFill>
                </a:rPr>
                <a:t> </a:t>
              </a:r>
              <a:r>
                <a:rPr lang="ar-SA" sz="1600" dirty="0">
                  <a:solidFill>
                    <a:srgbClr val="000000"/>
                  </a:solidFill>
                </a:rPr>
                <a:t>التي يتم إنتاجها نتيجة المدخلات والإجراءات والنشاطات</a:t>
              </a:r>
              <a:endParaRPr lang="en-US" sz="1600" dirty="0">
                <a:solidFill>
                  <a:srgbClr val="000000"/>
                </a:solidFill>
                <a:latin typeface="Frutiger 45 Light" pitchFamily="34" charset="0"/>
              </a:endParaRPr>
            </a:p>
          </p:txBody>
        </p:sp>
        <p:sp>
          <p:nvSpPr>
            <p:cNvPr id="13" name="Line 12"/>
            <p:cNvSpPr>
              <a:spLocks noChangeShapeType="1"/>
            </p:cNvSpPr>
            <p:nvPr/>
          </p:nvSpPr>
          <p:spPr bwMode="gray">
            <a:xfrm>
              <a:off x="3867" y="2306"/>
              <a:ext cx="2027" cy="0"/>
            </a:xfrm>
            <a:prstGeom prst="line">
              <a:avLst/>
            </a:prstGeom>
            <a:noFill/>
            <a:ln w="19050">
              <a:solidFill>
                <a:srgbClr val="00B481"/>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4" name="Group 13"/>
          <p:cNvGrpSpPr>
            <a:grpSpLocks/>
          </p:cNvGrpSpPr>
          <p:nvPr/>
        </p:nvGrpSpPr>
        <p:grpSpPr bwMode="auto">
          <a:xfrm>
            <a:off x="5580063" y="4336364"/>
            <a:ext cx="2925762" cy="646050"/>
            <a:chOff x="3867" y="2830"/>
            <a:chExt cx="2027" cy="448"/>
          </a:xfrm>
        </p:grpSpPr>
        <p:sp>
          <p:nvSpPr>
            <p:cNvPr id="15" name="Rectangle 14"/>
            <p:cNvSpPr>
              <a:spLocks noChangeArrowheads="1"/>
            </p:cNvSpPr>
            <p:nvPr/>
          </p:nvSpPr>
          <p:spPr bwMode="gray">
            <a:xfrm>
              <a:off x="3867" y="2937"/>
              <a:ext cx="199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206375" indent="-204788">
                <a:defRPr>
                  <a:solidFill>
                    <a:schemeClr val="tx1"/>
                  </a:solidFill>
                  <a:latin typeface="Arial" panose="020B0604020202020204" pitchFamily="34" charset="0"/>
                </a:defRPr>
              </a:lvl3pPr>
              <a:lvl4pPr marL="414338" indent="-204788">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gn="r" rtl="1" fontAlgn="base">
                <a:spcBef>
                  <a:spcPts val="638"/>
                </a:spcBef>
                <a:spcAft>
                  <a:spcPct val="0"/>
                </a:spcAft>
                <a:buClr>
                  <a:srgbClr val="4D3380"/>
                </a:buClr>
                <a:buFont typeface="Symbol" panose="05050102010706020507" pitchFamily="18" charset="2"/>
                <a:buChar char="¨"/>
              </a:pPr>
              <a:r>
                <a:rPr lang="ar-SA" sz="1600" dirty="0">
                  <a:solidFill>
                    <a:srgbClr val="000000"/>
                  </a:solidFill>
                </a:rPr>
                <a:t>الإجراءات والنشاطات المنتجة باستخدام الموارد المخصصة</a:t>
              </a:r>
              <a:endParaRPr lang="en-US" sz="1600" dirty="0">
                <a:solidFill>
                  <a:srgbClr val="000000"/>
                </a:solidFill>
                <a:latin typeface="Frutiger 45 Light" pitchFamily="34" charset="0"/>
              </a:endParaRPr>
            </a:p>
          </p:txBody>
        </p:sp>
        <p:sp>
          <p:nvSpPr>
            <p:cNvPr id="16" name="Line 15"/>
            <p:cNvSpPr>
              <a:spLocks noChangeShapeType="1"/>
            </p:cNvSpPr>
            <p:nvPr/>
          </p:nvSpPr>
          <p:spPr bwMode="gray">
            <a:xfrm>
              <a:off x="3867" y="2830"/>
              <a:ext cx="2027" cy="0"/>
            </a:xfrm>
            <a:prstGeom prst="line">
              <a:avLst/>
            </a:prstGeom>
            <a:noFill/>
            <a:ln w="19050">
              <a:solidFill>
                <a:srgbClr val="4D3380"/>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7" name="Group 16"/>
          <p:cNvGrpSpPr>
            <a:grpSpLocks/>
          </p:cNvGrpSpPr>
          <p:nvPr/>
        </p:nvGrpSpPr>
        <p:grpSpPr bwMode="auto">
          <a:xfrm>
            <a:off x="5565775" y="5104541"/>
            <a:ext cx="2940050" cy="915259"/>
            <a:chOff x="3857" y="3629"/>
            <a:chExt cx="2037" cy="381"/>
          </a:xfrm>
        </p:grpSpPr>
        <p:sp>
          <p:nvSpPr>
            <p:cNvPr id="18" name="Rectangle 17"/>
            <p:cNvSpPr>
              <a:spLocks noChangeArrowheads="1"/>
            </p:cNvSpPr>
            <p:nvPr/>
          </p:nvSpPr>
          <p:spPr bwMode="gray">
            <a:xfrm>
              <a:off x="3857" y="3703"/>
              <a:ext cx="200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FF7F17"/>
                </a:buClr>
                <a:buFont typeface="Symbol" panose="05050102010706020507" pitchFamily="18" charset="2"/>
                <a:buChar char="¨"/>
              </a:pPr>
              <a:r>
                <a:rPr lang="ar-SA" sz="1600" dirty="0">
                  <a:solidFill>
                    <a:srgbClr val="000000"/>
                  </a:solidFill>
                </a:rPr>
                <a:t>الموارد المالية والبشرية والمادية </a:t>
              </a:r>
              <a:r>
                <a:rPr lang="ar-LB" sz="1600" dirty="0" smtClean="0">
                  <a:solidFill>
                    <a:srgbClr val="000000"/>
                  </a:solidFill>
                </a:rPr>
                <a:t>واللوجستيّة </a:t>
              </a:r>
              <a:r>
                <a:rPr lang="ar-SA" sz="1600" dirty="0" smtClean="0">
                  <a:solidFill>
                    <a:srgbClr val="000000"/>
                  </a:solidFill>
                </a:rPr>
                <a:t>اللازمة </a:t>
              </a:r>
              <a:r>
                <a:rPr lang="ar-LB" sz="1600" dirty="0" smtClean="0">
                  <a:solidFill>
                    <a:srgbClr val="000000"/>
                  </a:solidFill>
                </a:rPr>
                <a:t>و</a:t>
              </a:r>
              <a:r>
                <a:rPr lang="ar-SA" sz="1600" dirty="0" smtClean="0">
                  <a:solidFill>
                    <a:srgbClr val="000000"/>
                  </a:solidFill>
                </a:rPr>
                <a:t>المستخدمة </a:t>
              </a:r>
              <a:r>
                <a:rPr lang="ar-SA" sz="1600" dirty="0">
                  <a:solidFill>
                    <a:srgbClr val="000000"/>
                  </a:solidFill>
                </a:rPr>
                <a:t>في </a:t>
              </a:r>
              <a:r>
                <a:rPr lang="ar-SA" sz="1600" dirty="0" smtClean="0">
                  <a:solidFill>
                    <a:srgbClr val="000000"/>
                  </a:solidFill>
                </a:rPr>
                <a:t>المشروع</a:t>
              </a:r>
              <a:r>
                <a:rPr lang="ar-LB" sz="1600" dirty="0" smtClean="0">
                  <a:solidFill>
                    <a:srgbClr val="000000"/>
                  </a:solidFill>
                </a:rPr>
                <a:t> أو التدخل الإنمائي</a:t>
              </a:r>
              <a:endParaRPr lang="en-US" sz="1600" dirty="0">
                <a:solidFill>
                  <a:srgbClr val="000000"/>
                </a:solidFill>
                <a:latin typeface="Frutiger 45 Light" pitchFamily="34" charset="0"/>
              </a:endParaRPr>
            </a:p>
          </p:txBody>
        </p:sp>
        <p:sp>
          <p:nvSpPr>
            <p:cNvPr id="19" name="Line 18"/>
            <p:cNvSpPr>
              <a:spLocks noChangeShapeType="1"/>
            </p:cNvSpPr>
            <p:nvPr/>
          </p:nvSpPr>
          <p:spPr bwMode="gray">
            <a:xfrm>
              <a:off x="3867" y="3629"/>
              <a:ext cx="2027" cy="0"/>
            </a:xfrm>
            <a:prstGeom prst="line">
              <a:avLst/>
            </a:prstGeom>
            <a:noFill/>
            <a:ln w="19050">
              <a:solidFill>
                <a:srgbClr val="FF7F17"/>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20" name="Group 30"/>
          <p:cNvGrpSpPr>
            <a:grpSpLocks/>
          </p:cNvGrpSpPr>
          <p:nvPr/>
        </p:nvGrpSpPr>
        <p:grpSpPr bwMode="auto">
          <a:xfrm>
            <a:off x="715963" y="1546225"/>
            <a:ext cx="4448175" cy="4441825"/>
            <a:chOff x="496" y="1071"/>
            <a:chExt cx="3082" cy="3078"/>
          </a:xfrm>
        </p:grpSpPr>
        <p:sp>
          <p:nvSpPr>
            <p:cNvPr id="21" name="Freeform 20"/>
            <p:cNvSpPr>
              <a:spLocks/>
            </p:cNvSpPr>
            <p:nvPr/>
          </p:nvSpPr>
          <p:spPr bwMode="gray">
            <a:xfrm>
              <a:off x="2072" y="1071"/>
              <a:ext cx="1411" cy="1254"/>
            </a:xfrm>
            <a:custGeom>
              <a:avLst/>
              <a:gdLst>
                <a:gd name="T0" fmla="*/ 52 w 2406"/>
                <a:gd name="T1" fmla="*/ 1 h 2138"/>
                <a:gd name="T2" fmla="*/ 130 w 2406"/>
                <a:gd name="T3" fmla="*/ 5 h 2138"/>
                <a:gd name="T4" fmla="*/ 206 w 2406"/>
                <a:gd name="T5" fmla="*/ 15 h 2138"/>
                <a:gd name="T6" fmla="*/ 283 w 2406"/>
                <a:gd name="T7" fmla="*/ 27 h 2138"/>
                <a:gd name="T8" fmla="*/ 359 w 2406"/>
                <a:gd name="T9" fmla="*/ 44 h 2138"/>
                <a:gd name="T10" fmla="*/ 433 w 2406"/>
                <a:gd name="T11" fmla="*/ 64 h 2138"/>
                <a:gd name="T12" fmla="*/ 508 w 2406"/>
                <a:gd name="T13" fmla="*/ 89 h 2138"/>
                <a:gd name="T14" fmla="*/ 580 w 2406"/>
                <a:gd name="T15" fmla="*/ 118 h 2138"/>
                <a:gd name="T16" fmla="*/ 651 w 2406"/>
                <a:gd name="T17" fmla="*/ 150 h 2138"/>
                <a:gd name="T18" fmla="*/ 720 w 2406"/>
                <a:gd name="T19" fmla="*/ 186 h 2138"/>
                <a:gd name="T20" fmla="*/ 786 w 2406"/>
                <a:gd name="T21" fmla="*/ 225 h 2138"/>
                <a:gd name="T22" fmla="*/ 851 w 2406"/>
                <a:gd name="T23" fmla="*/ 268 h 2138"/>
                <a:gd name="T24" fmla="*/ 913 w 2406"/>
                <a:gd name="T25" fmla="*/ 314 h 2138"/>
                <a:gd name="T26" fmla="*/ 973 w 2406"/>
                <a:gd name="T27" fmla="*/ 364 h 2138"/>
                <a:gd name="T28" fmla="*/ 1030 w 2406"/>
                <a:gd name="T29" fmla="*/ 416 h 2138"/>
                <a:gd name="T30" fmla="*/ 1086 w 2406"/>
                <a:gd name="T31" fmla="*/ 472 h 2138"/>
                <a:gd name="T32" fmla="*/ 1136 w 2406"/>
                <a:gd name="T33" fmla="*/ 530 h 2138"/>
                <a:gd name="T34" fmla="*/ 1185 w 2406"/>
                <a:gd name="T35" fmla="*/ 591 h 2138"/>
                <a:gd name="T36" fmla="*/ 1230 w 2406"/>
                <a:gd name="T37" fmla="*/ 654 h 2138"/>
                <a:gd name="T38" fmla="*/ 1273 w 2406"/>
                <a:gd name="T39" fmla="*/ 720 h 2138"/>
                <a:gd name="T40" fmla="*/ 1310 w 2406"/>
                <a:gd name="T41" fmla="*/ 787 h 2138"/>
                <a:gd name="T42" fmla="*/ 1345 w 2406"/>
                <a:gd name="T43" fmla="*/ 857 h 2138"/>
                <a:gd name="T44" fmla="*/ 1376 w 2406"/>
                <a:gd name="T45" fmla="*/ 928 h 2138"/>
                <a:gd name="T46" fmla="*/ 1403 w 2406"/>
                <a:gd name="T47" fmla="*/ 1001 h 2138"/>
                <a:gd name="T48" fmla="*/ 701 w 2406"/>
                <a:gd name="T49" fmla="*/ 1243 h 2138"/>
                <a:gd name="T50" fmla="*/ 688 w 2406"/>
                <a:gd name="T51" fmla="*/ 1206 h 2138"/>
                <a:gd name="T52" fmla="*/ 672 w 2406"/>
                <a:gd name="T53" fmla="*/ 1171 h 2138"/>
                <a:gd name="T54" fmla="*/ 655 w 2406"/>
                <a:gd name="T55" fmla="*/ 1136 h 2138"/>
                <a:gd name="T56" fmla="*/ 636 w 2406"/>
                <a:gd name="T57" fmla="*/ 1102 h 2138"/>
                <a:gd name="T58" fmla="*/ 615 w 2406"/>
                <a:gd name="T59" fmla="*/ 1069 h 2138"/>
                <a:gd name="T60" fmla="*/ 592 w 2406"/>
                <a:gd name="T61" fmla="*/ 1037 h 2138"/>
                <a:gd name="T62" fmla="*/ 568 w 2406"/>
                <a:gd name="T63" fmla="*/ 1006 h 2138"/>
                <a:gd name="T64" fmla="*/ 542 w 2406"/>
                <a:gd name="T65" fmla="*/ 977 h 2138"/>
                <a:gd name="T66" fmla="*/ 515 w 2406"/>
                <a:gd name="T67" fmla="*/ 950 h 2138"/>
                <a:gd name="T68" fmla="*/ 486 w 2406"/>
                <a:gd name="T69" fmla="*/ 924 h 2138"/>
                <a:gd name="T70" fmla="*/ 456 w 2406"/>
                <a:gd name="T71" fmla="*/ 900 h 2138"/>
                <a:gd name="T72" fmla="*/ 426 w 2406"/>
                <a:gd name="T73" fmla="*/ 876 h 2138"/>
                <a:gd name="T74" fmla="*/ 393 w 2406"/>
                <a:gd name="T75" fmla="*/ 855 h 2138"/>
                <a:gd name="T76" fmla="*/ 359 w 2406"/>
                <a:gd name="T77" fmla="*/ 834 h 2138"/>
                <a:gd name="T78" fmla="*/ 325 w 2406"/>
                <a:gd name="T79" fmla="*/ 816 h 2138"/>
                <a:gd name="T80" fmla="*/ 289 w 2406"/>
                <a:gd name="T81" fmla="*/ 801 h 2138"/>
                <a:gd name="T82" fmla="*/ 253 w 2406"/>
                <a:gd name="T83" fmla="*/ 787 h 2138"/>
                <a:gd name="T84" fmla="*/ 216 w 2406"/>
                <a:gd name="T85" fmla="*/ 775 h 2138"/>
                <a:gd name="T86" fmla="*/ 179 w 2406"/>
                <a:gd name="T87" fmla="*/ 763 h 2138"/>
                <a:gd name="T88" fmla="*/ 141 w 2406"/>
                <a:gd name="T89" fmla="*/ 755 h 2138"/>
                <a:gd name="T90" fmla="*/ 102 w 2406"/>
                <a:gd name="T91" fmla="*/ 748 h 2138"/>
                <a:gd name="T92" fmla="*/ 64 w 2406"/>
                <a:gd name="T93" fmla="*/ 744 h 2138"/>
                <a:gd name="T94" fmla="*/ 26 w 2406"/>
                <a:gd name="T95" fmla="*/ 742 h 2138"/>
                <a:gd name="T96" fmla="*/ 0 w 2406"/>
                <a:gd name="T97" fmla="*/ 0 h 2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6"/>
                <a:gd name="T148" fmla="*/ 0 h 2138"/>
                <a:gd name="T149" fmla="*/ 2406 w 2406"/>
                <a:gd name="T150" fmla="*/ 2138 h 2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6" h="2138">
                  <a:moveTo>
                    <a:pt x="0" y="0"/>
                  </a:moveTo>
                  <a:lnTo>
                    <a:pt x="44" y="0"/>
                  </a:lnTo>
                  <a:lnTo>
                    <a:pt x="88" y="2"/>
                  </a:lnTo>
                  <a:lnTo>
                    <a:pt x="132" y="4"/>
                  </a:lnTo>
                  <a:lnTo>
                    <a:pt x="176" y="5"/>
                  </a:lnTo>
                  <a:lnTo>
                    <a:pt x="221" y="9"/>
                  </a:lnTo>
                  <a:lnTo>
                    <a:pt x="265" y="13"/>
                  </a:lnTo>
                  <a:lnTo>
                    <a:pt x="307" y="19"/>
                  </a:lnTo>
                  <a:lnTo>
                    <a:pt x="351" y="25"/>
                  </a:lnTo>
                  <a:lnTo>
                    <a:pt x="395" y="30"/>
                  </a:lnTo>
                  <a:lnTo>
                    <a:pt x="439" y="38"/>
                  </a:lnTo>
                  <a:lnTo>
                    <a:pt x="482" y="46"/>
                  </a:lnTo>
                  <a:lnTo>
                    <a:pt x="526" y="55"/>
                  </a:lnTo>
                  <a:lnTo>
                    <a:pt x="568" y="65"/>
                  </a:lnTo>
                  <a:lnTo>
                    <a:pt x="612" y="75"/>
                  </a:lnTo>
                  <a:lnTo>
                    <a:pt x="655" y="86"/>
                  </a:lnTo>
                  <a:lnTo>
                    <a:pt x="697" y="98"/>
                  </a:lnTo>
                  <a:lnTo>
                    <a:pt x="739" y="109"/>
                  </a:lnTo>
                  <a:lnTo>
                    <a:pt x="781" y="123"/>
                  </a:lnTo>
                  <a:lnTo>
                    <a:pt x="823" y="138"/>
                  </a:lnTo>
                  <a:lnTo>
                    <a:pt x="866" y="151"/>
                  </a:lnTo>
                  <a:lnTo>
                    <a:pt x="906" y="167"/>
                  </a:lnTo>
                  <a:lnTo>
                    <a:pt x="946" y="184"/>
                  </a:lnTo>
                  <a:lnTo>
                    <a:pt x="989" y="201"/>
                  </a:lnTo>
                  <a:lnTo>
                    <a:pt x="1029" y="219"/>
                  </a:lnTo>
                  <a:lnTo>
                    <a:pt x="1069" y="236"/>
                  </a:lnTo>
                  <a:lnTo>
                    <a:pt x="1110" y="255"/>
                  </a:lnTo>
                  <a:lnTo>
                    <a:pt x="1148" y="274"/>
                  </a:lnTo>
                  <a:lnTo>
                    <a:pt x="1188" y="295"/>
                  </a:lnTo>
                  <a:lnTo>
                    <a:pt x="1227" y="317"/>
                  </a:lnTo>
                  <a:lnTo>
                    <a:pt x="1265" y="338"/>
                  </a:lnTo>
                  <a:lnTo>
                    <a:pt x="1304" y="361"/>
                  </a:lnTo>
                  <a:lnTo>
                    <a:pt x="1340" y="384"/>
                  </a:lnTo>
                  <a:lnTo>
                    <a:pt x="1378" y="407"/>
                  </a:lnTo>
                  <a:lnTo>
                    <a:pt x="1415" y="432"/>
                  </a:lnTo>
                  <a:lnTo>
                    <a:pt x="1451" y="457"/>
                  </a:lnTo>
                  <a:lnTo>
                    <a:pt x="1486" y="484"/>
                  </a:lnTo>
                  <a:lnTo>
                    <a:pt x="1522" y="508"/>
                  </a:lnTo>
                  <a:lnTo>
                    <a:pt x="1557" y="535"/>
                  </a:lnTo>
                  <a:lnTo>
                    <a:pt x="1592" y="564"/>
                  </a:lnTo>
                  <a:lnTo>
                    <a:pt x="1626" y="591"/>
                  </a:lnTo>
                  <a:lnTo>
                    <a:pt x="1659" y="620"/>
                  </a:lnTo>
                  <a:lnTo>
                    <a:pt x="1693" y="649"/>
                  </a:lnTo>
                  <a:lnTo>
                    <a:pt x="1726" y="679"/>
                  </a:lnTo>
                  <a:lnTo>
                    <a:pt x="1757" y="710"/>
                  </a:lnTo>
                  <a:lnTo>
                    <a:pt x="1789" y="741"/>
                  </a:lnTo>
                  <a:lnTo>
                    <a:pt x="1820" y="772"/>
                  </a:lnTo>
                  <a:lnTo>
                    <a:pt x="1851" y="804"/>
                  </a:lnTo>
                  <a:lnTo>
                    <a:pt x="1880" y="837"/>
                  </a:lnTo>
                  <a:lnTo>
                    <a:pt x="1908" y="869"/>
                  </a:lnTo>
                  <a:lnTo>
                    <a:pt x="1937" y="904"/>
                  </a:lnTo>
                  <a:lnTo>
                    <a:pt x="1966" y="937"/>
                  </a:lnTo>
                  <a:lnTo>
                    <a:pt x="1993" y="973"/>
                  </a:lnTo>
                  <a:lnTo>
                    <a:pt x="2020" y="1008"/>
                  </a:lnTo>
                  <a:lnTo>
                    <a:pt x="2047" y="1042"/>
                  </a:lnTo>
                  <a:lnTo>
                    <a:pt x="2072" y="1079"/>
                  </a:lnTo>
                  <a:lnTo>
                    <a:pt x="2097" y="1115"/>
                  </a:lnTo>
                  <a:lnTo>
                    <a:pt x="2122" y="1152"/>
                  </a:lnTo>
                  <a:lnTo>
                    <a:pt x="2145" y="1190"/>
                  </a:lnTo>
                  <a:lnTo>
                    <a:pt x="2170" y="1227"/>
                  </a:lnTo>
                  <a:lnTo>
                    <a:pt x="2191" y="1265"/>
                  </a:lnTo>
                  <a:lnTo>
                    <a:pt x="2214" y="1303"/>
                  </a:lnTo>
                  <a:lnTo>
                    <a:pt x="2233" y="1342"/>
                  </a:lnTo>
                  <a:lnTo>
                    <a:pt x="2254" y="1382"/>
                  </a:lnTo>
                  <a:lnTo>
                    <a:pt x="2273" y="1420"/>
                  </a:lnTo>
                  <a:lnTo>
                    <a:pt x="2293" y="1461"/>
                  </a:lnTo>
                  <a:lnTo>
                    <a:pt x="2312" y="1501"/>
                  </a:lnTo>
                  <a:lnTo>
                    <a:pt x="2329" y="1541"/>
                  </a:lnTo>
                  <a:lnTo>
                    <a:pt x="2346" y="1582"/>
                  </a:lnTo>
                  <a:lnTo>
                    <a:pt x="2362" y="1624"/>
                  </a:lnTo>
                  <a:lnTo>
                    <a:pt x="2377" y="1664"/>
                  </a:lnTo>
                  <a:lnTo>
                    <a:pt x="2392" y="1706"/>
                  </a:lnTo>
                  <a:lnTo>
                    <a:pt x="2406" y="1749"/>
                  </a:lnTo>
                  <a:lnTo>
                    <a:pt x="1202" y="2138"/>
                  </a:lnTo>
                  <a:lnTo>
                    <a:pt x="1196" y="2119"/>
                  </a:lnTo>
                  <a:lnTo>
                    <a:pt x="1188" y="2098"/>
                  </a:lnTo>
                  <a:lnTo>
                    <a:pt x="1181" y="2077"/>
                  </a:lnTo>
                  <a:lnTo>
                    <a:pt x="1173" y="2056"/>
                  </a:lnTo>
                  <a:lnTo>
                    <a:pt x="1163" y="2037"/>
                  </a:lnTo>
                  <a:lnTo>
                    <a:pt x="1156" y="2016"/>
                  </a:lnTo>
                  <a:lnTo>
                    <a:pt x="1146" y="1996"/>
                  </a:lnTo>
                  <a:lnTo>
                    <a:pt x="1137" y="1975"/>
                  </a:lnTo>
                  <a:lnTo>
                    <a:pt x="1127" y="1956"/>
                  </a:lnTo>
                  <a:lnTo>
                    <a:pt x="1117" y="1937"/>
                  </a:lnTo>
                  <a:lnTo>
                    <a:pt x="1106" y="1918"/>
                  </a:lnTo>
                  <a:lnTo>
                    <a:pt x="1094" y="1897"/>
                  </a:lnTo>
                  <a:lnTo>
                    <a:pt x="1085" y="1879"/>
                  </a:lnTo>
                  <a:lnTo>
                    <a:pt x="1073" y="1860"/>
                  </a:lnTo>
                  <a:lnTo>
                    <a:pt x="1060" y="1841"/>
                  </a:lnTo>
                  <a:lnTo>
                    <a:pt x="1048" y="1822"/>
                  </a:lnTo>
                  <a:lnTo>
                    <a:pt x="1037" y="1804"/>
                  </a:lnTo>
                  <a:lnTo>
                    <a:pt x="1023" y="1787"/>
                  </a:lnTo>
                  <a:lnTo>
                    <a:pt x="1010" y="1768"/>
                  </a:lnTo>
                  <a:lnTo>
                    <a:pt x="996" y="1751"/>
                  </a:lnTo>
                  <a:lnTo>
                    <a:pt x="983" y="1733"/>
                  </a:lnTo>
                  <a:lnTo>
                    <a:pt x="969" y="1716"/>
                  </a:lnTo>
                  <a:lnTo>
                    <a:pt x="954" y="1701"/>
                  </a:lnTo>
                  <a:lnTo>
                    <a:pt x="939" y="1683"/>
                  </a:lnTo>
                  <a:lnTo>
                    <a:pt x="925" y="1666"/>
                  </a:lnTo>
                  <a:lnTo>
                    <a:pt x="910" y="1651"/>
                  </a:lnTo>
                  <a:lnTo>
                    <a:pt x="895" y="1635"/>
                  </a:lnTo>
                  <a:lnTo>
                    <a:pt x="879" y="1620"/>
                  </a:lnTo>
                  <a:lnTo>
                    <a:pt x="862" y="1605"/>
                  </a:lnTo>
                  <a:lnTo>
                    <a:pt x="847" y="1589"/>
                  </a:lnTo>
                  <a:lnTo>
                    <a:pt x="829" y="1576"/>
                  </a:lnTo>
                  <a:lnTo>
                    <a:pt x="812" y="1561"/>
                  </a:lnTo>
                  <a:lnTo>
                    <a:pt x="795" y="1547"/>
                  </a:lnTo>
                  <a:lnTo>
                    <a:pt x="777" y="1534"/>
                  </a:lnTo>
                  <a:lnTo>
                    <a:pt x="760" y="1520"/>
                  </a:lnTo>
                  <a:lnTo>
                    <a:pt x="743" y="1507"/>
                  </a:lnTo>
                  <a:lnTo>
                    <a:pt x="726" y="1493"/>
                  </a:lnTo>
                  <a:lnTo>
                    <a:pt x="706" y="1482"/>
                  </a:lnTo>
                  <a:lnTo>
                    <a:pt x="689" y="1468"/>
                  </a:lnTo>
                  <a:lnTo>
                    <a:pt x="670" y="1457"/>
                  </a:lnTo>
                  <a:lnTo>
                    <a:pt x="651" y="1445"/>
                  </a:lnTo>
                  <a:lnTo>
                    <a:pt x="631" y="1434"/>
                  </a:lnTo>
                  <a:lnTo>
                    <a:pt x="612" y="1422"/>
                  </a:lnTo>
                  <a:lnTo>
                    <a:pt x="593" y="1413"/>
                  </a:lnTo>
                  <a:lnTo>
                    <a:pt x="574" y="1403"/>
                  </a:lnTo>
                  <a:lnTo>
                    <a:pt x="555" y="1392"/>
                  </a:lnTo>
                  <a:lnTo>
                    <a:pt x="534" y="1384"/>
                  </a:lnTo>
                  <a:lnTo>
                    <a:pt x="514" y="1374"/>
                  </a:lnTo>
                  <a:lnTo>
                    <a:pt x="493" y="1365"/>
                  </a:lnTo>
                  <a:lnTo>
                    <a:pt x="474" y="1357"/>
                  </a:lnTo>
                  <a:lnTo>
                    <a:pt x="453" y="1349"/>
                  </a:lnTo>
                  <a:lnTo>
                    <a:pt x="432" y="1342"/>
                  </a:lnTo>
                  <a:lnTo>
                    <a:pt x="411" y="1334"/>
                  </a:lnTo>
                  <a:lnTo>
                    <a:pt x="390" y="1326"/>
                  </a:lnTo>
                  <a:lnTo>
                    <a:pt x="368" y="1321"/>
                  </a:lnTo>
                  <a:lnTo>
                    <a:pt x="347" y="1313"/>
                  </a:lnTo>
                  <a:lnTo>
                    <a:pt x="326" y="1307"/>
                  </a:lnTo>
                  <a:lnTo>
                    <a:pt x="305" y="1301"/>
                  </a:lnTo>
                  <a:lnTo>
                    <a:pt x="284" y="1298"/>
                  </a:lnTo>
                  <a:lnTo>
                    <a:pt x="263" y="1292"/>
                  </a:lnTo>
                  <a:lnTo>
                    <a:pt x="240" y="1288"/>
                  </a:lnTo>
                  <a:lnTo>
                    <a:pt x="219" y="1284"/>
                  </a:lnTo>
                  <a:lnTo>
                    <a:pt x="197" y="1280"/>
                  </a:lnTo>
                  <a:lnTo>
                    <a:pt x="174" y="1276"/>
                  </a:lnTo>
                  <a:lnTo>
                    <a:pt x="153" y="1275"/>
                  </a:lnTo>
                  <a:lnTo>
                    <a:pt x="132" y="1271"/>
                  </a:lnTo>
                  <a:lnTo>
                    <a:pt x="109" y="1269"/>
                  </a:lnTo>
                  <a:lnTo>
                    <a:pt x="88" y="1267"/>
                  </a:lnTo>
                  <a:lnTo>
                    <a:pt x="65" y="1267"/>
                  </a:lnTo>
                  <a:lnTo>
                    <a:pt x="44" y="1265"/>
                  </a:lnTo>
                  <a:lnTo>
                    <a:pt x="21" y="1265"/>
                  </a:lnTo>
                  <a:lnTo>
                    <a:pt x="0" y="1265"/>
                  </a:lnTo>
                  <a:lnTo>
                    <a:pt x="0" y="0"/>
                  </a:lnTo>
                  <a:close/>
                </a:path>
              </a:pathLst>
            </a:custGeom>
            <a:solidFill>
              <a:schemeClr val="accent1">
                <a:lumMod val="40000"/>
                <a:lumOff val="60000"/>
              </a:schemeClr>
            </a:solidFill>
            <a:ln w="19050">
              <a:solidFill>
                <a:srgbClr val="265DCA"/>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sz="2800" smtClean="0">
                <a:solidFill>
                  <a:srgbClr val="000000"/>
                </a:solidFill>
              </a:endParaRPr>
            </a:p>
          </p:txBody>
        </p:sp>
        <p:sp>
          <p:nvSpPr>
            <p:cNvPr id="22" name="Freeform 21"/>
            <p:cNvSpPr>
              <a:spLocks/>
            </p:cNvSpPr>
            <p:nvPr/>
          </p:nvSpPr>
          <p:spPr bwMode="gray">
            <a:xfrm>
              <a:off x="2529" y="2163"/>
              <a:ext cx="1049" cy="1661"/>
            </a:xfrm>
            <a:custGeom>
              <a:avLst/>
              <a:gdLst>
                <a:gd name="T0" fmla="*/ 582 w 1788"/>
                <a:gd name="T1" fmla="*/ 29 h 2830"/>
                <a:gd name="T2" fmla="*/ 593 w 1788"/>
                <a:gd name="T3" fmla="*/ 73 h 2830"/>
                <a:gd name="T4" fmla="*/ 603 w 1788"/>
                <a:gd name="T5" fmla="*/ 118 h 2830"/>
                <a:gd name="T6" fmla="*/ 609 w 1788"/>
                <a:gd name="T7" fmla="*/ 163 h 2830"/>
                <a:gd name="T8" fmla="*/ 613 w 1788"/>
                <a:gd name="T9" fmla="*/ 208 h 2830"/>
                <a:gd name="T10" fmla="*/ 615 w 1788"/>
                <a:gd name="T11" fmla="*/ 254 h 2830"/>
                <a:gd name="T12" fmla="*/ 615 w 1788"/>
                <a:gd name="T13" fmla="*/ 300 h 2830"/>
                <a:gd name="T14" fmla="*/ 613 w 1788"/>
                <a:gd name="T15" fmla="*/ 345 h 2830"/>
                <a:gd name="T16" fmla="*/ 607 w 1788"/>
                <a:gd name="T17" fmla="*/ 391 h 2830"/>
                <a:gd name="T18" fmla="*/ 600 w 1788"/>
                <a:gd name="T19" fmla="*/ 435 h 2830"/>
                <a:gd name="T20" fmla="*/ 590 w 1788"/>
                <a:gd name="T21" fmla="*/ 480 h 2830"/>
                <a:gd name="T22" fmla="*/ 577 w 1788"/>
                <a:gd name="T23" fmla="*/ 524 h 2830"/>
                <a:gd name="T24" fmla="*/ 563 w 1788"/>
                <a:gd name="T25" fmla="*/ 568 h 2830"/>
                <a:gd name="T26" fmla="*/ 546 w 1788"/>
                <a:gd name="T27" fmla="*/ 610 h 2830"/>
                <a:gd name="T28" fmla="*/ 527 w 1788"/>
                <a:gd name="T29" fmla="*/ 651 h 2830"/>
                <a:gd name="T30" fmla="*/ 506 w 1788"/>
                <a:gd name="T31" fmla="*/ 692 h 2830"/>
                <a:gd name="T32" fmla="*/ 483 w 1788"/>
                <a:gd name="T33" fmla="*/ 731 h 2830"/>
                <a:gd name="T34" fmla="*/ 458 w 1788"/>
                <a:gd name="T35" fmla="*/ 769 h 2830"/>
                <a:gd name="T36" fmla="*/ 430 w 1788"/>
                <a:gd name="T37" fmla="*/ 806 h 2830"/>
                <a:gd name="T38" fmla="*/ 401 w 1788"/>
                <a:gd name="T39" fmla="*/ 841 h 2830"/>
                <a:gd name="T40" fmla="*/ 371 w 1788"/>
                <a:gd name="T41" fmla="*/ 875 h 2830"/>
                <a:gd name="T42" fmla="*/ 339 w 1788"/>
                <a:gd name="T43" fmla="*/ 907 h 2830"/>
                <a:gd name="T44" fmla="*/ 304 w 1788"/>
                <a:gd name="T45" fmla="*/ 937 h 2830"/>
                <a:gd name="T46" fmla="*/ 269 w 1788"/>
                <a:gd name="T47" fmla="*/ 965 h 2830"/>
                <a:gd name="T48" fmla="*/ 6 w 1788"/>
                <a:gd name="T49" fmla="*/ 617 h 2830"/>
                <a:gd name="T50" fmla="*/ 23 w 1788"/>
                <a:gd name="T51" fmla="*/ 603 h 2830"/>
                <a:gd name="T52" fmla="*/ 41 w 1788"/>
                <a:gd name="T53" fmla="*/ 589 h 2830"/>
                <a:gd name="T54" fmla="*/ 57 w 1788"/>
                <a:gd name="T55" fmla="*/ 572 h 2830"/>
                <a:gd name="T56" fmla="*/ 73 w 1788"/>
                <a:gd name="T57" fmla="*/ 556 h 2830"/>
                <a:gd name="T58" fmla="*/ 87 w 1788"/>
                <a:gd name="T59" fmla="*/ 538 h 2830"/>
                <a:gd name="T60" fmla="*/ 101 w 1788"/>
                <a:gd name="T61" fmla="*/ 520 h 2830"/>
                <a:gd name="T62" fmla="*/ 114 w 1788"/>
                <a:gd name="T63" fmla="*/ 501 h 2830"/>
                <a:gd name="T64" fmla="*/ 125 w 1788"/>
                <a:gd name="T65" fmla="*/ 481 h 2830"/>
                <a:gd name="T66" fmla="*/ 136 w 1788"/>
                <a:gd name="T67" fmla="*/ 460 h 2830"/>
                <a:gd name="T68" fmla="*/ 145 w 1788"/>
                <a:gd name="T69" fmla="*/ 440 h 2830"/>
                <a:gd name="T70" fmla="*/ 154 w 1788"/>
                <a:gd name="T71" fmla="*/ 418 h 2830"/>
                <a:gd name="T72" fmla="*/ 161 w 1788"/>
                <a:gd name="T73" fmla="*/ 397 h 2830"/>
                <a:gd name="T74" fmla="*/ 167 w 1788"/>
                <a:gd name="T75" fmla="*/ 375 h 2830"/>
                <a:gd name="T76" fmla="*/ 172 w 1788"/>
                <a:gd name="T77" fmla="*/ 352 h 2830"/>
                <a:gd name="T78" fmla="*/ 175 w 1788"/>
                <a:gd name="T79" fmla="*/ 330 h 2830"/>
                <a:gd name="T80" fmla="*/ 178 w 1788"/>
                <a:gd name="T81" fmla="*/ 308 h 2830"/>
                <a:gd name="T82" fmla="*/ 180 w 1788"/>
                <a:gd name="T83" fmla="*/ 285 h 2830"/>
                <a:gd name="T84" fmla="*/ 180 w 1788"/>
                <a:gd name="T85" fmla="*/ 262 h 2830"/>
                <a:gd name="T86" fmla="*/ 178 w 1788"/>
                <a:gd name="T87" fmla="*/ 239 h 2830"/>
                <a:gd name="T88" fmla="*/ 177 w 1788"/>
                <a:gd name="T89" fmla="*/ 217 h 2830"/>
                <a:gd name="T90" fmla="*/ 173 w 1788"/>
                <a:gd name="T91" fmla="*/ 194 h 2830"/>
                <a:gd name="T92" fmla="*/ 168 w 1788"/>
                <a:gd name="T93" fmla="*/ 171 h 2830"/>
                <a:gd name="T94" fmla="*/ 163 w 1788"/>
                <a:gd name="T95" fmla="*/ 149 h 2830"/>
                <a:gd name="T96" fmla="*/ 573 w 1788"/>
                <a:gd name="T97" fmla="*/ 0 h 28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8"/>
                <a:gd name="T148" fmla="*/ 0 h 2830"/>
                <a:gd name="T149" fmla="*/ 1788 w 1788"/>
                <a:gd name="T150" fmla="*/ 2830 h 28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8" h="2830">
                  <a:moveTo>
                    <a:pt x="1663" y="0"/>
                  </a:moveTo>
                  <a:lnTo>
                    <a:pt x="1677" y="42"/>
                  </a:lnTo>
                  <a:lnTo>
                    <a:pt x="1690" y="84"/>
                  </a:lnTo>
                  <a:lnTo>
                    <a:pt x="1702" y="127"/>
                  </a:lnTo>
                  <a:lnTo>
                    <a:pt x="1713" y="169"/>
                  </a:lnTo>
                  <a:lnTo>
                    <a:pt x="1723" y="213"/>
                  </a:lnTo>
                  <a:lnTo>
                    <a:pt x="1732" y="255"/>
                  </a:lnTo>
                  <a:lnTo>
                    <a:pt x="1742" y="299"/>
                  </a:lnTo>
                  <a:lnTo>
                    <a:pt x="1750" y="342"/>
                  </a:lnTo>
                  <a:lnTo>
                    <a:pt x="1757" y="386"/>
                  </a:lnTo>
                  <a:lnTo>
                    <a:pt x="1763" y="430"/>
                  </a:lnTo>
                  <a:lnTo>
                    <a:pt x="1769" y="474"/>
                  </a:lnTo>
                  <a:lnTo>
                    <a:pt x="1775" y="516"/>
                  </a:lnTo>
                  <a:lnTo>
                    <a:pt x="1779" y="561"/>
                  </a:lnTo>
                  <a:lnTo>
                    <a:pt x="1782" y="605"/>
                  </a:lnTo>
                  <a:lnTo>
                    <a:pt x="1784" y="649"/>
                  </a:lnTo>
                  <a:lnTo>
                    <a:pt x="1786" y="693"/>
                  </a:lnTo>
                  <a:lnTo>
                    <a:pt x="1788" y="737"/>
                  </a:lnTo>
                  <a:lnTo>
                    <a:pt x="1788" y="781"/>
                  </a:lnTo>
                  <a:lnTo>
                    <a:pt x="1788" y="826"/>
                  </a:lnTo>
                  <a:lnTo>
                    <a:pt x="1786" y="870"/>
                  </a:lnTo>
                  <a:lnTo>
                    <a:pt x="1784" y="914"/>
                  </a:lnTo>
                  <a:lnTo>
                    <a:pt x="1782" y="958"/>
                  </a:lnTo>
                  <a:lnTo>
                    <a:pt x="1779" y="1002"/>
                  </a:lnTo>
                  <a:lnTo>
                    <a:pt x="1775" y="1046"/>
                  </a:lnTo>
                  <a:lnTo>
                    <a:pt x="1769" y="1090"/>
                  </a:lnTo>
                  <a:lnTo>
                    <a:pt x="1763" y="1135"/>
                  </a:lnTo>
                  <a:lnTo>
                    <a:pt x="1757" y="1179"/>
                  </a:lnTo>
                  <a:lnTo>
                    <a:pt x="1750" y="1221"/>
                  </a:lnTo>
                  <a:lnTo>
                    <a:pt x="1742" y="1265"/>
                  </a:lnTo>
                  <a:lnTo>
                    <a:pt x="1732" y="1307"/>
                  </a:lnTo>
                  <a:lnTo>
                    <a:pt x="1723" y="1352"/>
                  </a:lnTo>
                  <a:lnTo>
                    <a:pt x="1713" y="1394"/>
                  </a:lnTo>
                  <a:lnTo>
                    <a:pt x="1702" y="1438"/>
                  </a:lnTo>
                  <a:lnTo>
                    <a:pt x="1690" y="1480"/>
                  </a:lnTo>
                  <a:lnTo>
                    <a:pt x="1677" y="1522"/>
                  </a:lnTo>
                  <a:lnTo>
                    <a:pt x="1663" y="1565"/>
                  </a:lnTo>
                  <a:lnTo>
                    <a:pt x="1650" y="1607"/>
                  </a:lnTo>
                  <a:lnTo>
                    <a:pt x="1634" y="1647"/>
                  </a:lnTo>
                  <a:lnTo>
                    <a:pt x="1619" y="1689"/>
                  </a:lnTo>
                  <a:lnTo>
                    <a:pt x="1604" y="1730"/>
                  </a:lnTo>
                  <a:lnTo>
                    <a:pt x="1586" y="1770"/>
                  </a:lnTo>
                  <a:lnTo>
                    <a:pt x="1569" y="1812"/>
                  </a:lnTo>
                  <a:lnTo>
                    <a:pt x="1550" y="1851"/>
                  </a:lnTo>
                  <a:lnTo>
                    <a:pt x="1531" y="1891"/>
                  </a:lnTo>
                  <a:lnTo>
                    <a:pt x="1512" y="1931"/>
                  </a:lnTo>
                  <a:lnTo>
                    <a:pt x="1490" y="1970"/>
                  </a:lnTo>
                  <a:lnTo>
                    <a:pt x="1471" y="2008"/>
                  </a:lnTo>
                  <a:lnTo>
                    <a:pt x="1448" y="2048"/>
                  </a:lnTo>
                  <a:lnTo>
                    <a:pt x="1427" y="2085"/>
                  </a:lnTo>
                  <a:lnTo>
                    <a:pt x="1402" y="2123"/>
                  </a:lnTo>
                  <a:lnTo>
                    <a:pt x="1379" y="2160"/>
                  </a:lnTo>
                  <a:lnTo>
                    <a:pt x="1354" y="2198"/>
                  </a:lnTo>
                  <a:lnTo>
                    <a:pt x="1329" y="2233"/>
                  </a:lnTo>
                  <a:lnTo>
                    <a:pt x="1304" y="2269"/>
                  </a:lnTo>
                  <a:lnTo>
                    <a:pt x="1277" y="2306"/>
                  </a:lnTo>
                  <a:lnTo>
                    <a:pt x="1250" y="2340"/>
                  </a:lnTo>
                  <a:lnTo>
                    <a:pt x="1224" y="2375"/>
                  </a:lnTo>
                  <a:lnTo>
                    <a:pt x="1195" y="2409"/>
                  </a:lnTo>
                  <a:lnTo>
                    <a:pt x="1166" y="2442"/>
                  </a:lnTo>
                  <a:lnTo>
                    <a:pt x="1137" y="2475"/>
                  </a:lnTo>
                  <a:lnTo>
                    <a:pt x="1108" y="2507"/>
                  </a:lnTo>
                  <a:lnTo>
                    <a:pt x="1078" y="2540"/>
                  </a:lnTo>
                  <a:lnTo>
                    <a:pt x="1047" y="2573"/>
                  </a:lnTo>
                  <a:lnTo>
                    <a:pt x="1014" y="2603"/>
                  </a:lnTo>
                  <a:lnTo>
                    <a:pt x="984" y="2634"/>
                  </a:lnTo>
                  <a:lnTo>
                    <a:pt x="951" y="2663"/>
                  </a:lnTo>
                  <a:lnTo>
                    <a:pt x="916" y="2692"/>
                  </a:lnTo>
                  <a:lnTo>
                    <a:pt x="884" y="2720"/>
                  </a:lnTo>
                  <a:lnTo>
                    <a:pt x="849" y="2749"/>
                  </a:lnTo>
                  <a:lnTo>
                    <a:pt x="815" y="2776"/>
                  </a:lnTo>
                  <a:lnTo>
                    <a:pt x="780" y="2803"/>
                  </a:lnTo>
                  <a:lnTo>
                    <a:pt x="743" y="2830"/>
                  </a:lnTo>
                  <a:lnTo>
                    <a:pt x="0" y="1807"/>
                  </a:lnTo>
                  <a:lnTo>
                    <a:pt x="18" y="1793"/>
                  </a:lnTo>
                  <a:lnTo>
                    <a:pt x="35" y="1780"/>
                  </a:lnTo>
                  <a:lnTo>
                    <a:pt x="52" y="1766"/>
                  </a:lnTo>
                  <a:lnTo>
                    <a:pt x="69" y="1751"/>
                  </a:lnTo>
                  <a:lnTo>
                    <a:pt x="87" y="1737"/>
                  </a:lnTo>
                  <a:lnTo>
                    <a:pt x="104" y="1722"/>
                  </a:lnTo>
                  <a:lnTo>
                    <a:pt x="119" y="1709"/>
                  </a:lnTo>
                  <a:lnTo>
                    <a:pt x="137" y="1693"/>
                  </a:lnTo>
                  <a:lnTo>
                    <a:pt x="152" y="1678"/>
                  </a:lnTo>
                  <a:lnTo>
                    <a:pt x="167" y="1661"/>
                  </a:lnTo>
                  <a:lnTo>
                    <a:pt x="183" y="1645"/>
                  </a:lnTo>
                  <a:lnTo>
                    <a:pt x="196" y="1630"/>
                  </a:lnTo>
                  <a:lnTo>
                    <a:pt x="212" y="1613"/>
                  </a:lnTo>
                  <a:lnTo>
                    <a:pt x="227" y="1595"/>
                  </a:lnTo>
                  <a:lnTo>
                    <a:pt x="240" y="1578"/>
                  </a:lnTo>
                  <a:lnTo>
                    <a:pt x="254" y="1561"/>
                  </a:lnTo>
                  <a:lnTo>
                    <a:pt x="267" y="1544"/>
                  </a:lnTo>
                  <a:lnTo>
                    <a:pt x="281" y="1526"/>
                  </a:lnTo>
                  <a:lnTo>
                    <a:pt x="294" y="1509"/>
                  </a:lnTo>
                  <a:lnTo>
                    <a:pt x="306" y="1490"/>
                  </a:lnTo>
                  <a:lnTo>
                    <a:pt x="317" y="1471"/>
                  </a:lnTo>
                  <a:lnTo>
                    <a:pt x="331" y="1453"/>
                  </a:lnTo>
                  <a:lnTo>
                    <a:pt x="342" y="1434"/>
                  </a:lnTo>
                  <a:lnTo>
                    <a:pt x="352" y="1415"/>
                  </a:lnTo>
                  <a:lnTo>
                    <a:pt x="363" y="1396"/>
                  </a:lnTo>
                  <a:lnTo>
                    <a:pt x="375" y="1377"/>
                  </a:lnTo>
                  <a:lnTo>
                    <a:pt x="384" y="1357"/>
                  </a:lnTo>
                  <a:lnTo>
                    <a:pt x="394" y="1336"/>
                  </a:lnTo>
                  <a:lnTo>
                    <a:pt x="404" y="1317"/>
                  </a:lnTo>
                  <a:lnTo>
                    <a:pt x="413" y="1298"/>
                  </a:lnTo>
                  <a:lnTo>
                    <a:pt x="421" y="1277"/>
                  </a:lnTo>
                  <a:lnTo>
                    <a:pt x="430" y="1256"/>
                  </a:lnTo>
                  <a:lnTo>
                    <a:pt x="438" y="1236"/>
                  </a:lnTo>
                  <a:lnTo>
                    <a:pt x="446" y="1215"/>
                  </a:lnTo>
                  <a:lnTo>
                    <a:pt x="454" y="1194"/>
                  </a:lnTo>
                  <a:lnTo>
                    <a:pt x="459" y="1173"/>
                  </a:lnTo>
                  <a:lnTo>
                    <a:pt x="467" y="1152"/>
                  </a:lnTo>
                  <a:lnTo>
                    <a:pt x="473" y="1131"/>
                  </a:lnTo>
                  <a:lnTo>
                    <a:pt x="478" y="1110"/>
                  </a:lnTo>
                  <a:lnTo>
                    <a:pt x="484" y="1089"/>
                  </a:lnTo>
                  <a:lnTo>
                    <a:pt x="490" y="1067"/>
                  </a:lnTo>
                  <a:lnTo>
                    <a:pt x="494" y="1044"/>
                  </a:lnTo>
                  <a:lnTo>
                    <a:pt x="500" y="1023"/>
                  </a:lnTo>
                  <a:lnTo>
                    <a:pt x="503" y="1002"/>
                  </a:lnTo>
                  <a:lnTo>
                    <a:pt x="507" y="979"/>
                  </a:lnTo>
                  <a:lnTo>
                    <a:pt x="509" y="958"/>
                  </a:lnTo>
                  <a:lnTo>
                    <a:pt x="513" y="937"/>
                  </a:lnTo>
                  <a:lnTo>
                    <a:pt x="515" y="914"/>
                  </a:lnTo>
                  <a:lnTo>
                    <a:pt x="517" y="893"/>
                  </a:lnTo>
                  <a:lnTo>
                    <a:pt x="519" y="870"/>
                  </a:lnTo>
                  <a:lnTo>
                    <a:pt x="521" y="849"/>
                  </a:lnTo>
                  <a:lnTo>
                    <a:pt x="521" y="826"/>
                  </a:lnTo>
                  <a:lnTo>
                    <a:pt x="523" y="804"/>
                  </a:lnTo>
                  <a:lnTo>
                    <a:pt x="523" y="781"/>
                  </a:lnTo>
                  <a:lnTo>
                    <a:pt x="523" y="760"/>
                  </a:lnTo>
                  <a:lnTo>
                    <a:pt x="521" y="737"/>
                  </a:lnTo>
                  <a:lnTo>
                    <a:pt x="521" y="716"/>
                  </a:lnTo>
                  <a:lnTo>
                    <a:pt x="519" y="693"/>
                  </a:lnTo>
                  <a:lnTo>
                    <a:pt x="517" y="672"/>
                  </a:lnTo>
                  <a:lnTo>
                    <a:pt x="515" y="649"/>
                  </a:lnTo>
                  <a:lnTo>
                    <a:pt x="513" y="628"/>
                  </a:lnTo>
                  <a:lnTo>
                    <a:pt x="509" y="605"/>
                  </a:lnTo>
                  <a:lnTo>
                    <a:pt x="507" y="584"/>
                  </a:lnTo>
                  <a:lnTo>
                    <a:pt x="503" y="562"/>
                  </a:lnTo>
                  <a:lnTo>
                    <a:pt x="500" y="539"/>
                  </a:lnTo>
                  <a:lnTo>
                    <a:pt x="494" y="518"/>
                  </a:lnTo>
                  <a:lnTo>
                    <a:pt x="490" y="497"/>
                  </a:lnTo>
                  <a:lnTo>
                    <a:pt x="484" y="476"/>
                  </a:lnTo>
                  <a:lnTo>
                    <a:pt x="478" y="455"/>
                  </a:lnTo>
                  <a:lnTo>
                    <a:pt x="473" y="432"/>
                  </a:lnTo>
                  <a:lnTo>
                    <a:pt x="467" y="411"/>
                  </a:lnTo>
                  <a:lnTo>
                    <a:pt x="459" y="390"/>
                  </a:lnTo>
                  <a:lnTo>
                    <a:pt x="1663" y="0"/>
                  </a:lnTo>
                  <a:close/>
                </a:path>
              </a:pathLst>
            </a:custGeom>
            <a:noFill/>
            <a:ln w="19050">
              <a:solidFill>
                <a:srgbClr val="FFCC1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3" name="Freeform 22"/>
            <p:cNvSpPr>
              <a:spLocks/>
            </p:cNvSpPr>
            <p:nvPr/>
          </p:nvSpPr>
          <p:spPr bwMode="gray">
            <a:xfrm>
              <a:off x="1164" y="3265"/>
              <a:ext cx="1744" cy="884"/>
            </a:xfrm>
            <a:custGeom>
              <a:avLst/>
              <a:gdLst>
                <a:gd name="T0" fmla="*/ 998 w 2974"/>
                <a:gd name="T1" fmla="*/ 369 h 1507"/>
                <a:gd name="T2" fmla="*/ 960 w 2974"/>
                <a:gd name="T3" fmla="*/ 394 h 1507"/>
                <a:gd name="T4" fmla="*/ 921 w 2974"/>
                <a:gd name="T5" fmla="*/ 416 h 1507"/>
                <a:gd name="T6" fmla="*/ 880 w 2974"/>
                <a:gd name="T7" fmla="*/ 436 h 1507"/>
                <a:gd name="T8" fmla="*/ 837 w 2974"/>
                <a:gd name="T9" fmla="*/ 455 h 1507"/>
                <a:gd name="T10" fmla="*/ 795 w 2974"/>
                <a:gd name="T11" fmla="*/ 470 h 1507"/>
                <a:gd name="T12" fmla="*/ 751 w 2974"/>
                <a:gd name="T13" fmla="*/ 485 h 1507"/>
                <a:gd name="T14" fmla="*/ 707 w 2974"/>
                <a:gd name="T15" fmla="*/ 496 h 1507"/>
                <a:gd name="T16" fmla="*/ 663 w 2974"/>
                <a:gd name="T17" fmla="*/ 505 h 1507"/>
                <a:gd name="T18" fmla="*/ 617 w 2974"/>
                <a:gd name="T19" fmla="*/ 512 h 1507"/>
                <a:gd name="T20" fmla="*/ 572 w 2974"/>
                <a:gd name="T21" fmla="*/ 516 h 1507"/>
                <a:gd name="T22" fmla="*/ 527 w 2974"/>
                <a:gd name="T23" fmla="*/ 519 h 1507"/>
                <a:gd name="T24" fmla="*/ 481 w 2974"/>
                <a:gd name="T25" fmla="*/ 518 h 1507"/>
                <a:gd name="T26" fmla="*/ 436 w 2974"/>
                <a:gd name="T27" fmla="*/ 515 h 1507"/>
                <a:gd name="T28" fmla="*/ 391 w 2974"/>
                <a:gd name="T29" fmla="*/ 510 h 1507"/>
                <a:gd name="T30" fmla="*/ 345 w 2974"/>
                <a:gd name="T31" fmla="*/ 503 h 1507"/>
                <a:gd name="T32" fmla="*/ 301 w 2974"/>
                <a:gd name="T33" fmla="*/ 493 h 1507"/>
                <a:gd name="T34" fmla="*/ 257 w 2974"/>
                <a:gd name="T35" fmla="*/ 480 h 1507"/>
                <a:gd name="T36" fmla="*/ 214 w 2974"/>
                <a:gd name="T37" fmla="*/ 466 h 1507"/>
                <a:gd name="T38" fmla="*/ 172 w 2974"/>
                <a:gd name="T39" fmla="*/ 449 h 1507"/>
                <a:gd name="T40" fmla="*/ 130 w 2974"/>
                <a:gd name="T41" fmla="*/ 430 h 1507"/>
                <a:gd name="T42" fmla="*/ 90 w 2974"/>
                <a:gd name="T43" fmla="*/ 409 h 1507"/>
                <a:gd name="T44" fmla="*/ 50 w 2974"/>
                <a:gd name="T45" fmla="*/ 386 h 1507"/>
                <a:gd name="T46" fmla="*/ 12 w 2974"/>
                <a:gd name="T47" fmla="*/ 361 h 1507"/>
                <a:gd name="T48" fmla="*/ 262 w 2974"/>
                <a:gd name="T49" fmla="*/ 4 h 1507"/>
                <a:gd name="T50" fmla="*/ 281 w 2974"/>
                <a:gd name="T51" fmla="*/ 17 h 1507"/>
                <a:gd name="T52" fmla="*/ 301 w 2974"/>
                <a:gd name="T53" fmla="*/ 28 h 1507"/>
                <a:gd name="T54" fmla="*/ 321 w 2974"/>
                <a:gd name="T55" fmla="*/ 39 h 1507"/>
                <a:gd name="T56" fmla="*/ 341 w 2974"/>
                <a:gd name="T57" fmla="*/ 48 h 1507"/>
                <a:gd name="T58" fmla="*/ 362 w 2974"/>
                <a:gd name="T59" fmla="*/ 57 h 1507"/>
                <a:gd name="T60" fmla="*/ 385 w 2974"/>
                <a:gd name="T61" fmla="*/ 64 h 1507"/>
                <a:gd name="T62" fmla="*/ 406 w 2974"/>
                <a:gd name="T63" fmla="*/ 70 h 1507"/>
                <a:gd name="T64" fmla="*/ 429 w 2974"/>
                <a:gd name="T65" fmla="*/ 75 h 1507"/>
                <a:gd name="T66" fmla="*/ 451 w 2974"/>
                <a:gd name="T67" fmla="*/ 79 h 1507"/>
                <a:gd name="T68" fmla="*/ 473 w 2974"/>
                <a:gd name="T69" fmla="*/ 81 h 1507"/>
                <a:gd name="T70" fmla="*/ 497 w 2974"/>
                <a:gd name="T71" fmla="*/ 83 h 1507"/>
                <a:gd name="T72" fmla="*/ 519 w 2974"/>
                <a:gd name="T73" fmla="*/ 83 h 1507"/>
                <a:gd name="T74" fmla="*/ 542 w 2974"/>
                <a:gd name="T75" fmla="*/ 82 h 1507"/>
                <a:gd name="T76" fmla="*/ 565 w 2974"/>
                <a:gd name="T77" fmla="*/ 80 h 1507"/>
                <a:gd name="T78" fmla="*/ 587 w 2974"/>
                <a:gd name="T79" fmla="*/ 76 h 1507"/>
                <a:gd name="T80" fmla="*/ 609 w 2974"/>
                <a:gd name="T81" fmla="*/ 72 h 1507"/>
                <a:gd name="T82" fmla="*/ 632 w 2974"/>
                <a:gd name="T83" fmla="*/ 66 h 1507"/>
                <a:gd name="T84" fmla="*/ 653 w 2974"/>
                <a:gd name="T85" fmla="*/ 59 h 1507"/>
                <a:gd name="T86" fmla="*/ 675 w 2974"/>
                <a:gd name="T87" fmla="*/ 51 h 1507"/>
                <a:gd name="T88" fmla="*/ 695 w 2974"/>
                <a:gd name="T89" fmla="*/ 42 h 1507"/>
                <a:gd name="T90" fmla="*/ 716 w 2974"/>
                <a:gd name="T91" fmla="*/ 32 h 1507"/>
                <a:gd name="T92" fmla="*/ 735 w 2974"/>
                <a:gd name="T93" fmla="*/ 21 h 1507"/>
                <a:gd name="T94" fmla="*/ 755 w 2974"/>
                <a:gd name="T95" fmla="*/ 9 h 1507"/>
                <a:gd name="T96" fmla="*/ 1023 w 2974"/>
                <a:gd name="T97" fmla="*/ 352 h 15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4"/>
                <a:gd name="T148" fmla="*/ 0 h 1507"/>
                <a:gd name="T149" fmla="*/ 2974 w 2974"/>
                <a:gd name="T150" fmla="*/ 1507 h 15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4" h="1507">
                  <a:moveTo>
                    <a:pt x="2974" y="1023"/>
                  </a:moveTo>
                  <a:lnTo>
                    <a:pt x="2940" y="1048"/>
                  </a:lnTo>
                  <a:lnTo>
                    <a:pt x="2903" y="1073"/>
                  </a:lnTo>
                  <a:lnTo>
                    <a:pt x="2867" y="1098"/>
                  </a:lnTo>
                  <a:lnTo>
                    <a:pt x="2829" y="1121"/>
                  </a:lnTo>
                  <a:lnTo>
                    <a:pt x="2792" y="1144"/>
                  </a:lnTo>
                  <a:lnTo>
                    <a:pt x="2754" y="1167"/>
                  </a:lnTo>
                  <a:lnTo>
                    <a:pt x="2715" y="1188"/>
                  </a:lnTo>
                  <a:lnTo>
                    <a:pt x="2677" y="1209"/>
                  </a:lnTo>
                  <a:lnTo>
                    <a:pt x="2636" y="1230"/>
                  </a:lnTo>
                  <a:lnTo>
                    <a:pt x="2598" y="1249"/>
                  </a:lnTo>
                  <a:lnTo>
                    <a:pt x="2558" y="1269"/>
                  </a:lnTo>
                  <a:lnTo>
                    <a:pt x="2517" y="1288"/>
                  </a:lnTo>
                  <a:lnTo>
                    <a:pt x="2477" y="1305"/>
                  </a:lnTo>
                  <a:lnTo>
                    <a:pt x="2435" y="1322"/>
                  </a:lnTo>
                  <a:lnTo>
                    <a:pt x="2395" y="1338"/>
                  </a:lnTo>
                  <a:lnTo>
                    <a:pt x="2354" y="1353"/>
                  </a:lnTo>
                  <a:lnTo>
                    <a:pt x="2312" y="1368"/>
                  </a:lnTo>
                  <a:lnTo>
                    <a:pt x="2270" y="1382"/>
                  </a:lnTo>
                  <a:lnTo>
                    <a:pt x="2227" y="1395"/>
                  </a:lnTo>
                  <a:lnTo>
                    <a:pt x="2185" y="1409"/>
                  </a:lnTo>
                  <a:lnTo>
                    <a:pt x="2143" y="1420"/>
                  </a:lnTo>
                  <a:lnTo>
                    <a:pt x="2101" y="1432"/>
                  </a:lnTo>
                  <a:lnTo>
                    <a:pt x="2057" y="1441"/>
                  </a:lnTo>
                  <a:lnTo>
                    <a:pt x="2014" y="1451"/>
                  </a:lnTo>
                  <a:lnTo>
                    <a:pt x="1970" y="1461"/>
                  </a:lnTo>
                  <a:lnTo>
                    <a:pt x="1928" y="1468"/>
                  </a:lnTo>
                  <a:lnTo>
                    <a:pt x="1884" y="1476"/>
                  </a:lnTo>
                  <a:lnTo>
                    <a:pt x="1840" y="1482"/>
                  </a:lnTo>
                  <a:lnTo>
                    <a:pt x="1795" y="1487"/>
                  </a:lnTo>
                  <a:lnTo>
                    <a:pt x="1753" y="1493"/>
                  </a:lnTo>
                  <a:lnTo>
                    <a:pt x="1709" y="1497"/>
                  </a:lnTo>
                  <a:lnTo>
                    <a:pt x="1665" y="1501"/>
                  </a:lnTo>
                  <a:lnTo>
                    <a:pt x="1621" y="1503"/>
                  </a:lnTo>
                  <a:lnTo>
                    <a:pt x="1576" y="1505"/>
                  </a:lnTo>
                  <a:lnTo>
                    <a:pt x="1532" y="1507"/>
                  </a:lnTo>
                  <a:lnTo>
                    <a:pt x="1488" y="1507"/>
                  </a:lnTo>
                  <a:lnTo>
                    <a:pt x="1444" y="1507"/>
                  </a:lnTo>
                  <a:lnTo>
                    <a:pt x="1400" y="1505"/>
                  </a:lnTo>
                  <a:lnTo>
                    <a:pt x="1356" y="1503"/>
                  </a:lnTo>
                  <a:lnTo>
                    <a:pt x="1311" y="1501"/>
                  </a:lnTo>
                  <a:lnTo>
                    <a:pt x="1267" y="1497"/>
                  </a:lnTo>
                  <a:lnTo>
                    <a:pt x="1223" y="1493"/>
                  </a:lnTo>
                  <a:lnTo>
                    <a:pt x="1179" y="1487"/>
                  </a:lnTo>
                  <a:lnTo>
                    <a:pt x="1135" y="1482"/>
                  </a:lnTo>
                  <a:lnTo>
                    <a:pt x="1093" y="1476"/>
                  </a:lnTo>
                  <a:lnTo>
                    <a:pt x="1048" y="1468"/>
                  </a:lnTo>
                  <a:lnTo>
                    <a:pt x="1004" y="1461"/>
                  </a:lnTo>
                  <a:lnTo>
                    <a:pt x="962" y="1451"/>
                  </a:lnTo>
                  <a:lnTo>
                    <a:pt x="918" y="1441"/>
                  </a:lnTo>
                  <a:lnTo>
                    <a:pt x="876" y="1432"/>
                  </a:lnTo>
                  <a:lnTo>
                    <a:pt x="833" y="1420"/>
                  </a:lnTo>
                  <a:lnTo>
                    <a:pt x="789" y="1409"/>
                  </a:lnTo>
                  <a:lnTo>
                    <a:pt x="747" y="1395"/>
                  </a:lnTo>
                  <a:lnTo>
                    <a:pt x="705" y="1382"/>
                  </a:lnTo>
                  <a:lnTo>
                    <a:pt x="664" y="1368"/>
                  </a:lnTo>
                  <a:lnTo>
                    <a:pt x="622" y="1353"/>
                  </a:lnTo>
                  <a:lnTo>
                    <a:pt x="580" y="1338"/>
                  </a:lnTo>
                  <a:lnTo>
                    <a:pt x="540" y="1322"/>
                  </a:lnTo>
                  <a:lnTo>
                    <a:pt x="499" y="1305"/>
                  </a:lnTo>
                  <a:lnTo>
                    <a:pt x="459" y="1288"/>
                  </a:lnTo>
                  <a:lnTo>
                    <a:pt x="419" y="1269"/>
                  </a:lnTo>
                  <a:lnTo>
                    <a:pt x="378" y="1249"/>
                  </a:lnTo>
                  <a:lnTo>
                    <a:pt x="338" y="1230"/>
                  </a:lnTo>
                  <a:lnTo>
                    <a:pt x="300" y="1209"/>
                  </a:lnTo>
                  <a:lnTo>
                    <a:pt x="261" y="1188"/>
                  </a:lnTo>
                  <a:lnTo>
                    <a:pt x="223" y="1167"/>
                  </a:lnTo>
                  <a:lnTo>
                    <a:pt x="184" y="1144"/>
                  </a:lnTo>
                  <a:lnTo>
                    <a:pt x="146" y="1121"/>
                  </a:lnTo>
                  <a:lnTo>
                    <a:pt x="109" y="1098"/>
                  </a:lnTo>
                  <a:lnTo>
                    <a:pt x="73" y="1073"/>
                  </a:lnTo>
                  <a:lnTo>
                    <a:pt x="36" y="1048"/>
                  </a:lnTo>
                  <a:lnTo>
                    <a:pt x="0" y="1023"/>
                  </a:lnTo>
                  <a:lnTo>
                    <a:pt x="743" y="0"/>
                  </a:lnTo>
                  <a:lnTo>
                    <a:pt x="762" y="11"/>
                  </a:lnTo>
                  <a:lnTo>
                    <a:pt x="780" y="25"/>
                  </a:lnTo>
                  <a:lnTo>
                    <a:pt x="799" y="36"/>
                  </a:lnTo>
                  <a:lnTo>
                    <a:pt x="818" y="50"/>
                  </a:lnTo>
                  <a:lnTo>
                    <a:pt x="835" y="61"/>
                  </a:lnTo>
                  <a:lnTo>
                    <a:pt x="854" y="71"/>
                  </a:lnTo>
                  <a:lnTo>
                    <a:pt x="874" y="82"/>
                  </a:lnTo>
                  <a:lnTo>
                    <a:pt x="893" y="94"/>
                  </a:lnTo>
                  <a:lnTo>
                    <a:pt x="914" y="103"/>
                  </a:lnTo>
                  <a:lnTo>
                    <a:pt x="933" y="113"/>
                  </a:lnTo>
                  <a:lnTo>
                    <a:pt x="952" y="122"/>
                  </a:lnTo>
                  <a:lnTo>
                    <a:pt x="974" y="132"/>
                  </a:lnTo>
                  <a:lnTo>
                    <a:pt x="993" y="140"/>
                  </a:lnTo>
                  <a:lnTo>
                    <a:pt x="1014" y="149"/>
                  </a:lnTo>
                  <a:lnTo>
                    <a:pt x="1035" y="157"/>
                  </a:lnTo>
                  <a:lnTo>
                    <a:pt x="1054" y="165"/>
                  </a:lnTo>
                  <a:lnTo>
                    <a:pt x="1075" y="172"/>
                  </a:lnTo>
                  <a:lnTo>
                    <a:pt x="1096" y="178"/>
                  </a:lnTo>
                  <a:lnTo>
                    <a:pt x="1118" y="186"/>
                  </a:lnTo>
                  <a:lnTo>
                    <a:pt x="1139" y="192"/>
                  </a:lnTo>
                  <a:lnTo>
                    <a:pt x="1160" y="197"/>
                  </a:lnTo>
                  <a:lnTo>
                    <a:pt x="1181" y="203"/>
                  </a:lnTo>
                  <a:lnTo>
                    <a:pt x="1204" y="209"/>
                  </a:lnTo>
                  <a:lnTo>
                    <a:pt x="1225" y="213"/>
                  </a:lnTo>
                  <a:lnTo>
                    <a:pt x="1246" y="218"/>
                  </a:lnTo>
                  <a:lnTo>
                    <a:pt x="1267" y="222"/>
                  </a:lnTo>
                  <a:lnTo>
                    <a:pt x="1290" y="226"/>
                  </a:lnTo>
                  <a:lnTo>
                    <a:pt x="1311" y="228"/>
                  </a:lnTo>
                  <a:lnTo>
                    <a:pt x="1333" y="232"/>
                  </a:lnTo>
                  <a:lnTo>
                    <a:pt x="1356" y="234"/>
                  </a:lnTo>
                  <a:lnTo>
                    <a:pt x="1377" y="236"/>
                  </a:lnTo>
                  <a:lnTo>
                    <a:pt x="1400" y="238"/>
                  </a:lnTo>
                  <a:lnTo>
                    <a:pt x="1421" y="240"/>
                  </a:lnTo>
                  <a:lnTo>
                    <a:pt x="1444" y="240"/>
                  </a:lnTo>
                  <a:lnTo>
                    <a:pt x="1465" y="241"/>
                  </a:lnTo>
                  <a:lnTo>
                    <a:pt x="1488" y="241"/>
                  </a:lnTo>
                  <a:lnTo>
                    <a:pt x="1509" y="241"/>
                  </a:lnTo>
                  <a:lnTo>
                    <a:pt x="1532" y="240"/>
                  </a:lnTo>
                  <a:lnTo>
                    <a:pt x="1553" y="240"/>
                  </a:lnTo>
                  <a:lnTo>
                    <a:pt x="1576" y="238"/>
                  </a:lnTo>
                  <a:lnTo>
                    <a:pt x="1598" y="236"/>
                  </a:lnTo>
                  <a:lnTo>
                    <a:pt x="1621" y="234"/>
                  </a:lnTo>
                  <a:lnTo>
                    <a:pt x="1642" y="232"/>
                  </a:lnTo>
                  <a:lnTo>
                    <a:pt x="1663" y="228"/>
                  </a:lnTo>
                  <a:lnTo>
                    <a:pt x="1686" y="226"/>
                  </a:lnTo>
                  <a:lnTo>
                    <a:pt x="1707" y="222"/>
                  </a:lnTo>
                  <a:lnTo>
                    <a:pt x="1728" y="218"/>
                  </a:lnTo>
                  <a:lnTo>
                    <a:pt x="1751" y="213"/>
                  </a:lnTo>
                  <a:lnTo>
                    <a:pt x="1772" y="209"/>
                  </a:lnTo>
                  <a:lnTo>
                    <a:pt x="1793" y="203"/>
                  </a:lnTo>
                  <a:lnTo>
                    <a:pt x="1815" y="197"/>
                  </a:lnTo>
                  <a:lnTo>
                    <a:pt x="1836" y="192"/>
                  </a:lnTo>
                  <a:lnTo>
                    <a:pt x="1857" y="186"/>
                  </a:lnTo>
                  <a:lnTo>
                    <a:pt x="1878" y="178"/>
                  </a:lnTo>
                  <a:lnTo>
                    <a:pt x="1899" y="172"/>
                  </a:lnTo>
                  <a:lnTo>
                    <a:pt x="1920" y="165"/>
                  </a:lnTo>
                  <a:lnTo>
                    <a:pt x="1941" y="157"/>
                  </a:lnTo>
                  <a:lnTo>
                    <a:pt x="1962" y="149"/>
                  </a:lnTo>
                  <a:lnTo>
                    <a:pt x="1982" y="140"/>
                  </a:lnTo>
                  <a:lnTo>
                    <a:pt x="2003" y="132"/>
                  </a:lnTo>
                  <a:lnTo>
                    <a:pt x="2022" y="122"/>
                  </a:lnTo>
                  <a:lnTo>
                    <a:pt x="2043" y="113"/>
                  </a:lnTo>
                  <a:lnTo>
                    <a:pt x="2062" y="103"/>
                  </a:lnTo>
                  <a:lnTo>
                    <a:pt x="2082" y="94"/>
                  </a:lnTo>
                  <a:lnTo>
                    <a:pt x="2101" y="82"/>
                  </a:lnTo>
                  <a:lnTo>
                    <a:pt x="2120" y="71"/>
                  </a:lnTo>
                  <a:lnTo>
                    <a:pt x="2139" y="61"/>
                  </a:lnTo>
                  <a:lnTo>
                    <a:pt x="2158" y="50"/>
                  </a:lnTo>
                  <a:lnTo>
                    <a:pt x="2178" y="36"/>
                  </a:lnTo>
                  <a:lnTo>
                    <a:pt x="2195" y="25"/>
                  </a:lnTo>
                  <a:lnTo>
                    <a:pt x="2214" y="11"/>
                  </a:lnTo>
                  <a:lnTo>
                    <a:pt x="2231" y="0"/>
                  </a:lnTo>
                  <a:lnTo>
                    <a:pt x="2974" y="1023"/>
                  </a:lnTo>
                  <a:close/>
                </a:path>
              </a:pathLst>
            </a:custGeom>
            <a:noFill/>
            <a:ln w="19050">
              <a:solidFill>
                <a:srgbClr val="00B48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4" name="Freeform 23"/>
            <p:cNvSpPr>
              <a:spLocks/>
            </p:cNvSpPr>
            <p:nvPr/>
          </p:nvSpPr>
          <p:spPr bwMode="gray">
            <a:xfrm>
              <a:off x="496" y="2163"/>
              <a:ext cx="1048" cy="1661"/>
            </a:xfrm>
            <a:custGeom>
              <a:avLst/>
              <a:gdLst>
                <a:gd name="T0" fmla="*/ 334 w 1786"/>
                <a:gd name="T1" fmla="*/ 956 h 2830"/>
                <a:gd name="T2" fmla="*/ 300 w 1786"/>
                <a:gd name="T3" fmla="*/ 927 h 2830"/>
                <a:gd name="T4" fmla="*/ 266 w 1786"/>
                <a:gd name="T5" fmla="*/ 897 h 2830"/>
                <a:gd name="T6" fmla="*/ 234 w 1786"/>
                <a:gd name="T7" fmla="*/ 863 h 2830"/>
                <a:gd name="T8" fmla="*/ 204 w 1786"/>
                <a:gd name="T9" fmla="*/ 830 h 2830"/>
                <a:gd name="T10" fmla="*/ 175 w 1786"/>
                <a:gd name="T11" fmla="*/ 794 h 2830"/>
                <a:gd name="T12" fmla="*/ 148 w 1786"/>
                <a:gd name="T13" fmla="*/ 757 h 2830"/>
                <a:gd name="T14" fmla="*/ 124 w 1786"/>
                <a:gd name="T15" fmla="*/ 718 h 2830"/>
                <a:gd name="T16" fmla="*/ 102 w 1786"/>
                <a:gd name="T17" fmla="*/ 678 h 2830"/>
                <a:gd name="T18" fmla="*/ 81 w 1786"/>
                <a:gd name="T19" fmla="*/ 637 h 2830"/>
                <a:gd name="T20" fmla="*/ 64 w 1786"/>
                <a:gd name="T21" fmla="*/ 596 h 2830"/>
                <a:gd name="T22" fmla="*/ 48 w 1786"/>
                <a:gd name="T23" fmla="*/ 553 h 2830"/>
                <a:gd name="T24" fmla="*/ 34 w 1786"/>
                <a:gd name="T25" fmla="*/ 510 h 2830"/>
                <a:gd name="T26" fmla="*/ 22 w 1786"/>
                <a:gd name="T27" fmla="*/ 466 h 2830"/>
                <a:gd name="T28" fmla="*/ 13 w 1786"/>
                <a:gd name="T29" fmla="*/ 421 h 2830"/>
                <a:gd name="T30" fmla="*/ 6 w 1786"/>
                <a:gd name="T31" fmla="*/ 376 h 2830"/>
                <a:gd name="T32" fmla="*/ 2 w 1786"/>
                <a:gd name="T33" fmla="*/ 330 h 2830"/>
                <a:gd name="T34" fmla="*/ 0 w 1786"/>
                <a:gd name="T35" fmla="*/ 285 h 2830"/>
                <a:gd name="T36" fmla="*/ 1 w 1786"/>
                <a:gd name="T37" fmla="*/ 239 h 2830"/>
                <a:gd name="T38" fmla="*/ 4 w 1786"/>
                <a:gd name="T39" fmla="*/ 193 h 2830"/>
                <a:gd name="T40" fmla="*/ 9 w 1786"/>
                <a:gd name="T41" fmla="*/ 148 h 2830"/>
                <a:gd name="T42" fmla="*/ 16 w 1786"/>
                <a:gd name="T43" fmla="*/ 103 h 2830"/>
                <a:gd name="T44" fmla="*/ 26 w 1786"/>
                <a:gd name="T45" fmla="*/ 58 h 2830"/>
                <a:gd name="T46" fmla="*/ 38 w 1786"/>
                <a:gd name="T47" fmla="*/ 15 h 2830"/>
                <a:gd name="T48" fmla="*/ 455 w 1786"/>
                <a:gd name="T49" fmla="*/ 141 h 2830"/>
                <a:gd name="T50" fmla="*/ 448 w 1786"/>
                <a:gd name="T51" fmla="*/ 164 h 2830"/>
                <a:gd name="T52" fmla="*/ 444 w 1786"/>
                <a:gd name="T53" fmla="*/ 185 h 2830"/>
                <a:gd name="T54" fmla="*/ 440 w 1786"/>
                <a:gd name="T55" fmla="*/ 208 h 2830"/>
                <a:gd name="T56" fmla="*/ 437 w 1786"/>
                <a:gd name="T57" fmla="*/ 231 h 2830"/>
                <a:gd name="T58" fmla="*/ 436 w 1786"/>
                <a:gd name="T59" fmla="*/ 254 h 2830"/>
                <a:gd name="T60" fmla="*/ 436 w 1786"/>
                <a:gd name="T61" fmla="*/ 277 h 2830"/>
                <a:gd name="T62" fmla="*/ 437 w 1786"/>
                <a:gd name="T63" fmla="*/ 300 h 2830"/>
                <a:gd name="T64" fmla="*/ 439 w 1786"/>
                <a:gd name="T65" fmla="*/ 323 h 2830"/>
                <a:gd name="T66" fmla="*/ 442 w 1786"/>
                <a:gd name="T67" fmla="*/ 345 h 2830"/>
                <a:gd name="T68" fmla="*/ 447 w 1786"/>
                <a:gd name="T69" fmla="*/ 367 h 2830"/>
                <a:gd name="T70" fmla="*/ 452 w 1786"/>
                <a:gd name="T71" fmla="*/ 390 h 2830"/>
                <a:gd name="T72" fmla="*/ 459 w 1786"/>
                <a:gd name="T73" fmla="*/ 411 h 2830"/>
                <a:gd name="T74" fmla="*/ 468 w 1786"/>
                <a:gd name="T75" fmla="*/ 433 h 2830"/>
                <a:gd name="T76" fmla="*/ 476 w 1786"/>
                <a:gd name="T77" fmla="*/ 454 h 2830"/>
                <a:gd name="T78" fmla="*/ 487 w 1786"/>
                <a:gd name="T79" fmla="*/ 474 h 2830"/>
                <a:gd name="T80" fmla="*/ 498 w 1786"/>
                <a:gd name="T81" fmla="*/ 494 h 2830"/>
                <a:gd name="T82" fmla="*/ 510 w 1786"/>
                <a:gd name="T83" fmla="*/ 514 h 2830"/>
                <a:gd name="T84" fmla="*/ 523 w 1786"/>
                <a:gd name="T85" fmla="*/ 532 h 2830"/>
                <a:gd name="T86" fmla="*/ 537 w 1786"/>
                <a:gd name="T87" fmla="*/ 549 h 2830"/>
                <a:gd name="T88" fmla="*/ 553 w 1786"/>
                <a:gd name="T89" fmla="*/ 566 h 2830"/>
                <a:gd name="T90" fmla="*/ 569 w 1786"/>
                <a:gd name="T91" fmla="*/ 583 h 2830"/>
                <a:gd name="T92" fmla="*/ 586 w 1786"/>
                <a:gd name="T93" fmla="*/ 598 h 2830"/>
                <a:gd name="T94" fmla="*/ 603 w 1786"/>
                <a:gd name="T95" fmla="*/ 613 h 2830"/>
                <a:gd name="T96" fmla="*/ 359 w 1786"/>
                <a:gd name="T97" fmla="*/ 975 h 28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6"/>
                <a:gd name="T148" fmla="*/ 0 h 2830"/>
                <a:gd name="T149" fmla="*/ 1786 w 1786"/>
                <a:gd name="T150" fmla="*/ 2830 h 28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6" h="2830">
                  <a:moveTo>
                    <a:pt x="1043" y="2830"/>
                  </a:moveTo>
                  <a:lnTo>
                    <a:pt x="1008" y="2803"/>
                  </a:lnTo>
                  <a:lnTo>
                    <a:pt x="972" y="2776"/>
                  </a:lnTo>
                  <a:lnTo>
                    <a:pt x="937" y="2749"/>
                  </a:lnTo>
                  <a:lnTo>
                    <a:pt x="905" y="2720"/>
                  </a:lnTo>
                  <a:lnTo>
                    <a:pt x="870" y="2692"/>
                  </a:lnTo>
                  <a:lnTo>
                    <a:pt x="837" y="2663"/>
                  </a:lnTo>
                  <a:lnTo>
                    <a:pt x="805" y="2634"/>
                  </a:lnTo>
                  <a:lnTo>
                    <a:pt x="772" y="2603"/>
                  </a:lnTo>
                  <a:lnTo>
                    <a:pt x="741" y="2573"/>
                  </a:lnTo>
                  <a:lnTo>
                    <a:pt x="711" y="2540"/>
                  </a:lnTo>
                  <a:lnTo>
                    <a:pt x="680" y="2507"/>
                  </a:lnTo>
                  <a:lnTo>
                    <a:pt x="649" y="2475"/>
                  </a:lnTo>
                  <a:lnTo>
                    <a:pt x="620" y="2442"/>
                  </a:lnTo>
                  <a:lnTo>
                    <a:pt x="592" y="2409"/>
                  </a:lnTo>
                  <a:lnTo>
                    <a:pt x="563" y="2375"/>
                  </a:lnTo>
                  <a:lnTo>
                    <a:pt x="536" y="2340"/>
                  </a:lnTo>
                  <a:lnTo>
                    <a:pt x="509" y="2306"/>
                  </a:lnTo>
                  <a:lnTo>
                    <a:pt x="482" y="2269"/>
                  </a:lnTo>
                  <a:lnTo>
                    <a:pt x="457" y="2233"/>
                  </a:lnTo>
                  <a:lnTo>
                    <a:pt x="432" y="2198"/>
                  </a:lnTo>
                  <a:lnTo>
                    <a:pt x="407" y="2160"/>
                  </a:lnTo>
                  <a:lnTo>
                    <a:pt x="384" y="2123"/>
                  </a:lnTo>
                  <a:lnTo>
                    <a:pt x="361" y="2085"/>
                  </a:lnTo>
                  <a:lnTo>
                    <a:pt x="338" y="2048"/>
                  </a:lnTo>
                  <a:lnTo>
                    <a:pt x="317" y="2008"/>
                  </a:lnTo>
                  <a:lnTo>
                    <a:pt x="296" y="1970"/>
                  </a:lnTo>
                  <a:lnTo>
                    <a:pt x="275" y="1931"/>
                  </a:lnTo>
                  <a:lnTo>
                    <a:pt x="256" y="1891"/>
                  </a:lnTo>
                  <a:lnTo>
                    <a:pt x="236" y="1851"/>
                  </a:lnTo>
                  <a:lnTo>
                    <a:pt x="219" y="1812"/>
                  </a:lnTo>
                  <a:lnTo>
                    <a:pt x="202" y="1770"/>
                  </a:lnTo>
                  <a:lnTo>
                    <a:pt x="185" y="1730"/>
                  </a:lnTo>
                  <a:lnTo>
                    <a:pt x="167" y="1689"/>
                  </a:lnTo>
                  <a:lnTo>
                    <a:pt x="152" y="1647"/>
                  </a:lnTo>
                  <a:lnTo>
                    <a:pt x="138" y="1607"/>
                  </a:lnTo>
                  <a:lnTo>
                    <a:pt x="123" y="1565"/>
                  </a:lnTo>
                  <a:lnTo>
                    <a:pt x="110" y="1522"/>
                  </a:lnTo>
                  <a:lnTo>
                    <a:pt x="98" y="1480"/>
                  </a:lnTo>
                  <a:lnTo>
                    <a:pt x="87" y="1438"/>
                  </a:lnTo>
                  <a:lnTo>
                    <a:pt x="75" y="1394"/>
                  </a:lnTo>
                  <a:lnTo>
                    <a:pt x="65" y="1352"/>
                  </a:lnTo>
                  <a:lnTo>
                    <a:pt x="56" y="1307"/>
                  </a:lnTo>
                  <a:lnTo>
                    <a:pt x="46" y="1265"/>
                  </a:lnTo>
                  <a:lnTo>
                    <a:pt x="39" y="1221"/>
                  </a:lnTo>
                  <a:lnTo>
                    <a:pt x="31" y="1179"/>
                  </a:lnTo>
                  <a:lnTo>
                    <a:pt x="25" y="1135"/>
                  </a:lnTo>
                  <a:lnTo>
                    <a:pt x="19" y="1090"/>
                  </a:lnTo>
                  <a:lnTo>
                    <a:pt x="14" y="1046"/>
                  </a:lnTo>
                  <a:lnTo>
                    <a:pt x="10" y="1002"/>
                  </a:lnTo>
                  <a:lnTo>
                    <a:pt x="6" y="958"/>
                  </a:lnTo>
                  <a:lnTo>
                    <a:pt x="4" y="914"/>
                  </a:lnTo>
                  <a:lnTo>
                    <a:pt x="2" y="870"/>
                  </a:lnTo>
                  <a:lnTo>
                    <a:pt x="0" y="826"/>
                  </a:lnTo>
                  <a:lnTo>
                    <a:pt x="0" y="781"/>
                  </a:lnTo>
                  <a:lnTo>
                    <a:pt x="0" y="737"/>
                  </a:lnTo>
                  <a:lnTo>
                    <a:pt x="2" y="693"/>
                  </a:lnTo>
                  <a:lnTo>
                    <a:pt x="4" y="649"/>
                  </a:lnTo>
                  <a:lnTo>
                    <a:pt x="6" y="605"/>
                  </a:lnTo>
                  <a:lnTo>
                    <a:pt x="10" y="561"/>
                  </a:lnTo>
                  <a:lnTo>
                    <a:pt x="14" y="516"/>
                  </a:lnTo>
                  <a:lnTo>
                    <a:pt x="19" y="474"/>
                  </a:lnTo>
                  <a:lnTo>
                    <a:pt x="25" y="430"/>
                  </a:lnTo>
                  <a:lnTo>
                    <a:pt x="31" y="386"/>
                  </a:lnTo>
                  <a:lnTo>
                    <a:pt x="39" y="342"/>
                  </a:lnTo>
                  <a:lnTo>
                    <a:pt x="46" y="299"/>
                  </a:lnTo>
                  <a:lnTo>
                    <a:pt x="56" y="255"/>
                  </a:lnTo>
                  <a:lnTo>
                    <a:pt x="65" y="213"/>
                  </a:lnTo>
                  <a:lnTo>
                    <a:pt x="75" y="169"/>
                  </a:lnTo>
                  <a:lnTo>
                    <a:pt x="87" y="127"/>
                  </a:lnTo>
                  <a:lnTo>
                    <a:pt x="98" y="84"/>
                  </a:lnTo>
                  <a:lnTo>
                    <a:pt x="110" y="42"/>
                  </a:lnTo>
                  <a:lnTo>
                    <a:pt x="123" y="0"/>
                  </a:lnTo>
                  <a:lnTo>
                    <a:pt x="1327" y="390"/>
                  </a:lnTo>
                  <a:lnTo>
                    <a:pt x="1321" y="411"/>
                  </a:lnTo>
                  <a:lnTo>
                    <a:pt x="1314" y="432"/>
                  </a:lnTo>
                  <a:lnTo>
                    <a:pt x="1308" y="455"/>
                  </a:lnTo>
                  <a:lnTo>
                    <a:pt x="1302" y="476"/>
                  </a:lnTo>
                  <a:lnTo>
                    <a:pt x="1298" y="497"/>
                  </a:lnTo>
                  <a:lnTo>
                    <a:pt x="1293" y="518"/>
                  </a:lnTo>
                  <a:lnTo>
                    <a:pt x="1289" y="539"/>
                  </a:lnTo>
                  <a:lnTo>
                    <a:pt x="1285" y="562"/>
                  </a:lnTo>
                  <a:lnTo>
                    <a:pt x="1281" y="584"/>
                  </a:lnTo>
                  <a:lnTo>
                    <a:pt x="1277" y="605"/>
                  </a:lnTo>
                  <a:lnTo>
                    <a:pt x="1275" y="628"/>
                  </a:lnTo>
                  <a:lnTo>
                    <a:pt x="1271" y="649"/>
                  </a:lnTo>
                  <a:lnTo>
                    <a:pt x="1270" y="672"/>
                  </a:lnTo>
                  <a:lnTo>
                    <a:pt x="1268" y="693"/>
                  </a:lnTo>
                  <a:lnTo>
                    <a:pt x="1268" y="716"/>
                  </a:lnTo>
                  <a:lnTo>
                    <a:pt x="1266" y="737"/>
                  </a:lnTo>
                  <a:lnTo>
                    <a:pt x="1266" y="760"/>
                  </a:lnTo>
                  <a:lnTo>
                    <a:pt x="1266" y="781"/>
                  </a:lnTo>
                  <a:lnTo>
                    <a:pt x="1266" y="804"/>
                  </a:lnTo>
                  <a:lnTo>
                    <a:pt x="1266" y="826"/>
                  </a:lnTo>
                  <a:lnTo>
                    <a:pt x="1268" y="849"/>
                  </a:lnTo>
                  <a:lnTo>
                    <a:pt x="1268" y="870"/>
                  </a:lnTo>
                  <a:lnTo>
                    <a:pt x="1270" y="893"/>
                  </a:lnTo>
                  <a:lnTo>
                    <a:pt x="1271" y="914"/>
                  </a:lnTo>
                  <a:lnTo>
                    <a:pt x="1275" y="937"/>
                  </a:lnTo>
                  <a:lnTo>
                    <a:pt x="1277" y="958"/>
                  </a:lnTo>
                  <a:lnTo>
                    <a:pt x="1281" y="979"/>
                  </a:lnTo>
                  <a:lnTo>
                    <a:pt x="1285" y="1002"/>
                  </a:lnTo>
                  <a:lnTo>
                    <a:pt x="1289" y="1023"/>
                  </a:lnTo>
                  <a:lnTo>
                    <a:pt x="1293" y="1044"/>
                  </a:lnTo>
                  <a:lnTo>
                    <a:pt x="1298" y="1067"/>
                  </a:lnTo>
                  <a:lnTo>
                    <a:pt x="1302" y="1089"/>
                  </a:lnTo>
                  <a:lnTo>
                    <a:pt x="1308" y="1110"/>
                  </a:lnTo>
                  <a:lnTo>
                    <a:pt x="1314" y="1131"/>
                  </a:lnTo>
                  <a:lnTo>
                    <a:pt x="1321" y="1152"/>
                  </a:lnTo>
                  <a:lnTo>
                    <a:pt x="1327" y="1173"/>
                  </a:lnTo>
                  <a:lnTo>
                    <a:pt x="1335" y="1194"/>
                  </a:lnTo>
                  <a:lnTo>
                    <a:pt x="1341" y="1215"/>
                  </a:lnTo>
                  <a:lnTo>
                    <a:pt x="1350" y="1236"/>
                  </a:lnTo>
                  <a:lnTo>
                    <a:pt x="1358" y="1256"/>
                  </a:lnTo>
                  <a:lnTo>
                    <a:pt x="1366" y="1277"/>
                  </a:lnTo>
                  <a:lnTo>
                    <a:pt x="1375" y="1298"/>
                  </a:lnTo>
                  <a:lnTo>
                    <a:pt x="1383" y="1317"/>
                  </a:lnTo>
                  <a:lnTo>
                    <a:pt x="1392" y="1336"/>
                  </a:lnTo>
                  <a:lnTo>
                    <a:pt x="1404" y="1357"/>
                  </a:lnTo>
                  <a:lnTo>
                    <a:pt x="1414" y="1377"/>
                  </a:lnTo>
                  <a:lnTo>
                    <a:pt x="1423" y="1396"/>
                  </a:lnTo>
                  <a:lnTo>
                    <a:pt x="1435" y="1415"/>
                  </a:lnTo>
                  <a:lnTo>
                    <a:pt x="1446" y="1434"/>
                  </a:lnTo>
                  <a:lnTo>
                    <a:pt x="1458" y="1453"/>
                  </a:lnTo>
                  <a:lnTo>
                    <a:pt x="1469" y="1471"/>
                  </a:lnTo>
                  <a:lnTo>
                    <a:pt x="1481" y="1490"/>
                  </a:lnTo>
                  <a:lnTo>
                    <a:pt x="1494" y="1509"/>
                  </a:lnTo>
                  <a:lnTo>
                    <a:pt x="1508" y="1526"/>
                  </a:lnTo>
                  <a:lnTo>
                    <a:pt x="1519" y="1544"/>
                  </a:lnTo>
                  <a:lnTo>
                    <a:pt x="1533" y="1561"/>
                  </a:lnTo>
                  <a:lnTo>
                    <a:pt x="1548" y="1578"/>
                  </a:lnTo>
                  <a:lnTo>
                    <a:pt x="1561" y="1595"/>
                  </a:lnTo>
                  <a:lnTo>
                    <a:pt x="1575" y="1613"/>
                  </a:lnTo>
                  <a:lnTo>
                    <a:pt x="1590" y="1630"/>
                  </a:lnTo>
                  <a:lnTo>
                    <a:pt x="1606" y="1645"/>
                  </a:lnTo>
                  <a:lnTo>
                    <a:pt x="1621" y="1661"/>
                  </a:lnTo>
                  <a:lnTo>
                    <a:pt x="1636" y="1678"/>
                  </a:lnTo>
                  <a:lnTo>
                    <a:pt x="1652" y="1693"/>
                  </a:lnTo>
                  <a:lnTo>
                    <a:pt x="1667" y="1709"/>
                  </a:lnTo>
                  <a:lnTo>
                    <a:pt x="1684" y="1722"/>
                  </a:lnTo>
                  <a:lnTo>
                    <a:pt x="1700" y="1737"/>
                  </a:lnTo>
                  <a:lnTo>
                    <a:pt x="1717" y="1751"/>
                  </a:lnTo>
                  <a:lnTo>
                    <a:pt x="1734" y="1766"/>
                  </a:lnTo>
                  <a:lnTo>
                    <a:pt x="1752" y="1780"/>
                  </a:lnTo>
                  <a:lnTo>
                    <a:pt x="1769" y="1793"/>
                  </a:lnTo>
                  <a:lnTo>
                    <a:pt x="1786" y="1807"/>
                  </a:lnTo>
                  <a:lnTo>
                    <a:pt x="1043" y="2830"/>
                  </a:lnTo>
                  <a:close/>
                </a:path>
              </a:pathLst>
            </a:custGeom>
            <a:noFill/>
            <a:ln w="19050">
              <a:solidFill>
                <a:srgbClr val="4D33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5" name="Freeform 24"/>
            <p:cNvSpPr>
              <a:spLocks/>
            </p:cNvSpPr>
            <p:nvPr/>
          </p:nvSpPr>
          <p:spPr bwMode="gray">
            <a:xfrm>
              <a:off x="589" y="1071"/>
              <a:ext cx="1412" cy="1254"/>
            </a:xfrm>
            <a:custGeom>
              <a:avLst/>
              <a:gdLst>
                <a:gd name="T0" fmla="*/ 9 w 2408"/>
                <a:gd name="T1" fmla="*/ 572 h 2138"/>
                <a:gd name="T2" fmla="*/ 27 w 2408"/>
                <a:gd name="T3" fmla="*/ 530 h 2138"/>
                <a:gd name="T4" fmla="*/ 45 w 2408"/>
                <a:gd name="T5" fmla="*/ 489 h 2138"/>
                <a:gd name="T6" fmla="*/ 67 w 2408"/>
                <a:gd name="T7" fmla="*/ 448 h 2138"/>
                <a:gd name="T8" fmla="*/ 90 w 2408"/>
                <a:gd name="T9" fmla="*/ 409 h 2138"/>
                <a:gd name="T10" fmla="*/ 115 w 2408"/>
                <a:gd name="T11" fmla="*/ 371 h 2138"/>
                <a:gd name="T12" fmla="*/ 142 w 2408"/>
                <a:gd name="T13" fmla="*/ 335 h 2138"/>
                <a:gd name="T14" fmla="*/ 171 w 2408"/>
                <a:gd name="T15" fmla="*/ 299 h 2138"/>
                <a:gd name="T16" fmla="*/ 202 w 2408"/>
                <a:gd name="T17" fmla="*/ 266 h 2138"/>
                <a:gd name="T18" fmla="*/ 234 w 2408"/>
                <a:gd name="T19" fmla="*/ 233 h 2138"/>
                <a:gd name="T20" fmla="*/ 269 w 2408"/>
                <a:gd name="T21" fmla="*/ 204 h 2138"/>
                <a:gd name="T22" fmla="*/ 304 w 2408"/>
                <a:gd name="T23" fmla="*/ 175 h 2138"/>
                <a:gd name="T24" fmla="*/ 341 w 2408"/>
                <a:gd name="T25" fmla="*/ 148 h 2138"/>
                <a:gd name="T26" fmla="*/ 379 w 2408"/>
                <a:gd name="T27" fmla="*/ 124 h 2138"/>
                <a:gd name="T28" fmla="*/ 419 w 2408"/>
                <a:gd name="T29" fmla="*/ 101 h 2138"/>
                <a:gd name="T30" fmla="*/ 460 w 2408"/>
                <a:gd name="T31" fmla="*/ 81 h 2138"/>
                <a:gd name="T32" fmla="*/ 502 w 2408"/>
                <a:gd name="T33" fmla="*/ 63 h 2138"/>
                <a:gd name="T34" fmla="*/ 545 w 2408"/>
                <a:gd name="T35" fmla="*/ 48 h 2138"/>
                <a:gd name="T36" fmla="*/ 588 w 2408"/>
                <a:gd name="T37" fmla="*/ 33 h 2138"/>
                <a:gd name="T38" fmla="*/ 632 w 2408"/>
                <a:gd name="T39" fmla="*/ 22 h 2138"/>
                <a:gd name="T40" fmla="*/ 677 w 2408"/>
                <a:gd name="T41" fmla="*/ 13 h 2138"/>
                <a:gd name="T42" fmla="*/ 721 w 2408"/>
                <a:gd name="T43" fmla="*/ 6 h 2138"/>
                <a:gd name="T44" fmla="*/ 767 w 2408"/>
                <a:gd name="T45" fmla="*/ 2 h 2138"/>
                <a:gd name="T46" fmla="*/ 813 w 2408"/>
                <a:gd name="T47" fmla="*/ 0 h 2138"/>
                <a:gd name="T48" fmla="*/ 820 w 2408"/>
                <a:gd name="T49" fmla="*/ 435 h 2138"/>
                <a:gd name="T50" fmla="*/ 797 w 2408"/>
                <a:gd name="T51" fmla="*/ 436 h 2138"/>
                <a:gd name="T52" fmla="*/ 775 w 2408"/>
                <a:gd name="T53" fmla="*/ 439 h 2138"/>
                <a:gd name="T54" fmla="*/ 752 w 2408"/>
                <a:gd name="T55" fmla="*/ 442 h 2138"/>
                <a:gd name="T56" fmla="*/ 730 w 2408"/>
                <a:gd name="T57" fmla="*/ 446 h 2138"/>
                <a:gd name="T58" fmla="*/ 708 w 2408"/>
                <a:gd name="T59" fmla="*/ 452 h 2138"/>
                <a:gd name="T60" fmla="*/ 686 w 2408"/>
                <a:gd name="T61" fmla="*/ 459 h 2138"/>
                <a:gd name="T62" fmla="*/ 664 w 2408"/>
                <a:gd name="T63" fmla="*/ 467 h 2138"/>
                <a:gd name="T64" fmla="*/ 644 w 2408"/>
                <a:gd name="T65" fmla="*/ 476 h 2138"/>
                <a:gd name="T66" fmla="*/ 623 w 2408"/>
                <a:gd name="T67" fmla="*/ 486 h 2138"/>
                <a:gd name="T68" fmla="*/ 603 w 2408"/>
                <a:gd name="T69" fmla="*/ 497 h 2138"/>
                <a:gd name="T70" fmla="*/ 584 w 2408"/>
                <a:gd name="T71" fmla="*/ 510 h 2138"/>
                <a:gd name="T72" fmla="*/ 566 w 2408"/>
                <a:gd name="T73" fmla="*/ 523 h 2138"/>
                <a:gd name="T74" fmla="*/ 548 w 2408"/>
                <a:gd name="T75" fmla="*/ 537 h 2138"/>
                <a:gd name="T76" fmla="*/ 531 w 2408"/>
                <a:gd name="T77" fmla="*/ 552 h 2138"/>
                <a:gd name="T78" fmla="*/ 515 w 2408"/>
                <a:gd name="T79" fmla="*/ 568 h 2138"/>
                <a:gd name="T80" fmla="*/ 499 w 2408"/>
                <a:gd name="T81" fmla="*/ 585 h 2138"/>
                <a:gd name="T82" fmla="*/ 484 w 2408"/>
                <a:gd name="T83" fmla="*/ 602 h 2138"/>
                <a:gd name="T84" fmla="*/ 471 w 2408"/>
                <a:gd name="T85" fmla="*/ 621 h 2138"/>
                <a:gd name="T86" fmla="*/ 459 w 2408"/>
                <a:gd name="T87" fmla="*/ 640 h 2138"/>
                <a:gd name="T88" fmla="*/ 447 w 2408"/>
                <a:gd name="T89" fmla="*/ 660 h 2138"/>
                <a:gd name="T90" fmla="*/ 436 w 2408"/>
                <a:gd name="T91" fmla="*/ 679 h 2138"/>
                <a:gd name="T92" fmla="*/ 427 w 2408"/>
                <a:gd name="T93" fmla="*/ 701 h 2138"/>
                <a:gd name="T94" fmla="*/ 419 w 2408"/>
                <a:gd name="T95" fmla="*/ 722 h 2138"/>
                <a:gd name="T96" fmla="*/ 0 w 2408"/>
                <a:gd name="T97" fmla="*/ 602 h 2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8"/>
                <a:gd name="T148" fmla="*/ 0 h 2138"/>
                <a:gd name="T149" fmla="*/ 2408 w 2408"/>
                <a:gd name="T150" fmla="*/ 2138 h 2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8" h="2138">
                  <a:moveTo>
                    <a:pt x="0" y="1749"/>
                  </a:moveTo>
                  <a:lnTo>
                    <a:pt x="15" y="1706"/>
                  </a:lnTo>
                  <a:lnTo>
                    <a:pt x="28" y="1664"/>
                  </a:lnTo>
                  <a:lnTo>
                    <a:pt x="44" y="1624"/>
                  </a:lnTo>
                  <a:lnTo>
                    <a:pt x="61" y="1582"/>
                  </a:lnTo>
                  <a:lnTo>
                    <a:pt x="78" y="1541"/>
                  </a:lnTo>
                  <a:lnTo>
                    <a:pt x="96" y="1501"/>
                  </a:lnTo>
                  <a:lnTo>
                    <a:pt x="113" y="1461"/>
                  </a:lnTo>
                  <a:lnTo>
                    <a:pt x="132" y="1420"/>
                  </a:lnTo>
                  <a:lnTo>
                    <a:pt x="151" y="1382"/>
                  </a:lnTo>
                  <a:lnTo>
                    <a:pt x="172" y="1342"/>
                  </a:lnTo>
                  <a:lnTo>
                    <a:pt x="194" y="1303"/>
                  </a:lnTo>
                  <a:lnTo>
                    <a:pt x="215" y="1265"/>
                  </a:lnTo>
                  <a:lnTo>
                    <a:pt x="238" y="1227"/>
                  </a:lnTo>
                  <a:lnTo>
                    <a:pt x="261" y="1190"/>
                  </a:lnTo>
                  <a:lnTo>
                    <a:pt x="284" y="1152"/>
                  </a:lnTo>
                  <a:lnTo>
                    <a:pt x="309" y="1115"/>
                  </a:lnTo>
                  <a:lnTo>
                    <a:pt x="334" y="1079"/>
                  </a:lnTo>
                  <a:lnTo>
                    <a:pt x="359" y="1042"/>
                  </a:lnTo>
                  <a:lnTo>
                    <a:pt x="386" y="1008"/>
                  </a:lnTo>
                  <a:lnTo>
                    <a:pt x="412" y="973"/>
                  </a:lnTo>
                  <a:lnTo>
                    <a:pt x="439" y="937"/>
                  </a:lnTo>
                  <a:lnTo>
                    <a:pt x="468" y="904"/>
                  </a:lnTo>
                  <a:lnTo>
                    <a:pt x="497" y="869"/>
                  </a:lnTo>
                  <a:lnTo>
                    <a:pt x="526" y="837"/>
                  </a:lnTo>
                  <a:lnTo>
                    <a:pt x="556" y="804"/>
                  </a:lnTo>
                  <a:lnTo>
                    <a:pt x="587" y="772"/>
                  </a:lnTo>
                  <a:lnTo>
                    <a:pt x="618" y="741"/>
                  </a:lnTo>
                  <a:lnTo>
                    <a:pt x="649" y="710"/>
                  </a:lnTo>
                  <a:lnTo>
                    <a:pt x="681" y="679"/>
                  </a:lnTo>
                  <a:lnTo>
                    <a:pt x="714" y="649"/>
                  </a:lnTo>
                  <a:lnTo>
                    <a:pt x="747" y="620"/>
                  </a:lnTo>
                  <a:lnTo>
                    <a:pt x="781" y="591"/>
                  </a:lnTo>
                  <a:lnTo>
                    <a:pt x="814" y="564"/>
                  </a:lnTo>
                  <a:lnTo>
                    <a:pt x="848" y="535"/>
                  </a:lnTo>
                  <a:lnTo>
                    <a:pt x="885" y="508"/>
                  </a:lnTo>
                  <a:lnTo>
                    <a:pt x="919" y="484"/>
                  </a:lnTo>
                  <a:lnTo>
                    <a:pt x="956" y="457"/>
                  </a:lnTo>
                  <a:lnTo>
                    <a:pt x="992" y="432"/>
                  </a:lnTo>
                  <a:lnTo>
                    <a:pt x="1029" y="407"/>
                  </a:lnTo>
                  <a:lnTo>
                    <a:pt x="1065" y="384"/>
                  </a:lnTo>
                  <a:lnTo>
                    <a:pt x="1104" y="361"/>
                  </a:lnTo>
                  <a:lnTo>
                    <a:pt x="1142" y="338"/>
                  </a:lnTo>
                  <a:lnTo>
                    <a:pt x="1181" y="317"/>
                  </a:lnTo>
                  <a:lnTo>
                    <a:pt x="1219" y="295"/>
                  </a:lnTo>
                  <a:lnTo>
                    <a:pt x="1257" y="274"/>
                  </a:lnTo>
                  <a:lnTo>
                    <a:pt x="1298" y="255"/>
                  </a:lnTo>
                  <a:lnTo>
                    <a:pt x="1338" y="236"/>
                  </a:lnTo>
                  <a:lnTo>
                    <a:pt x="1378" y="219"/>
                  </a:lnTo>
                  <a:lnTo>
                    <a:pt x="1419" y="201"/>
                  </a:lnTo>
                  <a:lnTo>
                    <a:pt x="1459" y="184"/>
                  </a:lnTo>
                  <a:lnTo>
                    <a:pt x="1499" y="167"/>
                  </a:lnTo>
                  <a:lnTo>
                    <a:pt x="1542" y="151"/>
                  </a:lnTo>
                  <a:lnTo>
                    <a:pt x="1584" y="138"/>
                  </a:lnTo>
                  <a:lnTo>
                    <a:pt x="1624" y="123"/>
                  </a:lnTo>
                  <a:lnTo>
                    <a:pt x="1666" y="109"/>
                  </a:lnTo>
                  <a:lnTo>
                    <a:pt x="1709" y="98"/>
                  </a:lnTo>
                  <a:lnTo>
                    <a:pt x="1753" y="86"/>
                  </a:lnTo>
                  <a:lnTo>
                    <a:pt x="1795" y="75"/>
                  </a:lnTo>
                  <a:lnTo>
                    <a:pt x="1837" y="65"/>
                  </a:lnTo>
                  <a:lnTo>
                    <a:pt x="1881" y="55"/>
                  </a:lnTo>
                  <a:lnTo>
                    <a:pt x="1924" y="46"/>
                  </a:lnTo>
                  <a:lnTo>
                    <a:pt x="1968" y="38"/>
                  </a:lnTo>
                  <a:lnTo>
                    <a:pt x="2012" y="30"/>
                  </a:lnTo>
                  <a:lnTo>
                    <a:pt x="2054" y="25"/>
                  </a:lnTo>
                  <a:lnTo>
                    <a:pt x="2098" y="19"/>
                  </a:lnTo>
                  <a:lnTo>
                    <a:pt x="2143" y="13"/>
                  </a:lnTo>
                  <a:lnTo>
                    <a:pt x="2187" y="9"/>
                  </a:lnTo>
                  <a:lnTo>
                    <a:pt x="2231" y="5"/>
                  </a:lnTo>
                  <a:lnTo>
                    <a:pt x="2275" y="4"/>
                  </a:lnTo>
                  <a:lnTo>
                    <a:pt x="2319" y="2"/>
                  </a:lnTo>
                  <a:lnTo>
                    <a:pt x="2363" y="0"/>
                  </a:lnTo>
                  <a:lnTo>
                    <a:pt x="2408" y="0"/>
                  </a:lnTo>
                  <a:lnTo>
                    <a:pt x="2408" y="1265"/>
                  </a:lnTo>
                  <a:lnTo>
                    <a:pt x="2385" y="1265"/>
                  </a:lnTo>
                  <a:lnTo>
                    <a:pt x="2363" y="1265"/>
                  </a:lnTo>
                  <a:lnTo>
                    <a:pt x="2340" y="1267"/>
                  </a:lnTo>
                  <a:lnTo>
                    <a:pt x="2319" y="1267"/>
                  </a:lnTo>
                  <a:lnTo>
                    <a:pt x="2296" y="1269"/>
                  </a:lnTo>
                  <a:lnTo>
                    <a:pt x="2275" y="1271"/>
                  </a:lnTo>
                  <a:lnTo>
                    <a:pt x="2252" y="1275"/>
                  </a:lnTo>
                  <a:lnTo>
                    <a:pt x="2231" y="1276"/>
                  </a:lnTo>
                  <a:lnTo>
                    <a:pt x="2210" y="1280"/>
                  </a:lnTo>
                  <a:lnTo>
                    <a:pt x="2187" y="1284"/>
                  </a:lnTo>
                  <a:lnTo>
                    <a:pt x="2166" y="1288"/>
                  </a:lnTo>
                  <a:lnTo>
                    <a:pt x="2145" y="1292"/>
                  </a:lnTo>
                  <a:lnTo>
                    <a:pt x="2123" y="1298"/>
                  </a:lnTo>
                  <a:lnTo>
                    <a:pt x="2100" y="1301"/>
                  </a:lnTo>
                  <a:lnTo>
                    <a:pt x="2079" y="1307"/>
                  </a:lnTo>
                  <a:lnTo>
                    <a:pt x="2058" y="1313"/>
                  </a:lnTo>
                  <a:lnTo>
                    <a:pt x="2037" y="1321"/>
                  </a:lnTo>
                  <a:lnTo>
                    <a:pt x="2016" y="1326"/>
                  </a:lnTo>
                  <a:lnTo>
                    <a:pt x="1995" y="1334"/>
                  </a:lnTo>
                  <a:lnTo>
                    <a:pt x="1974" y="1342"/>
                  </a:lnTo>
                  <a:lnTo>
                    <a:pt x="1954" y="1349"/>
                  </a:lnTo>
                  <a:lnTo>
                    <a:pt x="1933" y="1357"/>
                  </a:lnTo>
                  <a:lnTo>
                    <a:pt x="1912" y="1365"/>
                  </a:lnTo>
                  <a:lnTo>
                    <a:pt x="1893" y="1374"/>
                  </a:lnTo>
                  <a:lnTo>
                    <a:pt x="1872" y="1384"/>
                  </a:lnTo>
                  <a:lnTo>
                    <a:pt x="1853" y="1392"/>
                  </a:lnTo>
                  <a:lnTo>
                    <a:pt x="1833" y="1403"/>
                  </a:lnTo>
                  <a:lnTo>
                    <a:pt x="1812" y="1413"/>
                  </a:lnTo>
                  <a:lnTo>
                    <a:pt x="1793" y="1422"/>
                  </a:lnTo>
                  <a:lnTo>
                    <a:pt x="1774" y="1434"/>
                  </a:lnTo>
                  <a:lnTo>
                    <a:pt x="1755" y="1445"/>
                  </a:lnTo>
                  <a:lnTo>
                    <a:pt x="1737" y="1457"/>
                  </a:lnTo>
                  <a:lnTo>
                    <a:pt x="1718" y="1468"/>
                  </a:lnTo>
                  <a:lnTo>
                    <a:pt x="1699" y="1482"/>
                  </a:lnTo>
                  <a:lnTo>
                    <a:pt x="1682" y="1493"/>
                  </a:lnTo>
                  <a:lnTo>
                    <a:pt x="1663" y="1507"/>
                  </a:lnTo>
                  <a:lnTo>
                    <a:pt x="1645" y="1520"/>
                  </a:lnTo>
                  <a:lnTo>
                    <a:pt x="1628" y="1534"/>
                  </a:lnTo>
                  <a:lnTo>
                    <a:pt x="1611" y="1547"/>
                  </a:lnTo>
                  <a:lnTo>
                    <a:pt x="1593" y="1561"/>
                  </a:lnTo>
                  <a:lnTo>
                    <a:pt x="1576" y="1576"/>
                  </a:lnTo>
                  <a:lnTo>
                    <a:pt x="1561" y="1589"/>
                  </a:lnTo>
                  <a:lnTo>
                    <a:pt x="1544" y="1605"/>
                  </a:lnTo>
                  <a:lnTo>
                    <a:pt x="1528" y="1620"/>
                  </a:lnTo>
                  <a:lnTo>
                    <a:pt x="1513" y="1635"/>
                  </a:lnTo>
                  <a:lnTo>
                    <a:pt x="1497" y="1651"/>
                  </a:lnTo>
                  <a:lnTo>
                    <a:pt x="1482" y="1666"/>
                  </a:lnTo>
                  <a:lnTo>
                    <a:pt x="1467" y="1683"/>
                  </a:lnTo>
                  <a:lnTo>
                    <a:pt x="1451" y="1701"/>
                  </a:lnTo>
                  <a:lnTo>
                    <a:pt x="1438" y="1716"/>
                  </a:lnTo>
                  <a:lnTo>
                    <a:pt x="1424" y="1733"/>
                  </a:lnTo>
                  <a:lnTo>
                    <a:pt x="1409" y="1751"/>
                  </a:lnTo>
                  <a:lnTo>
                    <a:pt x="1396" y="1768"/>
                  </a:lnTo>
                  <a:lnTo>
                    <a:pt x="1384" y="1787"/>
                  </a:lnTo>
                  <a:lnTo>
                    <a:pt x="1371" y="1804"/>
                  </a:lnTo>
                  <a:lnTo>
                    <a:pt x="1357" y="1822"/>
                  </a:lnTo>
                  <a:lnTo>
                    <a:pt x="1346" y="1841"/>
                  </a:lnTo>
                  <a:lnTo>
                    <a:pt x="1334" y="1860"/>
                  </a:lnTo>
                  <a:lnTo>
                    <a:pt x="1323" y="1879"/>
                  </a:lnTo>
                  <a:lnTo>
                    <a:pt x="1311" y="1897"/>
                  </a:lnTo>
                  <a:lnTo>
                    <a:pt x="1300" y="1918"/>
                  </a:lnTo>
                  <a:lnTo>
                    <a:pt x="1290" y="1937"/>
                  </a:lnTo>
                  <a:lnTo>
                    <a:pt x="1280" y="1956"/>
                  </a:lnTo>
                  <a:lnTo>
                    <a:pt x="1269" y="1975"/>
                  </a:lnTo>
                  <a:lnTo>
                    <a:pt x="1259" y="1996"/>
                  </a:lnTo>
                  <a:lnTo>
                    <a:pt x="1252" y="2016"/>
                  </a:lnTo>
                  <a:lnTo>
                    <a:pt x="1242" y="2037"/>
                  </a:lnTo>
                  <a:lnTo>
                    <a:pt x="1234" y="2056"/>
                  </a:lnTo>
                  <a:lnTo>
                    <a:pt x="1227" y="2077"/>
                  </a:lnTo>
                  <a:lnTo>
                    <a:pt x="1217" y="2098"/>
                  </a:lnTo>
                  <a:lnTo>
                    <a:pt x="1211" y="2119"/>
                  </a:lnTo>
                  <a:lnTo>
                    <a:pt x="1204" y="2138"/>
                  </a:lnTo>
                  <a:lnTo>
                    <a:pt x="0" y="1749"/>
                  </a:lnTo>
                  <a:close/>
                </a:path>
              </a:pathLst>
            </a:custGeom>
            <a:noFill/>
            <a:ln w="19050">
              <a:solidFill>
                <a:srgbClr val="FF7F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6" name="Text Box 24"/>
            <p:cNvSpPr txBox="1">
              <a:spLocks noChangeArrowheads="1"/>
            </p:cNvSpPr>
            <p:nvPr/>
          </p:nvSpPr>
          <p:spPr bwMode="gray">
            <a:xfrm>
              <a:off x="2426" y="1439"/>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الأثر </a:t>
              </a:r>
              <a:r>
                <a:rPr lang="en-US" sz="1600" b="1" dirty="0">
                  <a:solidFill>
                    <a:srgbClr val="000000">
                      <a:lumMod val="65000"/>
                      <a:lumOff val="35000"/>
                    </a:srgbClr>
                  </a:solidFill>
                  <a:cs typeface="Times" panose="02020603050405020304" pitchFamily="18" charset="0"/>
                </a:rPr>
                <a:t>(Impact)</a:t>
              </a:r>
              <a:endParaRPr lang="en-US" sz="1600" b="1" dirty="0">
                <a:solidFill>
                  <a:srgbClr val="000000"/>
                </a:solidFill>
                <a:latin typeface="Frutiger 45 Light" pitchFamily="34" charset="0"/>
              </a:endParaRPr>
            </a:p>
          </p:txBody>
        </p:sp>
        <p:sp>
          <p:nvSpPr>
            <p:cNvPr id="27" name="Text Box 25"/>
            <p:cNvSpPr txBox="1">
              <a:spLocks noChangeArrowheads="1"/>
            </p:cNvSpPr>
            <p:nvPr/>
          </p:nvSpPr>
          <p:spPr bwMode="gray">
            <a:xfrm>
              <a:off x="1083" y="1446"/>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0" fontAlgn="base" hangingPunct="0">
                <a:spcBef>
                  <a:spcPct val="0"/>
                </a:spcBef>
                <a:spcAft>
                  <a:spcPct val="0"/>
                </a:spcAft>
              </a:pPr>
              <a:r>
                <a:rPr lang="ar-LB" sz="1600" b="1" dirty="0">
                  <a:solidFill>
                    <a:srgbClr val="000000">
                      <a:lumMod val="65000"/>
                      <a:lumOff val="35000"/>
                    </a:srgbClr>
                  </a:solidFill>
                  <a:cs typeface="Times" panose="02020603050405020304" pitchFamily="18" charset="0"/>
                </a:rPr>
                <a:t>المدخلات </a:t>
              </a:r>
              <a:r>
                <a:rPr lang="en-US" sz="1600" b="1" dirty="0">
                  <a:solidFill>
                    <a:srgbClr val="000000">
                      <a:lumMod val="65000"/>
                      <a:lumOff val="35000"/>
                    </a:srgbClr>
                  </a:solidFill>
                  <a:cs typeface="Times" panose="02020603050405020304" pitchFamily="18" charset="0"/>
                </a:rPr>
                <a:t>(Input)</a:t>
              </a:r>
              <a:endParaRPr lang="ar-LB" sz="1600" b="1" dirty="0">
                <a:solidFill>
                  <a:srgbClr val="000000">
                    <a:lumMod val="65000"/>
                    <a:lumOff val="35000"/>
                  </a:srgbClr>
                </a:solidFill>
                <a:cs typeface="Times" panose="02020603050405020304" pitchFamily="18" charset="0"/>
              </a:endParaRPr>
            </a:p>
          </p:txBody>
        </p:sp>
        <p:sp>
          <p:nvSpPr>
            <p:cNvPr id="28" name="Text Box 26"/>
            <p:cNvSpPr txBox="1">
              <a:spLocks noChangeArrowheads="1"/>
            </p:cNvSpPr>
            <p:nvPr/>
          </p:nvSpPr>
          <p:spPr bwMode="gray">
            <a:xfrm>
              <a:off x="523" y="2669"/>
              <a:ext cx="84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النشاطات </a:t>
              </a:r>
              <a:r>
                <a:rPr lang="en-US" sz="1600" b="1" dirty="0">
                  <a:solidFill>
                    <a:srgbClr val="000000">
                      <a:lumMod val="65000"/>
                      <a:lumOff val="35000"/>
                    </a:srgbClr>
                  </a:solidFill>
                  <a:cs typeface="Times" panose="02020603050405020304" pitchFamily="18" charset="0"/>
                </a:rPr>
                <a:t>(Activities)</a:t>
              </a:r>
              <a:endParaRPr lang="en-US" sz="1600" b="1" dirty="0">
                <a:solidFill>
                  <a:srgbClr val="000000"/>
                </a:solidFill>
                <a:latin typeface="Frutiger 45 Light" pitchFamily="34" charset="0"/>
              </a:endParaRPr>
            </a:p>
          </p:txBody>
        </p:sp>
        <p:sp>
          <p:nvSpPr>
            <p:cNvPr id="29" name="Text Box 27"/>
            <p:cNvSpPr txBox="1">
              <a:spLocks noChangeArrowheads="1"/>
            </p:cNvSpPr>
            <p:nvPr/>
          </p:nvSpPr>
          <p:spPr bwMode="gray">
            <a:xfrm>
              <a:off x="2693" y="2776"/>
              <a:ext cx="825"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النتائج</a:t>
              </a:r>
              <a:r>
                <a:rPr lang="en-US" sz="1600" b="1" dirty="0">
                  <a:solidFill>
                    <a:srgbClr val="000000">
                      <a:lumMod val="65000"/>
                      <a:lumOff val="35000"/>
                    </a:srgbClr>
                  </a:solidFill>
                  <a:cs typeface="Times" panose="02020603050405020304" pitchFamily="18" charset="0"/>
                </a:rPr>
                <a:t> (</a:t>
              </a:r>
              <a:r>
                <a:rPr lang="en-GB" sz="1600" b="1" dirty="0">
                  <a:solidFill>
                    <a:srgbClr val="000000">
                      <a:lumMod val="65000"/>
                      <a:lumOff val="35000"/>
                    </a:srgbClr>
                  </a:solidFill>
                  <a:cs typeface="Times" panose="02020603050405020304" pitchFamily="18" charset="0"/>
                </a:rPr>
                <a:t>Outcome</a:t>
              </a:r>
              <a:r>
                <a:rPr lang="en-US" sz="1600" b="1" dirty="0">
                  <a:solidFill>
                    <a:srgbClr val="000000">
                      <a:lumMod val="65000"/>
                      <a:lumOff val="35000"/>
                    </a:srgbClr>
                  </a:solidFill>
                  <a:cs typeface="Times" panose="02020603050405020304" pitchFamily="18" charset="0"/>
                </a:rPr>
                <a:t>)</a:t>
              </a:r>
              <a:endParaRPr lang="en-US" sz="1600" b="1" dirty="0">
                <a:solidFill>
                  <a:srgbClr val="000000"/>
                </a:solidFill>
                <a:latin typeface="Frutiger 45 Light" pitchFamily="34" charset="0"/>
              </a:endParaRPr>
            </a:p>
          </p:txBody>
        </p:sp>
        <p:sp>
          <p:nvSpPr>
            <p:cNvPr id="30" name="Text Box 28"/>
            <p:cNvSpPr txBox="1">
              <a:spLocks noChangeArrowheads="1"/>
            </p:cNvSpPr>
            <p:nvPr/>
          </p:nvSpPr>
          <p:spPr bwMode="gray">
            <a:xfrm>
              <a:off x="1714" y="3548"/>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المخرجات</a:t>
              </a:r>
              <a:r>
                <a:rPr lang="en-US" sz="1600" b="1" dirty="0">
                  <a:solidFill>
                    <a:srgbClr val="000000">
                      <a:lumMod val="65000"/>
                      <a:lumOff val="35000"/>
                    </a:srgbClr>
                  </a:solidFill>
                  <a:cs typeface="Times" panose="02020603050405020304" pitchFamily="18" charset="0"/>
                </a:rPr>
                <a:t> (Output)</a:t>
              </a:r>
              <a:endParaRPr lang="en-US" sz="1600" b="1" dirty="0">
                <a:solidFill>
                  <a:srgbClr val="000000"/>
                </a:solidFill>
                <a:latin typeface="Frutiger 45 Light" pitchFamily="34" charset="0"/>
              </a:endParaRPr>
            </a:p>
          </p:txBody>
        </p:sp>
        <p:sp>
          <p:nvSpPr>
            <p:cNvPr id="31" name="Text Box 29"/>
            <p:cNvSpPr txBox="1">
              <a:spLocks noChangeArrowheads="1"/>
            </p:cNvSpPr>
            <p:nvPr/>
          </p:nvSpPr>
          <p:spPr bwMode="gray">
            <a:xfrm>
              <a:off x="1715" y="2271"/>
              <a:ext cx="64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0" fontAlgn="base" hangingPunct="0">
                <a:spcBef>
                  <a:spcPct val="0"/>
                </a:spcBef>
                <a:spcAft>
                  <a:spcPct val="0"/>
                </a:spcAft>
              </a:pPr>
              <a:r>
                <a:rPr lang="ar-LB" altLang="en-US" sz="2000" b="1" dirty="0">
                  <a:solidFill>
                    <a:srgbClr val="000000">
                      <a:lumMod val="85000"/>
                      <a:lumOff val="15000"/>
                    </a:srgbClr>
                  </a:solidFill>
                </a:rPr>
                <a:t>منهج الإطار المنطقي</a:t>
              </a:r>
            </a:p>
          </p:txBody>
        </p:sp>
      </p:grpSp>
      <p:sp>
        <p:nvSpPr>
          <p:cNvPr id="33" name="Rectangle 32"/>
          <p:cNvSpPr/>
          <p:nvPr/>
        </p:nvSpPr>
        <p:spPr>
          <a:xfrm>
            <a:off x="152400" y="6172200"/>
            <a:ext cx="9015663" cy="661738"/>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5"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21/48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63468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73421" y="1211959"/>
            <a:ext cx="8991600" cy="563880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defRPr/>
            </a:pPr>
            <a:endParaRPr lang="en-US" sz="2800">
              <a:solidFill>
                <a:srgbClr val="000000"/>
              </a:solidFill>
              <a:latin typeface="Times" charset="0"/>
            </a:endParaRPr>
          </a:p>
        </p:txBody>
      </p:sp>
      <p:grpSp>
        <p:nvGrpSpPr>
          <p:cNvPr id="5" name="Group 4"/>
          <p:cNvGrpSpPr>
            <a:grpSpLocks/>
          </p:cNvGrpSpPr>
          <p:nvPr/>
        </p:nvGrpSpPr>
        <p:grpSpPr bwMode="auto">
          <a:xfrm>
            <a:off x="5565775" y="1523305"/>
            <a:ext cx="2940050" cy="323219"/>
            <a:chOff x="3867" y="971"/>
            <a:chExt cx="2027" cy="224"/>
          </a:xfrm>
        </p:grpSpPr>
        <p:sp>
          <p:nvSpPr>
            <p:cNvPr id="6" name="Rectangle 5"/>
            <p:cNvSpPr>
              <a:spLocks noChangeArrowheads="1"/>
            </p:cNvSpPr>
            <p:nvPr/>
          </p:nvSpPr>
          <p:spPr bwMode="gray">
            <a:xfrm>
              <a:off x="3867" y="1024"/>
              <a:ext cx="199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265DCA"/>
                </a:buClr>
                <a:buFont typeface="Symbol" panose="05050102010706020507" pitchFamily="18" charset="2"/>
                <a:buChar char="¨"/>
              </a:pPr>
              <a:r>
                <a:rPr lang="ar-LB" sz="1600" dirty="0" smtClean="0">
                  <a:solidFill>
                    <a:srgbClr val="000000"/>
                  </a:solidFill>
                  <a:latin typeface="Frutiger 45 Light" pitchFamily="34" charset="0"/>
                </a:rPr>
                <a:t>التخفيف من الهجرة الريفيّة باتجاه المدن </a:t>
              </a:r>
              <a:endParaRPr lang="en-US" sz="1600" dirty="0">
                <a:solidFill>
                  <a:srgbClr val="000000"/>
                </a:solidFill>
                <a:latin typeface="Frutiger 45 Light" pitchFamily="34" charset="0"/>
              </a:endParaRPr>
            </a:p>
          </p:txBody>
        </p:sp>
        <p:sp>
          <p:nvSpPr>
            <p:cNvPr id="7" name="Line 6"/>
            <p:cNvSpPr>
              <a:spLocks noChangeShapeType="1"/>
            </p:cNvSpPr>
            <p:nvPr/>
          </p:nvSpPr>
          <p:spPr bwMode="gray">
            <a:xfrm>
              <a:off x="3867" y="971"/>
              <a:ext cx="2027" cy="0"/>
            </a:xfrm>
            <a:prstGeom prst="line">
              <a:avLst/>
            </a:prstGeom>
            <a:noFill/>
            <a:ln w="19050">
              <a:solidFill>
                <a:srgbClr val="265DCA"/>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8" name="Group 7"/>
          <p:cNvGrpSpPr>
            <a:grpSpLocks/>
          </p:cNvGrpSpPr>
          <p:nvPr/>
        </p:nvGrpSpPr>
        <p:grpSpPr bwMode="auto">
          <a:xfrm>
            <a:off x="5272384" y="2057142"/>
            <a:ext cx="3233206" cy="569972"/>
            <a:chOff x="3654" y="1665"/>
            <a:chExt cx="2240" cy="328"/>
          </a:xfrm>
        </p:grpSpPr>
        <p:sp>
          <p:nvSpPr>
            <p:cNvPr id="9" name="Rectangle 8"/>
            <p:cNvSpPr>
              <a:spLocks noChangeArrowheads="1"/>
            </p:cNvSpPr>
            <p:nvPr/>
          </p:nvSpPr>
          <p:spPr bwMode="gray">
            <a:xfrm>
              <a:off x="3654" y="1733"/>
              <a:ext cx="220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FFCC11"/>
                </a:buClr>
                <a:buFont typeface="Symbol" panose="05050102010706020507" pitchFamily="18" charset="2"/>
                <a:buChar char="¨"/>
              </a:pPr>
              <a:r>
                <a:rPr lang="ar-LB" sz="1600" dirty="0" smtClean="0">
                  <a:solidFill>
                    <a:srgbClr val="000000"/>
                  </a:solidFill>
                  <a:latin typeface="Frutiger 45 Light" pitchFamily="34" charset="0"/>
                </a:rPr>
                <a:t>تحسين مستوى الدخل أو المعيشة</a:t>
              </a:r>
            </a:p>
            <a:p>
              <a:pPr algn="r" rtl="1" fontAlgn="base">
                <a:spcBef>
                  <a:spcPts val="363"/>
                </a:spcBef>
                <a:spcAft>
                  <a:spcPct val="0"/>
                </a:spcAft>
                <a:buClr>
                  <a:srgbClr val="FFCC11"/>
                </a:buClr>
                <a:buFont typeface="Symbol" panose="05050102010706020507" pitchFamily="18" charset="2"/>
                <a:buChar char="¨"/>
              </a:pPr>
              <a:endParaRPr lang="en-US" sz="1000" dirty="0">
                <a:solidFill>
                  <a:srgbClr val="000000"/>
                </a:solidFill>
                <a:latin typeface="Frutiger 45 Light" pitchFamily="34" charset="0"/>
              </a:endParaRPr>
            </a:p>
          </p:txBody>
        </p:sp>
        <p:sp>
          <p:nvSpPr>
            <p:cNvPr id="10" name="Line 9"/>
            <p:cNvSpPr>
              <a:spLocks noChangeShapeType="1"/>
            </p:cNvSpPr>
            <p:nvPr/>
          </p:nvSpPr>
          <p:spPr bwMode="gray">
            <a:xfrm>
              <a:off x="3867" y="1665"/>
              <a:ext cx="2027" cy="0"/>
            </a:xfrm>
            <a:prstGeom prst="line">
              <a:avLst/>
            </a:prstGeom>
            <a:noFill/>
            <a:ln w="19050">
              <a:solidFill>
                <a:srgbClr val="FFCC11"/>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1" name="Group 10"/>
          <p:cNvGrpSpPr>
            <a:grpSpLocks/>
          </p:cNvGrpSpPr>
          <p:nvPr/>
        </p:nvGrpSpPr>
        <p:grpSpPr bwMode="auto">
          <a:xfrm>
            <a:off x="5580063" y="2590800"/>
            <a:ext cx="2925762" cy="912092"/>
            <a:chOff x="3867" y="2360"/>
            <a:chExt cx="2027" cy="632"/>
          </a:xfrm>
        </p:grpSpPr>
        <p:sp>
          <p:nvSpPr>
            <p:cNvPr id="12" name="Rectangle 11"/>
            <p:cNvSpPr>
              <a:spLocks noChangeArrowheads="1"/>
            </p:cNvSpPr>
            <p:nvPr/>
          </p:nvSpPr>
          <p:spPr bwMode="gray">
            <a:xfrm>
              <a:off x="3867" y="2409"/>
              <a:ext cx="199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00B481"/>
                </a:buClr>
                <a:buFont typeface="Symbol" panose="05050102010706020507" pitchFamily="18" charset="2"/>
                <a:buChar char="¨"/>
              </a:pPr>
              <a:r>
                <a:rPr lang="ar-LB" sz="1600" dirty="0" smtClean="0">
                  <a:solidFill>
                    <a:srgbClr val="000000"/>
                  </a:solidFill>
                  <a:latin typeface="Frutiger 45 Light" pitchFamily="34" charset="0"/>
                </a:rPr>
                <a:t>عدد الأشخاص الذي جرى تدريبهم</a:t>
              </a:r>
            </a:p>
            <a:p>
              <a:pPr algn="r" rtl="1" fontAlgn="base">
                <a:spcBef>
                  <a:spcPts val="363"/>
                </a:spcBef>
                <a:spcAft>
                  <a:spcPct val="0"/>
                </a:spcAft>
                <a:buClr>
                  <a:srgbClr val="00B481"/>
                </a:buClr>
                <a:buFont typeface="Symbol" panose="05050102010706020507" pitchFamily="18" charset="2"/>
                <a:buChar char="¨"/>
              </a:pPr>
              <a:r>
                <a:rPr lang="ar-LB" sz="1600" dirty="0" smtClean="0">
                  <a:solidFill>
                    <a:srgbClr val="000000"/>
                  </a:solidFill>
                  <a:latin typeface="Frutiger 45 Light" pitchFamily="34" charset="0"/>
                </a:rPr>
                <a:t>عدد وظائف العمل الجديدة</a:t>
              </a:r>
              <a:endParaRPr lang="en-US" sz="1600" dirty="0">
                <a:solidFill>
                  <a:srgbClr val="000000"/>
                </a:solidFill>
                <a:latin typeface="Frutiger 45 Light" pitchFamily="34" charset="0"/>
              </a:endParaRPr>
            </a:p>
            <a:p>
              <a:pPr algn="r" rtl="1" fontAlgn="base">
                <a:spcBef>
                  <a:spcPts val="363"/>
                </a:spcBef>
                <a:spcAft>
                  <a:spcPct val="0"/>
                </a:spcAft>
                <a:buClr>
                  <a:srgbClr val="00B481"/>
                </a:buClr>
                <a:buFont typeface="Symbol" panose="05050102010706020507" pitchFamily="18" charset="2"/>
                <a:buChar char="¨"/>
              </a:pPr>
              <a:r>
                <a:rPr lang="ar-LB" sz="1600" dirty="0" smtClean="0">
                  <a:solidFill>
                    <a:srgbClr val="000000"/>
                  </a:solidFill>
                  <a:latin typeface="Frutiger 45 Light" pitchFamily="34" charset="0"/>
                </a:rPr>
                <a:t>عدد المشاريع الجديدة الناتجة عن التدخل</a:t>
              </a:r>
              <a:endParaRPr lang="en-US" sz="1600" dirty="0">
                <a:solidFill>
                  <a:srgbClr val="000000"/>
                </a:solidFill>
                <a:latin typeface="Frutiger 45 Light" pitchFamily="34" charset="0"/>
              </a:endParaRPr>
            </a:p>
          </p:txBody>
        </p:sp>
        <p:sp>
          <p:nvSpPr>
            <p:cNvPr id="13" name="Line 12"/>
            <p:cNvSpPr>
              <a:spLocks noChangeShapeType="1"/>
            </p:cNvSpPr>
            <p:nvPr/>
          </p:nvSpPr>
          <p:spPr bwMode="gray">
            <a:xfrm>
              <a:off x="3867" y="2360"/>
              <a:ext cx="2027" cy="0"/>
            </a:xfrm>
            <a:prstGeom prst="line">
              <a:avLst/>
            </a:prstGeom>
            <a:noFill/>
            <a:ln w="19050">
              <a:solidFill>
                <a:srgbClr val="00B481"/>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4" name="Group 13"/>
          <p:cNvGrpSpPr>
            <a:grpSpLocks/>
          </p:cNvGrpSpPr>
          <p:nvPr/>
        </p:nvGrpSpPr>
        <p:grpSpPr bwMode="auto">
          <a:xfrm>
            <a:off x="5580063" y="3664949"/>
            <a:ext cx="2925762" cy="948889"/>
            <a:chOff x="3867" y="2898"/>
            <a:chExt cx="2027" cy="658"/>
          </a:xfrm>
        </p:grpSpPr>
        <p:sp>
          <p:nvSpPr>
            <p:cNvPr id="15" name="Rectangle 14"/>
            <p:cNvSpPr>
              <a:spLocks noChangeArrowheads="1"/>
            </p:cNvSpPr>
            <p:nvPr/>
          </p:nvSpPr>
          <p:spPr bwMode="gray">
            <a:xfrm>
              <a:off x="3867" y="2937"/>
              <a:ext cx="1994"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206375" indent="-204788">
                <a:defRPr>
                  <a:solidFill>
                    <a:schemeClr val="tx1"/>
                  </a:solidFill>
                  <a:latin typeface="Arial" panose="020B0604020202020204" pitchFamily="34" charset="0"/>
                </a:defRPr>
              </a:lvl3pPr>
              <a:lvl4pPr marL="414338" indent="-204788">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gn="r" rtl="1" fontAlgn="base">
                <a:spcBef>
                  <a:spcPts val="638"/>
                </a:spcBef>
                <a:spcAft>
                  <a:spcPct val="0"/>
                </a:spcAft>
                <a:buClr>
                  <a:srgbClr val="4D3380"/>
                </a:buClr>
                <a:buFont typeface="Symbol" panose="05050102010706020507" pitchFamily="18" charset="2"/>
                <a:buChar char="¨"/>
              </a:pPr>
              <a:r>
                <a:rPr lang="ar-LB" sz="1600" dirty="0" smtClean="0">
                  <a:solidFill>
                    <a:srgbClr val="000000"/>
                  </a:solidFill>
                  <a:latin typeface="Frutiger 45 Light" pitchFamily="34" charset="0"/>
                </a:rPr>
                <a:t>ورش العمل التدريبيّة </a:t>
              </a:r>
            </a:p>
            <a:p>
              <a:pPr lvl="2" algn="r" rtl="1" fontAlgn="base">
                <a:spcBef>
                  <a:spcPts val="638"/>
                </a:spcBef>
                <a:spcAft>
                  <a:spcPct val="0"/>
                </a:spcAft>
                <a:buClr>
                  <a:srgbClr val="4D3380"/>
                </a:buClr>
                <a:buFont typeface="Symbol" panose="05050102010706020507" pitchFamily="18" charset="2"/>
                <a:buChar char="¨"/>
              </a:pPr>
              <a:r>
                <a:rPr lang="ar-LB" sz="1600" dirty="0" smtClean="0">
                  <a:solidFill>
                    <a:srgbClr val="000000"/>
                  </a:solidFill>
                  <a:latin typeface="Frutiger 45 Light" pitchFamily="34" charset="0"/>
                </a:rPr>
                <a:t>حملات التوعية </a:t>
              </a:r>
            </a:p>
            <a:p>
              <a:pPr lvl="2" algn="r" rtl="1" fontAlgn="base">
                <a:spcBef>
                  <a:spcPts val="638"/>
                </a:spcBef>
                <a:spcAft>
                  <a:spcPct val="0"/>
                </a:spcAft>
                <a:buClr>
                  <a:srgbClr val="4D3380"/>
                </a:buClr>
                <a:buFont typeface="Symbol" panose="05050102010706020507" pitchFamily="18" charset="2"/>
                <a:buChar char="¨"/>
              </a:pPr>
              <a:r>
                <a:rPr lang="ar-LB" sz="1600" dirty="0">
                  <a:solidFill>
                    <a:srgbClr val="000000"/>
                  </a:solidFill>
                  <a:latin typeface="Frutiger 45 Light" pitchFamily="34" charset="0"/>
                </a:rPr>
                <a:t>الدراسات التقنية </a:t>
              </a:r>
              <a:r>
                <a:rPr lang="ar-LB" sz="1600" dirty="0" smtClean="0">
                  <a:solidFill>
                    <a:srgbClr val="000000"/>
                  </a:solidFill>
                  <a:latin typeface="Frutiger 45 Light" pitchFamily="34" charset="0"/>
                </a:rPr>
                <a:t>(البحث الأوّلي)</a:t>
              </a:r>
              <a:endParaRPr lang="en-US" sz="1600" dirty="0">
                <a:solidFill>
                  <a:srgbClr val="000000"/>
                </a:solidFill>
                <a:latin typeface="Frutiger 45 Light" pitchFamily="34" charset="0"/>
              </a:endParaRPr>
            </a:p>
          </p:txBody>
        </p:sp>
        <p:sp>
          <p:nvSpPr>
            <p:cNvPr id="16" name="Line 15"/>
            <p:cNvSpPr>
              <a:spLocks noChangeShapeType="1"/>
            </p:cNvSpPr>
            <p:nvPr/>
          </p:nvSpPr>
          <p:spPr bwMode="gray">
            <a:xfrm>
              <a:off x="3867" y="2898"/>
              <a:ext cx="2027" cy="0"/>
            </a:xfrm>
            <a:prstGeom prst="line">
              <a:avLst/>
            </a:prstGeom>
            <a:noFill/>
            <a:ln w="19050">
              <a:solidFill>
                <a:srgbClr val="4D3380"/>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17" name="Group 16"/>
          <p:cNvGrpSpPr>
            <a:grpSpLocks/>
          </p:cNvGrpSpPr>
          <p:nvPr/>
        </p:nvGrpSpPr>
        <p:grpSpPr bwMode="auto">
          <a:xfrm>
            <a:off x="5565775" y="4773028"/>
            <a:ext cx="2940050" cy="1246772"/>
            <a:chOff x="3857" y="3658"/>
            <a:chExt cx="2037" cy="519"/>
          </a:xfrm>
        </p:grpSpPr>
        <p:sp>
          <p:nvSpPr>
            <p:cNvPr id="18" name="Rectangle 17"/>
            <p:cNvSpPr>
              <a:spLocks noChangeArrowheads="1"/>
            </p:cNvSpPr>
            <p:nvPr/>
          </p:nvSpPr>
          <p:spPr bwMode="gray">
            <a:xfrm>
              <a:off x="3857" y="3703"/>
              <a:ext cx="2004"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4150" indent="-18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fontAlgn="base">
                <a:spcBef>
                  <a:spcPts val="363"/>
                </a:spcBef>
                <a:spcAft>
                  <a:spcPct val="0"/>
                </a:spcAft>
                <a:buClr>
                  <a:srgbClr val="FF7F17"/>
                </a:buClr>
                <a:buFont typeface="Symbol" panose="05050102010706020507" pitchFamily="18" charset="2"/>
                <a:buChar char="¨"/>
              </a:pPr>
              <a:r>
                <a:rPr lang="ar-LB" sz="1600" dirty="0" smtClean="0">
                  <a:solidFill>
                    <a:srgbClr val="000000"/>
                  </a:solidFill>
                </a:rPr>
                <a:t>الموازنة المرصودة</a:t>
              </a:r>
            </a:p>
            <a:p>
              <a:pPr algn="r" rtl="1" fontAlgn="base">
                <a:spcBef>
                  <a:spcPts val="363"/>
                </a:spcBef>
                <a:spcAft>
                  <a:spcPct val="0"/>
                </a:spcAft>
                <a:buClr>
                  <a:srgbClr val="FF7F17"/>
                </a:buClr>
                <a:buFont typeface="Symbol" panose="05050102010706020507" pitchFamily="18" charset="2"/>
                <a:buChar char="¨"/>
              </a:pPr>
              <a:r>
                <a:rPr lang="ar-LB" sz="1600" dirty="0" smtClean="0">
                  <a:solidFill>
                    <a:srgbClr val="000000"/>
                  </a:solidFill>
                  <a:latin typeface="Frutiger 45 Light" pitchFamily="34" charset="0"/>
                </a:rPr>
                <a:t>الخبرات البشريةّ</a:t>
              </a:r>
            </a:p>
            <a:p>
              <a:pPr algn="r" rtl="1" fontAlgn="base">
                <a:spcBef>
                  <a:spcPts val="363"/>
                </a:spcBef>
                <a:spcAft>
                  <a:spcPct val="0"/>
                </a:spcAft>
                <a:buClr>
                  <a:srgbClr val="FF7F17"/>
                </a:buClr>
                <a:buFont typeface="Symbol" panose="05050102010706020507" pitchFamily="18" charset="2"/>
                <a:buChar char="¨"/>
              </a:pPr>
              <a:r>
                <a:rPr lang="ar-LB" sz="1600" dirty="0" smtClean="0">
                  <a:solidFill>
                    <a:srgbClr val="000000"/>
                  </a:solidFill>
                  <a:latin typeface="Frutiger 45 Light" pitchFamily="34" charset="0"/>
                </a:rPr>
                <a:t>التجهيزات المكتبيّة</a:t>
              </a:r>
            </a:p>
            <a:p>
              <a:pPr algn="r" rtl="1" fontAlgn="base">
                <a:spcBef>
                  <a:spcPts val="363"/>
                </a:spcBef>
                <a:spcAft>
                  <a:spcPct val="0"/>
                </a:spcAft>
                <a:buClr>
                  <a:srgbClr val="FF7F17"/>
                </a:buClr>
                <a:buFont typeface="Symbol" panose="05050102010706020507" pitchFamily="18" charset="2"/>
                <a:buChar char="¨"/>
              </a:pPr>
              <a:r>
                <a:rPr lang="ar-LB" sz="1600" dirty="0" smtClean="0">
                  <a:solidFill>
                    <a:srgbClr val="000000"/>
                  </a:solidFill>
                  <a:latin typeface="Frutiger 45 Light" pitchFamily="34" charset="0"/>
                </a:rPr>
                <a:t>الدراسات التقنية (البحث الثانوي)</a:t>
              </a:r>
              <a:endParaRPr lang="en-US" sz="1600" dirty="0">
                <a:solidFill>
                  <a:srgbClr val="000000"/>
                </a:solidFill>
                <a:latin typeface="Frutiger 45 Light" pitchFamily="34" charset="0"/>
              </a:endParaRPr>
            </a:p>
          </p:txBody>
        </p:sp>
        <p:sp>
          <p:nvSpPr>
            <p:cNvPr id="19" name="Line 18"/>
            <p:cNvSpPr>
              <a:spLocks noChangeShapeType="1"/>
            </p:cNvSpPr>
            <p:nvPr/>
          </p:nvSpPr>
          <p:spPr bwMode="gray">
            <a:xfrm>
              <a:off x="3867" y="3658"/>
              <a:ext cx="2027" cy="0"/>
            </a:xfrm>
            <a:prstGeom prst="line">
              <a:avLst/>
            </a:prstGeom>
            <a:noFill/>
            <a:ln w="19050">
              <a:solidFill>
                <a:srgbClr val="FF7F17"/>
              </a:solidFill>
              <a:round/>
              <a:headEnd/>
              <a:tailEnd/>
            </a:ln>
            <a:extLst>
              <a:ext uri="{909E8E84-426E-40DD-AFC4-6F175D3DCCD1}">
                <a14:hiddenFill xmlns:a14="http://schemas.microsoft.com/office/drawing/2010/main">
                  <a:noFill/>
                </a14:hiddenFill>
              </a:ext>
            </a:extLst>
          </p:spPr>
          <p:txBody>
            <a:bodyPr wrap="none" lIns="36000" tIns="36000" rIns="36000" bIns="36000" anchor="ct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grpSp>
      <p:grpSp>
        <p:nvGrpSpPr>
          <p:cNvPr id="20" name="Group 30"/>
          <p:cNvGrpSpPr>
            <a:grpSpLocks/>
          </p:cNvGrpSpPr>
          <p:nvPr/>
        </p:nvGrpSpPr>
        <p:grpSpPr bwMode="auto">
          <a:xfrm>
            <a:off x="715963" y="1546225"/>
            <a:ext cx="4448175" cy="4441825"/>
            <a:chOff x="496" y="1071"/>
            <a:chExt cx="3082" cy="3078"/>
          </a:xfrm>
        </p:grpSpPr>
        <p:sp>
          <p:nvSpPr>
            <p:cNvPr id="21" name="Freeform 20"/>
            <p:cNvSpPr>
              <a:spLocks/>
            </p:cNvSpPr>
            <p:nvPr/>
          </p:nvSpPr>
          <p:spPr bwMode="gray">
            <a:xfrm>
              <a:off x="2072" y="1071"/>
              <a:ext cx="1411" cy="1254"/>
            </a:xfrm>
            <a:custGeom>
              <a:avLst/>
              <a:gdLst>
                <a:gd name="T0" fmla="*/ 52 w 2406"/>
                <a:gd name="T1" fmla="*/ 1 h 2138"/>
                <a:gd name="T2" fmla="*/ 130 w 2406"/>
                <a:gd name="T3" fmla="*/ 5 h 2138"/>
                <a:gd name="T4" fmla="*/ 206 w 2406"/>
                <a:gd name="T5" fmla="*/ 15 h 2138"/>
                <a:gd name="T6" fmla="*/ 283 w 2406"/>
                <a:gd name="T7" fmla="*/ 27 h 2138"/>
                <a:gd name="T8" fmla="*/ 359 w 2406"/>
                <a:gd name="T9" fmla="*/ 44 h 2138"/>
                <a:gd name="T10" fmla="*/ 433 w 2406"/>
                <a:gd name="T11" fmla="*/ 64 h 2138"/>
                <a:gd name="T12" fmla="*/ 508 w 2406"/>
                <a:gd name="T13" fmla="*/ 89 h 2138"/>
                <a:gd name="T14" fmla="*/ 580 w 2406"/>
                <a:gd name="T15" fmla="*/ 118 h 2138"/>
                <a:gd name="T16" fmla="*/ 651 w 2406"/>
                <a:gd name="T17" fmla="*/ 150 h 2138"/>
                <a:gd name="T18" fmla="*/ 720 w 2406"/>
                <a:gd name="T19" fmla="*/ 186 h 2138"/>
                <a:gd name="T20" fmla="*/ 786 w 2406"/>
                <a:gd name="T21" fmla="*/ 225 h 2138"/>
                <a:gd name="T22" fmla="*/ 851 w 2406"/>
                <a:gd name="T23" fmla="*/ 268 h 2138"/>
                <a:gd name="T24" fmla="*/ 913 w 2406"/>
                <a:gd name="T25" fmla="*/ 314 h 2138"/>
                <a:gd name="T26" fmla="*/ 973 w 2406"/>
                <a:gd name="T27" fmla="*/ 364 h 2138"/>
                <a:gd name="T28" fmla="*/ 1030 w 2406"/>
                <a:gd name="T29" fmla="*/ 416 h 2138"/>
                <a:gd name="T30" fmla="*/ 1086 w 2406"/>
                <a:gd name="T31" fmla="*/ 472 h 2138"/>
                <a:gd name="T32" fmla="*/ 1136 w 2406"/>
                <a:gd name="T33" fmla="*/ 530 h 2138"/>
                <a:gd name="T34" fmla="*/ 1185 w 2406"/>
                <a:gd name="T35" fmla="*/ 591 h 2138"/>
                <a:gd name="T36" fmla="*/ 1230 w 2406"/>
                <a:gd name="T37" fmla="*/ 654 h 2138"/>
                <a:gd name="T38" fmla="*/ 1273 w 2406"/>
                <a:gd name="T39" fmla="*/ 720 h 2138"/>
                <a:gd name="T40" fmla="*/ 1310 w 2406"/>
                <a:gd name="T41" fmla="*/ 787 h 2138"/>
                <a:gd name="T42" fmla="*/ 1345 w 2406"/>
                <a:gd name="T43" fmla="*/ 857 h 2138"/>
                <a:gd name="T44" fmla="*/ 1376 w 2406"/>
                <a:gd name="T45" fmla="*/ 928 h 2138"/>
                <a:gd name="T46" fmla="*/ 1403 w 2406"/>
                <a:gd name="T47" fmla="*/ 1001 h 2138"/>
                <a:gd name="T48" fmla="*/ 701 w 2406"/>
                <a:gd name="T49" fmla="*/ 1243 h 2138"/>
                <a:gd name="T50" fmla="*/ 688 w 2406"/>
                <a:gd name="T51" fmla="*/ 1206 h 2138"/>
                <a:gd name="T52" fmla="*/ 672 w 2406"/>
                <a:gd name="T53" fmla="*/ 1171 h 2138"/>
                <a:gd name="T54" fmla="*/ 655 w 2406"/>
                <a:gd name="T55" fmla="*/ 1136 h 2138"/>
                <a:gd name="T56" fmla="*/ 636 w 2406"/>
                <a:gd name="T57" fmla="*/ 1102 h 2138"/>
                <a:gd name="T58" fmla="*/ 615 w 2406"/>
                <a:gd name="T59" fmla="*/ 1069 h 2138"/>
                <a:gd name="T60" fmla="*/ 592 w 2406"/>
                <a:gd name="T61" fmla="*/ 1037 h 2138"/>
                <a:gd name="T62" fmla="*/ 568 w 2406"/>
                <a:gd name="T63" fmla="*/ 1006 h 2138"/>
                <a:gd name="T64" fmla="*/ 542 w 2406"/>
                <a:gd name="T65" fmla="*/ 977 h 2138"/>
                <a:gd name="T66" fmla="*/ 515 w 2406"/>
                <a:gd name="T67" fmla="*/ 950 h 2138"/>
                <a:gd name="T68" fmla="*/ 486 w 2406"/>
                <a:gd name="T69" fmla="*/ 924 h 2138"/>
                <a:gd name="T70" fmla="*/ 456 w 2406"/>
                <a:gd name="T71" fmla="*/ 900 h 2138"/>
                <a:gd name="T72" fmla="*/ 426 w 2406"/>
                <a:gd name="T73" fmla="*/ 876 h 2138"/>
                <a:gd name="T74" fmla="*/ 393 w 2406"/>
                <a:gd name="T75" fmla="*/ 855 h 2138"/>
                <a:gd name="T76" fmla="*/ 359 w 2406"/>
                <a:gd name="T77" fmla="*/ 834 h 2138"/>
                <a:gd name="T78" fmla="*/ 325 w 2406"/>
                <a:gd name="T79" fmla="*/ 816 h 2138"/>
                <a:gd name="T80" fmla="*/ 289 w 2406"/>
                <a:gd name="T81" fmla="*/ 801 h 2138"/>
                <a:gd name="T82" fmla="*/ 253 w 2406"/>
                <a:gd name="T83" fmla="*/ 787 h 2138"/>
                <a:gd name="T84" fmla="*/ 216 w 2406"/>
                <a:gd name="T85" fmla="*/ 775 h 2138"/>
                <a:gd name="T86" fmla="*/ 179 w 2406"/>
                <a:gd name="T87" fmla="*/ 763 h 2138"/>
                <a:gd name="T88" fmla="*/ 141 w 2406"/>
                <a:gd name="T89" fmla="*/ 755 h 2138"/>
                <a:gd name="T90" fmla="*/ 102 w 2406"/>
                <a:gd name="T91" fmla="*/ 748 h 2138"/>
                <a:gd name="T92" fmla="*/ 64 w 2406"/>
                <a:gd name="T93" fmla="*/ 744 h 2138"/>
                <a:gd name="T94" fmla="*/ 26 w 2406"/>
                <a:gd name="T95" fmla="*/ 742 h 2138"/>
                <a:gd name="T96" fmla="*/ 0 w 2406"/>
                <a:gd name="T97" fmla="*/ 0 h 2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6"/>
                <a:gd name="T148" fmla="*/ 0 h 2138"/>
                <a:gd name="T149" fmla="*/ 2406 w 2406"/>
                <a:gd name="T150" fmla="*/ 2138 h 2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6" h="2138">
                  <a:moveTo>
                    <a:pt x="0" y="0"/>
                  </a:moveTo>
                  <a:lnTo>
                    <a:pt x="44" y="0"/>
                  </a:lnTo>
                  <a:lnTo>
                    <a:pt x="88" y="2"/>
                  </a:lnTo>
                  <a:lnTo>
                    <a:pt x="132" y="4"/>
                  </a:lnTo>
                  <a:lnTo>
                    <a:pt x="176" y="5"/>
                  </a:lnTo>
                  <a:lnTo>
                    <a:pt x="221" y="9"/>
                  </a:lnTo>
                  <a:lnTo>
                    <a:pt x="265" y="13"/>
                  </a:lnTo>
                  <a:lnTo>
                    <a:pt x="307" y="19"/>
                  </a:lnTo>
                  <a:lnTo>
                    <a:pt x="351" y="25"/>
                  </a:lnTo>
                  <a:lnTo>
                    <a:pt x="395" y="30"/>
                  </a:lnTo>
                  <a:lnTo>
                    <a:pt x="439" y="38"/>
                  </a:lnTo>
                  <a:lnTo>
                    <a:pt x="482" y="46"/>
                  </a:lnTo>
                  <a:lnTo>
                    <a:pt x="526" y="55"/>
                  </a:lnTo>
                  <a:lnTo>
                    <a:pt x="568" y="65"/>
                  </a:lnTo>
                  <a:lnTo>
                    <a:pt x="612" y="75"/>
                  </a:lnTo>
                  <a:lnTo>
                    <a:pt x="655" y="86"/>
                  </a:lnTo>
                  <a:lnTo>
                    <a:pt x="697" y="98"/>
                  </a:lnTo>
                  <a:lnTo>
                    <a:pt x="739" y="109"/>
                  </a:lnTo>
                  <a:lnTo>
                    <a:pt x="781" y="123"/>
                  </a:lnTo>
                  <a:lnTo>
                    <a:pt x="823" y="138"/>
                  </a:lnTo>
                  <a:lnTo>
                    <a:pt x="866" y="151"/>
                  </a:lnTo>
                  <a:lnTo>
                    <a:pt x="906" y="167"/>
                  </a:lnTo>
                  <a:lnTo>
                    <a:pt x="946" y="184"/>
                  </a:lnTo>
                  <a:lnTo>
                    <a:pt x="989" y="201"/>
                  </a:lnTo>
                  <a:lnTo>
                    <a:pt x="1029" y="219"/>
                  </a:lnTo>
                  <a:lnTo>
                    <a:pt x="1069" y="236"/>
                  </a:lnTo>
                  <a:lnTo>
                    <a:pt x="1110" y="255"/>
                  </a:lnTo>
                  <a:lnTo>
                    <a:pt x="1148" y="274"/>
                  </a:lnTo>
                  <a:lnTo>
                    <a:pt x="1188" y="295"/>
                  </a:lnTo>
                  <a:lnTo>
                    <a:pt x="1227" y="317"/>
                  </a:lnTo>
                  <a:lnTo>
                    <a:pt x="1265" y="338"/>
                  </a:lnTo>
                  <a:lnTo>
                    <a:pt x="1304" y="361"/>
                  </a:lnTo>
                  <a:lnTo>
                    <a:pt x="1340" y="384"/>
                  </a:lnTo>
                  <a:lnTo>
                    <a:pt x="1378" y="407"/>
                  </a:lnTo>
                  <a:lnTo>
                    <a:pt x="1415" y="432"/>
                  </a:lnTo>
                  <a:lnTo>
                    <a:pt x="1451" y="457"/>
                  </a:lnTo>
                  <a:lnTo>
                    <a:pt x="1486" y="484"/>
                  </a:lnTo>
                  <a:lnTo>
                    <a:pt x="1522" y="508"/>
                  </a:lnTo>
                  <a:lnTo>
                    <a:pt x="1557" y="535"/>
                  </a:lnTo>
                  <a:lnTo>
                    <a:pt x="1592" y="564"/>
                  </a:lnTo>
                  <a:lnTo>
                    <a:pt x="1626" y="591"/>
                  </a:lnTo>
                  <a:lnTo>
                    <a:pt x="1659" y="620"/>
                  </a:lnTo>
                  <a:lnTo>
                    <a:pt x="1693" y="649"/>
                  </a:lnTo>
                  <a:lnTo>
                    <a:pt x="1726" y="679"/>
                  </a:lnTo>
                  <a:lnTo>
                    <a:pt x="1757" y="710"/>
                  </a:lnTo>
                  <a:lnTo>
                    <a:pt x="1789" y="741"/>
                  </a:lnTo>
                  <a:lnTo>
                    <a:pt x="1820" y="772"/>
                  </a:lnTo>
                  <a:lnTo>
                    <a:pt x="1851" y="804"/>
                  </a:lnTo>
                  <a:lnTo>
                    <a:pt x="1880" y="837"/>
                  </a:lnTo>
                  <a:lnTo>
                    <a:pt x="1908" y="869"/>
                  </a:lnTo>
                  <a:lnTo>
                    <a:pt x="1937" y="904"/>
                  </a:lnTo>
                  <a:lnTo>
                    <a:pt x="1966" y="937"/>
                  </a:lnTo>
                  <a:lnTo>
                    <a:pt x="1993" y="973"/>
                  </a:lnTo>
                  <a:lnTo>
                    <a:pt x="2020" y="1008"/>
                  </a:lnTo>
                  <a:lnTo>
                    <a:pt x="2047" y="1042"/>
                  </a:lnTo>
                  <a:lnTo>
                    <a:pt x="2072" y="1079"/>
                  </a:lnTo>
                  <a:lnTo>
                    <a:pt x="2097" y="1115"/>
                  </a:lnTo>
                  <a:lnTo>
                    <a:pt x="2122" y="1152"/>
                  </a:lnTo>
                  <a:lnTo>
                    <a:pt x="2145" y="1190"/>
                  </a:lnTo>
                  <a:lnTo>
                    <a:pt x="2170" y="1227"/>
                  </a:lnTo>
                  <a:lnTo>
                    <a:pt x="2191" y="1265"/>
                  </a:lnTo>
                  <a:lnTo>
                    <a:pt x="2214" y="1303"/>
                  </a:lnTo>
                  <a:lnTo>
                    <a:pt x="2233" y="1342"/>
                  </a:lnTo>
                  <a:lnTo>
                    <a:pt x="2254" y="1382"/>
                  </a:lnTo>
                  <a:lnTo>
                    <a:pt x="2273" y="1420"/>
                  </a:lnTo>
                  <a:lnTo>
                    <a:pt x="2293" y="1461"/>
                  </a:lnTo>
                  <a:lnTo>
                    <a:pt x="2312" y="1501"/>
                  </a:lnTo>
                  <a:lnTo>
                    <a:pt x="2329" y="1541"/>
                  </a:lnTo>
                  <a:lnTo>
                    <a:pt x="2346" y="1582"/>
                  </a:lnTo>
                  <a:lnTo>
                    <a:pt x="2362" y="1624"/>
                  </a:lnTo>
                  <a:lnTo>
                    <a:pt x="2377" y="1664"/>
                  </a:lnTo>
                  <a:lnTo>
                    <a:pt x="2392" y="1706"/>
                  </a:lnTo>
                  <a:lnTo>
                    <a:pt x="2406" y="1749"/>
                  </a:lnTo>
                  <a:lnTo>
                    <a:pt x="1202" y="2138"/>
                  </a:lnTo>
                  <a:lnTo>
                    <a:pt x="1196" y="2119"/>
                  </a:lnTo>
                  <a:lnTo>
                    <a:pt x="1188" y="2098"/>
                  </a:lnTo>
                  <a:lnTo>
                    <a:pt x="1181" y="2077"/>
                  </a:lnTo>
                  <a:lnTo>
                    <a:pt x="1173" y="2056"/>
                  </a:lnTo>
                  <a:lnTo>
                    <a:pt x="1163" y="2037"/>
                  </a:lnTo>
                  <a:lnTo>
                    <a:pt x="1156" y="2016"/>
                  </a:lnTo>
                  <a:lnTo>
                    <a:pt x="1146" y="1996"/>
                  </a:lnTo>
                  <a:lnTo>
                    <a:pt x="1137" y="1975"/>
                  </a:lnTo>
                  <a:lnTo>
                    <a:pt x="1127" y="1956"/>
                  </a:lnTo>
                  <a:lnTo>
                    <a:pt x="1117" y="1937"/>
                  </a:lnTo>
                  <a:lnTo>
                    <a:pt x="1106" y="1918"/>
                  </a:lnTo>
                  <a:lnTo>
                    <a:pt x="1094" y="1897"/>
                  </a:lnTo>
                  <a:lnTo>
                    <a:pt x="1085" y="1879"/>
                  </a:lnTo>
                  <a:lnTo>
                    <a:pt x="1073" y="1860"/>
                  </a:lnTo>
                  <a:lnTo>
                    <a:pt x="1060" y="1841"/>
                  </a:lnTo>
                  <a:lnTo>
                    <a:pt x="1048" y="1822"/>
                  </a:lnTo>
                  <a:lnTo>
                    <a:pt x="1037" y="1804"/>
                  </a:lnTo>
                  <a:lnTo>
                    <a:pt x="1023" y="1787"/>
                  </a:lnTo>
                  <a:lnTo>
                    <a:pt x="1010" y="1768"/>
                  </a:lnTo>
                  <a:lnTo>
                    <a:pt x="996" y="1751"/>
                  </a:lnTo>
                  <a:lnTo>
                    <a:pt x="983" y="1733"/>
                  </a:lnTo>
                  <a:lnTo>
                    <a:pt x="969" y="1716"/>
                  </a:lnTo>
                  <a:lnTo>
                    <a:pt x="954" y="1701"/>
                  </a:lnTo>
                  <a:lnTo>
                    <a:pt x="939" y="1683"/>
                  </a:lnTo>
                  <a:lnTo>
                    <a:pt x="925" y="1666"/>
                  </a:lnTo>
                  <a:lnTo>
                    <a:pt x="910" y="1651"/>
                  </a:lnTo>
                  <a:lnTo>
                    <a:pt x="895" y="1635"/>
                  </a:lnTo>
                  <a:lnTo>
                    <a:pt x="879" y="1620"/>
                  </a:lnTo>
                  <a:lnTo>
                    <a:pt x="862" y="1605"/>
                  </a:lnTo>
                  <a:lnTo>
                    <a:pt x="847" y="1589"/>
                  </a:lnTo>
                  <a:lnTo>
                    <a:pt x="829" y="1576"/>
                  </a:lnTo>
                  <a:lnTo>
                    <a:pt x="812" y="1561"/>
                  </a:lnTo>
                  <a:lnTo>
                    <a:pt x="795" y="1547"/>
                  </a:lnTo>
                  <a:lnTo>
                    <a:pt x="777" y="1534"/>
                  </a:lnTo>
                  <a:lnTo>
                    <a:pt x="760" y="1520"/>
                  </a:lnTo>
                  <a:lnTo>
                    <a:pt x="743" y="1507"/>
                  </a:lnTo>
                  <a:lnTo>
                    <a:pt x="726" y="1493"/>
                  </a:lnTo>
                  <a:lnTo>
                    <a:pt x="706" y="1482"/>
                  </a:lnTo>
                  <a:lnTo>
                    <a:pt x="689" y="1468"/>
                  </a:lnTo>
                  <a:lnTo>
                    <a:pt x="670" y="1457"/>
                  </a:lnTo>
                  <a:lnTo>
                    <a:pt x="651" y="1445"/>
                  </a:lnTo>
                  <a:lnTo>
                    <a:pt x="631" y="1434"/>
                  </a:lnTo>
                  <a:lnTo>
                    <a:pt x="612" y="1422"/>
                  </a:lnTo>
                  <a:lnTo>
                    <a:pt x="593" y="1413"/>
                  </a:lnTo>
                  <a:lnTo>
                    <a:pt x="574" y="1403"/>
                  </a:lnTo>
                  <a:lnTo>
                    <a:pt x="555" y="1392"/>
                  </a:lnTo>
                  <a:lnTo>
                    <a:pt x="534" y="1384"/>
                  </a:lnTo>
                  <a:lnTo>
                    <a:pt x="514" y="1374"/>
                  </a:lnTo>
                  <a:lnTo>
                    <a:pt x="493" y="1365"/>
                  </a:lnTo>
                  <a:lnTo>
                    <a:pt x="474" y="1357"/>
                  </a:lnTo>
                  <a:lnTo>
                    <a:pt x="453" y="1349"/>
                  </a:lnTo>
                  <a:lnTo>
                    <a:pt x="432" y="1342"/>
                  </a:lnTo>
                  <a:lnTo>
                    <a:pt x="411" y="1334"/>
                  </a:lnTo>
                  <a:lnTo>
                    <a:pt x="390" y="1326"/>
                  </a:lnTo>
                  <a:lnTo>
                    <a:pt x="368" y="1321"/>
                  </a:lnTo>
                  <a:lnTo>
                    <a:pt x="347" y="1313"/>
                  </a:lnTo>
                  <a:lnTo>
                    <a:pt x="326" y="1307"/>
                  </a:lnTo>
                  <a:lnTo>
                    <a:pt x="305" y="1301"/>
                  </a:lnTo>
                  <a:lnTo>
                    <a:pt x="284" y="1298"/>
                  </a:lnTo>
                  <a:lnTo>
                    <a:pt x="263" y="1292"/>
                  </a:lnTo>
                  <a:lnTo>
                    <a:pt x="240" y="1288"/>
                  </a:lnTo>
                  <a:lnTo>
                    <a:pt x="219" y="1284"/>
                  </a:lnTo>
                  <a:lnTo>
                    <a:pt x="197" y="1280"/>
                  </a:lnTo>
                  <a:lnTo>
                    <a:pt x="174" y="1276"/>
                  </a:lnTo>
                  <a:lnTo>
                    <a:pt x="153" y="1275"/>
                  </a:lnTo>
                  <a:lnTo>
                    <a:pt x="132" y="1271"/>
                  </a:lnTo>
                  <a:lnTo>
                    <a:pt x="109" y="1269"/>
                  </a:lnTo>
                  <a:lnTo>
                    <a:pt x="88" y="1267"/>
                  </a:lnTo>
                  <a:lnTo>
                    <a:pt x="65" y="1267"/>
                  </a:lnTo>
                  <a:lnTo>
                    <a:pt x="44" y="1265"/>
                  </a:lnTo>
                  <a:lnTo>
                    <a:pt x="21" y="1265"/>
                  </a:lnTo>
                  <a:lnTo>
                    <a:pt x="0" y="1265"/>
                  </a:lnTo>
                  <a:lnTo>
                    <a:pt x="0" y="0"/>
                  </a:lnTo>
                  <a:close/>
                </a:path>
              </a:pathLst>
            </a:custGeom>
            <a:solidFill>
              <a:schemeClr val="accent1">
                <a:lumMod val="40000"/>
                <a:lumOff val="60000"/>
              </a:schemeClr>
            </a:solidFill>
            <a:ln w="19050">
              <a:solidFill>
                <a:srgbClr val="265DCA"/>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sz="2800" smtClean="0">
                <a:solidFill>
                  <a:srgbClr val="000000"/>
                </a:solidFill>
              </a:endParaRPr>
            </a:p>
          </p:txBody>
        </p:sp>
        <p:sp>
          <p:nvSpPr>
            <p:cNvPr id="22" name="Freeform 21"/>
            <p:cNvSpPr>
              <a:spLocks/>
            </p:cNvSpPr>
            <p:nvPr/>
          </p:nvSpPr>
          <p:spPr bwMode="gray">
            <a:xfrm>
              <a:off x="2529" y="2163"/>
              <a:ext cx="1049" cy="1661"/>
            </a:xfrm>
            <a:custGeom>
              <a:avLst/>
              <a:gdLst>
                <a:gd name="T0" fmla="*/ 582 w 1788"/>
                <a:gd name="T1" fmla="*/ 29 h 2830"/>
                <a:gd name="T2" fmla="*/ 593 w 1788"/>
                <a:gd name="T3" fmla="*/ 73 h 2830"/>
                <a:gd name="T4" fmla="*/ 603 w 1788"/>
                <a:gd name="T5" fmla="*/ 118 h 2830"/>
                <a:gd name="T6" fmla="*/ 609 w 1788"/>
                <a:gd name="T7" fmla="*/ 163 h 2830"/>
                <a:gd name="T8" fmla="*/ 613 w 1788"/>
                <a:gd name="T9" fmla="*/ 208 h 2830"/>
                <a:gd name="T10" fmla="*/ 615 w 1788"/>
                <a:gd name="T11" fmla="*/ 254 h 2830"/>
                <a:gd name="T12" fmla="*/ 615 w 1788"/>
                <a:gd name="T13" fmla="*/ 300 h 2830"/>
                <a:gd name="T14" fmla="*/ 613 w 1788"/>
                <a:gd name="T15" fmla="*/ 345 h 2830"/>
                <a:gd name="T16" fmla="*/ 607 w 1788"/>
                <a:gd name="T17" fmla="*/ 391 h 2830"/>
                <a:gd name="T18" fmla="*/ 600 w 1788"/>
                <a:gd name="T19" fmla="*/ 435 h 2830"/>
                <a:gd name="T20" fmla="*/ 590 w 1788"/>
                <a:gd name="T21" fmla="*/ 480 h 2830"/>
                <a:gd name="T22" fmla="*/ 577 w 1788"/>
                <a:gd name="T23" fmla="*/ 524 h 2830"/>
                <a:gd name="T24" fmla="*/ 563 w 1788"/>
                <a:gd name="T25" fmla="*/ 568 h 2830"/>
                <a:gd name="T26" fmla="*/ 546 w 1788"/>
                <a:gd name="T27" fmla="*/ 610 h 2830"/>
                <a:gd name="T28" fmla="*/ 527 w 1788"/>
                <a:gd name="T29" fmla="*/ 651 h 2830"/>
                <a:gd name="T30" fmla="*/ 506 w 1788"/>
                <a:gd name="T31" fmla="*/ 692 h 2830"/>
                <a:gd name="T32" fmla="*/ 483 w 1788"/>
                <a:gd name="T33" fmla="*/ 731 h 2830"/>
                <a:gd name="T34" fmla="*/ 458 w 1788"/>
                <a:gd name="T35" fmla="*/ 769 h 2830"/>
                <a:gd name="T36" fmla="*/ 430 w 1788"/>
                <a:gd name="T37" fmla="*/ 806 h 2830"/>
                <a:gd name="T38" fmla="*/ 401 w 1788"/>
                <a:gd name="T39" fmla="*/ 841 h 2830"/>
                <a:gd name="T40" fmla="*/ 371 w 1788"/>
                <a:gd name="T41" fmla="*/ 875 h 2830"/>
                <a:gd name="T42" fmla="*/ 339 w 1788"/>
                <a:gd name="T43" fmla="*/ 907 h 2830"/>
                <a:gd name="T44" fmla="*/ 304 w 1788"/>
                <a:gd name="T45" fmla="*/ 937 h 2830"/>
                <a:gd name="T46" fmla="*/ 269 w 1788"/>
                <a:gd name="T47" fmla="*/ 965 h 2830"/>
                <a:gd name="T48" fmla="*/ 6 w 1788"/>
                <a:gd name="T49" fmla="*/ 617 h 2830"/>
                <a:gd name="T50" fmla="*/ 23 w 1788"/>
                <a:gd name="T51" fmla="*/ 603 h 2830"/>
                <a:gd name="T52" fmla="*/ 41 w 1788"/>
                <a:gd name="T53" fmla="*/ 589 h 2830"/>
                <a:gd name="T54" fmla="*/ 57 w 1788"/>
                <a:gd name="T55" fmla="*/ 572 h 2830"/>
                <a:gd name="T56" fmla="*/ 73 w 1788"/>
                <a:gd name="T57" fmla="*/ 556 h 2830"/>
                <a:gd name="T58" fmla="*/ 87 w 1788"/>
                <a:gd name="T59" fmla="*/ 538 h 2830"/>
                <a:gd name="T60" fmla="*/ 101 w 1788"/>
                <a:gd name="T61" fmla="*/ 520 h 2830"/>
                <a:gd name="T62" fmla="*/ 114 w 1788"/>
                <a:gd name="T63" fmla="*/ 501 h 2830"/>
                <a:gd name="T64" fmla="*/ 125 w 1788"/>
                <a:gd name="T65" fmla="*/ 481 h 2830"/>
                <a:gd name="T66" fmla="*/ 136 w 1788"/>
                <a:gd name="T67" fmla="*/ 460 h 2830"/>
                <a:gd name="T68" fmla="*/ 145 w 1788"/>
                <a:gd name="T69" fmla="*/ 440 h 2830"/>
                <a:gd name="T70" fmla="*/ 154 w 1788"/>
                <a:gd name="T71" fmla="*/ 418 h 2830"/>
                <a:gd name="T72" fmla="*/ 161 w 1788"/>
                <a:gd name="T73" fmla="*/ 397 h 2830"/>
                <a:gd name="T74" fmla="*/ 167 w 1788"/>
                <a:gd name="T75" fmla="*/ 375 h 2830"/>
                <a:gd name="T76" fmla="*/ 172 w 1788"/>
                <a:gd name="T77" fmla="*/ 352 h 2830"/>
                <a:gd name="T78" fmla="*/ 175 w 1788"/>
                <a:gd name="T79" fmla="*/ 330 h 2830"/>
                <a:gd name="T80" fmla="*/ 178 w 1788"/>
                <a:gd name="T81" fmla="*/ 308 h 2830"/>
                <a:gd name="T82" fmla="*/ 180 w 1788"/>
                <a:gd name="T83" fmla="*/ 285 h 2830"/>
                <a:gd name="T84" fmla="*/ 180 w 1788"/>
                <a:gd name="T85" fmla="*/ 262 h 2830"/>
                <a:gd name="T86" fmla="*/ 178 w 1788"/>
                <a:gd name="T87" fmla="*/ 239 h 2830"/>
                <a:gd name="T88" fmla="*/ 177 w 1788"/>
                <a:gd name="T89" fmla="*/ 217 h 2830"/>
                <a:gd name="T90" fmla="*/ 173 w 1788"/>
                <a:gd name="T91" fmla="*/ 194 h 2830"/>
                <a:gd name="T92" fmla="*/ 168 w 1788"/>
                <a:gd name="T93" fmla="*/ 171 h 2830"/>
                <a:gd name="T94" fmla="*/ 163 w 1788"/>
                <a:gd name="T95" fmla="*/ 149 h 2830"/>
                <a:gd name="T96" fmla="*/ 573 w 1788"/>
                <a:gd name="T97" fmla="*/ 0 h 28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8"/>
                <a:gd name="T148" fmla="*/ 0 h 2830"/>
                <a:gd name="T149" fmla="*/ 1788 w 1788"/>
                <a:gd name="T150" fmla="*/ 2830 h 28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8" h="2830">
                  <a:moveTo>
                    <a:pt x="1663" y="0"/>
                  </a:moveTo>
                  <a:lnTo>
                    <a:pt x="1677" y="42"/>
                  </a:lnTo>
                  <a:lnTo>
                    <a:pt x="1690" y="84"/>
                  </a:lnTo>
                  <a:lnTo>
                    <a:pt x="1702" y="127"/>
                  </a:lnTo>
                  <a:lnTo>
                    <a:pt x="1713" y="169"/>
                  </a:lnTo>
                  <a:lnTo>
                    <a:pt x="1723" y="213"/>
                  </a:lnTo>
                  <a:lnTo>
                    <a:pt x="1732" y="255"/>
                  </a:lnTo>
                  <a:lnTo>
                    <a:pt x="1742" y="299"/>
                  </a:lnTo>
                  <a:lnTo>
                    <a:pt x="1750" y="342"/>
                  </a:lnTo>
                  <a:lnTo>
                    <a:pt x="1757" y="386"/>
                  </a:lnTo>
                  <a:lnTo>
                    <a:pt x="1763" y="430"/>
                  </a:lnTo>
                  <a:lnTo>
                    <a:pt x="1769" y="474"/>
                  </a:lnTo>
                  <a:lnTo>
                    <a:pt x="1775" y="516"/>
                  </a:lnTo>
                  <a:lnTo>
                    <a:pt x="1779" y="561"/>
                  </a:lnTo>
                  <a:lnTo>
                    <a:pt x="1782" y="605"/>
                  </a:lnTo>
                  <a:lnTo>
                    <a:pt x="1784" y="649"/>
                  </a:lnTo>
                  <a:lnTo>
                    <a:pt x="1786" y="693"/>
                  </a:lnTo>
                  <a:lnTo>
                    <a:pt x="1788" y="737"/>
                  </a:lnTo>
                  <a:lnTo>
                    <a:pt x="1788" y="781"/>
                  </a:lnTo>
                  <a:lnTo>
                    <a:pt x="1788" y="826"/>
                  </a:lnTo>
                  <a:lnTo>
                    <a:pt x="1786" y="870"/>
                  </a:lnTo>
                  <a:lnTo>
                    <a:pt x="1784" y="914"/>
                  </a:lnTo>
                  <a:lnTo>
                    <a:pt x="1782" y="958"/>
                  </a:lnTo>
                  <a:lnTo>
                    <a:pt x="1779" y="1002"/>
                  </a:lnTo>
                  <a:lnTo>
                    <a:pt x="1775" y="1046"/>
                  </a:lnTo>
                  <a:lnTo>
                    <a:pt x="1769" y="1090"/>
                  </a:lnTo>
                  <a:lnTo>
                    <a:pt x="1763" y="1135"/>
                  </a:lnTo>
                  <a:lnTo>
                    <a:pt x="1757" y="1179"/>
                  </a:lnTo>
                  <a:lnTo>
                    <a:pt x="1750" y="1221"/>
                  </a:lnTo>
                  <a:lnTo>
                    <a:pt x="1742" y="1265"/>
                  </a:lnTo>
                  <a:lnTo>
                    <a:pt x="1732" y="1307"/>
                  </a:lnTo>
                  <a:lnTo>
                    <a:pt x="1723" y="1352"/>
                  </a:lnTo>
                  <a:lnTo>
                    <a:pt x="1713" y="1394"/>
                  </a:lnTo>
                  <a:lnTo>
                    <a:pt x="1702" y="1438"/>
                  </a:lnTo>
                  <a:lnTo>
                    <a:pt x="1690" y="1480"/>
                  </a:lnTo>
                  <a:lnTo>
                    <a:pt x="1677" y="1522"/>
                  </a:lnTo>
                  <a:lnTo>
                    <a:pt x="1663" y="1565"/>
                  </a:lnTo>
                  <a:lnTo>
                    <a:pt x="1650" y="1607"/>
                  </a:lnTo>
                  <a:lnTo>
                    <a:pt x="1634" y="1647"/>
                  </a:lnTo>
                  <a:lnTo>
                    <a:pt x="1619" y="1689"/>
                  </a:lnTo>
                  <a:lnTo>
                    <a:pt x="1604" y="1730"/>
                  </a:lnTo>
                  <a:lnTo>
                    <a:pt x="1586" y="1770"/>
                  </a:lnTo>
                  <a:lnTo>
                    <a:pt x="1569" y="1812"/>
                  </a:lnTo>
                  <a:lnTo>
                    <a:pt x="1550" y="1851"/>
                  </a:lnTo>
                  <a:lnTo>
                    <a:pt x="1531" y="1891"/>
                  </a:lnTo>
                  <a:lnTo>
                    <a:pt x="1512" y="1931"/>
                  </a:lnTo>
                  <a:lnTo>
                    <a:pt x="1490" y="1970"/>
                  </a:lnTo>
                  <a:lnTo>
                    <a:pt x="1471" y="2008"/>
                  </a:lnTo>
                  <a:lnTo>
                    <a:pt x="1448" y="2048"/>
                  </a:lnTo>
                  <a:lnTo>
                    <a:pt x="1427" y="2085"/>
                  </a:lnTo>
                  <a:lnTo>
                    <a:pt x="1402" y="2123"/>
                  </a:lnTo>
                  <a:lnTo>
                    <a:pt x="1379" y="2160"/>
                  </a:lnTo>
                  <a:lnTo>
                    <a:pt x="1354" y="2198"/>
                  </a:lnTo>
                  <a:lnTo>
                    <a:pt x="1329" y="2233"/>
                  </a:lnTo>
                  <a:lnTo>
                    <a:pt x="1304" y="2269"/>
                  </a:lnTo>
                  <a:lnTo>
                    <a:pt x="1277" y="2306"/>
                  </a:lnTo>
                  <a:lnTo>
                    <a:pt x="1250" y="2340"/>
                  </a:lnTo>
                  <a:lnTo>
                    <a:pt x="1224" y="2375"/>
                  </a:lnTo>
                  <a:lnTo>
                    <a:pt x="1195" y="2409"/>
                  </a:lnTo>
                  <a:lnTo>
                    <a:pt x="1166" y="2442"/>
                  </a:lnTo>
                  <a:lnTo>
                    <a:pt x="1137" y="2475"/>
                  </a:lnTo>
                  <a:lnTo>
                    <a:pt x="1108" y="2507"/>
                  </a:lnTo>
                  <a:lnTo>
                    <a:pt x="1078" y="2540"/>
                  </a:lnTo>
                  <a:lnTo>
                    <a:pt x="1047" y="2573"/>
                  </a:lnTo>
                  <a:lnTo>
                    <a:pt x="1014" y="2603"/>
                  </a:lnTo>
                  <a:lnTo>
                    <a:pt x="984" y="2634"/>
                  </a:lnTo>
                  <a:lnTo>
                    <a:pt x="951" y="2663"/>
                  </a:lnTo>
                  <a:lnTo>
                    <a:pt x="916" y="2692"/>
                  </a:lnTo>
                  <a:lnTo>
                    <a:pt x="884" y="2720"/>
                  </a:lnTo>
                  <a:lnTo>
                    <a:pt x="849" y="2749"/>
                  </a:lnTo>
                  <a:lnTo>
                    <a:pt x="815" y="2776"/>
                  </a:lnTo>
                  <a:lnTo>
                    <a:pt x="780" y="2803"/>
                  </a:lnTo>
                  <a:lnTo>
                    <a:pt x="743" y="2830"/>
                  </a:lnTo>
                  <a:lnTo>
                    <a:pt x="0" y="1807"/>
                  </a:lnTo>
                  <a:lnTo>
                    <a:pt x="18" y="1793"/>
                  </a:lnTo>
                  <a:lnTo>
                    <a:pt x="35" y="1780"/>
                  </a:lnTo>
                  <a:lnTo>
                    <a:pt x="52" y="1766"/>
                  </a:lnTo>
                  <a:lnTo>
                    <a:pt x="69" y="1751"/>
                  </a:lnTo>
                  <a:lnTo>
                    <a:pt x="87" y="1737"/>
                  </a:lnTo>
                  <a:lnTo>
                    <a:pt x="104" y="1722"/>
                  </a:lnTo>
                  <a:lnTo>
                    <a:pt x="119" y="1709"/>
                  </a:lnTo>
                  <a:lnTo>
                    <a:pt x="137" y="1693"/>
                  </a:lnTo>
                  <a:lnTo>
                    <a:pt x="152" y="1678"/>
                  </a:lnTo>
                  <a:lnTo>
                    <a:pt x="167" y="1661"/>
                  </a:lnTo>
                  <a:lnTo>
                    <a:pt x="183" y="1645"/>
                  </a:lnTo>
                  <a:lnTo>
                    <a:pt x="196" y="1630"/>
                  </a:lnTo>
                  <a:lnTo>
                    <a:pt x="212" y="1613"/>
                  </a:lnTo>
                  <a:lnTo>
                    <a:pt x="227" y="1595"/>
                  </a:lnTo>
                  <a:lnTo>
                    <a:pt x="240" y="1578"/>
                  </a:lnTo>
                  <a:lnTo>
                    <a:pt x="254" y="1561"/>
                  </a:lnTo>
                  <a:lnTo>
                    <a:pt x="267" y="1544"/>
                  </a:lnTo>
                  <a:lnTo>
                    <a:pt x="281" y="1526"/>
                  </a:lnTo>
                  <a:lnTo>
                    <a:pt x="294" y="1509"/>
                  </a:lnTo>
                  <a:lnTo>
                    <a:pt x="306" y="1490"/>
                  </a:lnTo>
                  <a:lnTo>
                    <a:pt x="317" y="1471"/>
                  </a:lnTo>
                  <a:lnTo>
                    <a:pt x="331" y="1453"/>
                  </a:lnTo>
                  <a:lnTo>
                    <a:pt x="342" y="1434"/>
                  </a:lnTo>
                  <a:lnTo>
                    <a:pt x="352" y="1415"/>
                  </a:lnTo>
                  <a:lnTo>
                    <a:pt x="363" y="1396"/>
                  </a:lnTo>
                  <a:lnTo>
                    <a:pt x="375" y="1377"/>
                  </a:lnTo>
                  <a:lnTo>
                    <a:pt x="384" y="1357"/>
                  </a:lnTo>
                  <a:lnTo>
                    <a:pt x="394" y="1336"/>
                  </a:lnTo>
                  <a:lnTo>
                    <a:pt x="404" y="1317"/>
                  </a:lnTo>
                  <a:lnTo>
                    <a:pt x="413" y="1298"/>
                  </a:lnTo>
                  <a:lnTo>
                    <a:pt x="421" y="1277"/>
                  </a:lnTo>
                  <a:lnTo>
                    <a:pt x="430" y="1256"/>
                  </a:lnTo>
                  <a:lnTo>
                    <a:pt x="438" y="1236"/>
                  </a:lnTo>
                  <a:lnTo>
                    <a:pt x="446" y="1215"/>
                  </a:lnTo>
                  <a:lnTo>
                    <a:pt x="454" y="1194"/>
                  </a:lnTo>
                  <a:lnTo>
                    <a:pt x="459" y="1173"/>
                  </a:lnTo>
                  <a:lnTo>
                    <a:pt x="467" y="1152"/>
                  </a:lnTo>
                  <a:lnTo>
                    <a:pt x="473" y="1131"/>
                  </a:lnTo>
                  <a:lnTo>
                    <a:pt x="478" y="1110"/>
                  </a:lnTo>
                  <a:lnTo>
                    <a:pt x="484" y="1089"/>
                  </a:lnTo>
                  <a:lnTo>
                    <a:pt x="490" y="1067"/>
                  </a:lnTo>
                  <a:lnTo>
                    <a:pt x="494" y="1044"/>
                  </a:lnTo>
                  <a:lnTo>
                    <a:pt x="500" y="1023"/>
                  </a:lnTo>
                  <a:lnTo>
                    <a:pt x="503" y="1002"/>
                  </a:lnTo>
                  <a:lnTo>
                    <a:pt x="507" y="979"/>
                  </a:lnTo>
                  <a:lnTo>
                    <a:pt x="509" y="958"/>
                  </a:lnTo>
                  <a:lnTo>
                    <a:pt x="513" y="937"/>
                  </a:lnTo>
                  <a:lnTo>
                    <a:pt x="515" y="914"/>
                  </a:lnTo>
                  <a:lnTo>
                    <a:pt x="517" y="893"/>
                  </a:lnTo>
                  <a:lnTo>
                    <a:pt x="519" y="870"/>
                  </a:lnTo>
                  <a:lnTo>
                    <a:pt x="521" y="849"/>
                  </a:lnTo>
                  <a:lnTo>
                    <a:pt x="521" y="826"/>
                  </a:lnTo>
                  <a:lnTo>
                    <a:pt x="523" y="804"/>
                  </a:lnTo>
                  <a:lnTo>
                    <a:pt x="523" y="781"/>
                  </a:lnTo>
                  <a:lnTo>
                    <a:pt x="523" y="760"/>
                  </a:lnTo>
                  <a:lnTo>
                    <a:pt x="521" y="737"/>
                  </a:lnTo>
                  <a:lnTo>
                    <a:pt x="521" y="716"/>
                  </a:lnTo>
                  <a:lnTo>
                    <a:pt x="519" y="693"/>
                  </a:lnTo>
                  <a:lnTo>
                    <a:pt x="517" y="672"/>
                  </a:lnTo>
                  <a:lnTo>
                    <a:pt x="515" y="649"/>
                  </a:lnTo>
                  <a:lnTo>
                    <a:pt x="513" y="628"/>
                  </a:lnTo>
                  <a:lnTo>
                    <a:pt x="509" y="605"/>
                  </a:lnTo>
                  <a:lnTo>
                    <a:pt x="507" y="584"/>
                  </a:lnTo>
                  <a:lnTo>
                    <a:pt x="503" y="562"/>
                  </a:lnTo>
                  <a:lnTo>
                    <a:pt x="500" y="539"/>
                  </a:lnTo>
                  <a:lnTo>
                    <a:pt x="494" y="518"/>
                  </a:lnTo>
                  <a:lnTo>
                    <a:pt x="490" y="497"/>
                  </a:lnTo>
                  <a:lnTo>
                    <a:pt x="484" y="476"/>
                  </a:lnTo>
                  <a:lnTo>
                    <a:pt x="478" y="455"/>
                  </a:lnTo>
                  <a:lnTo>
                    <a:pt x="473" y="432"/>
                  </a:lnTo>
                  <a:lnTo>
                    <a:pt x="467" y="411"/>
                  </a:lnTo>
                  <a:lnTo>
                    <a:pt x="459" y="390"/>
                  </a:lnTo>
                  <a:lnTo>
                    <a:pt x="1663" y="0"/>
                  </a:lnTo>
                  <a:close/>
                </a:path>
              </a:pathLst>
            </a:custGeom>
            <a:noFill/>
            <a:ln w="19050">
              <a:solidFill>
                <a:srgbClr val="FFCC1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3" name="Freeform 22"/>
            <p:cNvSpPr>
              <a:spLocks/>
            </p:cNvSpPr>
            <p:nvPr/>
          </p:nvSpPr>
          <p:spPr bwMode="gray">
            <a:xfrm>
              <a:off x="1164" y="3265"/>
              <a:ext cx="1744" cy="884"/>
            </a:xfrm>
            <a:custGeom>
              <a:avLst/>
              <a:gdLst>
                <a:gd name="T0" fmla="*/ 998 w 2974"/>
                <a:gd name="T1" fmla="*/ 369 h 1507"/>
                <a:gd name="T2" fmla="*/ 960 w 2974"/>
                <a:gd name="T3" fmla="*/ 394 h 1507"/>
                <a:gd name="T4" fmla="*/ 921 w 2974"/>
                <a:gd name="T5" fmla="*/ 416 h 1507"/>
                <a:gd name="T6" fmla="*/ 880 w 2974"/>
                <a:gd name="T7" fmla="*/ 436 h 1507"/>
                <a:gd name="T8" fmla="*/ 837 w 2974"/>
                <a:gd name="T9" fmla="*/ 455 h 1507"/>
                <a:gd name="T10" fmla="*/ 795 w 2974"/>
                <a:gd name="T11" fmla="*/ 470 h 1507"/>
                <a:gd name="T12" fmla="*/ 751 w 2974"/>
                <a:gd name="T13" fmla="*/ 485 h 1507"/>
                <a:gd name="T14" fmla="*/ 707 w 2974"/>
                <a:gd name="T15" fmla="*/ 496 h 1507"/>
                <a:gd name="T16" fmla="*/ 663 w 2974"/>
                <a:gd name="T17" fmla="*/ 505 h 1507"/>
                <a:gd name="T18" fmla="*/ 617 w 2974"/>
                <a:gd name="T19" fmla="*/ 512 h 1507"/>
                <a:gd name="T20" fmla="*/ 572 w 2974"/>
                <a:gd name="T21" fmla="*/ 516 h 1507"/>
                <a:gd name="T22" fmla="*/ 527 w 2974"/>
                <a:gd name="T23" fmla="*/ 519 h 1507"/>
                <a:gd name="T24" fmla="*/ 481 w 2974"/>
                <a:gd name="T25" fmla="*/ 518 h 1507"/>
                <a:gd name="T26" fmla="*/ 436 w 2974"/>
                <a:gd name="T27" fmla="*/ 515 h 1507"/>
                <a:gd name="T28" fmla="*/ 391 w 2974"/>
                <a:gd name="T29" fmla="*/ 510 h 1507"/>
                <a:gd name="T30" fmla="*/ 345 w 2974"/>
                <a:gd name="T31" fmla="*/ 503 h 1507"/>
                <a:gd name="T32" fmla="*/ 301 w 2974"/>
                <a:gd name="T33" fmla="*/ 493 h 1507"/>
                <a:gd name="T34" fmla="*/ 257 w 2974"/>
                <a:gd name="T35" fmla="*/ 480 h 1507"/>
                <a:gd name="T36" fmla="*/ 214 w 2974"/>
                <a:gd name="T37" fmla="*/ 466 h 1507"/>
                <a:gd name="T38" fmla="*/ 172 w 2974"/>
                <a:gd name="T39" fmla="*/ 449 h 1507"/>
                <a:gd name="T40" fmla="*/ 130 w 2974"/>
                <a:gd name="T41" fmla="*/ 430 h 1507"/>
                <a:gd name="T42" fmla="*/ 90 w 2974"/>
                <a:gd name="T43" fmla="*/ 409 h 1507"/>
                <a:gd name="T44" fmla="*/ 50 w 2974"/>
                <a:gd name="T45" fmla="*/ 386 h 1507"/>
                <a:gd name="T46" fmla="*/ 12 w 2974"/>
                <a:gd name="T47" fmla="*/ 361 h 1507"/>
                <a:gd name="T48" fmla="*/ 262 w 2974"/>
                <a:gd name="T49" fmla="*/ 4 h 1507"/>
                <a:gd name="T50" fmla="*/ 281 w 2974"/>
                <a:gd name="T51" fmla="*/ 17 h 1507"/>
                <a:gd name="T52" fmla="*/ 301 w 2974"/>
                <a:gd name="T53" fmla="*/ 28 h 1507"/>
                <a:gd name="T54" fmla="*/ 321 w 2974"/>
                <a:gd name="T55" fmla="*/ 39 h 1507"/>
                <a:gd name="T56" fmla="*/ 341 w 2974"/>
                <a:gd name="T57" fmla="*/ 48 h 1507"/>
                <a:gd name="T58" fmla="*/ 362 w 2974"/>
                <a:gd name="T59" fmla="*/ 57 h 1507"/>
                <a:gd name="T60" fmla="*/ 385 w 2974"/>
                <a:gd name="T61" fmla="*/ 64 h 1507"/>
                <a:gd name="T62" fmla="*/ 406 w 2974"/>
                <a:gd name="T63" fmla="*/ 70 h 1507"/>
                <a:gd name="T64" fmla="*/ 429 w 2974"/>
                <a:gd name="T65" fmla="*/ 75 h 1507"/>
                <a:gd name="T66" fmla="*/ 451 w 2974"/>
                <a:gd name="T67" fmla="*/ 79 h 1507"/>
                <a:gd name="T68" fmla="*/ 473 w 2974"/>
                <a:gd name="T69" fmla="*/ 81 h 1507"/>
                <a:gd name="T70" fmla="*/ 497 w 2974"/>
                <a:gd name="T71" fmla="*/ 83 h 1507"/>
                <a:gd name="T72" fmla="*/ 519 w 2974"/>
                <a:gd name="T73" fmla="*/ 83 h 1507"/>
                <a:gd name="T74" fmla="*/ 542 w 2974"/>
                <a:gd name="T75" fmla="*/ 82 h 1507"/>
                <a:gd name="T76" fmla="*/ 565 w 2974"/>
                <a:gd name="T77" fmla="*/ 80 h 1507"/>
                <a:gd name="T78" fmla="*/ 587 w 2974"/>
                <a:gd name="T79" fmla="*/ 76 h 1507"/>
                <a:gd name="T80" fmla="*/ 609 w 2974"/>
                <a:gd name="T81" fmla="*/ 72 h 1507"/>
                <a:gd name="T82" fmla="*/ 632 w 2974"/>
                <a:gd name="T83" fmla="*/ 66 h 1507"/>
                <a:gd name="T84" fmla="*/ 653 w 2974"/>
                <a:gd name="T85" fmla="*/ 59 h 1507"/>
                <a:gd name="T86" fmla="*/ 675 w 2974"/>
                <a:gd name="T87" fmla="*/ 51 h 1507"/>
                <a:gd name="T88" fmla="*/ 695 w 2974"/>
                <a:gd name="T89" fmla="*/ 42 h 1507"/>
                <a:gd name="T90" fmla="*/ 716 w 2974"/>
                <a:gd name="T91" fmla="*/ 32 h 1507"/>
                <a:gd name="T92" fmla="*/ 735 w 2974"/>
                <a:gd name="T93" fmla="*/ 21 h 1507"/>
                <a:gd name="T94" fmla="*/ 755 w 2974"/>
                <a:gd name="T95" fmla="*/ 9 h 1507"/>
                <a:gd name="T96" fmla="*/ 1023 w 2974"/>
                <a:gd name="T97" fmla="*/ 352 h 15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74"/>
                <a:gd name="T148" fmla="*/ 0 h 1507"/>
                <a:gd name="T149" fmla="*/ 2974 w 2974"/>
                <a:gd name="T150" fmla="*/ 1507 h 15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74" h="1507">
                  <a:moveTo>
                    <a:pt x="2974" y="1023"/>
                  </a:moveTo>
                  <a:lnTo>
                    <a:pt x="2940" y="1048"/>
                  </a:lnTo>
                  <a:lnTo>
                    <a:pt x="2903" y="1073"/>
                  </a:lnTo>
                  <a:lnTo>
                    <a:pt x="2867" y="1098"/>
                  </a:lnTo>
                  <a:lnTo>
                    <a:pt x="2829" y="1121"/>
                  </a:lnTo>
                  <a:lnTo>
                    <a:pt x="2792" y="1144"/>
                  </a:lnTo>
                  <a:lnTo>
                    <a:pt x="2754" y="1167"/>
                  </a:lnTo>
                  <a:lnTo>
                    <a:pt x="2715" y="1188"/>
                  </a:lnTo>
                  <a:lnTo>
                    <a:pt x="2677" y="1209"/>
                  </a:lnTo>
                  <a:lnTo>
                    <a:pt x="2636" y="1230"/>
                  </a:lnTo>
                  <a:lnTo>
                    <a:pt x="2598" y="1249"/>
                  </a:lnTo>
                  <a:lnTo>
                    <a:pt x="2558" y="1269"/>
                  </a:lnTo>
                  <a:lnTo>
                    <a:pt x="2517" y="1288"/>
                  </a:lnTo>
                  <a:lnTo>
                    <a:pt x="2477" y="1305"/>
                  </a:lnTo>
                  <a:lnTo>
                    <a:pt x="2435" y="1322"/>
                  </a:lnTo>
                  <a:lnTo>
                    <a:pt x="2395" y="1338"/>
                  </a:lnTo>
                  <a:lnTo>
                    <a:pt x="2354" y="1353"/>
                  </a:lnTo>
                  <a:lnTo>
                    <a:pt x="2312" y="1368"/>
                  </a:lnTo>
                  <a:lnTo>
                    <a:pt x="2270" y="1382"/>
                  </a:lnTo>
                  <a:lnTo>
                    <a:pt x="2227" y="1395"/>
                  </a:lnTo>
                  <a:lnTo>
                    <a:pt x="2185" y="1409"/>
                  </a:lnTo>
                  <a:lnTo>
                    <a:pt x="2143" y="1420"/>
                  </a:lnTo>
                  <a:lnTo>
                    <a:pt x="2101" y="1432"/>
                  </a:lnTo>
                  <a:lnTo>
                    <a:pt x="2057" y="1441"/>
                  </a:lnTo>
                  <a:lnTo>
                    <a:pt x="2014" y="1451"/>
                  </a:lnTo>
                  <a:lnTo>
                    <a:pt x="1970" y="1461"/>
                  </a:lnTo>
                  <a:lnTo>
                    <a:pt x="1928" y="1468"/>
                  </a:lnTo>
                  <a:lnTo>
                    <a:pt x="1884" y="1476"/>
                  </a:lnTo>
                  <a:lnTo>
                    <a:pt x="1840" y="1482"/>
                  </a:lnTo>
                  <a:lnTo>
                    <a:pt x="1795" y="1487"/>
                  </a:lnTo>
                  <a:lnTo>
                    <a:pt x="1753" y="1493"/>
                  </a:lnTo>
                  <a:lnTo>
                    <a:pt x="1709" y="1497"/>
                  </a:lnTo>
                  <a:lnTo>
                    <a:pt x="1665" y="1501"/>
                  </a:lnTo>
                  <a:lnTo>
                    <a:pt x="1621" y="1503"/>
                  </a:lnTo>
                  <a:lnTo>
                    <a:pt x="1576" y="1505"/>
                  </a:lnTo>
                  <a:lnTo>
                    <a:pt x="1532" y="1507"/>
                  </a:lnTo>
                  <a:lnTo>
                    <a:pt x="1488" y="1507"/>
                  </a:lnTo>
                  <a:lnTo>
                    <a:pt x="1444" y="1507"/>
                  </a:lnTo>
                  <a:lnTo>
                    <a:pt x="1400" y="1505"/>
                  </a:lnTo>
                  <a:lnTo>
                    <a:pt x="1356" y="1503"/>
                  </a:lnTo>
                  <a:lnTo>
                    <a:pt x="1311" y="1501"/>
                  </a:lnTo>
                  <a:lnTo>
                    <a:pt x="1267" y="1497"/>
                  </a:lnTo>
                  <a:lnTo>
                    <a:pt x="1223" y="1493"/>
                  </a:lnTo>
                  <a:lnTo>
                    <a:pt x="1179" y="1487"/>
                  </a:lnTo>
                  <a:lnTo>
                    <a:pt x="1135" y="1482"/>
                  </a:lnTo>
                  <a:lnTo>
                    <a:pt x="1093" y="1476"/>
                  </a:lnTo>
                  <a:lnTo>
                    <a:pt x="1048" y="1468"/>
                  </a:lnTo>
                  <a:lnTo>
                    <a:pt x="1004" y="1461"/>
                  </a:lnTo>
                  <a:lnTo>
                    <a:pt x="962" y="1451"/>
                  </a:lnTo>
                  <a:lnTo>
                    <a:pt x="918" y="1441"/>
                  </a:lnTo>
                  <a:lnTo>
                    <a:pt x="876" y="1432"/>
                  </a:lnTo>
                  <a:lnTo>
                    <a:pt x="833" y="1420"/>
                  </a:lnTo>
                  <a:lnTo>
                    <a:pt x="789" y="1409"/>
                  </a:lnTo>
                  <a:lnTo>
                    <a:pt x="747" y="1395"/>
                  </a:lnTo>
                  <a:lnTo>
                    <a:pt x="705" y="1382"/>
                  </a:lnTo>
                  <a:lnTo>
                    <a:pt x="664" y="1368"/>
                  </a:lnTo>
                  <a:lnTo>
                    <a:pt x="622" y="1353"/>
                  </a:lnTo>
                  <a:lnTo>
                    <a:pt x="580" y="1338"/>
                  </a:lnTo>
                  <a:lnTo>
                    <a:pt x="540" y="1322"/>
                  </a:lnTo>
                  <a:lnTo>
                    <a:pt x="499" y="1305"/>
                  </a:lnTo>
                  <a:lnTo>
                    <a:pt x="459" y="1288"/>
                  </a:lnTo>
                  <a:lnTo>
                    <a:pt x="419" y="1269"/>
                  </a:lnTo>
                  <a:lnTo>
                    <a:pt x="378" y="1249"/>
                  </a:lnTo>
                  <a:lnTo>
                    <a:pt x="338" y="1230"/>
                  </a:lnTo>
                  <a:lnTo>
                    <a:pt x="300" y="1209"/>
                  </a:lnTo>
                  <a:lnTo>
                    <a:pt x="261" y="1188"/>
                  </a:lnTo>
                  <a:lnTo>
                    <a:pt x="223" y="1167"/>
                  </a:lnTo>
                  <a:lnTo>
                    <a:pt x="184" y="1144"/>
                  </a:lnTo>
                  <a:lnTo>
                    <a:pt x="146" y="1121"/>
                  </a:lnTo>
                  <a:lnTo>
                    <a:pt x="109" y="1098"/>
                  </a:lnTo>
                  <a:lnTo>
                    <a:pt x="73" y="1073"/>
                  </a:lnTo>
                  <a:lnTo>
                    <a:pt x="36" y="1048"/>
                  </a:lnTo>
                  <a:lnTo>
                    <a:pt x="0" y="1023"/>
                  </a:lnTo>
                  <a:lnTo>
                    <a:pt x="743" y="0"/>
                  </a:lnTo>
                  <a:lnTo>
                    <a:pt x="762" y="11"/>
                  </a:lnTo>
                  <a:lnTo>
                    <a:pt x="780" y="25"/>
                  </a:lnTo>
                  <a:lnTo>
                    <a:pt x="799" y="36"/>
                  </a:lnTo>
                  <a:lnTo>
                    <a:pt x="818" y="50"/>
                  </a:lnTo>
                  <a:lnTo>
                    <a:pt x="835" y="61"/>
                  </a:lnTo>
                  <a:lnTo>
                    <a:pt x="854" y="71"/>
                  </a:lnTo>
                  <a:lnTo>
                    <a:pt x="874" y="82"/>
                  </a:lnTo>
                  <a:lnTo>
                    <a:pt x="893" y="94"/>
                  </a:lnTo>
                  <a:lnTo>
                    <a:pt x="914" y="103"/>
                  </a:lnTo>
                  <a:lnTo>
                    <a:pt x="933" y="113"/>
                  </a:lnTo>
                  <a:lnTo>
                    <a:pt x="952" y="122"/>
                  </a:lnTo>
                  <a:lnTo>
                    <a:pt x="974" y="132"/>
                  </a:lnTo>
                  <a:lnTo>
                    <a:pt x="993" y="140"/>
                  </a:lnTo>
                  <a:lnTo>
                    <a:pt x="1014" y="149"/>
                  </a:lnTo>
                  <a:lnTo>
                    <a:pt x="1035" y="157"/>
                  </a:lnTo>
                  <a:lnTo>
                    <a:pt x="1054" y="165"/>
                  </a:lnTo>
                  <a:lnTo>
                    <a:pt x="1075" y="172"/>
                  </a:lnTo>
                  <a:lnTo>
                    <a:pt x="1096" y="178"/>
                  </a:lnTo>
                  <a:lnTo>
                    <a:pt x="1118" y="186"/>
                  </a:lnTo>
                  <a:lnTo>
                    <a:pt x="1139" y="192"/>
                  </a:lnTo>
                  <a:lnTo>
                    <a:pt x="1160" y="197"/>
                  </a:lnTo>
                  <a:lnTo>
                    <a:pt x="1181" y="203"/>
                  </a:lnTo>
                  <a:lnTo>
                    <a:pt x="1204" y="209"/>
                  </a:lnTo>
                  <a:lnTo>
                    <a:pt x="1225" y="213"/>
                  </a:lnTo>
                  <a:lnTo>
                    <a:pt x="1246" y="218"/>
                  </a:lnTo>
                  <a:lnTo>
                    <a:pt x="1267" y="222"/>
                  </a:lnTo>
                  <a:lnTo>
                    <a:pt x="1290" y="226"/>
                  </a:lnTo>
                  <a:lnTo>
                    <a:pt x="1311" y="228"/>
                  </a:lnTo>
                  <a:lnTo>
                    <a:pt x="1333" y="232"/>
                  </a:lnTo>
                  <a:lnTo>
                    <a:pt x="1356" y="234"/>
                  </a:lnTo>
                  <a:lnTo>
                    <a:pt x="1377" y="236"/>
                  </a:lnTo>
                  <a:lnTo>
                    <a:pt x="1400" y="238"/>
                  </a:lnTo>
                  <a:lnTo>
                    <a:pt x="1421" y="240"/>
                  </a:lnTo>
                  <a:lnTo>
                    <a:pt x="1444" y="240"/>
                  </a:lnTo>
                  <a:lnTo>
                    <a:pt x="1465" y="241"/>
                  </a:lnTo>
                  <a:lnTo>
                    <a:pt x="1488" y="241"/>
                  </a:lnTo>
                  <a:lnTo>
                    <a:pt x="1509" y="241"/>
                  </a:lnTo>
                  <a:lnTo>
                    <a:pt x="1532" y="240"/>
                  </a:lnTo>
                  <a:lnTo>
                    <a:pt x="1553" y="240"/>
                  </a:lnTo>
                  <a:lnTo>
                    <a:pt x="1576" y="238"/>
                  </a:lnTo>
                  <a:lnTo>
                    <a:pt x="1598" y="236"/>
                  </a:lnTo>
                  <a:lnTo>
                    <a:pt x="1621" y="234"/>
                  </a:lnTo>
                  <a:lnTo>
                    <a:pt x="1642" y="232"/>
                  </a:lnTo>
                  <a:lnTo>
                    <a:pt x="1663" y="228"/>
                  </a:lnTo>
                  <a:lnTo>
                    <a:pt x="1686" y="226"/>
                  </a:lnTo>
                  <a:lnTo>
                    <a:pt x="1707" y="222"/>
                  </a:lnTo>
                  <a:lnTo>
                    <a:pt x="1728" y="218"/>
                  </a:lnTo>
                  <a:lnTo>
                    <a:pt x="1751" y="213"/>
                  </a:lnTo>
                  <a:lnTo>
                    <a:pt x="1772" y="209"/>
                  </a:lnTo>
                  <a:lnTo>
                    <a:pt x="1793" y="203"/>
                  </a:lnTo>
                  <a:lnTo>
                    <a:pt x="1815" y="197"/>
                  </a:lnTo>
                  <a:lnTo>
                    <a:pt x="1836" y="192"/>
                  </a:lnTo>
                  <a:lnTo>
                    <a:pt x="1857" y="186"/>
                  </a:lnTo>
                  <a:lnTo>
                    <a:pt x="1878" y="178"/>
                  </a:lnTo>
                  <a:lnTo>
                    <a:pt x="1899" y="172"/>
                  </a:lnTo>
                  <a:lnTo>
                    <a:pt x="1920" y="165"/>
                  </a:lnTo>
                  <a:lnTo>
                    <a:pt x="1941" y="157"/>
                  </a:lnTo>
                  <a:lnTo>
                    <a:pt x="1962" y="149"/>
                  </a:lnTo>
                  <a:lnTo>
                    <a:pt x="1982" y="140"/>
                  </a:lnTo>
                  <a:lnTo>
                    <a:pt x="2003" y="132"/>
                  </a:lnTo>
                  <a:lnTo>
                    <a:pt x="2022" y="122"/>
                  </a:lnTo>
                  <a:lnTo>
                    <a:pt x="2043" y="113"/>
                  </a:lnTo>
                  <a:lnTo>
                    <a:pt x="2062" y="103"/>
                  </a:lnTo>
                  <a:lnTo>
                    <a:pt x="2082" y="94"/>
                  </a:lnTo>
                  <a:lnTo>
                    <a:pt x="2101" y="82"/>
                  </a:lnTo>
                  <a:lnTo>
                    <a:pt x="2120" y="71"/>
                  </a:lnTo>
                  <a:lnTo>
                    <a:pt x="2139" y="61"/>
                  </a:lnTo>
                  <a:lnTo>
                    <a:pt x="2158" y="50"/>
                  </a:lnTo>
                  <a:lnTo>
                    <a:pt x="2178" y="36"/>
                  </a:lnTo>
                  <a:lnTo>
                    <a:pt x="2195" y="25"/>
                  </a:lnTo>
                  <a:lnTo>
                    <a:pt x="2214" y="11"/>
                  </a:lnTo>
                  <a:lnTo>
                    <a:pt x="2231" y="0"/>
                  </a:lnTo>
                  <a:lnTo>
                    <a:pt x="2974" y="1023"/>
                  </a:lnTo>
                  <a:close/>
                </a:path>
              </a:pathLst>
            </a:custGeom>
            <a:noFill/>
            <a:ln w="19050">
              <a:solidFill>
                <a:srgbClr val="00B48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4" name="Freeform 23"/>
            <p:cNvSpPr>
              <a:spLocks/>
            </p:cNvSpPr>
            <p:nvPr/>
          </p:nvSpPr>
          <p:spPr bwMode="gray">
            <a:xfrm>
              <a:off x="496" y="2163"/>
              <a:ext cx="1048" cy="1661"/>
            </a:xfrm>
            <a:custGeom>
              <a:avLst/>
              <a:gdLst>
                <a:gd name="T0" fmla="*/ 334 w 1786"/>
                <a:gd name="T1" fmla="*/ 956 h 2830"/>
                <a:gd name="T2" fmla="*/ 300 w 1786"/>
                <a:gd name="T3" fmla="*/ 927 h 2830"/>
                <a:gd name="T4" fmla="*/ 266 w 1786"/>
                <a:gd name="T5" fmla="*/ 897 h 2830"/>
                <a:gd name="T6" fmla="*/ 234 w 1786"/>
                <a:gd name="T7" fmla="*/ 863 h 2830"/>
                <a:gd name="T8" fmla="*/ 204 w 1786"/>
                <a:gd name="T9" fmla="*/ 830 h 2830"/>
                <a:gd name="T10" fmla="*/ 175 w 1786"/>
                <a:gd name="T11" fmla="*/ 794 h 2830"/>
                <a:gd name="T12" fmla="*/ 148 w 1786"/>
                <a:gd name="T13" fmla="*/ 757 h 2830"/>
                <a:gd name="T14" fmla="*/ 124 w 1786"/>
                <a:gd name="T15" fmla="*/ 718 h 2830"/>
                <a:gd name="T16" fmla="*/ 102 w 1786"/>
                <a:gd name="T17" fmla="*/ 678 h 2830"/>
                <a:gd name="T18" fmla="*/ 81 w 1786"/>
                <a:gd name="T19" fmla="*/ 637 h 2830"/>
                <a:gd name="T20" fmla="*/ 64 w 1786"/>
                <a:gd name="T21" fmla="*/ 596 h 2830"/>
                <a:gd name="T22" fmla="*/ 48 w 1786"/>
                <a:gd name="T23" fmla="*/ 553 h 2830"/>
                <a:gd name="T24" fmla="*/ 34 w 1786"/>
                <a:gd name="T25" fmla="*/ 510 h 2830"/>
                <a:gd name="T26" fmla="*/ 22 w 1786"/>
                <a:gd name="T27" fmla="*/ 466 h 2830"/>
                <a:gd name="T28" fmla="*/ 13 w 1786"/>
                <a:gd name="T29" fmla="*/ 421 h 2830"/>
                <a:gd name="T30" fmla="*/ 6 w 1786"/>
                <a:gd name="T31" fmla="*/ 376 h 2830"/>
                <a:gd name="T32" fmla="*/ 2 w 1786"/>
                <a:gd name="T33" fmla="*/ 330 h 2830"/>
                <a:gd name="T34" fmla="*/ 0 w 1786"/>
                <a:gd name="T35" fmla="*/ 285 h 2830"/>
                <a:gd name="T36" fmla="*/ 1 w 1786"/>
                <a:gd name="T37" fmla="*/ 239 h 2830"/>
                <a:gd name="T38" fmla="*/ 4 w 1786"/>
                <a:gd name="T39" fmla="*/ 193 h 2830"/>
                <a:gd name="T40" fmla="*/ 9 w 1786"/>
                <a:gd name="T41" fmla="*/ 148 h 2830"/>
                <a:gd name="T42" fmla="*/ 16 w 1786"/>
                <a:gd name="T43" fmla="*/ 103 h 2830"/>
                <a:gd name="T44" fmla="*/ 26 w 1786"/>
                <a:gd name="T45" fmla="*/ 58 h 2830"/>
                <a:gd name="T46" fmla="*/ 38 w 1786"/>
                <a:gd name="T47" fmla="*/ 15 h 2830"/>
                <a:gd name="T48" fmla="*/ 455 w 1786"/>
                <a:gd name="T49" fmla="*/ 141 h 2830"/>
                <a:gd name="T50" fmla="*/ 448 w 1786"/>
                <a:gd name="T51" fmla="*/ 164 h 2830"/>
                <a:gd name="T52" fmla="*/ 444 w 1786"/>
                <a:gd name="T53" fmla="*/ 185 h 2830"/>
                <a:gd name="T54" fmla="*/ 440 w 1786"/>
                <a:gd name="T55" fmla="*/ 208 h 2830"/>
                <a:gd name="T56" fmla="*/ 437 w 1786"/>
                <a:gd name="T57" fmla="*/ 231 h 2830"/>
                <a:gd name="T58" fmla="*/ 436 w 1786"/>
                <a:gd name="T59" fmla="*/ 254 h 2830"/>
                <a:gd name="T60" fmla="*/ 436 w 1786"/>
                <a:gd name="T61" fmla="*/ 277 h 2830"/>
                <a:gd name="T62" fmla="*/ 437 w 1786"/>
                <a:gd name="T63" fmla="*/ 300 h 2830"/>
                <a:gd name="T64" fmla="*/ 439 w 1786"/>
                <a:gd name="T65" fmla="*/ 323 h 2830"/>
                <a:gd name="T66" fmla="*/ 442 w 1786"/>
                <a:gd name="T67" fmla="*/ 345 h 2830"/>
                <a:gd name="T68" fmla="*/ 447 w 1786"/>
                <a:gd name="T69" fmla="*/ 367 h 2830"/>
                <a:gd name="T70" fmla="*/ 452 w 1786"/>
                <a:gd name="T71" fmla="*/ 390 h 2830"/>
                <a:gd name="T72" fmla="*/ 459 w 1786"/>
                <a:gd name="T73" fmla="*/ 411 h 2830"/>
                <a:gd name="T74" fmla="*/ 468 w 1786"/>
                <a:gd name="T75" fmla="*/ 433 h 2830"/>
                <a:gd name="T76" fmla="*/ 476 w 1786"/>
                <a:gd name="T77" fmla="*/ 454 h 2830"/>
                <a:gd name="T78" fmla="*/ 487 w 1786"/>
                <a:gd name="T79" fmla="*/ 474 h 2830"/>
                <a:gd name="T80" fmla="*/ 498 w 1786"/>
                <a:gd name="T81" fmla="*/ 494 h 2830"/>
                <a:gd name="T82" fmla="*/ 510 w 1786"/>
                <a:gd name="T83" fmla="*/ 514 h 2830"/>
                <a:gd name="T84" fmla="*/ 523 w 1786"/>
                <a:gd name="T85" fmla="*/ 532 h 2830"/>
                <a:gd name="T86" fmla="*/ 537 w 1786"/>
                <a:gd name="T87" fmla="*/ 549 h 2830"/>
                <a:gd name="T88" fmla="*/ 553 w 1786"/>
                <a:gd name="T89" fmla="*/ 566 h 2830"/>
                <a:gd name="T90" fmla="*/ 569 w 1786"/>
                <a:gd name="T91" fmla="*/ 583 h 2830"/>
                <a:gd name="T92" fmla="*/ 586 w 1786"/>
                <a:gd name="T93" fmla="*/ 598 h 2830"/>
                <a:gd name="T94" fmla="*/ 603 w 1786"/>
                <a:gd name="T95" fmla="*/ 613 h 2830"/>
                <a:gd name="T96" fmla="*/ 359 w 1786"/>
                <a:gd name="T97" fmla="*/ 975 h 28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6"/>
                <a:gd name="T148" fmla="*/ 0 h 2830"/>
                <a:gd name="T149" fmla="*/ 1786 w 1786"/>
                <a:gd name="T150" fmla="*/ 2830 h 28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6" h="2830">
                  <a:moveTo>
                    <a:pt x="1043" y="2830"/>
                  </a:moveTo>
                  <a:lnTo>
                    <a:pt x="1008" y="2803"/>
                  </a:lnTo>
                  <a:lnTo>
                    <a:pt x="972" y="2776"/>
                  </a:lnTo>
                  <a:lnTo>
                    <a:pt x="937" y="2749"/>
                  </a:lnTo>
                  <a:lnTo>
                    <a:pt x="905" y="2720"/>
                  </a:lnTo>
                  <a:lnTo>
                    <a:pt x="870" y="2692"/>
                  </a:lnTo>
                  <a:lnTo>
                    <a:pt x="837" y="2663"/>
                  </a:lnTo>
                  <a:lnTo>
                    <a:pt x="805" y="2634"/>
                  </a:lnTo>
                  <a:lnTo>
                    <a:pt x="772" y="2603"/>
                  </a:lnTo>
                  <a:lnTo>
                    <a:pt x="741" y="2573"/>
                  </a:lnTo>
                  <a:lnTo>
                    <a:pt x="711" y="2540"/>
                  </a:lnTo>
                  <a:lnTo>
                    <a:pt x="680" y="2507"/>
                  </a:lnTo>
                  <a:lnTo>
                    <a:pt x="649" y="2475"/>
                  </a:lnTo>
                  <a:lnTo>
                    <a:pt x="620" y="2442"/>
                  </a:lnTo>
                  <a:lnTo>
                    <a:pt x="592" y="2409"/>
                  </a:lnTo>
                  <a:lnTo>
                    <a:pt x="563" y="2375"/>
                  </a:lnTo>
                  <a:lnTo>
                    <a:pt x="536" y="2340"/>
                  </a:lnTo>
                  <a:lnTo>
                    <a:pt x="509" y="2306"/>
                  </a:lnTo>
                  <a:lnTo>
                    <a:pt x="482" y="2269"/>
                  </a:lnTo>
                  <a:lnTo>
                    <a:pt x="457" y="2233"/>
                  </a:lnTo>
                  <a:lnTo>
                    <a:pt x="432" y="2198"/>
                  </a:lnTo>
                  <a:lnTo>
                    <a:pt x="407" y="2160"/>
                  </a:lnTo>
                  <a:lnTo>
                    <a:pt x="384" y="2123"/>
                  </a:lnTo>
                  <a:lnTo>
                    <a:pt x="361" y="2085"/>
                  </a:lnTo>
                  <a:lnTo>
                    <a:pt x="338" y="2048"/>
                  </a:lnTo>
                  <a:lnTo>
                    <a:pt x="317" y="2008"/>
                  </a:lnTo>
                  <a:lnTo>
                    <a:pt x="296" y="1970"/>
                  </a:lnTo>
                  <a:lnTo>
                    <a:pt x="275" y="1931"/>
                  </a:lnTo>
                  <a:lnTo>
                    <a:pt x="256" y="1891"/>
                  </a:lnTo>
                  <a:lnTo>
                    <a:pt x="236" y="1851"/>
                  </a:lnTo>
                  <a:lnTo>
                    <a:pt x="219" y="1812"/>
                  </a:lnTo>
                  <a:lnTo>
                    <a:pt x="202" y="1770"/>
                  </a:lnTo>
                  <a:lnTo>
                    <a:pt x="185" y="1730"/>
                  </a:lnTo>
                  <a:lnTo>
                    <a:pt x="167" y="1689"/>
                  </a:lnTo>
                  <a:lnTo>
                    <a:pt x="152" y="1647"/>
                  </a:lnTo>
                  <a:lnTo>
                    <a:pt x="138" y="1607"/>
                  </a:lnTo>
                  <a:lnTo>
                    <a:pt x="123" y="1565"/>
                  </a:lnTo>
                  <a:lnTo>
                    <a:pt x="110" y="1522"/>
                  </a:lnTo>
                  <a:lnTo>
                    <a:pt x="98" y="1480"/>
                  </a:lnTo>
                  <a:lnTo>
                    <a:pt x="87" y="1438"/>
                  </a:lnTo>
                  <a:lnTo>
                    <a:pt x="75" y="1394"/>
                  </a:lnTo>
                  <a:lnTo>
                    <a:pt x="65" y="1352"/>
                  </a:lnTo>
                  <a:lnTo>
                    <a:pt x="56" y="1307"/>
                  </a:lnTo>
                  <a:lnTo>
                    <a:pt x="46" y="1265"/>
                  </a:lnTo>
                  <a:lnTo>
                    <a:pt x="39" y="1221"/>
                  </a:lnTo>
                  <a:lnTo>
                    <a:pt x="31" y="1179"/>
                  </a:lnTo>
                  <a:lnTo>
                    <a:pt x="25" y="1135"/>
                  </a:lnTo>
                  <a:lnTo>
                    <a:pt x="19" y="1090"/>
                  </a:lnTo>
                  <a:lnTo>
                    <a:pt x="14" y="1046"/>
                  </a:lnTo>
                  <a:lnTo>
                    <a:pt x="10" y="1002"/>
                  </a:lnTo>
                  <a:lnTo>
                    <a:pt x="6" y="958"/>
                  </a:lnTo>
                  <a:lnTo>
                    <a:pt x="4" y="914"/>
                  </a:lnTo>
                  <a:lnTo>
                    <a:pt x="2" y="870"/>
                  </a:lnTo>
                  <a:lnTo>
                    <a:pt x="0" y="826"/>
                  </a:lnTo>
                  <a:lnTo>
                    <a:pt x="0" y="781"/>
                  </a:lnTo>
                  <a:lnTo>
                    <a:pt x="0" y="737"/>
                  </a:lnTo>
                  <a:lnTo>
                    <a:pt x="2" y="693"/>
                  </a:lnTo>
                  <a:lnTo>
                    <a:pt x="4" y="649"/>
                  </a:lnTo>
                  <a:lnTo>
                    <a:pt x="6" y="605"/>
                  </a:lnTo>
                  <a:lnTo>
                    <a:pt x="10" y="561"/>
                  </a:lnTo>
                  <a:lnTo>
                    <a:pt x="14" y="516"/>
                  </a:lnTo>
                  <a:lnTo>
                    <a:pt x="19" y="474"/>
                  </a:lnTo>
                  <a:lnTo>
                    <a:pt x="25" y="430"/>
                  </a:lnTo>
                  <a:lnTo>
                    <a:pt x="31" y="386"/>
                  </a:lnTo>
                  <a:lnTo>
                    <a:pt x="39" y="342"/>
                  </a:lnTo>
                  <a:lnTo>
                    <a:pt x="46" y="299"/>
                  </a:lnTo>
                  <a:lnTo>
                    <a:pt x="56" y="255"/>
                  </a:lnTo>
                  <a:lnTo>
                    <a:pt x="65" y="213"/>
                  </a:lnTo>
                  <a:lnTo>
                    <a:pt x="75" y="169"/>
                  </a:lnTo>
                  <a:lnTo>
                    <a:pt x="87" y="127"/>
                  </a:lnTo>
                  <a:lnTo>
                    <a:pt x="98" y="84"/>
                  </a:lnTo>
                  <a:lnTo>
                    <a:pt x="110" y="42"/>
                  </a:lnTo>
                  <a:lnTo>
                    <a:pt x="123" y="0"/>
                  </a:lnTo>
                  <a:lnTo>
                    <a:pt x="1327" y="390"/>
                  </a:lnTo>
                  <a:lnTo>
                    <a:pt x="1321" y="411"/>
                  </a:lnTo>
                  <a:lnTo>
                    <a:pt x="1314" y="432"/>
                  </a:lnTo>
                  <a:lnTo>
                    <a:pt x="1308" y="455"/>
                  </a:lnTo>
                  <a:lnTo>
                    <a:pt x="1302" y="476"/>
                  </a:lnTo>
                  <a:lnTo>
                    <a:pt x="1298" y="497"/>
                  </a:lnTo>
                  <a:lnTo>
                    <a:pt x="1293" y="518"/>
                  </a:lnTo>
                  <a:lnTo>
                    <a:pt x="1289" y="539"/>
                  </a:lnTo>
                  <a:lnTo>
                    <a:pt x="1285" y="562"/>
                  </a:lnTo>
                  <a:lnTo>
                    <a:pt x="1281" y="584"/>
                  </a:lnTo>
                  <a:lnTo>
                    <a:pt x="1277" y="605"/>
                  </a:lnTo>
                  <a:lnTo>
                    <a:pt x="1275" y="628"/>
                  </a:lnTo>
                  <a:lnTo>
                    <a:pt x="1271" y="649"/>
                  </a:lnTo>
                  <a:lnTo>
                    <a:pt x="1270" y="672"/>
                  </a:lnTo>
                  <a:lnTo>
                    <a:pt x="1268" y="693"/>
                  </a:lnTo>
                  <a:lnTo>
                    <a:pt x="1268" y="716"/>
                  </a:lnTo>
                  <a:lnTo>
                    <a:pt x="1266" y="737"/>
                  </a:lnTo>
                  <a:lnTo>
                    <a:pt x="1266" y="760"/>
                  </a:lnTo>
                  <a:lnTo>
                    <a:pt x="1266" y="781"/>
                  </a:lnTo>
                  <a:lnTo>
                    <a:pt x="1266" y="804"/>
                  </a:lnTo>
                  <a:lnTo>
                    <a:pt x="1266" y="826"/>
                  </a:lnTo>
                  <a:lnTo>
                    <a:pt x="1268" y="849"/>
                  </a:lnTo>
                  <a:lnTo>
                    <a:pt x="1268" y="870"/>
                  </a:lnTo>
                  <a:lnTo>
                    <a:pt x="1270" y="893"/>
                  </a:lnTo>
                  <a:lnTo>
                    <a:pt x="1271" y="914"/>
                  </a:lnTo>
                  <a:lnTo>
                    <a:pt x="1275" y="937"/>
                  </a:lnTo>
                  <a:lnTo>
                    <a:pt x="1277" y="958"/>
                  </a:lnTo>
                  <a:lnTo>
                    <a:pt x="1281" y="979"/>
                  </a:lnTo>
                  <a:lnTo>
                    <a:pt x="1285" y="1002"/>
                  </a:lnTo>
                  <a:lnTo>
                    <a:pt x="1289" y="1023"/>
                  </a:lnTo>
                  <a:lnTo>
                    <a:pt x="1293" y="1044"/>
                  </a:lnTo>
                  <a:lnTo>
                    <a:pt x="1298" y="1067"/>
                  </a:lnTo>
                  <a:lnTo>
                    <a:pt x="1302" y="1089"/>
                  </a:lnTo>
                  <a:lnTo>
                    <a:pt x="1308" y="1110"/>
                  </a:lnTo>
                  <a:lnTo>
                    <a:pt x="1314" y="1131"/>
                  </a:lnTo>
                  <a:lnTo>
                    <a:pt x="1321" y="1152"/>
                  </a:lnTo>
                  <a:lnTo>
                    <a:pt x="1327" y="1173"/>
                  </a:lnTo>
                  <a:lnTo>
                    <a:pt x="1335" y="1194"/>
                  </a:lnTo>
                  <a:lnTo>
                    <a:pt x="1341" y="1215"/>
                  </a:lnTo>
                  <a:lnTo>
                    <a:pt x="1350" y="1236"/>
                  </a:lnTo>
                  <a:lnTo>
                    <a:pt x="1358" y="1256"/>
                  </a:lnTo>
                  <a:lnTo>
                    <a:pt x="1366" y="1277"/>
                  </a:lnTo>
                  <a:lnTo>
                    <a:pt x="1375" y="1298"/>
                  </a:lnTo>
                  <a:lnTo>
                    <a:pt x="1383" y="1317"/>
                  </a:lnTo>
                  <a:lnTo>
                    <a:pt x="1392" y="1336"/>
                  </a:lnTo>
                  <a:lnTo>
                    <a:pt x="1404" y="1357"/>
                  </a:lnTo>
                  <a:lnTo>
                    <a:pt x="1414" y="1377"/>
                  </a:lnTo>
                  <a:lnTo>
                    <a:pt x="1423" y="1396"/>
                  </a:lnTo>
                  <a:lnTo>
                    <a:pt x="1435" y="1415"/>
                  </a:lnTo>
                  <a:lnTo>
                    <a:pt x="1446" y="1434"/>
                  </a:lnTo>
                  <a:lnTo>
                    <a:pt x="1458" y="1453"/>
                  </a:lnTo>
                  <a:lnTo>
                    <a:pt x="1469" y="1471"/>
                  </a:lnTo>
                  <a:lnTo>
                    <a:pt x="1481" y="1490"/>
                  </a:lnTo>
                  <a:lnTo>
                    <a:pt x="1494" y="1509"/>
                  </a:lnTo>
                  <a:lnTo>
                    <a:pt x="1508" y="1526"/>
                  </a:lnTo>
                  <a:lnTo>
                    <a:pt x="1519" y="1544"/>
                  </a:lnTo>
                  <a:lnTo>
                    <a:pt x="1533" y="1561"/>
                  </a:lnTo>
                  <a:lnTo>
                    <a:pt x="1548" y="1578"/>
                  </a:lnTo>
                  <a:lnTo>
                    <a:pt x="1561" y="1595"/>
                  </a:lnTo>
                  <a:lnTo>
                    <a:pt x="1575" y="1613"/>
                  </a:lnTo>
                  <a:lnTo>
                    <a:pt x="1590" y="1630"/>
                  </a:lnTo>
                  <a:lnTo>
                    <a:pt x="1606" y="1645"/>
                  </a:lnTo>
                  <a:lnTo>
                    <a:pt x="1621" y="1661"/>
                  </a:lnTo>
                  <a:lnTo>
                    <a:pt x="1636" y="1678"/>
                  </a:lnTo>
                  <a:lnTo>
                    <a:pt x="1652" y="1693"/>
                  </a:lnTo>
                  <a:lnTo>
                    <a:pt x="1667" y="1709"/>
                  </a:lnTo>
                  <a:lnTo>
                    <a:pt x="1684" y="1722"/>
                  </a:lnTo>
                  <a:lnTo>
                    <a:pt x="1700" y="1737"/>
                  </a:lnTo>
                  <a:lnTo>
                    <a:pt x="1717" y="1751"/>
                  </a:lnTo>
                  <a:lnTo>
                    <a:pt x="1734" y="1766"/>
                  </a:lnTo>
                  <a:lnTo>
                    <a:pt x="1752" y="1780"/>
                  </a:lnTo>
                  <a:lnTo>
                    <a:pt x="1769" y="1793"/>
                  </a:lnTo>
                  <a:lnTo>
                    <a:pt x="1786" y="1807"/>
                  </a:lnTo>
                  <a:lnTo>
                    <a:pt x="1043" y="2830"/>
                  </a:lnTo>
                  <a:close/>
                </a:path>
              </a:pathLst>
            </a:custGeom>
            <a:noFill/>
            <a:ln w="19050">
              <a:solidFill>
                <a:srgbClr val="4D338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5" name="Freeform 24"/>
            <p:cNvSpPr>
              <a:spLocks/>
            </p:cNvSpPr>
            <p:nvPr/>
          </p:nvSpPr>
          <p:spPr bwMode="gray">
            <a:xfrm>
              <a:off x="589" y="1071"/>
              <a:ext cx="1412" cy="1254"/>
            </a:xfrm>
            <a:custGeom>
              <a:avLst/>
              <a:gdLst>
                <a:gd name="T0" fmla="*/ 9 w 2408"/>
                <a:gd name="T1" fmla="*/ 572 h 2138"/>
                <a:gd name="T2" fmla="*/ 27 w 2408"/>
                <a:gd name="T3" fmla="*/ 530 h 2138"/>
                <a:gd name="T4" fmla="*/ 45 w 2408"/>
                <a:gd name="T5" fmla="*/ 489 h 2138"/>
                <a:gd name="T6" fmla="*/ 67 w 2408"/>
                <a:gd name="T7" fmla="*/ 448 h 2138"/>
                <a:gd name="T8" fmla="*/ 90 w 2408"/>
                <a:gd name="T9" fmla="*/ 409 h 2138"/>
                <a:gd name="T10" fmla="*/ 115 w 2408"/>
                <a:gd name="T11" fmla="*/ 371 h 2138"/>
                <a:gd name="T12" fmla="*/ 142 w 2408"/>
                <a:gd name="T13" fmla="*/ 335 h 2138"/>
                <a:gd name="T14" fmla="*/ 171 w 2408"/>
                <a:gd name="T15" fmla="*/ 299 h 2138"/>
                <a:gd name="T16" fmla="*/ 202 w 2408"/>
                <a:gd name="T17" fmla="*/ 266 h 2138"/>
                <a:gd name="T18" fmla="*/ 234 w 2408"/>
                <a:gd name="T19" fmla="*/ 233 h 2138"/>
                <a:gd name="T20" fmla="*/ 269 w 2408"/>
                <a:gd name="T21" fmla="*/ 204 h 2138"/>
                <a:gd name="T22" fmla="*/ 304 w 2408"/>
                <a:gd name="T23" fmla="*/ 175 h 2138"/>
                <a:gd name="T24" fmla="*/ 341 w 2408"/>
                <a:gd name="T25" fmla="*/ 148 h 2138"/>
                <a:gd name="T26" fmla="*/ 379 w 2408"/>
                <a:gd name="T27" fmla="*/ 124 h 2138"/>
                <a:gd name="T28" fmla="*/ 419 w 2408"/>
                <a:gd name="T29" fmla="*/ 101 h 2138"/>
                <a:gd name="T30" fmla="*/ 460 w 2408"/>
                <a:gd name="T31" fmla="*/ 81 h 2138"/>
                <a:gd name="T32" fmla="*/ 502 w 2408"/>
                <a:gd name="T33" fmla="*/ 63 h 2138"/>
                <a:gd name="T34" fmla="*/ 545 w 2408"/>
                <a:gd name="T35" fmla="*/ 48 h 2138"/>
                <a:gd name="T36" fmla="*/ 588 w 2408"/>
                <a:gd name="T37" fmla="*/ 33 h 2138"/>
                <a:gd name="T38" fmla="*/ 632 w 2408"/>
                <a:gd name="T39" fmla="*/ 22 h 2138"/>
                <a:gd name="T40" fmla="*/ 677 w 2408"/>
                <a:gd name="T41" fmla="*/ 13 h 2138"/>
                <a:gd name="T42" fmla="*/ 721 w 2408"/>
                <a:gd name="T43" fmla="*/ 6 h 2138"/>
                <a:gd name="T44" fmla="*/ 767 w 2408"/>
                <a:gd name="T45" fmla="*/ 2 h 2138"/>
                <a:gd name="T46" fmla="*/ 813 w 2408"/>
                <a:gd name="T47" fmla="*/ 0 h 2138"/>
                <a:gd name="T48" fmla="*/ 820 w 2408"/>
                <a:gd name="T49" fmla="*/ 435 h 2138"/>
                <a:gd name="T50" fmla="*/ 797 w 2408"/>
                <a:gd name="T51" fmla="*/ 436 h 2138"/>
                <a:gd name="T52" fmla="*/ 775 w 2408"/>
                <a:gd name="T53" fmla="*/ 439 h 2138"/>
                <a:gd name="T54" fmla="*/ 752 w 2408"/>
                <a:gd name="T55" fmla="*/ 442 h 2138"/>
                <a:gd name="T56" fmla="*/ 730 w 2408"/>
                <a:gd name="T57" fmla="*/ 446 h 2138"/>
                <a:gd name="T58" fmla="*/ 708 w 2408"/>
                <a:gd name="T59" fmla="*/ 452 h 2138"/>
                <a:gd name="T60" fmla="*/ 686 w 2408"/>
                <a:gd name="T61" fmla="*/ 459 h 2138"/>
                <a:gd name="T62" fmla="*/ 664 w 2408"/>
                <a:gd name="T63" fmla="*/ 467 h 2138"/>
                <a:gd name="T64" fmla="*/ 644 w 2408"/>
                <a:gd name="T65" fmla="*/ 476 h 2138"/>
                <a:gd name="T66" fmla="*/ 623 w 2408"/>
                <a:gd name="T67" fmla="*/ 486 h 2138"/>
                <a:gd name="T68" fmla="*/ 603 w 2408"/>
                <a:gd name="T69" fmla="*/ 497 h 2138"/>
                <a:gd name="T70" fmla="*/ 584 w 2408"/>
                <a:gd name="T71" fmla="*/ 510 h 2138"/>
                <a:gd name="T72" fmla="*/ 566 w 2408"/>
                <a:gd name="T73" fmla="*/ 523 h 2138"/>
                <a:gd name="T74" fmla="*/ 548 w 2408"/>
                <a:gd name="T75" fmla="*/ 537 h 2138"/>
                <a:gd name="T76" fmla="*/ 531 w 2408"/>
                <a:gd name="T77" fmla="*/ 552 h 2138"/>
                <a:gd name="T78" fmla="*/ 515 w 2408"/>
                <a:gd name="T79" fmla="*/ 568 h 2138"/>
                <a:gd name="T80" fmla="*/ 499 w 2408"/>
                <a:gd name="T81" fmla="*/ 585 h 2138"/>
                <a:gd name="T82" fmla="*/ 484 w 2408"/>
                <a:gd name="T83" fmla="*/ 602 h 2138"/>
                <a:gd name="T84" fmla="*/ 471 w 2408"/>
                <a:gd name="T85" fmla="*/ 621 h 2138"/>
                <a:gd name="T86" fmla="*/ 459 w 2408"/>
                <a:gd name="T87" fmla="*/ 640 h 2138"/>
                <a:gd name="T88" fmla="*/ 447 w 2408"/>
                <a:gd name="T89" fmla="*/ 660 h 2138"/>
                <a:gd name="T90" fmla="*/ 436 w 2408"/>
                <a:gd name="T91" fmla="*/ 679 h 2138"/>
                <a:gd name="T92" fmla="*/ 427 w 2408"/>
                <a:gd name="T93" fmla="*/ 701 h 2138"/>
                <a:gd name="T94" fmla="*/ 419 w 2408"/>
                <a:gd name="T95" fmla="*/ 722 h 2138"/>
                <a:gd name="T96" fmla="*/ 0 w 2408"/>
                <a:gd name="T97" fmla="*/ 602 h 2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8"/>
                <a:gd name="T148" fmla="*/ 0 h 2138"/>
                <a:gd name="T149" fmla="*/ 2408 w 2408"/>
                <a:gd name="T150" fmla="*/ 2138 h 21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8" h="2138">
                  <a:moveTo>
                    <a:pt x="0" y="1749"/>
                  </a:moveTo>
                  <a:lnTo>
                    <a:pt x="15" y="1706"/>
                  </a:lnTo>
                  <a:lnTo>
                    <a:pt x="28" y="1664"/>
                  </a:lnTo>
                  <a:lnTo>
                    <a:pt x="44" y="1624"/>
                  </a:lnTo>
                  <a:lnTo>
                    <a:pt x="61" y="1582"/>
                  </a:lnTo>
                  <a:lnTo>
                    <a:pt x="78" y="1541"/>
                  </a:lnTo>
                  <a:lnTo>
                    <a:pt x="96" y="1501"/>
                  </a:lnTo>
                  <a:lnTo>
                    <a:pt x="113" y="1461"/>
                  </a:lnTo>
                  <a:lnTo>
                    <a:pt x="132" y="1420"/>
                  </a:lnTo>
                  <a:lnTo>
                    <a:pt x="151" y="1382"/>
                  </a:lnTo>
                  <a:lnTo>
                    <a:pt x="172" y="1342"/>
                  </a:lnTo>
                  <a:lnTo>
                    <a:pt x="194" y="1303"/>
                  </a:lnTo>
                  <a:lnTo>
                    <a:pt x="215" y="1265"/>
                  </a:lnTo>
                  <a:lnTo>
                    <a:pt x="238" y="1227"/>
                  </a:lnTo>
                  <a:lnTo>
                    <a:pt x="261" y="1190"/>
                  </a:lnTo>
                  <a:lnTo>
                    <a:pt x="284" y="1152"/>
                  </a:lnTo>
                  <a:lnTo>
                    <a:pt x="309" y="1115"/>
                  </a:lnTo>
                  <a:lnTo>
                    <a:pt x="334" y="1079"/>
                  </a:lnTo>
                  <a:lnTo>
                    <a:pt x="359" y="1042"/>
                  </a:lnTo>
                  <a:lnTo>
                    <a:pt x="386" y="1008"/>
                  </a:lnTo>
                  <a:lnTo>
                    <a:pt x="412" y="973"/>
                  </a:lnTo>
                  <a:lnTo>
                    <a:pt x="439" y="937"/>
                  </a:lnTo>
                  <a:lnTo>
                    <a:pt x="468" y="904"/>
                  </a:lnTo>
                  <a:lnTo>
                    <a:pt x="497" y="869"/>
                  </a:lnTo>
                  <a:lnTo>
                    <a:pt x="526" y="837"/>
                  </a:lnTo>
                  <a:lnTo>
                    <a:pt x="556" y="804"/>
                  </a:lnTo>
                  <a:lnTo>
                    <a:pt x="587" y="772"/>
                  </a:lnTo>
                  <a:lnTo>
                    <a:pt x="618" y="741"/>
                  </a:lnTo>
                  <a:lnTo>
                    <a:pt x="649" y="710"/>
                  </a:lnTo>
                  <a:lnTo>
                    <a:pt x="681" y="679"/>
                  </a:lnTo>
                  <a:lnTo>
                    <a:pt x="714" y="649"/>
                  </a:lnTo>
                  <a:lnTo>
                    <a:pt x="747" y="620"/>
                  </a:lnTo>
                  <a:lnTo>
                    <a:pt x="781" y="591"/>
                  </a:lnTo>
                  <a:lnTo>
                    <a:pt x="814" y="564"/>
                  </a:lnTo>
                  <a:lnTo>
                    <a:pt x="848" y="535"/>
                  </a:lnTo>
                  <a:lnTo>
                    <a:pt x="885" y="508"/>
                  </a:lnTo>
                  <a:lnTo>
                    <a:pt x="919" y="484"/>
                  </a:lnTo>
                  <a:lnTo>
                    <a:pt x="956" y="457"/>
                  </a:lnTo>
                  <a:lnTo>
                    <a:pt x="992" y="432"/>
                  </a:lnTo>
                  <a:lnTo>
                    <a:pt x="1029" y="407"/>
                  </a:lnTo>
                  <a:lnTo>
                    <a:pt x="1065" y="384"/>
                  </a:lnTo>
                  <a:lnTo>
                    <a:pt x="1104" y="361"/>
                  </a:lnTo>
                  <a:lnTo>
                    <a:pt x="1142" y="338"/>
                  </a:lnTo>
                  <a:lnTo>
                    <a:pt x="1181" y="317"/>
                  </a:lnTo>
                  <a:lnTo>
                    <a:pt x="1219" y="295"/>
                  </a:lnTo>
                  <a:lnTo>
                    <a:pt x="1257" y="274"/>
                  </a:lnTo>
                  <a:lnTo>
                    <a:pt x="1298" y="255"/>
                  </a:lnTo>
                  <a:lnTo>
                    <a:pt x="1338" y="236"/>
                  </a:lnTo>
                  <a:lnTo>
                    <a:pt x="1378" y="219"/>
                  </a:lnTo>
                  <a:lnTo>
                    <a:pt x="1419" y="201"/>
                  </a:lnTo>
                  <a:lnTo>
                    <a:pt x="1459" y="184"/>
                  </a:lnTo>
                  <a:lnTo>
                    <a:pt x="1499" y="167"/>
                  </a:lnTo>
                  <a:lnTo>
                    <a:pt x="1542" y="151"/>
                  </a:lnTo>
                  <a:lnTo>
                    <a:pt x="1584" y="138"/>
                  </a:lnTo>
                  <a:lnTo>
                    <a:pt x="1624" y="123"/>
                  </a:lnTo>
                  <a:lnTo>
                    <a:pt x="1666" y="109"/>
                  </a:lnTo>
                  <a:lnTo>
                    <a:pt x="1709" y="98"/>
                  </a:lnTo>
                  <a:lnTo>
                    <a:pt x="1753" y="86"/>
                  </a:lnTo>
                  <a:lnTo>
                    <a:pt x="1795" y="75"/>
                  </a:lnTo>
                  <a:lnTo>
                    <a:pt x="1837" y="65"/>
                  </a:lnTo>
                  <a:lnTo>
                    <a:pt x="1881" y="55"/>
                  </a:lnTo>
                  <a:lnTo>
                    <a:pt x="1924" y="46"/>
                  </a:lnTo>
                  <a:lnTo>
                    <a:pt x="1968" y="38"/>
                  </a:lnTo>
                  <a:lnTo>
                    <a:pt x="2012" y="30"/>
                  </a:lnTo>
                  <a:lnTo>
                    <a:pt x="2054" y="25"/>
                  </a:lnTo>
                  <a:lnTo>
                    <a:pt x="2098" y="19"/>
                  </a:lnTo>
                  <a:lnTo>
                    <a:pt x="2143" y="13"/>
                  </a:lnTo>
                  <a:lnTo>
                    <a:pt x="2187" y="9"/>
                  </a:lnTo>
                  <a:lnTo>
                    <a:pt x="2231" y="5"/>
                  </a:lnTo>
                  <a:lnTo>
                    <a:pt x="2275" y="4"/>
                  </a:lnTo>
                  <a:lnTo>
                    <a:pt x="2319" y="2"/>
                  </a:lnTo>
                  <a:lnTo>
                    <a:pt x="2363" y="0"/>
                  </a:lnTo>
                  <a:lnTo>
                    <a:pt x="2408" y="0"/>
                  </a:lnTo>
                  <a:lnTo>
                    <a:pt x="2408" y="1265"/>
                  </a:lnTo>
                  <a:lnTo>
                    <a:pt x="2385" y="1265"/>
                  </a:lnTo>
                  <a:lnTo>
                    <a:pt x="2363" y="1265"/>
                  </a:lnTo>
                  <a:lnTo>
                    <a:pt x="2340" y="1267"/>
                  </a:lnTo>
                  <a:lnTo>
                    <a:pt x="2319" y="1267"/>
                  </a:lnTo>
                  <a:lnTo>
                    <a:pt x="2296" y="1269"/>
                  </a:lnTo>
                  <a:lnTo>
                    <a:pt x="2275" y="1271"/>
                  </a:lnTo>
                  <a:lnTo>
                    <a:pt x="2252" y="1275"/>
                  </a:lnTo>
                  <a:lnTo>
                    <a:pt x="2231" y="1276"/>
                  </a:lnTo>
                  <a:lnTo>
                    <a:pt x="2210" y="1280"/>
                  </a:lnTo>
                  <a:lnTo>
                    <a:pt x="2187" y="1284"/>
                  </a:lnTo>
                  <a:lnTo>
                    <a:pt x="2166" y="1288"/>
                  </a:lnTo>
                  <a:lnTo>
                    <a:pt x="2145" y="1292"/>
                  </a:lnTo>
                  <a:lnTo>
                    <a:pt x="2123" y="1298"/>
                  </a:lnTo>
                  <a:lnTo>
                    <a:pt x="2100" y="1301"/>
                  </a:lnTo>
                  <a:lnTo>
                    <a:pt x="2079" y="1307"/>
                  </a:lnTo>
                  <a:lnTo>
                    <a:pt x="2058" y="1313"/>
                  </a:lnTo>
                  <a:lnTo>
                    <a:pt x="2037" y="1321"/>
                  </a:lnTo>
                  <a:lnTo>
                    <a:pt x="2016" y="1326"/>
                  </a:lnTo>
                  <a:lnTo>
                    <a:pt x="1995" y="1334"/>
                  </a:lnTo>
                  <a:lnTo>
                    <a:pt x="1974" y="1342"/>
                  </a:lnTo>
                  <a:lnTo>
                    <a:pt x="1954" y="1349"/>
                  </a:lnTo>
                  <a:lnTo>
                    <a:pt x="1933" y="1357"/>
                  </a:lnTo>
                  <a:lnTo>
                    <a:pt x="1912" y="1365"/>
                  </a:lnTo>
                  <a:lnTo>
                    <a:pt x="1893" y="1374"/>
                  </a:lnTo>
                  <a:lnTo>
                    <a:pt x="1872" y="1384"/>
                  </a:lnTo>
                  <a:lnTo>
                    <a:pt x="1853" y="1392"/>
                  </a:lnTo>
                  <a:lnTo>
                    <a:pt x="1833" y="1403"/>
                  </a:lnTo>
                  <a:lnTo>
                    <a:pt x="1812" y="1413"/>
                  </a:lnTo>
                  <a:lnTo>
                    <a:pt x="1793" y="1422"/>
                  </a:lnTo>
                  <a:lnTo>
                    <a:pt x="1774" y="1434"/>
                  </a:lnTo>
                  <a:lnTo>
                    <a:pt x="1755" y="1445"/>
                  </a:lnTo>
                  <a:lnTo>
                    <a:pt x="1737" y="1457"/>
                  </a:lnTo>
                  <a:lnTo>
                    <a:pt x="1718" y="1468"/>
                  </a:lnTo>
                  <a:lnTo>
                    <a:pt x="1699" y="1482"/>
                  </a:lnTo>
                  <a:lnTo>
                    <a:pt x="1682" y="1493"/>
                  </a:lnTo>
                  <a:lnTo>
                    <a:pt x="1663" y="1507"/>
                  </a:lnTo>
                  <a:lnTo>
                    <a:pt x="1645" y="1520"/>
                  </a:lnTo>
                  <a:lnTo>
                    <a:pt x="1628" y="1534"/>
                  </a:lnTo>
                  <a:lnTo>
                    <a:pt x="1611" y="1547"/>
                  </a:lnTo>
                  <a:lnTo>
                    <a:pt x="1593" y="1561"/>
                  </a:lnTo>
                  <a:lnTo>
                    <a:pt x="1576" y="1576"/>
                  </a:lnTo>
                  <a:lnTo>
                    <a:pt x="1561" y="1589"/>
                  </a:lnTo>
                  <a:lnTo>
                    <a:pt x="1544" y="1605"/>
                  </a:lnTo>
                  <a:lnTo>
                    <a:pt x="1528" y="1620"/>
                  </a:lnTo>
                  <a:lnTo>
                    <a:pt x="1513" y="1635"/>
                  </a:lnTo>
                  <a:lnTo>
                    <a:pt x="1497" y="1651"/>
                  </a:lnTo>
                  <a:lnTo>
                    <a:pt x="1482" y="1666"/>
                  </a:lnTo>
                  <a:lnTo>
                    <a:pt x="1467" y="1683"/>
                  </a:lnTo>
                  <a:lnTo>
                    <a:pt x="1451" y="1701"/>
                  </a:lnTo>
                  <a:lnTo>
                    <a:pt x="1438" y="1716"/>
                  </a:lnTo>
                  <a:lnTo>
                    <a:pt x="1424" y="1733"/>
                  </a:lnTo>
                  <a:lnTo>
                    <a:pt x="1409" y="1751"/>
                  </a:lnTo>
                  <a:lnTo>
                    <a:pt x="1396" y="1768"/>
                  </a:lnTo>
                  <a:lnTo>
                    <a:pt x="1384" y="1787"/>
                  </a:lnTo>
                  <a:lnTo>
                    <a:pt x="1371" y="1804"/>
                  </a:lnTo>
                  <a:lnTo>
                    <a:pt x="1357" y="1822"/>
                  </a:lnTo>
                  <a:lnTo>
                    <a:pt x="1346" y="1841"/>
                  </a:lnTo>
                  <a:lnTo>
                    <a:pt x="1334" y="1860"/>
                  </a:lnTo>
                  <a:lnTo>
                    <a:pt x="1323" y="1879"/>
                  </a:lnTo>
                  <a:lnTo>
                    <a:pt x="1311" y="1897"/>
                  </a:lnTo>
                  <a:lnTo>
                    <a:pt x="1300" y="1918"/>
                  </a:lnTo>
                  <a:lnTo>
                    <a:pt x="1290" y="1937"/>
                  </a:lnTo>
                  <a:lnTo>
                    <a:pt x="1280" y="1956"/>
                  </a:lnTo>
                  <a:lnTo>
                    <a:pt x="1269" y="1975"/>
                  </a:lnTo>
                  <a:lnTo>
                    <a:pt x="1259" y="1996"/>
                  </a:lnTo>
                  <a:lnTo>
                    <a:pt x="1252" y="2016"/>
                  </a:lnTo>
                  <a:lnTo>
                    <a:pt x="1242" y="2037"/>
                  </a:lnTo>
                  <a:lnTo>
                    <a:pt x="1234" y="2056"/>
                  </a:lnTo>
                  <a:lnTo>
                    <a:pt x="1227" y="2077"/>
                  </a:lnTo>
                  <a:lnTo>
                    <a:pt x="1217" y="2098"/>
                  </a:lnTo>
                  <a:lnTo>
                    <a:pt x="1211" y="2119"/>
                  </a:lnTo>
                  <a:lnTo>
                    <a:pt x="1204" y="2138"/>
                  </a:lnTo>
                  <a:lnTo>
                    <a:pt x="0" y="1749"/>
                  </a:lnTo>
                  <a:close/>
                </a:path>
              </a:pathLst>
            </a:custGeom>
            <a:noFill/>
            <a:ln w="19050">
              <a:solidFill>
                <a:srgbClr val="FF7F17"/>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800">
                <a:solidFill>
                  <a:srgbClr val="000000"/>
                </a:solidFill>
                <a:latin typeface="Times" panose="02020603050405020304" pitchFamily="18" charset="0"/>
              </a:endParaRPr>
            </a:p>
          </p:txBody>
        </p:sp>
        <p:sp>
          <p:nvSpPr>
            <p:cNvPr id="26" name="Text Box 24"/>
            <p:cNvSpPr txBox="1">
              <a:spLocks noChangeArrowheads="1"/>
            </p:cNvSpPr>
            <p:nvPr/>
          </p:nvSpPr>
          <p:spPr bwMode="gray">
            <a:xfrm>
              <a:off x="2426" y="1439"/>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الأثر </a:t>
              </a:r>
              <a:r>
                <a:rPr lang="en-US" sz="1600" b="1" dirty="0">
                  <a:solidFill>
                    <a:srgbClr val="000000">
                      <a:lumMod val="65000"/>
                      <a:lumOff val="35000"/>
                    </a:srgbClr>
                  </a:solidFill>
                  <a:cs typeface="Times" panose="02020603050405020304" pitchFamily="18" charset="0"/>
                </a:rPr>
                <a:t>(Impact)</a:t>
              </a:r>
              <a:endParaRPr lang="en-US" sz="1600" b="1" dirty="0">
                <a:solidFill>
                  <a:srgbClr val="000000"/>
                </a:solidFill>
                <a:latin typeface="Frutiger 45 Light" pitchFamily="34" charset="0"/>
              </a:endParaRPr>
            </a:p>
          </p:txBody>
        </p:sp>
        <p:sp>
          <p:nvSpPr>
            <p:cNvPr id="27" name="Text Box 25"/>
            <p:cNvSpPr txBox="1">
              <a:spLocks noChangeArrowheads="1"/>
            </p:cNvSpPr>
            <p:nvPr/>
          </p:nvSpPr>
          <p:spPr bwMode="gray">
            <a:xfrm>
              <a:off x="1083" y="1446"/>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0" fontAlgn="base" hangingPunct="0">
                <a:spcBef>
                  <a:spcPct val="0"/>
                </a:spcBef>
                <a:spcAft>
                  <a:spcPct val="0"/>
                </a:spcAft>
              </a:pPr>
              <a:r>
                <a:rPr lang="ar-LB" sz="1600" b="1" dirty="0">
                  <a:solidFill>
                    <a:srgbClr val="000000">
                      <a:lumMod val="65000"/>
                      <a:lumOff val="35000"/>
                    </a:srgbClr>
                  </a:solidFill>
                  <a:cs typeface="Times" panose="02020603050405020304" pitchFamily="18" charset="0"/>
                </a:rPr>
                <a:t>المدخلات </a:t>
              </a:r>
              <a:r>
                <a:rPr lang="en-US" sz="1600" b="1" dirty="0">
                  <a:solidFill>
                    <a:srgbClr val="000000">
                      <a:lumMod val="65000"/>
                      <a:lumOff val="35000"/>
                    </a:srgbClr>
                  </a:solidFill>
                  <a:cs typeface="Times" panose="02020603050405020304" pitchFamily="18" charset="0"/>
                </a:rPr>
                <a:t>(</a:t>
              </a:r>
              <a:r>
                <a:rPr lang="en-US" sz="1600" b="1" dirty="0" smtClean="0">
                  <a:solidFill>
                    <a:srgbClr val="000000">
                      <a:lumMod val="65000"/>
                      <a:lumOff val="35000"/>
                    </a:srgbClr>
                  </a:solidFill>
                  <a:cs typeface="Times" panose="02020603050405020304" pitchFamily="18" charset="0"/>
                </a:rPr>
                <a:t>Input</a:t>
              </a:r>
              <a:r>
                <a:rPr lang="en-US" sz="1600" b="1" dirty="0" smtClean="0">
                  <a:solidFill>
                    <a:srgbClr val="FF0000"/>
                  </a:solidFill>
                  <a:cs typeface="Times" panose="02020603050405020304" pitchFamily="18" charset="0"/>
                </a:rPr>
                <a:t>s</a:t>
              </a:r>
              <a:r>
                <a:rPr lang="en-US" sz="1600" b="1" dirty="0" smtClean="0">
                  <a:solidFill>
                    <a:srgbClr val="000000">
                      <a:lumMod val="65000"/>
                      <a:lumOff val="35000"/>
                    </a:srgbClr>
                  </a:solidFill>
                  <a:cs typeface="Times" panose="02020603050405020304" pitchFamily="18" charset="0"/>
                </a:rPr>
                <a:t>)</a:t>
              </a:r>
              <a:endParaRPr lang="ar-LB" sz="1600" b="1" dirty="0">
                <a:solidFill>
                  <a:srgbClr val="000000">
                    <a:lumMod val="65000"/>
                    <a:lumOff val="35000"/>
                  </a:srgbClr>
                </a:solidFill>
                <a:cs typeface="Times" panose="02020603050405020304" pitchFamily="18" charset="0"/>
              </a:endParaRPr>
            </a:p>
          </p:txBody>
        </p:sp>
        <p:sp>
          <p:nvSpPr>
            <p:cNvPr id="28" name="Text Box 26"/>
            <p:cNvSpPr txBox="1">
              <a:spLocks noChangeArrowheads="1"/>
            </p:cNvSpPr>
            <p:nvPr/>
          </p:nvSpPr>
          <p:spPr bwMode="gray">
            <a:xfrm>
              <a:off x="523" y="2669"/>
              <a:ext cx="84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النشاطات </a:t>
              </a:r>
              <a:r>
                <a:rPr lang="en-US" sz="1600" b="1" dirty="0">
                  <a:solidFill>
                    <a:srgbClr val="000000">
                      <a:lumMod val="65000"/>
                      <a:lumOff val="35000"/>
                    </a:srgbClr>
                  </a:solidFill>
                  <a:cs typeface="Times" panose="02020603050405020304" pitchFamily="18" charset="0"/>
                </a:rPr>
                <a:t>(Activities)</a:t>
              </a:r>
              <a:endParaRPr lang="en-US" sz="1600" b="1" dirty="0">
                <a:solidFill>
                  <a:srgbClr val="000000"/>
                </a:solidFill>
                <a:latin typeface="Frutiger 45 Light" pitchFamily="34" charset="0"/>
              </a:endParaRPr>
            </a:p>
          </p:txBody>
        </p:sp>
        <p:sp>
          <p:nvSpPr>
            <p:cNvPr id="29" name="Text Box 27"/>
            <p:cNvSpPr txBox="1">
              <a:spLocks noChangeArrowheads="1"/>
            </p:cNvSpPr>
            <p:nvPr/>
          </p:nvSpPr>
          <p:spPr bwMode="gray">
            <a:xfrm>
              <a:off x="2693" y="2776"/>
              <a:ext cx="825"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النتائج</a:t>
              </a:r>
              <a:r>
                <a:rPr lang="en-US" sz="1600" b="1" dirty="0">
                  <a:solidFill>
                    <a:srgbClr val="000000">
                      <a:lumMod val="65000"/>
                      <a:lumOff val="35000"/>
                    </a:srgbClr>
                  </a:solidFill>
                  <a:cs typeface="Times" panose="02020603050405020304" pitchFamily="18" charset="0"/>
                </a:rPr>
                <a:t> (</a:t>
              </a:r>
              <a:r>
                <a:rPr lang="en-GB" sz="1600" b="1" dirty="0" smtClean="0">
                  <a:solidFill>
                    <a:srgbClr val="000000">
                      <a:lumMod val="65000"/>
                      <a:lumOff val="35000"/>
                    </a:srgbClr>
                  </a:solidFill>
                  <a:cs typeface="Times" panose="02020603050405020304" pitchFamily="18" charset="0"/>
                </a:rPr>
                <a:t>Outcome</a:t>
              </a:r>
              <a:r>
                <a:rPr lang="en-GB" sz="1600" b="1" dirty="0" smtClean="0">
                  <a:solidFill>
                    <a:srgbClr val="FF0000"/>
                  </a:solidFill>
                  <a:cs typeface="Times" panose="02020603050405020304" pitchFamily="18" charset="0"/>
                </a:rPr>
                <a:t>s</a:t>
              </a:r>
              <a:r>
                <a:rPr lang="en-US" sz="1600" b="1" dirty="0" smtClean="0">
                  <a:solidFill>
                    <a:srgbClr val="000000">
                      <a:lumMod val="65000"/>
                      <a:lumOff val="35000"/>
                    </a:srgbClr>
                  </a:solidFill>
                  <a:cs typeface="Times" panose="02020603050405020304" pitchFamily="18" charset="0"/>
                </a:rPr>
                <a:t>)</a:t>
              </a:r>
              <a:endParaRPr lang="en-US" sz="1600" b="1" dirty="0">
                <a:solidFill>
                  <a:srgbClr val="000000"/>
                </a:solidFill>
                <a:latin typeface="Frutiger 45 Light" pitchFamily="34" charset="0"/>
              </a:endParaRPr>
            </a:p>
          </p:txBody>
        </p:sp>
        <p:sp>
          <p:nvSpPr>
            <p:cNvPr id="30" name="Text Box 28"/>
            <p:cNvSpPr txBox="1">
              <a:spLocks noChangeArrowheads="1"/>
            </p:cNvSpPr>
            <p:nvPr/>
          </p:nvSpPr>
          <p:spPr bwMode="gray">
            <a:xfrm>
              <a:off x="1714" y="3548"/>
              <a:ext cx="64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fontAlgn="base">
                <a:spcBef>
                  <a:spcPct val="0"/>
                </a:spcBef>
                <a:spcAft>
                  <a:spcPct val="0"/>
                </a:spcAft>
              </a:pPr>
              <a:r>
                <a:rPr lang="ar-LB" sz="1600" b="1" dirty="0">
                  <a:solidFill>
                    <a:srgbClr val="000000">
                      <a:lumMod val="65000"/>
                      <a:lumOff val="35000"/>
                    </a:srgbClr>
                  </a:solidFill>
                  <a:cs typeface="Times" panose="02020603050405020304" pitchFamily="18" charset="0"/>
                </a:rPr>
                <a:t>المخرجات</a:t>
              </a:r>
              <a:r>
                <a:rPr lang="en-US" sz="1600" b="1" dirty="0">
                  <a:solidFill>
                    <a:srgbClr val="000000">
                      <a:lumMod val="65000"/>
                      <a:lumOff val="35000"/>
                    </a:srgbClr>
                  </a:solidFill>
                  <a:cs typeface="Times" panose="02020603050405020304" pitchFamily="18" charset="0"/>
                </a:rPr>
                <a:t> (</a:t>
              </a:r>
              <a:r>
                <a:rPr lang="en-US" sz="1600" b="1" dirty="0" smtClean="0">
                  <a:solidFill>
                    <a:srgbClr val="000000">
                      <a:lumMod val="65000"/>
                      <a:lumOff val="35000"/>
                    </a:srgbClr>
                  </a:solidFill>
                  <a:cs typeface="Times" panose="02020603050405020304" pitchFamily="18" charset="0"/>
                </a:rPr>
                <a:t>Output</a:t>
              </a:r>
              <a:r>
                <a:rPr lang="en-US" sz="1600" b="1" dirty="0" smtClean="0">
                  <a:solidFill>
                    <a:srgbClr val="FF0000"/>
                  </a:solidFill>
                  <a:cs typeface="Times" panose="02020603050405020304" pitchFamily="18" charset="0"/>
                </a:rPr>
                <a:t>s</a:t>
              </a:r>
              <a:r>
                <a:rPr lang="en-US" sz="1600" b="1" dirty="0" smtClean="0">
                  <a:solidFill>
                    <a:srgbClr val="000000">
                      <a:lumMod val="65000"/>
                      <a:lumOff val="35000"/>
                    </a:srgbClr>
                  </a:solidFill>
                  <a:cs typeface="Times" panose="02020603050405020304" pitchFamily="18" charset="0"/>
                </a:rPr>
                <a:t>)</a:t>
              </a:r>
              <a:endParaRPr lang="en-US" sz="1600" b="1" dirty="0">
                <a:solidFill>
                  <a:srgbClr val="000000"/>
                </a:solidFill>
                <a:latin typeface="Frutiger 45 Light" pitchFamily="34" charset="0"/>
              </a:endParaRPr>
            </a:p>
          </p:txBody>
        </p:sp>
        <p:sp>
          <p:nvSpPr>
            <p:cNvPr id="31" name="Text Box 29"/>
            <p:cNvSpPr txBox="1">
              <a:spLocks noChangeArrowheads="1"/>
            </p:cNvSpPr>
            <p:nvPr/>
          </p:nvSpPr>
          <p:spPr bwMode="gray">
            <a:xfrm>
              <a:off x="1715" y="2271"/>
              <a:ext cx="64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35992" rIns="0" bIns="35992"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eaLnBrk="0" fontAlgn="base" hangingPunct="0">
                <a:spcBef>
                  <a:spcPct val="0"/>
                </a:spcBef>
                <a:spcAft>
                  <a:spcPct val="0"/>
                </a:spcAft>
              </a:pPr>
              <a:r>
                <a:rPr lang="ar-LB" altLang="en-US" sz="2000" b="1" dirty="0">
                  <a:solidFill>
                    <a:srgbClr val="000000">
                      <a:lumMod val="85000"/>
                      <a:lumOff val="15000"/>
                    </a:srgbClr>
                  </a:solidFill>
                </a:rPr>
                <a:t>منهج الإطار المنطقي</a:t>
              </a:r>
            </a:p>
          </p:txBody>
        </p:sp>
      </p:grpSp>
      <p:sp>
        <p:nvSpPr>
          <p:cNvPr id="33" name="Rectangle 32"/>
          <p:cNvSpPr/>
          <p:nvPr/>
        </p:nvSpPr>
        <p:spPr>
          <a:xfrm>
            <a:off x="152400" y="6172200"/>
            <a:ext cx="9015663" cy="661738"/>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34"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22/48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769770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bwMode="auto">
          <a:xfrm>
            <a:off x="381000" y="1371600"/>
            <a:ext cx="3810000" cy="457200"/>
          </a:xfrm>
          <a:prstGeom prst="homePlate">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9" name="Pentagon 8"/>
          <p:cNvSpPr/>
          <p:nvPr/>
        </p:nvSpPr>
        <p:spPr bwMode="auto">
          <a:xfrm>
            <a:off x="4495800" y="1371600"/>
            <a:ext cx="3810000" cy="457200"/>
          </a:xfrm>
          <a:prstGeom prst="homePlate">
            <a:avLst/>
          </a:prstGeom>
          <a:solidFill>
            <a:srgbClr val="E5E9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0" name="Rectangle 22"/>
          <p:cNvSpPr>
            <a:spLocks noChangeArrowheads="1"/>
          </p:cNvSpPr>
          <p:nvPr/>
        </p:nvSpPr>
        <p:spPr bwMode="auto">
          <a:xfrm>
            <a:off x="914400" y="1446311"/>
            <a:ext cx="2501900" cy="307777"/>
          </a:xfrm>
          <a:prstGeom prst="rect">
            <a:avLst/>
          </a:prstGeom>
          <a:solidFill>
            <a:srgbClr val="A8B6CD"/>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2000" b="1" dirty="0" smtClean="0">
                <a:solidFill>
                  <a:srgbClr val="FFFFFF"/>
                </a:solidFill>
              </a:rPr>
              <a:t>مرحلة التحليل</a:t>
            </a:r>
            <a:endParaRPr lang="de-DE" sz="2000" b="1" dirty="0">
              <a:solidFill>
                <a:srgbClr val="FFFFFF"/>
              </a:solidFill>
            </a:endParaRPr>
          </a:p>
        </p:txBody>
      </p:sp>
      <p:sp>
        <p:nvSpPr>
          <p:cNvPr id="11" name="Rectangle 22"/>
          <p:cNvSpPr>
            <a:spLocks noChangeArrowheads="1"/>
          </p:cNvSpPr>
          <p:nvPr/>
        </p:nvSpPr>
        <p:spPr bwMode="auto">
          <a:xfrm>
            <a:off x="5029200" y="1446310"/>
            <a:ext cx="2501900" cy="307777"/>
          </a:xfrm>
          <a:prstGeom prst="rect">
            <a:avLst/>
          </a:prstGeom>
          <a:solidFill>
            <a:srgbClr val="E5E9F0"/>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2000" b="1" dirty="0" smtClean="0">
                <a:solidFill>
                  <a:srgbClr val="000000">
                    <a:lumMod val="50000"/>
                    <a:lumOff val="50000"/>
                  </a:srgbClr>
                </a:solidFill>
              </a:rPr>
              <a:t>مرحلة التخطيط</a:t>
            </a:r>
            <a:endParaRPr lang="de-DE" sz="2000" b="1" dirty="0">
              <a:solidFill>
                <a:srgbClr val="000000">
                  <a:lumMod val="50000"/>
                  <a:lumOff val="50000"/>
                </a:srgbClr>
              </a:solidFill>
            </a:endParaRPr>
          </a:p>
        </p:txBody>
      </p:sp>
      <p:sp>
        <p:nvSpPr>
          <p:cNvPr id="12" name="Rectangle 11"/>
          <p:cNvSpPr/>
          <p:nvPr/>
        </p:nvSpPr>
        <p:spPr bwMode="auto">
          <a:xfrm>
            <a:off x="381000" y="2057400"/>
            <a:ext cx="509336" cy="1447800"/>
          </a:xfrm>
          <a:prstGeom prst="rect">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3" name="Rectangle 12"/>
          <p:cNvSpPr/>
          <p:nvPr/>
        </p:nvSpPr>
        <p:spPr bwMode="auto">
          <a:xfrm>
            <a:off x="380999" y="3657600"/>
            <a:ext cx="509337" cy="1447800"/>
          </a:xfrm>
          <a:prstGeom prst="rect">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4" name="Rectangle 13"/>
          <p:cNvSpPr/>
          <p:nvPr/>
        </p:nvSpPr>
        <p:spPr bwMode="auto">
          <a:xfrm>
            <a:off x="381000" y="5257800"/>
            <a:ext cx="533400" cy="1447800"/>
          </a:xfrm>
          <a:prstGeom prst="rect">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15" name="Rectangle 22"/>
          <p:cNvSpPr>
            <a:spLocks noChangeArrowheads="1"/>
          </p:cNvSpPr>
          <p:nvPr/>
        </p:nvSpPr>
        <p:spPr bwMode="auto">
          <a:xfrm rot="16200000">
            <a:off x="-109620" y="2674900"/>
            <a:ext cx="1438442" cy="246221"/>
          </a:xfrm>
          <a:prstGeom prst="rect">
            <a:avLst/>
          </a:prstGeom>
          <a:solidFill>
            <a:srgbClr val="A8B6CD">
              <a:alpha val="0"/>
            </a:srgbClr>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1600" b="1" dirty="0" smtClean="0">
                <a:solidFill>
                  <a:srgbClr val="FFFFFF"/>
                </a:solidFill>
              </a:rPr>
              <a:t>التحديد والتحليل</a:t>
            </a:r>
            <a:endParaRPr lang="de-DE" sz="1600" b="1" dirty="0">
              <a:solidFill>
                <a:srgbClr val="FFFFFF"/>
              </a:solidFill>
            </a:endParaRPr>
          </a:p>
        </p:txBody>
      </p:sp>
      <p:sp>
        <p:nvSpPr>
          <p:cNvPr id="16" name="Rectangle 22"/>
          <p:cNvSpPr>
            <a:spLocks noChangeArrowheads="1"/>
          </p:cNvSpPr>
          <p:nvPr/>
        </p:nvSpPr>
        <p:spPr bwMode="auto">
          <a:xfrm rot="16200000">
            <a:off x="120652" y="4289048"/>
            <a:ext cx="977900" cy="246221"/>
          </a:xfrm>
          <a:prstGeom prst="rect">
            <a:avLst/>
          </a:prstGeom>
          <a:solidFill>
            <a:srgbClr val="A8B6CD"/>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1600" b="1" dirty="0" smtClean="0">
                <a:solidFill>
                  <a:srgbClr val="FFFFFF"/>
                </a:solidFill>
              </a:rPr>
              <a:t>الاستنتاج</a:t>
            </a:r>
            <a:endParaRPr lang="de-DE" sz="1600" b="1" dirty="0">
              <a:solidFill>
                <a:srgbClr val="FFFFFF"/>
              </a:solidFill>
            </a:endParaRPr>
          </a:p>
        </p:txBody>
      </p:sp>
      <p:sp>
        <p:nvSpPr>
          <p:cNvPr id="17" name="Rectangle 22"/>
          <p:cNvSpPr>
            <a:spLocks noChangeArrowheads="1"/>
          </p:cNvSpPr>
          <p:nvPr/>
        </p:nvSpPr>
        <p:spPr bwMode="auto">
          <a:xfrm rot="16200000">
            <a:off x="32009" y="5705055"/>
            <a:ext cx="1224213" cy="492443"/>
          </a:xfrm>
          <a:prstGeom prst="rect">
            <a:avLst/>
          </a:prstGeom>
          <a:solidFill>
            <a:srgbClr val="A8B6CD"/>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1600" b="1" dirty="0" smtClean="0">
                <a:solidFill>
                  <a:srgbClr val="FFFFFF"/>
                </a:solidFill>
              </a:rPr>
              <a:t>المفاضلة بين أفضل الخيارات</a:t>
            </a:r>
            <a:endParaRPr lang="de-DE" sz="1600" b="1" dirty="0">
              <a:solidFill>
                <a:srgbClr val="FFFFFF"/>
              </a:solidFill>
            </a:endParaRPr>
          </a:p>
        </p:txBody>
      </p:sp>
      <p:sp>
        <p:nvSpPr>
          <p:cNvPr id="18" name="Rectangle 17"/>
          <p:cNvSpPr/>
          <p:nvPr/>
        </p:nvSpPr>
        <p:spPr>
          <a:xfrm>
            <a:off x="995826" y="1982402"/>
            <a:ext cx="2667000" cy="1477328"/>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تحليل المشكلة</a:t>
            </a: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أو </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الوضع: </a:t>
            </a:r>
            <a:r>
              <a:rPr lang="ar-SA"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تحديد أصحاب المصلحة، المشاكل الرئيسية، والمعوقات والفرص، وتحديد السبب والنتيجة، والعلاقات بين مستويات مختلفة من المشاكل</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869068" y="3752671"/>
            <a:ext cx="2667000" cy="1200329"/>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تحليل </a:t>
            </a: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وتحديد الأهداف</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a:t>
            </a:r>
            <a:r>
              <a:rPr lang="ar-LB"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وضع أهداف تعالج المشاكل التي ترمي المبادرة الإنمائية لمقاربتها وتحديد السبل لهذه المعالجات</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21" name="Rectangle 20"/>
          <p:cNvSpPr/>
          <p:nvPr/>
        </p:nvSpPr>
        <p:spPr>
          <a:xfrm>
            <a:off x="938829" y="5352871"/>
            <a:ext cx="2667000" cy="1200329"/>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تحليل </a:t>
            </a: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وتحديد الاستراتيجية</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a:t>
            </a:r>
            <a:r>
              <a:rPr lang="ar-LB"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تحديد الاستراتيجيات التي ينبغي متابعتها لتحقيق الهدف الإنمائي وتحديد الأهداف الرئيسيّة والثانويّة</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22" name="Rectangle 21"/>
          <p:cNvSpPr/>
          <p:nvPr/>
        </p:nvSpPr>
        <p:spPr bwMode="auto">
          <a:xfrm>
            <a:off x="4516219" y="2056198"/>
            <a:ext cx="509336" cy="1447800"/>
          </a:xfrm>
          <a:prstGeom prst="rect">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3" name="Rectangle 22"/>
          <p:cNvSpPr/>
          <p:nvPr/>
        </p:nvSpPr>
        <p:spPr bwMode="auto">
          <a:xfrm>
            <a:off x="4516218" y="3656398"/>
            <a:ext cx="509337" cy="3049202"/>
          </a:xfrm>
          <a:prstGeom prst="rect">
            <a:avLst/>
          </a:prstGeom>
          <a:solidFill>
            <a:srgbClr val="A8B6C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solidFill>
                <a:srgbClr val="000000"/>
              </a:solidFill>
              <a:latin typeface="Times" charset="0"/>
            </a:endParaRPr>
          </a:p>
        </p:txBody>
      </p:sp>
      <p:sp>
        <p:nvSpPr>
          <p:cNvPr id="24" name="Rectangle 22"/>
          <p:cNvSpPr>
            <a:spLocks noChangeArrowheads="1"/>
          </p:cNvSpPr>
          <p:nvPr/>
        </p:nvSpPr>
        <p:spPr bwMode="auto">
          <a:xfrm rot="16200000">
            <a:off x="4031618" y="2544571"/>
            <a:ext cx="1426409" cy="492443"/>
          </a:xfrm>
          <a:prstGeom prst="rect">
            <a:avLst/>
          </a:prstGeom>
          <a:solidFill>
            <a:srgbClr val="A8B6CD">
              <a:alpha val="0"/>
            </a:srgbClr>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1600" b="1" dirty="0" smtClean="0">
                <a:solidFill>
                  <a:srgbClr val="FFFFFF"/>
                </a:solidFill>
              </a:rPr>
              <a:t>تحديد منطق المشروع</a:t>
            </a:r>
            <a:endParaRPr lang="de-DE" sz="1600" b="1" dirty="0">
              <a:solidFill>
                <a:srgbClr val="FFFFFF"/>
              </a:solidFill>
            </a:endParaRPr>
          </a:p>
        </p:txBody>
      </p:sp>
      <p:sp>
        <p:nvSpPr>
          <p:cNvPr id="25" name="Rectangle 22"/>
          <p:cNvSpPr>
            <a:spLocks noChangeArrowheads="1"/>
          </p:cNvSpPr>
          <p:nvPr/>
        </p:nvSpPr>
        <p:spPr bwMode="auto">
          <a:xfrm rot="16200000">
            <a:off x="3703648" y="4840069"/>
            <a:ext cx="2082347" cy="246221"/>
          </a:xfrm>
          <a:prstGeom prst="rect">
            <a:avLst/>
          </a:prstGeom>
          <a:solidFill>
            <a:srgbClr val="A8B6CD"/>
          </a:solidFill>
          <a:ln w="19050">
            <a:noFill/>
            <a:miter lim="800000"/>
            <a:headEnd/>
            <a:tailEnd/>
          </a:ln>
        </p:spPr>
        <p:txBody>
          <a:bodyPr wrap="square" lIns="0" tIns="0" rIns="0" bIns="0" anchor="ctr">
            <a:spAutoFit/>
          </a:bodyPr>
          <a:lstStyle>
            <a:lvl1pPr defTabSz="714375" eaLnBrk="0" hangingPunct="0">
              <a:defRPr>
                <a:solidFill>
                  <a:schemeClr val="tx1"/>
                </a:solidFill>
                <a:latin typeface="Arial" panose="020B0604020202020204" pitchFamily="34" charset="0"/>
              </a:defRPr>
            </a:lvl1pPr>
            <a:lvl2pPr marL="742950" indent="-285750" defTabSz="714375" eaLnBrk="0" hangingPunct="0">
              <a:defRPr>
                <a:solidFill>
                  <a:schemeClr val="tx1"/>
                </a:solidFill>
                <a:latin typeface="Arial" panose="020B0604020202020204" pitchFamily="34" charset="0"/>
              </a:defRPr>
            </a:lvl2pPr>
            <a:lvl3pPr marL="1143000" indent="-228600" defTabSz="714375" eaLnBrk="0" hangingPunct="0">
              <a:defRPr>
                <a:solidFill>
                  <a:schemeClr val="tx1"/>
                </a:solidFill>
                <a:latin typeface="Arial" panose="020B0604020202020204" pitchFamily="34" charset="0"/>
              </a:defRPr>
            </a:lvl3pPr>
            <a:lvl4pPr marL="1600200" indent="-228600" defTabSz="714375" eaLnBrk="0" hangingPunct="0">
              <a:defRPr>
                <a:solidFill>
                  <a:schemeClr val="tx1"/>
                </a:solidFill>
                <a:latin typeface="Arial" panose="020B0604020202020204" pitchFamily="34" charset="0"/>
              </a:defRPr>
            </a:lvl4pPr>
            <a:lvl5pPr marL="2057400" indent="-228600" defTabSz="714375" eaLnBrk="0" hangingPunct="0">
              <a:defRPr>
                <a:solidFill>
                  <a:schemeClr val="tx1"/>
                </a:solidFill>
                <a:latin typeface="Arial" panose="020B0604020202020204" pitchFamily="34" charset="0"/>
              </a:defRPr>
            </a:lvl5pPr>
            <a:lvl6pPr marL="2514600" indent="-228600" defTabSz="714375" eaLnBrk="0" fontAlgn="base" hangingPunct="0">
              <a:spcBef>
                <a:spcPct val="0"/>
              </a:spcBef>
              <a:spcAft>
                <a:spcPct val="0"/>
              </a:spcAft>
              <a:defRPr>
                <a:solidFill>
                  <a:schemeClr val="tx1"/>
                </a:solidFill>
                <a:latin typeface="Arial" panose="020B0604020202020204" pitchFamily="34" charset="0"/>
              </a:defRPr>
            </a:lvl6pPr>
            <a:lvl7pPr marL="2971800" indent="-228600" defTabSz="714375" eaLnBrk="0" fontAlgn="base" hangingPunct="0">
              <a:spcBef>
                <a:spcPct val="0"/>
              </a:spcBef>
              <a:spcAft>
                <a:spcPct val="0"/>
              </a:spcAft>
              <a:defRPr>
                <a:solidFill>
                  <a:schemeClr val="tx1"/>
                </a:solidFill>
                <a:latin typeface="Arial" panose="020B0604020202020204" pitchFamily="34" charset="0"/>
              </a:defRPr>
            </a:lvl7pPr>
            <a:lvl8pPr marL="3429000" indent="-228600" defTabSz="714375" eaLnBrk="0" fontAlgn="base" hangingPunct="0">
              <a:spcBef>
                <a:spcPct val="0"/>
              </a:spcBef>
              <a:spcAft>
                <a:spcPct val="0"/>
              </a:spcAft>
              <a:defRPr>
                <a:solidFill>
                  <a:schemeClr val="tx1"/>
                </a:solidFill>
                <a:latin typeface="Arial" panose="020B0604020202020204" pitchFamily="34" charset="0"/>
              </a:defRPr>
            </a:lvl8pPr>
            <a:lvl9pPr marL="3886200" indent="-228600" defTabSz="714375"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65000"/>
              </a:spcBef>
              <a:spcAft>
                <a:spcPct val="0"/>
              </a:spcAft>
              <a:buClr>
                <a:srgbClr val="808080"/>
              </a:buClr>
            </a:pPr>
            <a:r>
              <a:rPr lang="ar-LB" sz="1600" b="1" dirty="0" smtClean="0">
                <a:solidFill>
                  <a:srgbClr val="FFFFFF"/>
                </a:solidFill>
              </a:rPr>
              <a:t>الاستنتاج</a:t>
            </a:r>
            <a:endParaRPr lang="de-DE" sz="1600" b="1" dirty="0">
              <a:solidFill>
                <a:srgbClr val="FFFFFF"/>
              </a:solidFill>
            </a:endParaRPr>
          </a:p>
        </p:txBody>
      </p:sp>
      <p:sp>
        <p:nvSpPr>
          <p:cNvPr id="26" name="Rectangle 25"/>
          <p:cNvSpPr/>
          <p:nvPr/>
        </p:nvSpPr>
        <p:spPr>
          <a:xfrm>
            <a:off x="5131045" y="1981200"/>
            <a:ext cx="2667000" cy="1477328"/>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الاطار المنطقي </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a:t>
            </a:r>
            <a:r>
              <a:rPr lang="ar-SA"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تحديد </a:t>
            </a:r>
            <a:r>
              <a:rPr lang="ar-LB"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بنية المشروع واختبار المنطق الداخلي وصياغة أهداف قابلة للقياس من خلال المؤشرات المنتقاة، تحديد الآليات والكلفة بشكل عام</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27" name="Rectangle 26"/>
          <p:cNvSpPr/>
          <p:nvPr/>
        </p:nvSpPr>
        <p:spPr>
          <a:xfrm>
            <a:off x="5004287" y="3751469"/>
            <a:ext cx="2793758" cy="1477328"/>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جدولة النشاطات</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a:t>
            </a:r>
            <a:r>
              <a:rPr lang="ar-LB"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تحديد نوعية، كميّة وماهيّة النشاطات التي يجب اعتمادها وعلاقتها ببعضها البعض، تحديد المدى الزمني وتوزيع المسؤوليات</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29" name="Rectangle 28"/>
          <p:cNvSpPr/>
          <p:nvPr/>
        </p:nvSpPr>
        <p:spPr>
          <a:xfrm>
            <a:off x="5060248" y="5477470"/>
            <a:ext cx="2793758" cy="923330"/>
          </a:xfrm>
          <a:prstGeom prst="rect">
            <a:avLst/>
          </a:prstGeom>
        </p:spPr>
        <p:txBody>
          <a:bodyPr wrap="square">
            <a:spAutoFit/>
          </a:bodyPr>
          <a:lstStyle/>
          <a:p>
            <a:pPr algn="just" rtl="1" eaLnBrk="0" fontAlgn="base" hangingPunct="0">
              <a:spcBef>
                <a:spcPts val="300"/>
              </a:spcBef>
              <a:spcAft>
                <a:spcPts val="300"/>
              </a:spcAft>
              <a:tabLst>
                <a:tab pos="360045" algn="l"/>
              </a:tabLst>
            </a:pPr>
            <a:r>
              <a:rPr lang="ar-LB"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جدولة الموارد</a:t>
            </a:r>
            <a:r>
              <a:rPr lang="ar-SA" b="1"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 </a:t>
            </a:r>
            <a:r>
              <a:rPr lang="ar-LB"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rPr>
              <a:t>بناء على جدولة النشاطات تحديد الموارد المطلوبة والتمويل الإنمائي اللازم</a:t>
            </a:r>
            <a:endParaRPr lang="en-US" dirty="0">
              <a:solidFill>
                <a:srgbClr val="000000">
                  <a:lumMod val="65000"/>
                  <a:lumOff val="35000"/>
                </a:srgbClr>
              </a:solidFill>
              <a:latin typeface="Tahoma" panose="020B0604030504040204" pitchFamily="34" charset="0"/>
              <a:ea typeface="Times New Roman" panose="02020603050405020304" pitchFamily="18" charset="0"/>
              <a:cs typeface="Times New Roman" panose="02020603050405020304" pitchFamily="18" charset="0"/>
            </a:endParaRPr>
          </a:p>
        </p:txBody>
      </p:sp>
      <p:sp>
        <p:nvSpPr>
          <p:cNvPr id="30" name="TextBox 29"/>
          <p:cNvSpPr txBox="1"/>
          <p:nvPr/>
        </p:nvSpPr>
        <p:spPr>
          <a:xfrm rot="5400000">
            <a:off x="6136837" y="3686145"/>
            <a:ext cx="5029200" cy="400110"/>
          </a:xfrm>
          <a:prstGeom prst="rect">
            <a:avLst/>
          </a:prstGeom>
          <a:noFill/>
        </p:spPr>
        <p:txBody>
          <a:bodyPr wrap="square" rtlCol="0">
            <a:spAutoFit/>
          </a:bodyPr>
          <a:lstStyle/>
          <a:p>
            <a:pPr algn="ctr" rtl="1" eaLnBrk="0" fontAlgn="base" hangingPunct="0">
              <a:spcBef>
                <a:spcPct val="0"/>
              </a:spcBef>
              <a:spcAft>
                <a:spcPct val="0"/>
              </a:spcAft>
            </a:pPr>
            <a:r>
              <a:rPr lang="ar-LB" sz="2000" b="1" dirty="0">
                <a:solidFill>
                  <a:srgbClr val="E10040"/>
                </a:solidFill>
                <a:latin typeface="Times" panose="02020603050405020304" pitchFamily="18" charset="0"/>
                <a:cs typeface="Latha" panose="020B0604020202020204" pitchFamily="34" charset="0"/>
              </a:rPr>
              <a:t>كيفيّة عمل منهج الإطار المنطقي بطريقة تسلسليّة</a:t>
            </a:r>
            <a:endParaRPr lang="en-US" sz="2000" b="1" dirty="0">
              <a:solidFill>
                <a:srgbClr val="E10040"/>
              </a:solidFill>
              <a:latin typeface="Times" panose="02020603050405020304" pitchFamily="18" charset="0"/>
              <a:cs typeface="Latha" panose="020B0604020202020204" pitchFamily="34" charset="0"/>
            </a:endParaRPr>
          </a:p>
        </p:txBody>
      </p:sp>
      <p:sp>
        <p:nvSpPr>
          <p:cNvPr id="3" name="Slide Number Placeholder 2"/>
          <p:cNvSpPr>
            <a:spLocks noGrp="1"/>
          </p:cNvSpPr>
          <p:nvPr>
            <p:ph type="sldNum" sz="quarter" idx="12"/>
          </p:nvPr>
        </p:nvSpPr>
        <p:spPr/>
        <p:txBody>
          <a:bodyPr/>
          <a:lstStyle/>
          <a:p>
            <a:fld id="{DBDE4C22-E5BF-4463-8BFF-DC768A2F3368}" type="slidenum">
              <a:rPr lang="en-US" altLang="en-US" smtClean="0">
                <a:solidFill>
                  <a:srgbClr val="000000"/>
                </a:solidFill>
              </a:rPr>
              <a:pPr/>
              <a:t>22</a:t>
            </a:fld>
            <a:endParaRPr lang="en-US" altLang="en-US" dirty="0">
              <a:solidFill>
                <a:srgbClr val="000000"/>
              </a:solidFill>
            </a:endParaRPr>
          </a:p>
        </p:txBody>
      </p:sp>
    </p:spTree>
    <p:extLst>
      <p:ext uri="{BB962C8B-B14F-4D97-AF65-F5344CB8AC3E}">
        <p14:creationId xmlns:p14="http://schemas.microsoft.com/office/powerpoint/2010/main" val="320723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الأولى</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24/48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222403" y="1843585"/>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a:solidFill>
                  <a:srgbClr val="002060"/>
                </a:solidFill>
                <a:latin typeface="Times" pitchFamily="18" charset="0"/>
                <a:cs typeface="Times" pitchFamily="18" charset="0"/>
              </a:rPr>
              <a:t>المحور </a:t>
            </a:r>
            <a:r>
              <a:rPr lang="ar-LB" altLang="en-US" sz="3600" kern="0" dirty="0" smtClean="0">
                <a:solidFill>
                  <a:srgbClr val="002060"/>
                </a:solidFill>
                <a:latin typeface="Times" pitchFamily="18" charset="0"/>
                <a:cs typeface="Times" pitchFamily="18" charset="0"/>
              </a:rPr>
              <a:t>الثالث: تمرين جماعي</a:t>
            </a:r>
            <a:endParaRPr lang="ar-LB" altLang="en-US" sz="3600" kern="0" dirty="0">
              <a:solidFill>
                <a:srgbClr val="002060"/>
              </a:solidFill>
              <a:latin typeface="Times" pitchFamily="18" charset="0"/>
              <a:cs typeface="Times" pitchFamily="18" charset="0"/>
            </a:endParaRPr>
          </a:p>
        </p:txBody>
      </p:sp>
      <p:sp>
        <p:nvSpPr>
          <p:cNvPr id="10" name="Rectangle 3"/>
          <p:cNvSpPr>
            <a:spLocks noChangeArrowheads="1"/>
          </p:cNvSpPr>
          <p:nvPr/>
        </p:nvSpPr>
        <p:spPr bwMode="auto">
          <a:xfrm>
            <a:off x="1828799" y="2971800"/>
            <a:ext cx="6740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200" b="1" dirty="0">
                <a:solidFill>
                  <a:schemeClr val="bg1">
                    <a:lumMod val="85000"/>
                  </a:schemeClr>
                </a:solidFill>
                <a:latin typeface="Arial"/>
              </a:rPr>
              <a:t>- ما هو منهج الإطار المنطقي</a:t>
            </a:r>
          </a:p>
          <a:p>
            <a:pPr algn="just" rtl="1" eaLnBrk="0" fontAlgn="base" hangingPunct="0">
              <a:spcBef>
                <a:spcPct val="0"/>
              </a:spcBef>
              <a:spcAft>
                <a:spcPct val="0"/>
              </a:spcAft>
            </a:pPr>
            <a:r>
              <a:rPr lang="ar-LB" altLang="en-US" sz="3200" b="1" dirty="0">
                <a:solidFill>
                  <a:schemeClr val="bg1">
                    <a:lumMod val="85000"/>
                  </a:schemeClr>
                </a:solidFill>
                <a:latin typeface="Arial"/>
              </a:rPr>
              <a:t>- ما هي مكونات الإطار المنطقي</a:t>
            </a:r>
          </a:p>
          <a:p>
            <a:pPr algn="just" rtl="1" eaLnBrk="0" fontAlgn="base" hangingPunct="0">
              <a:spcBef>
                <a:spcPct val="0"/>
              </a:spcBef>
              <a:spcAft>
                <a:spcPct val="0"/>
              </a:spcAft>
            </a:pPr>
            <a:r>
              <a:rPr lang="ar-LB" altLang="en-US" sz="3200" b="1" dirty="0">
                <a:solidFill>
                  <a:srgbClr val="002060"/>
                </a:solidFill>
                <a:latin typeface="Arial"/>
              </a:rPr>
              <a:t>- تمرين جماعي: رقم 2</a:t>
            </a:r>
          </a:p>
        </p:txBody>
      </p:sp>
    </p:spTree>
    <p:extLst>
      <p:ext uri="{BB962C8B-B14F-4D97-AF65-F5344CB8AC3E}">
        <p14:creationId xmlns:p14="http://schemas.microsoft.com/office/powerpoint/2010/main" val="1177120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32520948"/>
              </p:ext>
            </p:extLst>
          </p:nvPr>
        </p:nvGraphicFramePr>
        <p:xfrm>
          <a:off x="381000" y="2553334"/>
          <a:ext cx="8229604" cy="3800698"/>
        </p:xfrm>
        <a:graphic>
          <a:graphicData uri="http://schemas.openxmlformats.org/drawingml/2006/table">
            <a:tbl>
              <a:tblPr firstRow="1" firstCol="1" bandRow="1">
                <a:tableStyleId>{46F890A9-2807-4EBB-B81D-B2AA78EC7F39}</a:tableStyleId>
              </a:tblPr>
              <a:tblGrid>
                <a:gridCol w="1828803"/>
                <a:gridCol w="1143000"/>
                <a:gridCol w="723899"/>
                <a:gridCol w="723899"/>
                <a:gridCol w="2209802"/>
                <a:gridCol w="902400"/>
                <a:gridCol w="697801"/>
              </a:tblGrid>
              <a:tr h="534455">
                <a:tc>
                  <a:txBody>
                    <a:bodyPr/>
                    <a:lstStyle/>
                    <a:p>
                      <a:pPr marL="0" marR="0" algn="ctr">
                        <a:lnSpc>
                          <a:spcPct val="107000"/>
                        </a:lnSpc>
                        <a:spcBef>
                          <a:spcPts val="0"/>
                        </a:spcBef>
                        <a:spcAft>
                          <a:spcPts val="0"/>
                        </a:spcAft>
                      </a:pPr>
                      <a:r>
                        <a:rPr lang="ar-SA" sz="1200" dirty="0">
                          <a:effectLst/>
                        </a:rPr>
                        <a:t>الافتراضات</a:t>
                      </a:r>
                      <a:endParaRPr lang="en-US" sz="1200" dirty="0">
                        <a:effectLst/>
                      </a:endParaRPr>
                    </a:p>
                    <a:p>
                      <a:pPr marL="0" marR="0" algn="ctr">
                        <a:lnSpc>
                          <a:spcPct val="107000"/>
                        </a:lnSpc>
                        <a:spcBef>
                          <a:spcPts val="0"/>
                        </a:spcBef>
                        <a:spcAft>
                          <a:spcPts val="0"/>
                        </a:spcAft>
                      </a:pPr>
                      <a:r>
                        <a:rPr lang="ar-SA" sz="1200" dirty="0">
                          <a:effectLst/>
                        </a:rPr>
                        <a:t> الهامة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ar-SA" sz="1200" dirty="0">
                          <a:effectLst/>
                        </a:rPr>
                        <a:t>مصدر </a:t>
                      </a:r>
                      <a:r>
                        <a:rPr lang="ar-SA" sz="1200" dirty="0" smtClean="0">
                          <a:effectLst/>
                        </a:rPr>
                        <a:t>البيانات</a:t>
                      </a:r>
                      <a:endParaRPr lang="ar-LB" sz="1200" dirty="0" smtClean="0">
                        <a:effectLst/>
                      </a:endParaRPr>
                    </a:p>
                    <a:p>
                      <a:pPr marL="0" marR="0" algn="ctr">
                        <a:lnSpc>
                          <a:spcPct val="107000"/>
                        </a:lnSpc>
                        <a:spcBef>
                          <a:spcPts val="0"/>
                        </a:spcBef>
                        <a:spcAft>
                          <a:spcPts val="0"/>
                        </a:spcAft>
                      </a:pPr>
                      <a:r>
                        <a:rPr lang="ar-SA" sz="1200" dirty="0" smtClean="0">
                          <a:effectLst/>
                        </a:rPr>
                        <a:t>(</a:t>
                      </a:r>
                      <a:r>
                        <a:rPr lang="ar-SA" sz="1200" dirty="0">
                          <a:effectLst/>
                        </a:rPr>
                        <a:t>وسائل التحقق)</a:t>
                      </a:r>
                      <a:r>
                        <a:rPr lang="en-US" sz="1200"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الهدف</a:t>
                      </a:r>
                    </a:p>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المحدد</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خط </a:t>
                      </a:r>
                    </a:p>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الأساس</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SA" sz="1200" b="1" kern="1200" dirty="0">
                          <a:solidFill>
                            <a:schemeClr val="lt1"/>
                          </a:solidFill>
                          <a:effectLst/>
                          <a:latin typeface="+mn-lt"/>
                          <a:ea typeface="+mn-ea"/>
                          <a:cs typeface="+mn-cs"/>
                        </a:rPr>
                        <a:t>مؤشر </a:t>
                      </a:r>
                      <a:r>
                        <a:rPr lang="ar-SA" sz="1200" b="1" kern="1200" dirty="0" smtClean="0">
                          <a:solidFill>
                            <a:schemeClr val="lt1"/>
                          </a:solidFill>
                          <a:effectLst/>
                          <a:latin typeface="+mn-lt"/>
                          <a:ea typeface="+mn-ea"/>
                          <a:cs typeface="+mn-cs"/>
                        </a:rPr>
                        <a:t>يمكن</a:t>
                      </a:r>
                      <a:endParaRPr lang="ar-LB" sz="1200" b="1" kern="1200" dirty="0" smtClean="0">
                        <a:solidFill>
                          <a:schemeClr val="lt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ar-SA" sz="1200" b="1" kern="1200" dirty="0" smtClean="0">
                          <a:solidFill>
                            <a:schemeClr val="lt1"/>
                          </a:solidFill>
                          <a:effectLst/>
                          <a:latin typeface="+mn-lt"/>
                          <a:ea typeface="+mn-ea"/>
                          <a:cs typeface="+mn-cs"/>
                        </a:rPr>
                        <a:t> </a:t>
                      </a:r>
                      <a:r>
                        <a:rPr lang="ar-SA" sz="1200" b="1" kern="1200" dirty="0">
                          <a:solidFill>
                            <a:schemeClr val="lt1"/>
                          </a:solidFill>
                          <a:effectLst/>
                          <a:latin typeface="+mn-lt"/>
                          <a:ea typeface="+mn-ea"/>
                          <a:cs typeface="+mn-cs"/>
                        </a:rPr>
                        <a:t>التحقق منه بموضوعية</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r>
              <a:tr h="370315">
                <a:tc>
                  <a:txBody>
                    <a:bodyPr/>
                    <a:lstStyle/>
                    <a:p>
                      <a:pPr marL="0" marR="0" algn="ctr" defTabSz="914400" rtl="0" eaLnBrk="1" latinLnBrk="0" hangingPunct="1">
                        <a:lnSpc>
                          <a:spcPct val="107000"/>
                        </a:lnSpc>
                        <a:spcBef>
                          <a:spcPts val="0"/>
                        </a:spcBef>
                        <a:spcAft>
                          <a:spcPts val="0"/>
                        </a:spcAft>
                      </a:pPr>
                      <a:r>
                        <a:rPr lang="en-US" sz="1200" b="0" kern="1200" dirty="0">
                          <a:solidFill>
                            <a:schemeClr val="bg1"/>
                          </a:solidFill>
                          <a:effectLst/>
                          <a:latin typeface="+mn-lt"/>
                          <a:ea typeface="+mn-ea"/>
                          <a:cs typeface="+mn-cs"/>
                        </a:rPr>
                        <a:t>Important </a:t>
                      </a:r>
                      <a:endParaRPr lang="ar-LB" sz="1200" b="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200" b="0" kern="1200" dirty="0" smtClean="0">
                          <a:solidFill>
                            <a:schemeClr val="bg1"/>
                          </a:solidFill>
                          <a:effectLst/>
                          <a:latin typeface="+mn-lt"/>
                          <a:ea typeface="+mn-ea"/>
                          <a:cs typeface="+mn-cs"/>
                        </a:rPr>
                        <a:t>Assumptions</a:t>
                      </a:r>
                      <a:endParaRPr lang="en-US" sz="1200" b="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200" kern="1200" dirty="0">
                          <a:solidFill>
                            <a:schemeClr val="bg1"/>
                          </a:solidFill>
                          <a:effectLst/>
                          <a:latin typeface="+mn-lt"/>
                          <a:ea typeface="+mn-ea"/>
                          <a:cs typeface="+mn-cs"/>
                        </a:rPr>
                        <a:t>Data </a:t>
                      </a:r>
                      <a:endParaRPr lang="ar-LB" sz="120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200" kern="1200" dirty="0" smtClean="0">
                          <a:solidFill>
                            <a:schemeClr val="bg1"/>
                          </a:solidFill>
                          <a:effectLst/>
                          <a:latin typeface="+mn-lt"/>
                          <a:ea typeface="+mn-ea"/>
                          <a:cs typeface="+mn-cs"/>
                        </a:rPr>
                        <a:t>Source</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bg1"/>
                          </a:solidFill>
                          <a:effectLst/>
                          <a:latin typeface="+mn-lt"/>
                          <a:ea typeface="+mn-ea"/>
                          <a:cs typeface="+mn-cs"/>
                        </a:rPr>
                        <a:t>Target</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bg1"/>
                          </a:solidFill>
                          <a:effectLst/>
                          <a:latin typeface="+mn-lt"/>
                          <a:ea typeface="+mn-ea"/>
                          <a:cs typeface="+mn-cs"/>
                        </a:rPr>
                        <a:t>Baseline</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a:solidFill>
                            <a:schemeClr val="bg1"/>
                          </a:solidFill>
                          <a:effectLst/>
                        </a:rPr>
                        <a:t>Objectively </a:t>
                      </a:r>
                      <a:endParaRPr lang="ar-LB" sz="1200" dirty="0" smtClean="0">
                        <a:solidFill>
                          <a:schemeClr val="bg1"/>
                        </a:solidFill>
                        <a:effectLst/>
                      </a:endParaRPr>
                    </a:p>
                    <a:p>
                      <a:pPr marL="0" marR="0" algn="ctr">
                        <a:lnSpc>
                          <a:spcPct val="107000"/>
                        </a:lnSpc>
                        <a:spcBef>
                          <a:spcPts val="0"/>
                        </a:spcBef>
                        <a:spcAft>
                          <a:spcPts val="0"/>
                        </a:spcAft>
                      </a:pPr>
                      <a:r>
                        <a:rPr lang="en-US" sz="1200" dirty="0" smtClean="0">
                          <a:solidFill>
                            <a:schemeClr val="bg1"/>
                          </a:solidFill>
                          <a:effectLst/>
                        </a:rPr>
                        <a:t>Verifiable </a:t>
                      </a:r>
                      <a:r>
                        <a:rPr lang="en-US" sz="1200" dirty="0">
                          <a:solidFill>
                            <a:schemeClr val="bg1"/>
                          </a:solidFill>
                          <a:effectLst/>
                        </a:rPr>
                        <a:t>Indicator</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a:solidFill>
                            <a:schemeClr val="bg1"/>
                          </a:solidFill>
                          <a:effectLst/>
                        </a:rPr>
                        <a:t>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a:solidFill>
                            <a:schemeClr val="bg1"/>
                          </a:solidFill>
                          <a:effectLst/>
                        </a:rPr>
                        <a:t>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A8B6CD"/>
                    </a:solidFill>
                  </a:tcPr>
                </a:tc>
              </a:tr>
              <a:tr h="726370">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algn="ctr" rtl="1">
                        <a:lnSpc>
                          <a:spcPct val="107000"/>
                        </a:lnSpc>
                        <a:spcBef>
                          <a:spcPts val="0"/>
                        </a:spcBef>
                        <a:spcAft>
                          <a:spcPts val="0"/>
                        </a:spcAft>
                      </a:pPr>
                      <a:r>
                        <a:rPr lang="ar-LB" sz="1200" dirty="0" smtClean="0">
                          <a:effectLst/>
                        </a:rPr>
                        <a:t>الأثر</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(Impact)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71755" marR="71755" algn="ctr">
                        <a:lnSpc>
                          <a:spcPct val="107000"/>
                        </a:lnSpc>
                        <a:spcBef>
                          <a:spcPts val="0"/>
                        </a:spcBef>
                        <a:spcAft>
                          <a:spcPts val="0"/>
                        </a:spcAft>
                      </a:pPr>
                      <a:r>
                        <a:rPr lang="ar-SA" sz="1200" dirty="0">
                          <a:effectLst/>
                        </a:rPr>
                        <a:t>من </a:t>
                      </a:r>
                      <a:r>
                        <a:rPr lang="ar-SA" sz="1200" dirty="0" smtClean="0">
                          <a:effectLst/>
                        </a:rPr>
                        <a:t>الغرض</a:t>
                      </a:r>
                      <a:endParaRPr lang="ar-LB" sz="1200" dirty="0" smtClean="0">
                        <a:effectLst/>
                      </a:endParaRPr>
                    </a:p>
                    <a:p>
                      <a:pPr marL="71755" marR="71755" algn="ctr">
                        <a:lnSpc>
                          <a:spcPct val="107000"/>
                        </a:lnSpc>
                        <a:spcBef>
                          <a:spcPts val="0"/>
                        </a:spcBef>
                        <a:spcAft>
                          <a:spcPts val="0"/>
                        </a:spcAft>
                      </a:pPr>
                      <a:r>
                        <a:rPr lang="ar-SA" sz="1200" dirty="0" smtClean="0">
                          <a:effectLst/>
                        </a:rPr>
                        <a:t> </a:t>
                      </a:r>
                      <a:r>
                        <a:rPr lang="ar-SA" sz="1200" dirty="0">
                          <a:effectLst/>
                        </a:rPr>
                        <a:t>الى الأثر</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rgbClr val="E5E9F0"/>
                    </a:solidFill>
                  </a:tcPr>
                </a:tc>
              </a:tr>
              <a:tr h="868299">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endParaRPr lang="en-US" sz="2800"/>
                    </a:p>
                  </a:txBody>
                  <a:tcPr marL="68580" marR="68580" marT="0" marB="0" anchor="ctr">
                    <a:solidFill>
                      <a:schemeClr val="bg1"/>
                    </a:solidFill>
                  </a:tcPr>
                </a:tc>
                <a:tc>
                  <a:txBody>
                    <a:bodyPr/>
                    <a:lstStyle/>
                    <a:p>
                      <a:pPr marL="0" marR="0" algn="ctr" rtl="1">
                        <a:lnSpc>
                          <a:spcPct val="107000"/>
                        </a:lnSpc>
                        <a:spcBef>
                          <a:spcPts val="0"/>
                        </a:spcBef>
                        <a:spcAft>
                          <a:spcPts val="0"/>
                        </a:spcAft>
                      </a:pPr>
                      <a:r>
                        <a:rPr lang="ar-LB" sz="1200" dirty="0" smtClean="0">
                          <a:effectLst/>
                        </a:rPr>
                        <a:t>(النتائج)</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(Outcome)</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71755" marR="71755" algn="ctr">
                        <a:lnSpc>
                          <a:spcPct val="107000"/>
                        </a:lnSpc>
                        <a:spcBef>
                          <a:spcPts val="0"/>
                        </a:spcBef>
                        <a:spcAft>
                          <a:spcPts val="0"/>
                        </a:spcAft>
                      </a:pPr>
                      <a:r>
                        <a:rPr lang="ar-SA" sz="1200" dirty="0">
                          <a:effectLst/>
                        </a:rPr>
                        <a:t>من </a:t>
                      </a:r>
                      <a:r>
                        <a:rPr lang="ar-SA" sz="1200" dirty="0" smtClean="0">
                          <a:effectLst/>
                        </a:rPr>
                        <a:t>المخرجات</a:t>
                      </a:r>
                      <a:endParaRPr lang="ar-LB" sz="1200" dirty="0" smtClean="0">
                        <a:effectLst/>
                      </a:endParaRPr>
                    </a:p>
                    <a:p>
                      <a:pPr marL="71755" marR="71755" algn="ctr">
                        <a:lnSpc>
                          <a:spcPct val="107000"/>
                        </a:lnSpc>
                        <a:spcBef>
                          <a:spcPts val="0"/>
                        </a:spcBef>
                        <a:spcAft>
                          <a:spcPts val="0"/>
                        </a:spcAft>
                      </a:pPr>
                      <a:r>
                        <a:rPr lang="ar-SA" sz="1200" dirty="0" smtClean="0">
                          <a:effectLst/>
                        </a:rPr>
                        <a:t> </a:t>
                      </a:r>
                      <a:r>
                        <a:rPr lang="ar-SA" sz="1200" dirty="0">
                          <a:effectLst/>
                        </a:rPr>
                        <a:t>الى النتائج</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chemeClr val="bg1"/>
                    </a:solidFill>
                  </a:tcPr>
                </a:tc>
              </a:tr>
              <a:tr h="422787">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المخرجات</a:t>
                      </a:r>
                      <a:r>
                        <a:rPr lang="ar-LB" sz="1200" dirty="0" smtClean="0">
                          <a:effectLst/>
                        </a:rPr>
                        <a:t> (</a:t>
                      </a:r>
                      <a:r>
                        <a:rPr lang="en-US" sz="1200" dirty="0" smtClean="0">
                          <a:effectLst/>
                        </a:rPr>
                        <a:t>Outputs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rowSpan="3">
                  <a:txBody>
                    <a:bodyPr/>
                    <a:lstStyle/>
                    <a:p>
                      <a:pPr marL="71755" marR="71755" algn="ctr">
                        <a:lnSpc>
                          <a:spcPct val="107000"/>
                        </a:lnSpc>
                        <a:spcBef>
                          <a:spcPts val="0"/>
                        </a:spcBef>
                        <a:spcAft>
                          <a:spcPts val="0"/>
                        </a:spcAft>
                      </a:pPr>
                      <a:r>
                        <a:rPr lang="ar-LB" sz="1200" dirty="0">
                          <a:effectLst/>
                        </a:rPr>
                        <a:t>من المدخلات </a:t>
                      </a:r>
                      <a:r>
                        <a:rPr lang="ar-LB" sz="1200" dirty="0" smtClean="0">
                          <a:effectLst/>
                        </a:rPr>
                        <a:t>الى</a:t>
                      </a:r>
                    </a:p>
                    <a:p>
                      <a:pPr marL="71755" marR="71755" algn="ctr">
                        <a:lnSpc>
                          <a:spcPct val="107000"/>
                        </a:lnSpc>
                        <a:spcBef>
                          <a:spcPts val="0"/>
                        </a:spcBef>
                        <a:spcAft>
                          <a:spcPts val="0"/>
                        </a:spcAft>
                      </a:pPr>
                      <a:r>
                        <a:rPr lang="ar-LB" sz="1200" dirty="0" smtClean="0">
                          <a:effectLst/>
                        </a:rPr>
                        <a:t> </a:t>
                      </a:r>
                      <a:r>
                        <a:rPr lang="ar-LB" sz="1200" dirty="0">
                          <a:effectLst/>
                        </a:rPr>
                        <a:t>المخرجات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rgbClr val="E5E9F0"/>
                    </a:solidFill>
                  </a:tcPr>
                </a:tc>
              </a:tr>
              <a:tr h="422787">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النشاطات</a:t>
                      </a:r>
                      <a:r>
                        <a:rPr lang="ar-LB" sz="1200" dirty="0" smtClean="0">
                          <a:effectLst/>
                        </a:rPr>
                        <a:t> (</a:t>
                      </a:r>
                      <a:r>
                        <a:rPr lang="en-US" sz="1200" dirty="0" smtClean="0">
                          <a:effectLst/>
                        </a:rPr>
                        <a:t>Activities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vMerge="1">
                  <a:txBody>
                    <a:bodyPr/>
                    <a:lstStyle/>
                    <a:p>
                      <a:endParaRPr lang="en-US"/>
                    </a:p>
                  </a:txBody>
                  <a:tcPr/>
                </a:tc>
              </a:tr>
              <a:tr h="426253">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المدخلات</a:t>
                      </a:r>
                      <a:endParaRPr lang="ar-LB" sz="1200" dirty="0" smtClean="0">
                        <a:effectLst/>
                      </a:endParaRPr>
                    </a:p>
                    <a:p>
                      <a:pPr marL="0" marR="0" indent="0" algn="ctr" defTabSz="914400" rtl="1" eaLnBrk="1" fontAlgn="auto" latinLnBrk="0" hangingPunct="1">
                        <a:lnSpc>
                          <a:spcPct val="107000"/>
                        </a:lnSpc>
                        <a:spcBef>
                          <a:spcPts val="0"/>
                        </a:spcBef>
                        <a:spcAft>
                          <a:spcPts val="0"/>
                        </a:spcAft>
                        <a:buClrTx/>
                        <a:buSzTx/>
                        <a:buFontTx/>
                        <a:buNone/>
                        <a:tabLst/>
                        <a:defRPr/>
                      </a:pPr>
                      <a:r>
                        <a:rPr lang="ar-LB" sz="1200" dirty="0" smtClean="0">
                          <a:effectLst/>
                        </a:rPr>
                        <a:t> (</a:t>
                      </a:r>
                      <a:r>
                        <a:rPr lang="en-US" sz="1200" dirty="0" smtClean="0">
                          <a:effectLst/>
                        </a:rPr>
                        <a:t>Inputs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vMerge="1">
                  <a:txBody>
                    <a:bodyPr/>
                    <a:lstStyle/>
                    <a:p>
                      <a:endParaRPr lang="en-US"/>
                    </a:p>
                  </a:txBody>
                  <a:tcPr/>
                </a:tc>
              </a:tr>
            </a:tbl>
          </a:graphicData>
        </a:graphic>
      </p:graphicFrame>
      <p:sp>
        <p:nvSpPr>
          <p:cNvPr id="4" name="TextBox 1"/>
          <p:cNvSpPr txBox="1">
            <a:spLocks noChangeArrowheads="1"/>
          </p:cNvSpPr>
          <p:nvPr/>
        </p:nvSpPr>
        <p:spPr bwMode="auto">
          <a:xfrm>
            <a:off x="3276600" y="1792069"/>
            <a:ext cx="5348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428625" indent="-385763" algn="r" eaLnBrk="0" fontAlgn="base" hangingPunct="0">
              <a:spcBef>
                <a:spcPct val="0"/>
              </a:spcBef>
              <a:spcAft>
                <a:spcPct val="0"/>
              </a:spcAft>
            </a:pPr>
            <a:r>
              <a:rPr lang="ar-LB" sz="3600" b="1" kern="0" dirty="0">
                <a:solidFill>
                  <a:srgbClr val="2C769A"/>
                </a:solidFill>
                <a:ea typeface="+mj-ea"/>
                <a:cs typeface="Times" pitchFamily="18" charset="0"/>
              </a:rPr>
              <a:t>المحور </a:t>
            </a:r>
            <a:r>
              <a:rPr lang="ar-LB" sz="3600" b="1" kern="0" dirty="0" smtClean="0">
                <a:solidFill>
                  <a:srgbClr val="2C769A"/>
                </a:solidFill>
                <a:ea typeface="+mj-ea"/>
                <a:cs typeface="Times" pitchFamily="18" charset="0"/>
              </a:rPr>
              <a:t>الثالث:  </a:t>
            </a:r>
            <a:r>
              <a:rPr lang="ar-LB" sz="3600" b="1" kern="0" dirty="0">
                <a:solidFill>
                  <a:srgbClr val="2C769A"/>
                </a:solidFill>
                <a:ea typeface="+mj-ea"/>
                <a:cs typeface="Times" pitchFamily="18" charset="0"/>
              </a:rPr>
              <a:t>التمرين رقم</a:t>
            </a:r>
            <a:r>
              <a:rPr lang="ar-LB" sz="3600" b="1" dirty="0" smtClean="0">
                <a:solidFill>
                  <a:srgbClr val="000000"/>
                </a:solidFill>
              </a:rPr>
              <a:t> </a:t>
            </a:r>
            <a:r>
              <a:rPr lang="ar-LB" sz="3600" b="1" kern="0" dirty="0">
                <a:solidFill>
                  <a:srgbClr val="2C769A"/>
                </a:solidFill>
                <a:ea typeface="+mj-ea"/>
                <a:cs typeface="Times" pitchFamily="18" charset="0"/>
              </a:rPr>
              <a:t>2</a:t>
            </a:r>
            <a:endParaRPr lang="en-US" sz="3600" b="1" kern="0" dirty="0">
              <a:solidFill>
                <a:srgbClr val="2C769A"/>
              </a:solidFill>
              <a:ea typeface="+mj-ea"/>
              <a:cs typeface="Times" pitchFamily="18" charset="0"/>
            </a:endParaRPr>
          </a:p>
        </p:txBody>
      </p:sp>
      <p:sp>
        <p:nvSpPr>
          <p:cNvPr id="6" name="Rectangle 5"/>
          <p:cNvSpPr/>
          <p:nvPr/>
        </p:nvSpPr>
        <p:spPr>
          <a:xfrm>
            <a:off x="369779" y="1305580"/>
            <a:ext cx="1790875" cy="523220"/>
          </a:xfrm>
          <a:prstGeom prst="rect">
            <a:avLst/>
          </a:prstGeom>
        </p:spPr>
        <p:txBody>
          <a:bodyPr wrap="none">
            <a:spAutoFit/>
          </a:bodyPr>
          <a:lstStyle/>
          <a:p>
            <a:pPr algn="r" eaLnBrk="0" fontAlgn="base" hangingPunct="0">
              <a:spcBef>
                <a:spcPct val="0"/>
              </a:spcBef>
              <a:spcAft>
                <a:spcPct val="0"/>
              </a:spcAft>
            </a:pPr>
            <a:r>
              <a:rPr lang="ar-LB" sz="2800" b="1" kern="0" dirty="0">
                <a:solidFill>
                  <a:srgbClr val="2C769A"/>
                </a:solidFill>
                <a:latin typeface="Times" panose="02020603050405020304" pitchFamily="18" charset="0"/>
                <a:ea typeface="+mj-ea"/>
                <a:cs typeface="Times" pitchFamily="18" charset="0"/>
              </a:rPr>
              <a:t>تمرين جماعي</a:t>
            </a:r>
            <a:endParaRPr lang="en-US" sz="2800" b="1" kern="0" dirty="0">
              <a:solidFill>
                <a:srgbClr val="2C769A"/>
              </a:solidFill>
              <a:latin typeface="Times" panose="02020603050405020304" pitchFamily="18" charset="0"/>
              <a:ea typeface="+mj-ea"/>
              <a:cs typeface="Times" pitchFamily="18" charset="0"/>
            </a:endParaRPr>
          </a:p>
        </p:txBody>
      </p:sp>
    </p:spTree>
    <p:extLst>
      <p:ext uri="{BB962C8B-B14F-4D97-AF65-F5344CB8AC3E}">
        <p14:creationId xmlns:p14="http://schemas.microsoft.com/office/powerpoint/2010/main" val="2245369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الأولى </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9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a:solidFill>
                  <a:srgbClr val="A03B53"/>
                </a:solidFill>
                <a:cs typeface="Times" pitchFamily="18" charset="0"/>
              </a:rPr>
              <a:t>نهاية </a:t>
            </a:r>
            <a:r>
              <a:rPr lang="ar-LB" altLang="en-US" sz="5400" b="1" dirty="0" smtClean="0">
                <a:solidFill>
                  <a:srgbClr val="A03B53"/>
                </a:solidFill>
                <a:cs typeface="Times" pitchFamily="18" charset="0"/>
              </a:rPr>
              <a:t>الدورة الأولى</a:t>
            </a:r>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26/48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29181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حان وقت الاستراحة!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002060"/>
                </a:solidFill>
                <a:cs typeface="Times" pitchFamily="18" charset="0"/>
              </a:rPr>
              <a:t>استراحة</a:t>
            </a:r>
            <a:endParaRPr lang="en-US" altLang="en-US" sz="5400" b="1" dirty="0">
              <a:solidFill>
                <a:srgbClr val="002060"/>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27/48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01143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28/48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81000" y="28956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a:t>
            </a:r>
            <a:r>
              <a:rPr lang="ar-LB" altLang="en-US" sz="3600" kern="0" dirty="0">
                <a:solidFill>
                  <a:srgbClr val="002060"/>
                </a:solidFill>
                <a:latin typeface="Times" pitchFamily="18" charset="0"/>
                <a:cs typeface="Times" pitchFamily="18" charset="0"/>
              </a:rPr>
              <a:t>الثانية: منهج الإطار المنطقي والرصد والتقييم</a:t>
            </a:r>
          </a:p>
        </p:txBody>
      </p:sp>
    </p:spTree>
    <p:extLst>
      <p:ext uri="{BB962C8B-B14F-4D97-AF65-F5344CB8AC3E}">
        <p14:creationId xmlns:p14="http://schemas.microsoft.com/office/powerpoint/2010/main" val="192984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29/48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46881" y="15240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a:t>
            </a:r>
            <a:r>
              <a:rPr lang="ar-LB" altLang="en-US" sz="3600" kern="0" dirty="0">
                <a:solidFill>
                  <a:srgbClr val="002060"/>
                </a:solidFill>
                <a:latin typeface="Times" pitchFamily="18" charset="0"/>
                <a:cs typeface="Times" pitchFamily="18" charset="0"/>
              </a:rPr>
              <a:t>الثانية: منهج الإطار المنطقي والرصد والتقييم</a:t>
            </a:r>
          </a:p>
        </p:txBody>
      </p:sp>
      <p:sp>
        <p:nvSpPr>
          <p:cNvPr id="10" name="Rectangle 3"/>
          <p:cNvSpPr>
            <a:spLocks noChangeArrowheads="1"/>
          </p:cNvSpPr>
          <p:nvPr/>
        </p:nvSpPr>
        <p:spPr bwMode="auto">
          <a:xfrm>
            <a:off x="533400" y="2659292"/>
            <a:ext cx="7162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200" b="1" dirty="0" smtClean="0">
                <a:solidFill>
                  <a:srgbClr val="002060"/>
                </a:solidFill>
                <a:latin typeface="Arial"/>
              </a:rPr>
              <a:t>- العلاقة التكاملية ما بين منهج الإطار المنطقي وإطار الرصد والتقييم</a:t>
            </a:r>
          </a:p>
          <a:p>
            <a:pPr algn="just" rtl="1" eaLnBrk="0" fontAlgn="base" hangingPunct="0">
              <a:spcBef>
                <a:spcPct val="0"/>
              </a:spcBef>
              <a:spcAft>
                <a:spcPct val="0"/>
              </a:spcAft>
            </a:pPr>
            <a:r>
              <a:rPr lang="ar-LB" altLang="en-US" sz="3200" b="1" dirty="0" smtClean="0">
                <a:solidFill>
                  <a:srgbClr val="002060"/>
                </a:solidFill>
              </a:rPr>
              <a:t>- أهمية اطار الرصد والتقييم </a:t>
            </a:r>
          </a:p>
          <a:p>
            <a:pPr algn="just" rtl="1" eaLnBrk="0" fontAlgn="base" hangingPunct="0">
              <a:spcBef>
                <a:spcPct val="0"/>
              </a:spcBef>
              <a:spcAft>
                <a:spcPct val="0"/>
              </a:spcAft>
            </a:pPr>
            <a:r>
              <a:rPr lang="ar-LB" altLang="en-US" sz="3200" b="1" dirty="0" smtClean="0">
                <a:solidFill>
                  <a:srgbClr val="002060"/>
                </a:solidFill>
              </a:rPr>
              <a:t>- تمرين جماعي: رقم 3</a:t>
            </a:r>
            <a:endParaRPr lang="ar-LB" altLang="en-US" sz="3200" b="1" dirty="0">
              <a:solidFill>
                <a:srgbClr val="002060"/>
              </a:solidFill>
            </a:endParaRPr>
          </a:p>
        </p:txBody>
      </p:sp>
    </p:spTree>
    <p:extLst>
      <p:ext uri="{BB962C8B-B14F-4D97-AF65-F5344CB8AC3E}">
        <p14:creationId xmlns:p14="http://schemas.microsoft.com/office/powerpoint/2010/main" val="82248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30/48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46881" y="15240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a:t>
            </a:r>
            <a:r>
              <a:rPr lang="ar-LB" altLang="en-US" sz="3600" kern="0" dirty="0">
                <a:solidFill>
                  <a:srgbClr val="002060"/>
                </a:solidFill>
                <a:latin typeface="Times" pitchFamily="18" charset="0"/>
                <a:cs typeface="Times" pitchFamily="18" charset="0"/>
              </a:rPr>
              <a:t>الثانية: منهج الإطار المنطقي والرصد والتقييم</a:t>
            </a:r>
          </a:p>
        </p:txBody>
      </p:sp>
      <p:sp>
        <p:nvSpPr>
          <p:cNvPr id="10" name="Rectangle 3"/>
          <p:cNvSpPr>
            <a:spLocks noChangeArrowheads="1"/>
          </p:cNvSpPr>
          <p:nvPr/>
        </p:nvSpPr>
        <p:spPr bwMode="auto">
          <a:xfrm>
            <a:off x="533400" y="2659292"/>
            <a:ext cx="7162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300" b="1" dirty="0" smtClean="0">
                <a:solidFill>
                  <a:srgbClr val="002060"/>
                </a:solidFill>
                <a:latin typeface="Arial"/>
              </a:rPr>
              <a:t>- العلاقة التكاملية ما بين منهج الإطار المنطقي وإطار الرصد والتقييم</a:t>
            </a:r>
          </a:p>
          <a:p>
            <a:pPr algn="just" rtl="1" eaLnBrk="0" fontAlgn="base" hangingPunct="0">
              <a:spcBef>
                <a:spcPct val="0"/>
              </a:spcBef>
              <a:spcAft>
                <a:spcPct val="0"/>
              </a:spcAft>
            </a:pPr>
            <a:r>
              <a:rPr lang="ar-LB" altLang="en-US" sz="3300" b="1" dirty="0" smtClean="0">
                <a:solidFill>
                  <a:schemeClr val="bg1">
                    <a:lumMod val="85000"/>
                  </a:schemeClr>
                </a:solidFill>
              </a:rPr>
              <a:t>-</a:t>
            </a:r>
            <a:r>
              <a:rPr lang="ar-LB" altLang="en-US" sz="3300" b="1" dirty="0" smtClean="0">
                <a:solidFill>
                  <a:srgbClr val="002060"/>
                </a:solidFill>
              </a:rPr>
              <a:t> </a:t>
            </a:r>
            <a:r>
              <a:rPr lang="ar-LB" altLang="en-US" sz="3300" b="1" dirty="0" smtClean="0">
                <a:solidFill>
                  <a:schemeClr val="bg1">
                    <a:lumMod val="85000"/>
                  </a:schemeClr>
                </a:solidFill>
              </a:rPr>
              <a:t>أهمية اطار الرصد والتقييم </a:t>
            </a:r>
            <a:r>
              <a:rPr lang="ar-LB" sz="3300" b="1" dirty="0" smtClean="0">
                <a:solidFill>
                  <a:schemeClr val="bg1">
                    <a:lumMod val="85000"/>
                  </a:schemeClr>
                </a:solidFill>
              </a:rPr>
              <a:t> </a:t>
            </a:r>
            <a:endParaRPr lang="ar-LB" altLang="en-US" sz="3300" b="1" dirty="0" smtClean="0">
              <a:solidFill>
                <a:schemeClr val="bg1">
                  <a:lumMod val="85000"/>
                </a:schemeClr>
              </a:solidFill>
            </a:endParaRPr>
          </a:p>
          <a:p>
            <a:pPr algn="just" rtl="1" eaLnBrk="0" fontAlgn="base" hangingPunct="0">
              <a:spcBef>
                <a:spcPct val="0"/>
              </a:spcBef>
              <a:spcAft>
                <a:spcPct val="0"/>
              </a:spcAft>
            </a:pPr>
            <a:r>
              <a:rPr lang="ar-LB" altLang="en-US" sz="3300" b="1" dirty="0" smtClean="0">
                <a:solidFill>
                  <a:schemeClr val="bg1">
                    <a:lumMod val="85000"/>
                  </a:schemeClr>
                </a:solidFill>
              </a:rPr>
              <a:t>- تمرين جماعي: رقم 3</a:t>
            </a:r>
            <a:endParaRPr lang="ar-LB" altLang="en-US" sz="3300" b="1" dirty="0">
              <a:solidFill>
                <a:schemeClr val="bg1">
                  <a:lumMod val="85000"/>
                </a:schemeClr>
              </a:solidFill>
            </a:endParaRPr>
          </a:p>
        </p:txBody>
      </p:sp>
    </p:spTree>
    <p:extLst>
      <p:ext uri="{BB962C8B-B14F-4D97-AF65-F5344CB8AC3E}">
        <p14:creationId xmlns:p14="http://schemas.microsoft.com/office/powerpoint/2010/main" val="3876794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4/54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199" y="28194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b="1" kern="0" dirty="0" smtClean="0">
                <a:solidFill>
                  <a:srgbClr val="002060"/>
                </a:solidFill>
                <a:ea typeface="+mj-ea"/>
                <a:cs typeface="Times" pitchFamily="18" charset="0"/>
              </a:rPr>
              <a:t>أهداف </a:t>
            </a:r>
            <a:r>
              <a:rPr lang="ar-LB" altLang="en-US" b="1" kern="0" dirty="0">
                <a:solidFill>
                  <a:srgbClr val="002060"/>
                </a:solidFill>
                <a:ea typeface="+mj-ea"/>
                <a:cs typeface="Times" pitchFamily="18" charset="0"/>
              </a:rPr>
              <a:t>ورشة العمل والنتائج المتوخاة </a:t>
            </a:r>
          </a:p>
          <a:p>
            <a:pPr algn="just" rtl="1">
              <a:buFont typeface="Wingdings" charset="2"/>
              <a:buChar char="§"/>
            </a:pPr>
            <a:r>
              <a:rPr lang="ar-LB" altLang="en-US" b="1" kern="0" dirty="0" smtClean="0">
                <a:solidFill>
                  <a:srgbClr val="002060"/>
                </a:solidFill>
                <a:ea typeface="+mj-ea"/>
                <a:cs typeface="Times" pitchFamily="18" charset="0"/>
              </a:rPr>
              <a:t>تمرين </a:t>
            </a:r>
            <a:r>
              <a:rPr lang="ar-LB" altLang="en-US" b="1" kern="0" dirty="0">
                <a:solidFill>
                  <a:srgbClr val="002060"/>
                </a:solidFill>
                <a:ea typeface="+mj-ea"/>
                <a:cs typeface="Times" pitchFamily="18" charset="0"/>
              </a:rPr>
              <a:t>جماعي: رقم 1 </a:t>
            </a:r>
          </a:p>
          <a:p>
            <a:pPr algn="just" rtl="1">
              <a:buFont typeface="Wingdings" charset="2"/>
              <a:buChar char="§"/>
            </a:pPr>
            <a:r>
              <a:rPr lang="ar-LB" altLang="en-US" b="1" kern="0" dirty="0" smtClean="0">
                <a:solidFill>
                  <a:srgbClr val="002060"/>
                </a:solidFill>
                <a:ea typeface="+mj-ea"/>
                <a:cs typeface="Times" pitchFamily="18" charset="0"/>
              </a:rPr>
              <a:t>توقعات </a:t>
            </a:r>
            <a:r>
              <a:rPr lang="ar-LB" altLang="en-US" b="1" kern="0" dirty="0">
                <a:solidFill>
                  <a:srgbClr val="002060"/>
                </a:solidFill>
                <a:ea typeface="+mj-ea"/>
                <a:cs typeface="Times" pitchFamily="18" charset="0"/>
              </a:rPr>
              <a:t>المشاركين </a:t>
            </a:r>
          </a:p>
          <a:p>
            <a:pPr algn="just" rtl="1">
              <a:buFont typeface="Wingdings" charset="2"/>
              <a:buChar char="§"/>
            </a:pPr>
            <a:r>
              <a:rPr lang="ar-LB" altLang="en-US" b="1" kern="0" dirty="0" smtClean="0">
                <a:solidFill>
                  <a:srgbClr val="002060"/>
                </a:solidFill>
                <a:ea typeface="+mj-ea"/>
                <a:cs typeface="Times" pitchFamily="18" charset="0"/>
              </a:rPr>
              <a:t>أجندة </a:t>
            </a:r>
            <a:r>
              <a:rPr lang="ar-LB" altLang="en-US" b="1" kern="0" dirty="0">
                <a:solidFill>
                  <a:srgbClr val="002060"/>
                </a:solidFill>
                <a:ea typeface="+mj-ea"/>
                <a:cs typeface="Times" pitchFamily="18" charset="0"/>
              </a:rPr>
              <a:t>ورشة العمل التدريبيّة</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kern="0" dirty="0" smtClean="0">
                <a:solidFill>
                  <a:srgbClr val="002060"/>
                </a:solidFill>
                <a:cs typeface="Times" pitchFamily="18" charset="0"/>
              </a:rPr>
              <a:t>الدورة الافتتاحية:</a:t>
            </a:r>
            <a:endParaRPr lang="en-US" altLang="en-US" sz="3600" kern="0" dirty="0" smtClean="0">
              <a:solidFill>
                <a:srgbClr val="002060"/>
              </a:solidFill>
              <a:cs typeface="Times" pitchFamily="18" charset="0"/>
            </a:endParaRPr>
          </a:p>
        </p:txBody>
      </p:sp>
    </p:spTree>
    <p:extLst>
      <p:ext uri="{BB962C8B-B14F-4D97-AF65-F5344CB8AC3E}">
        <p14:creationId xmlns:p14="http://schemas.microsoft.com/office/powerpoint/2010/main" val="657595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31/48</a:t>
            </a:r>
            <a:endParaRPr lang="en-US" sz="1800" dirty="0">
              <a:solidFill>
                <a:schemeClr val="bg1"/>
              </a:solidFill>
              <a:latin typeface="Times" pitchFamily="18" charset="0"/>
              <a:cs typeface="Times" pitchFamily="18" charset="0"/>
            </a:endParaRPr>
          </a:p>
        </p:txBody>
      </p:sp>
      <p:sp>
        <p:nvSpPr>
          <p:cNvPr id="2" name="Rectangle 1"/>
          <p:cNvSpPr/>
          <p:nvPr/>
        </p:nvSpPr>
        <p:spPr>
          <a:xfrm>
            <a:off x="5404590" y="1364776"/>
            <a:ext cx="3230372" cy="523220"/>
          </a:xfrm>
          <a:prstGeom prst="rect">
            <a:avLst/>
          </a:prstGeom>
        </p:spPr>
        <p:txBody>
          <a:bodyPr wrap="none">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هدف منهج الإطار المنطقي</a:t>
            </a:r>
            <a:endParaRPr lang="en-US" sz="2800" b="1" kern="0" dirty="0">
              <a:solidFill>
                <a:srgbClr val="002060"/>
              </a:solidFill>
              <a:latin typeface="Times" pitchFamily="18" charset="0"/>
              <a:ea typeface="+mj-ea"/>
              <a:cs typeface="Times" pitchFamily="18" charset="0"/>
            </a:endParaRPr>
          </a:p>
        </p:txBody>
      </p:sp>
      <p:sp>
        <p:nvSpPr>
          <p:cNvPr id="3" name="Rectangle 2"/>
          <p:cNvSpPr/>
          <p:nvPr/>
        </p:nvSpPr>
        <p:spPr>
          <a:xfrm>
            <a:off x="727910" y="1371600"/>
            <a:ext cx="3336170" cy="523220"/>
          </a:xfrm>
          <a:prstGeom prst="rect">
            <a:avLst/>
          </a:prstGeom>
        </p:spPr>
        <p:txBody>
          <a:bodyPr wrap="none">
            <a:spAutoFit/>
          </a:bodyPr>
          <a:lstStyle/>
          <a:p>
            <a:r>
              <a:rPr lang="ar-LB" sz="2800" b="1" kern="0" dirty="0">
                <a:solidFill>
                  <a:srgbClr val="002060"/>
                </a:solidFill>
                <a:latin typeface="Times" pitchFamily="18" charset="0"/>
                <a:ea typeface="+mj-ea"/>
                <a:cs typeface="Times" pitchFamily="18" charset="0"/>
              </a:rPr>
              <a:t>هدف عملية الرصد والتقييم</a:t>
            </a:r>
          </a:p>
        </p:txBody>
      </p:sp>
      <p:sp>
        <p:nvSpPr>
          <p:cNvPr id="11" name="Rectangle 10"/>
          <p:cNvSpPr/>
          <p:nvPr/>
        </p:nvSpPr>
        <p:spPr>
          <a:xfrm>
            <a:off x="5114776" y="1955097"/>
            <a:ext cx="3810000" cy="3139321"/>
          </a:xfrm>
          <a:prstGeom prst="rect">
            <a:avLst/>
          </a:prstGeom>
        </p:spPr>
        <p:txBody>
          <a:bodyPr wrap="square">
            <a:spAutoFit/>
          </a:bodyPr>
          <a:lstStyle/>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تبيان العلاقة الهرمية والسببية</a:t>
            </a:r>
            <a:r>
              <a:rPr lang="en-US" dirty="0">
                <a:solidFill>
                  <a:srgbClr val="000000">
                    <a:lumMod val="65000"/>
                    <a:lumOff val="35000"/>
                  </a:srgbClr>
                </a:solidFill>
                <a:latin typeface="Times" panose="02020603050405020304" pitchFamily="18" charset="0"/>
                <a:cs typeface="Times" panose="02020603050405020304" pitchFamily="18" charset="0"/>
              </a:rPr>
              <a:t> </a:t>
            </a:r>
            <a:r>
              <a:rPr lang="ar-LB" dirty="0">
                <a:solidFill>
                  <a:srgbClr val="000000">
                    <a:lumMod val="65000"/>
                    <a:lumOff val="35000"/>
                  </a:srgbClr>
                </a:solidFill>
                <a:latin typeface="Times" panose="02020603050405020304" pitchFamily="18" charset="0"/>
                <a:cs typeface="Times" panose="02020603050405020304" pitchFamily="18" charset="0"/>
              </a:rPr>
              <a:t>ما بين:</a:t>
            </a:r>
          </a:p>
          <a:p>
            <a:pPr algn="just" rtl="1" eaLnBrk="0" fontAlgn="base" hangingPunct="0">
              <a:spcBef>
                <a:spcPct val="0"/>
              </a:spcBef>
              <a:spcAft>
                <a:spcPct val="0"/>
              </a:spcAft>
            </a:pPr>
            <a:endParaRPr lang="ar-LB" dirty="0">
              <a:solidFill>
                <a:srgbClr val="000000">
                  <a:lumMod val="65000"/>
                  <a:lumOff val="35000"/>
                </a:srgbClr>
              </a:solidFill>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 الأثر </a:t>
            </a:r>
            <a:r>
              <a:rPr lang="en-US" dirty="0">
                <a:solidFill>
                  <a:srgbClr val="000000">
                    <a:lumMod val="65000"/>
                    <a:lumOff val="35000"/>
                  </a:srgbClr>
                </a:solidFill>
                <a:latin typeface="Times" panose="02020603050405020304" pitchFamily="18" charset="0"/>
                <a:cs typeface="Times" panose="02020603050405020304" pitchFamily="18" charset="0"/>
              </a:rPr>
              <a:t>(Impact)</a:t>
            </a:r>
            <a:endParaRPr lang="ar-LB" dirty="0">
              <a:solidFill>
                <a:srgbClr val="000000">
                  <a:lumMod val="65000"/>
                  <a:lumOff val="35000"/>
                </a:srgbClr>
              </a:solidFill>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 النتائج</a:t>
            </a:r>
            <a:r>
              <a:rPr lang="en-US" dirty="0">
                <a:solidFill>
                  <a:srgbClr val="000000">
                    <a:lumMod val="65000"/>
                    <a:lumOff val="35000"/>
                  </a:srgbClr>
                </a:solidFill>
                <a:latin typeface="Times" panose="02020603050405020304" pitchFamily="18" charset="0"/>
                <a:cs typeface="Times" panose="02020603050405020304" pitchFamily="18" charset="0"/>
              </a:rPr>
              <a:t> (</a:t>
            </a:r>
            <a:r>
              <a:rPr lang="en-GB" dirty="0">
                <a:solidFill>
                  <a:srgbClr val="000000">
                    <a:lumMod val="65000"/>
                    <a:lumOff val="35000"/>
                  </a:srgbClr>
                </a:solidFill>
                <a:latin typeface="Times" panose="02020603050405020304" pitchFamily="18" charset="0"/>
                <a:cs typeface="Times" panose="02020603050405020304" pitchFamily="18" charset="0"/>
              </a:rPr>
              <a:t>Outcome</a:t>
            </a:r>
            <a:r>
              <a:rPr lang="en-US" dirty="0">
                <a:solidFill>
                  <a:srgbClr val="000000">
                    <a:lumMod val="65000"/>
                    <a:lumOff val="35000"/>
                  </a:srgbClr>
                </a:solidFill>
                <a:latin typeface="Times" panose="02020603050405020304" pitchFamily="18" charset="0"/>
                <a:cs typeface="Times" panose="02020603050405020304" pitchFamily="18" charset="0"/>
              </a:rPr>
              <a:t>) </a:t>
            </a:r>
            <a:endParaRPr lang="ar-LB" dirty="0">
              <a:solidFill>
                <a:srgbClr val="000000">
                  <a:lumMod val="65000"/>
                  <a:lumOff val="35000"/>
                </a:srgbClr>
              </a:solidFill>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 المخرجات</a:t>
            </a:r>
            <a:r>
              <a:rPr lang="en-US" dirty="0">
                <a:solidFill>
                  <a:srgbClr val="000000">
                    <a:lumMod val="65000"/>
                    <a:lumOff val="35000"/>
                  </a:srgbClr>
                </a:solidFill>
                <a:latin typeface="Times" panose="02020603050405020304" pitchFamily="18" charset="0"/>
                <a:cs typeface="Times" panose="02020603050405020304" pitchFamily="18" charset="0"/>
              </a:rPr>
              <a:t> (Output) </a:t>
            </a:r>
            <a:r>
              <a:rPr lang="ar-LB" dirty="0">
                <a:solidFill>
                  <a:srgbClr val="000000">
                    <a:lumMod val="65000"/>
                    <a:lumOff val="35000"/>
                  </a:srgbClr>
                </a:solidFill>
                <a:latin typeface="Times" panose="02020603050405020304" pitchFamily="18" charset="0"/>
                <a:cs typeface="Times" panose="02020603050405020304" pitchFamily="18" charset="0"/>
              </a:rPr>
              <a:t> </a:t>
            </a:r>
          </a:p>
          <a:p>
            <a:pPr marL="457200" indent="-168275"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النشاطات </a:t>
            </a:r>
            <a:r>
              <a:rPr lang="en-US" dirty="0">
                <a:solidFill>
                  <a:srgbClr val="000000">
                    <a:lumMod val="65000"/>
                    <a:lumOff val="35000"/>
                  </a:srgbClr>
                </a:solidFill>
                <a:latin typeface="Times" panose="02020603050405020304" pitchFamily="18" charset="0"/>
                <a:cs typeface="Times" panose="02020603050405020304" pitchFamily="18" charset="0"/>
              </a:rPr>
              <a:t>(Activities)</a:t>
            </a:r>
            <a:endParaRPr lang="ar-LB" dirty="0">
              <a:solidFill>
                <a:srgbClr val="000000">
                  <a:lumMod val="65000"/>
                  <a:lumOff val="35000"/>
                </a:srgbClr>
              </a:solidFill>
              <a:latin typeface="Times" panose="02020603050405020304" pitchFamily="18" charset="0"/>
              <a:cs typeface="Times" panose="02020603050405020304" pitchFamily="18" charset="0"/>
            </a:endParaRPr>
          </a:p>
          <a:p>
            <a:pPr marL="457200" indent="-168275"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المدخلات </a:t>
            </a:r>
            <a:r>
              <a:rPr lang="en-US" dirty="0">
                <a:solidFill>
                  <a:srgbClr val="000000">
                    <a:lumMod val="65000"/>
                    <a:lumOff val="35000"/>
                  </a:srgbClr>
                </a:solidFill>
                <a:latin typeface="Times" panose="02020603050405020304" pitchFamily="18" charset="0"/>
                <a:cs typeface="Times" panose="02020603050405020304" pitchFamily="18" charset="0"/>
              </a:rPr>
              <a:t>(Input)</a:t>
            </a:r>
            <a:endParaRPr lang="ar-LB" dirty="0">
              <a:solidFill>
                <a:srgbClr val="000000">
                  <a:lumMod val="65000"/>
                  <a:lumOff val="35000"/>
                </a:srgbClr>
              </a:solidFill>
              <a:latin typeface="Times" panose="02020603050405020304" pitchFamily="18" charset="0"/>
              <a:cs typeface="Times" panose="02020603050405020304" pitchFamily="18" charset="0"/>
            </a:endParaRPr>
          </a:p>
          <a:p>
            <a:pPr algn="just" rtl="1" eaLnBrk="0" fontAlgn="base" hangingPunct="0">
              <a:spcBef>
                <a:spcPct val="0"/>
              </a:spcBef>
              <a:spcAft>
                <a:spcPct val="0"/>
              </a:spcAft>
            </a:pPr>
            <a:endParaRPr lang="ar-LB" dirty="0">
              <a:solidFill>
                <a:srgbClr val="000000">
                  <a:lumMod val="65000"/>
                  <a:lumOff val="35000"/>
                </a:srgbClr>
              </a:solidFill>
              <a:latin typeface="Times" panose="02020603050405020304" pitchFamily="18" charset="0"/>
              <a:cs typeface="Times" panose="02020603050405020304" pitchFamily="18" charset="0"/>
            </a:endParaRP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بالإضافة الى الافتراضات والمخاطر</a:t>
            </a:r>
            <a:r>
              <a:rPr lang="en-US" dirty="0">
                <a:solidFill>
                  <a:srgbClr val="000000">
                    <a:lumMod val="65000"/>
                    <a:lumOff val="35000"/>
                  </a:srgbClr>
                </a:solidFill>
                <a:latin typeface="Times" panose="02020603050405020304" pitchFamily="18" charset="0"/>
                <a:cs typeface="Times" panose="02020603050405020304" pitchFamily="18" charset="0"/>
              </a:rPr>
              <a:t> </a:t>
            </a:r>
            <a:r>
              <a:rPr lang="ar-LB" dirty="0">
                <a:solidFill>
                  <a:srgbClr val="000000">
                    <a:lumMod val="65000"/>
                    <a:lumOff val="35000"/>
                  </a:srgbClr>
                </a:solidFill>
                <a:latin typeface="Times" panose="02020603050405020304" pitchFamily="18" charset="0"/>
                <a:cs typeface="Times" panose="02020603050405020304" pitchFamily="18" charset="0"/>
              </a:rPr>
              <a:t> </a:t>
            </a:r>
            <a:r>
              <a:rPr lang="en-US" dirty="0">
                <a:solidFill>
                  <a:srgbClr val="000000">
                    <a:lumMod val="65000"/>
                    <a:lumOff val="35000"/>
                  </a:srgbClr>
                </a:solidFill>
                <a:latin typeface="Times" panose="02020603050405020304" pitchFamily="18" charset="0"/>
                <a:cs typeface="Times" panose="02020603050405020304" pitchFamily="18" charset="0"/>
              </a:rPr>
              <a:t>(Assumptions &amp; Risks)</a:t>
            </a:r>
            <a:r>
              <a:rPr lang="ar-LB" dirty="0">
                <a:solidFill>
                  <a:srgbClr val="000000">
                    <a:lumMod val="65000"/>
                    <a:lumOff val="35000"/>
                  </a:srgbClr>
                </a:solidFill>
                <a:latin typeface="Times" panose="02020603050405020304" pitchFamily="18" charset="0"/>
                <a:cs typeface="Times" panose="02020603050405020304" pitchFamily="18" charset="0"/>
              </a:rPr>
              <a:t> التي يمكن أن تؤثر في نجاح أو فشـل التدخل الإنمائي</a:t>
            </a:r>
            <a:r>
              <a:rPr lang="en-US" dirty="0">
                <a:solidFill>
                  <a:srgbClr val="000000">
                    <a:lumMod val="65000"/>
                    <a:lumOff val="35000"/>
                  </a:srgbClr>
                </a:solidFill>
                <a:latin typeface="Times" panose="02020603050405020304" pitchFamily="18" charset="0"/>
                <a:cs typeface="Times" panose="02020603050405020304" pitchFamily="18" charset="0"/>
              </a:rPr>
              <a:t>.</a:t>
            </a:r>
            <a:r>
              <a:rPr lang="ar-LB" dirty="0">
                <a:solidFill>
                  <a:srgbClr val="000000">
                    <a:lumMod val="65000"/>
                    <a:lumOff val="35000"/>
                  </a:srgbClr>
                </a:solidFill>
                <a:latin typeface="Times" panose="02020603050405020304" pitchFamily="18" charset="0"/>
                <a:cs typeface="Times" panose="02020603050405020304" pitchFamily="18" charset="0"/>
              </a:rPr>
              <a:t> </a:t>
            </a:r>
            <a:endParaRPr lang="en-US" dirty="0">
              <a:solidFill>
                <a:srgbClr val="000000">
                  <a:lumMod val="65000"/>
                  <a:lumOff val="35000"/>
                </a:srgbClr>
              </a:solidFill>
              <a:latin typeface="Times" panose="02020603050405020304" pitchFamily="18" charset="0"/>
              <a:cs typeface="Times" panose="02020603050405020304" pitchFamily="18" charset="0"/>
            </a:endParaRPr>
          </a:p>
        </p:txBody>
      </p:sp>
      <p:sp>
        <p:nvSpPr>
          <p:cNvPr id="12" name="Rectangle 11"/>
          <p:cNvSpPr/>
          <p:nvPr/>
        </p:nvSpPr>
        <p:spPr>
          <a:xfrm>
            <a:off x="398060" y="1955097"/>
            <a:ext cx="3810000" cy="3139321"/>
          </a:xfrm>
          <a:prstGeom prst="rect">
            <a:avLst/>
          </a:prstGeom>
        </p:spPr>
        <p:txBody>
          <a:bodyPr wrap="square">
            <a:spAutoFit/>
          </a:bodyPr>
          <a:lstStyle/>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تبيان:</a:t>
            </a:r>
            <a:endParaRPr lang="en-US" dirty="0">
              <a:solidFill>
                <a:srgbClr val="000000">
                  <a:lumMod val="65000"/>
                  <a:lumOff val="35000"/>
                </a:srgbClr>
              </a:solidFill>
              <a:latin typeface="Times" panose="02020603050405020304" pitchFamily="18" charset="0"/>
              <a:cs typeface="Times" panose="02020603050405020304" pitchFamily="18" charset="0"/>
            </a:endParaRPr>
          </a:p>
          <a:p>
            <a:pPr marL="342900" indent="-342900"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علاقة المداخلة الإنمائية في سياق واسع</a:t>
            </a:r>
            <a:endParaRPr lang="en-US" dirty="0">
              <a:solidFill>
                <a:srgbClr val="000000">
                  <a:lumMod val="65000"/>
                  <a:lumOff val="35000"/>
                </a:srgbClr>
              </a:solidFill>
              <a:latin typeface="Times" panose="02020603050405020304" pitchFamily="18" charset="0"/>
              <a:cs typeface="Times" panose="02020603050405020304" pitchFamily="18" charset="0"/>
            </a:endParaRPr>
          </a:p>
          <a:p>
            <a:pPr marL="342900" indent="-342900" algn="just" rtl="1" eaLnBrk="0" fontAlgn="base" hangingPunct="0">
              <a:spcBef>
                <a:spcPct val="0"/>
              </a:spcBef>
              <a:spcAft>
                <a:spcPct val="0"/>
              </a:spcAft>
              <a:buFont typeface="+mj-lt"/>
              <a:buAutoNum type="arabicPeriod"/>
            </a:pPr>
            <a:r>
              <a:rPr lang="ar-LB" dirty="0">
                <a:solidFill>
                  <a:srgbClr val="000000">
                    <a:lumMod val="65000"/>
                    <a:lumOff val="35000"/>
                  </a:srgbClr>
                </a:solidFill>
                <a:latin typeface="Times" panose="02020603050405020304" pitchFamily="18" charset="0"/>
                <a:cs typeface="Times" panose="02020603050405020304" pitchFamily="18" charset="0"/>
              </a:rPr>
              <a:t>توضيح الافتراضات المتعلقة بالعلاقة السببيّة بين أهداف المبادرة الإنمائية على كافة المستويات </a:t>
            </a:r>
            <a:endParaRPr lang="en-US" dirty="0">
              <a:solidFill>
                <a:srgbClr val="000000">
                  <a:lumMod val="65000"/>
                  <a:lumOff val="35000"/>
                </a:srgbClr>
              </a:solidFill>
              <a:latin typeface="Times" panose="02020603050405020304" pitchFamily="18" charset="0"/>
              <a:cs typeface="Times" panose="02020603050405020304" pitchFamily="18" charset="0"/>
            </a:endParaRPr>
          </a:p>
          <a:p>
            <a:pPr marL="342900" indent="-342900" algn="just" rtl="1" eaLnBrk="0" fontAlgn="base" hangingPunct="0">
              <a:spcBef>
                <a:spcPct val="0"/>
              </a:spcBef>
              <a:spcAft>
                <a:spcPct val="0"/>
              </a:spcAft>
              <a:buFont typeface="+mj-lt"/>
              <a:buAutoNum type="arabicPeriod"/>
            </a:pPr>
            <a:r>
              <a:rPr lang="ar-SA" dirty="0">
                <a:solidFill>
                  <a:srgbClr val="000000">
                    <a:lumMod val="65000"/>
                    <a:lumOff val="35000"/>
                  </a:srgbClr>
                </a:solidFill>
                <a:latin typeface="Times" panose="02020603050405020304" pitchFamily="18" charset="0"/>
                <a:cs typeface="Times" panose="02020603050405020304" pitchFamily="18" charset="0"/>
              </a:rPr>
              <a:t>اظهار كيفية عمل وتضافر كافة مكونات المبادرة الإنمائية مجتمعة لتحقيق النتائج و الأثر</a:t>
            </a:r>
            <a:endParaRPr lang="en-US" dirty="0">
              <a:solidFill>
                <a:srgbClr val="000000">
                  <a:lumMod val="65000"/>
                  <a:lumOff val="35000"/>
                </a:srgbClr>
              </a:solidFill>
              <a:latin typeface="Times" panose="02020603050405020304" pitchFamily="18" charset="0"/>
              <a:cs typeface="Times" panose="02020603050405020304" pitchFamily="18" charset="0"/>
            </a:endParaRPr>
          </a:p>
          <a:p>
            <a:pPr marL="342900" indent="-342900" algn="just" rtl="1" eaLnBrk="0" fontAlgn="base" hangingPunct="0">
              <a:spcBef>
                <a:spcPct val="0"/>
              </a:spcBef>
              <a:spcAft>
                <a:spcPct val="0"/>
              </a:spcAft>
              <a:buFont typeface="+mj-lt"/>
              <a:buAutoNum type="arabicPeriod"/>
            </a:pPr>
            <a:r>
              <a:rPr lang="ar-SA" dirty="0">
                <a:solidFill>
                  <a:srgbClr val="000000">
                    <a:lumMod val="65000"/>
                    <a:lumOff val="35000"/>
                  </a:srgbClr>
                </a:solidFill>
                <a:latin typeface="Times" panose="02020603050405020304" pitchFamily="18" charset="0"/>
                <a:cs typeface="Times" panose="02020603050405020304" pitchFamily="18" charset="0"/>
              </a:rPr>
              <a:t>وضع آلية تحدد بشكل دقيق كيفية احتساب مؤشرات الأداء </a:t>
            </a:r>
            <a:endParaRPr lang="en-US" dirty="0">
              <a:solidFill>
                <a:srgbClr val="000000">
                  <a:lumMod val="65000"/>
                  <a:lumOff val="35000"/>
                </a:srgbClr>
              </a:solidFill>
              <a:latin typeface="Times" panose="02020603050405020304" pitchFamily="18" charset="0"/>
              <a:cs typeface="Times" panose="02020603050405020304" pitchFamily="18" charset="0"/>
            </a:endParaRPr>
          </a:p>
          <a:p>
            <a:pPr marL="342900" indent="-342900" algn="just" rtl="1" eaLnBrk="0" fontAlgn="base" hangingPunct="0">
              <a:spcBef>
                <a:spcPct val="0"/>
              </a:spcBef>
              <a:spcAft>
                <a:spcPct val="0"/>
              </a:spcAft>
              <a:buFont typeface="+mj-lt"/>
              <a:buAutoNum type="arabicPeriod"/>
            </a:pPr>
            <a:r>
              <a:rPr lang="ar-SA" dirty="0">
                <a:solidFill>
                  <a:srgbClr val="000000">
                    <a:lumMod val="65000"/>
                    <a:lumOff val="35000"/>
                  </a:srgbClr>
                </a:solidFill>
                <a:latin typeface="Times" panose="02020603050405020304" pitchFamily="18" charset="0"/>
                <a:cs typeface="Times" panose="02020603050405020304" pitchFamily="18" charset="0"/>
              </a:rPr>
              <a:t>قيادة عملية تحقيق الأثر</a:t>
            </a:r>
            <a:endParaRPr lang="en-US" dirty="0">
              <a:solidFill>
                <a:srgbClr val="000000">
                  <a:lumMod val="65000"/>
                  <a:lumOff val="35000"/>
                </a:srgbClr>
              </a:solidFill>
              <a:latin typeface="Times" panose="02020603050405020304" pitchFamily="18" charset="0"/>
              <a:cs typeface="Times" panose="02020603050405020304" pitchFamily="18" charset="0"/>
            </a:endParaRPr>
          </a:p>
        </p:txBody>
      </p:sp>
      <p:sp>
        <p:nvSpPr>
          <p:cNvPr id="13" name="TextBox 12"/>
          <p:cNvSpPr txBox="1"/>
          <p:nvPr/>
        </p:nvSpPr>
        <p:spPr>
          <a:xfrm>
            <a:off x="0" y="5073982"/>
            <a:ext cx="5241600" cy="830997"/>
          </a:xfrm>
          <a:prstGeom prst="rect">
            <a:avLst/>
          </a:prstGeom>
          <a:noFill/>
        </p:spPr>
        <p:txBody>
          <a:bodyPr wrap="square" rtlCol="0">
            <a:spAutoFit/>
          </a:bodyPr>
          <a:lstStyle/>
          <a:p>
            <a:pPr algn="r" rtl="1" eaLnBrk="0" fontAlgn="base" hangingPunct="0">
              <a:spcBef>
                <a:spcPct val="0"/>
              </a:spcBef>
              <a:spcAft>
                <a:spcPct val="0"/>
              </a:spcAft>
            </a:pPr>
            <a:r>
              <a:rPr lang="ar-LB" sz="2400" b="1" kern="0" dirty="0">
                <a:solidFill>
                  <a:srgbClr val="002060"/>
                </a:solidFill>
                <a:latin typeface="Times" pitchFamily="18" charset="0"/>
                <a:ea typeface="+mj-ea"/>
                <a:cs typeface="Times" pitchFamily="18" charset="0"/>
              </a:rPr>
              <a:t>فهي بذلك مستمدة ومبنية على الإطار المنطقي وليست عملية مستقلة قائما بشكل مستقل</a:t>
            </a:r>
            <a:endParaRPr lang="en-US" sz="2400" b="1" kern="0" dirty="0">
              <a:solidFill>
                <a:srgbClr val="002060"/>
              </a:solidFill>
              <a:latin typeface="Times" pitchFamily="18" charset="0"/>
              <a:ea typeface="+mj-ea"/>
              <a:cs typeface="Times" pitchFamily="18" charset="0"/>
            </a:endParaRPr>
          </a:p>
        </p:txBody>
      </p:sp>
    </p:spTree>
    <p:extLst>
      <p:ext uri="{BB962C8B-B14F-4D97-AF65-F5344CB8AC3E}">
        <p14:creationId xmlns:p14="http://schemas.microsoft.com/office/powerpoint/2010/main" val="1513919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9199" y="1987792"/>
            <a:ext cx="3810000" cy="2585323"/>
          </a:xfrm>
          <a:prstGeom prst="rect">
            <a:avLst/>
          </a:prstGeom>
        </p:spPr>
        <p:txBody>
          <a:bodyPr wrap="square">
            <a:spAutoFit/>
          </a:bodyPr>
          <a:lstStyle/>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لائحة بالمؤشرات المعتمدة في الاطار المنطقي للمشروع</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يحدد تعريف كل مؤشر وطريقة احتسابه «الورقة المرجعيّة لمؤشرات الأداء»</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يحدد ويجيب على الأسئلة التالية «من»، «ماذا»، «متى»، و «كيف»</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يحدد من المسؤول عن جمع البيانات</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يحدد مصادر جمع البيانات وطريقة جمعها</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يحدد متى ووتيرة تحديث المؤشرات وبياناتها</a:t>
            </a:r>
            <a:endParaRPr lang="en-US" dirty="0">
              <a:solidFill>
                <a:srgbClr val="000000">
                  <a:lumMod val="65000"/>
                  <a:lumOff val="35000"/>
                </a:srgbClr>
              </a:solidFill>
              <a:latin typeface="Times" panose="02020603050405020304" pitchFamily="18" charset="0"/>
              <a:cs typeface="Times" panose="02020603050405020304" pitchFamily="18" charset="0"/>
            </a:endParaRPr>
          </a:p>
        </p:txBody>
      </p:sp>
      <p:sp>
        <p:nvSpPr>
          <p:cNvPr id="9" name="TextBox 8"/>
          <p:cNvSpPr txBox="1"/>
          <p:nvPr/>
        </p:nvSpPr>
        <p:spPr>
          <a:xfrm>
            <a:off x="4958611" y="1294292"/>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إطار الرصد والتقييم يورد...</a:t>
            </a:r>
            <a:endParaRPr lang="en-US" sz="2800" b="1" kern="0" dirty="0">
              <a:solidFill>
                <a:srgbClr val="002060"/>
              </a:solidFill>
              <a:latin typeface="Times" pitchFamily="18" charset="0"/>
              <a:ea typeface="+mj-ea"/>
              <a:cs typeface="Times" pitchFamily="18" charset="0"/>
            </a:endParaRPr>
          </a:p>
        </p:txBody>
      </p:sp>
      <p:sp>
        <p:nvSpPr>
          <p:cNvPr id="2" name="Rectangle 1"/>
          <p:cNvSpPr/>
          <p:nvPr/>
        </p:nvSpPr>
        <p:spPr>
          <a:xfrm>
            <a:off x="478809" y="1849357"/>
            <a:ext cx="3886200" cy="2862194"/>
          </a:xfrm>
          <a:prstGeom prst="rect">
            <a:avLst/>
          </a:prstGeom>
        </p:spPr>
        <p:txBody>
          <a:bodyPr wrap="square">
            <a:spAutoFit/>
          </a:bodyPr>
          <a:lstStyle/>
          <a:p>
            <a:pPr algn="just" rtl="1" eaLnBrk="0" fontAlgn="base" hangingPunct="0">
              <a:lnSpc>
                <a:spcPct val="107000"/>
              </a:lnSpc>
              <a:spcAft>
                <a:spcPts val="800"/>
              </a:spcAft>
            </a:pPr>
            <a:r>
              <a:rPr lang="ar-LB"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توفير تحليل منطقي</a:t>
            </a:r>
            <a:r>
              <a:rPr lang="ar-LB"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a:t>
            </a:r>
            <a:r>
              <a:rPr lang="ar-LB"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بطريقة تكامليّة</a:t>
            </a:r>
            <a:r>
              <a:rPr lang="ar-SA"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للمخطط الموضوع والمت</a:t>
            </a:r>
            <a:r>
              <a:rPr lang="ar-LB"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ع</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لق بكيفية إدارة الموارد. فهما مجتمعين يعزز</a:t>
            </a:r>
            <a:r>
              <a:rPr lang="ar-LB"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ا</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ن </a:t>
            </a:r>
            <a:r>
              <a:rPr lang="ar-SA"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عنصر كفاءة استخدام الموارد</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a:t>
            </a:r>
            <a:r>
              <a:rPr lang="ar-SA"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زيادة فعالية المداخلات الإنمائية وتعزيز الأثر</a:t>
            </a:r>
            <a:endParaRPr lang="en-US"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endParaRPr>
          </a:p>
          <a:p>
            <a:pPr algn="just" rtl="1" eaLnBrk="0" fontAlgn="base" hangingPunct="0">
              <a:lnSpc>
                <a:spcPct val="107000"/>
              </a:lnSpc>
              <a:spcAft>
                <a:spcPts val="800"/>
              </a:spcAft>
            </a:pPr>
            <a:r>
              <a:rPr lang="ar-LB"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توضيح الافتراضات الموضوعة </a:t>
            </a:r>
            <a:r>
              <a:rPr lang="ar-SA" b="1"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بطريقة وصفية واضحة وعلميّة</a:t>
            </a:r>
            <a:r>
              <a:rPr lang="ar-SA"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rPr>
              <a:t> بما يسمح بتحديد ورسم العلاقة السببية بين الموارد والنشاطات من جهة والنتائج والأثر من جهة أخرى وذلك من خلال توفير التعليلات العلميّة والمنطقية المجرّدة </a:t>
            </a:r>
            <a:endParaRPr lang="en-US" dirty="0">
              <a:solidFill>
                <a:srgbClr val="000000">
                  <a:lumMod val="65000"/>
                  <a:lumOff val="3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478808" y="1271489"/>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يتقاطع الاثنين من خلال:</a:t>
            </a:r>
            <a:endParaRPr lang="en-US" sz="2800" b="1" kern="0" dirty="0">
              <a:solidFill>
                <a:srgbClr val="002060"/>
              </a:solidFill>
              <a:latin typeface="Times" pitchFamily="18" charset="0"/>
              <a:ea typeface="+mj-ea"/>
              <a:cs typeface="Times" pitchFamily="18" charset="0"/>
            </a:endParaRPr>
          </a:p>
        </p:txBody>
      </p:sp>
      <p:sp>
        <p:nvSpPr>
          <p:cNvPr id="12" name="TextBox 11"/>
          <p:cNvSpPr txBox="1"/>
          <p:nvPr/>
        </p:nvSpPr>
        <p:spPr>
          <a:xfrm>
            <a:off x="170597" y="4910356"/>
            <a:ext cx="7566696"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تبدء عملية الرصد والتقييم من حيث ينتهي الاطار المنطقي </a:t>
            </a:r>
            <a:endParaRPr lang="en-US" sz="2800" b="1" kern="0" dirty="0">
              <a:solidFill>
                <a:srgbClr val="002060"/>
              </a:solidFill>
              <a:latin typeface="Times" pitchFamily="18" charset="0"/>
              <a:ea typeface="+mj-ea"/>
              <a:cs typeface="Times" pitchFamily="18" charset="0"/>
            </a:endParaRPr>
          </a:p>
        </p:txBody>
      </p:sp>
      <p:sp>
        <p:nvSpPr>
          <p:cNvPr id="13" name="Rectangle 12"/>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4" name="Rectangle 13"/>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0000"/>
              </a:lnSpc>
            </a:pPr>
            <a:r>
              <a:rPr lang="ar-LB" sz="2800" dirty="0">
                <a:solidFill>
                  <a:schemeClr val="bg1"/>
                </a:solidFill>
                <a:latin typeface="Times" pitchFamily="18" charset="0"/>
                <a:ea typeface="+mj-ea"/>
                <a:cs typeface="Times" pitchFamily="18" charset="0"/>
              </a:rPr>
              <a:t>الدورة</a:t>
            </a:r>
            <a:r>
              <a:rPr lang="ar-LB" dirty="0" smtClean="0">
                <a:solidFill>
                  <a:schemeClr val="bg1"/>
                </a:solidFill>
                <a:latin typeface="Times" pitchFamily="18" charset="0"/>
                <a:cs typeface="Times" pitchFamily="18" charset="0"/>
              </a:rPr>
              <a:t> </a:t>
            </a:r>
            <a:r>
              <a:rPr lang="ar-LB" sz="2800" dirty="0">
                <a:solidFill>
                  <a:schemeClr val="bg1"/>
                </a:solidFill>
                <a:latin typeface="Times" pitchFamily="18" charset="0"/>
                <a:ea typeface="+mj-ea"/>
                <a:cs typeface="Times" pitchFamily="18" charset="0"/>
              </a:rPr>
              <a:t>الثانية</a:t>
            </a:r>
            <a:endParaRPr lang="en-US" sz="2800" dirty="0">
              <a:solidFill>
                <a:schemeClr val="bg1"/>
              </a:solidFill>
              <a:latin typeface="Times" pitchFamily="18" charset="0"/>
              <a:ea typeface="+mj-ea"/>
              <a:cs typeface="Times" pitchFamily="18" charset="0"/>
            </a:endParaRPr>
          </a:p>
        </p:txBody>
      </p:sp>
      <p:sp>
        <p:nvSpPr>
          <p:cNvPr id="15"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32/48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348468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33/48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46881" y="15240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a:t>
            </a:r>
            <a:r>
              <a:rPr lang="ar-LB" altLang="en-US" sz="3600" kern="0" dirty="0">
                <a:solidFill>
                  <a:srgbClr val="002060"/>
                </a:solidFill>
                <a:latin typeface="Times" pitchFamily="18" charset="0"/>
                <a:cs typeface="Times" pitchFamily="18" charset="0"/>
              </a:rPr>
              <a:t>الثانية: منهج الإطار المنطقي والرصد والتقييم</a:t>
            </a:r>
          </a:p>
        </p:txBody>
      </p:sp>
      <p:sp>
        <p:nvSpPr>
          <p:cNvPr id="10" name="Rectangle 3"/>
          <p:cNvSpPr>
            <a:spLocks noChangeArrowheads="1"/>
          </p:cNvSpPr>
          <p:nvPr/>
        </p:nvSpPr>
        <p:spPr bwMode="auto">
          <a:xfrm>
            <a:off x="533400" y="2659292"/>
            <a:ext cx="7162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300" dirty="0" smtClean="0">
                <a:solidFill>
                  <a:schemeClr val="bg1">
                    <a:lumMod val="85000"/>
                  </a:schemeClr>
                </a:solidFill>
                <a:latin typeface="Arial"/>
              </a:rPr>
              <a:t>- العلاقة التكاملية ما بين منهج الإطار المنطقي وإطار الرصد والتقييم</a:t>
            </a:r>
          </a:p>
          <a:p>
            <a:pPr algn="just" rtl="1" eaLnBrk="0" fontAlgn="base" hangingPunct="0">
              <a:spcBef>
                <a:spcPct val="0"/>
              </a:spcBef>
              <a:spcAft>
                <a:spcPct val="0"/>
              </a:spcAft>
            </a:pPr>
            <a:r>
              <a:rPr lang="ar-LB" altLang="en-US" sz="3300" b="1" dirty="0" smtClean="0">
                <a:solidFill>
                  <a:schemeClr val="bg1">
                    <a:lumMod val="85000"/>
                  </a:schemeClr>
                </a:solidFill>
              </a:rPr>
              <a:t>- </a:t>
            </a:r>
            <a:r>
              <a:rPr lang="ar-LB" altLang="en-US" sz="3300" b="1" dirty="0" smtClean="0">
                <a:solidFill>
                  <a:srgbClr val="002060"/>
                </a:solidFill>
              </a:rPr>
              <a:t>أهمية اطار الرصد والتقييم </a:t>
            </a:r>
            <a:r>
              <a:rPr lang="ar-LB" sz="3300" dirty="0" smtClean="0">
                <a:solidFill>
                  <a:schemeClr val="bg1">
                    <a:lumMod val="85000"/>
                  </a:schemeClr>
                </a:solidFill>
              </a:rPr>
              <a:t> </a:t>
            </a:r>
            <a:endParaRPr lang="ar-LB" altLang="en-US" sz="3300" dirty="0">
              <a:solidFill>
                <a:schemeClr val="bg1">
                  <a:lumMod val="85000"/>
                </a:schemeClr>
              </a:solidFill>
            </a:endParaRPr>
          </a:p>
          <a:p>
            <a:pPr algn="just" rtl="1" eaLnBrk="0" fontAlgn="base" hangingPunct="0">
              <a:spcBef>
                <a:spcPct val="0"/>
              </a:spcBef>
              <a:spcAft>
                <a:spcPct val="0"/>
              </a:spcAft>
            </a:pPr>
            <a:r>
              <a:rPr lang="ar-LB" altLang="en-US" sz="3300" dirty="0" smtClean="0">
                <a:solidFill>
                  <a:schemeClr val="bg1">
                    <a:lumMod val="85000"/>
                  </a:schemeClr>
                </a:solidFill>
              </a:rPr>
              <a:t>- تمرين جماعي: رقم 3</a:t>
            </a:r>
            <a:endParaRPr lang="ar-LB" altLang="en-US" sz="3300" dirty="0">
              <a:solidFill>
                <a:schemeClr val="bg1">
                  <a:lumMod val="85000"/>
                </a:schemeClr>
              </a:solidFill>
            </a:endParaRPr>
          </a:p>
        </p:txBody>
      </p:sp>
    </p:spTree>
    <p:extLst>
      <p:ext uri="{BB962C8B-B14F-4D97-AF65-F5344CB8AC3E}">
        <p14:creationId xmlns:p14="http://schemas.microsoft.com/office/powerpoint/2010/main" val="553444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583130" y="1724868"/>
            <a:ext cx="3276599" cy="3970318"/>
          </a:xfrm>
          <a:prstGeom prst="rect">
            <a:avLst/>
          </a:prstGeom>
        </p:spPr>
        <p:txBody>
          <a:bodyPr wrap="square">
            <a:spAutoFit/>
          </a:bodyPr>
          <a:lstStyle/>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هو أداة تخطيط على مستوى عملاني وليس استراتيجي كمنهج الاطار المنطقي</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هو أداة ترسم خارطة أهداف المداخلة الإنمائية بشكل مفصّل يبيّن العلاقة السببيّة من خلال خطة الرصد والتقييم </a:t>
            </a:r>
          </a:p>
          <a:p>
            <a:pPr algn="just" rtl="1" eaLnBrk="0" fontAlgn="base" hangingPunct="0">
              <a:spcBef>
                <a:spcPct val="0"/>
              </a:spcBef>
              <a:spcAft>
                <a:spcPct val="0"/>
              </a:spcAft>
            </a:pPr>
            <a:r>
              <a:rPr lang="ar-LB" dirty="0">
                <a:solidFill>
                  <a:srgbClr val="000000">
                    <a:lumMod val="65000"/>
                    <a:lumOff val="35000"/>
                  </a:srgbClr>
                </a:solidFill>
                <a:latin typeface="Times" panose="02020603050405020304" pitchFamily="18" charset="0"/>
                <a:cs typeface="Times" panose="02020603050405020304" pitchFamily="18" charset="0"/>
              </a:rPr>
              <a:t>- هو اطار ناظم لعلاقة الموارد والنشاطات</a:t>
            </a:r>
          </a:p>
          <a:p>
            <a:pPr marL="285750" indent="-285750" algn="just" rtl="1" eaLnBrk="0" fontAlgn="base" hangingPunct="0">
              <a:spcBef>
                <a:spcPct val="0"/>
              </a:spcBef>
              <a:spcAft>
                <a:spcPct val="0"/>
              </a:spcAft>
              <a:buFontTx/>
              <a:buChar char="-"/>
            </a:pPr>
            <a:r>
              <a:rPr lang="ar-LB" dirty="0">
                <a:solidFill>
                  <a:srgbClr val="000000">
                    <a:lumMod val="65000"/>
                    <a:lumOff val="35000"/>
                  </a:srgbClr>
                </a:solidFill>
                <a:latin typeface="Times" panose="02020603050405020304" pitchFamily="18" charset="0"/>
                <a:cs typeface="Times" panose="02020603050405020304" pitchFamily="18" charset="0"/>
              </a:rPr>
              <a:t>هو دليل مفصّل لمؤشرات الأداء </a:t>
            </a:r>
          </a:p>
          <a:p>
            <a:pPr marL="285750" indent="-285750" algn="just" rtl="1" eaLnBrk="0" fontAlgn="base" hangingPunct="0">
              <a:spcBef>
                <a:spcPct val="0"/>
              </a:spcBef>
              <a:spcAft>
                <a:spcPct val="0"/>
              </a:spcAft>
              <a:buFontTx/>
              <a:buChar char="-"/>
            </a:pPr>
            <a:r>
              <a:rPr lang="ar-LB" dirty="0">
                <a:solidFill>
                  <a:srgbClr val="000000">
                    <a:lumMod val="65000"/>
                    <a:lumOff val="35000"/>
                  </a:srgbClr>
                </a:solidFill>
                <a:latin typeface="Times" panose="02020603050405020304" pitchFamily="18" charset="0"/>
                <a:cs typeface="Times" panose="02020603050405020304" pitchFamily="18" charset="0"/>
              </a:rPr>
              <a:t>هو أداة إداريّة مفصّلة تبين وتيرة وانتظام عملية رصد المداخلات والنشاطات وجمع البيانات لتكوين قاعدة بيانية تسمح فيما بعد بالقيام بعملية التقييم</a:t>
            </a:r>
          </a:p>
          <a:p>
            <a:pPr marL="285750" indent="-285750" algn="just" rtl="1" eaLnBrk="0" fontAlgn="base" hangingPunct="0">
              <a:spcBef>
                <a:spcPct val="0"/>
              </a:spcBef>
              <a:spcAft>
                <a:spcPct val="0"/>
              </a:spcAft>
              <a:buFontTx/>
              <a:buChar char="-"/>
            </a:pPr>
            <a:r>
              <a:rPr lang="ar-LB" dirty="0">
                <a:solidFill>
                  <a:srgbClr val="000000">
                    <a:lumMod val="65000"/>
                    <a:lumOff val="35000"/>
                  </a:srgbClr>
                </a:solidFill>
                <a:latin typeface="Times" panose="02020603050405020304" pitchFamily="18" charset="0"/>
                <a:cs typeface="Times" panose="02020603050405020304" pitchFamily="18" charset="0"/>
              </a:rPr>
              <a:t>تأريخ تطور بيانات مؤشرات الأداء</a:t>
            </a:r>
          </a:p>
          <a:p>
            <a:pPr marL="285750" indent="-285750" algn="just" rtl="1" eaLnBrk="0" fontAlgn="base" hangingPunct="0">
              <a:spcBef>
                <a:spcPct val="0"/>
              </a:spcBef>
              <a:spcAft>
                <a:spcPct val="0"/>
              </a:spcAft>
              <a:buFontTx/>
              <a:buChar char="-"/>
            </a:pPr>
            <a:r>
              <a:rPr lang="ar-LB" dirty="0">
                <a:solidFill>
                  <a:srgbClr val="000000">
                    <a:lumMod val="65000"/>
                    <a:lumOff val="35000"/>
                  </a:srgbClr>
                </a:solidFill>
                <a:latin typeface="Times" panose="02020603050405020304" pitchFamily="18" charset="0"/>
                <a:cs typeface="Times" panose="02020603050405020304" pitchFamily="18" charset="0"/>
              </a:rPr>
              <a:t>تحديد مسؤولية جمع البيانات وتحليلها في عملية الرصد والتقييم </a:t>
            </a:r>
          </a:p>
        </p:txBody>
      </p:sp>
      <p:sp>
        <p:nvSpPr>
          <p:cNvPr id="22" name="TextBox 21"/>
          <p:cNvSpPr txBox="1"/>
          <p:nvPr/>
        </p:nvSpPr>
        <p:spPr>
          <a:xfrm>
            <a:off x="5033747" y="1294263"/>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لماذا إطار الرصد والتقييم؟</a:t>
            </a:r>
            <a:endParaRPr lang="en-US" sz="2800" b="1" kern="0" dirty="0">
              <a:solidFill>
                <a:srgbClr val="002060"/>
              </a:solidFill>
              <a:latin typeface="Times" pitchFamily="18" charset="0"/>
              <a:ea typeface="+mj-ea"/>
              <a:cs typeface="Times" pitchFamily="18" charset="0"/>
            </a:endParaRPr>
          </a:p>
        </p:txBody>
      </p:sp>
      <p:sp>
        <p:nvSpPr>
          <p:cNvPr id="4" name="Rectangle 3"/>
          <p:cNvSpPr/>
          <p:nvPr/>
        </p:nvSpPr>
        <p:spPr>
          <a:xfrm>
            <a:off x="485628" y="3996548"/>
            <a:ext cx="3574581" cy="954107"/>
          </a:xfrm>
          <a:prstGeom prst="rect">
            <a:avLst/>
          </a:prstGeom>
        </p:spPr>
        <p:txBody>
          <a:bodyPr wrap="square">
            <a:spAutoFit/>
          </a:bodyPr>
          <a:lstStyle/>
          <a:p>
            <a:pPr algn="ctr" eaLnBrk="0" fontAlgn="base" hangingPunct="0">
              <a:spcBef>
                <a:spcPct val="0"/>
              </a:spcBef>
              <a:spcAft>
                <a:spcPct val="0"/>
              </a:spcAft>
            </a:pPr>
            <a:r>
              <a:rPr lang="ar-LB" sz="2800" dirty="0">
                <a:solidFill>
                  <a:srgbClr val="000000">
                    <a:lumMod val="65000"/>
                    <a:lumOff val="35000"/>
                  </a:srgbClr>
                </a:solidFill>
                <a:latin typeface="Times" panose="02020603050405020304" pitchFamily="18" charset="0"/>
                <a:cs typeface="Times" panose="02020603050405020304" pitchFamily="18" charset="0"/>
              </a:rPr>
              <a:t>الأسئلة العملانية التالية «من»، «ماذا»، «متى»، و «كيف»</a:t>
            </a:r>
            <a:endParaRPr lang="en-US" sz="2800" dirty="0">
              <a:solidFill>
                <a:srgbClr val="000000"/>
              </a:solidFill>
              <a:latin typeface="Times" panose="02020603050405020304" pitchFamily="18" charset="0"/>
            </a:endParaRPr>
          </a:p>
        </p:txBody>
      </p:sp>
      <p:sp>
        <p:nvSpPr>
          <p:cNvPr id="23" name="TextBox 22"/>
          <p:cNvSpPr txBox="1"/>
          <p:nvPr/>
        </p:nvSpPr>
        <p:spPr>
          <a:xfrm>
            <a:off x="346309" y="3429000"/>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الرصد والتقييم يجيب على </a:t>
            </a:r>
            <a:endParaRPr lang="en-US" sz="2800" b="1" kern="0" dirty="0">
              <a:solidFill>
                <a:srgbClr val="002060"/>
              </a:solidFill>
              <a:latin typeface="Times" pitchFamily="18" charset="0"/>
              <a:ea typeface="+mj-ea"/>
              <a:cs typeface="Times" pitchFamily="18" charset="0"/>
            </a:endParaRPr>
          </a:p>
        </p:txBody>
      </p:sp>
      <p:sp>
        <p:nvSpPr>
          <p:cNvPr id="24" name="Rectangle 23"/>
          <p:cNvSpPr/>
          <p:nvPr/>
        </p:nvSpPr>
        <p:spPr>
          <a:xfrm>
            <a:off x="485629" y="2230427"/>
            <a:ext cx="3574581" cy="954107"/>
          </a:xfrm>
          <a:prstGeom prst="rect">
            <a:avLst/>
          </a:prstGeom>
        </p:spPr>
        <p:txBody>
          <a:bodyPr wrap="square">
            <a:spAutoFit/>
          </a:bodyPr>
          <a:lstStyle/>
          <a:p>
            <a:pPr algn="ctr" eaLnBrk="0" fontAlgn="base" hangingPunct="0">
              <a:spcBef>
                <a:spcPct val="0"/>
              </a:spcBef>
              <a:spcAft>
                <a:spcPct val="0"/>
              </a:spcAft>
            </a:pPr>
            <a:r>
              <a:rPr lang="ar-LB" sz="2800" dirty="0">
                <a:solidFill>
                  <a:srgbClr val="000000">
                    <a:lumMod val="65000"/>
                    <a:lumOff val="35000"/>
                  </a:srgbClr>
                </a:solidFill>
                <a:latin typeface="Times" panose="02020603050405020304" pitchFamily="18" charset="0"/>
                <a:cs typeface="Times" panose="02020603050405020304" pitchFamily="18" charset="0"/>
              </a:rPr>
              <a:t>الأسئلة الاستراتيجية التالية «كيف»، «لماذا»</a:t>
            </a:r>
            <a:endParaRPr lang="en-US" sz="2800" dirty="0">
              <a:solidFill>
                <a:srgbClr val="000000"/>
              </a:solidFill>
              <a:latin typeface="Times" panose="02020603050405020304" pitchFamily="18" charset="0"/>
            </a:endParaRPr>
          </a:p>
        </p:txBody>
      </p:sp>
      <p:sp>
        <p:nvSpPr>
          <p:cNvPr id="25" name="TextBox 24"/>
          <p:cNvSpPr txBox="1"/>
          <p:nvPr/>
        </p:nvSpPr>
        <p:spPr>
          <a:xfrm>
            <a:off x="228599" y="1633210"/>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الاطار المنطقي يجيب على </a:t>
            </a:r>
            <a:endParaRPr lang="en-US" sz="2800" b="1" kern="0" dirty="0">
              <a:solidFill>
                <a:srgbClr val="002060"/>
              </a:solidFill>
              <a:latin typeface="Times" pitchFamily="18" charset="0"/>
              <a:ea typeface="+mj-ea"/>
              <a:cs typeface="Times" pitchFamily="18" charset="0"/>
            </a:endParaRPr>
          </a:p>
        </p:txBody>
      </p:sp>
      <p:sp>
        <p:nvSpPr>
          <p:cNvPr id="10" name="Rectangle 9"/>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1" name="Rectangle 10"/>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2"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3"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34/48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911514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6606880"/>
              </p:ext>
            </p:extLst>
          </p:nvPr>
        </p:nvGraphicFramePr>
        <p:xfrm>
          <a:off x="555993" y="1803835"/>
          <a:ext cx="8229604" cy="3800698"/>
        </p:xfrm>
        <a:graphic>
          <a:graphicData uri="http://schemas.openxmlformats.org/drawingml/2006/table">
            <a:tbl>
              <a:tblPr firstRow="1" firstCol="1" bandRow="1">
                <a:tableStyleId>{46F890A9-2807-4EBB-B81D-B2AA78EC7F39}</a:tableStyleId>
              </a:tblPr>
              <a:tblGrid>
                <a:gridCol w="1828803"/>
                <a:gridCol w="1143000"/>
                <a:gridCol w="1142997"/>
                <a:gridCol w="838200"/>
                <a:gridCol w="1676403"/>
                <a:gridCol w="902400"/>
                <a:gridCol w="697801"/>
              </a:tblGrid>
              <a:tr h="534455">
                <a:tc>
                  <a:txBody>
                    <a:bodyPr/>
                    <a:lstStyle/>
                    <a:p>
                      <a:pPr marL="0" marR="0" algn="ctr">
                        <a:lnSpc>
                          <a:spcPct val="107000"/>
                        </a:lnSpc>
                        <a:spcBef>
                          <a:spcPts val="0"/>
                        </a:spcBef>
                        <a:spcAft>
                          <a:spcPts val="0"/>
                        </a:spcAft>
                      </a:pPr>
                      <a:r>
                        <a:rPr lang="ar-LB" sz="1200" dirty="0" smtClean="0">
                          <a:effectLst/>
                        </a:rPr>
                        <a:t>وتيرة</a:t>
                      </a:r>
                      <a:r>
                        <a:rPr lang="ar-LB" sz="1200" baseline="0" dirty="0" smtClean="0">
                          <a:effectLst/>
                        </a:rPr>
                        <a:t> جمع البيانات</a:t>
                      </a:r>
                      <a:endParaRPr lang="en-US" sz="1200" dirty="0">
                        <a:effectLst/>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ar-SA" sz="1200" dirty="0">
                          <a:effectLst/>
                        </a:rPr>
                        <a:t>مصدر </a:t>
                      </a:r>
                      <a:r>
                        <a:rPr lang="ar-SA" sz="1200" dirty="0" smtClean="0">
                          <a:effectLst/>
                        </a:rPr>
                        <a:t>البيانات</a:t>
                      </a:r>
                      <a:endParaRPr lang="ar-LB" sz="1200" dirty="0" smtClean="0">
                        <a:effectLst/>
                      </a:endParaRPr>
                    </a:p>
                    <a:p>
                      <a:pPr marL="0" marR="0" algn="ctr">
                        <a:lnSpc>
                          <a:spcPct val="107000"/>
                        </a:lnSpc>
                        <a:spcBef>
                          <a:spcPts val="0"/>
                        </a:spcBef>
                        <a:spcAft>
                          <a:spcPts val="0"/>
                        </a:spcAft>
                      </a:pPr>
                      <a:r>
                        <a:rPr lang="ar-SA" sz="1200" dirty="0" smtClean="0">
                          <a:effectLst/>
                        </a:rPr>
                        <a:t>(</a:t>
                      </a:r>
                      <a:r>
                        <a:rPr lang="ar-SA" sz="1200" dirty="0">
                          <a:effectLst/>
                        </a:rPr>
                        <a:t>وسائل التحقق)</a:t>
                      </a:r>
                      <a:r>
                        <a:rPr lang="en-US" sz="1200" dirty="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وحدة القياس</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LB" sz="1200" b="1" kern="1200" dirty="0" smtClean="0">
                          <a:solidFill>
                            <a:schemeClr val="lt1"/>
                          </a:solidFill>
                          <a:effectLst/>
                          <a:latin typeface="+mn-lt"/>
                          <a:ea typeface="+mn-ea"/>
                          <a:cs typeface="+mn-cs"/>
                        </a:rPr>
                        <a:t>التعريف</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defTabSz="914400" rtl="0" eaLnBrk="1" latinLnBrk="0" hangingPunct="1">
                        <a:lnSpc>
                          <a:spcPct val="107000"/>
                        </a:lnSpc>
                        <a:spcBef>
                          <a:spcPts val="0"/>
                        </a:spcBef>
                        <a:spcAft>
                          <a:spcPts val="0"/>
                        </a:spcAft>
                      </a:pPr>
                      <a:r>
                        <a:rPr lang="ar-LB" sz="1200" b="1" kern="1200" dirty="0" smtClean="0">
                          <a:solidFill>
                            <a:schemeClr val="lt1"/>
                          </a:solidFill>
                          <a:effectLst/>
                          <a:latin typeface="+mn-lt"/>
                          <a:ea typeface="+mn-ea"/>
                          <a:cs typeface="+mn-cs"/>
                        </a:rPr>
                        <a:t>مؤشر</a:t>
                      </a:r>
                      <a:r>
                        <a:rPr lang="ar-LB" sz="1200" b="1" kern="1200" baseline="0" dirty="0" smtClean="0">
                          <a:solidFill>
                            <a:schemeClr val="lt1"/>
                          </a:solidFill>
                          <a:effectLst/>
                          <a:latin typeface="+mn-lt"/>
                          <a:ea typeface="+mn-ea"/>
                          <a:cs typeface="+mn-cs"/>
                        </a:rPr>
                        <a:t> الأداء</a:t>
                      </a:r>
                      <a:endParaRPr lang="en-US" sz="1200" b="1" kern="1200" dirty="0">
                        <a:solidFill>
                          <a:schemeClr val="lt1"/>
                        </a:solidFill>
                        <a:effectLst/>
                        <a:latin typeface="+mn-lt"/>
                        <a:ea typeface="+mn-ea"/>
                        <a:cs typeface="+mn-cs"/>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A8B6CD"/>
                    </a:solidFill>
                  </a:tcPr>
                </a:tc>
              </a:tr>
              <a:tr h="370315">
                <a:tc>
                  <a:txBody>
                    <a:bodyPr/>
                    <a:lstStyle/>
                    <a:p>
                      <a:pPr marL="0" marR="0" algn="ctr" defTabSz="914400" rtl="0" eaLnBrk="1" latinLnBrk="0" hangingPunct="1">
                        <a:lnSpc>
                          <a:spcPct val="107000"/>
                        </a:lnSpc>
                        <a:spcBef>
                          <a:spcPts val="0"/>
                        </a:spcBef>
                        <a:spcAft>
                          <a:spcPts val="0"/>
                        </a:spcAft>
                      </a:pPr>
                      <a:r>
                        <a:rPr lang="en-US" sz="1200" b="0" kern="1200" dirty="0" smtClean="0">
                          <a:solidFill>
                            <a:schemeClr val="bg1"/>
                          </a:solidFill>
                          <a:effectLst/>
                          <a:latin typeface="+mn-lt"/>
                          <a:ea typeface="+mn-ea"/>
                          <a:cs typeface="+mn-cs"/>
                        </a:rPr>
                        <a:t>Frequency</a:t>
                      </a:r>
                      <a:r>
                        <a:rPr lang="en-US" sz="1200" b="0" kern="1200" baseline="0" dirty="0" smtClean="0">
                          <a:solidFill>
                            <a:schemeClr val="bg1"/>
                          </a:solidFill>
                          <a:effectLst/>
                          <a:latin typeface="+mn-lt"/>
                          <a:ea typeface="+mn-ea"/>
                          <a:cs typeface="+mn-cs"/>
                        </a:rPr>
                        <a:t> of Data Collection</a:t>
                      </a:r>
                      <a:endParaRPr lang="ar-LB" sz="1200" b="0" kern="1200" dirty="0" smtClean="0">
                        <a:solidFill>
                          <a:schemeClr val="bg1"/>
                        </a:solidFill>
                        <a:effectLst/>
                        <a:latin typeface="+mn-lt"/>
                        <a:ea typeface="+mn-ea"/>
                        <a:cs typeface="+mn-cs"/>
                      </a:endParaRPr>
                    </a:p>
                  </a:txBody>
                  <a:tcPr marL="68580" marR="68580" marT="0" marB="0">
                    <a:solidFill>
                      <a:srgbClr val="A8B6CD"/>
                    </a:solidFill>
                  </a:tcPr>
                </a:tc>
                <a:tc>
                  <a:txBody>
                    <a:bodyPr/>
                    <a:lstStyle/>
                    <a:p>
                      <a:pPr marL="0" marR="0" algn="ctr" defTabSz="914400" rtl="0" eaLnBrk="1" latinLnBrk="0" hangingPunct="1">
                        <a:lnSpc>
                          <a:spcPct val="107000"/>
                        </a:lnSpc>
                        <a:spcBef>
                          <a:spcPts val="0"/>
                        </a:spcBef>
                        <a:spcAft>
                          <a:spcPts val="0"/>
                        </a:spcAft>
                      </a:pPr>
                      <a:r>
                        <a:rPr lang="en-US" sz="1200" kern="1200" dirty="0">
                          <a:solidFill>
                            <a:schemeClr val="bg1"/>
                          </a:solidFill>
                          <a:effectLst/>
                          <a:latin typeface="+mn-lt"/>
                          <a:ea typeface="+mn-ea"/>
                          <a:cs typeface="+mn-cs"/>
                        </a:rPr>
                        <a:t>Data </a:t>
                      </a:r>
                      <a:endParaRPr lang="ar-LB" sz="1200" kern="1200" dirty="0" smtClean="0">
                        <a:solidFill>
                          <a:schemeClr val="bg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1200" kern="1200" dirty="0" smtClean="0">
                          <a:solidFill>
                            <a:schemeClr val="bg1"/>
                          </a:solidFill>
                          <a:effectLst/>
                          <a:latin typeface="+mn-lt"/>
                          <a:ea typeface="+mn-ea"/>
                          <a:cs typeface="+mn-cs"/>
                        </a:rPr>
                        <a:t>Source</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bg1"/>
                          </a:solidFill>
                          <a:effectLst/>
                          <a:latin typeface="+mn-lt"/>
                          <a:ea typeface="+mn-ea"/>
                          <a:cs typeface="+mn-cs"/>
                        </a:rPr>
                        <a:t>Measurement Unit</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bg1"/>
                          </a:solidFill>
                          <a:effectLst/>
                          <a:latin typeface="+mn-lt"/>
                          <a:ea typeface="+mn-ea"/>
                          <a:cs typeface="+mn-cs"/>
                        </a:rPr>
                        <a:t>Definition</a:t>
                      </a:r>
                      <a:endParaRPr lang="en-US" sz="1200" kern="1200" dirty="0">
                        <a:solidFill>
                          <a:schemeClr val="bg1"/>
                        </a:solidFill>
                        <a:effectLst/>
                        <a:latin typeface="+mn-lt"/>
                        <a:ea typeface="+mn-ea"/>
                        <a:cs typeface="+mn-cs"/>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smtClean="0">
                          <a:solidFill>
                            <a:schemeClr val="bg1"/>
                          </a:solidFill>
                          <a:effectLst/>
                        </a:rPr>
                        <a:t>Performance</a:t>
                      </a:r>
                      <a:r>
                        <a:rPr lang="en-US" sz="1200" baseline="0" dirty="0" smtClean="0">
                          <a:solidFill>
                            <a:schemeClr val="bg1"/>
                          </a:solidFill>
                          <a:effectLst/>
                        </a:rPr>
                        <a:t> Indicator</a:t>
                      </a:r>
                      <a:endParaRPr lang="ar-LB" sz="1200" dirty="0" smtClean="0">
                        <a:solidFill>
                          <a:schemeClr val="bg1"/>
                        </a:solidFill>
                        <a:effectLst/>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a:solidFill>
                            <a:schemeClr val="bg1"/>
                          </a:solidFill>
                          <a:effectLst/>
                        </a:rPr>
                        <a:t>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A8B6CD"/>
                    </a:solidFill>
                  </a:tcPr>
                </a:tc>
                <a:tc>
                  <a:txBody>
                    <a:bodyPr/>
                    <a:lstStyle/>
                    <a:p>
                      <a:pPr marL="0" marR="0" algn="ctr">
                        <a:lnSpc>
                          <a:spcPct val="107000"/>
                        </a:lnSpc>
                        <a:spcBef>
                          <a:spcPts val="0"/>
                        </a:spcBef>
                        <a:spcAft>
                          <a:spcPts val="0"/>
                        </a:spcAft>
                      </a:pPr>
                      <a:r>
                        <a:rPr lang="en-US" sz="1200" dirty="0">
                          <a:solidFill>
                            <a:schemeClr val="bg1"/>
                          </a:solidFill>
                          <a:effectLst/>
                        </a:rPr>
                        <a:t> </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A8B6CD"/>
                    </a:solidFill>
                  </a:tcPr>
                </a:tc>
              </a:tr>
              <a:tr h="726370">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algn="ctr" rtl="1">
                        <a:lnSpc>
                          <a:spcPct val="107000"/>
                        </a:lnSpc>
                        <a:spcBef>
                          <a:spcPts val="0"/>
                        </a:spcBef>
                        <a:spcAft>
                          <a:spcPts val="0"/>
                        </a:spcAft>
                      </a:pPr>
                      <a:r>
                        <a:rPr lang="ar-LB" sz="1200" dirty="0" smtClean="0">
                          <a:effectLst/>
                        </a:rPr>
                        <a:t>الأثر</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(Impact)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71755" marR="71755" algn="ctr">
                        <a:lnSpc>
                          <a:spcPct val="107000"/>
                        </a:lnSpc>
                        <a:spcBef>
                          <a:spcPts val="0"/>
                        </a:spcBef>
                        <a:spcAft>
                          <a:spcPts val="0"/>
                        </a:spcAft>
                      </a:pPr>
                      <a:r>
                        <a:rPr lang="ar-SA" sz="1200" dirty="0">
                          <a:effectLst/>
                        </a:rPr>
                        <a:t>من </a:t>
                      </a:r>
                      <a:r>
                        <a:rPr lang="ar-SA" sz="1200" dirty="0" smtClean="0">
                          <a:effectLst/>
                        </a:rPr>
                        <a:t>الغرض</a:t>
                      </a:r>
                      <a:endParaRPr lang="ar-LB" sz="1200" dirty="0" smtClean="0">
                        <a:effectLst/>
                      </a:endParaRPr>
                    </a:p>
                    <a:p>
                      <a:pPr marL="71755" marR="71755" algn="ctr">
                        <a:lnSpc>
                          <a:spcPct val="107000"/>
                        </a:lnSpc>
                        <a:spcBef>
                          <a:spcPts val="0"/>
                        </a:spcBef>
                        <a:spcAft>
                          <a:spcPts val="0"/>
                        </a:spcAft>
                      </a:pPr>
                      <a:r>
                        <a:rPr lang="ar-SA" sz="1200" dirty="0" smtClean="0">
                          <a:effectLst/>
                        </a:rPr>
                        <a:t> </a:t>
                      </a:r>
                      <a:r>
                        <a:rPr lang="ar-SA" sz="1200" dirty="0">
                          <a:effectLst/>
                        </a:rPr>
                        <a:t>الى الأثر</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rgbClr val="E5E9F0"/>
                    </a:solidFill>
                  </a:tcPr>
                </a:tc>
              </a:tr>
              <a:tr h="868299">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endParaRPr lang="en-US" sz="2800"/>
                    </a:p>
                  </a:txBody>
                  <a:tcPr marL="68580" marR="68580" marT="0" marB="0" anchor="ctr">
                    <a:solidFill>
                      <a:schemeClr val="bg1"/>
                    </a:solidFill>
                  </a:tcPr>
                </a:tc>
                <a:tc>
                  <a:txBody>
                    <a:bodyPr/>
                    <a:lstStyle/>
                    <a:p>
                      <a:pPr marL="0" marR="0" algn="ctr" rtl="1">
                        <a:lnSpc>
                          <a:spcPct val="107000"/>
                        </a:lnSpc>
                        <a:spcBef>
                          <a:spcPts val="0"/>
                        </a:spcBef>
                        <a:spcAft>
                          <a:spcPts val="0"/>
                        </a:spcAft>
                      </a:pPr>
                      <a:r>
                        <a:rPr lang="ar-LB" sz="1200" dirty="0" smtClean="0">
                          <a:effectLst/>
                        </a:rPr>
                        <a:t>(النتائج)</a:t>
                      </a:r>
                    </a:p>
                    <a:p>
                      <a:pPr marL="0" marR="0" indent="0" algn="ctr" defTabSz="914400" rtl="1" eaLnBrk="1" fontAlgn="auto" latinLnBrk="0" hangingPunct="1">
                        <a:lnSpc>
                          <a:spcPct val="107000"/>
                        </a:lnSpc>
                        <a:spcBef>
                          <a:spcPts val="0"/>
                        </a:spcBef>
                        <a:spcAft>
                          <a:spcPts val="0"/>
                        </a:spcAft>
                        <a:buClrTx/>
                        <a:buSzTx/>
                        <a:buFontTx/>
                        <a:buNone/>
                        <a:tabLst/>
                        <a:defRPr/>
                      </a:pPr>
                      <a:r>
                        <a:rPr lang="en-US" sz="1200" dirty="0" smtClean="0">
                          <a:effectLst/>
                        </a:rPr>
                        <a:t>(Outcome)</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71755" marR="71755" algn="ctr">
                        <a:lnSpc>
                          <a:spcPct val="107000"/>
                        </a:lnSpc>
                        <a:spcBef>
                          <a:spcPts val="0"/>
                        </a:spcBef>
                        <a:spcAft>
                          <a:spcPts val="0"/>
                        </a:spcAft>
                      </a:pPr>
                      <a:r>
                        <a:rPr lang="ar-SA" sz="1200" dirty="0">
                          <a:effectLst/>
                        </a:rPr>
                        <a:t>من </a:t>
                      </a:r>
                      <a:r>
                        <a:rPr lang="ar-SA" sz="1200" dirty="0" smtClean="0">
                          <a:effectLst/>
                        </a:rPr>
                        <a:t>المخرجات</a:t>
                      </a:r>
                      <a:endParaRPr lang="ar-LB" sz="1200" dirty="0" smtClean="0">
                        <a:effectLst/>
                      </a:endParaRPr>
                    </a:p>
                    <a:p>
                      <a:pPr marL="71755" marR="71755" algn="ctr">
                        <a:lnSpc>
                          <a:spcPct val="107000"/>
                        </a:lnSpc>
                        <a:spcBef>
                          <a:spcPts val="0"/>
                        </a:spcBef>
                        <a:spcAft>
                          <a:spcPts val="0"/>
                        </a:spcAft>
                      </a:pPr>
                      <a:r>
                        <a:rPr lang="ar-SA" sz="1200" dirty="0" smtClean="0">
                          <a:effectLst/>
                        </a:rPr>
                        <a:t> </a:t>
                      </a:r>
                      <a:r>
                        <a:rPr lang="ar-SA" sz="1200" dirty="0">
                          <a:effectLst/>
                        </a:rPr>
                        <a:t>الى النتائج</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chemeClr val="bg1"/>
                    </a:solidFill>
                  </a:tcPr>
                </a:tc>
              </a:tr>
              <a:tr h="422787">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المخرجات</a:t>
                      </a:r>
                      <a:r>
                        <a:rPr lang="ar-LB" sz="1200" dirty="0" smtClean="0">
                          <a:effectLst/>
                        </a:rPr>
                        <a:t> (</a:t>
                      </a:r>
                      <a:r>
                        <a:rPr lang="en-US" sz="1200" dirty="0" smtClean="0">
                          <a:effectLst/>
                        </a:rPr>
                        <a:t>Outputs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rowSpan="3">
                  <a:txBody>
                    <a:bodyPr/>
                    <a:lstStyle/>
                    <a:p>
                      <a:pPr marL="71755" marR="71755" algn="ctr">
                        <a:lnSpc>
                          <a:spcPct val="107000"/>
                        </a:lnSpc>
                        <a:spcBef>
                          <a:spcPts val="0"/>
                        </a:spcBef>
                        <a:spcAft>
                          <a:spcPts val="0"/>
                        </a:spcAft>
                      </a:pPr>
                      <a:r>
                        <a:rPr lang="ar-LB" sz="1200" dirty="0">
                          <a:effectLst/>
                        </a:rPr>
                        <a:t>من المدخلات </a:t>
                      </a:r>
                      <a:r>
                        <a:rPr lang="ar-LB" sz="1200" dirty="0" smtClean="0">
                          <a:effectLst/>
                        </a:rPr>
                        <a:t>الى</a:t>
                      </a:r>
                    </a:p>
                    <a:p>
                      <a:pPr marL="71755" marR="71755" algn="ctr">
                        <a:lnSpc>
                          <a:spcPct val="107000"/>
                        </a:lnSpc>
                        <a:spcBef>
                          <a:spcPts val="0"/>
                        </a:spcBef>
                        <a:spcAft>
                          <a:spcPts val="0"/>
                        </a:spcAft>
                      </a:pPr>
                      <a:r>
                        <a:rPr lang="ar-LB" sz="1200" dirty="0" smtClean="0">
                          <a:effectLst/>
                        </a:rPr>
                        <a:t> </a:t>
                      </a:r>
                      <a:r>
                        <a:rPr lang="ar-LB" sz="1200" dirty="0">
                          <a:effectLst/>
                        </a:rPr>
                        <a:t>المخرجات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 anchor="ctr">
                    <a:solidFill>
                      <a:srgbClr val="E5E9F0"/>
                    </a:solidFill>
                  </a:tcPr>
                </a:tc>
              </a:tr>
              <a:tr h="422787">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النشاطات</a:t>
                      </a:r>
                      <a:r>
                        <a:rPr lang="ar-LB" sz="1200" dirty="0" smtClean="0">
                          <a:effectLst/>
                        </a:rPr>
                        <a:t> (</a:t>
                      </a:r>
                      <a:r>
                        <a:rPr lang="en-US" sz="1200" dirty="0" smtClean="0">
                          <a:effectLst/>
                        </a:rPr>
                        <a:t>Activities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vMerge="1">
                  <a:txBody>
                    <a:bodyPr/>
                    <a:lstStyle/>
                    <a:p>
                      <a:endParaRPr lang="en-US"/>
                    </a:p>
                  </a:txBody>
                  <a:tcPr/>
                </a:tc>
              </a:tr>
              <a:tr h="426253">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pPr marL="0" marR="0" algn="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a:txBody>
                    <a:bodyPr/>
                    <a:lstStyle/>
                    <a:p>
                      <a:endParaRPr lang="en-US" sz="2800" dirty="0"/>
                    </a:p>
                  </a:txBody>
                  <a:tcPr marL="68580" marR="68580" marT="0" marB="0" anchor="ctr">
                    <a:solidFill>
                      <a:srgbClr val="E5E9F0"/>
                    </a:solidFill>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1200" dirty="0" smtClean="0">
                          <a:effectLst/>
                        </a:rPr>
                        <a:t>المدخلات</a:t>
                      </a:r>
                      <a:endParaRPr lang="ar-LB" sz="1200" dirty="0" smtClean="0">
                        <a:effectLst/>
                      </a:endParaRPr>
                    </a:p>
                    <a:p>
                      <a:pPr marL="0" marR="0" indent="0" algn="ctr" defTabSz="914400" rtl="1" eaLnBrk="1" fontAlgn="auto" latinLnBrk="0" hangingPunct="1">
                        <a:lnSpc>
                          <a:spcPct val="107000"/>
                        </a:lnSpc>
                        <a:spcBef>
                          <a:spcPts val="0"/>
                        </a:spcBef>
                        <a:spcAft>
                          <a:spcPts val="0"/>
                        </a:spcAft>
                        <a:buClrTx/>
                        <a:buSzTx/>
                        <a:buFontTx/>
                        <a:buNone/>
                        <a:tabLst/>
                        <a:defRPr/>
                      </a:pPr>
                      <a:r>
                        <a:rPr lang="ar-LB" sz="1200" dirty="0" smtClean="0">
                          <a:effectLst/>
                        </a:rPr>
                        <a:t> (</a:t>
                      </a:r>
                      <a:r>
                        <a:rPr lang="en-US" sz="1200" dirty="0" smtClean="0">
                          <a:effectLst/>
                        </a:rPr>
                        <a:t>Inputs</a:t>
                      </a:r>
                      <a:r>
                        <a:rPr lang="ar-LB" sz="1200" dirty="0" smtClean="0">
                          <a:effectLst/>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5E9F0"/>
                    </a:solidFill>
                  </a:tcPr>
                </a:tc>
                <a:tc vMerge="1">
                  <a:txBody>
                    <a:bodyPr/>
                    <a:lstStyle/>
                    <a:p>
                      <a:endParaRPr lang="en-US"/>
                    </a:p>
                  </a:txBody>
                  <a:tcPr/>
                </a:tc>
              </a:tr>
            </a:tbl>
          </a:graphicData>
        </a:graphic>
      </p:graphicFrame>
      <p:sp>
        <p:nvSpPr>
          <p:cNvPr id="8" name="TextBox 7"/>
          <p:cNvSpPr txBox="1"/>
          <p:nvPr/>
        </p:nvSpPr>
        <p:spPr>
          <a:xfrm>
            <a:off x="4975596" y="1280615"/>
            <a:ext cx="3810001"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itchFamily="18" charset="0"/>
                <a:ea typeface="+mj-ea"/>
                <a:cs typeface="Times" pitchFamily="18" charset="0"/>
              </a:rPr>
              <a:t>إطار الرصد والتقييم</a:t>
            </a:r>
            <a:endParaRPr lang="en-US" sz="2800" b="1" kern="0" dirty="0">
              <a:solidFill>
                <a:srgbClr val="002060"/>
              </a:solidFill>
              <a:latin typeface="Times" pitchFamily="18" charset="0"/>
              <a:ea typeface="+mj-ea"/>
              <a:cs typeface="Times" pitchFamily="18" charset="0"/>
            </a:endParaRPr>
          </a:p>
        </p:txBody>
      </p:sp>
      <p:sp>
        <p:nvSpPr>
          <p:cNvPr id="7" name="Rectangle 6"/>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0" name="Rectangle 9"/>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1"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2"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35/48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693949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36/48</a:t>
            </a:r>
            <a:endParaRPr lang="en-US" sz="1800" dirty="0">
              <a:solidFill>
                <a:schemeClr val="bg1"/>
              </a:solidFill>
              <a:latin typeface="Times" pitchFamily="18" charset="0"/>
              <a:cs typeface="Times" pitchFamily="18" charset="0"/>
            </a:endParaRPr>
          </a:p>
        </p:txBody>
      </p:sp>
      <p:sp>
        <p:nvSpPr>
          <p:cNvPr id="7" name="Title 4"/>
          <p:cNvSpPr txBox="1">
            <a:spLocks/>
          </p:cNvSpPr>
          <p:nvPr/>
        </p:nvSpPr>
        <p:spPr>
          <a:xfrm>
            <a:off x="346881" y="1524000"/>
            <a:ext cx="8610600" cy="11430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r" rtl="1"/>
            <a:r>
              <a:rPr lang="ar-LB" altLang="en-US" sz="3600" kern="0" dirty="0" smtClean="0">
                <a:solidFill>
                  <a:srgbClr val="002060"/>
                </a:solidFill>
                <a:latin typeface="Times" pitchFamily="18" charset="0"/>
                <a:cs typeface="Times" pitchFamily="18" charset="0"/>
              </a:rPr>
              <a:t>الدورة </a:t>
            </a:r>
            <a:r>
              <a:rPr lang="ar-LB" altLang="en-US" sz="3600" kern="0" dirty="0">
                <a:solidFill>
                  <a:srgbClr val="002060"/>
                </a:solidFill>
                <a:latin typeface="Times" pitchFamily="18" charset="0"/>
                <a:cs typeface="Times" pitchFamily="18" charset="0"/>
              </a:rPr>
              <a:t>الثانية: منهج الإطار المنطقي والرصد والتقييم</a:t>
            </a:r>
          </a:p>
        </p:txBody>
      </p:sp>
      <p:sp>
        <p:nvSpPr>
          <p:cNvPr id="10" name="Rectangle 3"/>
          <p:cNvSpPr>
            <a:spLocks noChangeArrowheads="1"/>
          </p:cNvSpPr>
          <p:nvPr/>
        </p:nvSpPr>
        <p:spPr bwMode="auto">
          <a:xfrm>
            <a:off x="533400" y="2659292"/>
            <a:ext cx="7162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300" dirty="0" smtClean="0">
                <a:latin typeface="Arial"/>
              </a:rPr>
              <a:t>- العلاقة التكاملية ما بين منهج الإطار المنطقي وإطار الرصد والتقييم</a:t>
            </a:r>
          </a:p>
          <a:p>
            <a:pPr algn="just" rtl="1" eaLnBrk="0" fontAlgn="base" hangingPunct="0">
              <a:spcBef>
                <a:spcPct val="0"/>
              </a:spcBef>
              <a:spcAft>
                <a:spcPct val="0"/>
              </a:spcAft>
            </a:pPr>
            <a:r>
              <a:rPr lang="ar-LB" altLang="en-US" sz="3300" dirty="0" smtClean="0"/>
              <a:t>- أهمية اطار الرصد والتقييم </a:t>
            </a:r>
          </a:p>
          <a:p>
            <a:pPr algn="just" rtl="1" eaLnBrk="0" fontAlgn="base" hangingPunct="0">
              <a:spcBef>
                <a:spcPct val="0"/>
              </a:spcBef>
              <a:spcAft>
                <a:spcPct val="0"/>
              </a:spcAft>
            </a:pPr>
            <a:r>
              <a:rPr lang="ar-LB" altLang="en-US" sz="3300" dirty="0" smtClean="0"/>
              <a:t>- تمرين جماعي: رقم 3</a:t>
            </a:r>
            <a:endParaRPr lang="ar-LB" altLang="en-US" sz="3300" dirty="0"/>
          </a:p>
        </p:txBody>
      </p:sp>
    </p:spTree>
    <p:extLst>
      <p:ext uri="{BB962C8B-B14F-4D97-AF65-F5344CB8AC3E}">
        <p14:creationId xmlns:p14="http://schemas.microsoft.com/office/powerpoint/2010/main" val="1712217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557" y="3429000"/>
            <a:ext cx="8006443" cy="800219"/>
          </a:xfrm>
          <a:prstGeom prst="rect">
            <a:avLst/>
          </a:prstGeom>
        </p:spPr>
        <p:txBody>
          <a:bodyPr wrap="square">
            <a:spAutoFit/>
          </a:bodyPr>
          <a:lstStyle/>
          <a:p>
            <a:pPr algn="just" rtl="1" eaLnBrk="0" fontAlgn="base" hangingPunct="0">
              <a:spcBef>
                <a:spcPct val="0"/>
              </a:spcBef>
              <a:spcAft>
                <a:spcPct val="0"/>
              </a:spcAft>
            </a:pPr>
            <a:r>
              <a:rPr lang="ar-LB" sz="2300" dirty="0">
                <a:solidFill>
                  <a:srgbClr val="000000">
                    <a:lumMod val="85000"/>
                    <a:lumOff val="15000"/>
                  </a:srgbClr>
                </a:solidFill>
                <a:latin typeface="Times" panose="02020603050405020304" pitchFamily="18" charset="0"/>
              </a:rPr>
              <a:t>على المشاركين في ورشة العمل </a:t>
            </a:r>
            <a:r>
              <a:rPr lang="ar-LB" sz="2300" dirty="0" smtClean="0">
                <a:solidFill>
                  <a:srgbClr val="000000">
                    <a:lumMod val="85000"/>
                    <a:lumOff val="15000"/>
                  </a:srgbClr>
                </a:solidFill>
                <a:latin typeface="Times" panose="02020603050405020304" pitchFamily="18" charset="0"/>
              </a:rPr>
              <a:t>صياغة إطار الرصد والتقييم للمشروع الموزع عليهم</a:t>
            </a:r>
            <a:endParaRPr lang="ar-LB" sz="2300" dirty="0">
              <a:solidFill>
                <a:srgbClr val="000000">
                  <a:lumMod val="85000"/>
                  <a:lumOff val="15000"/>
                </a:srgbClr>
              </a:solidFill>
              <a:latin typeface="Times" panose="02020603050405020304" pitchFamily="18" charset="0"/>
            </a:endParaRPr>
          </a:p>
        </p:txBody>
      </p:sp>
      <p:sp>
        <p:nvSpPr>
          <p:cNvPr id="8" name="TextBox 1"/>
          <p:cNvSpPr txBox="1">
            <a:spLocks noChangeArrowheads="1"/>
          </p:cNvSpPr>
          <p:nvPr/>
        </p:nvSpPr>
        <p:spPr bwMode="auto">
          <a:xfrm>
            <a:off x="3213409" y="2331149"/>
            <a:ext cx="5348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428625" indent="-385763" algn="r" eaLnBrk="0" fontAlgn="base" hangingPunct="0">
              <a:spcBef>
                <a:spcPct val="0"/>
              </a:spcBef>
              <a:spcAft>
                <a:spcPct val="0"/>
              </a:spcAft>
            </a:pPr>
            <a:r>
              <a:rPr lang="ar-LB" altLang="en-US" sz="3600" b="1" kern="0" dirty="0">
                <a:solidFill>
                  <a:srgbClr val="002060"/>
                </a:solidFill>
                <a:ea typeface="+mn-ea"/>
                <a:cs typeface="Times" pitchFamily="18" charset="0"/>
              </a:rPr>
              <a:t>الدورة الثانية </a:t>
            </a:r>
            <a:r>
              <a:rPr lang="ar-LB" altLang="en-US" sz="3600" b="1" kern="0" dirty="0" smtClean="0">
                <a:solidFill>
                  <a:srgbClr val="002060"/>
                </a:solidFill>
                <a:ea typeface="+mn-ea"/>
                <a:cs typeface="Times" pitchFamily="18" charset="0"/>
              </a:rPr>
              <a:t>:</a:t>
            </a:r>
            <a:r>
              <a:rPr lang="ar-LB" sz="3600" b="1" kern="0" dirty="0">
                <a:solidFill>
                  <a:srgbClr val="002060"/>
                </a:solidFill>
                <a:ea typeface="+mn-ea"/>
                <a:cs typeface="Times" pitchFamily="18" charset="0"/>
              </a:rPr>
              <a:t>التمرين رقم 3</a:t>
            </a:r>
            <a:endParaRPr lang="en-US" sz="3600" b="1" kern="0" dirty="0">
              <a:solidFill>
                <a:srgbClr val="002060"/>
              </a:solidFill>
              <a:ea typeface="+mn-ea"/>
              <a:cs typeface="Times" pitchFamily="18" charset="0"/>
            </a:endParaRPr>
          </a:p>
        </p:txBody>
      </p:sp>
      <p:sp>
        <p:nvSpPr>
          <p:cNvPr id="2" name="Rectangle 1"/>
          <p:cNvSpPr/>
          <p:nvPr/>
        </p:nvSpPr>
        <p:spPr>
          <a:xfrm>
            <a:off x="457199" y="1447800"/>
            <a:ext cx="1779654" cy="523220"/>
          </a:xfrm>
          <a:prstGeom prst="rect">
            <a:avLst/>
          </a:prstGeom>
        </p:spPr>
        <p:txBody>
          <a:bodyPr wrap="none">
            <a:spAutoFit/>
          </a:bodyPr>
          <a:lstStyle/>
          <a:p>
            <a:pPr algn="r" eaLnBrk="0" fontAlgn="base" hangingPunct="0">
              <a:spcBef>
                <a:spcPct val="0"/>
              </a:spcBef>
              <a:spcAft>
                <a:spcPct val="0"/>
              </a:spcAft>
            </a:pPr>
            <a:r>
              <a:rPr lang="ar-LB" sz="2800" dirty="0">
                <a:solidFill>
                  <a:srgbClr val="E10040"/>
                </a:solidFill>
                <a:latin typeface="Impact" panose="020B0806030902050204" pitchFamily="34" charset="0"/>
                <a:ea typeface="Impact" panose="020B0806030902050204" pitchFamily="34" charset="0"/>
                <a:cs typeface="Impact" panose="020B0806030902050204" pitchFamily="34" charset="0"/>
              </a:rPr>
              <a:t>تمرين جماعي</a:t>
            </a:r>
            <a:endParaRPr lang="en-US" sz="2800" dirty="0">
              <a:solidFill>
                <a:srgbClr val="E10040"/>
              </a:solidFill>
              <a:latin typeface="Impact" panose="020B0806030902050204" pitchFamily="34" charset="0"/>
              <a:ea typeface="Impact" panose="020B0806030902050204" pitchFamily="34" charset="0"/>
              <a:cs typeface="Impact" panose="020B0806030902050204" pitchFamily="34" charset="0"/>
            </a:endParaRPr>
          </a:p>
        </p:txBody>
      </p:sp>
      <p:sp>
        <p:nvSpPr>
          <p:cNvPr id="6" name="Rectangle 5"/>
          <p:cNvSpPr/>
          <p:nvPr/>
        </p:nvSpPr>
        <p:spPr>
          <a:xfrm>
            <a:off x="139704" y="4648200"/>
            <a:ext cx="3073705" cy="769441"/>
          </a:xfrm>
          <a:prstGeom prst="rect">
            <a:avLst/>
          </a:prstGeom>
        </p:spPr>
        <p:txBody>
          <a:bodyPr wrap="square">
            <a:spAutoFit/>
          </a:bodyPr>
          <a:lstStyle/>
          <a:p>
            <a:pPr algn="r" eaLnBrk="0" fontAlgn="base" hangingPunct="0">
              <a:spcBef>
                <a:spcPct val="0"/>
              </a:spcBef>
              <a:spcAft>
                <a:spcPct val="0"/>
              </a:spcAft>
            </a:pPr>
            <a:r>
              <a:rPr lang="ar-LB" sz="4400" dirty="0">
                <a:solidFill>
                  <a:srgbClr val="E10040"/>
                </a:solidFill>
                <a:latin typeface="Impact" panose="020B0806030902050204" pitchFamily="34" charset="0"/>
                <a:ea typeface="Impact" panose="020B0806030902050204" pitchFamily="34" charset="0"/>
                <a:cs typeface="Impact" panose="020B0806030902050204" pitchFamily="34" charset="0"/>
              </a:rPr>
              <a:t>حلل وقارب</a:t>
            </a:r>
            <a:endParaRPr lang="en-US" sz="4400" dirty="0">
              <a:solidFill>
                <a:srgbClr val="E10040"/>
              </a:solidFill>
              <a:latin typeface="Impact" panose="020B0806030902050204" pitchFamily="34" charset="0"/>
              <a:ea typeface="Impact" panose="020B0806030902050204" pitchFamily="34" charset="0"/>
              <a:cs typeface="Impact" panose="020B0806030902050204" pitchFamily="34" charset="0"/>
            </a:endParaRPr>
          </a:p>
        </p:txBody>
      </p:sp>
      <p:sp>
        <p:nvSpPr>
          <p:cNvPr id="7" name="Rectangle 6"/>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0" name="Rectangle 9"/>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1"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12"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40/48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507565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الثانية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A03B53"/>
                </a:solidFill>
                <a:cs typeface="Times" pitchFamily="18" charset="0"/>
              </a:rPr>
              <a:t>نهاية الدورة الثانية</a:t>
            </a:r>
            <a:endParaRPr lang="en-US" altLang="en-US" sz="5400" b="1" dirty="0">
              <a:solidFill>
                <a:srgbClr val="A03B53"/>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41/48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117388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حان وقت الاستراحة!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002060"/>
                </a:solidFill>
                <a:cs typeface="Times" pitchFamily="18" charset="0"/>
              </a:rPr>
              <a:t>استراحة الغداء</a:t>
            </a:r>
            <a:endParaRPr lang="en-US" altLang="en-US" sz="5400" b="1" dirty="0">
              <a:solidFill>
                <a:srgbClr val="002060"/>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42/48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487619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066800" y="2895600"/>
            <a:ext cx="6740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buFontTx/>
              <a:buChar char="-"/>
            </a:pPr>
            <a:r>
              <a:rPr lang="ar-LB" altLang="en-US" sz="2400" b="1" dirty="0" smtClean="0">
                <a:latin typeface="Arial"/>
              </a:rPr>
              <a:t>إطار النتائج </a:t>
            </a:r>
            <a:r>
              <a:rPr lang="en-US" altLang="en-US" sz="2400" b="1" dirty="0" smtClean="0">
                <a:latin typeface="Arial"/>
              </a:rPr>
              <a:t>“Results Framework”</a:t>
            </a:r>
          </a:p>
          <a:p>
            <a:pPr algn="just" rtl="1" eaLnBrk="0" fontAlgn="base" hangingPunct="0">
              <a:spcBef>
                <a:spcPct val="0"/>
              </a:spcBef>
              <a:spcAft>
                <a:spcPct val="0"/>
              </a:spcAft>
              <a:buFontTx/>
              <a:buChar char="-"/>
            </a:pPr>
            <a:r>
              <a:rPr lang="ar-LB" altLang="en-US" sz="2400" b="1" dirty="0" smtClean="0">
                <a:latin typeface="Arial"/>
              </a:rPr>
              <a:t>تمرين رقم 4 – إطار النتائج</a:t>
            </a:r>
          </a:p>
        </p:txBody>
      </p:sp>
      <p:sp>
        <p:nvSpPr>
          <p:cNvPr id="9" name="TextBox 1"/>
          <p:cNvSpPr txBox="1">
            <a:spLocks noChangeArrowheads="1"/>
          </p:cNvSpPr>
          <p:nvPr/>
        </p:nvSpPr>
        <p:spPr bwMode="auto">
          <a:xfrm>
            <a:off x="528069" y="1730984"/>
            <a:ext cx="839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600" b="1" kern="0" dirty="0">
                <a:solidFill>
                  <a:srgbClr val="002060"/>
                </a:solidFill>
                <a:ea typeface="+mn-ea"/>
                <a:cs typeface="Times" pitchFamily="18" charset="0"/>
              </a:rPr>
              <a:t>الدورة </a:t>
            </a:r>
            <a:r>
              <a:rPr lang="ar-LB" altLang="en-US" sz="3600" b="1" kern="0" dirty="0" smtClean="0">
                <a:solidFill>
                  <a:srgbClr val="002060"/>
                </a:solidFill>
                <a:ea typeface="+mn-ea"/>
                <a:cs typeface="Times" pitchFamily="18" charset="0"/>
              </a:rPr>
              <a:t>الثالثة: </a:t>
            </a:r>
            <a:r>
              <a:rPr lang="ar-LB" altLang="en-US" sz="3600" b="1" kern="0" dirty="0">
                <a:solidFill>
                  <a:srgbClr val="002060"/>
                </a:solidFill>
                <a:ea typeface="+mn-ea"/>
                <a:cs typeface="Times" pitchFamily="18" charset="0"/>
              </a:rPr>
              <a:t>مدخل الى منهج </a:t>
            </a:r>
            <a:r>
              <a:rPr lang="ar-LB" altLang="en-US" sz="3600" b="1" kern="0" dirty="0" smtClean="0">
                <a:solidFill>
                  <a:srgbClr val="002060"/>
                </a:solidFill>
                <a:ea typeface="+mn-ea"/>
                <a:cs typeface="Times" pitchFamily="18" charset="0"/>
              </a:rPr>
              <a:t>الإطار النتائجي</a:t>
            </a:r>
            <a:endParaRPr lang="en-US" altLang="en-US" sz="3600" b="1" kern="0" dirty="0">
              <a:solidFill>
                <a:srgbClr val="002060"/>
              </a:solidFill>
              <a:ea typeface="+mn-ea"/>
              <a:cs typeface="Times" pitchFamily="18" charset="0"/>
            </a:endParaRPr>
          </a:p>
        </p:txBody>
      </p:sp>
      <p:sp>
        <p:nvSpPr>
          <p:cNvPr id="15" name="Rectangle 1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6" name="Rectangle 1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7"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a:solidFill>
                  <a:schemeClr val="bg1"/>
                </a:solidFill>
                <a:latin typeface="Times" pitchFamily="18" charset="0"/>
                <a:cs typeface="Times" pitchFamily="18" charset="0"/>
              </a:rPr>
              <a:t>الدورة </a:t>
            </a:r>
            <a:r>
              <a:rPr lang="ar-LB" sz="2800" dirty="0" smtClean="0">
                <a:solidFill>
                  <a:schemeClr val="bg1"/>
                </a:solidFill>
                <a:latin typeface="Times" pitchFamily="18" charset="0"/>
                <a:cs typeface="Times" pitchFamily="18" charset="0"/>
              </a:rPr>
              <a:t>الثالثة</a:t>
            </a:r>
            <a:endParaRPr lang="en-US" sz="2400" dirty="0">
              <a:solidFill>
                <a:schemeClr val="bg1"/>
              </a:solidFill>
              <a:latin typeface="Times" pitchFamily="18" charset="0"/>
              <a:cs typeface="Times" pitchFamily="18" charset="0"/>
            </a:endParaRPr>
          </a:p>
        </p:txBody>
      </p:sp>
      <p:sp>
        <p:nvSpPr>
          <p:cNvPr id="1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43/48</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710394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4/54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199" y="28194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b="1" kern="0" dirty="0" smtClean="0">
                <a:solidFill>
                  <a:srgbClr val="002060"/>
                </a:solidFill>
                <a:ea typeface="+mj-ea"/>
                <a:cs typeface="Times" pitchFamily="18" charset="0"/>
              </a:rPr>
              <a:t>أهداف </a:t>
            </a:r>
            <a:r>
              <a:rPr lang="ar-LB" altLang="en-US" b="1" kern="0" dirty="0">
                <a:solidFill>
                  <a:srgbClr val="002060"/>
                </a:solidFill>
                <a:ea typeface="+mj-ea"/>
                <a:cs typeface="Times" pitchFamily="18" charset="0"/>
              </a:rPr>
              <a:t>ورشة العمل والنتائج المتوخاة </a:t>
            </a:r>
          </a:p>
          <a:p>
            <a:pPr algn="just" rtl="1">
              <a:buFont typeface="Wingdings" charset="2"/>
              <a:buChar char="§"/>
            </a:pPr>
            <a:r>
              <a:rPr lang="ar-LB" altLang="en-US" b="1" kern="0" dirty="0" smtClean="0">
                <a:solidFill>
                  <a:schemeClr val="bg1">
                    <a:lumMod val="85000"/>
                  </a:schemeClr>
                </a:solidFill>
                <a:ea typeface="+mj-ea"/>
                <a:cs typeface="Times" pitchFamily="18" charset="0"/>
              </a:rPr>
              <a:t>تمرين </a:t>
            </a:r>
            <a:r>
              <a:rPr lang="ar-LB" altLang="en-US" b="1" kern="0" dirty="0">
                <a:solidFill>
                  <a:schemeClr val="bg1">
                    <a:lumMod val="85000"/>
                  </a:schemeClr>
                </a:solidFill>
                <a:ea typeface="+mj-ea"/>
                <a:cs typeface="Times" pitchFamily="18" charset="0"/>
              </a:rPr>
              <a:t>جماعي: رقم 1 </a:t>
            </a:r>
          </a:p>
          <a:p>
            <a:pPr algn="just" rtl="1">
              <a:buFont typeface="Wingdings" charset="2"/>
              <a:buChar char="§"/>
            </a:pPr>
            <a:r>
              <a:rPr lang="ar-LB" altLang="en-US" b="1" kern="0" dirty="0" smtClean="0">
                <a:solidFill>
                  <a:schemeClr val="bg1">
                    <a:lumMod val="85000"/>
                  </a:schemeClr>
                </a:solidFill>
                <a:ea typeface="+mj-ea"/>
                <a:cs typeface="Times" pitchFamily="18" charset="0"/>
              </a:rPr>
              <a:t>توقعات </a:t>
            </a:r>
            <a:r>
              <a:rPr lang="ar-LB" altLang="en-US" b="1" kern="0" dirty="0">
                <a:solidFill>
                  <a:schemeClr val="bg1">
                    <a:lumMod val="85000"/>
                  </a:schemeClr>
                </a:solidFill>
                <a:ea typeface="+mj-ea"/>
                <a:cs typeface="Times" pitchFamily="18" charset="0"/>
              </a:rPr>
              <a:t>المشاركين </a:t>
            </a:r>
          </a:p>
          <a:p>
            <a:pPr algn="just" rtl="1">
              <a:buFont typeface="Wingdings" charset="2"/>
              <a:buChar char="§"/>
            </a:pPr>
            <a:r>
              <a:rPr lang="ar-LB" altLang="en-US" b="1" kern="0" dirty="0" smtClean="0">
                <a:solidFill>
                  <a:schemeClr val="bg1">
                    <a:lumMod val="85000"/>
                  </a:schemeClr>
                </a:solidFill>
                <a:ea typeface="+mj-ea"/>
                <a:cs typeface="Times" pitchFamily="18" charset="0"/>
              </a:rPr>
              <a:t>أجندة </a:t>
            </a:r>
            <a:r>
              <a:rPr lang="ar-LB" altLang="en-US" b="1" kern="0" dirty="0">
                <a:solidFill>
                  <a:schemeClr val="bg1">
                    <a:lumMod val="85000"/>
                  </a:schemeClr>
                </a:solidFill>
                <a:ea typeface="+mj-ea"/>
                <a:cs typeface="Times" pitchFamily="18" charset="0"/>
              </a:rPr>
              <a:t>ورشة العمل التدريبيّة</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kern="0" dirty="0" smtClean="0">
                <a:solidFill>
                  <a:srgbClr val="002060"/>
                </a:solidFill>
                <a:cs typeface="Times" pitchFamily="18" charset="0"/>
              </a:rPr>
              <a:t>الدورة الافتتاحية:</a:t>
            </a:r>
            <a:endParaRPr lang="en-US" altLang="en-US" sz="3600" kern="0" dirty="0" smtClean="0">
              <a:solidFill>
                <a:srgbClr val="002060"/>
              </a:solidFill>
              <a:cs typeface="Times" pitchFamily="18" charset="0"/>
            </a:endParaRPr>
          </a:p>
        </p:txBody>
      </p:sp>
    </p:spTree>
    <p:extLst>
      <p:ext uri="{BB962C8B-B14F-4D97-AF65-F5344CB8AC3E}">
        <p14:creationId xmlns:p14="http://schemas.microsoft.com/office/powerpoint/2010/main" val="4126726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528069" y="1730984"/>
            <a:ext cx="839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600" kern="0" dirty="0">
                <a:solidFill>
                  <a:srgbClr val="002060"/>
                </a:solidFill>
                <a:ea typeface="+mn-ea"/>
                <a:cs typeface="Times" pitchFamily="18" charset="0"/>
              </a:rPr>
              <a:t>الدورة </a:t>
            </a:r>
            <a:r>
              <a:rPr lang="ar-LB" altLang="en-US" sz="3600" kern="0" dirty="0" smtClean="0">
                <a:solidFill>
                  <a:srgbClr val="002060"/>
                </a:solidFill>
                <a:ea typeface="+mn-ea"/>
                <a:cs typeface="Times" pitchFamily="18" charset="0"/>
              </a:rPr>
              <a:t>الثالثة: </a:t>
            </a:r>
            <a:r>
              <a:rPr lang="ar-LB" altLang="en-US" sz="3600" b="1" kern="0" dirty="0">
                <a:solidFill>
                  <a:srgbClr val="002060"/>
                </a:solidFill>
                <a:cs typeface="Times" pitchFamily="18" charset="0"/>
              </a:rPr>
              <a:t>مدخل الى منهج الإطار النتائجي</a:t>
            </a:r>
            <a:endParaRPr lang="en-US" altLang="en-US" sz="3600" b="1" kern="0" dirty="0">
              <a:solidFill>
                <a:srgbClr val="002060"/>
              </a:solidFill>
              <a:ea typeface="+mn-ea"/>
              <a:cs typeface="Times" pitchFamily="18" charset="0"/>
            </a:endParaRPr>
          </a:p>
        </p:txBody>
      </p:sp>
      <p:sp>
        <p:nvSpPr>
          <p:cNvPr id="15" name="Rectangle 1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6" name="Rectangle 1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7"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a:solidFill>
                  <a:schemeClr val="bg1"/>
                </a:solidFill>
                <a:latin typeface="Times" pitchFamily="18" charset="0"/>
                <a:cs typeface="Times" pitchFamily="18" charset="0"/>
              </a:rPr>
              <a:t>الدورة </a:t>
            </a:r>
            <a:r>
              <a:rPr lang="ar-LB" sz="2800" dirty="0" smtClean="0">
                <a:solidFill>
                  <a:schemeClr val="bg1"/>
                </a:solidFill>
                <a:latin typeface="Times" pitchFamily="18" charset="0"/>
                <a:cs typeface="Times" pitchFamily="18" charset="0"/>
              </a:rPr>
              <a:t>الثالثة</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44/48</a:t>
            </a:r>
            <a:endParaRPr lang="en-US" sz="1800" dirty="0">
              <a:solidFill>
                <a:schemeClr val="bg1"/>
              </a:solidFill>
              <a:latin typeface="Times" pitchFamily="18" charset="0"/>
              <a:cs typeface="Times" pitchFamily="18" charset="0"/>
            </a:endParaRPr>
          </a:p>
        </p:txBody>
      </p:sp>
      <p:sp>
        <p:nvSpPr>
          <p:cNvPr id="8" name="Rectangle 3"/>
          <p:cNvSpPr>
            <a:spLocks noChangeArrowheads="1"/>
          </p:cNvSpPr>
          <p:nvPr/>
        </p:nvSpPr>
        <p:spPr bwMode="auto">
          <a:xfrm>
            <a:off x="1066800" y="2895600"/>
            <a:ext cx="6740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buFontTx/>
              <a:buChar char="-"/>
            </a:pPr>
            <a:r>
              <a:rPr lang="ar-LB" altLang="en-US" sz="2400" b="1" dirty="0" smtClean="0">
                <a:solidFill>
                  <a:srgbClr val="002060"/>
                </a:solidFill>
                <a:latin typeface="Arial"/>
              </a:rPr>
              <a:t>إطار النتائج </a:t>
            </a:r>
            <a:r>
              <a:rPr lang="en-US" altLang="en-US" sz="2400" b="1" dirty="0" smtClean="0">
                <a:solidFill>
                  <a:srgbClr val="002060"/>
                </a:solidFill>
                <a:latin typeface="Arial"/>
              </a:rPr>
              <a:t>“Results Framework”</a:t>
            </a:r>
          </a:p>
          <a:p>
            <a:pPr algn="just" rtl="1" eaLnBrk="0" fontAlgn="base" hangingPunct="0">
              <a:spcBef>
                <a:spcPct val="0"/>
              </a:spcBef>
              <a:spcAft>
                <a:spcPct val="0"/>
              </a:spcAft>
              <a:buFontTx/>
              <a:buChar char="-"/>
            </a:pPr>
            <a:r>
              <a:rPr lang="ar-LB" altLang="en-US" sz="2400" dirty="0" smtClean="0">
                <a:solidFill>
                  <a:schemeClr val="bg1">
                    <a:lumMod val="85000"/>
                  </a:schemeClr>
                </a:solidFill>
                <a:latin typeface="Arial"/>
              </a:rPr>
              <a:t>تمرين رقم 4 – إطار النتائج</a:t>
            </a:r>
          </a:p>
        </p:txBody>
      </p:sp>
    </p:spTree>
    <p:extLst>
      <p:ext uri="{BB962C8B-B14F-4D97-AF65-F5344CB8AC3E}">
        <p14:creationId xmlns:p14="http://schemas.microsoft.com/office/powerpoint/2010/main" val="962288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2095483" y="1381036"/>
            <a:ext cx="6553200"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anose="02020603050405020304" pitchFamily="18" charset="0"/>
                <a:cs typeface="Times" pitchFamily="18" charset="0"/>
              </a:rPr>
              <a:t>إطار النتائج هو </a:t>
            </a:r>
            <a:r>
              <a:rPr lang="ar-LB" sz="2800" kern="0" dirty="0" smtClean="0">
                <a:solidFill>
                  <a:srgbClr val="002060"/>
                </a:solidFill>
                <a:latin typeface="Times" panose="02020603050405020304" pitchFamily="18" charset="0"/>
                <a:cs typeface="Times" pitchFamily="18" charset="0"/>
              </a:rPr>
              <a:t>..</a:t>
            </a:r>
            <a:r>
              <a:rPr lang="ar-LB" sz="2800" kern="0" dirty="0">
                <a:solidFill>
                  <a:srgbClr val="002060"/>
                </a:solidFill>
                <a:latin typeface="Times" panose="02020603050405020304" pitchFamily="18" charset="0"/>
                <a:cs typeface="Times" pitchFamily="18" charset="0"/>
              </a:rPr>
              <a:t>.</a:t>
            </a:r>
            <a:r>
              <a:rPr lang="ar-LB" sz="2800" b="1" dirty="0" smtClean="0">
                <a:solidFill>
                  <a:srgbClr val="002060"/>
                </a:solidFill>
                <a:cs typeface="Latha" panose="020B0604020202020204" pitchFamily="34" charset="0"/>
              </a:rPr>
              <a:t> </a:t>
            </a:r>
            <a:endParaRPr lang="en-US" sz="2800" b="1" dirty="0">
              <a:solidFill>
                <a:srgbClr val="002060"/>
              </a:solidFill>
              <a:cs typeface="Latha" panose="020B0604020202020204" pitchFamily="34" charset="0"/>
            </a:endParaRPr>
          </a:p>
        </p:txBody>
      </p:sp>
      <p:sp>
        <p:nvSpPr>
          <p:cNvPr id="52" name="Rectangle 51"/>
          <p:cNvSpPr/>
          <p:nvPr/>
        </p:nvSpPr>
        <p:spPr>
          <a:xfrm>
            <a:off x="6553200" y="1841242"/>
            <a:ext cx="2133600" cy="4093428"/>
          </a:xfrm>
          <a:prstGeom prst="rect">
            <a:avLst/>
          </a:prstGeom>
        </p:spPr>
        <p:txBody>
          <a:bodyPr wrap="square">
            <a:spAutoFit/>
          </a:bodyPr>
          <a:lstStyle/>
          <a:p>
            <a:pPr algn="just" rtl="1" eaLnBrk="0" fontAlgn="base" hangingPunct="0">
              <a:spcBef>
                <a:spcPct val="0"/>
              </a:spcBef>
              <a:spcAft>
                <a:spcPct val="0"/>
              </a:spcAft>
            </a:pPr>
            <a:r>
              <a:rPr lang="ar-SA" sz="2000" dirty="0">
                <a:solidFill>
                  <a:srgbClr val="000000">
                    <a:lumMod val="65000"/>
                    <a:lumOff val="35000"/>
                  </a:srgbClr>
                </a:solidFill>
                <a:cs typeface="Times" panose="02020603050405020304" pitchFamily="18" charset="0"/>
              </a:rPr>
              <a:t>رسم بياني يُستخدم لتوضيح سياسة إنمائيّة ما معتمدة من أجل تحقيق هدف إنمائي معين خلال فترة زمنية محددة ويعكس هذا الإطار منطق السبب والنتيجة</a:t>
            </a:r>
            <a:r>
              <a:rPr lang="ar-LB" sz="2000" dirty="0">
                <a:solidFill>
                  <a:srgbClr val="000000">
                    <a:lumMod val="65000"/>
                    <a:lumOff val="35000"/>
                  </a:srgbClr>
                </a:solidFill>
                <a:cs typeface="Times" panose="02020603050405020304" pitchFamily="18" charset="0"/>
              </a:rPr>
              <a:t>. إن إطار النتائج هو أداة للتخطيط "</a:t>
            </a:r>
            <a:r>
              <a:rPr lang="en-US" sz="2000" dirty="0">
                <a:solidFill>
                  <a:srgbClr val="000000">
                    <a:lumMod val="65000"/>
                    <a:lumOff val="35000"/>
                  </a:srgbClr>
                </a:solidFill>
                <a:latin typeface="Times New Roman" panose="02020603050405020304" pitchFamily="18" charset="0"/>
                <a:cs typeface="Times New Roman" panose="02020603050405020304" pitchFamily="18" charset="0"/>
              </a:rPr>
              <a:t>planning</a:t>
            </a:r>
            <a:r>
              <a:rPr lang="ar-LB" sz="2000" dirty="0">
                <a:solidFill>
                  <a:srgbClr val="000000">
                    <a:lumMod val="65000"/>
                    <a:lumOff val="35000"/>
                  </a:srgbClr>
                </a:solidFill>
                <a:cs typeface="Times" panose="02020603050405020304" pitchFamily="18" charset="0"/>
              </a:rPr>
              <a:t>"، الإدارة "</a:t>
            </a:r>
            <a:r>
              <a:rPr lang="en-US" sz="2000" dirty="0">
                <a:solidFill>
                  <a:srgbClr val="000000">
                    <a:lumMod val="65000"/>
                    <a:lumOff val="35000"/>
                  </a:srgbClr>
                </a:solidFill>
                <a:latin typeface="Times New Roman" panose="02020603050405020304" pitchFamily="18" charset="0"/>
                <a:cs typeface="Times New Roman" panose="02020603050405020304" pitchFamily="18" charset="0"/>
              </a:rPr>
              <a:t>management</a:t>
            </a:r>
            <a:r>
              <a:rPr lang="ar-LB" sz="2000" dirty="0">
                <a:solidFill>
                  <a:srgbClr val="000000">
                    <a:lumMod val="65000"/>
                    <a:lumOff val="35000"/>
                  </a:srgbClr>
                </a:solidFill>
                <a:cs typeface="Times" panose="02020603050405020304" pitchFamily="18" charset="0"/>
              </a:rPr>
              <a:t>" والتواصل "</a:t>
            </a:r>
            <a:r>
              <a:rPr lang="en-US" sz="2000" dirty="0">
                <a:solidFill>
                  <a:srgbClr val="000000">
                    <a:lumMod val="65000"/>
                    <a:lumOff val="35000"/>
                  </a:srgbClr>
                </a:solidFill>
                <a:latin typeface="Times New Roman" panose="02020603050405020304" pitchFamily="18" charset="0"/>
                <a:cs typeface="Times New Roman" panose="02020603050405020304" pitchFamily="18" charset="0"/>
              </a:rPr>
              <a:t>communication</a:t>
            </a:r>
            <a:r>
              <a:rPr lang="ar-LB" sz="2000" dirty="0">
                <a:solidFill>
                  <a:srgbClr val="000000">
                    <a:lumMod val="65000"/>
                    <a:lumOff val="35000"/>
                  </a:srgbClr>
                </a:solidFill>
                <a:cs typeface="Times" panose="02020603050405020304" pitchFamily="18" charset="0"/>
              </a:rPr>
              <a:t>"</a:t>
            </a:r>
            <a:endParaRPr lang="en-US" sz="2000" dirty="0">
              <a:solidFill>
                <a:srgbClr val="000000">
                  <a:lumMod val="65000"/>
                  <a:lumOff val="35000"/>
                </a:srgbClr>
              </a:solidFill>
              <a:cs typeface="Times" panose="02020603050405020304" pitchFamily="18" charset="0"/>
            </a:endParaRPr>
          </a:p>
        </p:txBody>
      </p:sp>
      <p:pic>
        <p:nvPicPr>
          <p:cNvPr id="6" name="Picture 5"/>
          <p:cNvPicPr>
            <a:picLocks noChangeAspect="1"/>
          </p:cNvPicPr>
          <p:nvPr/>
        </p:nvPicPr>
        <p:blipFill>
          <a:blip r:embed="rId3"/>
          <a:stretch>
            <a:fillRect/>
          </a:stretch>
        </p:blipFill>
        <p:spPr>
          <a:xfrm>
            <a:off x="435434" y="1381036"/>
            <a:ext cx="6041566" cy="4916176"/>
          </a:xfrm>
          <a:prstGeom prst="rect">
            <a:avLst/>
          </a:prstGeom>
        </p:spPr>
      </p:pic>
    </p:spTree>
    <p:extLst>
      <p:ext uri="{BB962C8B-B14F-4D97-AF65-F5344CB8AC3E}">
        <p14:creationId xmlns:p14="http://schemas.microsoft.com/office/powerpoint/2010/main" val="169071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114800" y="1295400"/>
            <a:ext cx="4572000" cy="5632311"/>
          </a:xfrm>
          <a:prstGeom prst="rect">
            <a:avLst/>
          </a:prstGeom>
        </p:spPr>
        <p:txBody>
          <a:bodyPr wrap="square">
            <a:spAutoFit/>
          </a:bodyPr>
          <a:lstStyle/>
          <a:p>
            <a:pPr algn="just" rtl="1" eaLnBrk="0" fontAlgn="base" hangingPunct="0">
              <a:spcBef>
                <a:spcPct val="0"/>
              </a:spcBef>
              <a:spcAft>
                <a:spcPct val="0"/>
              </a:spcAft>
            </a:pPr>
            <a:r>
              <a:rPr lang="ar-SA" sz="2000" b="1" dirty="0">
                <a:solidFill>
                  <a:srgbClr val="000000">
                    <a:lumMod val="65000"/>
                    <a:lumOff val="35000"/>
                  </a:srgbClr>
                </a:solidFill>
              </a:rPr>
              <a:t>أ. الهدف الاستراتيجي </a:t>
            </a:r>
            <a:r>
              <a:rPr lang="ar-SA" sz="1600" b="1" dirty="0">
                <a:solidFill>
                  <a:srgbClr val="000000">
                    <a:lumMod val="65000"/>
                    <a:lumOff val="35000"/>
                  </a:srgbClr>
                </a:solidFill>
              </a:rPr>
              <a:t>"</a:t>
            </a:r>
            <a:r>
              <a:rPr lang="en-US" sz="1600" b="1" dirty="0">
                <a:solidFill>
                  <a:srgbClr val="000000">
                    <a:lumMod val="65000"/>
                    <a:lumOff val="35000"/>
                  </a:srgbClr>
                </a:solidFill>
              </a:rPr>
              <a:t>Strategic Goal</a:t>
            </a:r>
            <a:r>
              <a:rPr lang="ar-SA" sz="1600" b="1" dirty="0">
                <a:solidFill>
                  <a:srgbClr val="000000">
                    <a:lumMod val="65000"/>
                    <a:lumOff val="35000"/>
                  </a:srgbClr>
                </a:solidFill>
              </a:rPr>
              <a:t>"</a:t>
            </a:r>
            <a:r>
              <a:rPr lang="ar-SA" sz="2000" b="1" dirty="0">
                <a:solidFill>
                  <a:srgbClr val="000000">
                    <a:lumMod val="65000"/>
                    <a:lumOff val="35000"/>
                  </a:srgbClr>
                </a:solidFill>
              </a:rPr>
              <a:t>:</a:t>
            </a:r>
            <a:r>
              <a:rPr lang="ar-SA" sz="2000" dirty="0">
                <a:solidFill>
                  <a:srgbClr val="000000">
                    <a:lumMod val="65000"/>
                    <a:lumOff val="35000"/>
                  </a:srgbClr>
                </a:solidFill>
              </a:rPr>
              <a:t> أعلى مستوى من التأثير التي ترغب المنظمة في تحقيقه </a:t>
            </a:r>
            <a:r>
              <a:rPr lang="ar-LB" sz="2000" dirty="0">
                <a:solidFill>
                  <a:srgbClr val="000000">
                    <a:lumMod val="65000"/>
                    <a:lumOff val="35000"/>
                  </a:srgbClr>
                </a:solidFill>
              </a:rPr>
              <a:t>ضمن </a:t>
            </a:r>
            <a:r>
              <a:rPr lang="ar-SA" sz="2000" dirty="0">
                <a:solidFill>
                  <a:srgbClr val="000000">
                    <a:lumMod val="65000"/>
                    <a:lumOff val="35000"/>
                  </a:srgbClr>
                </a:solidFill>
              </a:rPr>
              <a:t>جدول زمني محدد ضمن خطتها الاستراتيجية.</a:t>
            </a:r>
            <a:endParaRPr lang="ar-LB" sz="2000" dirty="0">
              <a:solidFill>
                <a:srgbClr val="000000">
                  <a:lumMod val="65000"/>
                  <a:lumOff val="35000"/>
                </a:srgbClr>
              </a:solidFill>
            </a:endParaRPr>
          </a:p>
          <a:p>
            <a:pPr algn="just" rtl="1" eaLnBrk="0" fontAlgn="base" hangingPunct="0">
              <a:spcBef>
                <a:spcPct val="0"/>
              </a:spcBef>
              <a:spcAft>
                <a:spcPct val="0"/>
              </a:spcAft>
            </a:pPr>
            <a:endParaRPr lang="en-US" sz="1000" dirty="0">
              <a:solidFill>
                <a:srgbClr val="000000">
                  <a:lumMod val="65000"/>
                  <a:lumOff val="35000"/>
                </a:srgbClr>
              </a:solidFill>
            </a:endParaRPr>
          </a:p>
          <a:p>
            <a:pPr algn="just" rtl="1" eaLnBrk="0" fontAlgn="base" hangingPunct="0">
              <a:spcBef>
                <a:spcPct val="0"/>
              </a:spcBef>
              <a:spcAft>
                <a:spcPct val="0"/>
              </a:spcAft>
            </a:pPr>
            <a:r>
              <a:rPr lang="ar-SA" sz="2000" b="1" dirty="0">
                <a:solidFill>
                  <a:srgbClr val="000000">
                    <a:lumMod val="65000"/>
                    <a:lumOff val="35000"/>
                  </a:srgbClr>
                </a:solidFill>
              </a:rPr>
              <a:t>ب. الهدف النهائي </a:t>
            </a:r>
            <a:r>
              <a:rPr lang="ar-SA" sz="1600" b="1" dirty="0">
                <a:solidFill>
                  <a:srgbClr val="000000">
                    <a:lumMod val="65000"/>
                    <a:lumOff val="35000"/>
                  </a:srgbClr>
                </a:solidFill>
              </a:rPr>
              <a:t>"</a:t>
            </a:r>
            <a:r>
              <a:rPr lang="en-US" sz="1600" b="1" dirty="0">
                <a:solidFill>
                  <a:srgbClr val="000000">
                    <a:lumMod val="65000"/>
                    <a:lumOff val="35000"/>
                  </a:srgbClr>
                </a:solidFill>
              </a:rPr>
              <a:t>Development</a:t>
            </a:r>
            <a:r>
              <a:rPr lang="en-US" sz="2000" b="1" dirty="0">
                <a:solidFill>
                  <a:srgbClr val="000000">
                    <a:lumMod val="65000"/>
                    <a:lumOff val="35000"/>
                  </a:srgbClr>
                </a:solidFill>
              </a:rPr>
              <a:t> </a:t>
            </a:r>
            <a:r>
              <a:rPr lang="en-US" sz="1600" b="1" dirty="0">
                <a:solidFill>
                  <a:srgbClr val="000000">
                    <a:lumMod val="65000"/>
                    <a:lumOff val="35000"/>
                  </a:srgbClr>
                </a:solidFill>
              </a:rPr>
              <a:t>Objective</a:t>
            </a:r>
            <a:r>
              <a:rPr lang="ar-SA" sz="1600" b="1" dirty="0">
                <a:solidFill>
                  <a:srgbClr val="000000">
                    <a:lumMod val="65000"/>
                    <a:lumOff val="35000"/>
                  </a:srgbClr>
                </a:solidFill>
              </a:rPr>
              <a:t>"</a:t>
            </a:r>
            <a:r>
              <a:rPr lang="ar-SA" sz="2000" b="1" dirty="0">
                <a:solidFill>
                  <a:srgbClr val="000000">
                    <a:lumMod val="65000"/>
                    <a:lumOff val="35000"/>
                  </a:srgbClr>
                </a:solidFill>
              </a:rPr>
              <a:t>:</a:t>
            </a:r>
            <a:r>
              <a:rPr lang="ar-SA" sz="2000" dirty="0">
                <a:solidFill>
                  <a:srgbClr val="000000">
                    <a:lumMod val="65000"/>
                    <a:lumOff val="35000"/>
                  </a:srgbClr>
                </a:solidFill>
              </a:rPr>
              <a:t> الهدف أو النتيجة الأكثر طموحا التي تسعى المنظمة الى تحقيقها ويمكن أن تكون قابلة للمساءلة عنها، جنبا إلى جنب مع شركائها، على مدى زمني معين. يمكن للخطة الاستراتيجية أن تتضمن أكثر هدف نهائي واحد.</a:t>
            </a:r>
            <a:endParaRPr lang="ar-LB" sz="2000" dirty="0">
              <a:solidFill>
                <a:srgbClr val="000000">
                  <a:lumMod val="65000"/>
                  <a:lumOff val="35000"/>
                </a:srgbClr>
              </a:solidFill>
            </a:endParaRPr>
          </a:p>
          <a:p>
            <a:pPr algn="just" rtl="1" eaLnBrk="0" fontAlgn="base" hangingPunct="0">
              <a:spcBef>
                <a:spcPct val="0"/>
              </a:spcBef>
              <a:spcAft>
                <a:spcPct val="0"/>
              </a:spcAft>
            </a:pPr>
            <a:endParaRPr lang="en-US" sz="1000" dirty="0">
              <a:solidFill>
                <a:srgbClr val="000000">
                  <a:lumMod val="65000"/>
                  <a:lumOff val="35000"/>
                </a:srgbClr>
              </a:solidFill>
            </a:endParaRPr>
          </a:p>
          <a:p>
            <a:pPr algn="just" rtl="1" eaLnBrk="0" fontAlgn="base" hangingPunct="0">
              <a:spcBef>
                <a:spcPct val="0"/>
              </a:spcBef>
              <a:spcAft>
                <a:spcPct val="0"/>
              </a:spcAft>
            </a:pPr>
            <a:r>
              <a:rPr lang="ar-SA" sz="2000" b="1" dirty="0">
                <a:solidFill>
                  <a:srgbClr val="000000">
                    <a:lumMod val="65000"/>
                    <a:lumOff val="35000"/>
                  </a:srgbClr>
                </a:solidFill>
              </a:rPr>
              <a:t>ج. الهدف المتوسط </a:t>
            </a:r>
            <a:r>
              <a:rPr lang="ar-SA" sz="1600" b="1" dirty="0">
                <a:solidFill>
                  <a:srgbClr val="000000">
                    <a:lumMod val="65000"/>
                    <a:lumOff val="35000"/>
                  </a:srgbClr>
                </a:solidFill>
              </a:rPr>
              <a:t>"</a:t>
            </a:r>
            <a:r>
              <a:rPr lang="en-US" sz="1600" b="1" dirty="0">
                <a:solidFill>
                  <a:srgbClr val="000000">
                    <a:lumMod val="65000"/>
                    <a:lumOff val="35000"/>
                  </a:srgbClr>
                </a:solidFill>
              </a:rPr>
              <a:t>Intermediate Result</a:t>
            </a:r>
            <a:r>
              <a:rPr lang="ar-SA" sz="1600" b="1" dirty="0">
                <a:solidFill>
                  <a:srgbClr val="000000">
                    <a:lumMod val="65000"/>
                    <a:lumOff val="35000"/>
                  </a:srgbClr>
                </a:solidFill>
              </a:rPr>
              <a:t>"</a:t>
            </a:r>
            <a:r>
              <a:rPr lang="ar-SA" sz="2000" b="1" dirty="0">
                <a:solidFill>
                  <a:srgbClr val="000000">
                    <a:lumMod val="65000"/>
                    <a:lumOff val="35000"/>
                  </a:srgbClr>
                </a:solidFill>
              </a:rPr>
              <a:t>:</a:t>
            </a:r>
            <a:r>
              <a:rPr lang="ar-SA" sz="2000" dirty="0">
                <a:solidFill>
                  <a:srgbClr val="000000">
                    <a:lumMod val="65000"/>
                    <a:lumOff val="35000"/>
                  </a:srgbClr>
                </a:solidFill>
              </a:rPr>
              <a:t> هي المتغيرات قابلة للقياس والتي بشكل منفرد ومجتمعة تساعد على تحقيق الهدف النهائي، هذا إذا ما إذا كانت الافتراضات الهامة المدرجة قد أثبتت صحتها.</a:t>
            </a:r>
            <a:endParaRPr lang="ar-LB" sz="2000" dirty="0">
              <a:solidFill>
                <a:srgbClr val="000000">
                  <a:lumMod val="65000"/>
                  <a:lumOff val="35000"/>
                </a:srgbClr>
              </a:solidFill>
            </a:endParaRPr>
          </a:p>
          <a:p>
            <a:pPr algn="just" rtl="1" eaLnBrk="0" fontAlgn="base" hangingPunct="0">
              <a:spcBef>
                <a:spcPct val="0"/>
              </a:spcBef>
              <a:spcAft>
                <a:spcPct val="0"/>
              </a:spcAft>
            </a:pPr>
            <a:endParaRPr lang="en-US" sz="1000" dirty="0">
              <a:solidFill>
                <a:srgbClr val="000000">
                  <a:lumMod val="65000"/>
                  <a:lumOff val="35000"/>
                </a:srgbClr>
              </a:solidFill>
            </a:endParaRPr>
          </a:p>
          <a:p>
            <a:pPr algn="just" rtl="1" eaLnBrk="0" fontAlgn="base" hangingPunct="0">
              <a:spcBef>
                <a:spcPct val="0"/>
              </a:spcBef>
              <a:spcAft>
                <a:spcPct val="0"/>
              </a:spcAft>
            </a:pPr>
            <a:r>
              <a:rPr lang="ar-SA" sz="2000" b="1" dirty="0">
                <a:solidFill>
                  <a:srgbClr val="000000">
                    <a:lumMod val="65000"/>
                    <a:lumOff val="35000"/>
                  </a:srgbClr>
                </a:solidFill>
              </a:rPr>
              <a:t>د. الهدف الفوري </a:t>
            </a:r>
            <a:r>
              <a:rPr lang="ar-SA" sz="1600" b="1" dirty="0">
                <a:solidFill>
                  <a:srgbClr val="000000">
                    <a:lumMod val="65000"/>
                    <a:lumOff val="35000"/>
                  </a:srgbClr>
                </a:solidFill>
              </a:rPr>
              <a:t>"</a:t>
            </a:r>
            <a:r>
              <a:rPr lang="en-US" sz="1600" b="1" dirty="0">
                <a:solidFill>
                  <a:srgbClr val="000000">
                    <a:lumMod val="65000"/>
                    <a:lumOff val="35000"/>
                  </a:srgbClr>
                </a:solidFill>
              </a:rPr>
              <a:t>Sub-Intermediate Result</a:t>
            </a:r>
            <a:r>
              <a:rPr lang="ar-SA" sz="1600" b="1" dirty="0">
                <a:solidFill>
                  <a:srgbClr val="000000">
                    <a:lumMod val="65000"/>
                    <a:lumOff val="35000"/>
                  </a:srgbClr>
                </a:solidFill>
              </a:rPr>
              <a:t>"</a:t>
            </a:r>
            <a:r>
              <a:rPr lang="ar-SA" sz="2000" b="1" dirty="0">
                <a:solidFill>
                  <a:srgbClr val="000000">
                    <a:lumMod val="65000"/>
                    <a:lumOff val="35000"/>
                  </a:srgbClr>
                </a:solidFill>
              </a:rPr>
              <a:t>:</a:t>
            </a:r>
            <a:r>
              <a:rPr lang="ar-SA" sz="2000" dirty="0">
                <a:solidFill>
                  <a:srgbClr val="000000">
                    <a:lumMod val="65000"/>
                    <a:lumOff val="35000"/>
                  </a:srgbClr>
                </a:solidFill>
              </a:rPr>
              <a:t> التغييرات التي تساهم في تحقيق الهدف المتوسط، هذا إذا ما إذا كانت الافتراضات الهامة المدرجة قد أثبتت صحتها.</a:t>
            </a:r>
            <a:endParaRPr lang="en-US" sz="2000" dirty="0">
              <a:solidFill>
                <a:srgbClr val="000000">
                  <a:lumMod val="65000"/>
                  <a:lumOff val="35000"/>
                </a:srgbClr>
              </a:solidFill>
            </a:endParaRPr>
          </a:p>
        </p:txBody>
      </p:sp>
      <p:pic>
        <p:nvPicPr>
          <p:cNvPr id="2" name="Picture 1"/>
          <p:cNvPicPr>
            <a:picLocks noChangeAspect="1"/>
          </p:cNvPicPr>
          <p:nvPr/>
        </p:nvPicPr>
        <p:blipFill>
          <a:blip r:embed="rId3"/>
          <a:stretch>
            <a:fillRect/>
          </a:stretch>
        </p:blipFill>
        <p:spPr>
          <a:xfrm>
            <a:off x="304800" y="1156701"/>
            <a:ext cx="3487152" cy="5548899"/>
          </a:xfrm>
          <a:prstGeom prst="rect">
            <a:avLst/>
          </a:prstGeom>
        </p:spPr>
      </p:pic>
    </p:spTree>
    <p:extLst>
      <p:ext uri="{BB962C8B-B14F-4D97-AF65-F5344CB8AC3E}">
        <p14:creationId xmlns:p14="http://schemas.microsoft.com/office/powerpoint/2010/main" val="2519766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191000" y="1414790"/>
            <a:ext cx="4648200" cy="523220"/>
          </a:xfrm>
          <a:prstGeom prst="rect">
            <a:avLst/>
          </a:prstGeom>
          <a:noFill/>
        </p:spPr>
        <p:txBody>
          <a:bodyPr wrap="square" rtlCol="0">
            <a:spAutoFit/>
          </a:bodyPr>
          <a:lstStyle/>
          <a:p>
            <a:pPr algn="r" rtl="1" eaLnBrk="0" fontAlgn="base" hangingPunct="0">
              <a:spcBef>
                <a:spcPct val="0"/>
              </a:spcBef>
              <a:spcAft>
                <a:spcPct val="0"/>
              </a:spcAft>
            </a:pPr>
            <a:r>
              <a:rPr lang="ar-LB" sz="2800" b="1" kern="0" dirty="0">
                <a:solidFill>
                  <a:srgbClr val="002060"/>
                </a:solidFill>
                <a:latin typeface="Times" panose="02020603050405020304" pitchFamily="18" charset="0"/>
                <a:cs typeface="Times" pitchFamily="18" charset="0"/>
              </a:rPr>
              <a:t>علاقة الإطار المنطقي بإطار النتائج</a:t>
            </a:r>
            <a:endParaRPr lang="en-US" sz="2800" b="1" kern="0" dirty="0">
              <a:solidFill>
                <a:srgbClr val="002060"/>
              </a:solidFill>
              <a:latin typeface="Times" panose="02020603050405020304" pitchFamily="18" charset="0"/>
              <a:cs typeface="Times" pitchFamily="18" charset="0"/>
            </a:endParaRPr>
          </a:p>
        </p:txBody>
      </p:sp>
      <p:pic>
        <p:nvPicPr>
          <p:cNvPr id="90" name="Picture 89"/>
          <p:cNvPicPr>
            <a:picLocks noChangeAspect="1"/>
          </p:cNvPicPr>
          <p:nvPr/>
        </p:nvPicPr>
        <p:blipFill>
          <a:blip r:embed="rId2"/>
          <a:stretch>
            <a:fillRect/>
          </a:stretch>
        </p:blipFill>
        <p:spPr>
          <a:xfrm>
            <a:off x="228600" y="2288678"/>
            <a:ext cx="5613944" cy="4493122"/>
          </a:xfrm>
          <a:prstGeom prst="rect">
            <a:avLst/>
          </a:prstGeom>
        </p:spPr>
      </p:pic>
      <p:sp>
        <p:nvSpPr>
          <p:cNvPr id="91" name="Rectangle 90"/>
          <p:cNvSpPr/>
          <p:nvPr/>
        </p:nvSpPr>
        <p:spPr>
          <a:xfrm>
            <a:off x="990600" y="1916668"/>
            <a:ext cx="1040670" cy="369332"/>
          </a:xfrm>
          <a:prstGeom prst="rect">
            <a:avLst/>
          </a:prstGeom>
        </p:spPr>
        <p:txBody>
          <a:bodyPr wrap="none">
            <a:spAutoFit/>
          </a:bodyPr>
          <a:lstStyle/>
          <a:p>
            <a:pPr eaLnBrk="0" fontAlgn="base" hangingPunct="0">
              <a:spcBef>
                <a:spcPct val="0"/>
              </a:spcBef>
              <a:spcAft>
                <a:spcPct val="0"/>
              </a:spcAft>
            </a:pPr>
            <a:r>
              <a:rPr lang="ar-LB" b="1" dirty="0">
                <a:solidFill>
                  <a:srgbClr val="000000">
                    <a:lumMod val="65000"/>
                    <a:lumOff val="35000"/>
                  </a:srgbClr>
                </a:solidFill>
                <a:latin typeface="Times" panose="02020603050405020304" pitchFamily="18" charset="0"/>
                <a:cs typeface="Times" panose="02020603050405020304" pitchFamily="18" charset="0"/>
              </a:rPr>
              <a:t>إطار النتائج</a:t>
            </a:r>
            <a:endParaRPr lang="en-US" b="1" dirty="0">
              <a:solidFill>
                <a:srgbClr val="000000"/>
              </a:solidFill>
              <a:latin typeface="Times" panose="02020603050405020304" pitchFamily="18" charset="0"/>
            </a:endParaRPr>
          </a:p>
        </p:txBody>
      </p:sp>
      <p:sp>
        <p:nvSpPr>
          <p:cNvPr id="92" name="Rectangle 91"/>
          <p:cNvSpPr/>
          <p:nvPr/>
        </p:nvSpPr>
        <p:spPr>
          <a:xfrm>
            <a:off x="3505200" y="1916668"/>
            <a:ext cx="2057400" cy="369332"/>
          </a:xfrm>
          <a:prstGeom prst="rect">
            <a:avLst/>
          </a:prstGeom>
        </p:spPr>
        <p:txBody>
          <a:bodyPr wrap="square">
            <a:spAutoFit/>
          </a:bodyPr>
          <a:lstStyle/>
          <a:p>
            <a:pPr algn="ctr" eaLnBrk="0" fontAlgn="base" hangingPunct="0">
              <a:spcBef>
                <a:spcPct val="0"/>
              </a:spcBef>
              <a:spcAft>
                <a:spcPct val="0"/>
              </a:spcAft>
            </a:pPr>
            <a:r>
              <a:rPr lang="ar-LB" b="1" dirty="0">
                <a:solidFill>
                  <a:srgbClr val="000000">
                    <a:lumMod val="65000"/>
                    <a:lumOff val="35000"/>
                  </a:srgbClr>
                </a:solidFill>
                <a:latin typeface="Times" panose="02020603050405020304" pitchFamily="18" charset="0"/>
                <a:cs typeface="Times" panose="02020603050405020304" pitchFamily="18" charset="0"/>
              </a:rPr>
              <a:t>الإطار المنطقي</a:t>
            </a:r>
            <a:endParaRPr lang="en-US" b="1" dirty="0">
              <a:solidFill>
                <a:srgbClr val="000000"/>
              </a:solidFill>
              <a:latin typeface="Times" panose="02020603050405020304" pitchFamily="18" charset="0"/>
            </a:endParaRPr>
          </a:p>
        </p:txBody>
      </p:sp>
      <p:sp>
        <p:nvSpPr>
          <p:cNvPr id="93" name="Rectangle 92"/>
          <p:cNvSpPr/>
          <p:nvPr/>
        </p:nvSpPr>
        <p:spPr>
          <a:xfrm>
            <a:off x="5842543" y="1981200"/>
            <a:ext cx="2844257" cy="400110"/>
          </a:xfrm>
          <a:prstGeom prst="rect">
            <a:avLst/>
          </a:prstGeom>
        </p:spPr>
        <p:txBody>
          <a:bodyPr wrap="square">
            <a:spAutoFit/>
          </a:bodyPr>
          <a:lstStyle/>
          <a:p>
            <a:pPr algn="just" rtl="1" eaLnBrk="0" fontAlgn="base" hangingPunct="0">
              <a:spcBef>
                <a:spcPct val="0"/>
              </a:spcBef>
              <a:spcAft>
                <a:spcPct val="0"/>
              </a:spcAft>
            </a:pPr>
            <a:r>
              <a:rPr lang="ar-LB" sz="2000" dirty="0">
                <a:solidFill>
                  <a:srgbClr val="000000">
                    <a:lumMod val="65000"/>
                    <a:lumOff val="35000"/>
                  </a:srgbClr>
                </a:solidFill>
                <a:cs typeface="Times" panose="02020603050405020304" pitchFamily="18" charset="0"/>
              </a:rPr>
              <a:t>الفرق </a:t>
            </a:r>
            <a:endParaRPr lang="en-US" sz="2000" dirty="0">
              <a:solidFill>
                <a:srgbClr val="000000">
                  <a:lumMod val="65000"/>
                  <a:lumOff val="35000"/>
                </a:srgbClr>
              </a:solidFill>
              <a:cs typeface="Times" panose="02020603050405020304" pitchFamily="18" charset="0"/>
            </a:endParaRPr>
          </a:p>
        </p:txBody>
      </p:sp>
    </p:spTree>
    <p:extLst>
      <p:ext uri="{BB962C8B-B14F-4D97-AF65-F5344CB8AC3E}">
        <p14:creationId xmlns:p14="http://schemas.microsoft.com/office/powerpoint/2010/main" val="3886733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528069" y="1730984"/>
            <a:ext cx="8396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pPr>
            <a:r>
              <a:rPr lang="ar-LB" altLang="en-US" sz="3600" kern="0" dirty="0">
                <a:solidFill>
                  <a:srgbClr val="002060"/>
                </a:solidFill>
                <a:ea typeface="+mn-ea"/>
                <a:cs typeface="Times" pitchFamily="18" charset="0"/>
              </a:rPr>
              <a:t>الدورة </a:t>
            </a:r>
            <a:r>
              <a:rPr lang="ar-LB" altLang="en-US" sz="3600" kern="0" dirty="0" smtClean="0">
                <a:solidFill>
                  <a:srgbClr val="002060"/>
                </a:solidFill>
                <a:ea typeface="+mn-ea"/>
                <a:cs typeface="Times" pitchFamily="18" charset="0"/>
              </a:rPr>
              <a:t>الثالثة: </a:t>
            </a:r>
            <a:r>
              <a:rPr lang="ar-LB" altLang="en-US" sz="3600" b="1" kern="0" dirty="0" smtClean="0">
                <a:solidFill>
                  <a:srgbClr val="002060"/>
                </a:solidFill>
                <a:ea typeface="+mn-ea"/>
                <a:cs typeface="Times" pitchFamily="18" charset="0"/>
              </a:rPr>
              <a:t>إطار النتائج</a:t>
            </a:r>
            <a:endParaRPr lang="en-US" altLang="en-US" sz="3600" b="1" kern="0" dirty="0">
              <a:solidFill>
                <a:srgbClr val="002060"/>
              </a:solidFill>
              <a:ea typeface="+mn-ea"/>
              <a:cs typeface="Times" pitchFamily="18" charset="0"/>
            </a:endParaRPr>
          </a:p>
        </p:txBody>
      </p:sp>
      <p:sp>
        <p:nvSpPr>
          <p:cNvPr id="15" name="Rectangle 1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16" name="Rectangle 15"/>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17"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a:solidFill>
                  <a:schemeClr val="bg1"/>
                </a:solidFill>
                <a:latin typeface="Times" pitchFamily="18" charset="0"/>
                <a:cs typeface="Times" pitchFamily="18" charset="0"/>
              </a:rPr>
              <a:t>الدورة </a:t>
            </a:r>
            <a:r>
              <a:rPr lang="ar-LB" sz="2800" dirty="0" smtClean="0">
                <a:solidFill>
                  <a:schemeClr val="bg1"/>
                </a:solidFill>
                <a:latin typeface="Times" pitchFamily="18" charset="0"/>
                <a:cs typeface="Times" pitchFamily="18" charset="0"/>
              </a:rPr>
              <a:t>الثالثة</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50/48</a:t>
            </a:r>
            <a:endParaRPr lang="en-US" sz="1800" dirty="0">
              <a:solidFill>
                <a:schemeClr val="bg1"/>
              </a:solidFill>
              <a:latin typeface="Times" pitchFamily="18" charset="0"/>
              <a:cs typeface="Times" pitchFamily="18" charset="0"/>
            </a:endParaRPr>
          </a:p>
        </p:txBody>
      </p:sp>
      <p:sp>
        <p:nvSpPr>
          <p:cNvPr id="8" name="Rectangle 3"/>
          <p:cNvSpPr>
            <a:spLocks noChangeArrowheads="1"/>
          </p:cNvSpPr>
          <p:nvPr/>
        </p:nvSpPr>
        <p:spPr bwMode="auto">
          <a:xfrm>
            <a:off x="1066800" y="2895600"/>
            <a:ext cx="6740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eaLnBrk="0" fontAlgn="base" hangingPunct="0">
              <a:spcBef>
                <a:spcPct val="0"/>
              </a:spcBef>
              <a:spcAft>
                <a:spcPct val="0"/>
              </a:spcAft>
              <a:buFontTx/>
              <a:buChar char="-"/>
            </a:pPr>
            <a:r>
              <a:rPr lang="ar-LB" altLang="en-US" sz="2400" b="1" dirty="0" smtClean="0">
                <a:solidFill>
                  <a:schemeClr val="bg1">
                    <a:lumMod val="85000"/>
                  </a:schemeClr>
                </a:solidFill>
                <a:latin typeface="Arial"/>
              </a:rPr>
              <a:t>إطار النتائج </a:t>
            </a:r>
            <a:r>
              <a:rPr lang="en-US" altLang="en-US" sz="2400" b="1" dirty="0" smtClean="0">
                <a:solidFill>
                  <a:schemeClr val="bg1">
                    <a:lumMod val="85000"/>
                  </a:schemeClr>
                </a:solidFill>
                <a:latin typeface="Arial"/>
              </a:rPr>
              <a:t>“Results Framework”</a:t>
            </a:r>
          </a:p>
          <a:p>
            <a:pPr algn="just" rtl="1" eaLnBrk="0" fontAlgn="base" hangingPunct="0">
              <a:spcBef>
                <a:spcPct val="0"/>
              </a:spcBef>
              <a:spcAft>
                <a:spcPct val="0"/>
              </a:spcAft>
              <a:buFontTx/>
              <a:buChar char="-"/>
            </a:pPr>
            <a:r>
              <a:rPr lang="ar-LB" altLang="en-US" sz="2400" b="1" dirty="0" smtClean="0">
                <a:solidFill>
                  <a:srgbClr val="002060"/>
                </a:solidFill>
                <a:latin typeface="Arial"/>
              </a:rPr>
              <a:t>تمرين رقم 4 – إطار النتائج</a:t>
            </a:r>
          </a:p>
        </p:txBody>
      </p:sp>
    </p:spTree>
    <p:extLst>
      <p:ext uri="{BB962C8B-B14F-4D97-AF65-F5344CB8AC3E}">
        <p14:creationId xmlns:p14="http://schemas.microsoft.com/office/powerpoint/2010/main" val="773181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0" y="1981200"/>
            <a:ext cx="3072264" cy="1446550"/>
          </a:xfrm>
          <a:prstGeom prst="rect">
            <a:avLst/>
          </a:prstGeom>
        </p:spPr>
        <p:txBody>
          <a:bodyPr wrap="square">
            <a:spAutoFit/>
          </a:bodyPr>
          <a:lstStyle/>
          <a:p>
            <a:pPr algn="just" rtl="1" eaLnBrk="0" fontAlgn="base" hangingPunct="0">
              <a:spcBef>
                <a:spcPct val="0"/>
              </a:spcBef>
              <a:spcAft>
                <a:spcPct val="0"/>
              </a:spcAft>
            </a:pPr>
            <a:r>
              <a:rPr lang="ar-LB" sz="2200" dirty="0">
                <a:solidFill>
                  <a:srgbClr val="000000">
                    <a:lumMod val="75000"/>
                    <a:lumOff val="25000"/>
                  </a:srgbClr>
                </a:solidFill>
                <a:latin typeface="Times" panose="02020603050405020304" pitchFamily="18" charset="0"/>
              </a:rPr>
              <a:t>على المشاركين مع المدرب </a:t>
            </a:r>
            <a:r>
              <a:rPr lang="ar-LB" sz="2200" dirty="0" smtClean="0">
                <a:solidFill>
                  <a:srgbClr val="000000">
                    <a:lumMod val="75000"/>
                    <a:lumOff val="25000"/>
                  </a:srgbClr>
                </a:solidFill>
                <a:latin typeface="Times" panose="02020603050405020304" pitchFamily="18" charset="0"/>
              </a:rPr>
              <a:t>تصميم رسم إطار النتائج بناء على نماذج الإطار المنطقي الموزعة. </a:t>
            </a:r>
            <a:endParaRPr lang="ar-LB" sz="2200" dirty="0">
              <a:solidFill>
                <a:srgbClr val="000000">
                  <a:lumMod val="75000"/>
                  <a:lumOff val="25000"/>
                </a:srgbClr>
              </a:solidFill>
              <a:latin typeface="Times" panose="02020603050405020304" pitchFamily="18" charset="0"/>
            </a:endParaRPr>
          </a:p>
        </p:txBody>
      </p:sp>
      <p:sp>
        <p:nvSpPr>
          <p:cNvPr id="2" name="Rectangle 1"/>
          <p:cNvSpPr/>
          <p:nvPr/>
        </p:nvSpPr>
        <p:spPr>
          <a:xfrm>
            <a:off x="445978" y="1295400"/>
            <a:ext cx="1790875" cy="523220"/>
          </a:xfrm>
          <a:prstGeom prst="rect">
            <a:avLst/>
          </a:prstGeom>
        </p:spPr>
        <p:txBody>
          <a:bodyPr wrap="none">
            <a:spAutoFit/>
          </a:bodyPr>
          <a:lstStyle/>
          <a:p>
            <a:pPr algn="r" eaLnBrk="0" fontAlgn="base" hangingPunct="0">
              <a:spcBef>
                <a:spcPct val="0"/>
              </a:spcBef>
              <a:spcAft>
                <a:spcPct val="0"/>
              </a:spcAft>
            </a:pPr>
            <a:r>
              <a:rPr lang="ar-LB" sz="2800" b="1" kern="0" dirty="0">
                <a:solidFill>
                  <a:srgbClr val="002060"/>
                </a:solidFill>
                <a:latin typeface="Times" panose="02020603050405020304" pitchFamily="18" charset="0"/>
                <a:cs typeface="Times" pitchFamily="18" charset="0"/>
              </a:rPr>
              <a:t>تمرين جماعي</a:t>
            </a:r>
            <a:endParaRPr lang="en-US" sz="2800" b="1" kern="0" dirty="0">
              <a:solidFill>
                <a:srgbClr val="002060"/>
              </a:solidFill>
              <a:latin typeface="Times" panose="02020603050405020304" pitchFamily="18" charset="0"/>
              <a:cs typeface="Times" pitchFamily="18" charset="0"/>
            </a:endParaRPr>
          </a:p>
        </p:txBody>
      </p:sp>
      <p:sp>
        <p:nvSpPr>
          <p:cNvPr id="9" name="TextBox 8"/>
          <p:cNvSpPr txBox="1"/>
          <p:nvPr/>
        </p:nvSpPr>
        <p:spPr>
          <a:xfrm>
            <a:off x="8382000" y="6400800"/>
            <a:ext cx="627648" cy="338554"/>
          </a:xfrm>
          <a:prstGeom prst="rect">
            <a:avLst/>
          </a:prstGeom>
          <a:noFill/>
        </p:spPr>
        <p:txBody>
          <a:bodyPr wrap="square" rtlCol="0">
            <a:spAutoFit/>
          </a:bodyPr>
          <a:lstStyle/>
          <a:p>
            <a:pPr eaLnBrk="0" fontAlgn="base" hangingPunct="0">
              <a:spcBef>
                <a:spcPct val="0"/>
              </a:spcBef>
              <a:spcAft>
                <a:spcPct val="0"/>
              </a:spcAft>
            </a:pPr>
            <a:r>
              <a:rPr lang="ar-LB" sz="1600" dirty="0">
                <a:solidFill>
                  <a:srgbClr val="000000"/>
                </a:solidFill>
                <a:latin typeface="Times" panose="02020603050405020304" pitchFamily="18" charset="0"/>
              </a:rPr>
              <a:t>50</a:t>
            </a:r>
            <a:endParaRPr lang="en-US" sz="1600" dirty="0">
              <a:solidFill>
                <a:srgbClr val="000000"/>
              </a:solidFill>
              <a:latin typeface="Times" panose="02020603050405020304" pitchFamily="18" charset="0"/>
            </a:endParaRPr>
          </a:p>
        </p:txBody>
      </p:sp>
      <p:sp>
        <p:nvSpPr>
          <p:cNvPr id="10" name="TextBox 1"/>
          <p:cNvSpPr txBox="1">
            <a:spLocks noChangeArrowheads="1"/>
          </p:cNvSpPr>
          <p:nvPr/>
        </p:nvSpPr>
        <p:spPr bwMode="auto">
          <a:xfrm>
            <a:off x="3490912" y="1213400"/>
            <a:ext cx="5348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428625" indent="-385763" algn="r" eaLnBrk="0" fontAlgn="base" hangingPunct="0">
              <a:spcBef>
                <a:spcPct val="0"/>
              </a:spcBef>
              <a:spcAft>
                <a:spcPct val="0"/>
              </a:spcAft>
            </a:pPr>
            <a:r>
              <a:rPr lang="ar-LB" sz="3600" b="1" kern="0" dirty="0">
                <a:solidFill>
                  <a:srgbClr val="002060"/>
                </a:solidFill>
                <a:ea typeface="+mn-ea"/>
                <a:cs typeface="Times" pitchFamily="18" charset="0"/>
              </a:rPr>
              <a:t>المحور الثالث:</a:t>
            </a:r>
            <a:r>
              <a:rPr lang="ar-LB" sz="3600" b="1" dirty="0" smtClean="0">
                <a:solidFill>
                  <a:srgbClr val="002060"/>
                </a:solidFill>
              </a:rPr>
              <a:t>  </a:t>
            </a:r>
            <a:r>
              <a:rPr lang="ar-LB" sz="3600" b="1" dirty="0">
                <a:solidFill>
                  <a:srgbClr val="002060"/>
                </a:solidFill>
              </a:rPr>
              <a:t>التمرين </a:t>
            </a:r>
            <a:r>
              <a:rPr lang="ar-LB" sz="3600" b="1" dirty="0" smtClean="0">
                <a:solidFill>
                  <a:srgbClr val="002060"/>
                </a:solidFill>
              </a:rPr>
              <a:t>رقم 4</a:t>
            </a:r>
            <a:endParaRPr lang="en-US" sz="3600" b="1" dirty="0">
              <a:solidFill>
                <a:srgbClr val="002060"/>
              </a:solidFill>
            </a:endParaRPr>
          </a:p>
        </p:txBody>
      </p:sp>
      <p:pic>
        <p:nvPicPr>
          <p:cNvPr id="8" name="Picture 7"/>
          <p:cNvPicPr>
            <a:picLocks noChangeAspect="1"/>
          </p:cNvPicPr>
          <p:nvPr/>
        </p:nvPicPr>
        <p:blipFill>
          <a:blip r:embed="rId3"/>
          <a:stretch>
            <a:fillRect/>
          </a:stretch>
        </p:blipFill>
        <p:spPr>
          <a:xfrm>
            <a:off x="533400" y="1892916"/>
            <a:ext cx="4828674" cy="4677161"/>
          </a:xfrm>
          <a:prstGeom prst="rect">
            <a:avLst/>
          </a:prstGeom>
        </p:spPr>
      </p:pic>
    </p:spTree>
    <p:extLst>
      <p:ext uri="{BB962C8B-B14F-4D97-AF65-F5344CB8AC3E}">
        <p14:creationId xmlns:p14="http://schemas.microsoft.com/office/powerpoint/2010/main" val="807621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5" name="Rectangle 4"/>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6"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0000"/>
              </a:lnSpc>
            </a:pPr>
            <a:r>
              <a:rPr lang="ar-LB" sz="2800" dirty="0" smtClean="0">
                <a:solidFill>
                  <a:schemeClr val="bg1"/>
                </a:solidFill>
                <a:latin typeface="Times" pitchFamily="18" charset="0"/>
                <a:cs typeface="Times" pitchFamily="18" charset="0"/>
              </a:rPr>
              <a:t>الدورة </a:t>
            </a:r>
            <a:r>
              <a:rPr lang="ar-LB" sz="2800" dirty="0">
                <a:solidFill>
                  <a:schemeClr val="bg1"/>
                </a:solidFill>
                <a:latin typeface="Times" pitchFamily="18" charset="0"/>
                <a:cs typeface="Times" pitchFamily="18" charset="0"/>
              </a:rPr>
              <a:t>الثالثة</a:t>
            </a:r>
            <a:endParaRPr lang="en-US" sz="2400" dirty="0">
              <a:solidFill>
                <a:schemeClr val="bg1"/>
              </a:solidFill>
              <a:latin typeface="Times" pitchFamily="18" charset="0"/>
              <a:cs typeface="Times" pitchFamily="18" charset="0"/>
            </a:endParaRPr>
          </a:p>
        </p:txBody>
      </p:sp>
      <p:sp>
        <p:nvSpPr>
          <p:cNvPr id="7" name="TextBox 1"/>
          <p:cNvSpPr txBox="1">
            <a:spLocks noChangeArrowheads="1"/>
          </p:cNvSpPr>
          <p:nvPr/>
        </p:nvSpPr>
        <p:spPr bwMode="auto">
          <a:xfrm>
            <a:off x="152400" y="3267670"/>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400" b="1" dirty="0" smtClean="0">
                <a:solidFill>
                  <a:srgbClr val="002060"/>
                </a:solidFill>
                <a:cs typeface="Times" pitchFamily="18" charset="0"/>
              </a:rPr>
              <a:t>نهاية الدورة الثالثة</a:t>
            </a:r>
            <a:endParaRPr lang="en-US" altLang="en-US" sz="5400" b="1" dirty="0">
              <a:solidFill>
                <a:srgbClr val="002060"/>
              </a:solidFill>
              <a:cs typeface="Times" pitchFamily="18" charset="0"/>
            </a:endParaRPr>
          </a:p>
        </p:txBody>
      </p:sp>
      <p:sp>
        <p:nvSpPr>
          <p:cNvPr id="8"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Times" pitchFamily="18" charset="0"/>
                <a:cs typeface="Times" pitchFamily="18" charset="0"/>
              </a:rPr>
              <a:t>55/56</a:t>
            </a:r>
            <a:endParaRPr lang="en-US" sz="1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140587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1219200"/>
            <a:ext cx="8991600" cy="5638800"/>
          </a:xfrm>
          <a:prstGeom prst="rect">
            <a:avLst/>
          </a:prstGeom>
        </p:spPr>
      </p:pic>
      <p:pic>
        <p:nvPicPr>
          <p:cNvPr id="3" name="Picture 2"/>
          <p:cNvPicPr>
            <a:picLocks noChangeAspect="1"/>
          </p:cNvPicPr>
          <p:nvPr/>
        </p:nvPicPr>
        <p:blipFill>
          <a:blip r:embed="rId4"/>
          <a:stretch>
            <a:fillRect/>
          </a:stretch>
        </p:blipFill>
        <p:spPr>
          <a:xfrm>
            <a:off x="1066800" y="4495800"/>
            <a:ext cx="1397000" cy="1422400"/>
          </a:xfrm>
          <a:prstGeom prst="rect">
            <a:avLst/>
          </a:prstGeom>
        </p:spPr>
      </p:pic>
      <p:pic>
        <p:nvPicPr>
          <p:cNvPr id="4" name="Picture 3"/>
          <p:cNvPicPr>
            <a:picLocks noChangeAspect="1"/>
          </p:cNvPicPr>
          <p:nvPr/>
        </p:nvPicPr>
        <p:blipFill>
          <a:blip r:embed="rId5"/>
          <a:stretch>
            <a:fillRect/>
          </a:stretch>
        </p:blipFill>
        <p:spPr>
          <a:xfrm>
            <a:off x="2895600" y="4495800"/>
            <a:ext cx="1524000" cy="1371600"/>
          </a:xfrm>
          <a:prstGeom prst="rect">
            <a:avLst/>
          </a:prstGeom>
        </p:spPr>
      </p:pic>
      <p:pic>
        <p:nvPicPr>
          <p:cNvPr id="5" name="Picture 4"/>
          <p:cNvPicPr>
            <a:picLocks noChangeAspect="1"/>
          </p:cNvPicPr>
          <p:nvPr/>
        </p:nvPicPr>
        <p:blipFill>
          <a:blip r:embed="rId6"/>
          <a:stretch>
            <a:fillRect/>
          </a:stretch>
        </p:blipFill>
        <p:spPr>
          <a:xfrm>
            <a:off x="4876800" y="4495800"/>
            <a:ext cx="1308100" cy="1460500"/>
          </a:xfrm>
          <a:prstGeom prst="rect">
            <a:avLst/>
          </a:prstGeom>
        </p:spPr>
      </p:pic>
      <p:sp>
        <p:nvSpPr>
          <p:cNvPr id="6" name="Rectangle 8"/>
          <p:cNvSpPr>
            <a:spLocks noChangeArrowheads="1"/>
          </p:cNvSpPr>
          <p:nvPr/>
        </p:nvSpPr>
        <p:spPr bwMode="auto">
          <a:xfrm>
            <a:off x="152400" y="3100626"/>
            <a:ext cx="8991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ctr" rtl="1"/>
            <a:r>
              <a:rPr lang="ar-LB" altLang="en-US" sz="5000" b="1" dirty="0" smtClean="0">
                <a:solidFill>
                  <a:srgbClr val="FFFFFF"/>
                </a:solidFill>
                <a:latin typeface="Palatino Linotype" panose="02040502050505030304" pitchFamily="18" charset="0"/>
              </a:rPr>
              <a:t>شكرا لكم!</a:t>
            </a:r>
            <a:endParaRPr lang="en-US" altLang="en-US" sz="5000" b="1" dirty="0">
              <a:solidFill>
                <a:srgbClr val="FFFFFF"/>
              </a:solidFill>
              <a:latin typeface="Palatino Linotype" panose="02040502050505030304" pitchFamily="18" charset="0"/>
            </a:endParaRPr>
          </a:p>
        </p:txBody>
      </p:sp>
      <p:pic>
        <p:nvPicPr>
          <p:cNvPr id="7" name="Picture 6"/>
          <p:cNvPicPr>
            <a:picLocks noChangeAspect="1"/>
          </p:cNvPicPr>
          <p:nvPr/>
        </p:nvPicPr>
        <p:blipFill>
          <a:blip r:embed="rId7"/>
          <a:stretch>
            <a:fillRect/>
          </a:stretch>
        </p:blipFill>
        <p:spPr>
          <a:xfrm>
            <a:off x="6858000" y="4495800"/>
            <a:ext cx="1371600" cy="1409700"/>
          </a:xfrm>
          <a:prstGeom prst="rect">
            <a:avLst/>
          </a:prstGeom>
        </p:spPr>
      </p:pic>
      <p:pic>
        <p:nvPicPr>
          <p:cNvPr id="10" name="Picture 9"/>
          <p:cNvPicPr>
            <a:picLocks noChangeAspect="1"/>
          </p:cNvPicPr>
          <p:nvPr/>
        </p:nvPicPr>
        <p:blipFill>
          <a:blip r:embed="rId8" cstate="print"/>
          <a:stretch>
            <a:fillRect/>
          </a:stretch>
        </p:blipFill>
        <p:spPr>
          <a:xfrm>
            <a:off x="7239000" y="4876800"/>
            <a:ext cx="533400" cy="581635"/>
          </a:xfrm>
          <a:prstGeom prst="rect">
            <a:avLst/>
          </a:prstGeom>
        </p:spPr>
      </p:pic>
      <p:sp>
        <p:nvSpPr>
          <p:cNvPr id="12" name="Rectangle 11"/>
          <p:cNvSpPr/>
          <p:nvPr/>
        </p:nvSpPr>
        <p:spPr>
          <a:xfrm>
            <a:off x="6705600" y="5943600"/>
            <a:ext cx="1828800" cy="228600"/>
          </a:xfrm>
          <a:prstGeom prst="rect">
            <a:avLst/>
          </a:prstGeom>
        </p:spPr>
        <p:txBody>
          <a:bodyPr wrap="square">
            <a:spAutoFit/>
          </a:bodyPr>
          <a:lstStyle/>
          <a:p>
            <a:pPr algn="ctr"/>
            <a:r>
              <a:rPr lang="en-US" sz="900" dirty="0">
                <a:solidFill>
                  <a:schemeClr val="bg1"/>
                </a:solidFill>
              </a:rPr>
              <a:t>https://baladicap.wordpress.com/</a:t>
            </a:r>
          </a:p>
        </p:txBody>
      </p:sp>
      <p:sp>
        <p:nvSpPr>
          <p:cNvPr id="13" name="Rectangle 12"/>
          <p:cNvSpPr/>
          <p:nvPr/>
        </p:nvSpPr>
        <p:spPr>
          <a:xfrm>
            <a:off x="4724400" y="5943600"/>
            <a:ext cx="1905000" cy="230832"/>
          </a:xfrm>
          <a:prstGeom prst="rect">
            <a:avLst/>
          </a:prstGeom>
        </p:spPr>
        <p:txBody>
          <a:bodyPr wrap="square">
            <a:spAutoFit/>
          </a:bodyPr>
          <a:lstStyle/>
          <a:p>
            <a:r>
              <a:rPr lang="en-US" sz="900" dirty="0">
                <a:solidFill>
                  <a:srgbClr val="FFFFFF"/>
                </a:solidFill>
              </a:rPr>
              <a:t>http://baladi-lebanon.org/baladicap/</a:t>
            </a:r>
          </a:p>
        </p:txBody>
      </p:sp>
      <p:sp>
        <p:nvSpPr>
          <p:cNvPr id="14" name="Rectangle 13"/>
          <p:cNvSpPr/>
          <p:nvPr/>
        </p:nvSpPr>
        <p:spPr>
          <a:xfrm>
            <a:off x="2743200" y="5943600"/>
            <a:ext cx="1828800" cy="228600"/>
          </a:xfrm>
          <a:prstGeom prst="rect">
            <a:avLst/>
          </a:prstGeom>
        </p:spPr>
        <p:txBody>
          <a:bodyPr wrap="square">
            <a:spAutoFit/>
          </a:bodyPr>
          <a:lstStyle/>
          <a:p>
            <a:pPr algn="ctr"/>
            <a:r>
              <a:rPr lang="en-US" sz="900" dirty="0" smtClean="0">
                <a:solidFill>
                  <a:schemeClr val="bg1"/>
                </a:solidFill>
              </a:rPr>
              <a:t>+961 0(1) 380 110</a:t>
            </a:r>
            <a:endParaRPr lang="en-US" sz="900" dirty="0">
              <a:solidFill>
                <a:schemeClr val="bg1"/>
              </a:solidFill>
            </a:endParaRPr>
          </a:p>
        </p:txBody>
      </p:sp>
      <p:sp>
        <p:nvSpPr>
          <p:cNvPr id="15" name="Rectangle 14"/>
          <p:cNvSpPr/>
          <p:nvPr/>
        </p:nvSpPr>
        <p:spPr>
          <a:xfrm>
            <a:off x="914400" y="5943600"/>
            <a:ext cx="1905000" cy="230832"/>
          </a:xfrm>
          <a:prstGeom prst="rect">
            <a:avLst/>
          </a:prstGeom>
        </p:spPr>
        <p:txBody>
          <a:bodyPr wrap="square">
            <a:spAutoFit/>
          </a:bodyPr>
          <a:lstStyle/>
          <a:p>
            <a:pPr algn="ctr"/>
            <a:r>
              <a:rPr lang="en-US" sz="900" dirty="0" smtClean="0">
                <a:solidFill>
                  <a:srgbClr val="FFFFFF"/>
                </a:solidFill>
              </a:rPr>
              <a:t>fzeini@msi-lebanon.com </a:t>
            </a:r>
            <a:endParaRPr lang="en-US" sz="900" dirty="0">
              <a:solidFill>
                <a:srgbClr val="FFFFFF"/>
              </a:solidFill>
            </a:endParaRPr>
          </a:p>
        </p:txBody>
      </p:sp>
      <p:sp>
        <p:nvSpPr>
          <p:cNvPr id="16"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spcBef>
                <a:spcPts val="0"/>
              </a:spcBef>
              <a:buNone/>
            </a:pPr>
            <a:r>
              <a:rPr lang="en-US" sz="1600" dirty="0" smtClean="0">
                <a:solidFill>
                  <a:schemeClr val="bg1"/>
                </a:solidFill>
                <a:latin typeface="Simplified Arabic" panose="02020603050405020304" pitchFamily="18" charset="-78"/>
                <a:cs typeface="Simplified Arabic" panose="02020603050405020304" pitchFamily="18" charset="-78"/>
              </a:rPr>
              <a:t>56/56</a:t>
            </a:r>
            <a:endParaRPr lang="en-US" sz="1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13011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5/54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199" y="28194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b="1" kern="0" dirty="0" smtClean="0">
                <a:solidFill>
                  <a:schemeClr val="bg1">
                    <a:lumMod val="85000"/>
                  </a:schemeClr>
                </a:solidFill>
                <a:ea typeface="+mj-ea"/>
                <a:cs typeface="Times" pitchFamily="18" charset="0"/>
              </a:rPr>
              <a:t>أهداف </a:t>
            </a:r>
            <a:r>
              <a:rPr lang="ar-LB" altLang="en-US" b="1" kern="0" dirty="0">
                <a:solidFill>
                  <a:schemeClr val="bg1">
                    <a:lumMod val="85000"/>
                  </a:schemeClr>
                </a:solidFill>
                <a:ea typeface="+mj-ea"/>
                <a:cs typeface="Times" pitchFamily="18" charset="0"/>
              </a:rPr>
              <a:t>ورشة العمل والنتائج المتوخاة </a:t>
            </a:r>
          </a:p>
          <a:p>
            <a:pPr algn="just" rtl="1">
              <a:buFont typeface="Wingdings" charset="2"/>
              <a:buChar char="§"/>
            </a:pPr>
            <a:r>
              <a:rPr lang="ar-LB" altLang="en-US" b="1" kern="0" dirty="0" smtClean="0">
                <a:solidFill>
                  <a:srgbClr val="002060"/>
                </a:solidFill>
                <a:ea typeface="+mj-ea"/>
                <a:cs typeface="Times" pitchFamily="18" charset="0"/>
              </a:rPr>
              <a:t>تمرين </a:t>
            </a:r>
            <a:r>
              <a:rPr lang="ar-LB" altLang="en-US" b="1" kern="0" dirty="0">
                <a:solidFill>
                  <a:srgbClr val="002060"/>
                </a:solidFill>
                <a:ea typeface="+mj-ea"/>
                <a:cs typeface="Times" pitchFamily="18" charset="0"/>
              </a:rPr>
              <a:t>جماعي: رقم 1 </a:t>
            </a:r>
          </a:p>
          <a:p>
            <a:pPr algn="just" rtl="1">
              <a:buFont typeface="Wingdings" charset="2"/>
              <a:buChar char="§"/>
            </a:pPr>
            <a:r>
              <a:rPr lang="ar-LB" altLang="en-US" b="1" kern="0" dirty="0" smtClean="0">
                <a:solidFill>
                  <a:schemeClr val="bg1">
                    <a:lumMod val="85000"/>
                  </a:schemeClr>
                </a:solidFill>
                <a:ea typeface="+mj-ea"/>
                <a:cs typeface="Times" pitchFamily="18" charset="0"/>
              </a:rPr>
              <a:t>توقعات </a:t>
            </a:r>
            <a:r>
              <a:rPr lang="ar-LB" altLang="en-US" b="1" kern="0" dirty="0">
                <a:solidFill>
                  <a:schemeClr val="bg1">
                    <a:lumMod val="85000"/>
                  </a:schemeClr>
                </a:solidFill>
                <a:ea typeface="+mj-ea"/>
                <a:cs typeface="Times" pitchFamily="18" charset="0"/>
              </a:rPr>
              <a:t>المشاركين </a:t>
            </a:r>
          </a:p>
          <a:p>
            <a:pPr algn="just" rtl="1">
              <a:buFont typeface="Wingdings" charset="2"/>
              <a:buChar char="§"/>
            </a:pPr>
            <a:r>
              <a:rPr lang="ar-LB" altLang="en-US" b="1" kern="0" dirty="0" smtClean="0">
                <a:solidFill>
                  <a:schemeClr val="bg1">
                    <a:lumMod val="85000"/>
                  </a:schemeClr>
                </a:solidFill>
                <a:ea typeface="+mj-ea"/>
                <a:cs typeface="Times" pitchFamily="18" charset="0"/>
              </a:rPr>
              <a:t>أجندة </a:t>
            </a:r>
            <a:r>
              <a:rPr lang="ar-LB" altLang="en-US" b="1" kern="0" dirty="0">
                <a:solidFill>
                  <a:schemeClr val="bg1">
                    <a:lumMod val="85000"/>
                  </a:schemeClr>
                </a:solidFill>
                <a:ea typeface="+mj-ea"/>
                <a:cs typeface="Times" pitchFamily="18" charset="0"/>
              </a:rPr>
              <a:t>ورشة العمل التدريبيّة</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kern="0" dirty="0" smtClean="0">
                <a:solidFill>
                  <a:srgbClr val="002060"/>
                </a:solidFill>
                <a:cs typeface="Times" pitchFamily="18" charset="0"/>
              </a:rPr>
              <a:t>الدورة الافتتاحية:</a:t>
            </a:r>
            <a:endParaRPr lang="en-US" altLang="en-US" sz="3600" b="1" kern="0" dirty="0" smtClean="0">
              <a:solidFill>
                <a:srgbClr val="002060"/>
              </a:solidFill>
              <a:cs typeface="Times" pitchFamily="18" charset="0"/>
            </a:endParaRPr>
          </a:p>
        </p:txBody>
      </p:sp>
    </p:spTree>
    <p:extLst>
      <p:ext uri="{BB962C8B-B14F-4D97-AF65-F5344CB8AC3E}">
        <p14:creationId xmlns:p14="http://schemas.microsoft.com/office/powerpoint/2010/main" val="150803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6/54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304801" y="3048000"/>
            <a:ext cx="84169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kern="0" dirty="0">
                <a:ea typeface="+mj-ea"/>
                <a:cs typeface="Times" pitchFamily="18" charset="0"/>
              </a:rPr>
              <a:t>على المشاركين في ورشة العمل توفير كلمة أو فقرة لإكمال «قصة مشروع» يهدف الى تحقيق تنمية مستدامة في مجال معين يمكن أن تكون تتعلق بتوفير مياه أو خلق فرص </a:t>
            </a:r>
            <a:r>
              <a:rPr lang="ar-LB" altLang="en-US" kern="0" dirty="0" smtClean="0">
                <a:ea typeface="+mj-ea"/>
                <a:cs typeface="Times" pitchFamily="18" charset="0"/>
              </a:rPr>
              <a:t>عمل، لكن </a:t>
            </a:r>
            <a:r>
              <a:rPr lang="ar-LB" altLang="en-US" kern="0" dirty="0">
                <a:ea typeface="+mj-ea"/>
                <a:cs typeface="Times" pitchFamily="18" charset="0"/>
              </a:rPr>
              <a:t>على المداخلات أن تكون متممة للمشروع بطريقة منطقيّة.... كان يا ما كان، كان في ضيعة بشمال لبنان ..... </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sz="3600" kern="0" dirty="0">
                <a:solidFill>
                  <a:srgbClr val="2C769A"/>
                </a:solidFill>
                <a:cs typeface="Times" pitchFamily="18" charset="0"/>
              </a:rPr>
              <a:t>الجلسة الافتتاحيّة:  التمرين رقم </a:t>
            </a:r>
            <a:r>
              <a:rPr lang="ar-LB" sz="3600" kern="0" dirty="0" smtClean="0">
                <a:solidFill>
                  <a:srgbClr val="2C769A"/>
                </a:solidFill>
                <a:cs typeface="Times" pitchFamily="18" charset="0"/>
              </a:rPr>
              <a:t>1</a:t>
            </a:r>
            <a:r>
              <a:rPr lang="ar-LB" altLang="en-US" sz="3600" kern="0" dirty="0" smtClean="0">
                <a:solidFill>
                  <a:srgbClr val="2C769A"/>
                </a:solidFill>
                <a:cs typeface="Times" pitchFamily="18" charset="0"/>
              </a:rPr>
              <a:t>:</a:t>
            </a:r>
            <a:endParaRPr lang="en-US" altLang="en-US" sz="3600" kern="0" dirty="0" smtClean="0">
              <a:solidFill>
                <a:srgbClr val="2C769A"/>
              </a:solidFill>
              <a:cs typeface="Times" pitchFamily="18" charset="0"/>
            </a:endParaRPr>
          </a:p>
        </p:txBody>
      </p:sp>
      <p:sp>
        <p:nvSpPr>
          <p:cNvPr id="12" name="Rectangle 11"/>
          <p:cNvSpPr/>
          <p:nvPr/>
        </p:nvSpPr>
        <p:spPr>
          <a:xfrm>
            <a:off x="304801" y="5105400"/>
            <a:ext cx="3073705" cy="707886"/>
          </a:xfrm>
          <a:prstGeom prst="rect">
            <a:avLst/>
          </a:prstGeom>
        </p:spPr>
        <p:txBody>
          <a:bodyPr wrap="square">
            <a:spAutoFit/>
          </a:bodyPr>
          <a:lstStyle/>
          <a:p>
            <a:pPr algn="r" eaLnBrk="0" fontAlgn="base" hangingPunct="0">
              <a:spcBef>
                <a:spcPct val="0"/>
              </a:spcBef>
              <a:spcAft>
                <a:spcPct val="0"/>
              </a:spcAft>
            </a:pPr>
            <a:r>
              <a:rPr lang="ar-LB" sz="4000" kern="0" dirty="0">
                <a:solidFill>
                  <a:srgbClr val="2C769A"/>
                </a:solidFill>
                <a:latin typeface="Times" panose="02020603050405020304" pitchFamily="18" charset="0"/>
                <a:ea typeface="MS PGothic" panose="020B0600070205080204" pitchFamily="34" charset="-128"/>
                <a:cs typeface="Times" pitchFamily="18" charset="0"/>
              </a:rPr>
              <a:t>كان يا ما كان</a:t>
            </a:r>
            <a:endParaRPr lang="en-US" sz="4000" kern="0" dirty="0">
              <a:solidFill>
                <a:srgbClr val="2C769A"/>
              </a:solidFill>
              <a:latin typeface="Times" panose="02020603050405020304" pitchFamily="18" charset="0"/>
              <a:ea typeface="MS PGothic" panose="020B0600070205080204" pitchFamily="34" charset="-128"/>
              <a:cs typeface="Times" pitchFamily="18" charset="0"/>
            </a:endParaRPr>
          </a:p>
        </p:txBody>
      </p:sp>
      <p:sp>
        <p:nvSpPr>
          <p:cNvPr id="2" name="Rectangle 1"/>
          <p:cNvSpPr/>
          <p:nvPr/>
        </p:nvSpPr>
        <p:spPr>
          <a:xfrm>
            <a:off x="432028" y="1446607"/>
            <a:ext cx="1742785" cy="523220"/>
          </a:xfrm>
          <a:prstGeom prst="rect">
            <a:avLst/>
          </a:prstGeom>
        </p:spPr>
        <p:txBody>
          <a:bodyPr wrap="none">
            <a:spAutoFit/>
          </a:bodyPr>
          <a:lstStyle/>
          <a:p>
            <a:pPr algn="r" eaLnBrk="0" fontAlgn="base" hangingPunct="0">
              <a:spcBef>
                <a:spcPct val="0"/>
              </a:spcBef>
              <a:spcAft>
                <a:spcPct val="0"/>
              </a:spcAft>
            </a:pPr>
            <a:r>
              <a:rPr lang="ar-LB" sz="2800" kern="0" dirty="0">
                <a:solidFill>
                  <a:srgbClr val="2C769A"/>
                </a:solidFill>
                <a:latin typeface="Times" panose="02020603050405020304" pitchFamily="18" charset="0"/>
                <a:ea typeface="MS PGothic" panose="020B0600070205080204" pitchFamily="34" charset="-128"/>
                <a:cs typeface="Times" pitchFamily="18" charset="0"/>
              </a:rPr>
              <a:t>تمرين</a:t>
            </a:r>
            <a:r>
              <a:rPr lang="ar-LB" sz="2800" dirty="0" smtClean="0">
                <a:solidFill>
                  <a:srgbClr val="E10040"/>
                </a:solidFill>
                <a:latin typeface="Impact" panose="020B0806030902050204" pitchFamily="34" charset="0"/>
                <a:ea typeface="Impact" panose="020B0806030902050204" pitchFamily="34" charset="0"/>
                <a:cs typeface="Impact" panose="020B0806030902050204" pitchFamily="34" charset="0"/>
              </a:rPr>
              <a:t> </a:t>
            </a:r>
            <a:r>
              <a:rPr lang="ar-LB" sz="2800" kern="0" dirty="0">
                <a:solidFill>
                  <a:srgbClr val="2C769A"/>
                </a:solidFill>
                <a:latin typeface="Times" panose="02020603050405020304" pitchFamily="18" charset="0"/>
                <a:ea typeface="MS PGothic" panose="020B0600070205080204" pitchFamily="34" charset="-128"/>
                <a:cs typeface="Times" pitchFamily="18" charset="0"/>
              </a:rPr>
              <a:t>جماعي</a:t>
            </a:r>
            <a:endParaRPr lang="en-US" sz="2800" kern="0" dirty="0">
              <a:solidFill>
                <a:srgbClr val="2C769A"/>
              </a:solidFill>
              <a:latin typeface="Times" panose="02020603050405020304" pitchFamily="18" charset="0"/>
              <a:ea typeface="MS PGothic" panose="020B0600070205080204" pitchFamily="34" charset="-128"/>
              <a:cs typeface="Times" pitchFamily="18" charset="0"/>
            </a:endParaRPr>
          </a:p>
        </p:txBody>
      </p:sp>
    </p:spTree>
    <p:extLst>
      <p:ext uri="{BB962C8B-B14F-4D97-AF65-F5344CB8AC3E}">
        <p14:creationId xmlns:p14="http://schemas.microsoft.com/office/powerpoint/2010/main" val="4135510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7/54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199" y="28194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b="1" kern="0" dirty="0" smtClean="0">
                <a:solidFill>
                  <a:schemeClr val="bg1">
                    <a:lumMod val="85000"/>
                  </a:schemeClr>
                </a:solidFill>
                <a:ea typeface="+mj-ea"/>
                <a:cs typeface="Times" pitchFamily="18" charset="0"/>
              </a:rPr>
              <a:t>أهداف </a:t>
            </a:r>
            <a:r>
              <a:rPr lang="ar-LB" altLang="en-US" b="1" kern="0" dirty="0">
                <a:solidFill>
                  <a:schemeClr val="bg1">
                    <a:lumMod val="85000"/>
                  </a:schemeClr>
                </a:solidFill>
                <a:ea typeface="+mj-ea"/>
                <a:cs typeface="Times" pitchFamily="18" charset="0"/>
              </a:rPr>
              <a:t>ورشة العمل والنتائج المتوخاة </a:t>
            </a:r>
          </a:p>
          <a:p>
            <a:pPr algn="just" rtl="1">
              <a:buFont typeface="Wingdings" charset="2"/>
              <a:buChar char="§"/>
            </a:pPr>
            <a:r>
              <a:rPr lang="ar-LB" altLang="en-US" b="1" kern="0" dirty="0" smtClean="0">
                <a:solidFill>
                  <a:schemeClr val="bg1">
                    <a:lumMod val="85000"/>
                  </a:schemeClr>
                </a:solidFill>
                <a:ea typeface="+mj-ea"/>
                <a:cs typeface="Times" pitchFamily="18" charset="0"/>
              </a:rPr>
              <a:t>تمرين </a:t>
            </a:r>
            <a:r>
              <a:rPr lang="ar-LB" altLang="en-US" b="1" kern="0" dirty="0">
                <a:solidFill>
                  <a:schemeClr val="bg1">
                    <a:lumMod val="85000"/>
                  </a:schemeClr>
                </a:solidFill>
                <a:ea typeface="+mj-ea"/>
                <a:cs typeface="Times" pitchFamily="18" charset="0"/>
              </a:rPr>
              <a:t>جماعي: رقم 1 </a:t>
            </a:r>
          </a:p>
          <a:p>
            <a:pPr algn="just" rtl="1">
              <a:buFont typeface="Wingdings" charset="2"/>
              <a:buChar char="§"/>
            </a:pPr>
            <a:r>
              <a:rPr lang="ar-LB" altLang="en-US" b="1" kern="0" dirty="0" smtClean="0">
                <a:solidFill>
                  <a:srgbClr val="002060"/>
                </a:solidFill>
                <a:ea typeface="+mj-ea"/>
                <a:cs typeface="Times" pitchFamily="18" charset="0"/>
              </a:rPr>
              <a:t>توقعات </a:t>
            </a:r>
            <a:r>
              <a:rPr lang="ar-LB" altLang="en-US" b="1" kern="0" dirty="0">
                <a:solidFill>
                  <a:srgbClr val="002060"/>
                </a:solidFill>
                <a:ea typeface="+mj-ea"/>
                <a:cs typeface="Times" pitchFamily="18" charset="0"/>
              </a:rPr>
              <a:t>المشاركين </a:t>
            </a:r>
          </a:p>
          <a:p>
            <a:pPr algn="just" rtl="1">
              <a:buFont typeface="Wingdings" charset="2"/>
              <a:buChar char="§"/>
            </a:pPr>
            <a:r>
              <a:rPr lang="ar-LB" altLang="en-US" b="1" kern="0" dirty="0" smtClean="0">
                <a:solidFill>
                  <a:schemeClr val="bg1">
                    <a:lumMod val="85000"/>
                  </a:schemeClr>
                </a:solidFill>
                <a:ea typeface="+mj-ea"/>
                <a:cs typeface="Times" pitchFamily="18" charset="0"/>
              </a:rPr>
              <a:t>أجندة </a:t>
            </a:r>
            <a:r>
              <a:rPr lang="ar-LB" altLang="en-US" b="1" kern="0" dirty="0">
                <a:solidFill>
                  <a:schemeClr val="bg1">
                    <a:lumMod val="85000"/>
                  </a:schemeClr>
                </a:solidFill>
                <a:ea typeface="+mj-ea"/>
                <a:cs typeface="Times" pitchFamily="18" charset="0"/>
              </a:rPr>
              <a:t>ورشة العمل التدريبيّة</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kern="0" dirty="0" smtClean="0">
                <a:solidFill>
                  <a:srgbClr val="002060"/>
                </a:solidFill>
                <a:cs typeface="Times" pitchFamily="18" charset="0"/>
              </a:rPr>
              <a:t>الدورة الافتتاحية:</a:t>
            </a:r>
            <a:endParaRPr lang="en-US" altLang="en-US" sz="3600" b="1" kern="0" dirty="0" smtClean="0">
              <a:solidFill>
                <a:srgbClr val="002060"/>
              </a:solidFill>
              <a:cs typeface="Times" pitchFamily="18" charset="0"/>
            </a:endParaRPr>
          </a:p>
        </p:txBody>
      </p:sp>
    </p:spTree>
    <p:extLst>
      <p:ext uri="{BB962C8B-B14F-4D97-AF65-F5344CB8AC3E}">
        <p14:creationId xmlns:p14="http://schemas.microsoft.com/office/powerpoint/2010/main" val="101253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rgbClr val="2C769A"/>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695186"/>
            <a:ext cx="3657600" cy="689811"/>
          </a:xfrm>
          <a:prstGeom prst="rect">
            <a:avLst/>
          </a:prstGeom>
          <a:solidFill>
            <a:schemeClr val="accent2"/>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8/54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1981199" y="2819400"/>
            <a:ext cx="6740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just" rtl="1">
              <a:buFont typeface="Wingdings" charset="2"/>
              <a:buChar char="§"/>
            </a:pPr>
            <a:r>
              <a:rPr lang="ar-LB" altLang="en-US" b="1" kern="0" dirty="0" smtClean="0">
                <a:solidFill>
                  <a:schemeClr val="bg1">
                    <a:lumMod val="85000"/>
                  </a:schemeClr>
                </a:solidFill>
                <a:ea typeface="+mj-ea"/>
                <a:cs typeface="Times" pitchFamily="18" charset="0"/>
              </a:rPr>
              <a:t>أهداف </a:t>
            </a:r>
            <a:r>
              <a:rPr lang="ar-LB" altLang="en-US" b="1" kern="0" dirty="0">
                <a:solidFill>
                  <a:schemeClr val="bg1">
                    <a:lumMod val="85000"/>
                  </a:schemeClr>
                </a:solidFill>
                <a:ea typeface="+mj-ea"/>
                <a:cs typeface="Times" pitchFamily="18" charset="0"/>
              </a:rPr>
              <a:t>ورشة العمل والنتائج المتوخاة </a:t>
            </a:r>
          </a:p>
          <a:p>
            <a:pPr algn="just" rtl="1">
              <a:buFont typeface="Wingdings" charset="2"/>
              <a:buChar char="§"/>
            </a:pPr>
            <a:r>
              <a:rPr lang="ar-LB" altLang="en-US" b="1" kern="0" dirty="0" smtClean="0">
                <a:solidFill>
                  <a:schemeClr val="bg1">
                    <a:lumMod val="85000"/>
                  </a:schemeClr>
                </a:solidFill>
                <a:ea typeface="+mj-ea"/>
                <a:cs typeface="Times" pitchFamily="18" charset="0"/>
              </a:rPr>
              <a:t>تمرين </a:t>
            </a:r>
            <a:r>
              <a:rPr lang="ar-LB" altLang="en-US" b="1" kern="0" dirty="0">
                <a:solidFill>
                  <a:schemeClr val="bg1">
                    <a:lumMod val="85000"/>
                  </a:schemeClr>
                </a:solidFill>
                <a:ea typeface="+mj-ea"/>
                <a:cs typeface="Times" pitchFamily="18" charset="0"/>
              </a:rPr>
              <a:t>جماعي: رقم 1 </a:t>
            </a:r>
          </a:p>
          <a:p>
            <a:pPr algn="just" rtl="1">
              <a:buFont typeface="Wingdings" charset="2"/>
              <a:buChar char="§"/>
            </a:pPr>
            <a:r>
              <a:rPr lang="ar-LB" altLang="en-US" b="1" kern="0" dirty="0" smtClean="0">
                <a:solidFill>
                  <a:schemeClr val="bg1">
                    <a:lumMod val="85000"/>
                  </a:schemeClr>
                </a:solidFill>
                <a:ea typeface="+mj-ea"/>
                <a:cs typeface="Times" pitchFamily="18" charset="0"/>
              </a:rPr>
              <a:t>توقعات </a:t>
            </a:r>
            <a:r>
              <a:rPr lang="ar-LB" altLang="en-US" b="1" kern="0" dirty="0">
                <a:solidFill>
                  <a:schemeClr val="bg1">
                    <a:lumMod val="85000"/>
                  </a:schemeClr>
                </a:solidFill>
                <a:ea typeface="+mj-ea"/>
                <a:cs typeface="Times" pitchFamily="18" charset="0"/>
              </a:rPr>
              <a:t>المشاركين </a:t>
            </a:r>
          </a:p>
          <a:p>
            <a:pPr algn="just" rtl="1">
              <a:buFont typeface="Wingdings" charset="2"/>
              <a:buChar char="§"/>
            </a:pPr>
            <a:r>
              <a:rPr lang="ar-LB" altLang="en-US" b="1" kern="0" dirty="0" smtClean="0">
                <a:solidFill>
                  <a:srgbClr val="002060"/>
                </a:solidFill>
                <a:ea typeface="+mj-ea"/>
                <a:cs typeface="Times" pitchFamily="18" charset="0"/>
              </a:rPr>
              <a:t>أجندة </a:t>
            </a:r>
            <a:r>
              <a:rPr lang="ar-LB" altLang="en-US" b="1" kern="0" dirty="0">
                <a:solidFill>
                  <a:srgbClr val="002060"/>
                </a:solidFill>
                <a:ea typeface="+mj-ea"/>
                <a:cs typeface="Times" pitchFamily="18" charset="0"/>
              </a:rPr>
              <a:t>ورشة العمل التدريبيّة</a:t>
            </a:r>
          </a:p>
        </p:txBody>
      </p:sp>
      <p:sp>
        <p:nvSpPr>
          <p:cNvPr id="11" name="TextBox 1"/>
          <p:cNvSpPr txBox="1">
            <a:spLocks noChangeArrowheads="1"/>
          </p:cNvSpPr>
          <p:nvPr/>
        </p:nvSpPr>
        <p:spPr bwMode="auto">
          <a:xfrm>
            <a:off x="1911824" y="1981200"/>
            <a:ext cx="6415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b="1" kern="0" dirty="0" smtClean="0">
                <a:solidFill>
                  <a:srgbClr val="002060"/>
                </a:solidFill>
                <a:cs typeface="Times" pitchFamily="18" charset="0"/>
              </a:rPr>
              <a:t>الدورة الافتتاحية:</a:t>
            </a:r>
            <a:endParaRPr lang="en-US" altLang="en-US" sz="3600" b="1" kern="0" dirty="0" smtClean="0">
              <a:solidFill>
                <a:srgbClr val="002060"/>
              </a:solidFill>
              <a:cs typeface="Times" pitchFamily="18" charset="0"/>
            </a:endParaRPr>
          </a:p>
        </p:txBody>
      </p:sp>
    </p:spTree>
    <p:extLst>
      <p:ext uri="{BB962C8B-B14F-4D97-AF65-F5344CB8AC3E}">
        <p14:creationId xmlns:p14="http://schemas.microsoft.com/office/powerpoint/2010/main" val="187713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23812"/>
            <a:ext cx="9015663" cy="810126"/>
          </a:xfrm>
          <a:prstGeom prst="rect">
            <a:avLst/>
          </a:prstGeom>
          <a:solidFill>
            <a:schemeClr val="tx1">
              <a:lumMod val="65000"/>
              <a:lumOff val="35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pitchFamily="18" charset="0"/>
              <a:cs typeface="Times" pitchFamily="18" charset="0"/>
            </a:endParaRPr>
          </a:p>
        </p:txBody>
      </p:sp>
      <p:sp>
        <p:nvSpPr>
          <p:cNvPr id="8" name="Rectangle 7"/>
          <p:cNvSpPr/>
          <p:nvPr/>
        </p:nvSpPr>
        <p:spPr>
          <a:xfrm>
            <a:off x="5407144" y="5695186"/>
            <a:ext cx="3628572" cy="705614"/>
          </a:xfrm>
          <a:prstGeom prst="rect">
            <a:avLst/>
          </a:prstGeom>
          <a:solidFill>
            <a:schemeClr val="accent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itchFamily="18" charset="0"/>
              <a:cs typeface="Times" pitchFamily="18" charset="0"/>
            </a:endParaRPr>
          </a:p>
        </p:txBody>
      </p:sp>
      <p:sp>
        <p:nvSpPr>
          <p:cNvPr id="9" name="Rectangle 2"/>
          <p:cNvSpPr txBox="1">
            <a:spLocks noChangeArrowheads="1"/>
          </p:cNvSpPr>
          <p:nvPr/>
        </p:nvSpPr>
        <p:spPr>
          <a:xfrm>
            <a:off x="5410200" y="5775397"/>
            <a:ext cx="3657600" cy="6096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LB" sz="2800" dirty="0" smtClean="0">
                <a:solidFill>
                  <a:schemeClr val="bg1"/>
                </a:solidFill>
                <a:latin typeface="Times" pitchFamily="18" charset="0"/>
                <a:cs typeface="Times" pitchFamily="18" charset="0"/>
              </a:rPr>
              <a:t>الدورة الافتتاحية </a:t>
            </a:r>
            <a:endParaRPr lang="en-US" sz="2400" dirty="0">
              <a:solidFill>
                <a:schemeClr val="bg1"/>
              </a:solidFill>
              <a:latin typeface="Times" pitchFamily="18" charset="0"/>
              <a:cs typeface="Times" pitchFamily="18" charset="0"/>
            </a:endParaRPr>
          </a:p>
        </p:txBody>
      </p:sp>
      <p:sp>
        <p:nvSpPr>
          <p:cNvPr id="7" name="Rectangle 3"/>
          <p:cNvSpPr txBox="1">
            <a:spLocks noChangeArrowheads="1"/>
          </p:cNvSpPr>
          <p:nvPr/>
        </p:nvSpPr>
        <p:spPr>
          <a:xfrm>
            <a:off x="152400" y="6400800"/>
            <a:ext cx="1151021" cy="341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dirty="0" smtClean="0">
                <a:solidFill>
                  <a:schemeClr val="bg1"/>
                </a:solidFill>
                <a:latin typeface="Times" pitchFamily="18" charset="0"/>
                <a:cs typeface="Times" pitchFamily="18" charset="0"/>
              </a:rPr>
              <a:t>9/54</a:t>
            </a:r>
            <a:endParaRPr lang="en-US" sz="1800" dirty="0">
              <a:solidFill>
                <a:schemeClr val="bg1"/>
              </a:solidFill>
              <a:latin typeface="Times" pitchFamily="18" charset="0"/>
              <a:cs typeface="Times" pitchFamily="18" charset="0"/>
            </a:endParaRPr>
          </a:p>
        </p:txBody>
      </p:sp>
      <p:sp>
        <p:nvSpPr>
          <p:cNvPr id="10" name="Rectangle 3"/>
          <p:cNvSpPr>
            <a:spLocks noChangeArrowheads="1"/>
          </p:cNvSpPr>
          <p:nvPr/>
        </p:nvSpPr>
        <p:spPr bwMode="auto">
          <a:xfrm>
            <a:off x="457200" y="2129388"/>
            <a:ext cx="823267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14350">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marL="107950" indent="1588" algn="r" rtl="1" eaLnBrk="0" fontAlgn="base" hangingPunct="0">
              <a:spcBef>
                <a:spcPct val="0"/>
              </a:spcBef>
              <a:spcAft>
                <a:spcPct val="0"/>
              </a:spcAft>
            </a:pPr>
            <a:r>
              <a:rPr lang="ar-LB" dirty="0">
                <a:solidFill>
                  <a:srgbClr val="000000"/>
                </a:solidFill>
                <a:latin typeface="Arial"/>
              </a:rPr>
              <a:t>- </a:t>
            </a:r>
            <a:r>
              <a:rPr lang="ar-SA" dirty="0">
                <a:solidFill>
                  <a:srgbClr val="000000"/>
                </a:solidFill>
                <a:latin typeface="Arial"/>
              </a:rPr>
              <a:t>تعريف أهم المصطلحات التي ترتبط </a:t>
            </a:r>
            <a:r>
              <a:rPr lang="ar-LB" dirty="0">
                <a:solidFill>
                  <a:srgbClr val="000000"/>
                </a:solidFill>
                <a:latin typeface="Arial"/>
              </a:rPr>
              <a:t>بمنهج الاطار المنطقي </a:t>
            </a:r>
            <a:endParaRPr lang="en-US" dirty="0">
              <a:solidFill>
                <a:srgbClr val="000000"/>
              </a:solidFill>
              <a:latin typeface="Arial"/>
            </a:endParaRPr>
          </a:p>
          <a:p>
            <a:pPr marL="107950" indent="1588" algn="r" rtl="1" eaLnBrk="0" fontAlgn="base" hangingPunct="0">
              <a:spcBef>
                <a:spcPct val="0"/>
              </a:spcBef>
              <a:spcAft>
                <a:spcPct val="0"/>
              </a:spcAft>
            </a:pPr>
            <a:r>
              <a:rPr lang="ar-LB" dirty="0">
                <a:solidFill>
                  <a:srgbClr val="000000"/>
                </a:solidFill>
                <a:latin typeface="Arial"/>
              </a:rPr>
              <a:t>- أهداف منهج الإطار المنطقي</a:t>
            </a:r>
            <a:endParaRPr lang="en-US" dirty="0">
              <a:solidFill>
                <a:srgbClr val="000000"/>
              </a:solidFill>
              <a:latin typeface="Arial"/>
            </a:endParaRPr>
          </a:p>
          <a:p>
            <a:pPr marL="107950" indent="1588" algn="r" rtl="1" eaLnBrk="0" fontAlgn="base" hangingPunct="0">
              <a:spcBef>
                <a:spcPct val="0"/>
              </a:spcBef>
              <a:spcAft>
                <a:spcPct val="0"/>
              </a:spcAft>
            </a:pPr>
            <a:r>
              <a:rPr lang="ar-LB" dirty="0">
                <a:solidFill>
                  <a:srgbClr val="000000"/>
                </a:solidFill>
                <a:latin typeface="Arial"/>
              </a:rPr>
              <a:t>- أهم المبادئ التي يجب مراعاتها </a:t>
            </a:r>
            <a:endParaRPr lang="en-US" dirty="0">
              <a:solidFill>
                <a:srgbClr val="000000"/>
              </a:solidFill>
              <a:latin typeface="Arial"/>
            </a:endParaRPr>
          </a:p>
          <a:p>
            <a:pPr marL="107950" indent="1588" algn="r" rtl="1" eaLnBrk="0" fontAlgn="base" hangingPunct="0">
              <a:spcBef>
                <a:spcPct val="0"/>
              </a:spcBef>
              <a:spcAft>
                <a:spcPct val="0"/>
              </a:spcAft>
            </a:pPr>
            <a:r>
              <a:rPr lang="ar-LB" dirty="0">
                <a:solidFill>
                  <a:srgbClr val="000000"/>
                </a:solidFill>
                <a:latin typeface="Arial"/>
              </a:rPr>
              <a:t>- مكونات الإطار المنطقي</a:t>
            </a:r>
            <a:endParaRPr lang="en-US" dirty="0">
              <a:solidFill>
                <a:srgbClr val="000000"/>
              </a:solidFill>
              <a:latin typeface="Arial"/>
            </a:endParaRPr>
          </a:p>
          <a:p>
            <a:pPr marL="107950" indent="1588" algn="r" rtl="1" eaLnBrk="0" fontAlgn="base" hangingPunct="0">
              <a:spcBef>
                <a:spcPct val="0"/>
              </a:spcBef>
              <a:spcAft>
                <a:spcPct val="0"/>
              </a:spcAft>
            </a:pPr>
            <a:r>
              <a:rPr lang="ar-LB" dirty="0">
                <a:solidFill>
                  <a:srgbClr val="000000"/>
                </a:solidFill>
                <a:latin typeface="Arial"/>
              </a:rPr>
              <a:t>- العلاقة ما بين </a:t>
            </a:r>
            <a:r>
              <a:rPr lang="ar-LB" dirty="0">
                <a:solidFill>
                  <a:srgbClr val="000000"/>
                </a:solidFill>
              </a:rPr>
              <a:t>" </a:t>
            </a:r>
            <a:r>
              <a:rPr lang="ar-LB" dirty="0">
                <a:solidFill>
                  <a:srgbClr val="000000"/>
                </a:solidFill>
                <a:latin typeface="Arial"/>
              </a:rPr>
              <a:t>الرصد والتقييم" و</a:t>
            </a:r>
            <a:r>
              <a:rPr lang="ar-LB" dirty="0">
                <a:solidFill>
                  <a:srgbClr val="000000"/>
                </a:solidFill>
              </a:rPr>
              <a:t> " </a:t>
            </a:r>
            <a:r>
              <a:rPr lang="ar-LB" dirty="0">
                <a:solidFill>
                  <a:srgbClr val="000000"/>
                </a:solidFill>
                <a:latin typeface="Arial"/>
              </a:rPr>
              <a:t>الإطار المنطقي</a:t>
            </a:r>
            <a:r>
              <a:rPr lang="ar-LB" dirty="0">
                <a:solidFill>
                  <a:srgbClr val="000000"/>
                </a:solidFill>
              </a:rPr>
              <a:t>"</a:t>
            </a:r>
            <a:endParaRPr lang="en-US" dirty="0">
              <a:solidFill>
                <a:srgbClr val="000000"/>
              </a:solidFill>
              <a:latin typeface="Arial"/>
            </a:endParaRPr>
          </a:p>
          <a:p>
            <a:pPr marL="565150" indent="-457200" algn="r" rtl="1" eaLnBrk="0" fontAlgn="base" hangingPunct="0">
              <a:spcBef>
                <a:spcPct val="0"/>
              </a:spcBef>
              <a:spcAft>
                <a:spcPct val="0"/>
              </a:spcAft>
              <a:buFontTx/>
              <a:buChar char="-"/>
            </a:pPr>
            <a:r>
              <a:rPr lang="ar-LB" dirty="0" smtClean="0">
                <a:solidFill>
                  <a:srgbClr val="000000"/>
                </a:solidFill>
                <a:latin typeface="Arial"/>
              </a:rPr>
              <a:t>كيف </a:t>
            </a:r>
            <a:r>
              <a:rPr lang="ar-LB" dirty="0">
                <a:solidFill>
                  <a:srgbClr val="000000"/>
                </a:solidFill>
                <a:latin typeface="Arial"/>
              </a:rPr>
              <a:t>يمكن الإفادة من الإطار المنطقي في العمل الإنمائي من خلال اعتماده في عملية الرصد </a:t>
            </a:r>
            <a:r>
              <a:rPr lang="ar-LB" dirty="0" smtClean="0">
                <a:solidFill>
                  <a:srgbClr val="000000"/>
                </a:solidFill>
                <a:latin typeface="Arial"/>
              </a:rPr>
              <a:t>والتقييم</a:t>
            </a:r>
          </a:p>
          <a:p>
            <a:pPr marL="565150" indent="-457200" algn="r" rtl="1" eaLnBrk="0" fontAlgn="base" hangingPunct="0">
              <a:spcBef>
                <a:spcPct val="0"/>
              </a:spcBef>
              <a:spcAft>
                <a:spcPct val="0"/>
              </a:spcAft>
              <a:buFontTx/>
              <a:buChar char="-"/>
            </a:pPr>
            <a:r>
              <a:rPr lang="ar-SA" dirty="0" smtClean="0">
                <a:solidFill>
                  <a:srgbClr val="000000"/>
                </a:solidFill>
                <a:latin typeface="Arial"/>
              </a:rPr>
              <a:t>تعريف </a:t>
            </a:r>
            <a:r>
              <a:rPr lang="ar-SA" dirty="0">
                <a:solidFill>
                  <a:srgbClr val="000000"/>
                </a:solidFill>
                <a:latin typeface="Arial"/>
              </a:rPr>
              <a:t>أهم المصطلحات التي ترتبط </a:t>
            </a:r>
            <a:r>
              <a:rPr lang="ar-LB" dirty="0">
                <a:solidFill>
                  <a:srgbClr val="000000"/>
                </a:solidFill>
                <a:latin typeface="Arial"/>
              </a:rPr>
              <a:t>بمنهج </a:t>
            </a:r>
            <a:r>
              <a:rPr lang="ar-LB" dirty="0" smtClean="0">
                <a:solidFill>
                  <a:srgbClr val="000000"/>
                </a:solidFill>
                <a:latin typeface="Arial"/>
              </a:rPr>
              <a:t>إطار النتائج</a:t>
            </a:r>
            <a:endParaRPr lang="en-US" dirty="0">
              <a:solidFill>
                <a:srgbClr val="FF0000"/>
              </a:solidFill>
              <a:latin typeface="Arial"/>
            </a:endParaRPr>
          </a:p>
        </p:txBody>
      </p:sp>
      <p:sp>
        <p:nvSpPr>
          <p:cNvPr id="11" name="TextBox 1"/>
          <p:cNvSpPr txBox="1">
            <a:spLocks noChangeArrowheads="1"/>
          </p:cNvSpPr>
          <p:nvPr/>
        </p:nvSpPr>
        <p:spPr bwMode="auto">
          <a:xfrm>
            <a:off x="834953" y="1447800"/>
            <a:ext cx="78697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MS PGothic" panose="020B0600070205080204" pitchFamily="34" charset="-128"/>
              </a:defRPr>
            </a:lvl1pPr>
            <a:lvl2pPr marL="742950" indent="-285750">
              <a:defRPr sz="2800">
                <a:solidFill>
                  <a:schemeClr val="tx1"/>
                </a:solidFill>
                <a:latin typeface="Times" panose="02020603050405020304" pitchFamily="18" charset="0"/>
                <a:ea typeface="MS PGothic" panose="020B0600070205080204" pitchFamily="34" charset="-128"/>
              </a:defRPr>
            </a:lvl2pPr>
            <a:lvl3pPr marL="1143000" indent="-228600">
              <a:defRPr sz="2800">
                <a:solidFill>
                  <a:schemeClr val="tx1"/>
                </a:solidFill>
                <a:latin typeface="Times" panose="02020603050405020304" pitchFamily="18" charset="0"/>
                <a:ea typeface="MS PGothic" panose="020B0600070205080204" pitchFamily="34" charset="-128"/>
              </a:defRPr>
            </a:lvl3pPr>
            <a:lvl4pPr marL="1600200" indent="-228600">
              <a:defRPr sz="2800">
                <a:solidFill>
                  <a:schemeClr val="tx1"/>
                </a:solidFill>
                <a:latin typeface="Times" panose="02020603050405020304" pitchFamily="18" charset="0"/>
                <a:ea typeface="MS PGothic" panose="020B0600070205080204" pitchFamily="34" charset="-128"/>
              </a:defRPr>
            </a:lvl4pPr>
            <a:lvl5pPr marL="2057400" indent="-228600">
              <a:defRPr sz="28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MS PGothic" panose="020B0600070205080204" pitchFamily="34" charset="-128"/>
              </a:defRPr>
            </a:lvl9pPr>
          </a:lstStyle>
          <a:p>
            <a:pPr algn="r" rtl="1"/>
            <a:r>
              <a:rPr lang="ar-LB" altLang="en-US" sz="3600" kern="0" dirty="0">
                <a:solidFill>
                  <a:srgbClr val="002060"/>
                </a:solidFill>
                <a:cs typeface="Times" pitchFamily="18" charset="0"/>
              </a:rPr>
              <a:t>سنتعرّف سويّا خلال ورشة العمل التدريبيّة على : </a:t>
            </a:r>
          </a:p>
        </p:txBody>
      </p:sp>
    </p:spTree>
    <p:extLst>
      <p:ext uri="{BB962C8B-B14F-4D97-AF65-F5344CB8AC3E}">
        <p14:creationId xmlns:p14="http://schemas.microsoft.com/office/powerpoint/2010/main" val="3666678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7357</TotalTime>
  <Words>4652</Words>
  <Application>Microsoft Office PowerPoint</Application>
  <PresentationFormat>On-screen Show (4:3)</PresentationFormat>
  <Paragraphs>555</Paragraphs>
  <Slides>47</Slides>
  <Notes>43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47</vt:i4>
      </vt:variant>
    </vt:vector>
  </HeadingPairs>
  <TitlesOfParts>
    <vt:vector size="65" baseType="lpstr">
      <vt:lpstr>MS PGothic</vt:lpstr>
      <vt:lpstr>Aharoni</vt:lpstr>
      <vt:lpstr>Arial</vt:lpstr>
      <vt:lpstr>Arial Black</vt:lpstr>
      <vt:lpstr>Calibri</vt:lpstr>
      <vt:lpstr>Frutiger 45 Light</vt:lpstr>
      <vt:lpstr>Impact</vt:lpstr>
      <vt:lpstr>Latha</vt:lpstr>
      <vt:lpstr>Palatino Linotype</vt:lpstr>
      <vt:lpstr>Simplified Arabic</vt:lpstr>
      <vt:lpstr>Symbol</vt:lpstr>
      <vt:lpstr>Tahoma</vt:lpstr>
      <vt:lpstr>Times</vt:lpstr>
      <vt:lpstr>Times New Roman</vt:lpstr>
      <vt:lpstr>Wingdings</vt:lpstr>
      <vt:lpstr>Blank</vt:lpstr>
      <vt:lpstr>1_Blank</vt:lpstr>
      <vt:lpstr>2_Blank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Rafic Traboulsi</dc:creator>
  <cp:lastModifiedBy>Fares </cp:lastModifiedBy>
  <cp:revision>45</cp:revision>
  <cp:lastPrinted>2016-08-18T09:48:51Z</cp:lastPrinted>
  <dcterms:created xsi:type="dcterms:W3CDTF">2016-08-05T05:01:44Z</dcterms:created>
  <dcterms:modified xsi:type="dcterms:W3CDTF">2017-08-31T11:16:53Z</dcterms:modified>
</cp:coreProperties>
</file>