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63" r:id="rId3"/>
    <p:sldId id="270" r:id="rId4"/>
    <p:sldId id="272" r:id="rId5"/>
    <p:sldId id="271" r:id="rId6"/>
    <p:sldId id="505" r:id="rId7"/>
    <p:sldId id="506" r:id="rId8"/>
    <p:sldId id="420" r:id="rId9"/>
    <p:sldId id="343" r:id="rId10"/>
    <p:sldId id="536" r:id="rId11"/>
    <p:sldId id="346" r:id="rId12"/>
    <p:sldId id="356" r:id="rId13"/>
    <p:sldId id="349" r:id="rId14"/>
    <p:sldId id="413" r:id="rId15"/>
    <p:sldId id="351" r:id="rId16"/>
    <p:sldId id="358" r:id="rId17"/>
    <p:sldId id="353" r:id="rId18"/>
    <p:sldId id="354" r:id="rId19"/>
    <p:sldId id="547" r:id="rId20"/>
    <p:sldId id="418" r:id="rId21"/>
    <p:sldId id="386" r:id="rId22"/>
    <p:sldId id="387" r:id="rId23"/>
    <p:sldId id="388" r:id="rId24"/>
    <p:sldId id="389" r:id="rId25"/>
    <p:sldId id="391" r:id="rId26"/>
    <p:sldId id="390" r:id="rId27"/>
    <p:sldId id="419" r:id="rId28"/>
    <p:sldId id="548" r:id="rId29"/>
    <p:sldId id="359" r:id="rId30"/>
    <p:sldId id="360" r:id="rId31"/>
    <p:sldId id="361" r:id="rId32"/>
    <p:sldId id="362" r:id="rId33"/>
    <p:sldId id="531" r:id="rId34"/>
    <p:sldId id="365" r:id="rId35"/>
    <p:sldId id="372" r:id="rId36"/>
    <p:sldId id="373" r:id="rId37"/>
    <p:sldId id="375" r:id="rId38"/>
    <p:sldId id="374" r:id="rId39"/>
    <p:sldId id="376" r:id="rId40"/>
    <p:sldId id="377" r:id="rId41"/>
    <p:sldId id="415" r:id="rId42"/>
    <p:sldId id="416" r:id="rId43"/>
    <p:sldId id="421" r:id="rId44"/>
    <p:sldId id="381" r:id="rId45"/>
    <p:sldId id="382" r:id="rId46"/>
    <p:sldId id="383" r:id="rId47"/>
    <p:sldId id="549" r:id="rId48"/>
    <p:sldId id="371" r:id="rId49"/>
    <p:sldId id="539" r:id="rId50"/>
    <p:sldId id="380" r:id="rId51"/>
    <p:sldId id="540" r:id="rId52"/>
    <p:sldId id="541" r:id="rId53"/>
    <p:sldId id="385" r:id="rId54"/>
    <p:sldId id="542" r:id="rId55"/>
    <p:sldId id="543" r:id="rId56"/>
    <p:sldId id="544" r:id="rId57"/>
    <p:sldId id="434" r:id="rId58"/>
    <p:sldId id="545" r:id="rId59"/>
    <p:sldId id="394" r:id="rId60"/>
    <p:sldId id="397" r:id="rId61"/>
    <p:sldId id="398" r:id="rId62"/>
    <p:sldId id="546" r:id="rId63"/>
    <p:sldId id="400" r:id="rId64"/>
    <p:sldId id="278" r:id="rId65"/>
    <p:sldId id="401" r:id="rId66"/>
    <p:sldId id="402" r:id="rId67"/>
    <p:sldId id="550" r:id="rId68"/>
    <p:sldId id="422" r:id="rId69"/>
    <p:sldId id="532" r:id="rId70"/>
    <p:sldId id="424" r:id="rId71"/>
    <p:sldId id="425" r:id="rId72"/>
    <p:sldId id="426" r:id="rId73"/>
    <p:sldId id="427" r:id="rId74"/>
    <p:sldId id="428" r:id="rId75"/>
    <p:sldId id="429" r:id="rId76"/>
    <p:sldId id="533" r:id="rId77"/>
    <p:sldId id="534" r:id="rId78"/>
    <p:sldId id="27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6C"/>
    <a:srgbClr val="CE1D3C"/>
    <a:srgbClr val="E7E7E5"/>
    <a:srgbClr val="D9D9D9"/>
    <a:srgbClr val="FFFFFF"/>
    <a:srgbClr val="C9C9C8"/>
    <a:srgbClr val="7A97B5"/>
    <a:srgbClr val="CFCFCF"/>
    <a:srgbClr val="404040"/>
    <a:srgbClr val="1D4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autoAdjust="0"/>
    <p:restoredTop sz="93506" autoAdjust="0"/>
  </p:normalViewPr>
  <p:slideViewPr>
    <p:cSldViewPr snapToGrid="0">
      <p:cViewPr varScale="1">
        <p:scale>
          <a:sx n="67" d="100"/>
          <a:sy n="67" d="100"/>
        </p:scale>
        <p:origin x="51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8" d="100"/>
          <a:sy n="118" d="100"/>
        </p:scale>
        <p:origin x="1506" y="-24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002A6C"/>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0" dirty="0">
            <a:solidFill>
              <a:srgbClr val="002A6C"/>
            </a:solidFill>
            <a:latin typeface="Times  (Body)"/>
            <a:cs typeface="Times" panose="02020603050405020304" pitchFamily="18" charset="0"/>
          </a:endParaRPr>
        </a:p>
        <a:p>
          <a:pPr algn="r" rtl="1"/>
          <a:r>
            <a:rPr lang="ar-DZ" sz="3200" b="0" dirty="0">
              <a:solidFill>
                <a:srgbClr val="002A6C"/>
              </a:solidFill>
              <a:latin typeface="Times  (Body)"/>
              <a:cs typeface="Times" panose="02020603050405020304" pitchFamily="18" charset="0"/>
            </a:rPr>
            <a:t>مقد</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مة حول الإدارة  المالي</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ة</a:t>
          </a:r>
          <a:endParaRPr lang="en-US" sz="3200" b="0" dirty="0">
            <a:solidFill>
              <a:srgbClr val="002A6C"/>
            </a:solidFill>
            <a:latin typeface="Times  (Body)"/>
            <a:cs typeface="Times" panose="02020603050405020304" pitchFamily="18" charset="0"/>
          </a:endParaRPr>
        </a:p>
        <a:p>
          <a:pPr algn="l" rtl="1"/>
          <a:endParaRPr lang="en-US" sz="3200" b="0"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0" dirty="0">
              <a:solidFill>
                <a:srgbClr val="002A6C"/>
              </a:solidFill>
              <a:latin typeface="Times  (Body)"/>
              <a:cs typeface="Times" panose="02020603050405020304" pitchFamily="18" charset="0"/>
            </a:rPr>
            <a:t>الموازنة</a:t>
          </a:r>
          <a:r>
            <a:rPr lang="ar-DZ" sz="3200" b="0" dirty="0">
              <a:solidFill>
                <a:srgbClr val="002A6C"/>
              </a:solidFill>
              <a:latin typeface="Times  (Body)"/>
              <a:cs typeface="Times" panose="02020603050405020304" pitchFamily="18" charset="0"/>
            </a:rPr>
            <a:t> </a:t>
          </a:r>
          <a:endParaRPr lang="ar-LB" sz="3200" b="0"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rgbClr val="56BCD7"/>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6AD6556C-0D7C-4CB7-8E70-A976EF2FEA45}">
      <dgm:prSet phldrT="[Text]" custT="1"/>
      <dgm:spPr>
        <a:noFill/>
      </dgm:spPr>
      <dgm:t>
        <a:bodyPr/>
        <a:lstStyle/>
        <a:p>
          <a:pPr algn="r" rtl="1"/>
          <a:r>
            <a:rPr lang="ar-LB" sz="3200" b="0" dirty="0">
              <a:solidFill>
                <a:srgbClr val="002A6C"/>
              </a:solidFill>
              <a:latin typeface="Times  (Body)"/>
              <a:cs typeface="Times" panose="02020603050405020304" pitchFamily="18" charset="0"/>
            </a:rPr>
            <a:t>الرقابة الداخلية</a:t>
          </a:r>
          <a:endParaRPr lang="en-US" sz="3200" b="0" dirty="0">
            <a:solidFill>
              <a:srgbClr val="002A6C"/>
            </a:solidFill>
            <a:latin typeface="Times  (Body)"/>
            <a:cs typeface="Times" panose="02020603050405020304" pitchFamily="18" charset="0"/>
          </a:endParaRPr>
        </a:p>
      </dgm:t>
    </dgm:pt>
    <dgm:pt modelId="{430C9537-F487-4F96-B9C8-03B094888884}" type="parTrans" cxnId="{DC48850B-3C60-45D3-A68E-D77C158D95C9}">
      <dgm:prSet/>
      <dgm:spPr/>
      <dgm:t>
        <a:bodyPr/>
        <a:lstStyle/>
        <a:p>
          <a:pPr rtl="1"/>
          <a:endParaRPr lang="en-US" sz="3200" b="0">
            <a:latin typeface="Times  (Body)"/>
            <a:cs typeface="Times" panose="02020603050405020304" pitchFamily="18" charset="0"/>
          </a:endParaRPr>
        </a:p>
      </dgm:t>
    </dgm:pt>
    <dgm:pt modelId="{5FC14397-F542-4599-879E-BD320CD245B0}" type="sibTrans" cxnId="{DC48850B-3C60-45D3-A68E-D77C158D95C9}">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rgbClr val="405D8C"/>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0" dirty="0">
              <a:solidFill>
                <a:srgbClr val="002A6C"/>
              </a:solidFill>
              <a:latin typeface="Times  (Body)"/>
              <a:cs typeface="Times" panose="02020603050405020304" pitchFamily="18" charset="0"/>
            </a:rPr>
            <a:t>سجل</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ات المحاسبة</a:t>
          </a:r>
          <a:endParaRPr lang="en-US" sz="3200" b="0" dirty="0">
            <a:solidFill>
              <a:srgbClr val="002A6C"/>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b="0">
            <a:latin typeface="Times  (Body)"/>
          </a:endParaRPr>
        </a:p>
      </dgm:t>
    </dgm:pt>
    <dgm:pt modelId="{7D93D849-B0B7-48BD-A1AE-7B1EDF96AC0C}" type="sibTrans" cxnId="{B69A61F6-4A34-4ABC-A655-6F9B9EA56018}">
      <dgm:prSet/>
      <dgm:spPr/>
      <dgm:t>
        <a:bodyPr/>
        <a:lstStyle/>
        <a:p>
          <a:endParaRPr lang="en-US" sz="3200" b="0">
            <a:latin typeface="Times  (Body)"/>
          </a:endParaRPr>
        </a:p>
      </dgm:t>
    </dgm:pt>
    <dgm:pt modelId="{EE871A13-8B6F-4228-BA4B-50C2A0FCBAA5}">
      <dgm:prSet phldrT="[Text]" custT="1"/>
      <dgm:spPr>
        <a:solidFill>
          <a:srgbClr val="A6A6A6"/>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9FCA49D2-AEFA-4569-897E-8AD7EEA072EF}">
      <dgm:prSet phldrT="[Text]" custT="1"/>
      <dgm:spPr>
        <a:solidFill>
          <a:schemeClr val="bg2">
            <a:lumMod val="25000"/>
          </a:schemeClr>
        </a:solidFill>
        <a:ln>
          <a:noFill/>
        </a:ln>
      </dgm:spPr>
      <dgm:t>
        <a:bodyPr/>
        <a:lstStyle/>
        <a:p>
          <a:pPr algn="r" rtl="1"/>
          <a:r>
            <a:rPr lang="en-US" sz="3200" b="0"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0" dirty="0">
              <a:solidFill>
                <a:schemeClr val="bg1"/>
              </a:solidFill>
              <a:latin typeface="Times  (Body)"/>
              <a:cs typeface="Times" panose="02020603050405020304" pitchFamily="18" charset="0"/>
            </a:rPr>
            <a:t>V</a:t>
          </a:r>
        </a:p>
      </dgm:t>
    </dgm:pt>
    <dgm:pt modelId="{47EE4370-405E-4D73-A8EA-C9F6EDB1E35A}" type="parTrans" cxnId="{DB59054F-250E-4845-874F-B4CC40D03242}">
      <dgm:prSet/>
      <dgm:spPr/>
      <dgm:t>
        <a:bodyPr/>
        <a:lstStyle/>
        <a:p>
          <a:endParaRPr lang="en-US" sz="3200" b="0"/>
        </a:p>
      </dgm:t>
    </dgm:pt>
    <dgm:pt modelId="{8D04B47D-52E5-430E-AD3F-EB42B42CCB95}" type="sibTrans" cxnId="{DB59054F-250E-4845-874F-B4CC40D03242}">
      <dgm:prSet/>
      <dgm:spPr/>
      <dgm:t>
        <a:bodyPr/>
        <a:lstStyle/>
        <a:p>
          <a:endParaRPr lang="en-US" sz="3200" b="0"/>
        </a:p>
      </dgm:t>
    </dgm:pt>
    <dgm:pt modelId="{0B111633-8FAC-40F8-A766-4CE716BBC3BD}">
      <dgm:prSet phldrT="[Text]" custT="1"/>
      <dgm:spPr>
        <a:noFill/>
      </dgm:spPr>
      <dgm:t>
        <a:bodyPr/>
        <a:lstStyle/>
        <a:p>
          <a:pPr algn="r" rtl="1"/>
          <a:r>
            <a:rPr lang="ar-LB" sz="3200" b="0" dirty="0">
              <a:solidFill>
                <a:srgbClr val="002A6C"/>
              </a:solidFill>
              <a:latin typeface="Times  (Body)"/>
              <a:cs typeface="Times" panose="02020603050405020304" pitchFamily="18" charset="0"/>
            </a:rPr>
            <a:t>البيانات الماليّة</a:t>
          </a:r>
          <a:endParaRPr lang="en-US" sz="3200" b="0" dirty="0">
            <a:solidFill>
              <a:srgbClr val="002A6C"/>
            </a:solidFill>
            <a:latin typeface="Times  (Body)"/>
            <a:cs typeface="Times" panose="02020603050405020304" pitchFamily="18" charset="0"/>
          </a:endParaRPr>
        </a:p>
      </dgm:t>
    </dgm:pt>
    <dgm:pt modelId="{DD6932C8-4FE2-423B-A9A2-88F85EF49E77}" type="parTrans" cxnId="{EB9788B0-A06D-450A-902A-0B9FE2ECFE09}">
      <dgm:prSet/>
      <dgm:spPr/>
      <dgm:t>
        <a:bodyPr/>
        <a:lstStyle/>
        <a:p>
          <a:endParaRPr lang="en-US" sz="3200" b="0"/>
        </a:p>
      </dgm:t>
    </dgm:pt>
    <dgm:pt modelId="{CDC055B9-05B1-41CD-973D-4ED2C789FD95}" type="sibTrans" cxnId="{EB9788B0-A06D-450A-902A-0B9FE2ECFE09}">
      <dgm:prSet/>
      <dgm:spPr/>
      <dgm:t>
        <a:bodyPr/>
        <a:lstStyle/>
        <a:p>
          <a:endParaRPr lang="en-US" sz="3200" b="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91DE76F0-2D56-42EF-857F-71D15444A264}" type="pres">
      <dgm:prSet presAssocID="{30F803B2-3018-494E-BB4D-E271955330B9}" presName="sibTrans" presStyleCnt="0"/>
      <dgm:spPr/>
    </dgm:pt>
    <dgm:pt modelId="{2BA8ABCE-A260-4AB4-A525-940C7FBBF84E}" type="pres">
      <dgm:prSet presAssocID="{9FCA49D2-AEFA-4569-897E-8AD7EEA072EF}" presName="composite" presStyleCnt="0"/>
      <dgm:spPr/>
    </dgm:pt>
    <dgm:pt modelId="{55325EAA-EB3D-4A06-9C00-75979730C2AF}" type="pres">
      <dgm:prSet presAssocID="{9FCA49D2-AEFA-4569-897E-8AD7EEA072EF}" presName="FirstChild" presStyleLbl="revTx" presStyleIdx="4" presStyleCnt="5">
        <dgm:presLayoutVars>
          <dgm:chMax val="0"/>
          <dgm:chPref val="0"/>
          <dgm:bulletEnabled val="1"/>
        </dgm:presLayoutVars>
      </dgm:prSet>
      <dgm:spPr/>
    </dgm:pt>
    <dgm:pt modelId="{029D0E9C-A002-48DC-9CDA-7C659960DC97}" type="pres">
      <dgm:prSet presAssocID="{9FCA49D2-AEFA-4569-897E-8AD7EEA072EF}" presName="Parent" presStyleLbl="alignNode1" presStyleIdx="4" presStyleCnt="5">
        <dgm:presLayoutVars>
          <dgm:chMax val="3"/>
          <dgm:chPref val="3"/>
          <dgm:bulletEnabled val="1"/>
        </dgm:presLayoutVars>
      </dgm:prSet>
      <dgm:spPr/>
    </dgm:pt>
    <dgm:pt modelId="{FED83996-C350-4A9C-B06C-DE40098E0DE6}" type="pres">
      <dgm:prSet presAssocID="{9FCA49D2-AEFA-4569-897E-8AD7EEA072EF}" presName="Accent" presStyleLbl="parChTrans1D1" presStyleIdx="4" presStyleCnt="5"/>
      <dgm:spPr/>
    </dgm:pt>
  </dgm:ptLst>
  <dgm:cxnLst>
    <dgm:cxn modelId="{DC48850B-3C60-45D3-A68E-D77C158D95C9}" srcId="{EE871A13-8B6F-4228-BA4B-50C2A0FCBAA5}" destId="{6AD6556C-0D7C-4CB7-8E70-A976EF2FEA45}" srcOrd="0" destOrd="0" parTransId="{430C9537-F487-4F96-B9C8-03B094888884}" sibTransId="{5FC14397-F542-4599-879E-BD320CD245B0}"/>
    <dgm:cxn modelId="{B6B6E80D-632A-469A-9E96-89014199EBA8}" type="presOf" srcId="{9FCA49D2-AEFA-4569-897E-8AD7EEA072EF}" destId="{029D0E9C-A002-48DC-9CDA-7C659960DC97}" srcOrd="0" destOrd="0" presId="urn:microsoft.com/office/officeart/2011/layout/TabList"/>
    <dgm:cxn modelId="{E9ACB717-0917-43DC-8638-C00A4699B7DC}" srcId="{CCD48202-0EB2-4120-8216-D76AD7109031}" destId="{F9D65E00-E05B-45F9-BD53-F83F5DFAAA05}" srcOrd="0" destOrd="0" parTransId="{3CFB5AB1-661B-417A-9823-91D98B0C141C}" sibTransId="{C64A0A93-070B-4102-9C7E-34C940A4D96D}"/>
    <dgm:cxn modelId="{967D0D22-F849-4041-A812-A0DC40E77B4A}" srcId="{A43459D4-129B-4C7B-8C74-B98208394228}" destId="{CCD48202-0EB2-4120-8216-D76AD7109031}" srcOrd="1" destOrd="0" parTransId="{321FF2FF-5367-4986-8CE3-68307135DCE6}" sibTransId="{E12693A3-D5D2-4429-B943-9B599BD8CFF4}"/>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2168AA48-526F-4600-B441-0BC743B9803E}" type="presOf" srcId="{0B111633-8FAC-40F8-A766-4CE716BBC3BD}" destId="{55325EAA-EB3D-4A06-9C00-75979730C2AF}" srcOrd="0" destOrd="0" presId="urn:microsoft.com/office/officeart/2011/layout/TabList"/>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DB59054F-250E-4845-874F-B4CC40D03242}" srcId="{A43459D4-129B-4C7B-8C74-B98208394228}" destId="{9FCA49D2-AEFA-4569-897E-8AD7EEA072EF}" srcOrd="4" destOrd="0" parTransId="{47EE4370-405E-4D73-A8EA-C9F6EDB1E35A}" sibTransId="{8D04B47D-52E5-430E-AD3F-EB42B42CCB95}"/>
    <dgm:cxn modelId="{6F76B17F-51CA-4B87-A41C-84821EAF72EA}" srcId="{A43459D4-129B-4C7B-8C74-B98208394228}" destId="{EE871A13-8B6F-4228-BA4B-50C2A0FCBAA5}" srcOrd="3" destOrd="0" parTransId="{CCE43A3C-33F9-435F-A6BD-887E7D5C7D64}" sibTransId="{30F803B2-3018-494E-BB4D-E271955330B9}"/>
    <dgm:cxn modelId="{144EEF87-3031-424D-BC24-165FC2045C84}" srcId="{250FCCF9-7E0D-4509-BB48-9B2F9E3C8F3F}" destId="{DDCC996A-4283-46E4-9B2E-350F166BF9AE}" srcOrd="0" destOrd="0" parTransId="{FEF3DC51-D5CC-4A06-B57E-C7702D843A90}" sibTransId="{C9D54D69-DDAF-44F2-8EE0-51619AF273C1}"/>
    <dgm:cxn modelId="{09209A9D-265A-48D9-9C2F-2C604387D7E4}" type="presOf" srcId="{6AD6556C-0D7C-4CB7-8E70-A976EF2FEA45}" destId="{7147FA02-306B-42F2-907F-F4CE777F3F75}" srcOrd="0" destOrd="0" presId="urn:microsoft.com/office/officeart/2011/layout/TabList"/>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43B8F6AA-6120-419C-9E30-D460C4849D7C}" type="presOf" srcId="{EE871A13-8B6F-4228-BA4B-50C2A0FCBAA5}" destId="{3DD13A65-FC96-4763-A5DF-6D778D082157}" srcOrd="0" destOrd="0" presId="urn:microsoft.com/office/officeart/2011/layout/TabList"/>
    <dgm:cxn modelId="{EB9788B0-A06D-450A-902A-0B9FE2ECFE09}" srcId="{9FCA49D2-AEFA-4569-897E-8AD7EEA072EF}" destId="{0B111633-8FAC-40F8-A766-4CE716BBC3BD}" srcOrd="0" destOrd="0" parTransId="{DD6932C8-4FE2-423B-A9A2-88F85EF49E77}" sibTransId="{CDC055B9-05B1-41CD-973D-4ED2C789FD95}"/>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E9351EB3-FBED-4E8F-88CA-8C5C5442DD9E}" type="presParOf" srcId="{68D9648B-823C-43C3-9326-9776A65E2386}" destId="{91DE76F0-2D56-42EF-857F-71D15444A264}" srcOrd="7" destOrd="0" presId="urn:microsoft.com/office/officeart/2011/layout/TabList"/>
    <dgm:cxn modelId="{BB33B9AB-0DA0-4A7A-AE33-3DEB07F3616C}" type="presParOf" srcId="{68D9648B-823C-43C3-9326-9776A65E2386}" destId="{2BA8ABCE-A260-4AB4-A525-940C7FBBF84E}" srcOrd="8" destOrd="0" presId="urn:microsoft.com/office/officeart/2011/layout/TabList"/>
    <dgm:cxn modelId="{213C9EBD-3600-48C6-8B95-944F38222C6D}" type="presParOf" srcId="{2BA8ABCE-A260-4AB4-A525-940C7FBBF84E}" destId="{55325EAA-EB3D-4A06-9C00-75979730C2AF}" srcOrd="0" destOrd="0" presId="urn:microsoft.com/office/officeart/2011/layout/TabList"/>
    <dgm:cxn modelId="{1ED0E8DE-C60E-4F5B-9163-B474CA1FD8F6}" type="presParOf" srcId="{2BA8ABCE-A260-4AB4-A525-940C7FBBF84E}" destId="{029D0E9C-A002-48DC-9CDA-7C659960DC97}" srcOrd="1" destOrd="0" presId="urn:microsoft.com/office/officeart/2011/layout/TabList"/>
    <dgm:cxn modelId="{E957523F-7056-4539-A408-52E06BBF4DC4}" type="presParOf" srcId="{2BA8ABCE-A260-4AB4-A525-940C7FBBF84E}" destId="{FED83996-C350-4A9C-B06C-DE40098E0DE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D9D9D9"/>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1" dirty="0">
            <a:solidFill>
              <a:srgbClr val="002A6C"/>
            </a:solidFill>
            <a:latin typeface="Times  (Body)"/>
            <a:cs typeface="Times" panose="02020603050405020304" pitchFamily="18" charset="0"/>
          </a:endParaRPr>
        </a:p>
        <a:p>
          <a:pPr algn="r" rtl="1"/>
          <a:r>
            <a:rPr lang="ar-DZ" sz="3200" b="1" dirty="0">
              <a:solidFill>
                <a:srgbClr val="FFFFFF"/>
              </a:solidFill>
              <a:latin typeface="Times  (Body)"/>
              <a:cs typeface="Times" panose="02020603050405020304" pitchFamily="18" charset="0"/>
            </a:rPr>
            <a:t>مقد</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مة حول الإدارة  المالي</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ة</a:t>
          </a:r>
          <a:endParaRPr lang="en-US" sz="3200" b="1" dirty="0">
            <a:solidFill>
              <a:srgbClr val="FFFFFF"/>
            </a:solidFill>
            <a:latin typeface="Times  (Body)"/>
            <a:cs typeface="Times" panose="02020603050405020304" pitchFamily="18" charset="0"/>
          </a:endParaRPr>
        </a:p>
        <a:p>
          <a:pPr algn="l" rtl="1"/>
          <a:endParaRPr lang="en-US" sz="3200" b="1"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1" dirty="0">
              <a:solidFill>
                <a:schemeClr val="bg1"/>
              </a:solidFill>
              <a:latin typeface="Times  (Body)"/>
              <a:cs typeface="Times" panose="02020603050405020304" pitchFamily="18" charset="0"/>
            </a:rPr>
            <a:t>الموازنة</a:t>
          </a:r>
          <a:r>
            <a:rPr lang="ar-DZ" sz="3200" b="1" dirty="0">
              <a:solidFill>
                <a:srgbClr val="002A6C"/>
              </a:solidFill>
              <a:latin typeface="Times  (Body)"/>
              <a:cs typeface="Times" panose="02020603050405020304" pitchFamily="18" charset="0"/>
            </a:rPr>
            <a:t> </a:t>
          </a:r>
          <a:endParaRPr lang="ar-LB" sz="3200" b="1"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rgbClr val="D9D9D9"/>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1" dirty="0">
              <a:solidFill>
                <a:srgbClr val="FFFFFF"/>
              </a:solidFill>
              <a:latin typeface="Times  (Body)"/>
              <a:cs typeface="Times" panose="02020603050405020304" pitchFamily="18" charset="0"/>
            </a:rPr>
            <a:t>سجل</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ات المحاسبة</a:t>
          </a:r>
          <a:endParaRPr lang="en-US" sz="3200" b="1" dirty="0">
            <a:solidFill>
              <a:srgbClr val="FFFFFF"/>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a:latin typeface="Times  (Body)"/>
          </a:endParaRPr>
        </a:p>
      </dgm:t>
    </dgm:pt>
    <dgm:pt modelId="{7D93D849-B0B7-48BD-A1AE-7B1EDF96AC0C}" type="sibTrans" cxnId="{B69A61F6-4A34-4ABC-A655-6F9B9EA56018}">
      <dgm:prSet/>
      <dgm:spPr/>
      <dgm:t>
        <a:bodyPr/>
        <a:lstStyle/>
        <a:p>
          <a:endParaRPr lang="en-US" sz="3200">
            <a:latin typeface="Times  (Body)"/>
          </a:endParaRPr>
        </a:p>
      </dgm:t>
    </dgm:pt>
    <dgm:pt modelId="{EE871A13-8B6F-4228-BA4B-50C2A0FCBAA5}">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4B85A870-6708-4A16-A299-9694482C11A4}">
      <dgm:prSet phldrT="[Text]" custT="1"/>
      <dgm:spPr>
        <a:noFill/>
      </dgm:spPr>
      <dgm:t>
        <a:bodyPr/>
        <a:lstStyle/>
        <a:p>
          <a:pPr algn="r" rtl="1"/>
          <a:r>
            <a:rPr lang="ar-LB" sz="3200" b="1" dirty="0">
              <a:solidFill>
                <a:schemeClr val="bg1"/>
              </a:solidFill>
              <a:latin typeface="Times  (Body)"/>
              <a:cs typeface="Times" panose="02020603050405020304" pitchFamily="18" charset="0"/>
            </a:rPr>
            <a:t>الرقابة الداخلية</a:t>
          </a:r>
          <a:endParaRPr lang="en-US" sz="3200" b="1" dirty="0">
            <a:solidFill>
              <a:schemeClr val="bg1"/>
            </a:solidFill>
            <a:latin typeface="Times  (Body)"/>
            <a:cs typeface="Times" panose="02020603050405020304" pitchFamily="18" charset="0"/>
          </a:endParaRPr>
        </a:p>
      </dgm:t>
    </dgm:pt>
    <dgm:pt modelId="{21ADB4FE-7276-42DC-9AE7-098BFE864D53}" type="parTrans" cxnId="{802F9BA8-7964-4B5A-B383-BAEEC33F7E25}">
      <dgm:prSet/>
      <dgm:spPr/>
      <dgm:t>
        <a:bodyPr/>
        <a:lstStyle/>
        <a:p>
          <a:endParaRPr lang="en-US" sz="3200"/>
        </a:p>
      </dgm:t>
    </dgm:pt>
    <dgm:pt modelId="{38CC2115-BB04-4F6C-859F-51BA28FE42CA}" type="sibTrans" cxnId="{802F9BA8-7964-4B5A-B383-BAEEC33F7E25}">
      <dgm:prSet/>
      <dgm:spPr/>
      <dgm:t>
        <a:bodyPr/>
        <a:lstStyle/>
        <a:p>
          <a:endParaRPr lang="en-US" sz="3200"/>
        </a:p>
      </dgm:t>
    </dgm:pt>
    <dgm:pt modelId="{DAC2B487-56B8-4D72-A582-76D6632DEB8E}">
      <dgm:prSet phldrT="[Text]" custT="1"/>
      <dgm:spPr>
        <a:solidFill>
          <a:srgbClr val="002A6C"/>
        </a:solidFill>
        <a:ln>
          <a:noFill/>
        </a:ln>
      </dgm:spPr>
      <dgm:t>
        <a:bodyPr/>
        <a:lstStyle/>
        <a:p>
          <a:pPr rtl="1"/>
          <a:r>
            <a:rPr lang="en-US" sz="3200" b="1"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1" dirty="0">
              <a:solidFill>
                <a:schemeClr val="bg1"/>
              </a:solidFill>
              <a:latin typeface="Times  (Body)"/>
              <a:cs typeface="Times" panose="02020603050405020304" pitchFamily="18" charset="0"/>
            </a:rPr>
            <a:t>V</a:t>
          </a:r>
        </a:p>
      </dgm:t>
    </dgm:pt>
    <dgm:pt modelId="{7E1886FB-2713-4813-A664-CB4B9C6AA8BC}" type="parTrans" cxnId="{F9D36593-97E7-49B8-B310-B0A93410B8B5}">
      <dgm:prSet/>
      <dgm:spPr/>
      <dgm:t>
        <a:bodyPr/>
        <a:lstStyle/>
        <a:p>
          <a:endParaRPr lang="en-US" sz="3200"/>
        </a:p>
      </dgm:t>
    </dgm:pt>
    <dgm:pt modelId="{21CAF815-EC7D-49A9-A1BF-2ACA7C577E6E}" type="sibTrans" cxnId="{F9D36593-97E7-49B8-B310-B0A93410B8B5}">
      <dgm:prSet/>
      <dgm:spPr/>
      <dgm:t>
        <a:bodyPr/>
        <a:lstStyle/>
        <a:p>
          <a:endParaRPr lang="en-US" sz="3200"/>
        </a:p>
      </dgm:t>
    </dgm:pt>
    <dgm:pt modelId="{083C05E4-B6E8-40C0-9345-E31042D5EB1A}">
      <dgm:prSet phldrT="[Text]" custT="1"/>
      <dgm:spPr>
        <a:noFill/>
      </dgm:spPr>
      <dgm:t>
        <a:bodyPr/>
        <a:lstStyle/>
        <a:p>
          <a:pPr algn="r" rtl="1"/>
          <a:r>
            <a:rPr lang="ar-LB" sz="3200" b="1" dirty="0">
              <a:solidFill>
                <a:srgbClr val="002A6C"/>
              </a:solidFill>
              <a:latin typeface="Times  (Body)"/>
              <a:cs typeface="Times" panose="02020603050405020304" pitchFamily="18" charset="0"/>
            </a:rPr>
            <a:t>البيانات الماليّة</a:t>
          </a:r>
          <a:endParaRPr lang="en-US" sz="3200" b="1" dirty="0">
            <a:solidFill>
              <a:srgbClr val="002A6C"/>
            </a:solidFill>
            <a:latin typeface="Times  (Body)"/>
            <a:cs typeface="Times" panose="02020603050405020304" pitchFamily="18" charset="0"/>
          </a:endParaRPr>
        </a:p>
      </dgm:t>
    </dgm:pt>
    <dgm:pt modelId="{4109529C-7E37-45A2-9893-D6F3F97DAA36}" type="parTrans" cxnId="{20B16A0E-214B-453B-B5C9-80D72C2115AD}">
      <dgm:prSet/>
      <dgm:spPr/>
      <dgm:t>
        <a:bodyPr/>
        <a:lstStyle/>
        <a:p>
          <a:endParaRPr lang="en-US" sz="3200"/>
        </a:p>
      </dgm:t>
    </dgm:pt>
    <dgm:pt modelId="{7C4E735C-565B-4882-B7E4-7E9D7EED8169}" type="sibTrans" cxnId="{20B16A0E-214B-453B-B5C9-80D72C2115AD}">
      <dgm:prSet/>
      <dgm:spPr/>
      <dgm:t>
        <a:bodyPr/>
        <a:lstStyle/>
        <a:p>
          <a:endParaRPr lang="en-US" sz="320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E90A5439-64CA-4D0E-B050-49248C056807}" type="pres">
      <dgm:prSet presAssocID="{30F803B2-3018-494E-BB4D-E271955330B9}" presName="sibTrans" presStyleCnt="0"/>
      <dgm:spPr/>
    </dgm:pt>
    <dgm:pt modelId="{8247392F-BCFF-488F-8461-D6E0E7DF4B70}" type="pres">
      <dgm:prSet presAssocID="{DAC2B487-56B8-4D72-A582-76D6632DEB8E}" presName="composite" presStyleCnt="0"/>
      <dgm:spPr/>
    </dgm:pt>
    <dgm:pt modelId="{1CE31591-55B8-407B-95A5-5DDFC00319EC}" type="pres">
      <dgm:prSet presAssocID="{DAC2B487-56B8-4D72-A582-76D6632DEB8E}" presName="FirstChild" presStyleLbl="revTx" presStyleIdx="4" presStyleCnt="5">
        <dgm:presLayoutVars>
          <dgm:chMax val="0"/>
          <dgm:chPref val="0"/>
          <dgm:bulletEnabled val="1"/>
        </dgm:presLayoutVars>
      </dgm:prSet>
      <dgm:spPr/>
    </dgm:pt>
    <dgm:pt modelId="{3C85FD4B-2872-4F17-AE6A-541F299883F5}" type="pres">
      <dgm:prSet presAssocID="{DAC2B487-56B8-4D72-A582-76D6632DEB8E}" presName="Parent" presStyleLbl="alignNode1" presStyleIdx="4" presStyleCnt="5">
        <dgm:presLayoutVars>
          <dgm:chMax val="3"/>
          <dgm:chPref val="3"/>
          <dgm:bulletEnabled val="1"/>
        </dgm:presLayoutVars>
      </dgm:prSet>
      <dgm:spPr/>
    </dgm:pt>
    <dgm:pt modelId="{01D68DDD-A8D7-4C4E-B177-D751EE215925}" type="pres">
      <dgm:prSet presAssocID="{DAC2B487-56B8-4D72-A582-76D6632DEB8E}" presName="Accent" presStyleLbl="parChTrans1D1" presStyleIdx="4" presStyleCnt="5"/>
      <dgm:spPr/>
    </dgm:pt>
  </dgm:ptLst>
  <dgm:cxnLst>
    <dgm:cxn modelId="{20B16A0E-214B-453B-B5C9-80D72C2115AD}" srcId="{DAC2B487-56B8-4D72-A582-76D6632DEB8E}" destId="{083C05E4-B6E8-40C0-9345-E31042D5EB1A}" srcOrd="0" destOrd="0" parTransId="{4109529C-7E37-45A2-9893-D6F3F97DAA36}" sibTransId="{7C4E735C-565B-4882-B7E4-7E9D7EED8169}"/>
    <dgm:cxn modelId="{E9ACB717-0917-43DC-8638-C00A4699B7DC}" srcId="{CCD48202-0EB2-4120-8216-D76AD7109031}" destId="{F9D65E00-E05B-45F9-BD53-F83F5DFAAA05}" srcOrd="0" destOrd="0" parTransId="{3CFB5AB1-661B-417A-9823-91D98B0C141C}" sibTransId="{C64A0A93-070B-4102-9C7E-34C940A4D96D}"/>
    <dgm:cxn modelId="{3F8E0A20-D189-4A3E-A829-F977F79EDD92}" type="presOf" srcId="{083C05E4-B6E8-40C0-9345-E31042D5EB1A}" destId="{1CE31591-55B8-407B-95A5-5DDFC00319EC}" srcOrd="0" destOrd="0" presId="urn:microsoft.com/office/officeart/2011/layout/TabList"/>
    <dgm:cxn modelId="{967D0D22-F849-4041-A812-A0DC40E77B4A}" srcId="{A43459D4-129B-4C7B-8C74-B98208394228}" destId="{CCD48202-0EB2-4120-8216-D76AD7109031}" srcOrd="1" destOrd="0" parTransId="{321FF2FF-5367-4986-8CE3-68307135DCE6}" sibTransId="{E12693A3-D5D2-4429-B943-9B599BD8CFF4}"/>
    <dgm:cxn modelId="{4CEEA32D-A927-4310-A6E6-054468C5B652}" type="presOf" srcId="{DAC2B487-56B8-4D72-A582-76D6632DEB8E}" destId="{3C85FD4B-2872-4F17-AE6A-541F299883F5}" srcOrd="0" destOrd="0" presId="urn:microsoft.com/office/officeart/2011/layout/TabList"/>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6F76B17F-51CA-4B87-A41C-84821EAF72EA}" srcId="{A43459D4-129B-4C7B-8C74-B98208394228}" destId="{EE871A13-8B6F-4228-BA4B-50C2A0FCBAA5}" srcOrd="3" destOrd="0" parTransId="{CCE43A3C-33F9-435F-A6BD-887E7D5C7D64}" sibTransId="{30F803B2-3018-494E-BB4D-E271955330B9}"/>
    <dgm:cxn modelId="{CF4F4681-4D93-45B6-B095-B16D9B9AB704}" type="presOf" srcId="{4B85A870-6708-4A16-A299-9694482C11A4}" destId="{7147FA02-306B-42F2-907F-F4CE777F3F75}" srcOrd="0" destOrd="0" presId="urn:microsoft.com/office/officeart/2011/layout/TabList"/>
    <dgm:cxn modelId="{144EEF87-3031-424D-BC24-165FC2045C84}" srcId="{250FCCF9-7E0D-4509-BB48-9B2F9E3C8F3F}" destId="{DDCC996A-4283-46E4-9B2E-350F166BF9AE}" srcOrd="0" destOrd="0" parTransId="{FEF3DC51-D5CC-4A06-B57E-C7702D843A90}" sibTransId="{C9D54D69-DDAF-44F2-8EE0-51619AF273C1}"/>
    <dgm:cxn modelId="{F9D36593-97E7-49B8-B310-B0A93410B8B5}" srcId="{A43459D4-129B-4C7B-8C74-B98208394228}" destId="{DAC2B487-56B8-4D72-A582-76D6632DEB8E}" srcOrd="4" destOrd="0" parTransId="{7E1886FB-2713-4813-A664-CB4B9C6AA8BC}" sibTransId="{21CAF815-EC7D-49A9-A1BF-2ACA7C577E6E}"/>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802F9BA8-7964-4B5A-B383-BAEEC33F7E25}" srcId="{EE871A13-8B6F-4228-BA4B-50C2A0FCBAA5}" destId="{4B85A870-6708-4A16-A299-9694482C11A4}" srcOrd="0" destOrd="0" parTransId="{21ADB4FE-7276-42DC-9AE7-098BFE864D53}" sibTransId="{38CC2115-BB04-4F6C-859F-51BA28FE42CA}"/>
    <dgm:cxn modelId="{43B8F6AA-6120-419C-9E30-D460C4849D7C}" type="presOf" srcId="{EE871A13-8B6F-4228-BA4B-50C2A0FCBAA5}" destId="{3DD13A65-FC96-4763-A5DF-6D778D082157}" srcOrd="0" destOrd="0" presId="urn:microsoft.com/office/officeart/2011/layout/TabList"/>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26B38715-6FB5-4C46-87D1-64D06ED3EDDE}" type="presParOf" srcId="{68D9648B-823C-43C3-9326-9776A65E2386}" destId="{E90A5439-64CA-4D0E-B050-49248C056807}" srcOrd="7" destOrd="0" presId="urn:microsoft.com/office/officeart/2011/layout/TabList"/>
    <dgm:cxn modelId="{5B7F7742-D2C4-4BCF-B2BA-5216B22D54FC}" type="presParOf" srcId="{68D9648B-823C-43C3-9326-9776A65E2386}" destId="{8247392F-BCFF-488F-8461-D6E0E7DF4B70}" srcOrd="8" destOrd="0" presId="urn:microsoft.com/office/officeart/2011/layout/TabList"/>
    <dgm:cxn modelId="{2E092CFB-1B12-4BF7-BD2A-F511BAC50DA7}" type="presParOf" srcId="{8247392F-BCFF-488F-8461-D6E0E7DF4B70}" destId="{1CE31591-55B8-407B-95A5-5DDFC00319EC}" srcOrd="0" destOrd="0" presId="urn:microsoft.com/office/officeart/2011/layout/TabList"/>
    <dgm:cxn modelId="{70705B50-2C31-4B8B-8D08-13CF35820E5D}" type="presParOf" srcId="{8247392F-BCFF-488F-8461-D6E0E7DF4B70}" destId="{3C85FD4B-2872-4F17-AE6A-541F299883F5}" srcOrd="1" destOrd="0" presId="urn:microsoft.com/office/officeart/2011/layout/TabList"/>
    <dgm:cxn modelId="{1AD39B1A-7015-47E4-99BB-80CAEA06CC00}" type="presParOf" srcId="{8247392F-BCFF-488F-8461-D6E0E7DF4B70}" destId="{01D68DDD-A8D7-4C4E-B177-D751EE21592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002A6C"/>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1" dirty="0">
            <a:solidFill>
              <a:srgbClr val="002A6C"/>
            </a:solidFill>
            <a:latin typeface="Times  (Body)"/>
            <a:cs typeface="Times" panose="02020603050405020304" pitchFamily="18" charset="0"/>
          </a:endParaRPr>
        </a:p>
        <a:p>
          <a:pPr algn="r" rtl="1"/>
          <a:r>
            <a:rPr lang="ar-DZ" sz="3200" b="0" dirty="0">
              <a:solidFill>
                <a:srgbClr val="002A6C"/>
              </a:solidFill>
              <a:latin typeface="Times  (Body)"/>
              <a:cs typeface="Times" panose="02020603050405020304" pitchFamily="18" charset="0"/>
            </a:rPr>
            <a:t>مقد</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مة حول الإدارة  المالي</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ة</a:t>
          </a:r>
          <a:endParaRPr lang="en-US" sz="3200" b="0" dirty="0">
            <a:solidFill>
              <a:srgbClr val="002A6C"/>
            </a:solidFill>
            <a:latin typeface="Times  (Body)"/>
            <a:cs typeface="Times" panose="02020603050405020304" pitchFamily="18" charset="0"/>
          </a:endParaRPr>
        </a:p>
        <a:p>
          <a:pPr algn="l" rtl="1"/>
          <a:endParaRPr lang="en-US" sz="3200" b="1"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1" dirty="0">
              <a:solidFill>
                <a:schemeClr val="bg1"/>
              </a:solidFill>
              <a:latin typeface="Times  (Body)"/>
              <a:cs typeface="Times" panose="02020603050405020304" pitchFamily="18" charset="0"/>
            </a:rPr>
            <a:t>الموازنة</a:t>
          </a:r>
          <a:r>
            <a:rPr lang="ar-DZ" sz="3200" b="1" dirty="0">
              <a:solidFill>
                <a:srgbClr val="002A6C"/>
              </a:solidFill>
              <a:latin typeface="Times  (Body)"/>
              <a:cs typeface="Times" panose="02020603050405020304" pitchFamily="18" charset="0"/>
            </a:rPr>
            <a:t> </a:t>
          </a:r>
          <a:endParaRPr lang="ar-LB" sz="3200" b="1"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1" dirty="0">
              <a:solidFill>
                <a:schemeClr val="bg1"/>
              </a:solidFill>
              <a:latin typeface="Times  (Body)"/>
              <a:cs typeface="Times" panose="02020603050405020304" pitchFamily="18" charset="0"/>
            </a:rPr>
            <a:t>سجل</a:t>
          </a:r>
          <a:r>
            <a:rPr lang="ar-LB" sz="3200" b="1" dirty="0">
              <a:solidFill>
                <a:schemeClr val="bg1"/>
              </a:solidFill>
              <a:latin typeface="Times  (Body)"/>
              <a:cs typeface="Times" panose="02020603050405020304" pitchFamily="18" charset="0"/>
            </a:rPr>
            <a:t>ّ</a:t>
          </a:r>
          <a:r>
            <a:rPr lang="ar-DZ" sz="3200" b="1" dirty="0">
              <a:solidFill>
                <a:schemeClr val="bg1"/>
              </a:solidFill>
              <a:latin typeface="Times  (Body)"/>
              <a:cs typeface="Times" panose="02020603050405020304" pitchFamily="18" charset="0"/>
            </a:rPr>
            <a:t>ات المحاسبة</a:t>
          </a:r>
          <a:endParaRPr lang="en-US" sz="3200" b="1" dirty="0">
            <a:solidFill>
              <a:schemeClr val="bg1"/>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a:latin typeface="Times  (Body)"/>
          </a:endParaRPr>
        </a:p>
      </dgm:t>
    </dgm:pt>
    <dgm:pt modelId="{7D93D849-B0B7-48BD-A1AE-7B1EDF96AC0C}" type="sibTrans" cxnId="{B69A61F6-4A34-4ABC-A655-6F9B9EA56018}">
      <dgm:prSet/>
      <dgm:spPr/>
      <dgm:t>
        <a:bodyPr/>
        <a:lstStyle/>
        <a:p>
          <a:endParaRPr lang="en-US" sz="3200">
            <a:latin typeface="Times  (Body)"/>
          </a:endParaRPr>
        </a:p>
      </dgm:t>
    </dgm:pt>
    <dgm:pt modelId="{EE871A13-8B6F-4228-BA4B-50C2A0FCBAA5}">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4B85A870-6708-4A16-A299-9694482C11A4}">
      <dgm:prSet phldrT="[Text]" custT="1"/>
      <dgm:spPr>
        <a:noFill/>
      </dgm:spPr>
      <dgm:t>
        <a:bodyPr/>
        <a:lstStyle/>
        <a:p>
          <a:pPr algn="r" rtl="1"/>
          <a:r>
            <a:rPr lang="ar-LB" sz="3200" b="1" dirty="0">
              <a:solidFill>
                <a:schemeClr val="bg1"/>
              </a:solidFill>
              <a:latin typeface="Times  (Body)"/>
              <a:cs typeface="Times" panose="02020603050405020304" pitchFamily="18" charset="0"/>
            </a:rPr>
            <a:t>الرقابة الداخلية</a:t>
          </a:r>
          <a:endParaRPr lang="en-US" sz="3200" b="1" dirty="0">
            <a:solidFill>
              <a:schemeClr val="bg1"/>
            </a:solidFill>
            <a:latin typeface="Times  (Body)"/>
            <a:cs typeface="Times" panose="02020603050405020304" pitchFamily="18" charset="0"/>
          </a:endParaRPr>
        </a:p>
      </dgm:t>
    </dgm:pt>
    <dgm:pt modelId="{21ADB4FE-7276-42DC-9AE7-098BFE864D53}" type="parTrans" cxnId="{802F9BA8-7964-4B5A-B383-BAEEC33F7E25}">
      <dgm:prSet/>
      <dgm:spPr/>
      <dgm:t>
        <a:bodyPr/>
        <a:lstStyle/>
        <a:p>
          <a:endParaRPr lang="en-US" sz="3200"/>
        </a:p>
      </dgm:t>
    </dgm:pt>
    <dgm:pt modelId="{38CC2115-BB04-4F6C-859F-51BA28FE42CA}" type="sibTrans" cxnId="{802F9BA8-7964-4B5A-B383-BAEEC33F7E25}">
      <dgm:prSet/>
      <dgm:spPr/>
      <dgm:t>
        <a:bodyPr/>
        <a:lstStyle/>
        <a:p>
          <a:endParaRPr lang="en-US" sz="3200"/>
        </a:p>
      </dgm:t>
    </dgm:pt>
    <dgm:pt modelId="{DAC2B487-56B8-4D72-A582-76D6632DEB8E}">
      <dgm:prSet phldrT="[Text]" custT="1"/>
      <dgm:spPr>
        <a:solidFill>
          <a:srgbClr val="D9D9D9"/>
        </a:solidFill>
        <a:ln>
          <a:noFill/>
        </a:ln>
      </dgm:spPr>
      <dgm:t>
        <a:bodyPr/>
        <a:lstStyle/>
        <a:p>
          <a:pPr rtl="1"/>
          <a:r>
            <a:rPr lang="en-US" sz="3200" b="1"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1" dirty="0">
              <a:solidFill>
                <a:schemeClr val="bg1"/>
              </a:solidFill>
              <a:latin typeface="Times  (Body)"/>
              <a:cs typeface="Times" panose="02020603050405020304" pitchFamily="18" charset="0"/>
            </a:rPr>
            <a:t>V</a:t>
          </a:r>
        </a:p>
      </dgm:t>
    </dgm:pt>
    <dgm:pt modelId="{7E1886FB-2713-4813-A664-CB4B9C6AA8BC}" type="parTrans" cxnId="{F9D36593-97E7-49B8-B310-B0A93410B8B5}">
      <dgm:prSet/>
      <dgm:spPr/>
      <dgm:t>
        <a:bodyPr/>
        <a:lstStyle/>
        <a:p>
          <a:endParaRPr lang="en-US" sz="3200"/>
        </a:p>
      </dgm:t>
    </dgm:pt>
    <dgm:pt modelId="{21CAF815-EC7D-49A9-A1BF-2ACA7C577E6E}" type="sibTrans" cxnId="{F9D36593-97E7-49B8-B310-B0A93410B8B5}">
      <dgm:prSet/>
      <dgm:spPr/>
      <dgm:t>
        <a:bodyPr/>
        <a:lstStyle/>
        <a:p>
          <a:endParaRPr lang="en-US" sz="3200"/>
        </a:p>
      </dgm:t>
    </dgm:pt>
    <dgm:pt modelId="{083C05E4-B6E8-40C0-9345-E31042D5EB1A}">
      <dgm:prSet phldrT="[Text]" custT="1"/>
      <dgm:spPr>
        <a:noFill/>
      </dgm:spPr>
      <dgm:t>
        <a:bodyPr/>
        <a:lstStyle/>
        <a:p>
          <a:pPr algn="r" rtl="1"/>
          <a:r>
            <a:rPr lang="ar-LB" sz="3200" b="1" dirty="0">
              <a:solidFill>
                <a:schemeClr val="bg1"/>
              </a:solidFill>
              <a:latin typeface="Times  (Body)"/>
              <a:cs typeface="Times" panose="02020603050405020304" pitchFamily="18" charset="0"/>
            </a:rPr>
            <a:t>البيانات الماليّة</a:t>
          </a:r>
          <a:endParaRPr lang="en-US" sz="3200" b="1" dirty="0">
            <a:solidFill>
              <a:schemeClr val="bg1"/>
            </a:solidFill>
            <a:latin typeface="Times  (Body)"/>
            <a:cs typeface="Times" panose="02020603050405020304" pitchFamily="18" charset="0"/>
          </a:endParaRPr>
        </a:p>
      </dgm:t>
    </dgm:pt>
    <dgm:pt modelId="{4109529C-7E37-45A2-9893-D6F3F97DAA36}" type="parTrans" cxnId="{20B16A0E-214B-453B-B5C9-80D72C2115AD}">
      <dgm:prSet/>
      <dgm:spPr/>
      <dgm:t>
        <a:bodyPr/>
        <a:lstStyle/>
        <a:p>
          <a:endParaRPr lang="en-US" sz="3200"/>
        </a:p>
      </dgm:t>
    </dgm:pt>
    <dgm:pt modelId="{7C4E735C-565B-4882-B7E4-7E9D7EED8169}" type="sibTrans" cxnId="{20B16A0E-214B-453B-B5C9-80D72C2115AD}">
      <dgm:prSet/>
      <dgm:spPr/>
      <dgm:t>
        <a:bodyPr/>
        <a:lstStyle/>
        <a:p>
          <a:endParaRPr lang="en-US" sz="320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E90A5439-64CA-4D0E-B050-49248C056807}" type="pres">
      <dgm:prSet presAssocID="{30F803B2-3018-494E-BB4D-E271955330B9}" presName="sibTrans" presStyleCnt="0"/>
      <dgm:spPr/>
    </dgm:pt>
    <dgm:pt modelId="{8247392F-BCFF-488F-8461-D6E0E7DF4B70}" type="pres">
      <dgm:prSet presAssocID="{DAC2B487-56B8-4D72-A582-76D6632DEB8E}" presName="composite" presStyleCnt="0"/>
      <dgm:spPr/>
    </dgm:pt>
    <dgm:pt modelId="{1CE31591-55B8-407B-95A5-5DDFC00319EC}" type="pres">
      <dgm:prSet presAssocID="{DAC2B487-56B8-4D72-A582-76D6632DEB8E}" presName="FirstChild" presStyleLbl="revTx" presStyleIdx="4" presStyleCnt="5">
        <dgm:presLayoutVars>
          <dgm:chMax val="0"/>
          <dgm:chPref val="0"/>
          <dgm:bulletEnabled val="1"/>
        </dgm:presLayoutVars>
      </dgm:prSet>
      <dgm:spPr/>
    </dgm:pt>
    <dgm:pt modelId="{3C85FD4B-2872-4F17-AE6A-541F299883F5}" type="pres">
      <dgm:prSet presAssocID="{DAC2B487-56B8-4D72-A582-76D6632DEB8E}" presName="Parent" presStyleLbl="alignNode1" presStyleIdx="4" presStyleCnt="5">
        <dgm:presLayoutVars>
          <dgm:chMax val="3"/>
          <dgm:chPref val="3"/>
          <dgm:bulletEnabled val="1"/>
        </dgm:presLayoutVars>
      </dgm:prSet>
      <dgm:spPr/>
    </dgm:pt>
    <dgm:pt modelId="{01D68DDD-A8D7-4C4E-B177-D751EE215925}" type="pres">
      <dgm:prSet presAssocID="{DAC2B487-56B8-4D72-A582-76D6632DEB8E}" presName="Accent" presStyleLbl="parChTrans1D1" presStyleIdx="4" presStyleCnt="5"/>
      <dgm:spPr/>
    </dgm:pt>
  </dgm:ptLst>
  <dgm:cxnLst>
    <dgm:cxn modelId="{20B16A0E-214B-453B-B5C9-80D72C2115AD}" srcId="{DAC2B487-56B8-4D72-A582-76D6632DEB8E}" destId="{083C05E4-B6E8-40C0-9345-E31042D5EB1A}" srcOrd="0" destOrd="0" parTransId="{4109529C-7E37-45A2-9893-D6F3F97DAA36}" sibTransId="{7C4E735C-565B-4882-B7E4-7E9D7EED8169}"/>
    <dgm:cxn modelId="{E9ACB717-0917-43DC-8638-C00A4699B7DC}" srcId="{CCD48202-0EB2-4120-8216-D76AD7109031}" destId="{F9D65E00-E05B-45F9-BD53-F83F5DFAAA05}" srcOrd="0" destOrd="0" parTransId="{3CFB5AB1-661B-417A-9823-91D98B0C141C}" sibTransId="{C64A0A93-070B-4102-9C7E-34C940A4D96D}"/>
    <dgm:cxn modelId="{3F8E0A20-D189-4A3E-A829-F977F79EDD92}" type="presOf" srcId="{083C05E4-B6E8-40C0-9345-E31042D5EB1A}" destId="{1CE31591-55B8-407B-95A5-5DDFC00319EC}" srcOrd="0" destOrd="0" presId="urn:microsoft.com/office/officeart/2011/layout/TabList"/>
    <dgm:cxn modelId="{967D0D22-F849-4041-A812-A0DC40E77B4A}" srcId="{A43459D4-129B-4C7B-8C74-B98208394228}" destId="{CCD48202-0EB2-4120-8216-D76AD7109031}" srcOrd="1" destOrd="0" parTransId="{321FF2FF-5367-4986-8CE3-68307135DCE6}" sibTransId="{E12693A3-D5D2-4429-B943-9B599BD8CFF4}"/>
    <dgm:cxn modelId="{4CEEA32D-A927-4310-A6E6-054468C5B652}" type="presOf" srcId="{DAC2B487-56B8-4D72-A582-76D6632DEB8E}" destId="{3C85FD4B-2872-4F17-AE6A-541F299883F5}" srcOrd="0" destOrd="0" presId="urn:microsoft.com/office/officeart/2011/layout/TabList"/>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6F76B17F-51CA-4B87-A41C-84821EAF72EA}" srcId="{A43459D4-129B-4C7B-8C74-B98208394228}" destId="{EE871A13-8B6F-4228-BA4B-50C2A0FCBAA5}" srcOrd="3" destOrd="0" parTransId="{CCE43A3C-33F9-435F-A6BD-887E7D5C7D64}" sibTransId="{30F803B2-3018-494E-BB4D-E271955330B9}"/>
    <dgm:cxn modelId="{CF4F4681-4D93-45B6-B095-B16D9B9AB704}" type="presOf" srcId="{4B85A870-6708-4A16-A299-9694482C11A4}" destId="{7147FA02-306B-42F2-907F-F4CE777F3F75}" srcOrd="0" destOrd="0" presId="urn:microsoft.com/office/officeart/2011/layout/TabList"/>
    <dgm:cxn modelId="{144EEF87-3031-424D-BC24-165FC2045C84}" srcId="{250FCCF9-7E0D-4509-BB48-9B2F9E3C8F3F}" destId="{DDCC996A-4283-46E4-9B2E-350F166BF9AE}" srcOrd="0" destOrd="0" parTransId="{FEF3DC51-D5CC-4A06-B57E-C7702D843A90}" sibTransId="{C9D54D69-DDAF-44F2-8EE0-51619AF273C1}"/>
    <dgm:cxn modelId="{F9D36593-97E7-49B8-B310-B0A93410B8B5}" srcId="{A43459D4-129B-4C7B-8C74-B98208394228}" destId="{DAC2B487-56B8-4D72-A582-76D6632DEB8E}" srcOrd="4" destOrd="0" parTransId="{7E1886FB-2713-4813-A664-CB4B9C6AA8BC}" sibTransId="{21CAF815-EC7D-49A9-A1BF-2ACA7C577E6E}"/>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802F9BA8-7964-4B5A-B383-BAEEC33F7E25}" srcId="{EE871A13-8B6F-4228-BA4B-50C2A0FCBAA5}" destId="{4B85A870-6708-4A16-A299-9694482C11A4}" srcOrd="0" destOrd="0" parTransId="{21ADB4FE-7276-42DC-9AE7-098BFE864D53}" sibTransId="{38CC2115-BB04-4F6C-859F-51BA28FE42CA}"/>
    <dgm:cxn modelId="{43B8F6AA-6120-419C-9E30-D460C4849D7C}" type="presOf" srcId="{EE871A13-8B6F-4228-BA4B-50C2A0FCBAA5}" destId="{3DD13A65-FC96-4763-A5DF-6D778D082157}" srcOrd="0" destOrd="0" presId="urn:microsoft.com/office/officeart/2011/layout/TabList"/>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26B38715-6FB5-4C46-87D1-64D06ED3EDDE}" type="presParOf" srcId="{68D9648B-823C-43C3-9326-9776A65E2386}" destId="{E90A5439-64CA-4D0E-B050-49248C056807}" srcOrd="7" destOrd="0" presId="urn:microsoft.com/office/officeart/2011/layout/TabList"/>
    <dgm:cxn modelId="{5B7F7742-D2C4-4BCF-B2BA-5216B22D54FC}" type="presParOf" srcId="{68D9648B-823C-43C3-9326-9776A65E2386}" destId="{8247392F-BCFF-488F-8461-D6E0E7DF4B70}" srcOrd="8" destOrd="0" presId="urn:microsoft.com/office/officeart/2011/layout/TabList"/>
    <dgm:cxn modelId="{2E092CFB-1B12-4BF7-BD2A-F511BAC50DA7}" type="presParOf" srcId="{8247392F-BCFF-488F-8461-D6E0E7DF4B70}" destId="{1CE31591-55B8-407B-95A5-5DDFC00319EC}" srcOrd="0" destOrd="0" presId="urn:microsoft.com/office/officeart/2011/layout/TabList"/>
    <dgm:cxn modelId="{70705B50-2C31-4B8B-8D08-13CF35820E5D}" type="presParOf" srcId="{8247392F-BCFF-488F-8461-D6E0E7DF4B70}" destId="{3C85FD4B-2872-4F17-AE6A-541F299883F5}" srcOrd="1" destOrd="0" presId="urn:microsoft.com/office/officeart/2011/layout/TabList"/>
    <dgm:cxn modelId="{1AD39B1A-7015-47E4-99BB-80CAEA06CC00}" type="presParOf" srcId="{8247392F-BCFF-488F-8461-D6E0E7DF4B70}" destId="{01D68DDD-A8D7-4C4E-B177-D751EE21592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D9D9D9"/>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1" dirty="0">
            <a:solidFill>
              <a:srgbClr val="002A6C"/>
            </a:solidFill>
            <a:latin typeface="Times  (Body)"/>
            <a:cs typeface="Times" panose="02020603050405020304" pitchFamily="18" charset="0"/>
          </a:endParaRPr>
        </a:p>
        <a:p>
          <a:pPr algn="r" rtl="1"/>
          <a:r>
            <a:rPr lang="ar-DZ" sz="3200" b="1" dirty="0">
              <a:solidFill>
                <a:srgbClr val="FFFFFF"/>
              </a:solidFill>
              <a:latin typeface="Times  (Body)"/>
              <a:cs typeface="Times" panose="02020603050405020304" pitchFamily="18" charset="0"/>
            </a:rPr>
            <a:t>مقد</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مة حول الإدارة  المالي</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ة</a:t>
          </a:r>
          <a:endParaRPr lang="en-US" sz="3200" b="1" dirty="0">
            <a:solidFill>
              <a:srgbClr val="FFFFFF"/>
            </a:solidFill>
            <a:latin typeface="Times  (Body)"/>
            <a:cs typeface="Times" panose="02020603050405020304" pitchFamily="18" charset="0"/>
          </a:endParaRPr>
        </a:p>
        <a:p>
          <a:pPr algn="l" rtl="1"/>
          <a:endParaRPr lang="en-US" sz="3200" b="1"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0" dirty="0">
              <a:solidFill>
                <a:srgbClr val="002A6C"/>
              </a:solidFill>
              <a:latin typeface="Times  (Body)"/>
              <a:cs typeface="Times" panose="02020603050405020304" pitchFamily="18" charset="0"/>
            </a:rPr>
            <a:t>الموازنة</a:t>
          </a:r>
          <a:r>
            <a:rPr lang="ar-DZ" sz="3200" b="0" dirty="0">
              <a:solidFill>
                <a:srgbClr val="002A6C"/>
              </a:solidFill>
              <a:latin typeface="Times  (Body)"/>
              <a:cs typeface="Times" panose="02020603050405020304" pitchFamily="18" charset="0"/>
            </a:rPr>
            <a:t> </a:t>
          </a:r>
          <a:endParaRPr lang="ar-LB" sz="3200" b="0"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rgbClr val="002A6C"/>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1" dirty="0">
              <a:solidFill>
                <a:schemeClr val="bg1"/>
              </a:solidFill>
              <a:latin typeface="Times  (Body)"/>
              <a:cs typeface="Times" panose="02020603050405020304" pitchFamily="18" charset="0"/>
            </a:rPr>
            <a:t>سجل</a:t>
          </a:r>
          <a:r>
            <a:rPr lang="ar-LB" sz="3200" b="1" dirty="0">
              <a:solidFill>
                <a:schemeClr val="bg1"/>
              </a:solidFill>
              <a:latin typeface="Times  (Body)"/>
              <a:cs typeface="Times" panose="02020603050405020304" pitchFamily="18" charset="0"/>
            </a:rPr>
            <a:t>ّ</a:t>
          </a:r>
          <a:r>
            <a:rPr lang="ar-DZ" sz="3200" b="1" dirty="0">
              <a:solidFill>
                <a:schemeClr val="bg1"/>
              </a:solidFill>
              <a:latin typeface="Times  (Body)"/>
              <a:cs typeface="Times" panose="02020603050405020304" pitchFamily="18" charset="0"/>
            </a:rPr>
            <a:t>ات المحاسبة</a:t>
          </a:r>
          <a:endParaRPr lang="en-US" sz="3200" b="1" dirty="0">
            <a:solidFill>
              <a:schemeClr val="bg1"/>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a:latin typeface="Times  (Body)"/>
          </a:endParaRPr>
        </a:p>
      </dgm:t>
    </dgm:pt>
    <dgm:pt modelId="{7D93D849-B0B7-48BD-A1AE-7B1EDF96AC0C}" type="sibTrans" cxnId="{B69A61F6-4A34-4ABC-A655-6F9B9EA56018}">
      <dgm:prSet/>
      <dgm:spPr/>
      <dgm:t>
        <a:bodyPr/>
        <a:lstStyle/>
        <a:p>
          <a:endParaRPr lang="en-US" sz="3200">
            <a:latin typeface="Times  (Body)"/>
          </a:endParaRPr>
        </a:p>
      </dgm:t>
    </dgm:pt>
    <dgm:pt modelId="{EE871A13-8B6F-4228-BA4B-50C2A0FCBAA5}">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4B85A870-6708-4A16-A299-9694482C11A4}">
      <dgm:prSet phldrT="[Text]" custT="1"/>
      <dgm:spPr>
        <a:noFill/>
      </dgm:spPr>
      <dgm:t>
        <a:bodyPr/>
        <a:lstStyle/>
        <a:p>
          <a:pPr algn="r" rtl="1"/>
          <a:r>
            <a:rPr lang="ar-LB" sz="3200" b="1" dirty="0">
              <a:solidFill>
                <a:schemeClr val="bg1"/>
              </a:solidFill>
              <a:latin typeface="Times  (Body)"/>
              <a:cs typeface="Times" panose="02020603050405020304" pitchFamily="18" charset="0"/>
            </a:rPr>
            <a:t>الرقابة الداخلية</a:t>
          </a:r>
          <a:endParaRPr lang="en-US" sz="3200" b="1" dirty="0">
            <a:solidFill>
              <a:schemeClr val="bg1"/>
            </a:solidFill>
            <a:latin typeface="Times  (Body)"/>
            <a:cs typeface="Times" panose="02020603050405020304" pitchFamily="18" charset="0"/>
          </a:endParaRPr>
        </a:p>
      </dgm:t>
    </dgm:pt>
    <dgm:pt modelId="{21ADB4FE-7276-42DC-9AE7-098BFE864D53}" type="parTrans" cxnId="{802F9BA8-7964-4B5A-B383-BAEEC33F7E25}">
      <dgm:prSet/>
      <dgm:spPr/>
      <dgm:t>
        <a:bodyPr/>
        <a:lstStyle/>
        <a:p>
          <a:endParaRPr lang="en-US" sz="3200"/>
        </a:p>
      </dgm:t>
    </dgm:pt>
    <dgm:pt modelId="{38CC2115-BB04-4F6C-859F-51BA28FE42CA}" type="sibTrans" cxnId="{802F9BA8-7964-4B5A-B383-BAEEC33F7E25}">
      <dgm:prSet/>
      <dgm:spPr/>
      <dgm:t>
        <a:bodyPr/>
        <a:lstStyle/>
        <a:p>
          <a:endParaRPr lang="en-US" sz="3200"/>
        </a:p>
      </dgm:t>
    </dgm:pt>
    <dgm:pt modelId="{DAC2B487-56B8-4D72-A582-76D6632DEB8E}">
      <dgm:prSet phldrT="[Text]" custT="1"/>
      <dgm:spPr>
        <a:solidFill>
          <a:srgbClr val="D9D9D9"/>
        </a:solidFill>
        <a:ln>
          <a:noFill/>
        </a:ln>
      </dgm:spPr>
      <dgm:t>
        <a:bodyPr/>
        <a:lstStyle/>
        <a:p>
          <a:pPr rtl="1"/>
          <a:r>
            <a:rPr lang="en-US" sz="3200" b="1"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1" dirty="0">
              <a:solidFill>
                <a:schemeClr val="bg1"/>
              </a:solidFill>
              <a:latin typeface="Times  (Body)"/>
              <a:cs typeface="Times" panose="02020603050405020304" pitchFamily="18" charset="0"/>
            </a:rPr>
            <a:t>V</a:t>
          </a:r>
        </a:p>
      </dgm:t>
    </dgm:pt>
    <dgm:pt modelId="{7E1886FB-2713-4813-A664-CB4B9C6AA8BC}" type="parTrans" cxnId="{F9D36593-97E7-49B8-B310-B0A93410B8B5}">
      <dgm:prSet/>
      <dgm:spPr/>
      <dgm:t>
        <a:bodyPr/>
        <a:lstStyle/>
        <a:p>
          <a:endParaRPr lang="en-US" sz="3200"/>
        </a:p>
      </dgm:t>
    </dgm:pt>
    <dgm:pt modelId="{21CAF815-EC7D-49A9-A1BF-2ACA7C577E6E}" type="sibTrans" cxnId="{F9D36593-97E7-49B8-B310-B0A93410B8B5}">
      <dgm:prSet/>
      <dgm:spPr/>
      <dgm:t>
        <a:bodyPr/>
        <a:lstStyle/>
        <a:p>
          <a:endParaRPr lang="en-US" sz="3200"/>
        </a:p>
      </dgm:t>
    </dgm:pt>
    <dgm:pt modelId="{083C05E4-B6E8-40C0-9345-E31042D5EB1A}">
      <dgm:prSet phldrT="[Text]" custT="1"/>
      <dgm:spPr>
        <a:noFill/>
      </dgm:spPr>
      <dgm:t>
        <a:bodyPr/>
        <a:lstStyle/>
        <a:p>
          <a:pPr algn="r" rtl="1"/>
          <a:r>
            <a:rPr lang="ar-LB" sz="3200" b="1" dirty="0">
              <a:solidFill>
                <a:schemeClr val="bg1"/>
              </a:solidFill>
              <a:latin typeface="Times  (Body)"/>
              <a:cs typeface="Times" panose="02020603050405020304" pitchFamily="18" charset="0"/>
            </a:rPr>
            <a:t>البيانات الماليّة</a:t>
          </a:r>
          <a:endParaRPr lang="en-US" sz="3200" b="1" dirty="0">
            <a:solidFill>
              <a:schemeClr val="bg1"/>
            </a:solidFill>
            <a:latin typeface="Times  (Body)"/>
            <a:cs typeface="Times" panose="02020603050405020304" pitchFamily="18" charset="0"/>
          </a:endParaRPr>
        </a:p>
      </dgm:t>
    </dgm:pt>
    <dgm:pt modelId="{4109529C-7E37-45A2-9893-D6F3F97DAA36}" type="parTrans" cxnId="{20B16A0E-214B-453B-B5C9-80D72C2115AD}">
      <dgm:prSet/>
      <dgm:spPr/>
      <dgm:t>
        <a:bodyPr/>
        <a:lstStyle/>
        <a:p>
          <a:endParaRPr lang="en-US" sz="3200"/>
        </a:p>
      </dgm:t>
    </dgm:pt>
    <dgm:pt modelId="{7C4E735C-565B-4882-B7E4-7E9D7EED8169}" type="sibTrans" cxnId="{20B16A0E-214B-453B-B5C9-80D72C2115AD}">
      <dgm:prSet/>
      <dgm:spPr/>
      <dgm:t>
        <a:bodyPr/>
        <a:lstStyle/>
        <a:p>
          <a:endParaRPr lang="en-US" sz="320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E90A5439-64CA-4D0E-B050-49248C056807}" type="pres">
      <dgm:prSet presAssocID="{30F803B2-3018-494E-BB4D-E271955330B9}" presName="sibTrans" presStyleCnt="0"/>
      <dgm:spPr/>
    </dgm:pt>
    <dgm:pt modelId="{8247392F-BCFF-488F-8461-D6E0E7DF4B70}" type="pres">
      <dgm:prSet presAssocID="{DAC2B487-56B8-4D72-A582-76D6632DEB8E}" presName="composite" presStyleCnt="0"/>
      <dgm:spPr/>
    </dgm:pt>
    <dgm:pt modelId="{1CE31591-55B8-407B-95A5-5DDFC00319EC}" type="pres">
      <dgm:prSet presAssocID="{DAC2B487-56B8-4D72-A582-76D6632DEB8E}" presName="FirstChild" presStyleLbl="revTx" presStyleIdx="4" presStyleCnt="5">
        <dgm:presLayoutVars>
          <dgm:chMax val="0"/>
          <dgm:chPref val="0"/>
          <dgm:bulletEnabled val="1"/>
        </dgm:presLayoutVars>
      </dgm:prSet>
      <dgm:spPr/>
    </dgm:pt>
    <dgm:pt modelId="{3C85FD4B-2872-4F17-AE6A-541F299883F5}" type="pres">
      <dgm:prSet presAssocID="{DAC2B487-56B8-4D72-A582-76D6632DEB8E}" presName="Parent" presStyleLbl="alignNode1" presStyleIdx="4" presStyleCnt="5">
        <dgm:presLayoutVars>
          <dgm:chMax val="3"/>
          <dgm:chPref val="3"/>
          <dgm:bulletEnabled val="1"/>
        </dgm:presLayoutVars>
      </dgm:prSet>
      <dgm:spPr/>
    </dgm:pt>
    <dgm:pt modelId="{01D68DDD-A8D7-4C4E-B177-D751EE215925}" type="pres">
      <dgm:prSet presAssocID="{DAC2B487-56B8-4D72-A582-76D6632DEB8E}" presName="Accent" presStyleLbl="parChTrans1D1" presStyleIdx="4" presStyleCnt="5"/>
      <dgm:spPr/>
    </dgm:pt>
  </dgm:ptLst>
  <dgm:cxnLst>
    <dgm:cxn modelId="{20B16A0E-214B-453B-B5C9-80D72C2115AD}" srcId="{DAC2B487-56B8-4D72-A582-76D6632DEB8E}" destId="{083C05E4-B6E8-40C0-9345-E31042D5EB1A}" srcOrd="0" destOrd="0" parTransId="{4109529C-7E37-45A2-9893-D6F3F97DAA36}" sibTransId="{7C4E735C-565B-4882-B7E4-7E9D7EED8169}"/>
    <dgm:cxn modelId="{E9ACB717-0917-43DC-8638-C00A4699B7DC}" srcId="{CCD48202-0EB2-4120-8216-D76AD7109031}" destId="{F9D65E00-E05B-45F9-BD53-F83F5DFAAA05}" srcOrd="0" destOrd="0" parTransId="{3CFB5AB1-661B-417A-9823-91D98B0C141C}" sibTransId="{C64A0A93-070B-4102-9C7E-34C940A4D96D}"/>
    <dgm:cxn modelId="{3F8E0A20-D189-4A3E-A829-F977F79EDD92}" type="presOf" srcId="{083C05E4-B6E8-40C0-9345-E31042D5EB1A}" destId="{1CE31591-55B8-407B-95A5-5DDFC00319EC}" srcOrd="0" destOrd="0" presId="urn:microsoft.com/office/officeart/2011/layout/TabList"/>
    <dgm:cxn modelId="{967D0D22-F849-4041-A812-A0DC40E77B4A}" srcId="{A43459D4-129B-4C7B-8C74-B98208394228}" destId="{CCD48202-0EB2-4120-8216-D76AD7109031}" srcOrd="1" destOrd="0" parTransId="{321FF2FF-5367-4986-8CE3-68307135DCE6}" sibTransId="{E12693A3-D5D2-4429-B943-9B599BD8CFF4}"/>
    <dgm:cxn modelId="{4CEEA32D-A927-4310-A6E6-054468C5B652}" type="presOf" srcId="{DAC2B487-56B8-4D72-A582-76D6632DEB8E}" destId="{3C85FD4B-2872-4F17-AE6A-541F299883F5}" srcOrd="0" destOrd="0" presId="urn:microsoft.com/office/officeart/2011/layout/TabList"/>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6F76B17F-51CA-4B87-A41C-84821EAF72EA}" srcId="{A43459D4-129B-4C7B-8C74-B98208394228}" destId="{EE871A13-8B6F-4228-BA4B-50C2A0FCBAA5}" srcOrd="3" destOrd="0" parTransId="{CCE43A3C-33F9-435F-A6BD-887E7D5C7D64}" sibTransId="{30F803B2-3018-494E-BB4D-E271955330B9}"/>
    <dgm:cxn modelId="{CF4F4681-4D93-45B6-B095-B16D9B9AB704}" type="presOf" srcId="{4B85A870-6708-4A16-A299-9694482C11A4}" destId="{7147FA02-306B-42F2-907F-F4CE777F3F75}" srcOrd="0" destOrd="0" presId="urn:microsoft.com/office/officeart/2011/layout/TabList"/>
    <dgm:cxn modelId="{144EEF87-3031-424D-BC24-165FC2045C84}" srcId="{250FCCF9-7E0D-4509-BB48-9B2F9E3C8F3F}" destId="{DDCC996A-4283-46E4-9B2E-350F166BF9AE}" srcOrd="0" destOrd="0" parTransId="{FEF3DC51-D5CC-4A06-B57E-C7702D843A90}" sibTransId="{C9D54D69-DDAF-44F2-8EE0-51619AF273C1}"/>
    <dgm:cxn modelId="{F9D36593-97E7-49B8-B310-B0A93410B8B5}" srcId="{A43459D4-129B-4C7B-8C74-B98208394228}" destId="{DAC2B487-56B8-4D72-A582-76D6632DEB8E}" srcOrd="4" destOrd="0" parTransId="{7E1886FB-2713-4813-A664-CB4B9C6AA8BC}" sibTransId="{21CAF815-EC7D-49A9-A1BF-2ACA7C577E6E}"/>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802F9BA8-7964-4B5A-B383-BAEEC33F7E25}" srcId="{EE871A13-8B6F-4228-BA4B-50C2A0FCBAA5}" destId="{4B85A870-6708-4A16-A299-9694482C11A4}" srcOrd="0" destOrd="0" parTransId="{21ADB4FE-7276-42DC-9AE7-098BFE864D53}" sibTransId="{38CC2115-BB04-4F6C-859F-51BA28FE42CA}"/>
    <dgm:cxn modelId="{43B8F6AA-6120-419C-9E30-D460C4849D7C}" type="presOf" srcId="{EE871A13-8B6F-4228-BA4B-50C2A0FCBAA5}" destId="{3DD13A65-FC96-4763-A5DF-6D778D082157}" srcOrd="0" destOrd="0" presId="urn:microsoft.com/office/officeart/2011/layout/TabList"/>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26B38715-6FB5-4C46-87D1-64D06ED3EDDE}" type="presParOf" srcId="{68D9648B-823C-43C3-9326-9776A65E2386}" destId="{E90A5439-64CA-4D0E-B050-49248C056807}" srcOrd="7" destOrd="0" presId="urn:microsoft.com/office/officeart/2011/layout/TabList"/>
    <dgm:cxn modelId="{5B7F7742-D2C4-4BCF-B2BA-5216B22D54FC}" type="presParOf" srcId="{68D9648B-823C-43C3-9326-9776A65E2386}" destId="{8247392F-BCFF-488F-8461-D6E0E7DF4B70}" srcOrd="8" destOrd="0" presId="urn:microsoft.com/office/officeart/2011/layout/TabList"/>
    <dgm:cxn modelId="{2E092CFB-1B12-4BF7-BD2A-F511BAC50DA7}" type="presParOf" srcId="{8247392F-BCFF-488F-8461-D6E0E7DF4B70}" destId="{1CE31591-55B8-407B-95A5-5DDFC00319EC}" srcOrd="0" destOrd="0" presId="urn:microsoft.com/office/officeart/2011/layout/TabList"/>
    <dgm:cxn modelId="{70705B50-2C31-4B8B-8D08-13CF35820E5D}" type="presParOf" srcId="{8247392F-BCFF-488F-8461-D6E0E7DF4B70}" destId="{3C85FD4B-2872-4F17-AE6A-541F299883F5}" srcOrd="1" destOrd="0" presId="urn:microsoft.com/office/officeart/2011/layout/TabList"/>
    <dgm:cxn modelId="{1AD39B1A-7015-47E4-99BB-80CAEA06CC00}" type="presParOf" srcId="{8247392F-BCFF-488F-8461-D6E0E7DF4B70}" destId="{01D68DDD-A8D7-4C4E-B177-D751EE21592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D9D9D9"/>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1" dirty="0">
            <a:solidFill>
              <a:srgbClr val="002A6C"/>
            </a:solidFill>
            <a:latin typeface="Times  (Body)"/>
            <a:cs typeface="Times" panose="02020603050405020304" pitchFamily="18" charset="0"/>
          </a:endParaRPr>
        </a:p>
        <a:p>
          <a:pPr algn="r" rtl="1"/>
          <a:r>
            <a:rPr lang="ar-DZ" sz="3200" b="1" dirty="0">
              <a:solidFill>
                <a:srgbClr val="FFFFFF"/>
              </a:solidFill>
              <a:latin typeface="Times  (Body)"/>
              <a:cs typeface="Times" panose="02020603050405020304" pitchFamily="18" charset="0"/>
            </a:rPr>
            <a:t>مقد</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مة حول الإدارة  المالي</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ة</a:t>
          </a:r>
          <a:endParaRPr lang="en-US" sz="3200" b="1" dirty="0">
            <a:solidFill>
              <a:srgbClr val="FFFFFF"/>
            </a:solidFill>
            <a:latin typeface="Times  (Body)"/>
            <a:cs typeface="Times" panose="02020603050405020304" pitchFamily="18" charset="0"/>
          </a:endParaRPr>
        </a:p>
        <a:p>
          <a:pPr algn="l" rtl="1"/>
          <a:endParaRPr lang="en-US" sz="3200" b="1"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1" dirty="0">
              <a:solidFill>
                <a:schemeClr val="bg1"/>
              </a:solidFill>
              <a:latin typeface="Times  (Body)"/>
              <a:cs typeface="Times" panose="02020603050405020304" pitchFamily="18" charset="0"/>
            </a:rPr>
            <a:t>الموازنة</a:t>
          </a:r>
          <a:r>
            <a:rPr lang="ar-DZ" sz="3200" b="1" dirty="0">
              <a:solidFill>
                <a:srgbClr val="002A6C"/>
              </a:solidFill>
              <a:latin typeface="Times  (Body)"/>
              <a:cs typeface="Times" panose="02020603050405020304" pitchFamily="18" charset="0"/>
            </a:rPr>
            <a:t> </a:t>
          </a:r>
          <a:endParaRPr lang="ar-LB" sz="3200" b="1"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rgbClr val="002A6C"/>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0" dirty="0">
              <a:solidFill>
                <a:srgbClr val="002A6C"/>
              </a:solidFill>
              <a:latin typeface="Times  (Body)"/>
              <a:cs typeface="Times" panose="02020603050405020304" pitchFamily="18" charset="0"/>
            </a:rPr>
            <a:t>سجل</a:t>
          </a:r>
          <a:r>
            <a:rPr lang="ar-LB" sz="3200" b="0" dirty="0">
              <a:solidFill>
                <a:srgbClr val="002A6C"/>
              </a:solidFill>
              <a:latin typeface="Times  (Body)"/>
              <a:cs typeface="Times" panose="02020603050405020304" pitchFamily="18" charset="0"/>
            </a:rPr>
            <a:t>ّ</a:t>
          </a:r>
          <a:r>
            <a:rPr lang="ar-DZ" sz="3200" b="0" dirty="0">
              <a:solidFill>
                <a:srgbClr val="002A6C"/>
              </a:solidFill>
              <a:latin typeface="Times  (Body)"/>
              <a:cs typeface="Times" panose="02020603050405020304" pitchFamily="18" charset="0"/>
            </a:rPr>
            <a:t>ات المحاسبة</a:t>
          </a:r>
          <a:endParaRPr lang="en-US" sz="3200" b="0" dirty="0">
            <a:solidFill>
              <a:srgbClr val="002A6C"/>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a:latin typeface="Times  (Body)"/>
          </a:endParaRPr>
        </a:p>
      </dgm:t>
    </dgm:pt>
    <dgm:pt modelId="{7D93D849-B0B7-48BD-A1AE-7B1EDF96AC0C}" type="sibTrans" cxnId="{B69A61F6-4A34-4ABC-A655-6F9B9EA56018}">
      <dgm:prSet/>
      <dgm:spPr/>
      <dgm:t>
        <a:bodyPr/>
        <a:lstStyle/>
        <a:p>
          <a:endParaRPr lang="en-US" sz="3200">
            <a:latin typeface="Times  (Body)"/>
          </a:endParaRPr>
        </a:p>
      </dgm:t>
    </dgm:pt>
    <dgm:pt modelId="{EE871A13-8B6F-4228-BA4B-50C2A0FCBAA5}">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4B85A870-6708-4A16-A299-9694482C11A4}">
      <dgm:prSet phldrT="[Text]" custT="1"/>
      <dgm:spPr>
        <a:noFill/>
      </dgm:spPr>
      <dgm:t>
        <a:bodyPr/>
        <a:lstStyle/>
        <a:p>
          <a:pPr algn="r" rtl="1"/>
          <a:r>
            <a:rPr lang="ar-LB" sz="3200" b="1" dirty="0">
              <a:solidFill>
                <a:schemeClr val="bg1"/>
              </a:solidFill>
              <a:latin typeface="Times  (Body)"/>
              <a:cs typeface="Times" panose="02020603050405020304" pitchFamily="18" charset="0"/>
            </a:rPr>
            <a:t>الرقابة الداخلية</a:t>
          </a:r>
          <a:endParaRPr lang="en-US" sz="3200" b="1" dirty="0">
            <a:solidFill>
              <a:schemeClr val="bg1"/>
            </a:solidFill>
            <a:latin typeface="Times  (Body)"/>
            <a:cs typeface="Times" panose="02020603050405020304" pitchFamily="18" charset="0"/>
          </a:endParaRPr>
        </a:p>
      </dgm:t>
    </dgm:pt>
    <dgm:pt modelId="{21ADB4FE-7276-42DC-9AE7-098BFE864D53}" type="parTrans" cxnId="{802F9BA8-7964-4B5A-B383-BAEEC33F7E25}">
      <dgm:prSet/>
      <dgm:spPr/>
      <dgm:t>
        <a:bodyPr/>
        <a:lstStyle/>
        <a:p>
          <a:endParaRPr lang="en-US" sz="3200"/>
        </a:p>
      </dgm:t>
    </dgm:pt>
    <dgm:pt modelId="{38CC2115-BB04-4F6C-859F-51BA28FE42CA}" type="sibTrans" cxnId="{802F9BA8-7964-4B5A-B383-BAEEC33F7E25}">
      <dgm:prSet/>
      <dgm:spPr/>
      <dgm:t>
        <a:bodyPr/>
        <a:lstStyle/>
        <a:p>
          <a:endParaRPr lang="en-US" sz="3200"/>
        </a:p>
      </dgm:t>
    </dgm:pt>
    <dgm:pt modelId="{DAC2B487-56B8-4D72-A582-76D6632DEB8E}">
      <dgm:prSet phldrT="[Text]" custT="1"/>
      <dgm:spPr>
        <a:solidFill>
          <a:srgbClr val="D9D9D9"/>
        </a:solidFill>
        <a:ln>
          <a:noFill/>
        </a:ln>
      </dgm:spPr>
      <dgm:t>
        <a:bodyPr/>
        <a:lstStyle/>
        <a:p>
          <a:pPr rtl="1"/>
          <a:r>
            <a:rPr lang="en-US" sz="3200" b="1"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1" dirty="0">
              <a:solidFill>
                <a:schemeClr val="bg1"/>
              </a:solidFill>
              <a:latin typeface="Times  (Body)"/>
              <a:cs typeface="Times" panose="02020603050405020304" pitchFamily="18" charset="0"/>
            </a:rPr>
            <a:t>V</a:t>
          </a:r>
        </a:p>
      </dgm:t>
    </dgm:pt>
    <dgm:pt modelId="{7E1886FB-2713-4813-A664-CB4B9C6AA8BC}" type="parTrans" cxnId="{F9D36593-97E7-49B8-B310-B0A93410B8B5}">
      <dgm:prSet/>
      <dgm:spPr/>
      <dgm:t>
        <a:bodyPr/>
        <a:lstStyle/>
        <a:p>
          <a:endParaRPr lang="en-US" sz="3200"/>
        </a:p>
      </dgm:t>
    </dgm:pt>
    <dgm:pt modelId="{21CAF815-EC7D-49A9-A1BF-2ACA7C577E6E}" type="sibTrans" cxnId="{F9D36593-97E7-49B8-B310-B0A93410B8B5}">
      <dgm:prSet/>
      <dgm:spPr/>
      <dgm:t>
        <a:bodyPr/>
        <a:lstStyle/>
        <a:p>
          <a:endParaRPr lang="en-US" sz="3200"/>
        </a:p>
      </dgm:t>
    </dgm:pt>
    <dgm:pt modelId="{083C05E4-B6E8-40C0-9345-E31042D5EB1A}">
      <dgm:prSet phldrT="[Text]" custT="1"/>
      <dgm:spPr>
        <a:noFill/>
      </dgm:spPr>
      <dgm:t>
        <a:bodyPr/>
        <a:lstStyle/>
        <a:p>
          <a:pPr algn="r" rtl="1"/>
          <a:r>
            <a:rPr lang="ar-LB" sz="3200" b="1" dirty="0">
              <a:solidFill>
                <a:schemeClr val="bg1"/>
              </a:solidFill>
              <a:latin typeface="Times  (Body)"/>
              <a:cs typeface="Times" panose="02020603050405020304" pitchFamily="18" charset="0"/>
            </a:rPr>
            <a:t>البيانات الماليّة</a:t>
          </a:r>
          <a:endParaRPr lang="en-US" sz="3200" b="1" dirty="0">
            <a:solidFill>
              <a:schemeClr val="bg1"/>
            </a:solidFill>
            <a:latin typeface="Times  (Body)"/>
            <a:cs typeface="Times" panose="02020603050405020304" pitchFamily="18" charset="0"/>
          </a:endParaRPr>
        </a:p>
      </dgm:t>
    </dgm:pt>
    <dgm:pt modelId="{4109529C-7E37-45A2-9893-D6F3F97DAA36}" type="parTrans" cxnId="{20B16A0E-214B-453B-B5C9-80D72C2115AD}">
      <dgm:prSet/>
      <dgm:spPr/>
      <dgm:t>
        <a:bodyPr/>
        <a:lstStyle/>
        <a:p>
          <a:endParaRPr lang="en-US" sz="3200"/>
        </a:p>
      </dgm:t>
    </dgm:pt>
    <dgm:pt modelId="{7C4E735C-565B-4882-B7E4-7E9D7EED8169}" type="sibTrans" cxnId="{20B16A0E-214B-453B-B5C9-80D72C2115AD}">
      <dgm:prSet/>
      <dgm:spPr/>
      <dgm:t>
        <a:bodyPr/>
        <a:lstStyle/>
        <a:p>
          <a:endParaRPr lang="en-US" sz="320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E90A5439-64CA-4D0E-B050-49248C056807}" type="pres">
      <dgm:prSet presAssocID="{30F803B2-3018-494E-BB4D-E271955330B9}" presName="sibTrans" presStyleCnt="0"/>
      <dgm:spPr/>
    </dgm:pt>
    <dgm:pt modelId="{8247392F-BCFF-488F-8461-D6E0E7DF4B70}" type="pres">
      <dgm:prSet presAssocID="{DAC2B487-56B8-4D72-A582-76D6632DEB8E}" presName="composite" presStyleCnt="0"/>
      <dgm:spPr/>
    </dgm:pt>
    <dgm:pt modelId="{1CE31591-55B8-407B-95A5-5DDFC00319EC}" type="pres">
      <dgm:prSet presAssocID="{DAC2B487-56B8-4D72-A582-76D6632DEB8E}" presName="FirstChild" presStyleLbl="revTx" presStyleIdx="4" presStyleCnt="5">
        <dgm:presLayoutVars>
          <dgm:chMax val="0"/>
          <dgm:chPref val="0"/>
          <dgm:bulletEnabled val="1"/>
        </dgm:presLayoutVars>
      </dgm:prSet>
      <dgm:spPr/>
    </dgm:pt>
    <dgm:pt modelId="{3C85FD4B-2872-4F17-AE6A-541F299883F5}" type="pres">
      <dgm:prSet presAssocID="{DAC2B487-56B8-4D72-A582-76D6632DEB8E}" presName="Parent" presStyleLbl="alignNode1" presStyleIdx="4" presStyleCnt="5">
        <dgm:presLayoutVars>
          <dgm:chMax val="3"/>
          <dgm:chPref val="3"/>
          <dgm:bulletEnabled val="1"/>
        </dgm:presLayoutVars>
      </dgm:prSet>
      <dgm:spPr/>
    </dgm:pt>
    <dgm:pt modelId="{01D68DDD-A8D7-4C4E-B177-D751EE215925}" type="pres">
      <dgm:prSet presAssocID="{DAC2B487-56B8-4D72-A582-76D6632DEB8E}" presName="Accent" presStyleLbl="parChTrans1D1" presStyleIdx="4" presStyleCnt="5"/>
      <dgm:spPr/>
    </dgm:pt>
  </dgm:ptLst>
  <dgm:cxnLst>
    <dgm:cxn modelId="{20B16A0E-214B-453B-B5C9-80D72C2115AD}" srcId="{DAC2B487-56B8-4D72-A582-76D6632DEB8E}" destId="{083C05E4-B6E8-40C0-9345-E31042D5EB1A}" srcOrd="0" destOrd="0" parTransId="{4109529C-7E37-45A2-9893-D6F3F97DAA36}" sibTransId="{7C4E735C-565B-4882-B7E4-7E9D7EED8169}"/>
    <dgm:cxn modelId="{E9ACB717-0917-43DC-8638-C00A4699B7DC}" srcId="{CCD48202-0EB2-4120-8216-D76AD7109031}" destId="{F9D65E00-E05B-45F9-BD53-F83F5DFAAA05}" srcOrd="0" destOrd="0" parTransId="{3CFB5AB1-661B-417A-9823-91D98B0C141C}" sibTransId="{C64A0A93-070B-4102-9C7E-34C940A4D96D}"/>
    <dgm:cxn modelId="{3F8E0A20-D189-4A3E-A829-F977F79EDD92}" type="presOf" srcId="{083C05E4-B6E8-40C0-9345-E31042D5EB1A}" destId="{1CE31591-55B8-407B-95A5-5DDFC00319EC}" srcOrd="0" destOrd="0" presId="urn:microsoft.com/office/officeart/2011/layout/TabList"/>
    <dgm:cxn modelId="{967D0D22-F849-4041-A812-A0DC40E77B4A}" srcId="{A43459D4-129B-4C7B-8C74-B98208394228}" destId="{CCD48202-0EB2-4120-8216-D76AD7109031}" srcOrd="1" destOrd="0" parTransId="{321FF2FF-5367-4986-8CE3-68307135DCE6}" sibTransId="{E12693A3-D5D2-4429-B943-9B599BD8CFF4}"/>
    <dgm:cxn modelId="{4CEEA32D-A927-4310-A6E6-054468C5B652}" type="presOf" srcId="{DAC2B487-56B8-4D72-A582-76D6632DEB8E}" destId="{3C85FD4B-2872-4F17-AE6A-541F299883F5}" srcOrd="0" destOrd="0" presId="urn:microsoft.com/office/officeart/2011/layout/TabList"/>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6F76B17F-51CA-4B87-A41C-84821EAF72EA}" srcId="{A43459D4-129B-4C7B-8C74-B98208394228}" destId="{EE871A13-8B6F-4228-BA4B-50C2A0FCBAA5}" srcOrd="3" destOrd="0" parTransId="{CCE43A3C-33F9-435F-A6BD-887E7D5C7D64}" sibTransId="{30F803B2-3018-494E-BB4D-E271955330B9}"/>
    <dgm:cxn modelId="{CF4F4681-4D93-45B6-B095-B16D9B9AB704}" type="presOf" srcId="{4B85A870-6708-4A16-A299-9694482C11A4}" destId="{7147FA02-306B-42F2-907F-F4CE777F3F75}" srcOrd="0" destOrd="0" presId="urn:microsoft.com/office/officeart/2011/layout/TabList"/>
    <dgm:cxn modelId="{144EEF87-3031-424D-BC24-165FC2045C84}" srcId="{250FCCF9-7E0D-4509-BB48-9B2F9E3C8F3F}" destId="{DDCC996A-4283-46E4-9B2E-350F166BF9AE}" srcOrd="0" destOrd="0" parTransId="{FEF3DC51-D5CC-4A06-B57E-C7702D843A90}" sibTransId="{C9D54D69-DDAF-44F2-8EE0-51619AF273C1}"/>
    <dgm:cxn modelId="{F9D36593-97E7-49B8-B310-B0A93410B8B5}" srcId="{A43459D4-129B-4C7B-8C74-B98208394228}" destId="{DAC2B487-56B8-4D72-A582-76D6632DEB8E}" srcOrd="4" destOrd="0" parTransId="{7E1886FB-2713-4813-A664-CB4B9C6AA8BC}" sibTransId="{21CAF815-EC7D-49A9-A1BF-2ACA7C577E6E}"/>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802F9BA8-7964-4B5A-B383-BAEEC33F7E25}" srcId="{EE871A13-8B6F-4228-BA4B-50C2A0FCBAA5}" destId="{4B85A870-6708-4A16-A299-9694482C11A4}" srcOrd="0" destOrd="0" parTransId="{21ADB4FE-7276-42DC-9AE7-098BFE864D53}" sibTransId="{38CC2115-BB04-4F6C-859F-51BA28FE42CA}"/>
    <dgm:cxn modelId="{43B8F6AA-6120-419C-9E30-D460C4849D7C}" type="presOf" srcId="{EE871A13-8B6F-4228-BA4B-50C2A0FCBAA5}" destId="{3DD13A65-FC96-4763-A5DF-6D778D082157}" srcOrd="0" destOrd="0" presId="urn:microsoft.com/office/officeart/2011/layout/TabList"/>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26B38715-6FB5-4C46-87D1-64D06ED3EDDE}" type="presParOf" srcId="{68D9648B-823C-43C3-9326-9776A65E2386}" destId="{E90A5439-64CA-4D0E-B050-49248C056807}" srcOrd="7" destOrd="0" presId="urn:microsoft.com/office/officeart/2011/layout/TabList"/>
    <dgm:cxn modelId="{5B7F7742-D2C4-4BCF-B2BA-5216B22D54FC}" type="presParOf" srcId="{68D9648B-823C-43C3-9326-9776A65E2386}" destId="{8247392F-BCFF-488F-8461-D6E0E7DF4B70}" srcOrd="8" destOrd="0" presId="urn:microsoft.com/office/officeart/2011/layout/TabList"/>
    <dgm:cxn modelId="{2E092CFB-1B12-4BF7-BD2A-F511BAC50DA7}" type="presParOf" srcId="{8247392F-BCFF-488F-8461-D6E0E7DF4B70}" destId="{1CE31591-55B8-407B-95A5-5DDFC00319EC}" srcOrd="0" destOrd="0" presId="urn:microsoft.com/office/officeart/2011/layout/TabList"/>
    <dgm:cxn modelId="{70705B50-2C31-4B8B-8D08-13CF35820E5D}" type="presParOf" srcId="{8247392F-BCFF-488F-8461-D6E0E7DF4B70}" destId="{3C85FD4B-2872-4F17-AE6A-541F299883F5}" srcOrd="1" destOrd="0" presId="urn:microsoft.com/office/officeart/2011/layout/TabList"/>
    <dgm:cxn modelId="{1AD39B1A-7015-47E4-99BB-80CAEA06CC00}" type="presParOf" srcId="{8247392F-BCFF-488F-8461-D6E0E7DF4B70}" destId="{01D68DDD-A8D7-4C4E-B177-D751EE21592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CC0E32-A504-4B25-9629-43B61A0DE8E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33E368-2A42-411C-A7EF-0329589B1043}">
      <dgm:prSet phldrT="[Text]" custT="1"/>
      <dgm:spPr>
        <a:solidFill>
          <a:srgbClr val="C00000"/>
        </a:solidFill>
      </dgm:spPr>
      <dgm:t>
        <a:bodyPr/>
        <a:lstStyle/>
        <a:p>
          <a:r>
            <a:rPr lang="ar-DZ" sz="3200" dirty="0">
              <a:latin typeface="Times" panose="02020603050405020304" pitchFamily="18" charset="0"/>
              <a:cs typeface="Times" panose="02020603050405020304" pitchFamily="18" charset="0"/>
            </a:rPr>
            <a:t>هيكلي</a:t>
          </a:r>
          <a:r>
            <a:rPr lang="ar-LB" sz="3200" dirty="0">
              <a:latin typeface="Times" panose="02020603050405020304" pitchFamily="18" charset="0"/>
              <a:cs typeface="Times" panose="02020603050405020304" pitchFamily="18" charset="0"/>
            </a:rPr>
            <a:t>ّ</a:t>
          </a:r>
          <a:r>
            <a:rPr lang="ar-DZ" sz="3200" dirty="0">
              <a:latin typeface="Times" panose="02020603050405020304" pitchFamily="18" charset="0"/>
              <a:cs typeface="Times" panose="02020603050405020304" pitchFamily="18" charset="0"/>
            </a:rPr>
            <a:t>ة رموز </a:t>
          </a:r>
          <a:r>
            <a:rPr lang="ar-LB" sz="3200" dirty="0">
              <a:latin typeface="Times" panose="02020603050405020304" pitchFamily="18" charset="0"/>
              <a:cs typeface="Times" panose="02020603050405020304" pitchFamily="18" charset="0"/>
            </a:rPr>
            <a:t>ا</a:t>
          </a:r>
          <a:r>
            <a:rPr lang="ar-DZ" sz="3200" dirty="0">
              <a:latin typeface="Times" panose="02020603050405020304" pitchFamily="18" charset="0"/>
              <a:cs typeface="Times" panose="02020603050405020304" pitchFamily="18" charset="0"/>
            </a:rPr>
            <a:t>لمحاسبة</a:t>
          </a:r>
          <a:endParaRPr lang="en-US" sz="3200" dirty="0">
            <a:latin typeface="Times" panose="02020603050405020304" pitchFamily="18" charset="0"/>
            <a:cs typeface="Times" panose="02020603050405020304" pitchFamily="18" charset="0"/>
          </a:endParaRPr>
        </a:p>
      </dgm:t>
    </dgm:pt>
    <dgm:pt modelId="{0E712611-AAF9-4849-ABFB-39EB6D215FE8}" type="parTrans" cxnId="{9A344783-8605-4B4A-8C95-0B58EB1ED8D5}">
      <dgm:prSet/>
      <dgm:spPr/>
      <dgm:t>
        <a:bodyPr/>
        <a:lstStyle/>
        <a:p>
          <a:endParaRPr lang="en-US" sz="2000">
            <a:latin typeface="Times" panose="02020603050405020304" pitchFamily="18" charset="0"/>
            <a:cs typeface="Times" panose="02020603050405020304" pitchFamily="18" charset="0"/>
          </a:endParaRPr>
        </a:p>
      </dgm:t>
    </dgm:pt>
    <dgm:pt modelId="{B29E3BF4-3B00-4C92-AFE3-BDFA4F6B55E5}" type="sibTrans" cxnId="{9A344783-8605-4B4A-8C95-0B58EB1ED8D5}">
      <dgm:prSet/>
      <dgm:spPr/>
      <dgm:t>
        <a:bodyPr/>
        <a:lstStyle/>
        <a:p>
          <a:endParaRPr lang="en-US" sz="2000">
            <a:latin typeface="Times" panose="02020603050405020304" pitchFamily="18" charset="0"/>
            <a:cs typeface="Times" panose="02020603050405020304" pitchFamily="18" charset="0"/>
          </a:endParaRPr>
        </a:p>
      </dgm:t>
    </dgm:pt>
    <dgm:pt modelId="{E9B2FA43-A0DD-4FC2-9D2E-8E5DBDE7ABF9}">
      <dgm:prSet custT="1"/>
      <dgm:spPr>
        <a:solidFill>
          <a:srgbClr val="D9D9D9"/>
        </a:solidFill>
      </dgm:spPr>
      <dgm:t>
        <a:bodyPr anchor="ctr"/>
        <a:lstStyle/>
        <a:p>
          <a:pPr rtl="1"/>
          <a:r>
            <a:rPr lang="ar-DZ" sz="2400" dirty="0">
              <a:solidFill>
                <a:srgbClr val="002A6C"/>
              </a:solidFill>
              <a:latin typeface="Times" panose="02020603050405020304" pitchFamily="18" charset="0"/>
              <a:cs typeface="Times" panose="02020603050405020304" pitchFamily="18" charset="0"/>
            </a:rPr>
            <a:t> </a:t>
          </a:r>
          <a:r>
            <a:rPr lang="ar-DZ" sz="2400" b="1" dirty="0">
              <a:solidFill>
                <a:srgbClr val="002A6C"/>
              </a:solidFill>
              <a:latin typeface="Times" panose="02020603050405020304" pitchFamily="18" charset="0"/>
              <a:cs typeface="Times" panose="02020603050405020304" pitchFamily="18" charset="0"/>
            </a:rPr>
            <a:t>ال</a:t>
          </a:r>
          <a:r>
            <a:rPr lang="ar-LB" sz="2400" b="1" dirty="0">
              <a:solidFill>
                <a:srgbClr val="002A6C"/>
              </a:solidFill>
              <a:latin typeface="Times" panose="02020603050405020304" pitchFamily="18" charset="0"/>
              <a:cs typeface="Times" panose="02020603050405020304" pitchFamily="18" charset="0"/>
            </a:rPr>
            <a:t>دّليل/ التّصميم المحاسبي</a:t>
          </a:r>
          <a:r>
            <a:rPr lang="en-US" sz="2400" b="1" dirty="0">
              <a:solidFill>
                <a:srgbClr val="002A6C"/>
              </a:solidFill>
              <a:latin typeface="Times" panose="02020603050405020304" pitchFamily="18" charset="0"/>
              <a:cs typeface="Times" panose="02020603050405020304" pitchFamily="18" charset="0"/>
            </a:rPr>
            <a:t> </a:t>
          </a:r>
          <a:r>
            <a:rPr lang="en-US" sz="2400" dirty="0">
              <a:solidFill>
                <a:srgbClr val="002A6C"/>
              </a:solidFill>
              <a:latin typeface="Times" panose="02020603050405020304" pitchFamily="18" charset="0"/>
              <a:cs typeface="Times" panose="02020603050405020304" pitchFamily="18" charset="0"/>
            </a:rPr>
            <a:t>:</a:t>
          </a:r>
          <a:r>
            <a:rPr lang="ar-DZ" sz="2400" dirty="0">
              <a:solidFill>
                <a:srgbClr val="002A6C"/>
              </a:solidFill>
              <a:latin typeface="Times" panose="02020603050405020304" pitchFamily="18" charset="0"/>
              <a:cs typeface="Times" panose="02020603050405020304" pitchFamily="18" charset="0"/>
            </a:rPr>
            <a:t>لكل</a:t>
          </a:r>
          <a:r>
            <a:rPr lang="ar-LB" sz="2400" dirty="0">
              <a:solidFill>
                <a:srgbClr val="002A6C"/>
              </a:solidFill>
              <a:latin typeface="Times" panose="02020603050405020304" pitchFamily="18" charset="0"/>
              <a:cs typeface="Times" panose="02020603050405020304" pitchFamily="18" charset="0"/>
            </a:rPr>
            <a:t>ّ</a:t>
          </a:r>
          <a:r>
            <a:rPr lang="ar-DZ" sz="2400" dirty="0">
              <a:solidFill>
                <a:srgbClr val="002A6C"/>
              </a:solidFill>
              <a:latin typeface="Times" panose="02020603050405020304" pitchFamily="18" charset="0"/>
              <a:cs typeface="Times" panose="02020603050405020304" pitchFamily="18" charset="0"/>
            </a:rPr>
            <a:t> نوع من الد</a:t>
          </a:r>
          <a:r>
            <a:rPr lang="ar-LB" sz="2400" dirty="0">
              <a:solidFill>
                <a:srgbClr val="002A6C"/>
              </a:solidFill>
              <a:latin typeface="Times" panose="02020603050405020304" pitchFamily="18" charset="0"/>
              <a:cs typeface="Times" panose="02020603050405020304" pitchFamily="18" charset="0"/>
            </a:rPr>
            <a:t>ّ</a:t>
          </a:r>
          <a:r>
            <a:rPr lang="ar-DZ" sz="2400" dirty="0">
              <a:solidFill>
                <a:srgbClr val="002A6C"/>
              </a:solidFill>
              <a:latin typeface="Times" panose="02020603050405020304" pitchFamily="18" charset="0"/>
              <a:cs typeface="Times" panose="02020603050405020304" pitchFamily="18" charset="0"/>
            </a:rPr>
            <a:t>خل والن</a:t>
          </a:r>
          <a:r>
            <a:rPr lang="ar-LB" sz="2400" dirty="0">
              <a:solidFill>
                <a:srgbClr val="002A6C"/>
              </a:solidFill>
              <a:latin typeface="Times" panose="02020603050405020304" pitchFamily="18" charset="0"/>
              <a:cs typeface="Times" panose="02020603050405020304" pitchFamily="18" charset="0"/>
            </a:rPr>
            <a:t>ّ</a:t>
          </a:r>
          <a:r>
            <a:rPr lang="ar-DZ" sz="2400" dirty="0">
              <a:solidFill>
                <a:srgbClr val="002A6C"/>
              </a:solidFill>
              <a:latin typeface="Times" panose="02020603050405020304" pitchFamily="18" charset="0"/>
              <a:cs typeface="Times" panose="02020603050405020304" pitchFamily="18" charset="0"/>
            </a:rPr>
            <a:t>فقات</a:t>
          </a:r>
          <a:endParaRPr lang="en-US" sz="2400" dirty="0">
            <a:latin typeface="Times" panose="02020603050405020304" pitchFamily="18" charset="0"/>
            <a:cs typeface="Times" panose="02020603050405020304" pitchFamily="18" charset="0"/>
          </a:endParaRPr>
        </a:p>
      </dgm:t>
    </dgm:pt>
    <dgm:pt modelId="{5F2FDB64-3735-42C9-9FB4-7968C466EE51}" type="parTrans" cxnId="{4683D00E-A5F0-4134-BCDB-0987AEEDB5BC}">
      <dgm:prSet/>
      <dgm:spPr/>
      <dgm:t>
        <a:bodyPr/>
        <a:lstStyle/>
        <a:p>
          <a:endParaRPr lang="en-US" sz="2000">
            <a:latin typeface="Times" panose="02020603050405020304" pitchFamily="18" charset="0"/>
            <a:cs typeface="Times" panose="02020603050405020304" pitchFamily="18" charset="0"/>
          </a:endParaRPr>
        </a:p>
      </dgm:t>
    </dgm:pt>
    <dgm:pt modelId="{59CE9C88-B8B3-4F7C-8F3A-372C26C074DF}" type="sibTrans" cxnId="{4683D00E-A5F0-4134-BCDB-0987AEEDB5BC}">
      <dgm:prSet/>
      <dgm:spPr/>
      <dgm:t>
        <a:bodyPr/>
        <a:lstStyle/>
        <a:p>
          <a:endParaRPr lang="en-US" sz="2000">
            <a:latin typeface="Times" panose="02020603050405020304" pitchFamily="18" charset="0"/>
            <a:cs typeface="Times" panose="02020603050405020304" pitchFamily="18" charset="0"/>
          </a:endParaRPr>
        </a:p>
      </dgm:t>
    </dgm:pt>
    <dgm:pt modelId="{E590B201-B011-4454-BA3F-DC1FB105AE1E}">
      <dgm:prSet custT="1"/>
      <dgm:spPr>
        <a:solidFill>
          <a:srgbClr val="D9D9D9"/>
        </a:solidFill>
        <a:ln>
          <a:solidFill>
            <a:srgbClr val="D9D9D9"/>
          </a:solidFill>
        </a:ln>
      </dgm:spPr>
      <dgm:t>
        <a:bodyPr anchor="ctr"/>
        <a:lstStyle/>
        <a:p>
          <a:pPr rtl="1"/>
          <a:r>
            <a:rPr lang="ar-DZ" sz="2000" b="1" dirty="0">
              <a:solidFill>
                <a:srgbClr val="002A6C"/>
              </a:solidFill>
              <a:latin typeface="Times" panose="02020603050405020304" pitchFamily="18" charset="0"/>
              <a:cs typeface="Times" panose="02020603050405020304" pitchFamily="18" charset="0"/>
            </a:rPr>
            <a:t>المستندات الد</a:t>
          </a:r>
          <a:r>
            <a:rPr lang="ar-LB" sz="2000" b="1" dirty="0">
              <a:solidFill>
                <a:srgbClr val="002A6C"/>
              </a:solidFill>
              <a:latin typeface="Times" panose="02020603050405020304" pitchFamily="18" charset="0"/>
              <a:cs typeface="Times" panose="02020603050405020304" pitchFamily="18" charset="0"/>
            </a:rPr>
            <a:t>ّ</a:t>
          </a:r>
          <a:r>
            <a:rPr lang="ar-DZ" sz="2000" b="1" dirty="0">
              <a:solidFill>
                <a:srgbClr val="002A6C"/>
              </a:solidFill>
              <a:latin typeface="Times" panose="02020603050405020304" pitchFamily="18" charset="0"/>
              <a:cs typeface="Times" panose="02020603050405020304" pitchFamily="18" charset="0"/>
            </a:rPr>
            <a:t>اعمة</a:t>
          </a:r>
          <a:r>
            <a:rPr lang="ar-DZ" sz="2000" b="0" dirty="0">
              <a:solidFill>
                <a:srgbClr val="002A6C"/>
              </a:solidFill>
              <a:latin typeface="Times" panose="02020603050405020304" pitchFamily="18" charset="0"/>
              <a:cs typeface="Times" panose="02020603050405020304" pitchFamily="18" charset="0"/>
            </a:rPr>
            <a:t>: مثل</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ا قسيمة الد</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فع، والإيصال، ومذك</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رة استلام البضائع ... </a:t>
          </a:r>
          <a:endParaRPr lang="en-GB" sz="2000" b="0" dirty="0">
            <a:solidFill>
              <a:srgbClr val="002A6C"/>
            </a:solidFill>
            <a:latin typeface="Times" panose="02020603050405020304" pitchFamily="18" charset="0"/>
            <a:cs typeface="Times" panose="02020603050405020304" pitchFamily="18" charset="0"/>
          </a:endParaRPr>
        </a:p>
      </dgm:t>
    </dgm:pt>
    <dgm:pt modelId="{70C2BB73-2666-44F7-AC67-8B1AB4A73810}" type="parTrans" cxnId="{1D8914A5-E0DC-433D-B95A-1392AAD2780E}">
      <dgm:prSet/>
      <dgm:spPr/>
      <dgm:t>
        <a:bodyPr/>
        <a:lstStyle/>
        <a:p>
          <a:endParaRPr lang="en-US" sz="2000">
            <a:latin typeface="Times" panose="02020603050405020304" pitchFamily="18" charset="0"/>
            <a:cs typeface="Times" panose="02020603050405020304" pitchFamily="18" charset="0"/>
          </a:endParaRPr>
        </a:p>
      </dgm:t>
    </dgm:pt>
    <dgm:pt modelId="{840A7A4A-B16A-418B-B844-3A36ACD45677}" type="sibTrans" cxnId="{1D8914A5-E0DC-433D-B95A-1392AAD2780E}">
      <dgm:prSet/>
      <dgm:spPr/>
      <dgm:t>
        <a:bodyPr/>
        <a:lstStyle/>
        <a:p>
          <a:endParaRPr lang="en-US" sz="2000">
            <a:latin typeface="Times" panose="02020603050405020304" pitchFamily="18" charset="0"/>
            <a:cs typeface="Times" panose="02020603050405020304" pitchFamily="18" charset="0"/>
          </a:endParaRPr>
        </a:p>
      </dgm:t>
    </dgm:pt>
    <dgm:pt modelId="{F1E89B3C-58F4-419D-AAA5-620A68BD6DDB}">
      <dgm:prSet custT="1"/>
      <dgm:spPr>
        <a:solidFill>
          <a:srgbClr val="C00000"/>
        </a:solidFill>
      </dgm:spPr>
      <dgm:t>
        <a:bodyPr/>
        <a:lstStyle/>
        <a:p>
          <a:r>
            <a:rPr lang="ar-DZ" sz="2800" b="0" dirty="0">
              <a:solidFill>
                <a:schemeClr val="bg1"/>
              </a:solidFill>
              <a:latin typeface="Times" panose="02020603050405020304" pitchFamily="18" charset="0"/>
              <a:cs typeface="Times" panose="02020603050405020304" pitchFamily="18" charset="0"/>
            </a:rPr>
            <a:t>الوثائق الد</a:t>
          </a:r>
          <a:r>
            <a:rPr lang="ar-LB" sz="2800" b="0" dirty="0">
              <a:solidFill>
                <a:schemeClr val="bg1"/>
              </a:solidFill>
              <a:latin typeface="Times" panose="02020603050405020304" pitchFamily="18" charset="0"/>
              <a:cs typeface="Times" panose="02020603050405020304" pitchFamily="18" charset="0"/>
            </a:rPr>
            <a:t>ّ</a:t>
          </a:r>
          <a:r>
            <a:rPr lang="ar-DZ" sz="2800" b="0" dirty="0">
              <a:solidFill>
                <a:schemeClr val="bg1"/>
              </a:solidFill>
              <a:latin typeface="Times" panose="02020603050405020304" pitchFamily="18" charset="0"/>
              <a:cs typeface="Times" panose="02020603050405020304" pitchFamily="18" charset="0"/>
            </a:rPr>
            <a:t>اعمة</a:t>
          </a:r>
          <a:endParaRPr lang="en-US" sz="2800" b="0" dirty="0">
            <a:solidFill>
              <a:schemeClr val="bg1"/>
            </a:solidFill>
            <a:latin typeface="Times" panose="02020603050405020304" pitchFamily="18" charset="0"/>
            <a:cs typeface="Times" panose="02020603050405020304" pitchFamily="18" charset="0"/>
          </a:endParaRPr>
        </a:p>
        <a:p>
          <a:r>
            <a:rPr lang="ar-DZ" sz="2800" b="0" dirty="0">
              <a:solidFill>
                <a:schemeClr val="bg1"/>
              </a:solidFill>
              <a:latin typeface="Times" panose="02020603050405020304" pitchFamily="18" charset="0"/>
              <a:cs typeface="Times" panose="02020603050405020304" pitchFamily="18" charset="0"/>
            </a:rPr>
            <a:t>ودفاتر الحسابات </a:t>
          </a:r>
          <a:endParaRPr lang="en-US" sz="2800" b="0" dirty="0">
            <a:solidFill>
              <a:schemeClr val="bg1"/>
            </a:solidFill>
            <a:latin typeface="Times" panose="02020603050405020304" pitchFamily="18" charset="0"/>
            <a:cs typeface="Times" panose="02020603050405020304" pitchFamily="18" charset="0"/>
          </a:endParaRPr>
        </a:p>
      </dgm:t>
    </dgm:pt>
    <dgm:pt modelId="{188CA128-6558-4B70-BE7E-17BA2EEA9AF4}" type="sibTrans" cxnId="{20FFD87D-BD88-4FD2-9884-45E40BCED8F1}">
      <dgm:prSet/>
      <dgm:spPr/>
      <dgm:t>
        <a:bodyPr/>
        <a:lstStyle/>
        <a:p>
          <a:endParaRPr lang="en-US" sz="2000">
            <a:latin typeface="Times" panose="02020603050405020304" pitchFamily="18" charset="0"/>
            <a:cs typeface="Times" panose="02020603050405020304" pitchFamily="18" charset="0"/>
          </a:endParaRPr>
        </a:p>
      </dgm:t>
    </dgm:pt>
    <dgm:pt modelId="{E585C1C5-F50B-4340-9161-4AF98173CEA9}" type="parTrans" cxnId="{20FFD87D-BD88-4FD2-9884-45E40BCED8F1}">
      <dgm:prSet/>
      <dgm:spPr/>
      <dgm:t>
        <a:bodyPr/>
        <a:lstStyle/>
        <a:p>
          <a:endParaRPr lang="en-US" sz="2000">
            <a:latin typeface="Times" panose="02020603050405020304" pitchFamily="18" charset="0"/>
            <a:cs typeface="Times" panose="02020603050405020304" pitchFamily="18" charset="0"/>
          </a:endParaRPr>
        </a:p>
      </dgm:t>
    </dgm:pt>
    <dgm:pt modelId="{61D02572-B973-4112-B6E8-2636B4029941}">
      <dgm:prSet custT="1"/>
      <dgm:spPr/>
      <dgm:t>
        <a:bodyPr/>
        <a:lstStyle/>
        <a:p>
          <a:pPr rtl="1"/>
          <a:r>
            <a:rPr lang="ar-DZ" sz="2400" b="1" dirty="0">
              <a:solidFill>
                <a:srgbClr val="002A6C"/>
              </a:solidFill>
              <a:latin typeface="Times" panose="02020603050405020304" pitchFamily="18" charset="0"/>
              <a:cs typeface="Times" panose="02020603050405020304" pitchFamily="18" charset="0"/>
            </a:rPr>
            <a:t>مراكز الت</a:t>
          </a:r>
          <a:r>
            <a:rPr lang="ar-LB" sz="2400" b="1" dirty="0">
              <a:solidFill>
                <a:srgbClr val="002A6C"/>
              </a:solidFill>
              <a:latin typeface="Times" panose="02020603050405020304" pitchFamily="18" charset="0"/>
              <a:cs typeface="Times" panose="02020603050405020304" pitchFamily="18" charset="0"/>
            </a:rPr>
            <a:t>ّ</a:t>
          </a:r>
          <a:r>
            <a:rPr lang="ar-DZ" sz="2400" b="1" dirty="0">
              <a:solidFill>
                <a:srgbClr val="002A6C"/>
              </a:solidFill>
              <a:latin typeface="Times" panose="02020603050405020304" pitchFamily="18" charset="0"/>
              <a:cs typeface="Times" panose="02020603050405020304" pitchFamily="18" charset="0"/>
            </a:rPr>
            <a:t>كلفة</a:t>
          </a:r>
          <a:r>
            <a:rPr lang="en-US" sz="2400" b="1" dirty="0">
              <a:solidFill>
                <a:srgbClr val="002A6C"/>
              </a:solidFill>
              <a:latin typeface="Times" panose="02020603050405020304" pitchFamily="18" charset="0"/>
              <a:cs typeface="Times" panose="02020603050405020304" pitchFamily="18" charset="0"/>
            </a:rPr>
            <a:t> : </a:t>
          </a:r>
          <a:r>
            <a:rPr lang="ar-DZ" sz="2400" dirty="0">
              <a:solidFill>
                <a:srgbClr val="002A6C"/>
              </a:solidFill>
              <a:latin typeface="Times" panose="02020603050405020304" pitchFamily="18" charset="0"/>
              <a:cs typeface="Times" panose="02020603050405020304" pitchFamily="18" charset="0"/>
            </a:rPr>
            <a:t>لكل</a:t>
          </a:r>
          <a:r>
            <a:rPr lang="ar-LB" sz="2400" dirty="0">
              <a:solidFill>
                <a:srgbClr val="002A6C"/>
              </a:solidFill>
              <a:latin typeface="Times" panose="02020603050405020304" pitchFamily="18" charset="0"/>
              <a:cs typeface="Times" panose="02020603050405020304" pitchFamily="18" charset="0"/>
            </a:rPr>
            <a:t>ّ</a:t>
          </a:r>
          <a:r>
            <a:rPr lang="ar-DZ" sz="2400" dirty="0">
              <a:solidFill>
                <a:srgbClr val="002A6C"/>
              </a:solidFill>
              <a:latin typeface="Times" panose="02020603050405020304" pitchFamily="18" charset="0"/>
              <a:cs typeface="Times" panose="02020603050405020304" pitchFamily="18" charset="0"/>
            </a:rPr>
            <a:t> مشروع أو نشاط</a:t>
          </a:r>
          <a:endParaRPr lang="en-US" sz="2400" dirty="0">
            <a:solidFill>
              <a:srgbClr val="002A6C"/>
            </a:solidFill>
            <a:latin typeface="Times" panose="02020603050405020304" pitchFamily="18" charset="0"/>
            <a:cs typeface="Times" panose="02020603050405020304" pitchFamily="18" charset="0"/>
          </a:endParaRPr>
        </a:p>
      </dgm:t>
    </dgm:pt>
    <dgm:pt modelId="{D04491EE-F219-43B7-AAE1-3729969DE208}" type="parTrans" cxnId="{6AE83512-56AD-4544-8554-153E960D35FC}">
      <dgm:prSet/>
      <dgm:spPr/>
      <dgm:t>
        <a:bodyPr/>
        <a:lstStyle/>
        <a:p>
          <a:endParaRPr lang="en-US" sz="2000">
            <a:latin typeface="Times" panose="02020603050405020304" pitchFamily="18" charset="0"/>
            <a:cs typeface="Times" panose="02020603050405020304" pitchFamily="18" charset="0"/>
          </a:endParaRPr>
        </a:p>
      </dgm:t>
    </dgm:pt>
    <dgm:pt modelId="{7F380921-2374-4904-B36D-E6EA311C6819}" type="sibTrans" cxnId="{6AE83512-56AD-4544-8554-153E960D35FC}">
      <dgm:prSet/>
      <dgm:spPr/>
      <dgm:t>
        <a:bodyPr/>
        <a:lstStyle/>
        <a:p>
          <a:endParaRPr lang="en-US" sz="2000">
            <a:latin typeface="Times" panose="02020603050405020304" pitchFamily="18" charset="0"/>
            <a:cs typeface="Times" panose="02020603050405020304" pitchFamily="18" charset="0"/>
          </a:endParaRPr>
        </a:p>
      </dgm:t>
    </dgm:pt>
    <dgm:pt modelId="{059E2E3A-6D27-4B2B-A923-2FB5819E5F3C}">
      <dgm:prSet custT="1"/>
      <dgm:spPr/>
      <dgm:t>
        <a:bodyPr/>
        <a:lstStyle/>
        <a:p>
          <a:endParaRPr lang="en-US" sz="2000" b="1" dirty="0">
            <a:solidFill>
              <a:srgbClr val="002A6C"/>
            </a:solidFill>
            <a:latin typeface="Times" panose="02020603050405020304" pitchFamily="18" charset="0"/>
            <a:cs typeface="Times" panose="02020603050405020304" pitchFamily="18" charset="0"/>
          </a:endParaRPr>
        </a:p>
      </dgm:t>
    </dgm:pt>
    <dgm:pt modelId="{426A0E6B-C6E4-41EE-AD1D-7CDC22952AE6}" type="parTrans" cxnId="{3ED1C778-2A4F-44EA-BC3E-20A0EADAB594}">
      <dgm:prSet/>
      <dgm:spPr/>
      <dgm:t>
        <a:bodyPr/>
        <a:lstStyle/>
        <a:p>
          <a:endParaRPr lang="en-US" sz="2000">
            <a:latin typeface="Times" panose="02020603050405020304" pitchFamily="18" charset="0"/>
            <a:cs typeface="Times" panose="02020603050405020304" pitchFamily="18" charset="0"/>
          </a:endParaRPr>
        </a:p>
      </dgm:t>
    </dgm:pt>
    <dgm:pt modelId="{9BAA3794-0263-4219-82FB-446E75248C6B}" type="sibTrans" cxnId="{3ED1C778-2A4F-44EA-BC3E-20A0EADAB594}">
      <dgm:prSet/>
      <dgm:spPr/>
      <dgm:t>
        <a:bodyPr/>
        <a:lstStyle/>
        <a:p>
          <a:endParaRPr lang="en-US" sz="2000">
            <a:latin typeface="Times" panose="02020603050405020304" pitchFamily="18" charset="0"/>
            <a:cs typeface="Times" panose="02020603050405020304" pitchFamily="18" charset="0"/>
          </a:endParaRPr>
        </a:p>
      </dgm:t>
    </dgm:pt>
    <dgm:pt modelId="{FE155633-1F9D-46C4-B0FB-DBC7BAEE40DD}">
      <dgm:prSet custT="1"/>
      <dgm:spPr>
        <a:solidFill>
          <a:srgbClr val="D9D9D9"/>
        </a:solidFill>
        <a:ln>
          <a:solidFill>
            <a:srgbClr val="D9D9D9"/>
          </a:solidFill>
        </a:ln>
      </dgm:spPr>
      <dgm:t>
        <a:bodyPr anchor="ctr"/>
        <a:lstStyle/>
        <a:p>
          <a:pPr rtl="1"/>
          <a:r>
            <a:rPr lang="ar-DZ" sz="2000" b="1" dirty="0">
              <a:solidFill>
                <a:srgbClr val="002A6C"/>
              </a:solidFill>
              <a:latin typeface="Times" panose="02020603050405020304" pitchFamily="18" charset="0"/>
              <a:cs typeface="Times" panose="02020603050405020304" pitchFamily="18" charset="0"/>
            </a:rPr>
            <a:t>دفاتر الحسابات: </a:t>
          </a:r>
          <a:r>
            <a:rPr lang="ar-DZ" sz="2000" b="0" dirty="0">
              <a:solidFill>
                <a:srgbClr val="002A6C"/>
              </a:solidFill>
              <a:latin typeface="Times" panose="02020603050405020304" pitchFamily="18" charset="0"/>
              <a:cs typeface="Times" panose="02020603050405020304" pitchFamily="18" charset="0"/>
            </a:rPr>
            <a:t>مثل</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ا دفتر الص</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ندوق ودفتر الأستاذ العام، والس</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جل</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ات، وسجل</a:t>
          </a:r>
          <a:r>
            <a:rPr lang="ar-LB" sz="2000" b="0" dirty="0">
              <a:solidFill>
                <a:srgbClr val="002A6C"/>
              </a:solidFill>
              <a:latin typeface="Times" panose="02020603050405020304" pitchFamily="18" charset="0"/>
              <a:cs typeface="Times" panose="02020603050405020304" pitchFamily="18" charset="0"/>
            </a:rPr>
            <a:t>ّ</a:t>
          </a:r>
          <a:r>
            <a:rPr lang="ar-DZ" sz="2000" b="0" dirty="0">
              <a:solidFill>
                <a:srgbClr val="002A6C"/>
              </a:solidFill>
              <a:latin typeface="Times" panose="02020603050405020304" pitchFamily="18" charset="0"/>
              <a:cs typeface="Times" panose="02020603050405020304" pitchFamily="18" charset="0"/>
            </a:rPr>
            <a:t> الأصول ....</a:t>
          </a:r>
          <a:endParaRPr lang="en-GB" sz="2000" b="0" dirty="0">
            <a:solidFill>
              <a:srgbClr val="002A6C"/>
            </a:solidFill>
            <a:latin typeface="Times" panose="02020603050405020304" pitchFamily="18" charset="0"/>
            <a:cs typeface="Times" panose="02020603050405020304" pitchFamily="18" charset="0"/>
          </a:endParaRPr>
        </a:p>
      </dgm:t>
    </dgm:pt>
    <dgm:pt modelId="{2D442E4E-E0DF-4AB4-956F-B0439DEF379B}" type="parTrans" cxnId="{8FB4C405-6D06-44BD-BD6D-0DD7111A2BC9}">
      <dgm:prSet/>
      <dgm:spPr/>
      <dgm:t>
        <a:bodyPr/>
        <a:lstStyle/>
        <a:p>
          <a:endParaRPr lang="en-US" sz="2000">
            <a:latin typeface="Times" panose="02020603050405020304" pitchFamily="18" charset="0"/>
            <a:cs typeface="Times" panose="02020603050405020304" pitchFamily="18" charset="0"/>
          </a:endParaRPr>
        </a:p>
      </dgm:t>
    </dgm:pt>
    <dgm:pt modelId="{DFEB1B19-ADB9-409E-A892-F80B59FAB668}" type="sibTrans" cxnId="{8FB4C405-6D06-44BD-BD6D-0DD7111A2BC9}">
      <dgm:prSet/>
      <dgm:spPr/>
      <dgm:t>
        <a:bodyPr/>
        <a:lstStyle/>
        <a:p>
          <a:endParaRPr lang="en-US" sz="2000">
            <a:latin typeface="Times" panose="02020603050405020304" pitchFamily="18" charset="0"/>
            <a:cs typeface="Times" panose="02020603050405020304" pitchFamily="18" charset="0"/>
          </a:endParaRPr>
        </a:p>
      </dgm:t>
    </dgm:pt>
    <dgm:pt modelId="{7EF2D22B-81C0-493E-8F7A-51557AB613B6}" type="pres">
      <dgm:prSet presAssocID="{A2CC0E32-A504-4B25-9629-43B61A0DE8E9}" presName="Name0" presStyleCnt="0">
        <dgm:presLayoutVars>
          <dgm:dir/>
          <dgm:animLvl val="lvl"/>
          <dgm:resizeHandles/>
        </dgm:presLayoutVars>
      </dgm:prSet>
      <dgm:spPr/>
    </dgm:pt>
    <dgm:pt modelId="{C3C50325-B280-4026-A6C2-9A3A5BF84178}" type="pres">
      <dgm:prSet presAssocID="{2633E368-2A42-411C-A7EF-0329589B1043}" presName="linNode" presStyleCnt="0"/>
      <dgm:spPr/>
    </dgm:pt>
    <dgm:pt modelId="{25CA8D43-B0E3-4E62-A859-83E44723BE94}" type="pres">
      <dgm:prSet presAssocID="{2633E368-2A42-411C-A7EF-0329589B1043}" presName="parentShp" presStyleLbl="node1" presStyleIdx="0" presStyleCnt="2" custScaleX="69065">
        <dgm:presLayoutVars>
          <dgm:bulletEnabled val="1"/>
        </dgm:presLayoutVars>
      </dgm:prSet>
      <dgm:spPr/>
    </dgm:pt>
    <dgm:pt modelId="{E3806F88-B839-4780-87B7-DE176413B2A5}" type="pres">
      <dgm:prSet presAssocID="{2633E368-2A42-411C-A7EF-0329589B1043}" presName="childShp" presStyleLbl="bgAccFollowNode1" presStyleIdx="0" presStyleCnt="2" custScaleX="115827">
        <dgm:presLayoutVars>
          <dgm:bulletEnabled val="1"/>
        </dgm:presLayoutVars>
      </dgm:prSet>
      <dgm:spPr/>
    </dgm:pt>
    <dgm:pt modelId="{B2B76FF9-4517-4E0E-A165-45F313C1AE9D}" type="pres">
      <dgm:prSet presAssocID="{B29E3BF4-3B00-4C92-AFE3-BDFA4F6B55E5}" presName="spacing" presStyleCnt="0"/>
      <dgm:spPr/>
    </dgm:pt>
    <dgm:pt modelId="{F30201B8-6E08-4221-BA11-1E9A504C31FF}" type="pres">
      <dgm:prSet presAssocID="{F1E89B3C-58F4-419D-AAA5-620A68BD6DDB}" presName="linNode" presStyleCnt="0"/>
      <dgm:spPr/>
    </dgm:pt>
    <dgm:pt modelId="{D39123C2-8B3C-414D-8051-0D7AA872F7FF}" type="pres">
      <dgm:prSet presAssocID="{F1E89B3C-58F4-419D-AAA5-620A68BD6DDB}" presName="parentShp" presStyleLbl="node1" presStyleIdx="1" presStyleCnt="2" custScaleX="69065">
        <dgm:presLayoutVars>
          <dgm:bulletEnabled val="1"/>
        </dgm:presLayoutVars>
      </dgm:prSet>
      <dgm:spPr/>
    </dgm:pt>
    <dgm:pt modelId="{4F4505C6-95BD-48AC-9FE7-099E1E89B684}" type="pres">
      <dgm:prSet presAssocID="{F1E89B3C-58F4-419D-AAA5-620A68BD6DDB}" presName="childShp" presStyleLbl="bgAccFollowNode1" presStyleIdx="1" presStyleCnt="2" custScaleX="115827">
        <dgm:presLayoutVars>
          <dgm:bulletEnabled val="1"/>
        </dgm:presLayoutVars>
      </dgm:prSet>
      <dgm:spPr/>
    </dgm:pt>
  </dgm:ptLst>
  <dgm:cxnLst>
    <dgm:cxn modelId="{8FB4C405-6D06-44BD-BD6D-0DD7111A2BC9}" srcId="{F1E89B3C-58F4-419D-AAA5-620A68BD6DDB}" destId="{FE155633-1F9D-46C4-B0FB-DBC7BAEE40DD}" srcOrd="1" destOrd="0" parTransId="{2D442E4E-E0DF-4AB4-956F-B0439DEF379B}" sibTransId="{DFEB1B19-ADB9-409E-A892-F80B59FAB668}"/>
    <dgm:cxn modelId="{4683D00E-A5F0-4134-BCDB-0987AEEDB5BC}" srcId="{2633E368-2A42-411C-A7EF-0329589B1043}" destId="{E9B2FA43-A0DD-4FC2-9D2E-8E5DBDE7ABF9}" srcOrd="0" destOrd="0" parTransId="{5F2FDB64-3735-42C9-9FB4-7968C466EE51}" sibTransId="{59CE9C88-B8B3-4F7C-8F3A-372C26C074DF}"/>
    <dgm:cxn modelId="{6AE83512-56AD-4544-8554-153E960D35FC}" srcId="{E9B2FA43-A0DD-4FC2-9D2E-8E5DBDE7ABF9}" destId="{61D02572-B973-4112-B6E8-2636B4029941}" srcOrd="0" destOrd="0" parTransId="{D04491EE-F219-43B7-AAE1-3729969DE208}" sibTransId="{7F380921-2374-4904-B36D-E6EA311C6819}"/>
    <dgm:cxn modelId="{1D5A3414-1E17-4E83-A089-8BC61754CA7B}" type="presOf" srcId="{61D02572-B973-4112-B6E8-2636B4029941}" destId="{E3806F88-B839-4780-87B7-DE176413B2A5}" srcOrd="0" destOrd="1" presId="urn:microsoft.com/office/officeart/2005/8/layout/vList6"/>
    <dgm:cxn modelId="{6DAA8423-0C5F-4A63-8488-06D196AB0DF4}" type="presOf" srcId="{A2CC0E32-A504-4B25-9629-43B61A0DE8E9}" destId="{7EF2D22B-81C0-493E-8F7A-51557AB613B6}" srcOrd="0" destOrd="0" presId="urn:microsoft.com/office/officeart/2005/8/layout/vList6"/>
    <dgm:cxn modelId="{05A73430-AAC7-4311-B48F-3D099AC6FC25}" type="presOf" srcId="{FE155633-1F9D-46C4-B0FB-DBC7BAEE40DD}" destId="{4F4505C6-95BD-48AC-9FE7-099E1E89B684}" srcOrd="0" destOrd="1" presId="urn:microsoft.com/office/officeart/2005/8/layout/vList6"/>
    <dgm:cxn modelId="{C39DDF5C-63DA-4252-B54B-FCB42A11FF50}" type="presOf" srcId="{F1E89B3C-58F4-419D-AAA5-620A68BD6DDB}" destId="{D39123C2-8B3C-414D-8051-0D7AA872F7FF}" srcOrd="0" destOrd="0" presId="urn:microsoft.com/office/officeart/2005/8/layout/vList6"/>
    <dgm:cxn modelId="{3ED1C778-2A4F-44EA-BC3E-20A0EADAB594}" srcId="{F1E89B3C-58F4-419D-AAA5-620A68BD6DDB}" destId="{059E2E3A-6D27-4B2B-A923-2FB5819E5F3C}" srcOrd="2" destOrd="0" parTransId="{426A0E6B-C6E4-41EE-AD1D-7CDC22952AE6}" sibTransId="{9BAA3794-0263-4219-82FB-446E75248C6B}"/>
    <dgm:cxn modelId="{20FFD87D-BD88-4FD2-9884-45E40BCED8F1}" srcId="{A2CC0E32-A504-4B25-9629-43B61A0DE8E9}" destId="{F1E89B3C-58F4-419D-AAA5-620A68BD6DDB}" srcOrd="1" destOrd="0" parTransId="{E585C1C5-F50B-4340-9161-4AF98173CEA9}" sibTransId="{188CA128-6558-4B70-BE7E-17BA2EEA9AF4}"/>
    <dgm:cxn modelId="{9A344783-8605-4B4A-8C95-0B58EB1ED8D5}" srcId="{A2CC0E32-A504-4B25-9629-43B61A0DE8E9}" destId="{2633E368-2A42-411C-A7EF-0329589B1043}" srcOrd="0" destOrd="0" parTransId="{0E712611-AAF9-4849-ABFB-39EB6D215FE8}" sibTransId="{B29E3BF4-3B00-4C92-AFE3-BDFA4F6B55E5}"/>
    <dgm:cxn modelId="{C1D15A96-D4F9-4453-8C2F-4367815E2B9B}" type="presOf" srcId="{E590B201-B011-4454-BA3F-DC1FB105AE1E}" destId="{4F4505C6-95BD-48AC-9FE7-099E1E89B684}" srcOrd="0" destOrd="0" presId="urn:microsoft.com/office/officeart/2005/8/layout/vList6"/>
    <dgm:cxn modelId="{1D8914A5-E0DC-433D-B95A-1392AAD2780E}" srcId="{F1E89B3C-58F4-419D-AAA5-620A68BD6DDB}" destId="{E590B201-B011-4454-BA3F-DC1FB105AE1E}" srcOrd="0" destOrd="0" parTransId="{70C2BB73-2666-44F7-AC67-8B1AB4A73810}" sibTransId="{840A7A4A-B16A-418B-B844-3A36ACD45677}"/>
    <dgm:cxn modelId="{46D4EDF1-86B3-4C42-A2B7-E03301B691AD}" type="presOf" srcId="{2633E368-2A42-411C-A7EF-0329589B1043}" destId="{25CA8D43-B0E3-4E62-A859-83E44723BE94}" srcOrd="0" destOrd="0" presId="urn:microsoft.com/office/officeart/2005/8/layout/vList6"/>
    <dgm:cxn modelId="{C9CC82F3-BAD2-4A21-8B83-495FD72F20BB}" type="presOf" srcId="{E9B2FA43-A0DD-4FC2-9D2E-8E5DBDE7ABF9}" destId="{E3806F88-B839-4780-87B7-DE176413B2A5}" srcOrd="0" destOrd="0" presId="urn:microsoft.com/office/officeart/2005/8/layout/vList6"/>
    <dgm:cxn modelId="{CCEFFBFF-334F-4DC5-A518-2BF0CC168CBB}" type="presOf" srcId="{059E2E3A-6D27-4B2B-A923-2FB5819E5F3C}" destId="{4F4505C6-95BD-48AC-9FE7-099E1E89B684}" srcOrd="0" destOrd="2" presId="urn:microsoft.com/office/officeart/2005/8/layout/vList6"/>
    <dgm:cxn modelId="{732B9458-BA4B-4CB8-B145-A5974C4F0FD1}" type="presParOf" srcId="{7EF2D22B-81C0-493E-8F7A-51557AB613B6}" destId="{C3C50325-B280-4026-A6C2-9A3A5BF84178}" srcOrd="0" destOrd="0" presId="urn:microsoft.com/office/officeart/2005/8/layout/vList6"/>
    <dgm:cxn modelId="{717C3ACC-DCC4-4C96-A53E-86DFFBE6257B}" type="presParOf" srcId="{C3C50325-B280-4026-A6C2-9A3A5BF84178}" destId="{25CA8D43-B0E3-4E62-A859-83E44723BE94}" srcOrd="0" destOrd="0" presId="urn:microsoft.com/office/officeart/2005/8/layout/vList6"/>
    <dgm:cxn modelId="{03635B3E-069C-401D-BA2E-728AAADD8270}" type="presParOf" srcId="{C3C50325-B280-4026-A6C2-9A3A5BF84178}" destId="{E3806F88-B839-4780-87B7-DE176413B2A5}" srcOrd="1" destOrd="0" presId="urn:microsoft.com/office/officeart/2005/8/layout/vList6"/>
    <dgm:cxn modelId="{A19B30BC-79EA-418B-85A9-6D1336529C65}" type="presParOf" srcId="{7EF2D22B-81C0-493E-8F7A-51557AB613B6}" destId="{B2B76FF9-4517-4E0E-A165-45F313C1AE9D}" srcOrd="1" destOrd="0" presId="urn:microsoft.com/office/officeart/2005/8/layout/vList6"/>
    <dgm:cxn modelId="{4E6934A5-5DD0-466C-9275-BBF117D18B6F}" type="presParOf" srcId="{7EF2D22B-81C0-493E-8F7A-51557AB613B6}" destId="{F30201B8-6E08-4221-BA11-1E9A504C31FF}" srcOrd="2" destOrd="0" presId="urn:microsoft.com/office/officeart/2005/8/layout/vList6"/>
    <dgm:cxn modelId="{523DE38A-6CAE-46BD-861B-B3C25261A7BB}" type="presParOf" srcId="{F30201B8-6E08-4221-BA11-1E9A504C31FF}" destId="{D39123C2-8B3C-414D-8051-0D7AA872F7FF}" srcOrd="0" destOrd="0" presId="urn:microsoft.com/office/officeart/2005/8/layout/vList6"/>
    <dgm:cxn modelId="{47D08DEE-FDFC-4EE4-85B0-BCCF8DAB89AF}" type="presParOf" srcId="{F30201B8-6E08-4221-BA11-1E9A504C31FF}" destId="{4F4505C6-95BD-48AC-9FE7-099E1E89B6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3459D4-129B-4C7B-8C74-B9820839422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50FCCF9-7E0D-4509-BB48-9B2F9E3C8F3F}">
      <dgm:prSet phldrT="[Text]" custT="1"/>
      <dgm:spPr>
        <a:solidFill>
          <a:srgbClr val="D9D9D9"/>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a:t>
          </a:r>
        </a:p>
      </dgm:t>
    </dgm:pt>
    <dgm:pt modelId="{EE8F907C-B45E-4F32-A05D-C627597BEB97}" type="parTrans" cxnId="{595AE1A2-52E7-4EE7-849A-F3C8FF5D418D}">
      <dgm:prSet/>
      <dgm:spPr/>
      <dgm:t>
        <a:bodyPr/>
        <a:lstStyle/>
        <a:p>
          <a:pPr rtl="1"/>
          <a:endParaRPr lang="en-US" sz="3200" b="0">
            <a:latin typeface="Times  (Body)"/>
            <a:cs typeface="Times" panose="02020603050405020304" pitchFamily="18" charset="0"/>
          </a:endParaRPr>
        </a:p>
      </dgm:t>
    </dgm:pt>
    <dgm:pt modelId="{CB944297-CD8E-4323-9295-812B6C88E715}" type="sibTrans" cxnId="{595AE1A2-52E7-4EE7-849A-F3C8FF5D418D}">
      <dgm:prSet/>
      <dgm:spPr/>
      <dgm:t>
        <a:bodyPr/>
        <a:lstStyle/>
        <a:p>
          <a:pPr rtl="1"/>
          <a:endParaRPr lang="en-US" sz="3200" b="0">
            <a:latin typeface="Times  (Body)"/>
            <a:cs typeface="Times" panose="02020603050405020304" pitchFamily="18" charset="0"/>
          </a:endParaRPr>
        </a:p>
      </dgm:t>
    </dgm:pt>
    <dgm:pt modelId="{DDCC996A-4283-46E4-9B2E-350F166BF9AE}">
      <dgm:prSet phldrT="[Text]" custT="1"/>
      <dgm:spPr/>
      <dgm:t>
        <a:bodyPr anchor="ctr"/>
        <a:lstStyle/>
        <a:p>
          <a:pPr algn="l" rtl="1"/>
          <a:endParaRPr lang="ar-LB" sz="3200" b="1" dirty="0">
            <a:solidFill>
              <a:srgbClr val="002A6C"/>
            </a:solidFill>
            <a:latin typeface="Times  (Body)"/>
            <a:cs typeface="Times" panose="02020603050405020304" pitchFamily="18" charset="0"/>
          </a:endParaRPr>
        </a:p>
        <a:p>
          <a:pPr algn="r" rtl="1"/>
          <a:r>
            <a:rPr lang="ar-DZ" sz="3200" b="1" dirty="0">
              <a:solidFill>
                <a:srgbClr val="FFFFFF"/>
              </a:solidFill>
              <a:latin typeface="Times  (Body)"/>
              <a:cs typeface="Times" panose="02020603050405020304" pitchFamily="18" charset="0"/>
            </a:rPr>
            <a:t>مقد</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مة حول الإدارة  المالي</a:t>
          </a:r>
          <a:r>
            <a:rPr lang="ar-LB" sz="3200" b="1" dirty="0">
              <a:solidFill>
                <a:srgbClr val="FFFFFF"/>
              </a:solidFill>
              <a:latin typeface="Times  (Body)"/>
              <a:cs typeface="Times" panose="02020603050405020304" pitchFamily="18" charset="0"/>
            </a:rPr>
            <a:t>ّ</a:t>
          </a:r>
          <a:r>
            <a:rPr lang="ar-DZ" sz="3200" b="1" dirty="0">
              <a:solidFill>
                <a:srgbClr val="FFFFFF"/>
              </a:solidFill>
              <a:latin typeface="Times  (Body)"/>
              <a:cs typeface="Times" panose="02020603050405020304" pitchFamily="18" charset="0"/>
            </a:rPr>
            <a:t>ة</a:t>
          </a:r>
          <a:endParaRPr lang="en-US" sz="3200" b="1" dirty="0">
            <a:solidFill>
              <a:srgbClr val="FFFFFF"/>
            </a:solidFill>
            <a:latin typeface="Times  (Body)"/>
            <a:cs typeface="Times" panose="02020603050405020304" pitchFamily="18" charset="0"/>
          </a:endParaRPr>
        </a:p>
        <a:p>
          <a:pPr algn="l" rtl="1"/>
          <a:endParaRPr lang="en-US" sz="3200" b="1" dirty="0">
            <a:solidFill>
              <a:srgbClr val="002A6C"/>
            </a:solidFill>
            <a:latin typeface="Times  (Body)"/>
            <a:cs typeface="Times" panose="02020603050405020304" pitchFamily="18" charset="0"/>
          </a:endParaRPr>
        </a:p>
      </dgm:t>
    </dgm:pt>
    <dgm:pt modelId="{FEF3DC51-D5CC-4A06-B57E-C7702D843A90}" type="parTrans" cxnId="{144EEF87-3031-424D-BC24-165FC2045C84}">
      <dgm:prSet/>
      <dgm:spPr/>
      <dgm:t>
        <a:bodyPr/>
        <a:lstStyle/>
        <a:p>
          <a:pPr rtl="1"/>
          <a:endParaRPr lang="en-US" sz="3200" b="0">
            <a:latin typeface="Times  (Body)"/>
            <a:cs typeface="Times" panose="02020603050405020304" pitchFamily="18" charset="0"/>
          </a:endParaRPr>
        </a:p>
      </dgm:t>
    </dgm:pt>
    <dgm:pt modelId="{C9D54D69-DDAF-44F2-8EE0-51619AF273C1}" type="sibTrans" cxnId="{144EEF87-3031-424D-BC24-165FC2045C84}">
      <dgm:prSet/>
      <dgm:spPr/>
      <dgm:t>
        <a:bodyPr/>
        <a:lstStyle/>
        <a:p>
          <a:pPr rtl="1"/>
          <a:endParaRPr lang="en-US" sz="3200" b="0">
            <a:latin typeface="Times  (Body)"/>
            <a:cs typeface="Times" panose="02020603050405020304" pitchFamily="18" charset="0"/>
          </a:endParaRPr>
        </a:p>
      </dgm:t>
    </dgm:pt>
    <dgm:pt modelId="{F9D65E00-E05B-45F9-BD53-F83F5DFAAA05}">
      <dgm:prSet phldrT="[Text]" custT="1"/>
      <dgm:spPr/>
      <dgm:t>
        <a:bodyPr anchor="ctr"/>
        <a:lstStyle/>
        <a:p>
          <a:pPr algn="r" rtl="1"/>
          <a:r>
            <a:rPr lang="ar-LB" sz="3200" b="1" dirty="0">
              <a:solidFill>
                <a:schemeClr val="bg1"/>
              </a:solidFill>
              <a:latin typeface="Times  (Body)"/>
              <a:cs typeface="Times" panose="02020603050405020304" pitchFamily="18" charset="0"/>
            </a:rPr>
            <a:t>الموازنة</a:t>
          </a:r>
          <a:r>
            <a:rPr lang="ar-DZ" sz="3200" b="1" dirty="0">
              <a:solidFill>
                <a:srgbClr val="002A6C"/>
              </a:solidFill>
              <a:latin typeface="Times  (Body)"/>
              <a:cs typeface="Times" panose="02020603050405020304" pitchFamily="18" charset="0"/>
            </a:rPr>
            <a:t> </a:t>
          </a:r>
          <a:endParaRPr lang="ar-LB" sz="3200" b="1" dirty="0">
            <a:solidFill>
              <a:srgbClr val="002A6C"/>
            </a:solidFill>
            <a:latin typeface="Times  (Body)"/>
            <a:cs typeface="Times" panose="02020603050405020304" pitchFamily="18" charset="0"/>
          </a:endParaRPr>
        </a:p>
      </dgm:t>
    </dgm:pt>
    <dgm:pt modelId="{3CFB5AB1-661B-417A-9823-91D98B0C141C}" type="parTrans" cxnId="{E9ACB717-0917-43DC-8638-C00A4699B7DC}">
      <dgm:prSet/>
      <dgm:spPr/>
      <dgm:t>
        <a:bodyPr/>
        <a:lstStyle/>
        <a:p>
          <a:pPr rtl="1"/>
          <a:endParaRPr lang="en-US" sz="3200" b="0">
            <a:latin typeface="Times  (Body)"/>
            <a:cs typeface="Times" panose="02020603050405020304" pitchFamily="18" charset="0"/>
          </a:endParaRPr>
        </a:p>
      </dgm:t>
    </dgm:pt>
    <dgm:pt modelId="{C64A0A93-070B-4102-9C7E-34C940A4D96D}" type="sibTrans" cxnId="{E9ACB717-0917-43DC-8638-C00A4699B7DC}">
      <dgm:prSet/>
      <dgm:spPr/>
      <dgm:t>
        <a:bodyPr/>
        <a:lstStyle/>
        <a:p>
          <a:pPr rtl="1"/>
          <a:endParaRPr lang="en-US" sz="3200" b="0">
            <a:latin typeface="Times  (Body)"/>
            <a:cs typeface="Times" panose="02020603050405020304" pitchFamily="18" charset="0"/>
          </a:endParaRPr>
        </a:p>
      </dgm:t>
    </dgm:pt>
    <dgm:pt modelId="{5D27B99A-2EC2-4ADC-9B3A-69008FA57627}">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III</a:t>
          </a:r>
        </a:p>
      </dgm:t>
    </dgm:pt>
    <dgm:pt modelId="{A49382E8-B091-47BA-9DAF-22ADEA7B1166}" type="parTrans" cxnId="{3F50B164-1418-402F-B02A-485D8CDB413C}">
      <dgm:prSet/>
      <dgm:spPr/>
      <dgm:t>
        <a:bodyPr/>
        <a:lstStyle/>
        <a:p>
          <a:pPr rtl="1"/>
          <a:endParaRPr lang="en-US" sz="3200" b="0">
            <a:latin typeface="Times  (Body)"/>
            <a:cs typeface="Times" panose="02020603050405020304" pitchFamily="18" charset="0"/>
          </a:endParaRPr>
        </a:p>
      </dgm:t>
    </dgm:pt>
    <dgm:pt modelId="{A143114B-FF0C-4D9D-B3E8-492F103198D1}" type="sibTrans" cxnId="{3F50B164-1418-402F-B02A-485D8CDB413C}">
      <dgm:prSet/>
      <dgm:spPr/>
      <dgm:t>
        <a:bodyPr/>
        <a:lstStyle/>
        <a:p>
          <a:pPr rtl="1"/>
          <a:endParaRPr lang="en-US" sz="3200" b="0">
            <a:latin typeface="Times  (Body)"/>
            <a:cs typeface="Times" panose="02020603050405020304" pitchFamily="18" charset="0"/>
          </a:endParaRPr>
        </a:p>
      </dgm:t>
    </dgm:pt>
    <dgm:pt modelId="{CCD48202-0EB2-4120-8216-D76AD7109031}">
      <dgm:prSet phldrT="[Text]" custT="1"/>
      <dgm:spPr>
        <a:solidFill>
          <a:schemeClr val="bg1">
            <a:lumMod val="85000"/>
          </a:schemeClr>
        </a:solidFill>
        <a:ln>
          <a:noFill/>
        </a:ln>
      </dgm:spPr>
      <dgm:t>
        <a:bodyPr/>
        <a:lstStyle/>
        <a:p>
          <a:pPr rtl="1"/>
          <a:r>
            <a:rPr lang="ar-LB" sz="3200" b="0" dirty="0">
              <a:latin typeface="Times  (Body)"/>
              <a:cs typeface="Times" panose="02020603050405020304" pitchFamily="18" charset="0"/>
            </a:rPr>
            <a:t>فقرة </a:t>
          </a:r>
          <a:r>
            <a:rPr lang="en-US" sz="3200" b="0" dirty="0">
              <a:latin typeface="Times  (Body)"/>
              <a:cs typeface="Times" panose="02020603050405020304" pitchFamily="18" charset="0"/>
            </a:rPr>
            <a:t> II</a:t>
          </a:r>
        </a:p>
      </dgm:t>
    </dgm:pt>
    <dgm:pt modelId="{E12693A3-D5D2-4429-B943-9B599BD8CFF4}" type="sibTrans" cxnId="{967D0D22-F849-4041-A812-A0DC40E77B4A}">
      <dgm:prSet/>
      <dgm:spPr/>
      <dgm:t>
        <a:bodyPr/>
        <a:lstStyle/>
        <a:p>
          <a:pPr rtl="1"/>
          <a:endParaRPr lang="en-US" sz="3200" b="0">
            <a:latin typeface="Times  (Body)"/>
            <a:cs typeface="Times" panose="02020603050405020304" pitchFamily="18" charset="0"/>
          </a:endParaRPr>
        </a:p>
      </dgm:t>
    </dgm:pt>
    <dgm:pt modelId="{321FF2FF-5367-4986-8CE3-68307135DCE6}" type="parTrans" cxnId="{967D0D22-F849-4041-A812-A0DC40E77B4A}">
      <dgm:prSet/>
      <dgm:spPr/>
      <dgm:t>
        <a:bodyPr/>
        <a:lstStyle/>
        <a:p>
          <a:pPr rtl="1"/>
          <a:endParaRPr lang="en-US" sz="3200" b="0">
            <a:latin typeface="Times  (Body)"/>
            <a:cs typeface="Times" panose="02020603050405020304" pitchFamily="18" charset="0"/>
          </a:endParaRPr>
        </a:p>
      </dgm:t>
    </dgm:pt>
    <dgm:pt modelId="{1FB8AAE8-EDB3-4A18-B968-68E4B089A962}">
      <dgm:prSet phldrT="[Text]" custT="1"/>
      <dgm:spPr>
        <a:noFill/>
        <a:ln>
          <a:noFill/>
        </a:ln>
      </dgm:spPr>
      <dgm:t>
        <a:bodyPr/>
        <a:lstStyle/>
        <a:p>
          <a:pPr algn="r" rtl="1"/>
          <a:r>
            <a:rPr lang="ar-DZ" sz="3200" b="1" dirty="0">
              <a:solidFill>
                <a:schemeClr val="bg1"/>
              </a:solidFill>
              <a:latin typeface="Times  (Body)"/>
              <a:cs typeface="Times" panose="02020603050405020304" pitchFamily="18" charset="0"/>
            </a:rPr>
            <a:t>سجل</a:t>
          </a:r>
          <a:r>
            <a:rPr lang="ar-LB" sz="3200" b="1" dirty="0">
              <a:solidFill>
                <a:schemeClr val="bg1"/>
              </a:solidFill>
              <a:latin typeface="Times  (Body)"/>
              <a:cs typeface="Times" panose="02020603050405020304" pitchFamily="18" charset="0"/>
            </a:rPr>
            <a:t>ّ</a:t>
          </a:r>
          <a:r>
            <a:rPr lang="ar-DZ" sz="3200" b="1" dirty="0">
              <a:solidFill>
                <a:schemeClr val="bg1"/>
              </a:solidFill>
              <a:latin typeface="Times  (Body)"/>
              <a:cs typeface="Times" panose="02020603050405020304" pitchFamily="18" charset="0"/>
            </a:rPr>
            <a:t>ات المحاسبة</a:t>
          </a:r>
          <a:endParaRPr lang="en-US" sz="3200" b="1" dirty="0">
            <a:solidFill>
              <a:schemeClr val="bg1"/>
            </a:solidFill>
            <a:latin typeface="Times  (Body)"/>
            <a:cs typeface="Times" panose="02020603050405020304" pitchFamily="18" charset="0"/>
          </a:endParaRPr>
        </a:p>
      </dgm:t>
    </dgm:pt>
    <dgm:pt modelId="{AC897C8D-D015-46C3-9952-BEBDBD01BC1E}" type="parTrans" cxnId="{B69A61F6-4A34-4ABC-A655-6F9B9EA56018}">
      <dgm:prSet/>
      <dgm:spPr/>
      <dgm:t>
        <a:bodyPr/>
        <a:lstStyle/>
        <a:p>
          <a:endParaRPr lang="en-US" sz="3200">
            <a:latin typeface="Times  (Body)"/>
          </a:endParaRPr>
        </a:p>
      </dgm:t>
    </dgm:pt>
    <dgm:pt modelId="{7D93D849-B0B7-48BD-A1AE-7B1EDF96AC0C}" type="sibTrans" cxnId="{B69A61F6-4A34-4ABC-A655-6F9B9EA56018}">
      <dgm:prSet/>
      <dgm:spPr/>
      <dgm:t>
        <a:bodyPr/>
        <a:lstStyle/>
        <a:p>
          <a:endParaRPr lang="en-US" sz="3200">
            <a:latin typeface="Times  (Body)"/>
          </a:endParaRPr>
        </a:p>
      </dgm:t>
    </dgm:pt>
    <dgm:pt modelId="{EE871A13-8B6F-4228-BA4B-50C2A0FCBAA5}">
      <dgm:prSet phldrT="[Text]" custT="1"/>
      <dgm:spPr>
        <a:solidFill>
          <a:srgbClr val="002A6C"/>
        </a:solidFill>
        <a:ln>
          <a:noFill/>
        </a:ln>
      </dgm:spPr>
      <dgm:t>
        <a:bodyPr/>
        <a:lstStyle/>
        <a:p>
          <a:pPr rtl="1"/>
          <a:r>
            <a:rPr lang="ar-LB" sz="3200" b="0" dirty="0">
              <a:latin typeface="Times  (Body)"/>
              <a:cs typeface="Times" panose="02020603050405020304" pitchFamily="18" charset="0"/>
            </a:rPr>
            <a:t>فقرة</a:t>
          </a:r>
          <a:r>
            <a:rPr lang="en-US" sz="3200" b="0" dirty="0">
              <a:latin typeface="Times  (Body)"/>
              <a:cs typeface="Times" panose="02020603050405020304" pitchFamily="18" charset="0"/>
            </a:rPr>
            <a:t> IV </a:t>
          </a:r>
        </a:p>
      </dgm:t>
    </dgm:pt>
    <dgm:pt modelId="{30F803B2-3018-494E-BB4D-E271955330B9}" type="sibTrans" cxnId="{6F76B17F-51CA-4B87-A41C-84821EAF72EA}">
      <dgm:prSet/>
      <dgm:spPr/>
      <dgm:t>
        <a:bodyPr/>
        <a:lstStyle/>
        <a:p>
          <a:pPr rtl="1"/>
          <a:endParaRPr lang="en-US" sz="3200" b="0">
            <a:latin typeface="Times  (Body)"/>
            <a:cs typeface="Times" panose="02020603050405020304" pitchFamily="18" charset="0"/>
          </a:endParaRPr>
        </a:p>
      </dgm:t>
    </dgm:pt>
    <dgm:pt modelId="{CCE43A3C-33F9-435F-A6BD-887E7D5C7D64}" type="parTrans" cxnId="{6F76B17F-51CA-4B87-A41C-84821EAF72EA}">
      <dgm:prSet/>
      <dgm:spPr/>
      <dgm:t>
        <a:bodyPr/>
        <a:lstStyle/>
        <a:p>
          <a:pPr rtl="1"/>
          <a:endParaRPr lang="en-US" sz="3200" b="0">
            <a:latin typeface="Times  (Body)"/>
            <a:cs typeface="Times" panose="02020603050405020304" pitchFamily="18" charset="0"/>
          </a:endParaRPr>
        </a:p>
      </dgm:t>
    </dgm:pt>
    <dgm:pt modelId="{4B85A870-6708-4A16-A299-9694482C11A4}">
      <dgm:prSet phldrT="[Text]" custT="1"/>
      <dgm:spPr>
        <a:noFill/>
      </dgm:spPr>
      <dgm:t>
        <a:bodyPr/>
        <a:lstStyle/>
        <a:p>
          <a:pPr algn="r" rtl="1"/>
          <a:r>
            <a:rPr lang="ar-LB" sz="3200" b="0" dirty="0">
              <a:solidFill>
                <a:srgbClr val="002A6C"/>
              </a:solidFill>
              <a:latin typeface="Times  (Body)"/>
              <a:cs typeface="Times" panose="02020603050405020304" pitchFamily="18" charset="0"/>
            </a:rPr>
            <a:t>الرقابة الداخلية</a:t>
          </a:r>
          <a:endParaRPr lang="en-US" sz="3200" b="0" dirty="0">
            <a:solidFill>
              <a:srgbClr val="002A6C"/>
            </a:solidFill>
            <a:latin typeface="Times  (Body)"/>
            <a:cs typeface="Times" panose="02020603050405020304" pitchFamily="18" charset="0"/>
          </a:endParaRPr>
        </a:p>
      </dgm:t>
    </dgm:pt>
    <dgm:pt modelId="{21ADB4FE-7276-42DC-9AE7-098BFE864D53}" type="parTrans" cxnId="{802F9BA8-7964-4B5A-B383-BAEEC33F7E25}">
      <dgm:prSet/>
      <dgm:spPr/>
      <dgm:t>
        <a:bodyPr/>
        <a:lstStyle/>
        <a:p>
          <a:endParaRPr lang="en-US" sz="3200"/>
        </a:p>
      </dgm:t>
    </dgm:pt>
    <dgm:pt modelId="{38CC2115-BB04-4F6C-859F-51BA28FE42CA}" type="sibTrans" cxnId="{802F9BA8-7964-4B5A-B383-BAEEC33F7E25}">
      <dgm:prSet/>
      <dgm:spPr/>
      <dgm:t>
        <a:bodyPr/>
        <a:lstStyle/>
        <a:p>
          <a:endParaRPr lang="en-US" sz="3200"/>
        </a:p>
      </dgm:t>
    </dgm:pt>
    <dgm:pt modelId="{DAC2B487-56B8-4D72-A582-76D6632DEB8E}">
      <dgm:prSet phldrT="[Text]" custT="1"/>
      <dgm:spPr>
        <a:solidFill>
          <a:srgbClr val="D9D9D9"/>
        </a:solidFill>
        <a:ln>
          <a:noFill/>
        </a:ln>
      </dgm:spPr>
      <dgm:t>
        <a:bodyPr/>
        <a:lstStyle/>
        <a:p>
          <a:pPr rtl="1"/>
          <a:r>
            <a:rPr lang="en-US" sz="3200" b="1" dirty="0">
              <a:solidFill>
                <a:schemeClr val="bg1"/>
              </a:solidFill>
              <a:latin typeface="Times  (Body)"/>
              <a:cs typeface="Times" panose="02020603050405020304" pitchFamily="18" charset="0"/>
            </a:rPr>
            <a:t>  </a:t>
          </a:r>
          <a:r>
            <a:rPr lang="ar-LB" sz="3200" b="0" dirty="0">
              <a:solidFill>
                <a:schemeClr val="bg1"/>
              </a:solidFill>
              <a:latin typeface="Times  (Body)"/>
              <a:cs typeface="Times" panose="02020603050405020304" pitchFamily="18" charset="0"/>
            </a:rPr>
            <a:t>فقرة </a:t>
          </a:r>
          <a:r>
            <a:rPr lang="en-US" sz="3200" b="1" dirty="0">
              <a:solidFill>
                <a:schemeClr val="bg1"/>
              </a:solidFill>
              <a:latin typeface="Times  (Body)"/>
              <a:cs typeface="Times" panose="02020603050405020304" pitchFamily="18" charset="0"/>
            </a:rPr>
            <a:t>V</a:t>
          </a:r>
        </a:p>
      </dgm:t>
    </dgm:pt>
    <dgm:pt modelId="{7E1886FB-2713-4813-A664-CB4B9C6AA8BC}" type="parTrans" cxnId="{F9D36593-97E7-49B8-B310-B0A93410B8B5}">
      <dgm:prSet/>
      <dgm:spPr/>
      <dgm:t>
        <a:bodyPr/>
        <a:lstStyle/>
        <a:p>
          <a:endParaRPr lang="en-US" sz="3200"/>
        </a:p>
      </dgm:t>
    </dgm:pt>
    <dgm:pt modelId="{21CAF815-EC7D-49A9-A1BF-2ACA7C577E6E}" type="sibTrans" cxnId="{F9D36593-97E7-49B8-B310-B0A93410B8B5}">
      <dgm:prSet/>
      <dgm:spPr/>
      <dgm:t>
        <a:bodyPr/>
        <a:lstStyle/>
        <a:p>
          <a:endParaRPr lang="en-US" sz="3200"/>
        </a:p>
      </dgm:t>
    </dgm:pt>
    <dgm:pt modelId="{083C05E4-B6E8-40C0-9345-E31042D5EB1A}">
      <dgm:prSet phldrT="[Text]" custT="1"/>
      <dgm:spPr>
        <a:noFill/>
      </dgm:spPr>
      <dgm:t>
        <a:bodyPr/>
        <a:lstStyle/>
        <a:p>
          <a:pPr algn="r" rtl="1"/>
          <a:r>
            <a:rPr lang="ar-LB" sz="3200" b="1" dirty="0">
              <a:solidFill>
                <a:schemeClr val="bg1"/>
              </a:solidFill>
              <a:latin typeface="Times  (Body)"/>
              <a:cs typeface="Times" panose="02020603050405020304" pitchFamily="18" charset="0"/>
            </a:rPr>
            <a:t>البيانات الماليّة</a:t>
          </a:r>
          <a:endParaRPr lang="en-US" sz="3200" b="1" dirty="0">
            <a:solidFill>
              <a:schemeClr val="bg1"/>
            </a:solidFill>
            <a:latin typeface="Times  (Body)"/>
            <a:cs typeface="Times" panose="02020603050405020304" pitchFamily="18" charset="0"/>
          </a:endParaRPr>
        </a:p>
      </dgm:t>
    </dgm:pt>
    <dgm:pt modelId="{4109529C-7E37-45A2-9893-D6F3F97DAA36}" type="parTrans" cxnId="{20B16A0E-214B-453B-B5C9-80D72C2115AD}">
      <dgm:prSet/>
      <dgm:spPr/>
      <dgm:t>
        <a:bodyPr/>
        <a:lstStyle/>
        <a:p>
          <a:endParaRPr lang="en-US" sz="3200"/>
        </a:p>
      </dgm:t>
    </dgm:pt>
    <dgm:pt modelId="{7C4E735C-565B-4882-B7E4-7E9D7EED8169}" type="sibTrans" cxnId="{20B16A0E-214B-453B-B5C9-80D72C2115AD}">
      <dgm:prSet/>
      <dgm:spPr/>
      <dgm:t>
        <a:bodyPr/>
        <a:lstStyle/>
        <a:p>
          <a:endParaRPr lang="en-US" sz="3200"/>
        </a:p>
      </dgm:t>
    </dgm:pt>
    <dgm:pt modelId="{68D9648B-823C-43C3-9326-9776A65E2386}" type="pres">
      <dgm:prSet presAssocID="{A43459D4-129B-4C7B-8C74-B98208394228}" presName="Name0" presStyleCnt="0">
        <dgm:presLayoutVars>
          <dgm:chMax/>
          <dgm:chPref val="3"/>
          <dgm:dir/>
          <dgm:animOne val="branch"/>
          <dgm:animLvl val="lvl"/>
        </dgm:presLayoutVars>
      </dgm:prSet>
      <dgm:spPr/>
    </dgm:pt>
    <dgm:pt modelId="{50DCD291-C063-439D-85B9-7850607969A1}" type="pres">
      <dgm:prSet presAssocID="{250FCCF9-7E0D-4509-BB48-9B2F9E3C8F3F}" presName="composite" presStyleCnt="0"/>
      <dgm:spPr/>
    </dgm:pt>
    <dgm:pt modelId="{34AEAEFF-3D8F-48D9-B83F-438CBE15BFC4}" type="pres">
      <dgm:prSet presAssocID="{250FCCF9-7E0D-4509-BB48-9B2F9E3C8F3F}" presName="FirstChild" presStyleLbl="revTx" presStyleIdx="0" presStyleCnt="5">
        <dgm:presLayoutVars>
          <dgm:chMax val="0"/>
          <dgm:chPref val="0"/>
          <dgm:bulletEnabled val="1"/>
        </dgm:presLayoutVars>
      </dgm:prSet>
      <dgm:spPr/>
    </dgm:pt>
    <dgm:pt modelId="{C63409BC-2E4F-46DA-8906-9ABC5AAD0553}" type="pres">
      <dgm:prSet presAssocID="{250FCCF9-7E0D-4509-BB48-9B2F9E3C8F3F}" presName="Parent" presStyleLbl="alignNode1" presStyleIdx="0" presStyleCnt="5" custLinFactNeighborX="-6868" custLinFactNeighborY="-2578">
        <dgm:presLayoutVars>
          <dgm:chMax val="3"/>
          <dgm:chPref val="3"/>
          <dgm:bulletEnabled val="1"/>
        </dgm:presLayoutVars>
      </dgm:prSet>
      <dgm:spPr/>
    </dgm:pt>
    <dgm:pt modelId="{D0981808-F868-4141-BF68-8D9445404CB4}" type="pres">
      <dgm:prSet presAssocID="{250FCCF9-7E0D-4509-BB48-9B2F9E3C8F3F}" presName="Accent" presStyleLbl="parChTrans1D1" presStyleIdx="0" presStyleCnt="5"/>
      <dgm:spPr/>
    </dgm:pt>
    <dgm:pt modelId="{BECF0320-E847-4714-B930-85CE86F9A2CC}" type="pres">
      <dgm:prSet presAssocID="{CB944297-CD8E-4323-9295-812B6C88E715}" presName="sibTrans" presStyleCnt="0"/>
      <dgm:spPr/>
    </dgm:pt>
    <dgm:pt modelId="{2FF95F82-FB45-4B67-95DD-3217C20C8D60}" type="pres">
      <dgm:prSet presAssocID="{CCD48202-0EB2-4120-8216-D76AD7109031}" presName="composite" presStyleCnt="0"/>
      <dgm:spPr/>
    </dgm:pt>
    <dgm:pt modelId="{A548D0B3-1E63-4605-AEE0-03395583BA7F}" type="pres">
      <dgm:prSet presAssocID="{CCD48202-0EB2-4120-8216-D76AD7109031}" presName="FirstChild" presStyleLbl="revTx" presStyleIdx="1" presStyleCnt="5">
        <dgm:presLayoutVars>
          <dgm:chMax val="0"/>
          <dgm:chPref val="0"/>
          <dgm:bulletEnabled val="1"/>
        </dgm:presLayoutVars>
      </dgm:prSet>
      <dgm:spPr/>
    </dgm:pt>
    <dgm:pt modelId="{937DF435-A140-4E13-8758-7419A7E85936}" type="pres">
      <dgm:prSet presAssocID="{CCD48202-0EB2-4120-8216-D76AD7109031}" presName="Parent" presStyleLbl="alignNode1" presStyleIdx="1" presStyleCnt="5">
        <dgm:presLayoutVars>
          <dgm:chMax val="3"/>
          <dgm:chPref val="3"/>
          <dgm:bulletEnabled val="1"/>
        </dgm:presLayoutVars>
      </dgm:prSet>
      <dgm:spPr/>
    </dgm:pt>
    <dgm:pt modelId="{5071F29B-CCF9-4BF6-9C87-D65A7CAA25A5}" type="pres">
      <dgm:prSet presAssocID="{CCD48202-0EB2-4120-8216-D76AD7109031}" presName="Accent" presStyleLbl="parChTrans1D1" presStyleIdx="1" presStyleCnt="5"/>
      <dgm:spPr/>
    </dgm:pt>
    <dgm:pt modelId="{D4C300E9-0C81-48F1-BE4E-4C799D3FC39C}" type="pres">
      <dgm:prSet presAssocID="{E12693A3-D5D2-4429-B943-9B599BD8CFF4}" presName="sibTrans" presStyleCnt="0"/>
      <dgm:spPr/>
    </dgm:pt>
    <dgm:pt modelId="{39C2EE49-0711-4D13-850B-E6D628FE495F}" type="pres">
      <dgm:prSet presAssocID="{5D27B99A-2EC2-4ADC-9B3A-69008FA57627}" presName="composite" presStyleCnt="0"/>
      <dgm:spPr/>
    </dgm:pt>
    <dgm:pt modelId="{67DA426F-6194-4B37-9E3C-E423568CF0BC}" type="pres">
      <dgm:prSet presAssocID="{5D27B99A-2EC2-4ADC-9B3A-69008FA57627}" presName="FirstChild" presStyleLbl="revTx" presStyleIdx="2" presStyleCnt="5">
        <dgm:presLayoutVars>
          <dgm:chMax val="0"/>
          <dgm:chPref val="0"/>
          <dgm:bulletEnabled val="1"/>
        </dgm:presLayoutVars>
      </dgm:prSet>
      <dgm:spPr/>
    </dgm:pt>
    <dgm:pt modelId="{AAA5F26E-F7D0-4FA1-9E00-A74348E90B65}" type="pres">
      <dgm:prSet presAssocID="{5D27B99A-2EC2-4ADC-9B3A-69008FA57627}" presName="Parent" presStyleLbl="alignNode1" presStyleIdx="2" presStyleCnt="5">
        <dgm:presLayoutVars>
          <dgm:chMax val="3"/>
          <dgm:chPref val="3"/>
          <dgm:bulletEnabled val="1"/>
        </dgm:presLayoutVars>
      </dgm:prSet>
      <dgm:spPr/>
    </dgm:pt>
    <dgm:pt modelId="{4C1EA03A-68A8-4370-A75F-F8B51F050CD1}" type="pres">
      <dgm:prSet presAssocID="{5D27B99A-2EC2-4ADC-9B3A-69008FA57627}" presName="Accent" presStyleLbl="parChTrans1D1" presStyleIdx="2" presStyleCnt="5"/>
      <dgm:spPr/>
    </dgm:pt>
    <dgm:pt modelId="{D8455A8E-72A0-4B29-B426-96E408152CC1}" type="pres">
      <dgm:prSet presAssocID="{A143114B-FF0C-4D9D-B3E8-492F103198D1}" presName="sibTrans" presStyleCnt="0"/>
      <dgm:spPr/>
    </dgm:pt>
    <dgm:pt modelId="{84229D9E-605B-4F9B-AC0A-172065BDA9A6}" type="pres">
      <dgm:prSet presAssocID="{EE871A13-8B6F-4228-BA4B-50C2A0FCBAA5}" presName="composite" presStyleCnt="0"/>
      <dgm:spPr/>
    </dgm:pt>
    <dgm:pt modelId="{7147FA02-306B-42F2-907F-F4CE777F3F75}" type="pres">
      <dgm:prSet presAssocID="{EE871A13-8B6F-4228-BA4B-50C2A0FCBAA5}" presName="FirstChild" presStyleLbl="revTx" presStyleIdx="3" presStyleCnt="5">
        <dgm:presLayoutVars>
          <dgm:chMax val="0"/>
          <dgm:chPref val="0"/>
          <dgm:bulletEnabled val="1"/>
        </dgm:presLayoutVars>
      </dgm:prSet>
      <dgm:spPr/>
    </dgm:pt>
    <dgm:pt modelId="{3DD13A65-FC96-4763-A5DF-6D778D082157}" type="pres">
      <dgm:prSet presAssocID="{EE871A13-8B6F-4228-BA4B-50C2A0FCBAA5}" presName="Parent" presStyleLbl="alignNode1" presStyleIdx="3" presStyleCnt="5">
        <dgm:presLayoutVars>
          <dgm:chMax val="3"/>
          <dgm:chPref val="3"/>
          <dgm:bulletEnabled val="1"/>
        </dgm:presLayoutVars>
      </dgm:prSet>
      <dgm:spPr/>
    </dgm:pt>
    <dgm:pt modelId="{4AE66844-D32B-4D1F-8139-8CBFC16945C4}" type="pres">
      <dgm:prSet presAssocID="{EE871A13-8B6F-4228-BA4B-50C2A0FCBAA5}" presName="Accent" presStyleLbl="parChTrans1D1" presStyleIdx="3" presStyleCnt="5"/>
      <dgm:spPr/>
    </dgm:pt>
    <dgm:pt modelId="{E90A5439-64CA-4D0E-B050-49248C056807}" type="pres">
      <dgm:prSet presAssocID="{30F803B2-3018-494E-BB4D-E271955330B9}" presName="sibTrans" presStyleCnt="0"/>
      <dgm:spPr/>
    </dgm:pt>
    <dgm:pt modelId="{8247392F-BCFF-488F-8461-D6E0E7DF4B70}" type="pres">
      <dgm:prSet presAssocID="{DAC2B487-56B8-4D72-A582-76D6632DEB8E}" presName="composite" presStyleCnt="0"/>
      <dgm:spPr/>
    </dgm:pt>
    <dgm:pt modelId="{1CE31591-55B8-407B-95A5-5DDFC00319EC}" type="pres">
      <dgm:prSet presAssocID="{DAC2B487-56B8-4D72-A582-76D6632DEB8E}" presName="FirstChild" presStyleLbl="revTx" presStyleIdx="4" presStyleCnt="5">
        <dgm:presLayoutVars>
          <dgm:chMax val="0"/>
          <dgm:chPref val="0"/>
          <dgm:bulletEnabled val="1"/>
        </dgm:presLayoutVars>
      </dgm:prSet>
      <dgm:spPr/>
    </dgm:pt>
    <dgm:pt modelId="{3C85FD4B-2872-4F17-AE6A-541F299883F5}" type="pres">
      <dgm:prSet presAssocID="{DAC2B487-56B8-4D72-A582-76D6632DEB8E}" presName="Parent" presStyleLbl="alignNode1" presStyleIdx="4" presStyleCnt="5">
        <dgm:presLayoutVars>
          <dgm:chMax val="3"/>
          <dgm:chPref val="3"/>
          <dgm:bulletEnabled val="1"/>
        </dgm:presLayoutVars>
      </dgm:prSet>
      <dgm:spPr/>
    </dgm:pt>
    <dgm:pt modelId="{01D68DDD-A8D7-4C4E-B177-D751EE215925}" type="pres">
      <dgm:prSet presAssocID="{DAC2B487-56B8-4D72-A582-76D6632DEB8E}" presName="Accent" presStyleLbl="parChTrans1D1" presStyleIdx="4" presStyleCnt="5"/>
      <dgm:spPr/>
    </dgm:pt>
  </dgm:ptLst>
  <dgm:cxnLst>
    <dgm:cxn modelId="{20B16A0E-214B-453B-B5C9-80D72C2115AD}" srcId="{DAC2B487-56B8-4D72-A582-76D6632DEB8E}" destId="{083C05E4-B6E8-40C0-9345-E31042D5EB1A}" srcOrd="0" destOrd="0" parTransId="{4109529C-7E37-45A2-9893-D6F3F97DAA36}" sibTransId="{7C4E735C-565B-4882-B7E4-7E9D7EED8169}"/>
    <dgm:cxn modelId="{E9ACB717-0917-43DC-8638-C00A4699B7DC}" srcId="{CCD48202-0EB2-4120-8216-D76AD7109031}" destId="{F9D65E00-E05B-45F9-BD53-F83F5DFAAA05}" srcOrd="0" destOrd="0" parTransId="{3CFB5AB1-661B-417A-9823-91D98B0C141C}" sibTransId="{C64A0A93-070B-4102-9C7E-34C940A4D96D}"/>
    <dgm:cxn modelId="{3F8E0A20-D189-4A3E-A829-F977F79EDD92}" type="presOf" srcId="{083C05E4-B6E8-40C0-9345-E31042D5EB1A}" destId="{1CE31591-55B8-407B-95A5-5DDFC00319EC}" srcOrd="0" destOrd="0" presId="urn:microsoft.com/office/officeart/2011/layout/TabList"/>
    <dgm:cxn modelId="{967D0D22-F849-4041-A812-A0DC40E77B4A}" srcId="{A43459D4-129B-4C7B-8C74-B98208394228}" destId="{CCD48202-0EB2-4120-8216-D76AD7109031}" srcOrd="1" destOrd="0" parTransId="{321FF2FF-5367-4986-8CE3-68307135DCE6}" sibTransId="{E12693A3-D5D2-4429-B943-9B599BD8CFF4}"/>
    <dgm:cxn modelId="{4CEEA32D-A927-4310-A6E6-054468C5B652}" type="presOf" srcId="{DAC2B487-56B8-4D72-A582-76D6632DEB8E}" destId="{3C85FD4B-2872-4F17-AE6A-541F299883F5}" srcOrd="0" destOrd="0" presId="urn:microsoft.com/office/officeart/2011/layout/TabList"/>
    <dgm:cxn modelId="{A62B4931-ED75-4178-9445-43D531E1AFDB}" type="presOf" srcId="{DDCC996A-4283-46E4-9B2E-350F166BF9AE}" destId="{34AEAEFF-3D8F-48D9-B83F-438CBE15BFC4}" srcOrd="0" destOrd="0" presId="urn:microsoft.com/office/officeart/2011/layout/TabList"/>
    <dgm:cxn modelId="{F1848D3B-817B-46B5-BD7E-DD5D705E8E65}" type="presOf" srcId="{A43459D4-129B-4C7B-8C74-B98208394228}" destId="{68D9648B-823C-43C3-9326-9776A65E2386}" srcOrd="0" destOrd="0" presId="urn:microsoft.com/office/officeart/2011/layout/TabList"/>
    <dgm:cxn modelId="{5DEF135D-B8DB-45EA-B401-8108281813E5}" type="presOf" srcId="{250FCCF9-7E0D-4509-BB48-9B2F9E3C8F3F}" destId="{C63409BC-2E4F-46DA-8906-9ABC5AAD0553}" srcOrd="0" destOrd="0" presId="urn:microsoft.com/office/officeart/2011/layout/TabList"/>
    <dgm:cxn modelId="{3F50B164-1418-402F-B02A-485D8CDB413C}" srcId="{A43459D4-129B-4C7B-8C74-B98208394228}" destId="{5D27B99A-2EC2-4ADC-9B3A-69008FA57627}" srcOrd="2" destOrd="0" parTransId="{A49382E8-B091-47BA-9DAF-22ADEA7B1166}" sibTransId="{A143114B-FF0C-4D9D-B3E8-492F103198D1}"/>
    <dgm:cxn modelId="{483B6969-AE91-4437-BBA1-873357663ACE}" type="presOf" srcId="{CCD48202-0EB2-4120-8216-D76AD7109031}" destId="{937DF435-A140-4E13-8758-7419A7E85936}" srcOrd="0" destOrd="0" presId="urn:microsoft.com/office/officeart/2011/layout/TabList"/>
    <dgm:cxn modelId="{5362724C-8B2F-41EC-A7F8-A05A5EBA829A}" type="presOf" srcId="{1FB8AAE8-EDB3-4A18-B968-68E4B089A962}" destId="{67DA426F-6194-4B37-9E3C-E423568CF0BC}" srcOrd="0" destOrd="0" presId="urn:microsoft.com/office/officeart/2011/layout/TabList"/>
    <dgm:cxn modelId="{6F76B17F-51CA-4B87-A41C-84821EAF72EA}" srcId="{A43459D4-129B-4C7B-8C74-B98208394228}" destId="{EE871A13-8B6F-4228-BA4B-50C2A0FCBAA5}" srcOrd="3" destOrd="0" parTransId="{CCE43A3C-33F9-435F-A6BD-887E7D5C7D64}" sibTransId="{30F803B2-3018-494E-BB4D-E271955330B9}"/>
    <dgm:cxn modelId="{CF4F4681-4D93-45B6-B095-B16D9B9AB704}" type="presOf" srcId="{4B85A870-6708-4A16-A299-9694482C11A4}" destId="{7147FA02-306B-42F2-907F-F4CE777F3F75}" srcOrd="0" destOrd="0" presId="urn:microsoft.com/office/officeart/2011/layout/TabList"/>
    <dgm:cxn modelId="{144EEF87-3031-424D-BC24-165FC2045C84}" srcId="{250FCCF9-7E0D-4509-BB48-9B2F9E3C8F3F}" destId="{DDCC996A-4283-46E4-9B2E-350F166BF9AE}" srcOrd="0" destOrd="0" parTransId="{FEF3DC51-D5CC-4A06-B57E-C7702D843A90}" sibTransId="{C9D54D69-DDAF-44F2-8EE0-51619AF273C1}"/>
    <dgm:cxn modelId="{F9D36593-97E7-49B8-B310-B0A93410B8B5}" srcId="{A43459D4-129B-4C7B-8C74-B98208394228}" destId="{DAC2B487-56B8-4D72-A582-76D6632DEB8E}" srcOrd="4" destOrd="0" parTransId="{7E1886FB-2713-4813-A664-CB4B9C6AA8BC}" sibTransId="{21CAF815-EC7D-49A9-A1BF-2ACA7C577E6E}"/>
    <dgm:cxn modelId="{66C601A0-1F8F-498A-8093-AFC7B6D0399D}" type="presOf" srcId="{F9D65E00-E05B-45F9-BD53-F83F5DFAAA05}" destId="{A548D0B3-1E63-4605-AEE0-03395583BA7F}" srcOrd="0" destOrd="0" presId="urn:microsoft.com/office/officeart/2011/layout/TabList"/>
    <dgm:cxn modelId="{595AE1A2-52E7-4EE7-849A-F3C8FF5D418D}" srcId="{A43459D4-129B-4C7B-8C74-B98208394228}" destId="{250FCCF9-7E0D-4509-BB48-9B2F9E3C8F3F}" srcOrd="0" destOrd="0" parTransId="{EE8F907C-B45E-4F32-A05D-C627597BEB97}" sibTransId="{CB944297-CD8E-4323-9295-812B6C88E715}"/>
    <dgm:cxn modelId="{802F9BA8-7964-4B5A-B383-BAEEC33F7E25}" srcId="{EE871A13-8B6F-4228-BA4B-50C2A0FCBAA5}" destId="{4B85A870-6708-4A16-A299-9694482C11A4}" srcOrd="0" destOrd="0" parTransId="{21ADB4FE-7276-42DC-9AE7-098BFE864D53}" sibTransId="{38CC2115-BB04-4F6C-859F-51BA28FE42CA}"/>
    <dgm:cxn modelId="{43B8F6AA-6120-419C-9E30-D460C4849D7C}" type="presOf" srcId="{EE871A13-8B6F-4228-BA4B-50C2A0FCBAA5}" destId="{3DD13A65-FC96-4763-A5DF-6D778D082157}" srcOrd="0" destOrd="0" presId="urn:microsoft.com/office/officeart/2011/layout/TabList"/>
    <dgm:cxn modelId="{B69A61F6-4A34-4ABC-A655-6F9B9EA56018}" srcId="{5D27B99A-2EC2-4ADC-9B3A-69008FA57627}" destId="{1FB8AAE8-EDB3-4A18-B968-68E4B089A962}" srcOrd="0" destOrd="0" parTransId="{AC897C8D-D015-46C3-9952-BEBDBD01BC1E}" sibTransId="{7D93D849-B0B7-48BD-A1AE-7B1EDF96AC0C}"/>
    <dgm:cxn modelId="{F384EDF9-BF7E-4343-AA5B-EA4BB0944105}" type="presOf" srcId="{5D27B99A-2EC2-4ADC-9B3A-69008FA57627}" destId="{AAA5F26E-F7D0-4FA1-9E00-A74348E90B65}" srcOrd="0" destOrd="0" presId="urn:microsoft.com/office/officeart/2011/layout/TabList"/>
    <dgm:cxn modelId="{253B93DF-72FB-4226-AEA0-A7B117676A6A}" type="presParOf" srcId="{68D9648B-823C-43C3-9326-9776A65E2386}" destId="{50DCD291-C063-439D-85B9-7850607969A1}" srcOrd="0" destOrd="0" presId="urn:microsoft.com/office/officeart/2011/layout/TabList"/>
    <dgm:cxn modelId="{A17866CF-37C3-4803-A30C-BD7569EA7CA6}" type="presParOf" srcId="{50DCD291-C063-439D-85B9-7850607969A1}" destId="{34AEAEFF-3D8F-48D9-B83F-438CBE15BFC4}" srcOrd="0" destOrd="0" presId="urn:microsoft.com/office/officeart/2011/layout/TabList"/>
    <dgm:cxn modelId="{BA0123B4-0BEA-4C29-B284-C63432DD5DB3}" type="presParOf" srcId="{50DCD291-C063-439D-85B9-7850607969A1}" destId="{C63409BC-2E4F-46DA-8906-9ABC5AAD0553}" srcOrd="1" destOrd="0" presId="urn:microsoft.com/office/officeart/2011/layout/TabList"/>
    <dgm:cxn modelId="{8F3DF908-983B-456D-B7E0-32766C132104}" type="presParOf" srcId="{50DCD291-C063-439D-85B9-7850607969A1}" destId="{D0981808-F868-4141-BF68-8D9445404CB4}" srcOrd="2" destOrd="0" presId="urn:microsoft.com/office/officeart/2011/layout/TabList"/>
    <dgm:cxn modelId="{133E09EE-90AB-41C9-8C75-6B12E4D372F1}" type="presParOf" srcId="{68D9648B-823C-43C3-9326-9776A65E2386}" destId="{BECF0320-E847-4714-B930-85CE86F9A2CC}" srcOrd="1" destOrd="0" presId="urn:microsoft.com/office/officeart/2011/layout/TabList"/>
    <dgm:cxn modelId="{7F70ECF8-D93E-4D3C-A800-CFB23839B8C6}" type="presParOf" srcId="{68D9648B-823C-43C3-9326-9776A65E2386}" destId="{2FF95F82-FB45-4B67-95DD-3217C20C8D60}" srcOrd="2" destOrd="0" presId="urn:microsoft.com/office/officeart/2011/layout/TabList"/>
    <dgm:cxn modelId="{F40C861F-6CA2-443A-BE0E-84082DC9749E}" type="presParOf" srcId="{2FF95F82-FB45-4B67-95DD-3217C20C8D60}" destId="{A548D0B3-1E63-4605-AEE0-03395583BA7F}" srcOrd="0" destOrd="0" presId="urn:microsoft.com/office/officeart/2011/layout/TabList"/>
    <dgm:cxn modelId="{01D8B39E-7EFF-463E-84C6-F9E7F5F12C77}" type="presParOf" srcId="{2FF95F82-FB45-4B67-95DD-3217C20C8D60}" destId="{937DF435-A140-4E13-8758-7419A7E85936}" srcOrd="1" destOrd="0" presId="urn:microsoft.com/office/officeart/2011/layout/TabList"/>
    <dgm:cxn modelId="{99D63C02-A309-4201-97A4-267830135B11}" type="presParOf" srcId="{2FF95F82-FB45-4B67-95DD-3217C20C8D60}" destId="{5071F29B-CCF9-4BF6-9C87-D65A7CAA25A5}" srcOrd="2" destOrd="0" presId="urn:microsoft.com/office/officeart/2011/layout/TabList"/>
    <dgm:cxn modelId="{BE5C2CAC-2E4E-4CB3-ACC1-619C8D9D0D52}" type="presParOf" srcId="{68D9648B-823C-43C3-9326-9776A65E2386}" destId="{D4C300E9-0C81-48F1-BE4E-4C799D3FC39C}" srcOrd="3" destOrd="0" presId="urn:microsoft.com/office/officeart/2011/layout/TabList"/>
    <dgm:cxn modelId="{F25FB063-49B3-4C34-939E-0676B880E5BB}" type="presParOf" srcId="{68D9648B-823C-43C3-9326-9776A65E2386}" destId="{39C2EE49-0711-4D13-850B-E6D628FE495F}" srcOrd="4" destOrd="0" presId="urn:microsoft.com/office/officeart/2011/layout/TabList"/>
    <dgm:cxn modelId="{450E2802-5616-4A9F-9ED1-00F272AD7292}" type="presParOf" srcId="{39C2EE49-0711-4D13-850B-E6D628FE495F}" destId="{67DA426F-6194-4B37-9E3C-E423568CF0BC}" srcOrd="0" destOrd="0" presId="urn:microsoft.com/office/officeart/2011/layout/TabList"/>
    <dgm:cxn modelId="{8EF4FF77-9844-44EF-91CD-8F09856A527D}" type="presParOf" srcId="{39C2EE49-0711-4D13-850B-E6D628FE495F}" destId="{AAA5F26E-F7D0-4FA1-9E00-A74348E90B65}" srcOrd="1" destOrd="0" presId="urn:microsoft.com/office/officeart/2011/layout/TabList"/>
    <dgm:cxn modelId="{0A1093A2-AA9F-4A83-B571-67915F163297}" type="presParOf" srcId="{39C2EE49-0711-4D13-850B-E6D628FE495F}" destId="{4C1EA03A-68A8-4370-A75F-F8B51F050CD1}" srcOrd="2" destOrd="0" presId="urn:microsoft.com/office/officeart/2011/layout/TabList"/>
    <dgm:cxn modelId="{CD4A89BA-5EB9-4C5A-815B-195F100E6179}" type="presParOf" srcId="{68D9648B-823C-43C3-9326-9776A65E2386}" destId="{D8455A8E-72A0-4B29-B426-96E408152CC1}" srcOrd="5" destOrd="0" presId="urn:microsoft.com/office/officeart/2011/layout/TabList"/>
    <dgm:cxn modelId="{38C4EDE2-294D-4C26-AE9B-74154B3CEDD0}" type="presParOf" srcId="{68D9648B-823C-43C3-9326-9776A65E2386}" destId="{84229D9E-605B-4F9B-AC0A-172065BDA9A6}" srcOrd="6" destOrd="0" presId="urn:microsoft.com/office/officeart/2011/layout/TabList"/>
    <dgm:cxn modelId="{BAEAB740-F498-41A6-81E8-6DF321C242D3}" type="presParOf" srcId="{84229D9E-605B-4F9B-AC0A-172065BDA9A6}" destId="{7147FA02-306B-42F2-907F-F4CE777F3F75}" srcOrd="0" destOrd="0" presId="urn:microsoft.com/office/officeart/2011/layout/TabList"/>
    <dgm:cxn modelId="{3F107383-A657-4263-97E2-6256A0663F11}" type="presParOf" srcId="{84229D9E-605B-4F9B-AC0A-172065BDA9A6}" destId="{3DD13A65-FC96-4763-A5DF-6D778D082157}" srcOrd="1" destOrd="0" presId="urn:microsoft.com/office/officeart/2011/layout/TabList"/>
    <dgm:cxn modelId="{5856C91A-2F22-462E-9C36-1D32EE625BE9}" type="presParOf" srcId="{84229D9E-605B-4F9B-AC0A-172065BDA9A6}" destId="{4AE66844-D32B-4D1F-8139-8CBFC16945C4}" srcOrd="2" destOrd="0" presId="urn:microsoft.com/office/officeart/2011/layout/TabList"/>
    <dgm:cxn modelId="{26B38715-6FB5-4C46-87D1-64D06ED3EDDE}" type="presParOf" srcId="{68D9648B-823C-43C3-9326-9776A65E2386}" destId="{E90A5439-64CA-4D0E-B050-49248C056807}" srcOrd="7" destOrd="0" presId="urn:microsoft.com/office/officeart/2011/layout/TabList"/>
    <dgm:cxn modelId="{5B7F7742-D2C4-4BCF-B2BA-5216B22D54FC}" type="presParOf" srcId="{68D9648B-823C-43C3-9326-9776A65E2386}" destId="{8247392F-BCFF-488F-8461-D6E0E7DF4B70}" srcOrd="8" destOrd="0" presId="urn:microsoft.com/office/officeart/2011/layout/TabList"/>
    <dgm:cxn modelId="{2E092CFB-1B12-4BF7-BD2A-F511BAC50DA7}" type="presParOf" srcId="{8247392F-BCFF-488F-8461-D6E0E7DF4B70}" destId="{1CE31591-55B8-407B-95A5-5DDFC00319EC}" srcOrd="0" destOrd="0" presId="urn:microsoft.com/office/officeart/2011/layout/TabList"/>
    <dgm:cxn modelId="{70705B50-2C31-4B8B-8D08-13CF35820E5D}" type="presParOf" srcId="{8247392F-BCFF-488F-8461-D6E0E7DF4B70}" destId="{3C85FD4B-2872-4F17-AE6A-541F299883F5}" srcOrd="1" destOrd="0" presId="urn:microsoft.com/office/officeart/2011/layout/TabList"/>
    <dgm:cxn modelId="{1AD39B1A-7015-47E4-99BB-80CAEA06CC00}" type="presParOf" srcId="{8247392F-BCFF-488F-8461-D6E0E7DF4B70}" destId="{01D68DDD-A8D7-4C4E-B177-D751EE21592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FF9DF9-A74D-4A93-85C5-DF19FCAA22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1C143C-AA76-4A08-9733-DD6D67BF5643}">
      <dgm:prSet custT="1"/>
      <dgm:spPr>
        <a:solidFill>
          <a:schemeClr val="bg1">
            <a:lumMod val="85000"/>
          </a:schemeClr>
        </a:solidFill>
      </dgm:spPr>
      <dgm:t>
        <a:bodyPr/>
        <a:lstStyle/>
        <a:p>
          <a:pPr algn="justLow" rtl="1"/>
          <a:r>
            <a:rPr lang="ar-DZ" sz="2400" dirty="0">
              <a:solidFill>
                <a:srgbClr val="C00000"/>
              </a:solidFill>
              <a:latin typeface="Times" panose="02020603050405020304" pitchFamily="18" charset="0"/>
              <a:cs typeface="Times" panose="02020603050405020304" pitchFamily="18" charset="0"/>
            </a:rPr>
            <a:t>العهدة: </a:t>
          </a:r>
          <a:r>
            <a:rPr lang="ar-DZ" sz="2400" dirty="0">
              <a:solidFill>
                <a:srgbClr val="002A6C"/>
              </a:solidFill>
              <a:latin typeface="Times" panose="02020603050405020304" pitchFamily="18" charset="0"/>
              <a:cs typeface="Times" panose="02020603050405020304" pitchFamily="18" charset="0"/>
            </a:rPr>
            <a:t>المسؤولية المادية عن المبالغ النقدية، والمخازن، والمركبات وغيرها...</a:t>
          </a:r>
          <a:endParaRPr lang="en-US" sz="2400" dirty="0">
            <a:solidFill>
              <a:srgbClr val="002A6C"/>
            </a:solidFill>
            <a:latin typeface="Times" panose="02020603050405020304" pitchFamily="18" charset="0"/>
            <a:cs typeface="Times" panose="02020603050405020304" pitchFamily="18" charset="0"/>
          </a:endParaRPr>
        </a:p>
      </dgm:t>
    </dgm:pt>
    <dgm:pt modelId="{01083707-1F44-42EC-8360-B53B2C8FDC6A}" type="parTrans" cxnId="{9B8225EA-BAEF-4BF9-BCA1-9B16396C6178}">
      <dgm:prSet/>
      <dgm:spPr/>
      <dgm:t>
        <a:bodyPr/>
        <a:lstStyle/>
        <a:p>
          <a:endParaRPr lang="en-US"/>
        </a:p>
      </dgm:t>
    </dgm:pt>
    <dgm:pt modelId="{6C3C315C-787F-4A19-AD04-45E06DECE85C}" type="sibTrans" cxnId="{9B8225EA-BAEF-4BF9-BCA1-9B16396C6178}">
      <dgm:prSet/>
      <dgm:spPr/>
      <dgm:t>
        <a:bodyPr/>
        <a:lstStyle/>
        <a:p>
          <a:endParaRPr lang="en-US"/>
        </a:p>
      </dgm:t>
    </dgm:pt>
    <dgm:pt modelId="{2275EEDB-DAD5-4099-87C6-4858A53DADA9}">
      <dgm:prSet custT="1"/>
      <dgm:spPr>
        <a:solidFill>
          <a:schemeClr val="bg1">
            <a:lumMod val="75000"/>
          </a:schemeClr>
        </a:solidFill>
      </dgm:spPr>
      <dgm:t>
        <a:bodyPr/>
        <a:lstStyle/>
        <a:p>
          <a:pPr algn="justLow" rtl="1"/>
          <a:r>
            <a:rPr lang="ar-DZ" sz="2400" dirty="0">
              <a:solidFill>
                <a:srgbClr val="C00000"/>
              </a:solidFill>
            </a:rPr>
            <a:t>التسجيل: </a:t>
          </a:r>
          <a:r>
            <a:rPr lang="ar-DZ" sz="2400" dirty="0">
              <a:solidFill>
                <a:srgbClr val="002A6C"/>
              </a:solidFill>
            </a:rPr>
            <a:t>إدخال البيانات في الحسابات الرئيسية / السجل الذي يشكل الأساس للتقارير المالية </a:t>
          </a:r>
          <a:endParaRPr lang="en-US" sz="2400" dirty="0">
            <a:solidFill>
              <a:srgbClr val="002A6C"/>
            </a:solidFill>
          </a:endParaRPr>
        </a:p>
      </dgm:t>
    </dgm:pt>
    <dgm:pt modelId="{FE24B207-7ABC-4193-B954-32C9DEAFE117}" type="parTrans" cxnId="{2B1405B1-A373-4D2D-9B4D-C23861FD1479}">
      <dgm:prSet/>
      <dgm:spPr/>
      <dgm:t>
        <a:bodyPr/>
        <a:lstStyle/>
        <a:p>
          <a:endParaRPr lang="en-US"/>
        </a:p>
      </dgm:t>
    </dgm:pt>
    <dgm:pt modelId="{8B6E0B93-B551-4FA8-844F-3D234E77F431}" type="sibTrans" cxnId="{2B1405B1-A373-4D2D-9B4D-C23861FD1479}">
      <dgm:prSet/>
      <dgm:spPr/>
      <dgm:t>
        <a:bodyPr/>
        <a:lstStyle/>
        <a:p>
          <a:endParaRPr lang="en-US"/>
        </a:p>
      </dgm:t>
    </dgm:pt>
    <dgm:pt modelId="{8BD38FA8-0312-44BD-BED6-F0569FC765AC}">
      <dgm:prSet custT="1"/>
      <dgm:spPr>
        <a:solidFill>
          <a:schemeClr val="bg1">
            <a:lumMod val="65000"/>
          </a:schemeClr>
        </a:solidFill>
      </dgm:spPr>
      <dgm:t>
        <a:bodyPr/>
        <a:lstStyle/>
        <a:p>
          <a:pPr algn="justLow" rtl="1"/>
          <a:r>
            <a:rPr lang="ar-DZ" sz="2400" dirty="0">
              <a:solidFill>
                <a:srgbClr val="C00000"/>
              </a:solidFill>
            </a:rPr>
            <a:t>الموافقة</a:t>
          </a:r>
          <a:r>
            <a:rPr lang="ar-DZ" sz="2400" dirty="0">
              <a:solidFill>
                <a:srgbClr val="002A6C"/>
              </a:solidFill>
            </a:rPr>
            <a:t>: المشتريات والاستخدامات الأخرى للموارد</a:t>
          </a:r>
          <a:endParaRPr lang="en-US" sz="2400" dirty="0">
            <a:solidFill>
              <a:srgbClr val="002A6C"/>
            </a:solidFill>
          </a:endParaRPr>
        </a:p>
      </dgm:t>
    </dgm:pt>
    <dgm:pt modelId="{9DF1B5C7-EB96-4E13-9093-A25CE8940D7A}" type="parTrans" cxnId="{D1B9294D-CD90-430C-A013-F0F3E65C39BB}">
      <dgm:prSet/>
      <dgm:spPr/>
      <dgm:t>
        <a:bodyPr/>
        <a:lstStyle/>
        <a:p>
          <a:endParaRPr lang="en-US"/>
        </a:p>
      </dgm:t>
    </dgm:pt>
    <dgm:pt modelId="{7228D412-1A01-4224-AD37-1C93BE364A15}" type="sibTrans" cxnId="{D1B9294D-CD90-430C-A013-F0F3E65C39BB}">
      <dgm:prSet/>
      <dgm:spPr/>
      <dgm:t>
        <a:bodyPr/>
        <a:lstStyle/>
        <a:p>
          <a:endParaRPr lang="en-US"/>
        </a:p>
      </dgm:t>
    </dgm:pt>
    <dgm:pt modelId="{486D36E0-042F-4937-8826-B7A2ED1F7BB4}" type="pres">
      <dgm:prSet presAssocID="{EDFF9DF9-A74D-4A93-85C5-DF19FCAA2271}" presName="linear" presStyleCnt="0">
        <dgm:presLayoutVars>
          <dgm:dir/>
          <dgm:animLvl val="lvl"/>
          <dgm:resizeHandles val="exact"/>
        </dgm:presLayoutVars>
      </dgm:prSet>
      <dgm:spPr/>
    </dgm:pt>
    <dgm:pt modelId="{ABFB2087-BE65-4340-A331-A91B2C860710}" type="pres">
      <dgm:prSet presAssocID="{591C143C-AA76-4A08-9733-DD6D67BF5643}" presName="parentLin" presStyleCnt="0"/>
      <dgm:spPr/>
    </dgm:pt>
    <dgm:pt modelId="{D2061B7B-25CE-44D8-86AB-9B991CF15153}" type="pres">
      <dgm:prSet presAssocID="{591C143C-AA76-4A08-9733-DD6D67BF5643}" presName="parentLeftMargin" presStyleLbl="node1" presStyleIdx="0" presStyleCnt="3"/>
      <dgm:spPr/>
    </dgm:pt>
    <dgm:pt modelId="{C789B3D3-8444-46A6-BE1B-C0670C73F3B7}" type="pres">
      <dgm:prSet presAssocID="{591C143C-AA76-4A08-9733-DD6D67BF5643}" presName="parentText" presStyleLbl="node1" presStyleIdx="0" presStyleCnt="3" custScaleX="117857" custScaleY="148537">
        <dgm:presLayoutVars>
          <dgm:chMax val="0"/>
          <dgm:bulletEnabled val="1"/>
        </dgm:presLayoutVars>
      </dgm:prSet>
      <dgm:spPr/>
    </dgm:pt>
    <dgm:pt modelId="{48E7E7D6-5BE1-49E1-8EDE-36A154BB8E05}" type="pres">
      <dgm:prSet presAssocID="{591C143C-AA76-4A08-9733-DD6D67BF5643}" presName="negativeSpace" presStyleCnt="0"/>
      <dgm:spPr/>
    </dgm:pt>
    <dgm:pt modelId="{D4500826-CCC6-40B6-AA64-0749AC2EE0EA}" type="pres">
      <dgm:prSet presAssocID="{591C143C-AA76-4A08-9733-DD6D67BF5643}" presName="childText" presStyleLbl="conFgAcc1" presStyleIdx="0" presStyleCnt="3">
        <dgm:presLayoutVars>
          <dgm:bulletEnabled val="1"/>
        </dgm:presLayoutVars>
      </dgm:prSet>
      <dgm:spPr/>
    </dgm:pt>
    <dgm:pt modelId="{CECD4BEC-2BB3-4122-91C6-29EE488C05F9}" type="pres">
      <dgm:prSet presAssocID="{6C3C315C-787F-4A19-AD04-45E06DECE85C}" presName="spaceBetweenRectangles" presStyleCnt="0"/>
      <dgm:spPr/>
    </dgm:pt>
    <dgm:pt modelId="{A305D9F8-AB5D-4673-B3DA-4794A27CAC83}" type="pres">
      <dgm:prSet presAssocID="{2275EEDB-DAD5-4099-87C6-4858A53DADA9}" presName="parentLin" presStyleCnt="0"/>
      <dgm:spPr/>
    </dgm:pt>
    <dgm:pt modelId="{C3DFE9C2-6E8A-42C6-99F7-2A0BCD670D28}" type="pres">
      <dgm:prSet presAssocID="{2275EEDB-DAD5-4099-87C6-4858A53DADA9}" presName="parentLeftMargin" presStyleLbl="node1" presStyleIdx="0" presStyleCnt="3"/>
      <dgm:spPr/>
    </dgm:pt>
    <dgm:pt modelId="{683A1E7C-3E54-4422-BABA-4DBEFCF33E54}" type="pres">
      <dgm:prSet presAssocID="{2275EEDB-DAD5-4099-87C6-4858A53DADA9}" presName="parentText" presStyleLbl="node1" presStyleIdx="1" presStyleCnt="3" custScaleX="117709" custScaleY="148102">
        <dgm:presLayoutVars>
          <dgm:chMax val="0"/>
          <dgm:bulletEnabled val="1"/>
        </dgm:presLayoutVars>
      </dgm:prSet>
      <dgm:spPr/>
    </dgm:pt>
    <dgm:pt modelId="{D09E8869-583F-41E8-8909-3ABD132ADCC5}" type="pres">
      <dgm:prSet presAssocID="{2275EEDB-DAD5-4099-87C6-4858A53DADA9}" presName="negativeSpace" presStyleCnt="0"/>
      <dgm:spPr/>
    </dgm:pt>
    <dgm:pt modelId="{8AC282B8-7AFE-4B1E-88FD-23E4BEE26F14}" type="pres">
      <dgm:prSet presAssocID="{2275EEDB-DAD5-4099-87C6-4858A53DADA9}" presName="childText" presStyleLbl="conFgAcc1" presStyleIdx="1" presStyleCnt="3">
        <dgm:presLayoutVars>
          <dgm:bulletEnabled val="1"/>
        </dgm:presLayoutVars>
      </dgm:prSet>
      <dgm:spPr/>
    </dgm:pt>
    <dgm:pt modelId="{D3EC321F-F17C-4812-AAB5-61E3053C9AFE}" type="pres">
      <dgm:prSet presAssocID="{8B6E0B93-B551-4FA8-844F-3D234E77F431}" presName="spaceBetweenRectangles" presStyleCnt="0"/>
      <dgm:spPr/>
    </dgm:pt>
    <dgm:pt modelId="{850DBBA3-D9AE-49D5-B343-0E51B8A5DC13}" type="pres">
      <dgm:prSet presAssocID="{8BD38FA8-0312-44BD-BED6-F0569FC765AC}" presName="parentLin" presStyleCnt="0"/>
      <dgm:spPr/>
    </dgm:pt>
    <dgm:pt modelId="{F70E27CC-36BC-42AC-B698-6F9513CA41EF}" type="pres">
      <dgm:prSet presAssocID="{8BD38FA8-0312-44BD-BED6-F0569FC765AC}" presName="parentLeftMargin" presStyleLbl="node1" presStyleIdx="1" presStyleCnt="3"/>
      <dgm:spPr/>
    </dgm:pt>
    <dgm:pt modelId="{8DA02F21-B981-4FBB-AC3A-A669CB29A57A}" type="pres">
      <dgm:prSet presAssocID="{8BD38FA8-0312-44BD-BED6-F0569FC765AC}" presName="parentText" presStyleLbl="node1" presStyleIdx="2" presStyleCnt="3" custScaleX="117848" custScaleY="148102">
        <dgm:presLayoutVars>
          <dgm:chMax val="0"/>
          <dgm:bulletEnabled val="1"/>
        </dgm:presLayoutVars>
      </dgm:prSet>
      <dgm:spPr/>
    </dgm:pt>
    <dgm:pt modelId="{DD2D2BBE-7653-439E-9537-6DAA745E1376}" type="pres">
      <dgm:prSet presAssocID="{8BD38FA8-0312-44BD-BED6-F0569FC765AC}" presName="negativeSpace" presStyleCnt="0"/>
      <dgm:spPr/>
    </dgm:pt>
    <dgm:pt modelId="{87E5F42F-5009-48CB-8921-7B5BA746BD59}" type="pres">
      <dgm:prSet presAssocID="{8BD38FA8-0312-44BD-BED6-F0569FC765AC}" presName="childText" presStyleLbl="conFgAcc1" presStyleIdx="2" presStyleCnt="3">
        <dgm:presLayoutVars>
          <dgm:bulletEnabled val="1"/>
        </dgm:presLayoutVars>
      </dgm:prSet>
      <dgm:spPr/>
    </dgm:pt>
  </dgm:ptLst>
  <dgm:cxnLst>
    <dgm:cxn modelId="{9108E039-A793-4D32-9E47-43132BA97F07}" type="presOf" srcId="{8BD38FA8-0312-44BD-BED6-F0569FC765AC}" destId="{8DA02F21-B981-4FBB-AC3A-A669CB29A57A}" srcOrd="1" destOrd="0" presId="urn:microsoft.com/office/officeart/2005/8/layout/list1"/>
    <dgm:cxn modelId="{FE908360-0A16-4197-8E3A-50B58BAB2E3D}" type="presOf" srcId="{8BD38FA8-0312-44BD-BED6-F0569FC765AC}" destId="{F70E27CC-36BC-42AC-B698-6F9513CA41EF}" srcOrd="0" destOrd="0" presId="urn:microsoft.com/office/officeart/2005/8/layout/list1"/>
    <dgm:cxn modelId="{D1B9294D-CD90-430C-A013-F0F3E65C39BB}" srcId="{EDFF9DF9-A74D-4A93-85C5-DF19FCAA2271}" destId="{8BD38FA8-0312-44BD-BED6-F0569FC765AC}" srcOrd="2" destOrd="0" parTransId="{9DF1B5C7-EB96-4E13-9093-A25CE8940D7A}" sibTransId="{7228D412-1A01-4224-AD37-1C93BE364A15}"/>
    <dgm:cxn modelId="{1507447F-B634-44A1-8F2A-B0F300243516}" type="presOf" srcId="{2275EEDB-DAD5-4099-87C6-4858A53DADA9}" destId="{C3DFE9C2-6E8A-42C6-99F7-2A0BCD670D28}" srcOrd="0" destOrd="0" presId="urn:microsoft.com/office/officeart/2005/8/layout/list1"/>
    <dgm:cxn modelId="{7BB26F8C-EBC7-48E4-A989-3DD31192DE80}" type="presOf" srcId="{591C143C-AA76-4A08-9733-DD6D67BF5643}" destId="{C789B3D3-8444-46A6-BE1B-C0670C73F3B7}" srcOrd="1" destOrd="0" presId="urn:microsoft.com/office/officeart/2005/8/layout/list1"/>
    <dgm:cxn modelId="{19A9E28D-6631-4BAE-B18B-01F60883C95E}" type="presOf" srcId="{EDFF9DF9-A74D-4A93-85C5-DF19FCAA2271}" destId="{486D36E0-042F-4937-8826-B7A2ED1F7BB4}" srcOrd="0" destOrd="0" presId="urn:microsoft.com/office/officeart/2005/8/layout/list1"/>
    <dgm:cxn modelId="{7E2BA495-687F-4FE1-9722-074A40A90E33}" type="presOf" srcId="{2275EEDB-DAD5-4099-87C6-4858A53DADA9}" destId="{683A1E7C-3E54-4422-BABA-4DBEFCF33E54}" srcOrd="1" destOrd="0" presId="urn:microsoft.com/office/officeart/2005/8/layout/list1"/>
    <dgm:cxn modelId="{2B1405B1-A373-4D2D-9B4D-C23861FD1479}" srcId="{EDFF9DF9-A74D-4A93-85C5-DF19FCAA2271}" destId="{2275EEDB-DAD5-4099-87C6-4858A53DADA9}" srcOrd="1" destOrd="0" parTransId="{FE24B207-7ABC-4193-B954-32C9DEAFE117}" sibTransId="{8B6E0B93-B551-4FA8-844F-3D234E77F431}"/>
    <dgm:cxn modelId="{26A95EE9-B057-477F-B26B-FBA0BAAC3FB4}" type="presOf" srcId="{591C143C-AA76-4A08-9733-DD6D67BF5643}" destId="{D2061B7B-25CE-44D8-86AB-9B991CF15153}" srcOrd="0" destOrd="0" presId="urn:microsoft.com/office/officeart/2005/8/layout/list1"/>
    <dgm:cxn modelId="{9B8225EA-BAEF-4BF9-BCA1-9B16396C6178}" srcId="{EDFF9DF9-A74D-4A93-85C5-DF19FCAA2271}" destId="{591C143C-AA76-4A08-9733-DD6D67BF5643}" srcOrd="0" destOrd="0" parTransId="{01083707-1F44-42EC-8360-B53B2C8FDC6A}" sibTransId="{6C3C315C-787F-4A19-AD04-45E06DECE85C}"/>
    <dgm:cxn modelId="{0A9D47B6-AB44-41ED-A024-E919540EE249}" type="presParOf" srcId="{486D36E0-042F-4937-8826-B7A2ED1F7BB4}" destId="{ABFB2087-BE65-4340-A331-A91B2C860710}" srcOrd="0" destOrd="0" presId="urn:microsoft.com/office/officeart/2005/8/layout/list1"/>
    <dgm:cxn modelId="{76A9D730-26A2-495A-B80F-74D9BBC00EF7}" type="presParOf" srcId="{ABFB2087-BE65-4340-A331-A91B2C860710}" destId="{D2061B7B-25CE-44D8-86AB-9B991CF15153}" srcOrd="0" destOrd="0" presId="urn:microsoft.com/office/officeart/2005/8/layout/list1"/>
    <dgm:cxn modelId="{0CEC8973-14EB-4054-B8C2-BA1F758DC512}" type="presParOf" srcId="{ABFB2087-BE65-4340-A331-A91B2C860710}" destId="{C789B3D3-8444-46A6-BE1B-C0670C73F3B7}" srcOrd="1" destOrd="0" presId="urn:microsoft.com/office/officeart/2005/8/layout/list1"/>
    <dgm:cxn modelId="{C4F8C09F-8025-4B54-8A0F-48424742D95E}" type="presParOf" srcId="{486D36E0-042F-4937-8826-B7A2ED1F7BB4}" destId="{48E7E7D6-5BE1-49E1-8EDE-36A154BB8E05}" srcOrd="1" destOrd="0" presId="urn:microsoft.com/office/officeart/2005/8/layout/list1"/>
    <dgm:cxn modelId="{615FDDD6-8319-4585-942C-FF4AF85BE307}" type="presParOf" srcId="{486D36E0-042F-4937-8826-B7A2ED1F7BB4}" destId="{D4500826-CCC6-40B6-AA64-0749AC2EE0EA}" srcOrd="2" destOrd="0" presId="urn:microsoft.com/office/officeart/2005/8/layout/list1"/>
    <dgm:cxn modelId="{C347F304-A5B0-45ED-BBD3-B300F39C32B8}" type="presParOf" srcId="{486D36E0-042F-4937-8826-B7A2ED1F7BB4}" destId="{CECD4BEC-2BB3-4122-91C6-29EE488C05F9}" srcOrd="3" destOrd="0" presId="urn:microsoft.com/office/officeart/2005/8/layout/list1"/>
    <dgm:cxn modelId="{F92182F0-9E78-4749-AB59-F9A76864779E}" type="presParOf" srcId="{486D36E0-042F-4937-8826-B7A2ED1F7BB4}" destId="{A305D9F8-AB5D-4673-B3DA-4794A27CAC83}" srcOrd="4" destOrd="0" presId="urn:microsoft.com/office/officeart/2005/8/layout/list1"/>
    <dgm:cxn modelId="{DCBBFB55-C83E-4750-87AF-90531B5671E3}" type="presParOf" srcId="{A305D9F8-AB5D-4673-B3DA-4794A27CAC83}" destId="{C3DFE9C2-6E8A-42C6-99F7-2A0BCD670D28}" srcOrd="0" destOrd="0" presId="urn:microsoft.com/office/officeart/2005/8/layout/list1"/>
    <dgm:cxn modelId="{4E5753AB-189B-4160-80DB-A0FA715ACD2C}" type="presParOf" srcId="{A305D9F8-AB5D-4673-B3DA-4794A27CAC83}" destId="{683A1E7C-3E54-4422-BABA-4DBEFCF33E54}" srcOrd="1" destOrd="0" presId="urn:microsoft.com/office/officeart/2005/8/layout/list1"/>
    <dgm:cxn modelId="{94BFB32E-52D7-432B-A3F8-C1A6FFFD2B30}" type="presParOf" srcId="{486D36E0-042F-4937-8826-B7A2ED1F7BB4}" destId="{D09E8869-583F-41E8-8909-3ABD132ADCC5}" srcOrd="5" destOrd="0" presId="urn:microsoft.com/office/officeart/2005/8/layout/list1"/>
    <dgm:cxn modelId="{BC3B4C9D-03E9-4A2A-B70D-1734A314B70A}" type="presParOf" srcId="{486D36E0-042F-4937-8826-B7A2ED1F7BB4}" destId="{8AC282B8-7AFE-4B1E-88FD-23E4BEE26F14}" srcOrd="6" destOrd="0" presId="urn:microsoft.com/office/officeart/2005/8/layout/list1"/>
    <dgm:cxn modelId="{AF12965D-177B-4A59-9871-8396677383DF}" type="presParOf" srcId="{486D36E0-042F-4937-8826-B7A2ED1F7BB4}" destId="{D3EC321F-F17C-4812-AAB5-61E3053C9AFE}" srcOrd="7" destOrd="0" presId="urn:microsoft.com/office/officeart/2005/8/layout/list1"/>
    <dgm:cxn modelId="{8C0D2EF6-96A6-47F4-A36D-B34AAF54E08E}" type="presParOf" srcId="{486D36E0-042F-4937-8826-B7A2ED1F7BB4}" destId="{850DBBA3-D9AE-49D5-B343-0E51B8A5DC13}" srcOrd="8" destOrd="0" presId="urn:microsoft.com/office/officeart/2005/8/layout/list1"/>
    <dgm:cxn modelId="{083EC3B6-6C2C-4B2A-9A1D-186A74124551}" type="presParOf" srcId="{850DBBA3-D9AE-49D5-B343-0E51B8A5DC13}" destId="{F70E27CC-36BC-42AC-B698-6F9513CA41EF}" srcOrd="0" destOrd="0" presId="urn:microsoft.com/office/officeart/2005/8/layout/list1"/>
    <dgm:cxn modelId="{AB501ADC-D162-4F0C-A5D1-514CD236175B}" type="presParOf" srcId="{850DBBA3-D9AE-49D5-B343-0E51B8A5DC13}" destId="{8DA02F21-B981-4FBB-AC3A-A669CB29A57A}" srcOrd="1" destOrd="0" presId="urn:microsoft.com/office/officeart/2005/8/layout/list1"/>
    <dgm:cxn modelId="{F16F1ADE-BEDD-4758-8CEF-FA9CAB6D5FEA}" type="presParOf" srcId="{486D36E0-042F-4937-8826-B7A2ED1F7BB4}" destId="{DD2D2BBE-7653-439E-9537-6DAA745E1376}" srcOrd="9" destOrd="0" presId="urn:microsoft.com/office/officeart/2005/8/layout/list1"/>
    <dgm:cxn modelId="{09B47DBA-51CC-48EE-A405-105666575B91}" type="presParOf" srcId="{486D36E0-042F-4937-8826-B7A2ED1F7BB4}" destId="{87E5F42F-5009-48CB-8921-7B5BA746BD5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EE18B1-9233-461B-AAB3-989EE8ED765C}"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553D977-153E-4BCB-BB82-C1285DAF8B66}">
      <dgm:prSet phldrT="[Text]" custT="1"/>
      <dgm:spPr>
        <a:solidFill>
          <a:srgbClr val="002A6C"/>
        </a:solidFill>
      </dgm:spPr>
      <dgm:t>
        <a:bodyPr/>
        <a:lstStyle/>
        <a:p>
          <a:r>
            <a:rPr lang="ar-LB" sz="2000" b="1" dirty="0">
              <a:latin typeface="Times" panose="02020603050405020304" pitchFamily="18" charset="0"/>
              <a:cs typeface="Times" panose="02020603050405020304" pitchFamily="18" charset="0"/>
            </a:rPr>
            <a:t>الموافقة</a:t>
          </a:r>
          <a:endParaRPr lang="en-US" sz="2000" b="1" dirty="0">
            <a:latin typeface="Times" panose="02020603050405020304" pitchFamily="18" charset="0"/>
            <a:cs typeface="Times" panose="02020603050405020304" pitchFamily="18" charset="0"/>
          </a:endParaRPr>
        </a:p>
      </dgm:t>
    </dgm:pt>
    <dgm:pt modelId="{98C609A1-7F25-4CF8-9777-9C234B97343C}" type="parTrans" cxnId="{99C24A33-5D57-464F-AB04-65EF2512021C}">
      <dgm:prSet/>
      <dgm:spPr/>
      <dgm:t>
        <a:bodyPr/>
        <a:lstStyle/>
        <a:p>
          <a:endParaRPr lang="en-US" sz="1400">
            <a:latin typeface="Times" panose="02020603050405020304" pitchFamily="18" charset="0"/>
            <a:cs typeface="Times" panose="02020603050405020304" pitchFamily="18" charset="0"/>
          </a:endParaRPr>
        </a:p>
      </dgm:t>
    </dgm:pt>
    <dgm:pt modelId="{84A231C0-D349-408D-9FEA-3142BE2B9320}" type="sibTrans" cxnId="{99C24A33-5D57-464F-AB04-65EF2512021C}">
      <dgm:prSet/>
      <dgm:spPr/>
      <dgm:t>
        <a:bodyPr/>
        <a:lstStyle/>
        <a:p>
          <a:endParaRPr lang="en-US" sz="1400">
            <a:latin typeface="Times" panose="02020603050405020304" pitchFamily="18" charset="0"/>
            <a:cs typeface="Times" panose="02020603050405020304" pitchFamily="18" charset="0"/>
          </a:endParaRPr>
        </a:p>
      </dgm:t>
    </dgm:pt>
    <dgm:pt modelId="{8453BF17-46C1-411E-9482-05DA218B409F}">
      <dgm:prSet phldrT="[Text]" custT="1"/>
      <dgm:spPr>
        <a:solidFill>
          <a:schemeClr val="bg1">
            <a:lumMod val="65000"/>
          </a:schemeClr>
        </a:solidFill>
      </dgm:spPr>
      <dgm:t>
        <a:bodyPr/>
        <a:lstStyle/>
        <a:p>
          <a:r>
            <a:rPr lang="ar-LB" sz="2400" dirty="0">
              <a:solidFill>
                <a:srgbClr val="C00000"/>
              </a:solidFill>
              <a:latin typeface="Times" panose="02020603050405020304" pitchFamily="18" charset="0"/>
              <a:cs typeface="Times" panose="02020603050405020304" pitchFamily="18" charset="0"/>
            </a:rPr>
            <a:t>اعداد</a:t>
          </a:r>
          <a:r>
            <a:rPr lang="ar-LB" sz="2400" dirty="0">
              <a:solidFill>
                <a:srgbClr val="002A6C"/>
              </a:solidFill>
              <a:latin typeface="Times" panose="02020603050405020304" pitchFamily="18" charset="0"/>
              <a:cs typeface="Times" panose="02020603050405020304" pitchFamily="18" charset="0"/>
            </a:rPr>
            <a:t> </a:t>
          </a:r>
          <a:r>
            <a:rPr lang="ar-LB" sz="1400" dirty="0">
              <a:solidFill>
                <a:srgbClr val="002A6C"/>
              </a:solidFill>
              <a:latin typeface="Times" panose="02020603050405020304" pitchFamily="18" charset="0"/>
              <a:cs typeface="Times" panose="02020603050405020304" pitchFamily="18" charset="0"/>
            </a:rPr>
            <a:t>العمليّة الماليّة </a:t>
          </a:r>
          <a:endParaRPr lang="ar-LB" sz="2400" dirty="0">
            <a:solidFill>
              <a:srgbClr val="002A6C"/>
            </a:solidFill>
            <a:latin typeface="Times" panose="02020603050405020304" pitchFamily="18" charset="0"/>
            <a:cs typeface="Times" panose="02020603050405020304" pitchFamily="18" charset="0"/>
          </a:endParaRPr>
        </a:p>
        <a:p>
          <a:r>
            <a:rPr lang="ar-LB" sz="2400" dirty="0">
              <a:solidFill>
                <a:srgbClr val="C00000"/>
              </a:solidFill>
              <a:latin typeface="Times" panose="02020603050405020304" pitchFamily="18" charset="0"/>
              <a:cs typeface="Times" panose="02020603050405020304" pitchFamily="18" charset="0"/>
            </a:rPr>
            <a:t>العهدة</a:t>
          </a:r>
          <a:endParaRPr lang="en-US" sz="2400" dirty="0">
            <a:solidFill>
              <a:srgbClr val="C00000"/>
            </a:solidFill>
            <a:latin typeface="Times" panose="02020603050405020304" pitchFamily="18" charset="0"/>
            <a:cs typeface="Times" panose="02020603050405020304" pitchFamily="18" charset="0"/>
          </a:endParaRPr>
        </a:p>
      </dgm:t>
    </dgm:pt>
    <dgm:pt modelId="{C98C1B08-B695-4D50-A596-5C40DA80472A}" type="parTrans" cxnId="{63CC597E-CF2C-44A0-8B61-7159EA8CDE53}">
      <dgm:prSet/>
      <dgm:spPr/>
      <dgm:t>
        <a:bodyPr/>
        <a:lstStyle/>
        <a:p>
          <a:endParaRPr lang="en-US" sz="1400">
            <a:latin typeface="Times" panose="02020603050405020304" pitchFamily="18" charset="0"/>
            <a:cs typeface="Times" panose="02020603050405020304" pitchFamily="18" charset="0"/>
          </a:endParaRPr>
        </a:p>
      </dgm:t>
    </dgm:pt>
    <dgm:pt modelId="{E1BBBC85-B794-4EDC-A66F-70E8329AE24D}" type="sibTrans" cxnId="{63CC597E-CF2C-44A0-8B61-7159EA8CDE53}">
      <dgm:prSet/>
      <dgm:spPr/>
      <dgm:t>
        <a:bodyPr/>
        <a:lstStyle/>
        <a:p>
          <a:endParaRPr lang="en-US" sz="1400">
            <a:latin typeface="Times" panose="02020603050405020304" pitchFamily="18" charset="0"/>
            <a:cs typeface="Times" panose="02020603050405020304" pitchFamily="18" charset="0"/>
          </a:endParaRPr>
        </a:p>
      </dgm:t>
    </dgm:pt>
    <dgm:pt modelId="{2B4E77F9-A8B5-467A-9D98-424786BF1861}">
      <dgm:prSet phldrT="[Text]" custT="1"/>
      <dgm:spPr>
        <a:solidFill>
          <a:srgbClr val="C00000"/>
        </a:solidFill>
      </dgm:spPr>
      <dgm:t>
        <a:bodyPr/>
        <a:lstStyle/>
        <a:p>
          <a:r>
            <a:rPr lang="ar-LB" sz="2400" b="1" dirty="0">
              <a:solidFill>
                <a:schemeClr val="accent3"/>
              </a:solidFill>
              <a:latin typeface="Times" panose="02020603050405020304" pitchFamily="18" charset="0"/>
              <a:cs typeface="Times" panose="02020603050405020304" pitchFamily="18" charset="0"/>
            </a:rPr>
            <a:t>التسوية</a:t>
          </a:r>
          <a:endParaRPr lang="en-US" sz="2400" b="1" dirty="0">
            <a:solidFill>
              <a:schemeClr val="accent3"/>
            </a:solidFill>
            <a:latin typeface="Times" panose="02020603050405020304" pitchFamily="18" charset="0"/>
            <a:cs typeface="Times" panose="02020603050405020304" pitchFamily="18" charset="0"/>
          </a:endParaRPr>
        </a:p>
      </dgm:t>
    </dgm:pt>
    <dgm:pt modelId="{49EE3512-9D45-4FC3-87DB-F8E5D27E60A9}" type="parTrans" cxnId="{D1A15565-D71C-4D1A-B586-E194EE644C95}">
      <dgm:prSet/>
      <dgm:spPr/>
      <dgm:t>
        <a:bodyPr/>
        <a:lstStyle/>
        <a:p>
          <a:endParaRPr lang="en-US" sz="1400">
            <a:latin typeface="Times" panose="02020603050405020304" pitchFamily="18" charset="0"/>
            <a:cs typeface="Times" panose="02020603050405020304" pitchFamily="18" charset="0"/>
          </a:endParaRPr>
        </a:p>
      </dgm:t>
    </dgm:pt>
    <dgm:pt modelId="{D8A8233C-FE95-4D05-BD9B-D43B8A2B8795}" type="sibTrans" cxnId="{D1A15565-D71C-4D1A-B586-E194EE644C95}">
      <dgm:prSet/>
      <dgm:spPr/>
      <dgm:t>
        <a:bodyPr/>
        <a:lstStyle/>
        <a:p>
          <a:endParaRPr lang="en-US" sz="1400">
            <a:latin typeface="Times" panose="02020603050405020304" pitchFamily="18" charset="0"/>
            <a:cs typeface="Times" panose="02020603050405020304" pitchFamily="18" charset="0"/>
          </a:endParaRPr>
        </a:p>
      </dgm:t>
    </dgm:pt>
    <dgm:pt modelId="{310044F0-24E2-4337-8C97-898C6FD0089E}">
      <dgm:prSet phldrT="[Text]" custT="1"/>
      <dgm:spPr>
        <a:solidFill>
          <a:schemeClr val="accent1">
            <a:lumMod val="60000"/>
            <a:lumOff val="40000"/>
          </a:schemeClr>
        </a:solidFill>
      </dgm:spPr>
      <dgm:t>
        <a:bodyPr/>
        <a:lstStyle/>
        <a:p>
          <a:r>
            <a:rPr lang="ar-LB" sz="2400" dirty="0">
              <a:solidFill>
                <a:srgbClr val="C00000"/>
              </a:solidFill>
              <a:latin typeface="Times" panose="02020603050405020304" pitchFamily="18" charset="0"/>
              <a:cs typeface="Times" panose="02020603050405020304" pitchFamily="18" charset="0"/>
            </a:rPr>
            <a:t>مراجعة</a:t>
          </a:r>
          <a:r>
            <a:rPr lang="ar-LB" sz="1800" dirty="0">
              <a:solidFill>
                <a:srgbClr val="C00000"/>
              </a:solidFill>
              <a:latin typeface="Times" panose="02020603050405020304" pitchFamily="18" charset="0"/>
              <a:cs typeface="Times" panose="02020603050405020304" pitchFamily="18" charset="0"/>
            </a:rPr>
            <a:t> </a:t>
          </a:r>
          <a:r>
            <a:rPr lang="ar-LB" sz="1400" dirty="0">
              <a:solidFill>
                <a:srgbClr val="002A6C"/>
              </a:solidFill>
              <a:latin typeface="Times" panose="02020603050405020304" pitchFamily="18" charset="0"/>
              <a:cs typeface="Times" panose="02020603050405020304" pitchFamily="18" charset="0"/>
            </a:rPr>
            <a:t>العمليّة الماليّة </a:t>
          </a:r>
          <a:r>
            <a:rPr lang="ar-LB" sz="2400" dirty="0">
              <a:solidFill>
                <a:srgbClr val="C00000"/>
              </a:solidFill>
              <a:latin typeface="Times" panose="02020603050405020304" pitchFamily="18" charset="0"/>
              <a:cs typeface="Times" panose="02020603050405020304" pitchFamily="18" charset="0"/>
            </a:rPr>
            <a:t>التسجيل</a:t>
          </a:r>
          <a:endParaRPr lang="en-US" sz="2400" dirty="0">
            <a:solidFill>
              <a:srgbClr val="C00000"/>
            </a:solidFill>
            <a:latin typeface="Times" panose="02020603050405020304" pitchFamily="18" charset="0"/>
            <a:cs typeface="Times" panose="02020603050405020304" pitchFamily="18" charset="0"/>
          </a:endParaRPr>
        </a:p>
      </dgm:t>
    </dgm:pt>
    <dgm:pt modelId="{7D377F39-717C-4F43-B9E5-7CAA81E10A0E}" type="parTrans" cxnId="{C1110887-3BD3-4EF0-8CBE-292465A3FA3B}">
      <dgm:prSet/>
      <dgm:spPr/>
      <dgm:t>
        <a:bodyPr/>
        <a:lstStyle/>
        <a:p>
          <a:endParaRPr lang="en-US" sz="1400">
            <a:latin typeface="Times" panose="02020603050405020304" pitchFamily="18" charset="0"/>
            <a:cs typeface="Times" panose="02020603050405020304" pitchFamily="18" charset="0"/>
          </a:endParaRPr>
        </a:p>
      </dgm:t>
    </dgm:pt>
    <dgm:pt modelId="{CCDE5DAB-C8D4-4C41-AD0D-269916443DA1}" type="sibTrans" cxnId="{C1110887-3BD3-4EF0-8CBE-292465A3FA3B}">
      <dgm:prSet/>
      <dgm:spPr/>
      <dgm:t>
        <a:bodyPr/>
        <a:lstStyle/>
        <a:p>
          <a:endParaRPr lang="en-US" sz="1400">
            <a:latin typeface="Times" panose="02020603050405020304" pitchFamily="18" charset="0"/>
            <a:cs typeface="Times" panose="02020603050405020304" pitchFamily="18" charset="0"/>
          </a:endParaRPr>
        </a:p>
      </dgm:t>
    </dgm:pt>
    <dgm:pt modelId="{91E39C7A-BD28-4FAA-B0AB-1D258973663E}" type="pres">
      <dgm:prSet presAssocID="{D1EE18B1-9233-461B-AAB3-989EE8ED765C}" presName="compositeShape" presStyleCnt="0">
        <dgm:presLayoutVars>
          <dgm:chMax val="9"/>
          <dgm:dir/>
          <dgm:resizeHandles val="exact"/>
        </dgm:presLayoutVars>
      </dgm:prSet>
      <dgm:spPr/>
    </dgm:pt>
    <dgm:pt modelId="{B180C349-2915-4F6D-8FAD-984CABEB53B2}" type="pres">
      <dgm:prSet presAssocID="{D1EE18B1-9233-461B-AAB3-989EE8ED765C}" presName="triangle1" presStyleLbl="node1" presStyleIdx="0" presStyleCnt="4">
        <dgm:presLayoutVars>
          <dgm:bulletEnabled val="1"/>
        </dgm:presLayoutVars>
      </dgm:prSet>
      <dgm:spPr/>
    </dgm:pt>
    <dgm:pt modelId="{DCCBCCB7-D1E3-4252-BD18-D5E7638CBF70}" type="pres">
      <dgm:prSet presAssocID="{D1EE18B1-9233-461B-AAB3-989EE8ED765C}" presName="triangle2" presStyleLbl="node1" presStyleIdx="1" presStyleCnt="4" custScaleX="117156">
        <dgm:presLayoutVars>
          <dgm:bulletEnabled val="1"/>
        </dgm:presLayoutVars>
      </dgm:prSet>
      <dgm:spPr/>
    </dgm:pt>
    <dgm:pt modelId="{6BB15BDC-5B6F-482D-8601-6064CEE94D4D}" type="pres">
      <dgm:prSet presAssocID="{D1EE18B1-9233-461B-AAB3-989EE8ED765C}" presName="triangle3" presStyleLbl="node1" presStyleIdx="2" presStyleCnt="4" custScaleY="98947">
        <dgm:presLayoutVars>
          <dgm:bulletEnabled val="1"/>
        </dgm:presLayoutVars>
      </dgm:prSet>
      <dgm:spPr/>
    </dgm:pt>
    <dgm:pt modelId="{A36FA55E-AEA5-46F5-AB05-C9CD0CB1E876}" type="pres">
      <dgm:prSet presAssocID="{D1EE18B1-9233-461B-AAB3-989EE8ED765C}" presName="triangle4" presStyleLbl="node1" presStyleIdx="3" presStyleCnt="4" custScaleX="112415">
        <dgm:presLayoutVars>
          <dgm:bulletEnabled val="1"/>
        </dgm:presLayoutVars>
      </dgm:prSet>
      <dgm:spPr/>
    </dgm:pt>
  </dgm:ptLst>
  <dgm:cxnLst>
    <dgm:cxn modelId="{0E32332B-CA4D-41A6-8BCB-9505DE536209}" type="presOf" srcId="{310044F0-24E2-4337-8C97-898C6FD0089E}" destId="{A36FA55E-AEA5-46F5-AB05-C9CD0CB1E876}" srcOrd="0" destOrd="0" presId="urn:microsoft.com/office/officeart/2005/8/layout/pyramid4"/>
    <dgm:cxn modelId="{99C24A33-5D57-464F-AB04-65EF2512021C}" srcId="{D1EE18B1-9233-461B-AAB3-989EE8ED765C}" destId="{F553D977-153E-4BCB-BB82-C1285DAF8B66}" srcOrd="0" destOrd="0" parTransId="{98C609A1-7F25-4CF8-9777-9C234B97343C}" sibTransId="{84A231C0-D349-408D-9FEA-3142BE2B9320}"/>
    <dgm:cxn modelId="{5EBC4D5C-9E53-47F1-8B70-A9B0D156ED27}" type="presOf" srcId="{8453BF17-46C1-411E-9482-05DA218B409F}" destId="{DCCBCCB7-D1E3-4252-BD18-D5E7638CBF70}" srcOrd="0" destOrd="0" presId="urn:microsoft.com/office/officeart/2005/8/layout/pyramid4"/>
    <dgm:cxn modelId="{D1A15565-D71C-4D1A-B586-E194EE644C95}" srcId="{D1EE18B1-9233-461B-AAB3-989EE8ED765C}" destId="{2B4E77F9-A8B5-467A-9D98-424786BF1861}" srcOrd="2" destOrd="0" parTransId="{49EE3512-9D45-4FC3-87DB-F8E5D27E60A9}" sibTransId="{D8A8233C-FE95-4D05-BD9B-D43B8A2B8795}"/>
    <dgm:cxn modelId="{5F05A773-A604-4E8B-99B3-7E48C9C1FCB3}" type="presOf" srcId="{D1EE18B1-9233-461B-AAB3-989EE8ED765C}" destId="{91E39C7A-BD28-4FAA-B0AB-1D258973663E}" srcOrd="0" destOrd="0" presId="urn:microsoft.com/office/officeart/2005/8/layout/pyramid4"/>
    <dgm:cxn modelId="{B94C9B74-A392-438D-83AF-9DFBD00DE97D}" type="presOf" srcId="{F553D977-153E-4BCB-BB82-C1285DAF8B66}" destId="{B180C349-2915-4F6D-8FAD-984CABEB53B2}" srcOrd="0" destOrd="0" presId="urn:microsoft.com/office/officeart/2005/8/layout/pyramid4"/>
    <dgm:cxn modelId="{0FE2115A-20C9-470C-811E-DA90A425C37D}" type="presOf" srcId="{2B4E77F9-A8B5-467A-9D98-424786BF1861}" destId="{6BB15BDC-5B6F-482D-8601-6064CEE94D4D}" srcOrd="0" destOrd="0" presId="urn:microsoft.com/office/officeart/2005/8/layout/pyramid4"/>
    <dgm:cxn modelId="{63CC597E-CF2C-44A0-8B61-7159EA8CDE53}" srcId="{D1EE18B1-9233-461B-AAB3-989EE8ED765C}" destId="{8453BF17-46C1-411E-9482-05DA218B409F}" srcOrd="1" destOrd="0" parTransId="{C98C1B08-B695-4D50-A596-5C40DA80472A}" sibTransId="{E1BBBC85-B794-4EDC-A66F-70E8329AE24D}"/>
    <dgm:cxn modelId="{C1110887-3BD3-4EF0-8CBE-292465A3FA3B}" srcId="{D1EE18B1-9233-461B-AAB3-989EE8ED765C}" destId="{310044F0-24E2-4337-8C97-898C6FD0089E}" srcOrd="3" destOrd="0" parTransId="{7D377F39-717C-4F43-B9E5-7CAA81E10A0E}" sibTransId="{CCDE5DAB-C8D4-4C41-AD0D-269916443DA1}"/>
    <dgm:cxn modelId="{DA0B4DB9-386F-45F5-9E7C-8F064B2ECB08}" type="presParOf" srcId="{91E39C7A-BD28-4FAA-B0AB-1D258973663E}" destId="{B180C349-2915-4F6D-8FAD-984CABEB53B2}" srcOrd="0" destOrd="0" presId="urn:microsoft.com/office/officeart/2005/8/layout/pyramid4"/>
    <dgm:cxn modelId="{0461000D-5958-4BA6-BA70-22094359FF1A}" type="presParOf" srcId="{91E39C7A-BD28-4FAA-B0AB-1D258973663E}" destId="{DCCBCCB7-D1E3-4252-BD18-D5E7638CBF70}" srcOrd="1" destOrd="0" presId="urn:microsoft.com/office/officeart/2005/8/layout/pyramid4"/>
    <dgm:cxn modelId="{7E96C3F0-8240-4851-BF4F-428ECD06A453}" type="presParOf" srcId="{91E39C7A-BD28-4FAA-B0AB-1D258973663E}" destId="{6BB15BDC-5B6F-482D-8601-6064CEE94D4D}" srcOrd="2" destOrd="0" presId="urn:microsoft.com/office/officeart/2005/8/layout/pyramid4"/>
    <dgm:cxn modelId="{4BF9B997-2090-4048-BE5D-9C5DC3E9AE63}" type="presParOf" srcId="{91E39C7A-BD28-4FAA-B0AB-1D258973663E}" destId="{A36FA55E-AEA5-46F5-AB05-C9CD0CB1E87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F7C9D4-7634-49E7-8CF9-41022CFA0D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3DAB41-9F25-4970-881A-7A90104A57CA}">
      <dgm:prSet phldrT="[Text]" custT="1"/>
      <dgm:spPr/>
      <dgm:t>
        <a:bodyPr/>
        <a:lstStyle/>
        <a:p>
          <a:pPr rtl="1"/>
          <a:r>
            <a:rPr lang="ar-LB" altLang="en-US" sz="2000" dirty="0">
              <a:solidFill>
                <a:srgbClr val="C2113A"/>
              </a:solidFill>
              <a:latin typeface="Times" panose="02020603050405020304" pitchFamily="18" charset="0"/>
              <a:cs typeface="Times" panose="02020603050405020304" pitchFamily="18" charset="0"/>
            </a:rPr>
            <a:t>الخطوة 1.</a:t>
          </a:r>
          <a:r>
            <a:rPr lang="en-US" altLang="en-US" sz="2000" dirty="0">
              <a:solidFill>
                <a:srgbClr val="C2113A"/>
              </a:solidFill>
              <a:latin typeface="Times" panose="02020603050405020304" pitchFamily="18" charset="0"/>
              <a:cs typeface="Times" panose="02020603050405020304" pitchFamily="18" charset="0"/>
            </a:rPr>
            <a:t> </a:t>
          </a:r>
          <a:r>
            <a:rPr lang="ar-LB" altLang="en-US" sz="2000" dirty="0">
              <a:solidFill>
                <a:srgbClr val="002A6C"/>
              </a:solidFill>
              <a:latin typeface="Times" panose="02020603050405020304" pitchFamily="18" charset="0"/>
              <a:cs typeface="Times" panose="02020603050405020304" pitchFamily="18" charset="0"/>
            </a:rPr>
            <a:t>تسجيل الرصيد النهائي لكشف الحساب</a:t>
          </a:r>
          <a:endParaRPr lang="en-US" sz="2000" dirty="0">
            <a:solidFill>
              <a:srgbClr val="002A6C"/>
            </a:solidFill>
            <a:latin typeface="Times" panose="02020603050405020304" pitchFamily="18" charset="0"/>
            <a:cs typeface="Times" panose="02020603050405020304" pitchFamily="18" charset="0"/>
          </a:endParaRPr>
        </a:p>
      </dgm:t>
    </dgm:pt>
    <dgm:pt modelId="{D8A5B431-7169-449A-8CD4-4064AAA9A8B3}" type="parTrans" cxnId="{E6E7DC6F-193A-4026-9A19-B7F5BA1B55E2}">
      <dgm:prSet/>
      <dgm:spPr/>
      <dgm:t>
        <a:bodyPr/>
        <a:lstStyle/>
        <a:p>
          <a:pPr rtl="1"/>
          <a:endParaRPr lang="en-US" sz="1800">
            <a:latin typeface="Times" panose="02020603050405020304" pitchFamily="18" charset="0"/>
            <a:cs typeface="Times" panose="02020603050405020304" pitchFamily="18" charset="0"/>
          </a:endParaRPr>
        </a:p>
      </dgm:t>
    </dgm:pt>
    <dgm:pt modelId="{D1412FC1-0110-4F0D-945E-8A0C1A9A982E}" type="sibTrans" cxnId="{E6E7DC6F-193A-4026-9A19-B7F5BA1B55E2}">
      <dgm:prSet/>
      <dgm:spPr/>
      <dgm:t>
        <a:bodyPr/>
        <a:lstStyle/>
        <a:p>
          <a:pPr rtl="1"/>
          <a:endParaRPr lang="en-US" sz="1800">
            <a:latin typeface="Times" panose="02020603050405020304" pitchFamily="18" charset="0"/>
            <a:cs typeface="Times" panose="02020603050405020304" pitchFamily="18" charset="0"/>
          </a:endParaRPr>
        </a:p>
      </dgm:t>
    </dgm:pt>
    <dgm:pt modelId="{926FCEF8-F20E-4B02-A11F-C57975067EA2}">
      <dgm:prSet phldrT="[Text]" custT="1"/>
      <dgm:spPr/>
      <dgm:t>
        <a:bodyPr/>
        <a:lstStyle/>
        <a:p>
          <a:pPr rtl="1"/>
          <a:r>
            <a:rPr lang="ar-LB" altLang="en-US" sz="2000" dirty="0">
              <a:solidFill>
                <a:srgbClr val="C2113A"/>
              </a:solidFill>
              <a:latin typeface="Times" panose="02020603050405020304" pitchFamily="18" charset="0"/>
              <a:cs typeface="Times" panose="02020603050405020304" pitchFamily="18" charset="0"/>
            </a:rPr>
            <a:t>الخطوة 2. </a:t>
          </a:r>
          <a:r>
            <a:rPr lang="ar-LB" altLang="en-US" sz="2000" dirty="0">
              <a:solidFill>
                <a:srgbClr val="002A6C"/>
              </a:solidFill>
              <a:latin typeface="Times" panose="02020603050405020304" pitchFamily="18" charset="0"/>
              <a:cs typeface="Times" panose="02020603050405020304" pitchFamily="18" charset="0"/>
            </a:rPr>
            <a:t>إعداد قائمة مفصلة بالودائع التي لا تزال قيد 	التحصيل</a:t>
          </a:r>
          <a:endParaRPr lang="en-US" sz="2000" dirty="0">
            <a:solidFill>
              <a:srgbClr val="002A6C"/>
            </a:solidFill>
            <a:latin typeface="Times" panose="02020603050405020304" pitchFamily="18" charset="0"/>
            <a:cs typeface="Times" panose="02020603050405020304" pitchFamily="18" charset="0"/>
          </a:endParaRPr>
        </a:p>
      </dgm:t>
    </dgm:pt>
    <dgm:pt modelId="{840240FB-8FE4-40FA-9DAD-C72962F6EB1C}" type="parTrans" cxnId="{D18D46E3-B1C2-4B5A-89BE-9D2F4C4D7D5D}">
      <dgm:prSet/>
      <dgm:spPr/>
      <dgm:t>
        <a:bodyPr/>
        <a:lstStyle/>
        <a:p>
          <a:pPr rtl="1"/>
          <a:endParaRPr lang="en-US" sz="1800">
            <a:latin typeface="Times" panose="02020603050405020304" pitchFamily="18" charset="0"/>
            <a:cs typeface="Times" panose="02020603050405020304" pitchFamily="18" charset="0"/>
          </a:endParaRPr>
        </a:p>
      </dgm:t>
    </dgm:pt>
    <dgm:pt modelId="{B61EC13E-AEAC-4CDD-99C7-FB9DF3BC5375}" type="sibTrans" cxnId="{D18D46E3-B1C2-4B5A-89BE-9D2F4C4D7D5D}">
      <dgm:prSet/>
      <dgm:spPr/>
      <dgm:t>
        <a:bodyPr/>
        <a:lstStyle/>
        <a:p>
          <a:pPr rtl="1"/>
          <a:endParaRPr lang="en-US" sz="1800">
            <a:latin typeface="Times" panose="02020603050405020304" pitchFamily="18" charset="0"/>
            <a:cs typeface="Times" panose="02020603050405020304" pitchFamily="18" charset="0"/>
          </a:endParaRPr>
        </a:p>
      </dgm:t>
    </dgm:pt>
    <dgm:pt modelId="{A8F8B4A9-6396-4E82-9BD6-0CD559E7DFB6}">
      <dgm:prSet phldrT="[Text]" custT="1"/>
      <dgm:spPr/>
      <dgm:t>
        <a:bodyPr/>
        <a:lstStyle/>
        <a:p>
          <a:pPr rtl="1"/>
          <a:r>
            <a:rPr lang="ar-LB" altLang="en-US" sz="2000" dirty="0">
              <a:solidFill>
                <a:srgbClr val="C2113A"/>
              </a:solidFill>
              <a:latin typeface="Times" panose="02020603050405020304" pitchFamily="18" charset="0"/>
              <a:cs typeface="Times" panose="02020603050405020304" pitchFamily="18" charset="0"/>
            </a:rPr>
            <a:t>الخطوة 3. </a:t>
          </a:r>
          <a:r>
            <a:rPr lang="ar-LB" altLang="en-US" sz="2000" dirty="0">
              <a:solidFill>
                <a:srgbClr val="002A6C"/>
              </a:solidFill>
              <a:latin typeface="Times" panose="02020603050405020304" pitchFamily="18" charset="0"/>
              <a:cs typeface="Times" panose="02020603050405020304" pitchFamily="18" charset="0"/>
            </a:rPr>
            <a:t>إضافة مجموع الودائع قيد التحصيل إلى الرصيد النهائي من 	الخطوة </a:t>
          </a:r>
          <a:endParaRPr lang="en-US" sz="2000" dirty="0">
            <a:solidFill>
              <a:srgbClr val="002A6C"/>
            </a:solidFill>
            <a:latin typeface="Times" panose="02020603050405020304" pitchFamily="18" charset="0"/>
            <a:cs typeface="Times" panose="02020603050405020304" pitchFamily="18" charset="0"/>
          </a:endParaRPr>
        </a:p>
      </dgm:t>
    </dgm:pt>
    <dgm:pt modelId="{CA2BBF49-C17A-4CCE-A21F-3B8B8F806075}" type="parTrans" cxnId="{68B35F58-479C-4331-9DDE-D57CDC766799}">
      <dgm:prSet/>
      <dgm:spPr/>
      <dgm:t>
        <a:bodyPr/>
        <a:lstStyle/>
        <a:p>
          <a:pPr rtl="1"/>
          <a:endParaRPr lang="en-US" sz="1800">
            <a:latin typeface="Times" panose="02020603050405020304" pitchFamily="18" charset="0"/>
            <a:cs typeface="Times" panose="02020603050405020304" pitchFamily="18" charset="0"/>
          </a:endParaRPr>
        </a:p>
      </dgm:t>
    </dgm:pt>
    <dgm:pt modelId="{696C234C-6E6E-4317-A2D4-9C95BC110144}" type="sibTrans" cxnId="{68B35F58-479C-4331-9DDE-D57CDC766799}">
      <dgm:prSet/>
      <dgm:spPr/>
      <dgm:t>
        <a:bodyPr/>
        <a:lstStyle/>
        <a:p>
          <a:pPr rtl="1"/>
          <a:endParaRPr lang="en-US" sz="1800">
            <a:latin typeface="Times" panose="02020603050405020304" pitchFamily="18" charset="0"/>
            <a:cs typeface="Times" panose="02020603050405020304" pitchFamily="18" charset="0"/>
          </a:endParaRPr>
        </a:p>
      </dgm:t>
    </dgm:pt>
    <dgm:pt modelId="{C0593869-CE5E-4791-80D3-18E8E9B12A29}">
      <dgm:prSet phldrT="[Text]" custT="1"/>
      <dgm:spPr/>
      <dgm:t>
        <a:bodyPr/>
        <a:lstStyle/>
        <a:p>
          <a:pPr rtl="1"/>
          <a:r>
            <a:rPr lang="ar-LB" altLang="en-US" sz="2000" dirty="0">
              <a:solidFill>
                <a:srgbClr val="C2113A"/>
              </a:solidFill>
              <a:latin typeface="Times" panose="02020603050405020304" pitchFamily="18" charset="0"/>
              <a:cs typeface="Times" panose="02020603050405020304" pitchFamily="18" charset="0"/>
            </a:rPr>
            <a:t>الخطوة 4.</a:t>
          </a:r>
          <a:r>
            <a:rPr lang="en-US" altLang="en-US" sz="2000" dirty="0">
              <a:solidFill>
                <a:srgbClr val="C2113A"/>
              </a:solidFill>
              <a:latin typeface="Times" panose="02020603050405020304" pitchFamily="18" charset="0"/>
              <a:cs typeface="Times" panose="02020603050405020304" pitchFamily="18" charset="0"/>
            </a:rPr>
            <a:t> </a:t>
          </a:r>
          <a:r>
            <a:rPr lang="ar-LB" altLang="en-US" sz="2000" dirty="0">
              <a:solidFill>
                <a:srgbClr val="002A6C"/>
              </a:solidFill>
              <a:latin typeface="Times" panose="02020603050405020304" pitchFamily="18" charset="0"/>
              <a:cs typeface="Times" panose="02020603050405020304" pitchFamily="18" charset="0"/>
            </a:rPr>
            <a:t>إعداد قائمة مفصلة بالشيكات المعلقة (المرسلة/ مكتوبة، ولكن لم 	يتم تبديله في غرفة المقاصة)</a:t>
          </a:r>
          <a:endParaRPr lang="en-US" sz="2000" dirty="0">
            <a:solidFill>
              <a:srgbClr val="002A6C"/>
            </a:solidFill>
            <a:latin typeface="Times" panose="02020603050405020304" pitchFamily="18" charset="0"/>
            <a:cs typeface="Times" panose="02020603050405020304" pitchFamily="18" charset="0"/>
          </a:endParaRPr>
        </a:p>
      </dgm:t>
    </dgm:pt>
    <dgm:pt modelId="{753D7288-DA63-4F94-A394-870440C293C2}" type="parTrans" cxnId="{CD24B005-A3B9-4712-84C0-523427C42CF9}">
      <dgm:prSet/>
      <dgm:spPr/>
      <dgm:t>
        <a:bodyPr/>
        <a:lstStyle/>
        <a:p>
          <a:endParaRPr lang="en-US" sz="1800">
            <a:latin typeface="Times" panose="02020603050405020304" pitchFamily="18" charset="0"/>
            <a:cs typeface="Times" panose="02020603050405020304" pitchFamily="18" charset="0"/>
          </a:endParaRPr>
        </a:p>
      </dgm:t>
    </dgm:pt>
    <dgm:pt modelId="{3C5157C6-E2DB-44E2-A39E-5D68480F2335}" type="sibTrans" cxnId="{CD24B005-A3B9-4712-84C0-523427C42CF9}">
      <dgm:prSet/>
      <dgm:spPr/>
      <dgm:t>
        <a:bodyPr/>
        <a:lstStyle/>
        <a:p>
          <a:endParaRPr lang="en-US" sz="1800">
            <a:latin typeface="Times" panose="02020603050405020304" pitchFamily="18" charset="0"/>
            <a:cs typeface="Times" panose="02020603050405020304" pitchFamily="18" charset="0"/>
          </a:endParaRPr>
        </a:p>
      </dgm:t>
    </dgm:pt>
    <dgm:pt modelId="{2A33D3FD-0B65-4B40-937D-0F3A9435E8AB}">
      <dgm:prSet phldrT="[Text]" custT="1"/>
      <dgm:spPr/>
      <dgm:t>
        <a:bodyPr/>
        <a:lstStyle/>
        <a:p>
          <a:pPr algn="r" rtl="1"/>
          <a:r>
            <a:rPr lang="ar-LB" altLang="en-US" sz="2000" dirty="0">
              <a:solidFill>
                <a:srgbClr val="C2113A"/>
              </a:solidFill>
              <a:latin typeface="Times" panose="02020603050405020304" pitchFamily="18" charset="0"/>
              <a:cs typeface="Times" panose="02020603050405020304" pitchFamily="18" charset="0"/>
            </a:rPr>
            <a:t>الخطوة 5. </a:t>
          </a:r>
          <a:r>
            <a:rPr lang="ar-LB" altLang="en-US" sz="2000" dirty="0">
              <a:solidFill>
                <a:srgbClr val="002A6C"/>
              </a:solidFill>
              <a:latin typeface="Times" panose="02020603050405020304" pitchFamily="18" charset="0"/>
              <a:cs typeface="Times" panose="02020603050405020304" pitchFamily="18" charset="0"/>
            </a:rPr>
            <a:t>طرح المجموع المستحق من الرصيد النهائي. وهكذا 	تحصل 	على الرصيد المصرفي المعدل</a:t>
          </a:r>
          <a:endParaRPr lang="en-US" sz="2000" dirty="0">
            <a:solidFill>
              <a:srgbClr val="002A6C"/>
            </a:solidFill>
            <a:latin typeface="Times" panose="02020603050405020304" pitchFamily="18" charset="0"/>
            <a:cs typeface="Times" panose="02020603050405020304" pitchFamily="18" charset="0"/>
          </a:endParaRPr>
        </a:p>
      </dgm:t>
    </dgm:pt>
    <dgm:pt modelId="{89C4E1CD-43DF-40F2-8ABF-B7BFEE3F1037}" type="parTrans" cxnId="{B183432E-1DF7-4ADB-8079-779A5369FA7E}">
      <dgm:prSet/>
      <dgm:spPr/>
      <dgm:t>
        <a:bodyPr/>
        <a:lstStyle/>
        <a:p>
          <a:endParaRPr lang="en-US" sz="1800">
            <a:latin typeface="Times" panose="02020603050405020304" pitchFamily="18" charset="0"/>
            <a:cs typeface="Times" panose="02020603050405020304" pitchFamily="18" charset="0"/>
          </a:endParaRPr>
        </a:p>
      </dgm:t>
    </dgm:pt>
    <dgm:pt modelId="{4F0B35B7-9EF7-4AB0-84F1-CCC36E19AC40}" type="sibTrans" cxnId="{B183432E-1DF7-4ADB-8079-779A5369FA7E}">
      <dgm:prSet/>
      <dgm:spPr/>
      <dgm:t>
        <a:bodyPr/>
        <a:lstStyle/>
        <a:p>
          <a:endParaRPr lang="en-US" sz="1800">
            <a:latin typeface="Times" panose="02020603050405020304" pitchFamily="18" charset="0"/>
            <a:cs typeface="Times" panose="02020603050405020304" pitchFamily="18" charset="0"/>
          </a:endParaRPr>
        </a:p>
      </dgm:t>
    </dgm:pt>
    <dgm:pt modelId="{BDECA65B-734F-4A2E-AF1B-1A168C035244}">
      <dgm:prSet phldrT="[Text]" custT="1"/>
      <dgm:spPr/>
      <dgm:t>
        <a:bodyPr anchor="ctr"/>
        <a:lstStyle/>
        <a:p>
          <a:pPr rtl="1"/>
          <a:r>
            <a:rPr lang="ar-LB" altLang="en-US" sz="4800" b="1" dirty="0">
              <a:solidFill>
                <a:srgbClr val="C00000"/>
              </a:solidFill>
              <a:latin typeface="Times" panose="02020603050405020304" pitchFamily="18" charset="0"/>
              <a:cs typeface="Times" panose="02020603050405020304" pitchFamily="18" charset="0"/>
            </a:rPr>
            <a:t>خطوات التسوية المصرفية</a:t>
          </a:r>
          <a:endParaRPr lang="en-US" sz="4800" dirty="0">
            <a:solidFill>
              <a:srgbClr val="C00000"/>
            </a:solidFill>
            <a:latin typeface="Times" panose="02020603050405020304" pitchFamily="18" charset="0"/>
            <a:cs typeface="Times" panose="02020603050405020304" pitchFamily="18" charset="0"/>
          </a:endParaRPr>
        </a:p>
      </dgm:t>
    </dgm:pt>
    <dgm:pt modelId="{84F5C57D-5168-4FE4-BCDF-100D47E40016}" type="sibTrans" cxnId="{20C2D74C-BEAE-4285-A9A4-9B66EC608255}">
      <dgm:prSet/>
      <dgm:spPr/>
      <dgm:t>
        <a:bodyPr/>
        <a:lstStyle/>
        <a:p>
          <a:pPr rtl="1"/>
          <a:endParaRPr lang="en-US" sz="1800">
            <a:latin typeface="Times" panose="02020603050405020304" pitchFamily="18" charset="0"/>
            <a:cs typeface="Times" panose="02020603050405020304" pitchFamily="18" charset="0"/>
          </a:endParaRPr>
        </a:p>
      </dgm:t>
    </dgm:pt>
    <dgm:pt modelId="{2DB11972-BDB8-4B9D-A918-7D0BCE246698}" type="parTrans" cxnId="{20C2D74C-BEAE-4285-A9A4-9B66EC608255}">
      <dgm:prSet/>
      <dgm:spPr/>
      <dgm:t>
        <a:bodyPr/>
        <a:lstStyle/>
        <a:p>
          <a:pPr rtl="1"/>
          <a:endParaRPr lang="en-US" sz="1800">
            <a:latin typeface="Times" panose="02020603050405020304" pitchFamily="18" charset="0"/>
            <a:cs typeface="Times" panose="02020603050405020304" pitchFamily="18" charset="0"/>
          </a:endParaRPr>
        </a:p>
      </dgm:t>
    </dgm:pt>
    <dgm:pt modelId="{AE028825-02E2-42A8-A8BF-E2FBBE6F22C9}">
      <dgm:prSet phldrT="[Text]" custT="1"/>
      <dgm:spPr/>
      <dgm:t>
        <a:bodyPr/>
        <a:lstStyle/>
        <a:p>
          <a:pPr algn="r" rtl="1"/>
          <a:r>
            <a:rPr lang="ar-LB" altLang="en-US" sz="2000" dirty="0">
              <a:solidFill>
                <a:srgbClr val="C2113A"/>
              </a:solidFill>
              <a:latin typeface="Times" panose="02020603050405020304" pitchFamily="18" charset="0"/>
              <a:cs typeface="Times" panose="02020603050405020304" pitchFamily="18" charset="0"/>
            </a:rPr>
            <a:t>الخطوة 6. </a:t>
          </a:r>
          <a:r>
            <a:rPr lang="en-US" altLang="en-US" sz="2000" dirty="0">
              <a:solidFill>
                <a:srgbClr val="C2113A"/>
              </a:solidFill>
              <a:latin typeface="Times" panose="02020603050405020304" pitchFamily="18" charset="0"/>
              <a:cs typeface="Times" panose="02020603050405020304" pitchFamily="18" charset="0"/>
            </a:rPr>
            <a:t> </a:t>
          </a:r>
          <a:r>
            <a:rPr lang="ar-LB" altLang="en-US" sz="2000" dirty="0">
              <a:solidFill>
                <a:srgbClr val="002A6C"/>
              </a:solidFill>
              <a:latin typeface="Times" panose="02020603050405020304" pitchFamily="18" charset="0"/>
              <a:cs typeface="Times" panose="02020603050405020304" pitchFamily="18" charset="0"/>
            </a:rPr>
            <a:t>تعديل رصيد سجل الحسابات لإضافة أي فائدة يرسلها	المصرف وطرح أي رسوم مترتبة. وبهذا تحصل على 	رصيد 	دفتر الأستاذ العام</a:t>
          </a:r>
          <a:r>
            <a:rPr lang="ar-LB" altLang="en-US" sz="2000" dirty="0">
              <a:solidFill>
                <a:schemeClr val="accent6">
                  <a:lumMod val="75000"/>
                </a:schemeClr>
              </a:solidFill>
              <a:latin typeface="Times" panose="02020603050405020304" pitchFamily="18" charset="0"/>
              <a:cs typeface="Times" panose="02020603050405020304" pitchFamily="18" charset="0"/>
            </a:rPr>
            <a:t>. </a:t>
          </a:r>
          <a:endParaRPr lang="en-US" sz="2000" dirty="0">
            <a:latin typeface="Times" panose="02020603050405020304" pitchFamily="18" charset="0"/>
            <a:cs typeface="Times" panose="02020603050405020304" pitchFamily="18" charset="0"/>
          </a:endParaRPr>
        </a:p>
      </dgm:t>
    </dgm:pt>
    <dgm:pt modelId="{7B773245-6BA4-4C91-91FE-C3605C125035}" type="parTrans" cxnId="{A0D5D4B5-27C6-4CE0-B49A-8BE999FDA7DF}">
      <dgm:prSet/>
      <dgm:spPr/>
      <dgm:t>
        <a:bodyPr/>
        <a:lstStyle/>
        <a:p>
          <a:endParaRPr lang="en-US" sz="1400">
            <a:latin typeface="Times" panose="02020603050405020304" pitchFamily="18" charset="0"/>
            <a:cs typeface="Times" panose="02020603050405020304" pitchFamily="18" charset="0"/>
          </a:endParaRPr>
        </a:p>
      </dgm:t>
    </dgm:pt>
    <dgm:pt modelId="{2C40F64D-587C-443C-BB8C-B399C17F4794}" type="sibTrans" cxnId="{A0D5D4B5-27C6-4CE0-B49A-8BE999FDA7DF}">
      <dgm:prSet/>
      <dgm:spPr/>
      <dgm:t>
        <a:bodyPr/>
        <a:lstStyle/>
        <a:p>
          <a:endParaRPr lang="en-US" sz="1400">
            <a:latin typeface="Times" panose="02020603050405020304" pitchFamily="18" charset="0"/>
            <a:cs typeface="Times" panose="02020603050405020304" pitchFamily="18" charset="0"/>
          </a:endParaRPr>
        </a:p>
      </dgm:t>
    </dgm:pt>
    <dgm:pt modelId="{BE5433ED-F0CC-41B7-860F-133919796696}">
      <dgm:prSet phldrT="[Text]" custT="1"/>
      <dgm:spPr/>
      <dgm:t>
        <a:bodyPr/>
        <a:lstStyle/>
        <a:p>
          <a:pPr rtl="1"/>
          <a:r>
            <a:rPr lang="ar-LB" altLang="en-US" sz="2000" dirty="0">
              <a:solidFill>
                <a:srgbClr val="C2113A"/>
              </a:solidFill>
              <a:latin typeface="Times" panose="02020603050405020304" pitchFamily="18" charset="0"/>
              <a:cs typeface="Times" panose="02020603050405020304" pitchFamily="18" charset="0"/>
            </a:rPr>
            <a:t>الخطوة 7. </a:t>
          </a:r>
          <a:r>
            <a:rPr lang="ar-LB" altLang="en-US" sz="2000" dirty="0">
              <a:solidFill>
                <a:srgbClr val="002A6C"/>
              </a:solidFill>
              <a:latin typeface="Times" panose="02020603050405020304" pitchFamily="18" charset="0"/>
              <a:cs typeface="Times" panose="02020603050405020304" pitchFamily="18" charset="0"/>
            </a:rPr>
            <a:t>مقارنة الرصيد المصرفي المعدل برصيد سجل الحسابات 	المعدل. يتعين على هذه المبالغ أن تتوافق</a:t>
          </a:r>
          <a:r>
            <a:rPr lang="ar-LB" altLang="en-US" sz="1800" dirty="0">
              <a:solidFill>
                <a:srgbClr val="002A6C"/>
              </a:solidFill>
              <a:latin typeface="Times" panose="02020603050405020304" pitchFamily="18" charset="0"/>
              <a:cs typeface="Times" panose="02020603050405020304" pitchFamily="18" charset="0"/>
            </a:rPr>
            <a:t>.</a:t>
          </a:r>
          <a:endParaRPr lang="en-US" sz="1800" dirty="0">
            <a:solidFill>
              <a:srgbClr val="002A6C"/>
            </a:solidFill>
            <a:latin typeface="Times" panose="02020603050405020304" pitchFamily="18" charset="0"/>
            <a:cs typeface="Times" panose="02020603050405020304" pitchFamily="18" charset="0"/>
          </a:endParaRPr>
        </a:p>
      </dgm:t>
    </dgm:pt>
    <dgm:pt modelId="{3BC20502-0D4C-4F8B-9927-DADD2A96C637}" type="parTrans" cxnId="{56825812-BB0F-499B-8DA0-4C13D749FF02}">
      <dgm:prSet/>
      <dgm:spPr/>
      <dgm:t>
        <a:bodyPr/>
        <a:lstStyle/>
        <a:p>
          <a:endParaRPr lang="en-US" sz="1400">
            <a:latin typeface="Times" panose="02020603050405020304" pitchFamily="18" charset="0"/>
            <a:cs typeface="Times" panose="02020603050405020304" pitchFamily="18" charset="0"/>
          </a:endParaRPr>
        </a:p>
      </dgm:t>
    </dgm:pt>
    <dgm:pt modelId="{5F1F1921-F57D-44CE-9841-D1540EEA461C}" type="sibTrans" cxnId="{56825812-BB0F-499B-8DA0-4C13D749FF02}">
      <dgm:prSet/>
      <dgm:spPr/>
      <dgm:t>
        <a:bodyPr/>
        <a:lstStyle/>
        <a:p>
          <a:endParaRPr lang="en-US" sz="1400">
            <a:latin typeface="Times" panose="02020603050405020304" pitchFamily="18" charset="0"/>
            <a:cs typeface="Times" panose="02020603050405020304" pitchFamily="18" charset="0"/>
          </a:endParaRPr>
        </a:p>
      </dgm:t>
    </dgm:pt>
    <dgm:pt modelId="{BEC256E6-816C-4C5F-B54E-8A8F9BFE7FA9}" type="pres">
      <dgm:prSet presAssocID="{79F7C9D4-7634-49E7-8CF9-41022CFA0D7C}" presName="vert0" presStyleCnt="0">
        <dgm:presLayoutVars>
          <dgm:dir/>
          <dgm:animOne val="branch"/>
          <dgm:animLvl val="lvl"/>
        </dgm:presLayoutVars>
      </dgm:prSet>
      <dgm:spPr/>
    </dgm:pt>
    <dgm:pt modelId="{41E70E93-7275-4A6F-AF1D-2BE45F2923A0}" type="pres">
      <dgm:prSet presAssocID="{BDECA65B-734F-4A2E-AF1B-1A168C035244}" presName="thickLine" presStyleLbl="alignNode1" presStyleIdx="0" presStyleCnt="1"/>
      <dgm:spPr/>
    </dgm:pt>
    <dgm:pt modelId="{F421E509-8FAA-4970-BC43-CB56F4110504}" type="pres">
      <dgm:prSet presAssocID="{BDECA65B-734F-4A2E-AF1B-1A168C035244}" presName="horz1" presStyleCnt="0"/>
      <dgm:spPr/>
    </dgm:pt>
    <dgm:pt modelId="{4767929D-807A-49B3-86C2-B75ACB8630EE}" type="pres">
      <dgm:prSet presAssocID="{BDECA65B-734F-4A2E-AF1B-1A168C035244}" presName="tx1" presStyleLbl="revTx" presStyleIdx="0" presStyleCnt="8" custScaleX="132085"/>
      <dgm:spPr/>
    </dgm:pt>
    <dgm:pt modelId="{A93B52A2-15C9-42EF-9A21-89E1D2A29DF8}" type="pres">
      <dgm:prSet presAssocID="{BDECA65B-734F-4A2E-AF1B-1A168C035244}" presName="vert1" presStyleCnt="0"/>
      <dgm:spPr/>
    </dgm:pt>
    <dgm:pt modelId="{DB690DDF-FAC1-40C4-9063-C09666525CFD}" type="pres">
      <dgm:prSet presAssocID="{B73DAB41-9F25-4970-881A-7A90104A57CA}" presName="vertSpace2a" presStyleCnt="0"/>
      <dgm:spPr/>
    </dgm:pt>
    <dgm:pt modelId="{643176D8-AF38-4F9F-934F-2C82541168B2}" type="pres">
      <dgm:prSet presAssocID="{B73DAB41-9F25-4970-881A-7A90104A57CA}" presName="horz2" presStyleCnt="0"/>
      <dgm:spPr/>
    </dgm:pt>
    <dgm:pt modelId="{4BB22E45-E95A-4ECA-9CF7-8431CDE5B87C}" type="pres">
      <dgm:prSet presAssocID="{B73DAB41-9F25-4970-881A-7A90104A57CA}" presName="horzSpace2" presStyleCnt="0"/>
      <dgm:spPr/>
    </dgm:pt>
    <dgm:pt modelId="{B53B5EAE-52E5-42D6-8E72-B6A727A32C1D}" type="pres">
      <dgm:prSet presAssocID="{B73DAB41-9F25-4970-881A-7A90104A57CA}" presName="tx2" presStyleLbl="revTx" presStyleIdx="1" presStyleCnt="8" custScaleY="51798"/>
      <dgm:spPr/>
    </dgm:pt>
    <dgm:pt modelId="{EE4A673F-E8E9-4170-85B9-5C12ABBBF4E0}" type="pres">
      <dgm:prSet presAssocID="{B73DAB41-9F25-4970-881A-7A90104A57CA}" presName="vert2" presStyleCnt="0"/>
      <dgm:spPr/>
    </dgm:pt>
    <dgm:pt modelId="{6CB91B70-7457-4504-A356-0D3E00B25268}" type="pres">
      <dgm:prSet presAssocID="{B73DAB41-9F25-4970-881A-7A90104A57CA}" presName="thinLine2b" presStyleLbl="callout" presStyleIdx="0" presStyleCnt="7"/>
      <dgm:spPr/>
    </dgm:pt>
    <dgm:pt modelId="{E60BAA19-5F1B-45EA-BE73-723C58DB3290}" type="pres">
      <dgm:prSet presAssocID="{B73DAB41-9F25-4970-881A-7A90104A57CA}" presName="vertSpace2b" presStyleCnt="0"/>
      <dgm:spPr/>
    </dgm:pt>
    <dgm:pt modelId="{CDE6DE8C-8ED6-46C9-ABE4-9EAB32DDD160}" type="pres">
      <dgm:prSet presAssocID="{926FCEF8-F20E-4B02-A11F-C57975067EA2}" presName="horz2" presStyleCnt="0"/>
      <dgm:spPr/>
    </dgm:pt>
    <dgm:pt modelId="{31587540-9E9B-4B8A-9152-4273433A4DEE}" type="pres">
      <dgm:prSet presAssocID="{926FCEF8-F20E-4B02-A11F-C57975067EA2}" presName="horzSpace2" presStyleCnt="0"/>
      <dgm:spPr/>
    </dgm:pt>
    <dgm:pt modelId="{4932D0D7-B199-417D-96B7-6C9F152735FE}" type="pres">
      <dgm:prSet presAssocID="{926FCEF8-F20E-4B02-A11F-C57975067EA2}" presName="tx2" presStyleLbl="revTx" presStyleIdx="2" presStyleCnt="8" custScaleY="54513"/>
      <dgm:spPr/>
    </dgm:pt>
    <dgm:pt modelId="{6F8E3E3B-FB28-4010-8428-4C5205248009}" type="pres">
      <dgm:prSet presAssocID="{926FCEF8-F20E-4B02-A11F-C57975067EA2}" presName="vert2" presStyleCnt="0"/>
      <dgm:spPr/>
    </dgm:pt>
    <dgm:pt modelId="{77F214B3-CDF9-4EE2-8713-4064F1D7D710}" type="pres">
      <dgm:prSet presAssocID="{926FCEF8-F20E-4B02-A11F-C57975067EA2}" presName="thinLine2b" presStyleLbl="callout" presStyleIdx="1" presStyleCnt="7"/>
      <dgm:spPr/>
    </dgm:pt>
    <dgm:pt modelId="{648E9FF4-7866-4262-AA8C-AB04E3D06076}" type="pres">
      <dgm:prSet presAssocID="{926FCEF8-F20E-4B02-A11F-C57975067EA2}" presName="vertSpace2b" presStyleCnt="0"/>
      <dgm:spPr/>
    </dgm:pt>
    <dgm:pt modelId="{A169EFCA-B279-417B-A91B-CD53AB381556}" type="pres">
      <dgm:prSet presAssocID="{A8F8B4A9-6396-4E82-9BD6-0CD559E7DFB6}" presName="horz2" presStyleCnt="0"/>
      <dgm:spPr/>
    </dgm:pt>
    <dgm:pt modelId="{4FA56858-EB1E-49E3-9F1B-F3E1399DD96A}" type="pres">
      <dgm:prSet presAssocID="{A8F8B4A9-6396-4E82-9BD6-0CD559E7DFB6}" presName="horzSpace2" presStyleCnt="0"/>
      <dgm:spPr/>
    </dgm:pt>
    <dgm:pt modelId="{E07F50DE-F5B5-4626-8E57-3D6388948C58}" type="pres">
      <dgm:prSet presAssocID="{A8F8B4A9-6396-4E82-9BD6-0CD559E7DFB6}" presName="tx2" presStyleLbl="revTx" presStyleIdx="3" presStyleCnt="8" custScaleY="74007"/>
      <dgm:spPr/>
    </dgm:pt>
    <dgm:pt modelId="{11BC7CDE-EA4B-4C82-9085-C6485A41FCF3}" type="pres">
      <dgm:prSet presAssocID="{A8F8B4A9-6396-4E82-9BD6-0CD559E7DFB6}" presName="vert2" presStyleCnt="0"/>
      <dgm:spPr/>
    </dgm:pt>
    <dgm:pt modelId="{A0090C19-FFC9-4803-A85C-0AB785957577}" type="pres">
      <dgm:prSet presAssocID="{A8F8B4A9-6396-4E82-9BD6-0CD559E7DFB6}" presName="thinLine2b" presStyleLbl="callout" presStyleIdx="2" presStyleCnt="7"/>
      <dgm:spPr/>
    </dgm:pt>
    <dgm:pt modelId="{F3168D24-4655-4F10-8368-7B5F7DE47B6F}" type="pres">
      <dgm:prSet presAssocID="{A8F8B4A9-6396-4E82-9BD6-0CD559E7DFB6}" presName="vertSpace2b" presStyleCnt="0"/>
      <dgm:spPr/>
    </dgm:pt>
    <dgm:pt modelId="{0AB3A52A-E533-4C2D-8F2B-70E58F5DF46F}" type="pres">
      <dgm:prSet presAssocID="{C0593869-CE5E-4791-80D3-18E8E9B12A29}" presName="horz2" presStyleCnt="0"/>
      <dgm:spPr/>
    </dgm:pt>
    <dgm:pt modelId="{AE6AC661-5940-428C-929C-42AA33E89125}" type="pres">
      <dgm:prSet presAssocID="{C0593869-CE5E-4791-80D3-18E8E9B12A29}" presName="horzSpace2" presStyleCnt="0"/>
      <dgm:spPr/>
    </dgm:pt>
    <dgm:pt modelId="{42050B51-C955-486B-85A5-1597E48BA56B}" type="pres">
      <dgm:prSet presAssocID="{C0593869-CE5E-4791-80D3-18E8E9B12A29}" presName="tx2" presStyleLbl="revTx" presStyleIdx="4" presStyleCnt="8" custScaleY="82332"/>
      <dgm:spPr/>
    </dgm:pt>
    <dgm:pt modelId="{22BB9B1F-8155-43C4-9CCB-6800DEF3880C}" type="pres">
      <dgm:prSet presAssocID="{C0593869-CE5E-4791-80D3-18E8E9B12A29}" presName="vert2" presStyleCnt="0"/>
      <dgm:spPr/>
    </dgm:pt>
    <dgm:pt modelId="{689960BC-4CD3-4B33-B0AA-A1F3D70F98FB}" type="pres">
      <dgm:prSet presAssocID="{C0593869-CE5E-4791-80D3-18E8E9B12A29}" presName="thinLine2b" presStyleLbl="callout" presStyleIdx="3" presStyleCnt="7"/>
      <dgm:spPr/>
    </dgm:pt>
    <dgm:pt modelId="{8484C702-BFAE-469A-AAE1-27C1AC301538}" type="pres">
      <dgm:prSet presAssocID="{C0593869-CE5E-4791-80D3-18E8E9B12A29}" presName="vertSpace2b" presStyleCnt="0"/>
      <dgm:spPr/>
    </dgm:pt>
    <dgm:pt modelId="{A9A89F0B-6105-4154-AF52-30D86D349356}" type="pres">
      <dgm:prSet presAssocID="{2A33D3FD-0B65-4B40-937D-0F3A9435E8AB}" presName="horz2" presStyleCnt="0"/>
      <dgm:spPr/>
    </dgm:pt>
    <dgm:pt modelId="{40226661-EF93-4F72-8B7B-BD3F64A551B7}" type="pres">
      <dgm:prSet presAssocID="{2A33D3FD-0B65-4B40-937D-0F3A9435E8AB}" presName="horzSpace2" presStyleCnt="0"/>
      <dgm:spPr/>
    </dgm:pt>
    <dgm:pt modelId="{F79CE3BE-6ABD-4806-BF81-B9B69543913B}" type="pres">
      <dgm:prSet presAssocID="{2A33D3FD-0B65-4B40-937D-0F3A9435E8AB}" presName="tx2" presStyleLbl="revTx" presStyleIdx="5" presStyleCnt="8" custScaleY="68487"/>
      <dgm:spPr/>
    </dgm:pt>
    <dgm:pt modelId="{9C651559-37F7-4D26-BAB0-C85EBC3E918A}" type="pres">
      <dgm:prSet presAssocID="{2A33D3FD-0B65-4B40-937D-0F3A9435E8AB}" presName="vert2" presStyleCnt="0"/>
      <dgm:spPr/>
    </dgm:pt>
    <dgm:pt modelId="{35E0356C-75C0-46E2-B42C-D4A619B4B27A}" type="pres">
      <dgm:prSet presAssocID="{2A33D3FD-0B65-4B40-937D-0F3A9435E8AB}" presName="thinLine2b" presStyleLbl="callout" presStyleIdx="4" presStyleCnt="7"/>
      <dgm:spPr/>
    </dgm:pt>
    <dgm:pt modelId="{BB479628-1C20-4A25-8AD1-4FA3073B6663}" type="pres">
      <dgm:prSet presAssocID="{2A33D3FD-0B65-4B40-937D-0F3A9435E8AB}" presName="vertSpace2b" presStyleCnt="0"/>
      <dgm:spPr/>
    </dgm:pt>
    <dgm:pt modelId="{F2D148B5-8E7D-4380-845B-A36CE0A7994B}" type="pres">
      <dgm:prSet presAssocID="{AE028825-02E2-42A8-A8BF-E2FBBE6F22C9}" presName="horz2" presStyleCnt="0"/>
      <dgm:spPr/>
    </dgm:pt>
    <dgm:pt modelId="{72F0272C-C76D-4DA1-8442-01D00BE86A95}" type="pres">
      <dgm:prSet presAssocID="{AE028825-02E2-42A8-A8BF-E2FBBE6F22C9}" presName="horzSpace2" presStyleCnt="0"/>
      <dgm:spPr/>
    </dgm:pt>
    <dgm:pt modelId="{9C424212-DB2C-45CA-9FCD-653F2936800B}" type="pres">
      <dgm:prSet presAssocID="{AE028825-02E2-42A8-A8BF-E2FBBE6F22C9}" presName="tx2" presStyleLbl="revTx" presStyleIdx="6" presStyleCnt="8" custScaleY="100215"/>
      <dgm:spPr/>
    </dgm:pt>
    <dgm:pt modelId="{5C23883A-F179-4FB3-BB00-F7D2F380FD08}" type="pres">
      <dgm:prSet presAssocID="{AE028825-02E2-42A8-A8BF-E2FBBE6F22C9}" presName="vert2" presStyleCnt="0"/>
      <dgm:spPr/>
    </dgm:pt>
    <dgm:pt modelId="{C892A62F-21E8-4E18-82AD-CCEA9D7A1787}" type="pres">
      <dgm:prSet presAssocID="{AE028825-02E2-42A8-A8BF-E2FBBE6F22C9}" presName="thinLine2b" presStyleLbl="callout" presStyleIdx="5" presStyleCnt="7"/>
      <dgm:spPr/>
    </dgm:pt>
    <dgm:pt modelId="{B4D0B5A1-586D-45FC-BC1D-7DB8F8D74DE7}" type="pres">
      <dgm:prSet presAssocID="{AE028825-02E2-42A8-A8BF-E2FBBE6F22C9}" presName="vertSpace2b" presStyleCnt="0"/>
      <dgm:spPr/>
    </dgm:pt>
    <dgm:pt modelId="{10C428AA-C618-4582-9DC0-CF43D6855748}" type="pres">
      <dgm:prSet presAssocID="{BE5433ED-F0CC-41B7-860F-133919796696}" presName="horz2" presStyleCnt="0"/>
      <dgm:spPr/>
    </dgm:pt>
    <dgm:pt modelId="{7A362CEF-0768-453B-B092-952A936CE893}" type="pres">
      <dgm:prSet presAssocID="{BE5433ED-F0CC-41B7-860F-133919796696}" presName="horzSpace2" presStyleCnt="0"/>
      <dgm:spPr/>
    </dgm:pt>
    <dgm:pt modelId="{9D17434C-3653-49F4-990F-7040D0A12485}" type="pres">
      <dgm:prSet presAssocID="{BE5433ED-F0CC-41B7-860F-133919796696}" presName="tx2" presStyleLbl="revTx" presStyleIdx="7" presStyleCnt="8" custScaleY="63962"/>
      <dgm:spPr/>
    </dgm:pt>
    <dgm:pt modelId="{05337638-6679-482C-BAEB-CD3B8D95E6AA}" type="pres">
      <dgm:prSet presAssocID="{BE5433ED-F0CC-41B7-860F-133919796696}" presName="vert2" presStyleCnt="0"/>
      <dgm:spPr/>
    </dgm:pt>
    <dgm:pt modelId="{F84CA393-231A-4302-83D4-8914E59C4632}" type="pres">
      <dgm:prSet presAssocID="{BE5433ED-F0CC-41B7-860F-133919796696}" presName="thinLine2b" presStyleLbl="callout" presStyleIdx="6" presStyleCnt="7"/>
      <dgm:spPr/>
    </dgm:pt>
    <dgm:pt modelId="{F58665CD-AD5C-4B2F-807C-02138ACB5C54}" type="pres">
      <dgm:prSet presAssocID="{BE5433ED-F0CC-41B7-860F-133919796696}" presName="vertSpace2b" presStyleCnt="0"/>
      <dgm:spPr/>
    </dgm:pt>
  </dgm:ptLst>
  <dgm:cxnLst>
    <dgm:cxn modelId="{792A9D04-1272-4FFE-A88B-D2C93C122E94}" type="presOf" srcId="{2A33D3FD-0B65-4B40-937D-0F3A9435E8AB}" destId="{F79CE3BE-6ABD-4806-BF81-B9B69543913B}" srcOrd="0" destOrd="0" presId="urn:microsoft.com/office/officeart/2008/layout/LinedList"/>
    <dgm:cxn modelId="{CD24B005-A3B9-4712-84C0-523427C42CF9}" srcId="{BDECA65B-734F-4A2E-AF1B-1A168C035244}" destId="{C0593869-CE5E-4791-80D3-18E8E9B12A29}" srcOrd="3" destOrd="0" parTransId="{753D7288-DA63-4F94-A394-870440C293C2}" sibTransId="{3C5157C6-E2DB-44E2-A39E-5D68480F2335}"/>
    <dgm:cxn modelId="{56825812-BB0F-499B-8DA0-4C13D749FF02}" srcId="{BDECA65B-734F-4A2E-AF1B-1A168C035244}" destId="{BE5433ED-F0CC-41B7-860F-133919796696}" srcOrd="6" destOrd="0" parTransId="{3BC20502-0D4C-4F8B-9927-DADD2A96C637}" sibTransId="{5F1F1921-F57D-44CE-9841-D1540EEA461C}"/>
    <dgm:cxn modelId="{B183432E-1DF7-4ADB-8079-779A5369FA7E}" srcId="{BDECA65B-734F-4A2E-AF1B-1A168C035244}" destId="{2A33D3FD-0B65-4B40-937D-0F3A9435E8AB}" srcOrd="4" destOrd="0" parTransId="{89C4E1CD-43DF-40F2-8ABF-B7BFEE3F1037}" sibTransId="{4F0B35B7-9EF7-4AB0-84F1-CCC36E19AC40}"/>
    <dgm:cxn modelId="{20C2D74C-BEAE-4285-A9A4-9B66EC608255}" srcId="{79F7C9D4-7634-49E7-8CF9-41022CFA0D7C}" destId="{BDECA65B-734F-4A2E-AF1B-1A168C035244}" srcOrd="0" destOrd="0" parTransId="{2DB11972-BDB8-4B9D-A918-7D0BCE246698}" sibTransId="{84F5C57D-5168-4FE4-BCDF-100D47E40016}"/>
    <dgm:cxn modelId="{E6E7DC6F-193A-4026-9A19-B7F5BA1B55E2}" srcId="{BDECA65B-734F-4A2E-AF1B-1A168C035244}" destId="{B73DAB41-9F25-4970-881A-7A90104A57CA}" srcOrd="0" destOrd="0" parTransId="{D8A5B431-7169-449A-8CD4-4064AAA9A8B3}" sibTransId="{D1412FC1-0110-4F0D-945E-8A0C1A9A982E}"/>
    <dgm:cxn modelId="{816F8F51-77A4-4002-A56C-1DD86D9E68F0}" type="presOf" srcId="{926FCEF8-F20E-4B02-A11F-C57975067EA2}" destId="{4932D0D7-B199-417D-96B7-6C9F152735FE}" srcOrd="0" destOrd="0" presId="urn:microsoft.com/office/officeart/2008/layout/LinedList"/>
    <dgm:cxn modelId="{68B35F58-479C-4331-9DDE-D57CDC766799}" srcId="{BDECA65B-734F-4A2E-AF1B-1A168C035244}" destId="{A8F8B4A9-6396-4E82-9BD6-0CD559E7DFB6}" srcOrd="2" destOrd="0" parTransId="{CA2BBF49-C17A-4CCE-A21F-3B8B8F806075}" sibTransId="{696C234C-6E6E-4317-A2D4-9C95BC110144}"/>
    <dgm:cxn modelId="{052122A2-AC3C-4B7D-8A2D-B6C0469CC843}" type="presOf" srcId="{BDECA65B-734F-4A2E-AF1B-1A168C035244}" destId="{4767929D-807A-49B3-86C2-B75ACB8630EE}" srcOrd="0" destOrd="0" presId="urn:microsoft.com/office/officeart/2008/layout/LinedList"/>
    <dgm:cxn modelId="{9E04E9AD-7341-4C0F-9E91-60C6F9F83384}" type="presOf" srcId="{79F7C9D4-7634-49E7-8CF9-41022CFA0D7C}" destId="{BEC256E6-816C-4C5F-B54E-8A8F9BFE7FA9}" srcOrd="0" destOrd="0" presId="urn:microsoft.com/office/officeart/2008/layout/LinedList"/>
    <dgm:cxn modelId="{BBF2A1B1-9161-402C-BE18-784668B8FA68}" type="presOf" srcId="{C0593869-CE5E-4791-80D3-18E8E9B12A29}" destId="{42050B51-C955-486B-85A5-1597E48BA56B}" srcOrd="0" destOrd="0" presId="urn:microsoft.com/office/officeart/2008/layout/LinedList"/>
    <dgm:cxn modelId="{A37331B2-7D15-493A-8ED6-F00037C08A69}" type="presOf" srcId="{A8F8B4A9-6396-4E82-9BD6-0CD559E7DFB6}" destId="{E07F50DE-F5B5-4626-8E57-3D6388948C58}" srcOrd="0" destOrd="0" presId="urn:microsoft.com/office/officeart/2008/layout/LinedList"/>
    <dgm:cxn modelId="{A0D5D4B5-27C6-4CE0-B49A-8BE999FDA7DF}" srcId="{BDECA65B-734F-4A2E-AF1B-1A168C035244}" destId="{AE028825-02E2-42A8-A8BF-E2FBBE6F22C9}" srcOrd="5" destOrd="0" parTransId="{7B773245-6BA4-4C91-91FE-C3605C125035}" sibTransId="{2C40F64D-587C-443C-BB8C-B399C17F4794}"/>
    <dgm:cxn modelId="{E83DA9B8-A7E0-40A8-8AE4-C00D82CE5CF7}" type="presOf" srcId="{B73DAB41-9F25-4970-881A-7A90104A57CA}" destId="{B53B5EAE-52E5-42D6-8E72-B6A727A32C1D}" srcOrd="0" destOrd="0" presId="urn:microsoft.com/office/officeart/2008/layout/LinedList"/>
    <dgm:cxn modelId="{90E993CC-F571-457B-BC42-3F3A8AB1065A}" type="presOf" srcId="{BE5433ED-F0CC-41B7-860F-133919796696}" destId="{9D17434C-3653-49F4-990F-7040D0A12485}" srcOrd="0" destOrd="0" presId="urn:microsoft.com/office/officeart/2008/layout/LinedList"/>
    <dgm:cxn modelId="{8F7875D5-B539-45D3-8569-7C6A1D521C35}" type="presOf" srcId="{AE028825-02E2-42A8-A8BF-E2FBBE6F22C9}" destId="{9C424212-DB2C-45CA-9FCD-653F2936800B}" srcOrd="0" destOrd="0" presId="urn:microsoft.com/office/officeart/2008/layout/LinedList"/>
    <dgm:cxn modelId="{D18D46E3-B1C2-4B5A-89BE-9D2F4C4D7D5D}" srcId="{BDECA65B-734F-4A2E-AF1B-1A168C035244}" destId="{926FCEF8-F20E-4B02-A11F-C57975067EA2}" srcOrd="1" destOrd="0" parTransId="{840240FB-8FE4-40FA-9DAD-C72962F6EB1C}" sibTransId="{B61EC13E-AEAC-4CDD-99C7-FB9DF3BC5375}"/>
    <dgm:cxn modelId="{5A010043-8AFF-4926-9DB5-73DA19A25EE6}" type="presParOf" srcId="{BEC256E6-816C-4C5F-B54E-8A8F9BFE7FA9}" destId="{41E70E93-7275-4A6F-AF1D-2BE45F2923A0}" srcOrd="0" destOrd="0" presId="urn:microsoft.com/office/officeart/2008/layout/LinedList"/>
    <dgm:cxn modelId="{8C8DC1F1-4BB9-4832-9E5D-78914CE7D9FA}" type="presParOf" srcId="{BEC256E6-816C-4C5F-B54E-8A8F9BFE7FA9}" destId="{F421E509-8FAA-4970-BC43-CB56F4110504}" srcOrd="1" destOrd="0" presId="urn:microsoft.com/office/officeart/2008/layout/LinedList"/>
    <dgm:cxn modelId="{B44390ED-1A9C-4CF9-AE9E-6341035CCB45}" type="presParOf" srcId="{F421E509-8FAA-4970-BC43-CB56F4110504}" destId="{4767929D-807A-49B3-86C2-B75ACB8630EE}" srcOrd="0" destOrd="0" presId="urn:microsoft.com/office/officeart/2008/layout/LinedList"/>
    <dgm:cxn modelId="{7266FEBC-345F-4216-8A2F-5385DA8BECA0}" type="presParOf" srcId="{F421E509-8FAA-4970-BC43-CB56F4110504}" destId="{A93B52A2-15C9-42EF-9A21-89E1D2A29DF8}" srcOrd="1" destOrd="0" presId="urn:microsoft.com/office/officeart/2008/layout/LinedList"/>
    <dgm:cxn modelId="{9C8F27AD-56A1-4C1B-8F33-3687B46193AF}" type="presParOf" srcId="{A93B52A2-15C9-42EF-9A21-89E1D2A29DF8}" destId="{DB690DDF-FAC1-40C4-9063-C09666525CFD}" srcOrd="0" destOrd="0" presId="urn:microsoft.com/office/officeart/2008/layout/LinedList"/>
    <dgm:cxn modelId="{2390C72A-02F0-4AF6-8488-B3772ADC0FEC}" type="presParOf" srcId="{A93B52A2-15C9-42EF-9A21-89E1D2A29DF8}" destId="{643176D8-AF38-4F9F-934F-2C82541168B2}" srcOrd="1" destOrd="0" presId="urn:microsoft.com/office/officeart/2008/layout/LinedList"/>
    <dgm:cxn modelId="{BE936DE5-C26D-4789-8D2B-35040C534802}" type="presParOf" srcId="{643176D8-AF38-4F9F-934F-2C82541168B2}" destId="{4BB22E45-E95A-4ECA-9CF7-8431CDE5B87C}" srcOrd="0" destOrd="0" presId="urn:microsoft.com/office/officeart/2008/layout/LinedList"/>
    <dgm:cxn modelId="{8512ADCB-777B-4B09-8C21-BC444ED942EF}" type="presParOf" srcId="{643176D8-AF38-4F9F-934F-2C82541168B2}" destId="{B53B5EAE-52E5-42D6-8E72-B6A727A32C1D}" srcOrd="1" destOrd="0" presId="urn:microsoft.com/office/officeart/2008/layout/LinedList"/>
    <dgm:cxn modelId="{E9D00052-2AE5-40E7-844F-E1BB497914FA}" type="presParOf" srcId="{643176D8-AF38-4F9F-934F-2C82541168B2}" destId="{EE4A673F-E8E9-4170-85B9-5C12ABBBF4E0}" srcOrd="2" destOrd="0" presId="urn:microsoft.com/office/officeart/2008/layout/LinedList"/>
    <dgm:cxn modelId="{5CB52891-EF82-4075-A994-2A2C2904F081}" type="presParOf" srcId="{A93B52A2-15C9-42EF-9A21-89E1D2A29DF8}" destId="{6CB91B70-7457-4504-A356-0D3E00B25268}" srcOrd="2" destOrd="0" presId="urn:microsoft.com/office/officeart/2008/layout/LinedList"/>
    <dgm:cxn modelId="{18834A78-6A04-4112-9791-78655193E70D}" type="presParOf" srcId="{A93B52A2-15C9-42EF-9A21-89E1D2A29DF8}" destId="{E60BAA19-5F1B-45EA-BE73-723C58DB3290}" srcOrd="3" destOrd="0" presId="urn:microsoft.com/office/officeart/2008/layout/LinedList"/>
    <dgm:cxn modelId="{40C3CA0B-33A9-419F-B09B-3F8F8283B97C}" type="presParOf" srcId="{A93B52A2-15C9-42EF-9A21-89E1D2A29DF8}" destId="{CDE6DE8C-8ED6-46C9-ABE4-9EAB32DDD160}" srcOrd="4" destOrd="0" presId="urn:microsoft.com/office/officeart/2008/layout/LinedList"/>
    <dgm:cxn modelId="{24BC4B50-DD11-4F17-A303-63AA00FCE372}" type="presParOf" srcId="{CDE6DE8C-8ED6-46C9-ABE4-9EAB32DDD160}" destId="{31587540-9E9B-4B8A-9152-4273433A4DEE}" srcOrd="0" destOrd="0" presId="urn:microsoft.com/office/officeart/2008/layout/LinedList"/>
    <dgm:cxn modelId="{CB55A033-8751-4378-A1F6-016E09F7CDD8}" type="presParOf" srcId="{CDE6DE8C-8ED6-46C9-ABE4-9EAB32DDD160}" destId="{4932D0D7-B199-417D-96B7-6C9F152735FE}" srcOrd="1" destOrd="0" presId="urn:microsoft.com/office/officeart/2008/layout/LinedList"/>
    <dgm:cxn modelId="{8A994963-A20E-4DAB-ADFC-B10E49A77674}" type="presParOf" srcId="{CDE6DE8C-8ED6-46C9-ABE4-9EAB32DDD160}" destId="{6F8E3E3B-FB28-4010-8428-4C5205248009}" srcOrd="2" destOrd="0" presId="urn:microsoft.com/office/officeart/2008/layout/LinedList"/>
    <dgm:cxn modelId="{387703E6-A9F6-4CB5-943C-F4629120163C}" type="presParOf" srcId="{A93B52A2-15C9-42EF-9A21-89E1D2A29DF8}" destId="{77F214B3-CDF9-4EE2-8713-4064F1D7D710}" srcOrd="5" destOrd="0" presId="urn:microsoft.com/office/officeart/2008/layout/LinedList"/>
    <dgm:cxn modelId="{8F4D0421-789D-40A7-ABD9-E79C217EA337}" type="presParOf" srcId="{A93B52A2-15C9-42EF-9A21-89E1D2A29DF8}" destId="{648E9FF4-7866-4262-AA8C-AB04E3D06076}" srcOrd="6" destOrd="0" presId="urn:microsoft.com/office/officeart/2008/layout/LinedList"/>
    <dgm:cxn modelId="{05B91E97-D870-4CF9-B4FC-99F2593137BC}" type="presParOf" srcId="{A93B52A2-15C9-42EF-9A21-89E1D2A29DF8}" destId="{A169EFCA-B279-417B-A91B-CD53AB381556}" srcOrd="7" destOrd="0" presId="urn:microsoft.com/office/officeart/2008/layout/LinedList"/>
    <dgm:cxn modelId="{B0E063C0-2CBE-4705-B481-C2D05D2F1120}" type="presParOf" srcId="{A169EFCA-B279-417B-A91B-CD53AB381556}" destId="{4FA56858-EB1E-49E3-9F1B-F3E1399DD96A}" srcOrd="0" destOrd="0" presId="urn:microsoft.com/office/officeart/2008/layout/LinedList"/>
    <dgm:cxn modelId="{D04C9BE1-9927-4414-930B-CDDEBEBF4FE4}" type="presParOf" srcId="{A169EFCA-B279-417B-A91B-CD53AB381556}" destId="{E07F50DE-F5B5-4626-8E57-3D6388948C58}" srcOrd="1" destOrd="0" presId="urn:microsoft.com/office/officeart/2008/layout/LinedList"/>
    <dgm:cxn modelId="{A2A876CD-6789-447F-B782-680F2A955653}" type="presParOf" srcId="{A169EFCA-B279-417B-A91B-CD53AB381556}" destId="{11BC7CDE-EA4B-4C82-9085-C6485A41FCF3}" srcOrd="2" destOrd="0" presId="urn:microsoft.com/office/officeart/2008/layout/LinedList"/>
    <dgm:cxn modelId="{83D3DC21-4AB6-4564-B5B2-19F3E0D77156}" type="presParOf" srcId="{A93B52A2-15C9-42EF-9A21-89E1D2A29DF8}" destId="{A0090C19-FFC9-4803-A85C-0AB785957577}" srcOrd="8" destOrd="0" presId="urn:microsoft.com/office/officeart/2008/layout/LinedList"/>
    <dgm:cxn modelId="{13400704-A7ED-4E9B-AAE8-1203BDDE1526}" type="presParOf" srcId="{A93B52A2-15C9-42EF-9A21-89E1D2A29DF8}" destId="{F3168D24-4655-4F10-8368-7B5F7DE47B6F}" srcOrd="9" destOrd="0" presId="urn:microsoft.com/office/officeart/2008/layout/LinedList"/>
    <dgm:cxn modelId="{A26E3689-ED44-474D-AD52-3C3E1FFF096F}" type="presParOf" srcId="{A93B52A2-15C9-42EF-9A21-89E1D2A29DF8}" destId="{0AB3A52A-E533-4C2D-8F2B-70E58F5DF46F}" srcOrd="10" destOrd="0" presId="urn:microsoft.com/office/officeart/2008/layout/LinedList"/>
    <dgm:cxn modelId="{A6F64627-D2E0-4E0E-8031-C9D15D50B57E}" type="presParOf" srcId="{0AB3A52A-E533-4C2D-8F2B-70E58F5DF46F}" destId="{AE6AC661-5940-428C-929C-42AA33E89125}" srcOrd="0" destOrd="0" presId="urn:microsoft.com/office/officeart/2008/layout/LinedList"/>
    <dgm:cxn modelId="{E8DFD719-5317-4BA3-A927-ADBA0D094B01}" type="presParOf" srcId="{0AB3A52A-E533-4C2D-8F2B-70E58F5DF46F}" destId="{42050B51-C955-486B-85A5-1597E48BA56B}" srcOrd="1" destOrd="0" presId="urn:microsoft.com/office/officeart/2008/layout/LinedList"/>
    <dgm:cxn modelId="{D304ACCA-EE60-4169-B16C-2641306EE0BF}" type="presParOf" srcId="{0AB3A52A-E533-4C2D-8F2B-70E58F5DF46F}" destId="{22BB9B1F-8155-43C4-9CCB-6800DEF3880C}" srcOrd="2" destOrd="0" presId="urn:microsoft.com/office/officeart/2008/layout/LinedList"/>
    <dgm:cxn modelId="{3B08A757-1966-48DC-9B28-0FBFE644F72B}" type="presParOf" srcId="{A93B52A2-15C9-42EF-9A21-89E1D2A29DF8}" destId="{689960BC-4CD3-4B33-B0AA-A1F3D70F98FB}" srcOrd="11" destOrd="0" presId="urn:microsoft.com/office/officeart/2008/layout/LinedList"/>
    <dgm:cxn modelId="{2E911B75-6486-4226-BBED-4372BFF3152C}" type="presParOf" srcId="{A93B52A2-15C9-42EF-9A21-89E1D2A29DF8}" destId="{8484C702-BFAE-469A-AAE1-27C1AC301538}" srcOrd="12" destOrd="0" presId="urn:microsoft.com/office/officeart/2008/layout/LinedList"/>
    <dgm:cxn modelId="{0F4455B9-5047-4A5F-BD51-B70E953D7F0C}" type="presParOf" srcId="{A93B52A2-15C9-42EF-9A21-89E1D2A29DF8}" destId="{A9A89F0B-6105-4154-AF52-30D86D349356}" srcOrd="13" destOrd="0" presId="urn:microsoft.com/office/officeart/2008/layout/LinedList"/>
    <dgm:cxn modelId="{055C132B-4333-437E-BFD3-241E44EF7C23}" type="presParOf" srcId="{A9A89F0B-6105-4154-AF52-30D86D349356}" destId="{40226661-EF93-4F72-8B7B-BD3F64A551B7}" srcOrd="0" destOrd="0" presId="urn:microsoft.com/office/officeart/2008/layout/LinedList"/>
    <dgm:cxn modelId="{8A64300C-8734-4DBE-B2CA-16C2A026F110}" type="presParOf" srcId="{A9A89F0B-6105-4154-AF52-30D86D349356}" destId="{F79CE3BE-6ABD-4806-BF81-B9B69543913B}" srcOrd="1" destOrd="0" presId="urn:microsoft.com/office/officeart/2008/layout/LinedList"/>
    <dgm:cxn modelId="{BCD73154-7A55-4C37-A121-7DB74F3707C7}" type="presParOf" srcId="{A9A89F0B-6105-4154-AF52-30D86D349356}" destId="{9C651559-37F7-4D26-BAB0-C85EBC3E918A}" srcOrd="2" destOrd="0" presId="urn:microsoft.com/office/officeart/2008/layout/LinedList"/>
    <dgm:cxn modelId="{0FFCFA91-E788-4116-9355-38640D3E767E}" type="presParOf" srcId="{A93B52A2-15C9-42EF-9A21-89E1D2A29DF8}" destId="{35E0356C-75C0-46E2-B42C-D4A619B4B27A}" srcOrd="14" destOrd="0" presId="urn:microsoft.com/office/officeart/2008/layout/LinedList"/>
    <dgm:cxn modelId="{2AD25BEA-B109-4062-B8E6-6841F5725745}" type="presParOf" srcId="{A93B52A2-15C9-42EF-9A21-89E1D2A29DF8}" destId="{BB479628-1C20-4A25-8AD1-4FA3073B6663}" srcOrd="15" destOrd="0" presId="urn:microsoft.com/office/officeart/2008/layout/LinedList"/>
    <dgm:cxn modelId="{E002D52F-FB5F-4DAE-AC31-69F2D438B3FA}" type="presParOf" srcId="{A93B52A2-15C9-42EF-9A21-89E1D2A29DF8}" destId="{F2D148B5-8E7D-4380-845B-A36CE0A7994B}" srcOrd="16" destOrd="0" presId="urn:microsoft.com/office/officeart/2008/layout/LinedList"/>
    <dgm:cxn modelId="{A6CB756F-93F3-4568-8DD8-FEA114EA506D}" type="presParOf" srcId="{F2D148B5-8E7D-4380-845B-A36CE0A7994B}" destId="{72F0272C-C76D-4DA1-8442-01D00BE86A95}" srcOrd="0" destOrd="0" presId="urn:microsoft.com/office/officeart/2008/layout/LinedList"/>
    <dgm:cxn modelId="{04F9CDAF-82E5-4A3A-8EF6-AC3C0D5C5F99}" type="presParOf" srcId="{F2D148B5-8E7D-4380-845B-A36CE0A7994B}" destId="{9C424212-DB2C-45CA-9FCD-653F2936800B}" srcOrd="1" destOrd="0" presId="urn:microsoft.com/office/officeart/2008/layout/LinedList"/>
    <dgm:cxn modelId="{64672796-E26A-4F20-AC9C-0D2883404BC2}" type="presParOf" srcId="{F2D148B5-8E7D-4380-845B-A36CE0A7994B}" destId="{5C23883A-F179-4FB3-BB00-F7D2F380FD08}" srcOrd="2" destOrd="0" presId="urn:microsoft.com/office/officeart/2008/layout/LinedList"/>
    <dgm:cxn modelId="{CBC19C96-0DBF-4E71-8B28-79824071D0F8}" type="presParOf" srcId="{A93B52A2-15C9-42EF-9A21-89E1D2A29DF8}" destId="{C892A62F-21E8-4E18-82AD-CCEA9D7A1787}" srcOrd="17" destOrd="0" presId="urn:microsoft.com/office/officeart/2008/layout/LinedList"/>
    <dgm:cxn modelId="{A9918720-2C6F-40A9-9C70-1077A7F16320}" type="presParOf" srcId="{A93B52A2-15C9-42EF-9A21-89E1D2A29DF8}" destId="{B4D0B5A1-586D-45FC-BC1D-7DB8F8D74DE7}" srcOrd="18" destOrd="0" presId="urn:microsoft.com/office/officeart/2008/layout/LinedList"/>
    <dgm:cxn modelId="{A9A95849-F6AC-4038-8D49-B72FB6F7DCD3}" type="presParOf" srcId="{A93B52A2-15C9-42EF-9A21-89E1D2A29DF8}" destId="{10C428AA-C618-4582-9DC0-CF43D6855748}" srcOrd="19" destOrd="0" presId="urn:microsoft.com/office/officeart/2008/layout/LinedList"/>
    <dgm:cxn modelId="{0E424CDA-CFA3-4A89-BCD4-837E8777E0C2}" type="presParOf" srcId="{10C428AA-C618-4582-9DC0-CF43D6855748}" destId="{7A362CEF-0768-453B-B092-952A936CE893}" srcOrd="0" destOrd="0" presId="urn:microsoft.com/office/officeart/2008/layout/LinedList"/>
    <dgm:cxn modelId="{F013D16C-6C43-4B7B-A34A-AB2335C1A61A}" type="presParOf" srcId="{10C428AA-C618-4582-9DC0-CF43D6855748}" destId="{9D17434C-3653-49F4-990F-7040D0A12485}" srcOrd="1" destOrd="0" presId="urn:microsoft.com/office/officeart/2008/layout/LinedList"/>
    <dgm:cxn modelId="{8D911CED-2B15-4EF6-9293-9DA16BABFA98}" type="presParOf" srcId="{10C428AA-C618-4582-9DC0-CF43D6855748}" destId="{05337638-6679-482C-BAEB-CD3B8D95E6AA}" srcOrd="2" destOrd="0" presId="urn:microsoft.com/office/officeart/2008/layout/LinedList"/>
    <dgm:cxn modelId="{9208ED64-A616-4B68-82B8-9E19088C5121}" type="presParOf" srcId="{A93B52A2-15C9-42EF-9A21-89E1D2A29DF8}" destId="{F84CA393-231A-4302-83D4-8914E59C4632}" srcOrd="20" destOrd="0" presId="urn:microsoft.com/office/officeart/2008/layout/LinedList"/>
    <dgm:cxn modelId="{1B64785D-64A7-4C94-B111-69D6D22C41BB}" type="presParOf" srcId="{A93B52A2-15C9-42EF-9A21-89E1D2A29DF8}" destId="{F58665CD-AD5C-4B2F-807C-02138ACB5C54}"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83996-C350-4A9C-B06C-DE40098E0DE6}">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0"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0" kern="1200" dirty="0">
              <a:solidFill>
                <a:srgbClr val="002A6C"/>
              </a:solidFill>
              <a:latin typeface="Times  (Body)"/>
              <a:cs typeface="Times" panose="02020603050405020304" pitchFamily="18" charset="0"/>
            </a:rPr>
            <a:t>مقد</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مة حول الإدارة  المالي</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ة</a:t>
          </a:r>
          <a:endParaRPr lang="en-US" sz="3200" b="0" kern="1200" dirty="0">
            <a:solidFill>
              <a:srgbClr val="002A6C"/>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0"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0" kern="1200" dirty="0">
              <a:solidFill>
                <a:srgbClr val="002A6C"/>
              </a:solidFill>
              <a:latin typeface="Times  (Body)"/>
              <a:cs typeface="Times" panose="02020603050405020304" pitchFamily="18" charset="0"/>
            </a:rPr>
            <a:t>الموازنة</a:t>
          </a:r>
          <a:r>
            <a:rPr lang="ar-DZ" sz="3200" b="0" kern="1200" dirty="0">
              <a:solidFill>
                <a:srgbClr val="002A6C"/>
              </a:solidFill>
              <a:latin typeface="Times  (Body)"/>
              <a:cs typeface="Times" panose="02020603050405020304" pitchFamily="18" charset="0"/>
            </a:rPr>
            <a:t> </a:t>
          </a:r>
          <a:endParaRPr lang="ar-LB" sz="3200" b="0"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rgbClr val="405D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0" kern="1200" dirty="0">
              <a:solidFill>
                <a:srgbClr val="002A6C"/>
              </a:solidFill>
              <a:latin typeface="Times  (Body)"/>
              <a:cs typeface="Times" panose="02020603050405020304" pitchFamily="18" charset="0"/>
            </a:rPr>
            <a:t>سجل</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ات المحاسبة</a:t>
          </a:r>
          <a:endParaRPr lang="en-US" sz="3200" b="0" kern="1200" dirty="0">
            <a:solidFill>
              <a:srgbClr val="002A6C"/>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rgbClr val="56BCD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0" kern="1200" dirty="0">
              <a:solidFill>
                <a:srgbClr val="002A6C"/>
              </a:solidFill>
              <a:latin typeface="Times  (Body)"/>
              <a:cs typeface="Times" panose="02020603050405020304" pitchFamily="18" charset="0"/>
            </a:rPr>
            <a:t>الرقابة الداخلية</a:t>
          </a:r>
          <a:endParaRPr lang="en-US" sz="3200" b="0" kern="1200" dirty="0">
            <a:solidFill>
              <a:srgbClr val="002A6C"/>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rgbClr val="A6A6A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55325EAA-EB3D-4A06-9C00-75979730C2AF}">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0" kern="1200" dirty="0">
              <a:solidFill>
                <a:srgbClr val="002A6C"/>
              </a:solidFill>
              <a:latin typeface="Times  (Body)"/>
              <a:cs typeface="Times" panose="02020603050405020304" pitchFamily="18" charset="0"/>
            </a:rPr>
            <a:t>البيانات الماليّة</a:t>
          </a:r>
          <a:endParaRPr lang="en-US" sz="3200" b="0" kern="1200" dirty="0">
            <a:solidFill>
              <a:srgbClr val="002A6C"/>
            </a:solidFill>
            <a:latin typeface="Times  (Body)"/>
            <a:cs typeface="Times" panose="02020603050405020304" pitchFamily="18" charset="0"/>
          </a:endParaRPr>
        </a:p>
      </dsp:txBody>
      <dsp:txXfrm>
        <a:off x="2193471" y="2406187"/>
        <a:ext cx="6242957" cy="572404"/>
      </dsp:txXfrm>
    </dsp:sp>
    <dsp:sp modelId="{029D0E9C-A002-48DC-9CDA-7C659960DC97}">
      <dsp:nvSpPr>
        <dsp:cNvPr id="0" name=""/>
        <dsp:cNvSpPr/>
      </dsp:nvSpPr>
      <dsp:spPr>
        <a:xfrm>
          <a:off x="0" y="2406187"/>
          <a:ext cx="2193471" cy="572404"/>
        </a:xfrm>
        <a:prstGeom prst="round2SameRect">
          <a:avLst>
            <a:gd name="adj1" fmla="val 16670"/>
            <a:gd name="adj2" fmla="val 0"/>
          </a:avLst>
        </a:prstGeom>
        <a:solidFill>
          <a:schemeClr val="bg2">
            <a:lumMod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en-US" sz="3200" b="0"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0"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8DDD-A8D7-4C4E-B177-D751EE215925}">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1"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1" kern="1200" dirty="0">
              <a:solidFill>
                <a:srgbClr val="FFFFFF"/>
              </a:solidFill>
              <a:latin typeface="Times  (Body)"/>
              <a:cs typeface="Times" panose="02020603050405020304" pitchFamily="18" charset="0"/>
            </a:rPr>
            <a:t>مقد</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مة حول الإدارة  المالي</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ة</a:t>
          </a:r>
          <a:endParaRPr lang="en-US" sz="3200" b="1" kern="1200" dirty="0">
            <a:solidFill>
              <a:srgbClr val="FFFFFF"/>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1"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الموازنة</a:t>
          </a:r>
          <a:r>
            <a:rPr lang="ar-DZ" sz="3200" b="1" kern="1200" dirty="0">
              <a:solidFill>
                <a:srgbClr val="002A6C"/>
              </a:solidFill>
              <a:latin typeface="Times  (Body)"/>
              <a:cs typeface="Times" panose="02020603050405020304" pitchFamily="18" charset="0"/>
            </a:rPr>
            <a:t> </a:t>
          </a:r>
          <a:endParaRPr lang="ar-LB" sz="3200" b="1"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1" kern="1200" dirty="0">
              <a:solidFill>
                <a:srgbClr val="FFFFFF"/>
              </a:solidFill>
              <a:latin typeface="Times  (Body)"/>
              <a:cs typeface="Times" panose="02020603050405020304" pitchFamily="18" charset="0"/>
            </a:rPr>
            <a:t>سجل</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ات المحاسبة</a:t>
          </a:r>
          <a:endParaRPr lang="en-US" sz="3200" b="1" kern="1200" dirty="0">
            <a:solidFill>
              <a:srgbClr val="FFFFFF"/>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الرقابة الداخلية</a:t>
          </a:r>
          <a:endParaRPr lang="en-US" sz="3200" b="1" kern="1200" dirty="0">
            <a:solidFill>
              <a:schemeClr val="bg1"/>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1CE31591-55B8-407B-95A5-5DDFC00319EC}">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rgbClr val="002A6C"/>
              </a:solidFill>
              <a:latin typeface="Times  (Body)"/>
              <a:cs typeface="Times" panose="02020603050405020304" pitchFamily="18" charset="0"/>
            </a:rPr>
            <a:t>البيانات الماليّة</a:t>
          </a:r>
          <a:endParaRPr lang="en-US" sz="3200" b="1" kern="1200" dirty="0">
            <a:solidFill>
              <a:srgbClr val="002A6C"/>
            </a:solidFill>
            <a:latin typeface="Times  (Body)"/>
            <a:cs typeface="Times" panose="02020603050405020304" pitchFamily="18" charset="0"/>
          </a:endParaRPr>
        </a:p>
      </dsp:txBody>
      <dsp:txXfrm>
        <a:off x="2193471" y="2406187"/>
        <a:ext cx="6242957" cy="572404"/>
      </dsp:txXfrm>
    </dsp:sp>
    <dsp:sp modelId="{3C85FD4B-2872-4F17-AE6A-541F299883F5}">
      <dsp:nvSpPr>
        <dsp:cNvPr id="0" name=""/>
        <dsp:cNvSpPr/>
      </dsp:nvSpPr>
      <dsp:spPr>
        <a:xfrm>
          <a:off x="0" y="2406187"/>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1"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8DDD-A8D7-4C4E-B177-D751EE215925}">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1"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0" kern="1200" dirty="0">
              <a:solidFill>
                <a:srgbClr val="002A6C"/>
              </a:solidFill>
              <a:latin typeface="Times  (Body)"/>
              <a:cs typeface="Times" panose="02020603050405020304" pitchFamily="18" charset="0"/>
            </a:rPr>
            <a:t>مقد</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مة حول الإدارة  المالي</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ة</a:t>
          </a:r>
          <a:endParaRPr lang="en-US" sz="3200" b="0" kern="1200" dirty="0">
            <a:solidFill>
              <a:srgbClr val="002A6C"/>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1"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الموازنة</a:t>
          </a:r>
          <a:r>
            <a:rPr lang="ar-DZ" sz="3200" b="1" kern="1200" dirty="0">
              <a:solidFill>
                <a:srgbClr val="002A6C"/>
              </a:solidFill>
              <a:latin typeface="Times  (Body)"/>
              <a:cs typeface="Times" panose="02020603050405020304" pitchFamily="18" charset="0"/>
            </a:rPr>
            <a:t> </a:t>
          </a:r>
          <a:endParaRPr lang="ar-LB" sz="3200" b="1"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1" kern="1200" dirty="0">
              <a:solidFill>
                <a:schemeClr val="bg1"/>
              </a:solidFill>
              <a:latin typeface="Times  (Body)"/>
              <a:cs typeface="Times" panose="02020603050405020304" pitchFamily="18" charset="0"/>
            </a:rPr>
            <a:t>سجل</a:t>
          </a:r>
          <a:r>
            <a:rPr lang="ar-LB" sz="3200" b="1" kern="1200" dirty="0">
              <a:solidFill>
                <a:schemeClr val="bg1"/>
              </a:solidFill>
              <a:latin typeface="Times  (Body)"/>
              <a:cs typeface="Times" panose="02020603050405020304" pitchFamily="18" charset="0"/>
            </a:rPr>
            <a:t>ّ</a:t>
          </a:r>
          <a:r>
            <a:rPr lang="ar-DZ" sz="3200" b="1" kern="1200" dirty="0">
              <a:solidFill>
                <a:schemeClr val="bg1"/>
              </a:solidFill>
              <a:latin typeface="Times  (Body)"/>
              <a:cs typeface="Times" panose="02020603050405020304" pitchFamily="18" charset="0"/>
            </a:rPr>
            <a:t>ات المحاسبة</a:t>
          </a:r>
          <a:endParaRPr lang="en-US" sz="3200" b="1" kern="1200" dirty="0">
            <a:solidFill>
              <a:schemeClr val="bg1"/>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الرقابة الداخلية</a:t>
          </a:r>
          <a:endParaRPr lang="en-US" sz="3200" b="1" kern="1200" dirty="0">
            <a:solidFill>
              <a:schemeClr val="bg1"/>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1CE31591-55B8-407B-95A5-5DDFC00319EC}">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البيانات الماليّة</a:t>
          </a:r>
          <a:endParaRPr lang="en-US" sz="3200" b="1" kern="1200" dirty="0">
            <a:solidFill>
              <a:schemeClr val="bg1"/>
            </a:solidFill>
            <a:latin typeface="Times  (Body)"/>
            <a:cs typeface="Times" panose="02020603050405020304" pitchFamily="18" charset="0"/>
          </a:endParaRPr>
        </a:p>
      </dsp:txBody>
      <dsp:txXfrm>
        <a:off x="2193471" y="2406187"/>
        <a:ext cx="6242957" cy="572404"/>
      </dsp:txXfrm>
    </dsp:sp>
    <dsp:sp modelId="{3C85FD4B-2872-4F17-AE6A-541F299883F5}">
      <dsp:nvSpPr>
        <dsp:cNvPr id="0" name=""/>
        <dsp:cNvSpPr/>
      </dsp:nvSpPr>
      <dsp:spPr>
        <a:xfrm>
          <a:off x="0" y="2406187"/>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1"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8DDD-A8D7-4C4E-B177-D751EE215925}">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1"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1" kern="1200" dirty="0">
              <a:solidFill>
                <a:srgbClr val="FFFFFF"/>
              </a:solidFill>
              <a:latin typeface="Times  (Body)"/>
              <a:cs typeface="Times" panose="02020603050405020304" pitchFamily="18" charset="0"/>
            </a:rPr>
            <a:t>مقد</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مة حول الإدارة  المالي</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ة</a:t>
          </a:r>
          <a:endParaRPr lang="en-US" sz="3200" b="1" kern="1200" dirty="0">
            <a:solidFill>
              <a:srgbClr val="FFFFFF"/>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1"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0" kern="1200" dirty="0">
              <a:solidFill>
                <a:srgbClr val="002A6C"/>
              </a:solidFill>
              <a:latin typeface="Times  (Body)"/>
              <a:cs typeface="Times" panose="02020603050405020304" pitchFamily="18" charset="0"/>
            </a:rPr>
            <a:t>الموازنة</a:t>
          </a:r>
          <a:r>
            <a:rPr lang="ar-DZ" sz="3200" b="0" kern="1200" dirty="0">
              <a:solidFill>
                <a:srgbClr val="002A6C"/>
              </a:solidFill>
              <a:latin typeface="Times  (Body)"/>
              <a:cs typeface="Times" panose="02020603050405020304" pitchFamily="18" charset="0"/>
            </a:rPr>
            <a:t> </a:t>
          </a:r>
          <a:endParaRPr lang="ar-LB" sz="3200" b="0"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1" kern="1200" dirty="0">
              <a:solidFill>
                <a:schemeClr val="bg1"/>
              </a:solidFill>
              <a:latin typeface="Times  (Body)"/>
              <a:cs typeface="Times" panose="02020603050405020304" pitchFamily="18" charset="0"/>
            </a:rPr>
            <a:t>سجل</a:t>
          </a:r>
          <a:r>
            <a:rPr lang="ar-LB" sz="3200" b="1" kern="1200" dirty="0">
              <a:solidFill>
                <a:schemeClr val="bg1"/>
              </a:solidFill>
              <a:latin typeface="Times  (Body)"/>
              <a:cs typeface="Times" panose="02020603050405020304" pitchFamily="18" charset="0"/>
            </a:rPr>
            <a:t>ّ</a:t>
          </a:r>
          <a:r>
            <a:rPr lang="ar-DZ" sz="3200" b="1" kern="1200" dirty="0">
              <a:solidFill>
                <a:schemeClr val="bg1"/>
              </a:solidFill>
              <a:latin typeface="Times  (Body)"/>
              <a:cs typeface="Times" panose="02020603050405020304" pitchFamily="18" charset="0"/>
            </a:rPr>
            <a:t>ات المحاسبة</a:t>
          </a:r>
          <a:endParaRPr lang="en-US" sz="3200" b="1" kern="1200" dirty="0">
            <a:solidFill>
              <a:schemeClr val="bg1"/>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الرقابة الداخلية</a:t>
          </a:r>
          <a:endParaRPr lang="en-US" sz="3200" b="1" kern="1200" dirty="0">
            <a:solidFill>
              <a:schemeClr val="bg1"/>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1CE31591-55B8-407B-95A5-5DDFC00319EC}">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البيانات الماليّة</a:t>
          </a:r>
          <a:endParaRPr lang="en-US" sz="3200" b="1" kern="1200" dirty="0">
            <a:solidFill>
              <a:schemeClr val="bg1"/>
            </a:solidFill>
            <a:latin typeface="Times  (Body)"/>
            <a:cs typeface="Times" panose="02020603050405020304" pitchFamily="18" charset="0"/>
          </a:endParaRPr>
        </a:p>
      </dsp:txBody>
      <dsp:txXfrm>
        <a:off x="2193471" y="2406187"/>
        <a:ext cx="6242957" cy="572404"/>
      </dsp:txXfrm>
    </dsp:sp>
    <dsp:sp modelId="{3C85FD4B-2872-4F17-AE6A-541F299883F5}">
      <dsp:nvSpPr>
        <dsp:cNvPr id="0" name=""/>
        <dsp:cNvSpPr/>
      </dsp:nvSpPr>
      <dsp:spPr>
        <a:xfrm>
          <a:off x="0" y="2406187"/>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1"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8DDD-A8D7-4C4E-B177-D751EE215925}">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1"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1" kern="1200" dirty="0">
              <a:solidFill>
                <a:srgbClr val="FFFFFF"/>
              </a:solidFill>
              <a:latin typeface="Times  (Body)"/>
              <a:cs typeface="Times" panose="02020603050405020304" pitchFamily="18" charset="0"/>
            </a:rPr>
            <a:t>مقد</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مة حول الإدارة  المالي</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ة</a:t>
          </a:r>
          <a:endParaRPr lang="en-US" sz="3200" b="1" kern="1200" dirty="0">
            <a:solidFill>
              <a:srgbClr val="FFFFFF"/>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1"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الموازنة</a:t>
          </a:r>
          <a:r>
            <a:rPr lang="ar-DZ" sz="3200" b="1" kern="1200" dirty="0">
              <a:solidFill>
                <a:srgbClr val="002A6C"/>
              </a:solidFill>
              <a:latin typeface="Times  (Body)"/>
              <a:cs typeface="Times" panose="02020603050405020304" pitchFamily="18" charset="0"/>
            </a:rPr>
            <a:t> </a:t>
          </a:r>
          <a:endParaRPr lang="ar-LB" sz="3200" b="1"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0" kern="1200" dirty="0">
              <a:solidFill>
                <a:srgbClr val="002A6C"/>
              </a:solidFill>
              <a:latin typeface="Times  (Body)"/>
              <a:cs typeface="Times" panose="02020603050405020304" pitchFamily="18" charset="0"/>
            </a:rPr>
            <a:t>سجل</a:t>
          </a:r>
          <a:r>
            <a:rPr lang="ar-LB" sz="3200" b="0" kern="1200" dirty="0">
              <a:solidFill>
                <a:srgbClr val="002A6C"/>
              </a:solidFill>
              <a:latin typeface="Times  (Body)"/>
              <a:cs typeface="Times" panose="02020603050405020304" pitchFamily="18" charset="0"/>
            </a:rPr>
            <a:t>ّ</a:t>
          </a:r>
          <a:r>
            <a:rPr lang="ar-DZ" sz="3200" b="0" kern="1200" dirty="0">
              <a:solidFill>
                <a:srgbClr val="002A6C"/>
              </a:solidFill>
              <a:latin typeface="Times  (Body)"/>
              <a:cs typeface="Times" panose="02020603050405020304" pitchFamily="18" charset="0"/>
            </a:rPr>
            <a:t>ات المحاسبة</a:t>
          </a:r>
          <a:endParaRPr lang="en-US" sz="3200" b="0" kern="1200" dirty="0">
            <a:solidFill>
              <a:srgbClr val="002A6C"/>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الرقابة الداخلية</a:t>
          </a:r>
          <a:endParaRPr lang="en-US" sz="3200" b="1" kern="1200" dirty="0">
            <a:solidFill>
              <a:schemeClr val="bg1"/>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1CE31591-55B8-407B-95A5-5DDFC00319EC}">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البيانات الماليّة</a:t>
          </a:r>
          <a:endParaRPr lang="en-US" sz="3200" b="1" kern="1200" dirty="0">
            <a:solidFill>
              <a:schemeClr val="bg1"/>
            </a:solidFill>
            <a:latin typeface="Times  (Body)"/>
            <a:cs typeface="Times" panose="02020603050405020304" pitchFamily="18" charset="0"/>
          </a:endParaRPr>
        </a:p>
      </dsp:txBody>
      <dsp:txXfrm>
        <a:off x="2193471" y="2406187"/>
        <a:ext cx="6242957" cy="572404"/>
      </dsp:txXfrm>
    </dsp:sp>
    <dsp:sp modelId="{3C85FD4B-2872-4F17-AE6A-541F299883F5}">
      <dsp:nvSpPr>
        <dsp:cNvPr id="0" name=""/>
        <dsp:cNvSpPr/>
      </dsp:nvSpPr>
      <dsp:spPr>
        <a:xfrm>
          <a:off x="0" y="2406187"/>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1"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6F88-B839-4780-87B7-DE176413B2A5}">
      <dsp:nvSpPr>
        <dsp:cNvPr id="0" name=""/>
        <dsp:cNvSpPr/>
      </dsp:nvSpPr>
      <dsp:spPr>
        <a:xfrm>
          <a:off x="2198925" y="496"/>
          <a:ext cx="5257784" cy="1934765"/>
        </a:xfrm>
        <a:prstGeom prst="rightArrow">
          <a:avLst>
            <a:gd name="adj1" fmla="val 75000"/>
            <a:gd name="adj2" fmla="val 50000"/>
          </a:avLst>
        </a:prstGeom>
        <a:solidFill>
          <a:srgbClr val="D9D9D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kern="1200" dirty="0">
              <a:solidFill>
                <a:srgbClr val="002A6C"/>
              </a:solidFill>
              <a:latin typeface="Times" panose="02020603050405020304" pitchFamily="18" charset="0"/>
              <a:cs typeface="Times" panose="02020603050405020304" pitchFamily="18" charset="0"/>
            </a:rPr>
            <a:t> </a:t>
          </a:r>
          <a:r>
            <a:rPr lang="ar-DZ" sz="2400" b="1" kern="1200" dirty="0">
              <a:solidFill>
                <a:srgbClr val="002A6C"/>
              </a:solidFill>
              <a:latin typeface="Times" panose="02020603050405020304" pitchFamily="18" charset="0"/>
              <a:cs typeface="Times" panose="02020603050405020304" pitchFamily="18" charset="0"/>
            </a:rPr>
            <a:t>ال</a:t>
          </a:r>
          <a:r>
            <a:rPr lang="ar-LB" sz="2400" b="1" kern="1200" dirty="0">
              <a:solidFill>
                <a:srgbClr val="002A6C"/>
              </a:solidFill>
              <a:latin typeface="Times" panose="02020603050405020304" pitchFamily="18" charset="0"/>
              <a:cs typeface="Times" panose="02020603050405020304" pitchFamily="18" charset="0"/>
            </a:rPr>
            <a:t>دّليل/ التّصميم المحاسبي</a:t>
          </a:r>
          <a:r>
            <a:rPr lang="en-US" sz="2400" b="1" kern="1200" dirty="0">
              <a:solidFill>
                <a:srgbClr val="002A6C"/>
              </a:solidFill>
              <a:latin typeface="Times" panose="02020603050405020304" pitchFamily="18" charset="0"/>
              <a:cs typeface="Times" panose="02020603050405020304" pitchFamily="18" charset="0"/>
            </a:rPr>
            <a:t> </a:t>
          </a:r>
          <a:r>
            <a:rPr lang="en-US" sz="2400" kern="1200" dirty="0">
              <a:solidFill>
                <a:srgbClr val="002A6C"/>
              </a:solidFill>
              <a:latin typeface="Times" panose="02020603050405020304" pitchFamily="18" charset="0"/>
              <a:cs typeface="Times" panose="02020603050405020304" pitchFamily="18" charset="0"/>
            </a:rPr>
            <a:t>:</a:t>
          </a:r>
          <a:r>
            <a:rPr lang="ar-DZ" sz="2400" kern="1200" dirty="0">
              <a:solidFill>
                <a:srgbClr val="002A6C"/>
              </a:solidFill>
              <a:latin typeface="Times" panose="02020603050405020304" pitchFamily="18" charset="0"/>
              <a:cs typeface="Times" panose="02020603050405020304" pitchFamily="18" charset="0"/>
            </a:rPr>
            <a:t>لكل</a:t>
          </a:r>
          <a:r>
            <a:rPr lang="ar-LB" sz="2400" kern="1200" dirty="0">
              <a:solidFill>
                <a:srgbClr val="002A6C"/>
              </a:solidFill>
              <a:latin typeface="Times" panose="02020603050405020304" pitchFamily="18" charset="0"/>
              <a:cs typeface="Times" panose="02020603050405020304" pitchFamily="18" charset="0"/>
            </a:rPr>
            <a:t>ّ</a:t>
          </a:r>
          <a:r>
            <a:rPr lang="ar-DZ" sz="2400" kern="1200" dirty="0">
              <a:solidFill>
                <a:srgbClr val="002A6C"/>
              </a:solidFill>
              <a:latin typeface="Times" panose="02020603050405020304" pitchFamily="18" charset="0"/>
              <a:cs typeface="Times" panose="02020603050405020304" pitchFamily="18" charset="0"/>
            </a:rPr>
            <a:t> نوع من الد</a:t>
          </a:r>
          <a:r>
            <a:rPr lang="ar-LB" sz="2400" kern="1200" dirty="0">
              <a:solidFill>
                <a:srgbClr val="002A6C"/>
              </a:solidFill>
              <a:latin typeface="Times" panose="02020603050405020304" pitchFamily="18" charset="0"/>
              <a:cs typeface="Times" panose="02020603050405020304" pitchFamily="18" charset="0"/>
            </a:rPr>
            <a:t>ّ</a:t>
          </a:r>
          <a:r>
            <a:rPr lang="ar-DZ" sz="2400" kern="1200" dirty="0">
              <a:solidFill>
                <a:srgbClr val="002A6C"/>
              </a:solidFill>
              <a:latin typeface="Times" panose="02020603050405020304" pitchFamily="18" charset="0"/>
              <a:cs typeface="Times" panose="02020603050405020304" pitchFamily="18" charset="0"/>
            </a:rPr>
            <a:t>خل والن</a:t>
          </a:r>
          <a:r>
            <a:rPr lang="ar-LB" sz="2400" kern="1200" dirty="0">
              <a:solidFill>
                <a:srgbClr val="002A6C"/>
              </a:solidFill>
              <a:latin typeface="Times" panose="02020603050405020304" pitchFamily="18" charset="0"/>
              <a:cs typeface="Times" panose="02020603050405020304" pitchFamily="18" charset="0"/>
            </a:rPr>
            <a:t>ّ</a:t>
          </a:r>
          <a:r>
            <a:rPr lang="ar-DZ" sz="2400" kern="1200" dirty="0">
              <a:solidFill>
                <a:srgbClr val="002A6C"/>
              </a:solidFill>
              <a:latin typeface="Times" panose="02020603050405020304" pitchFamily="18" charset="0"/>
              <a:cs typeface="Times" panose="02020603050405020304" pitchFamily="18" charset="0"/>
            </a:rPr>
            <a:t>فقات</a:t>
          </a:r>
          <a:endParaRPr lang="en-US" sz="2400" kern="1200" dirty="0">
            <a:latin typeface="Times" panose="02020603050405020304" pitchFamily="18" charset="0"/>
            <a:cs typeface="Times" panose="02020603050405020304" pitchFamily="18" charset="0"/>
          </a:endParaRPr>
        </a:p>
        <a:p>
          <a:pPr marL="457200" lvl="2" indent="-228600" algn="r" defTabSz="1066800" rtl="1">
            <a:lnSpc>
              <a:spcPct val="90000"/>
            </a:lnSpc>
            <a:spcBef>
              <a:spcPct val="0"/>
            </a:spcBef>
            <a:spcAft>
              <a:spcPct val="15000"/>
            </a:spcAft>
            <a:buChar char="•"/>
          </a:pPr>
          <a:r>
            <a:rPr lang="ar-DZ" sz="2400" b="1" kern="1200" dirty="0">
              <a:solidFill>
                <a:srgbClr val="002A6C"/>
              </a:solidFill>
              <a:latin typeface="Times" panose="02020603050405020304" pitchFamily="18" charset="0"/>
              <a:cs typeface="Times" panose="02020603050405020304" pitchFamily="18" charset="0"/>
            </a:rPr>
            <a:t>مراكز الت</a:t>
          </a:r>
          <a:r>
            <a:rPr lang="ar-LB" sz="2400" b="1" kern="1200" dirty="0">
              <a:solidFill>
                <a:srgbClr val="002A6C"/>
              </a:solidFill>
              <a:latin typeface="Times" panose="02020603050405020304" pitchFamily="18" charset="0"/>
              <a:cs typeface="Times" panose="02020603050405020304" pitchFamily="18" charset="0"/>
            </a:rPr>
            <a:t>ّ</a:t>
          </a:r>
          <a:r>
            <a:rPr lang="ar-DZ" sz="2400" b="1" kern="1200" dirty="0">
              <a:solidFill>
                <a:srgbClr val="002A6C"/>
              </a:solidFill>
              <a:latin typeface="Times" panose="02020603050405020304" pitchFamily="18" charset="0"/>
              <a:cs typeface="Times" panose="02020603050405020304" pitchFamily="18" charset="0"/>
            </a:rPr>
            <a:t>كلفة</a:t>
          </a:r>
          <a:r>
            <a:rPr lang="en-US" sz="2400" b="1" kern="1200" dirty="0">
              <a:solidFill>
                <a:srgbClr val="002A6C"/>
              </a:solidFill>
              <a:latin typeface="Times" panose="02020603050405020304" pitchFamily="18" charset="0"/>
              <a:cs typeface="Times" panose="02020603050405020304" pitchFamily="18" charset="0"/>
            </a:rPr>
            <a:t> : </a:t>
          </a:r>
          <a:r>
            <a:rPr lang="ar-DZ" sz="2400" kern="1200" dirty="0">
              <a:solidFill>
                <a:srgbClr val="002A6C"/>
              </a:solidFill>
              <a:latin typeface="Times" panose="02020603050405020304" pitchFamily="18" charset="0"/>
              <a:cs typeface="Times" panose="02020603050405020304" pitchFamily="18" charset="0"/>
            </a:rPr>
            <a:t>لكل</a:t>
          </a:r>
          <a:r>
            <a:rPr lang="ar-LB" sz="2400" kern="1200" dirty="0">
              <a:solidFill>
                <a:srgbClr val="002A6C"/>
              </a:solidFill>
              <a:latin typeface="Times" panose="02020603050405020304" pitchFamily="18" charset="0"/>
              <a:cs typeface="Times" panose="02020603050405020304" pitchFamily="18" charset="0"/>
            </a:rPr>
            <a:t>ّ</a:t>
          </a:r>
          <a:r>
            <a:rPr lang="ar-DZ" sz="2400" kern="1200" dirty="0">
              <a:solidFill>
                <a:srgbClr val="002A6C"/>
              </a:solidFill>
              <a:latin typeface="Times" panose="02020603050405020304" pitchFamily="18" charset="0"/>
              <a:cs typeface="Times" panose="02020603050405020304" pitchFamily="18" charset="0"/>
            </a:rPr>
            <a:t> مشروع أو نشاط</a:t>
          </a:r>
          <a:endParaRPr lang="en-US" sz="2400" kern="1200" dirty="0">
            <a:solidFill>
              <a:srgbClr val="002A6C"/>
            </a:solidFill>
            <a:latin typeface="Times" panose="02020603050405020304" pitchFamily="18" charset="0"/>
            <a:cs typeface="Times" panose="02020603050405020304" pitchFamily="18" charset="0"/>
          </a:endParaRPr>
        </a:p>
      </dsp:txBody>
      <dsp:txXfrm>
        <a:off x="2198925" y="242342"/>
        <a:ext cx="4532247" cy="1451073"/>
      </dsp:txXfrm>
    </dsp:sp>
    <dsp:sp modelId="{25CA8D43-B0E3-4E62-A859-83E44723BE94}">
      <dsp:nvSpPr>
        <dsp:cNvPr id="0" name=""/>
        <dsp:cNvSpPr/>
      </dsp:nvSpPr>
      <dsp:spPr>
        <a:xfrm>
          <a:off x="108861" y="496"/>
          <a:ext cx="2090064" cy="193476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DZ" sz="3200" kern="1200" dirty="0">
              <a:latin typeface="Times" panose="02020603050405020304" pitchFamily="18" charset="0"/>
              <a:cs typeface="Times" panose="02020603050405020304" pitchFamily="18" charset="0"/>
            </a:rPr>
            <a:t>هيكلي</a:t>
          </a:r>
          <a:r>
            <a:rPr lang="ar-LB" sz="3200" kern="1200" dirty="0">
              <a:latin typeface="Times" panose="02020603050405020304" pitchFamily="18" charset="0"/>
              <a:cs typeface="Times" panose="02020603050405020304" pitchFamily="18" charset="0"/>
            </a:rPr>
            <a:t>ّ</a:t>
          </a:r>
          <a:r>
            <a:rPr lang="ar-DZ" sz="3200" kern="1200" dirty="0">
              <a:latin typeface="Times" panose="02020603050405020304" pitchFamily="18" charset="0"/>
              <a:cs typeface="Times" panose="02020603050405020304" pitchFamily="18" charset="0"/>
            </a:rPr>
            <a:t>ة رموز </a:t>
          </a:r>
          <a:r>
            <a:rPr lang="ar-LB" sz="3200" kern="1200" dirty="0">
              <a:latin typeface="Times" panose="02020603050405020304" pitchFamily="18" charset="0"/>
              <a:cs typeface="Times" panose="02020603050405020304" pitchFamily="18" charset="0"/>
            </a:rPr>
            <a:t>ا</a:t>
          </a:r>
          <a:r>
            <a:rPr lang="ar-DZ" sz="3200" kern="1200" dirty="0">
              <a:latin typeface="Times" panose="02020603050405020304" pitchFamily="18" charset="0"/>
              <a:cs typeface="Times" panose="02020603050405020304" pitchFamily="18" charset="0"/>
            </a:rPr>
            <a:t>لمحاسبة</a:t>
          </a:r>
          <a:endParaRPr lang="en-US" sz="3200" kern="1200" dirty="0">
            <a:latin typeface="Times" panose="02020603050405020304" pitchFamily="18" charset="0"/>
            <a:cs typeface="Times" panose="02020603050405020304" pitchFamily="18" charset="0"/>
          </a:endParaRPr>
        </a:p>
      </dsp:txBody>
      <dsp:txXfrm>
        <a:off x="203308" y="94943"/>
        <a:ext cx="1901170" cy="1745871"/>
      </dsp:txXfrm>
    </dsp:sp>
    <dsp:sp modelId="{4F4505C6-95BD-48AC-9FE7-099E1E89B684}">
      <dsp:nvSpPr>
        <dsp:cNvPr id="0" name=""/>
        <dsp:cNvSpPr/>
      </dsp:nvSpPr>
      <dsp:spPr>
        <a:xfrm>
          <a:off x="2198925" y="2128738"/>
          <a:ext cx="5257784" cy="1934765"/>
        </a:xfrm>
        <a:prstGeom prst="rightArrow">
          <a:avLst>
            <a:gd name="adj1" fmla="val 75000"/>
            <a:gd name="adj2" fmla="val 50000"/>
          </a:avLst>
        </a:prstGeom>
        <a:solidFill>
          <a:srgbClr val="D9D9D9"/>
        </a:solidFill>
        <a:ln w="12700" cap="flat" cmpd="sng" algn="ctr">
          <a:solidFill>
            <a:srgbClr val="D9D9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DZ" sz="2000" b="1" kern="1200" dirty="0">
              <a:solidFill>
                <a:srgbClr val="002A6C"/>
              </a:solidFill>
              <a:latin typeface="Times" panose="02020603050405020304" pitchFamily="18" charset="0"/>
              <a:cs typeface="Times" panose="02020603050405020304" pitchFamily="18" charset="0"/>
            </a:rPr>
            <a:t>المستندات الد</a:t>
          </a:r>
          <a:r>
            <a:rPr lang="ar-LB" sz="2000" b="1" kern="1200" dirty="0">
              <a:solidFill>
                <a:srgbClr val="002A6C"/>
              </a:solidFill>
              <a:latin typeface="Times" panose="02020603050405020304" pitchFamily="18" charset="0"/>
              <a:cs typeface="Times" panose="02020603050405020304" pitchFamily="18" charset="0"/>
            </a:rPr>
            <a:t>ّ</a:t>
          </a:r>
          <a:r>
            <a:rPr lang="ar-DZ" sz="2000" b="1" kern="1200" dirty="0">
              <a:solidFill>
                <a:srgbClr val="002A6C"/>
              </a:solidFill>
              <a:latin typeface="Times" panose="02020603050405020304" pitchFamily="18" charset="0"/>
              <a:cs typeface="Times" panose="02020603050405020304" pitchFamily="18" charset="0"/>
            </a:rPr>
            <a:t>اعمة</a:t>
          </a:r>
          <a:r>
            <a:rPr lang="ar-DZ" sz="2000" b="0" kern="1200" dirty="0">
              <a:solidFill>
                <a:srgbClr val="002A6C"/>
              </a:solidFill>
              <a:latin typeface="Times" panose="02020603050405020304" pitchFamily="18" charset="0"/>
              <a:cs typeface="Times" panose="02020603050405020304" pitchFamily="18" charset="0"/>
            </a:rPr>
            <a:t>: مثل</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ا قسيمة الد</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فع، والإيصال، ومذك</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رة استلام البضائع ... </a:t>
          </a:r>
          <a:endParaRPr lang="en-GB" sz="2000" b="0" kern="1200" dirty="0">
            <a:solidFill>
              <a:srgbClr val="002A6C"/>
            </a:solidFill>
            <a:latin typeface="Times" panose="02020603050405020304" pitchFamily="18" charset="0"/>
            <a:cs typeface="Times" panose="02020603050405020304" pitchFamily="18" charset="0"/>
          </a:endParaRPr>
        </a:p>
        <a:p>
          <a:pPr marL="228600" lvl="1" indent="-228600" algn="r" defTabSz="889000" rtl="1">
            <a:lnSpc>
              <a:spcPct val="90000"/>
            </a:lnSpc>
            <a:spcBef>
              <a:spcPct val="0"/>
            </a:spcBef>
            <a:spcAft>
              <a:spcPct val="15000"/>
            </a:spcAft>
            <a:buChar char="•"/>
          </a:pPr>
          <a:r>
            <a:rPr lang="ar-DZ" sz="2000" b="1" kern="1200" dirty="0">
              <a:solidFill>
                <a:srgbClr val="002A6C"/>
              </a:solidFill>
              <a:latin typeface="Times" panose="02020603050405020304" pitchFamily="18" charset="0"/>
              <a:cs typeface="Times" panose="02020603050405020304" pitchFamily="18" charset="0"/>
            </a:rPr>
            <a:t>دفاتر الحسابات: </a:t>
          </a:r>
          <a:r>
            <a:rPr lang="ar-DZ" sz="2000" b="0" kern="1200" dirty="0">
              <a:solidFill>
                <a:srgbClr val="002A6C"/>
              </a:solidFill>
              <a:latin typeface="Times" panose="02020603050405020304" pitchFamily="18" charset="0"/>
              <a:cs typeface="Times" panose="02020603050405020304" pitchFamily="18" charset="0"/>
            </a:rPr>
            <a:t>مثل</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ا دفتر الص</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ندوق ودفتر الأستاذ العام، والس</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جل</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ات، وسجل</a:t>
          </a:r>
          <a:r>
            <a:rPr lang="ar-LB" sz="2000" b="0" kern="1200" dirty="0">
              <a:solidFill>
                <a:srgbClr val="002A6C"/>
              </a:solidFill>
              <a:latin typeface="Times" panose="02020603050405020304" pitchFamily="18" charset="0"/>
              <a:cs typeface="Times" panose="02020603050405020304" pitchFamily="18" charset="0"/>
            </a:rPr>
            <a:t>ّ</a:t>
          </a:r>
          <a:r>
            <a:rPr lang="ar-DZ" sz="2000" b="0" kern="1200" dirty="0">
              <a:solidFill>
                <a:srgbClr val="002A6C"/>
              </a:solidFill>
              <a:latin typeface="Times" panose="02020603050405020304" pitchFamily="18" charset="0"/>
              <a:cs typeface="Times" panose="02020603050405020304" pitchFamily="18" charset="0"/>
            </a:rPr>
            <a:t> الأصول ....</a:t>
          </a:r>
          <a:endParaRPr lang="en-GB" sz="2000" b="0" kern="1200" dirty="0">
            <a:solidFill>
              <a:srgbClr val="002A6C"/>
            </a:solidFill>
            <a:latin typeface="Times" panose="02020603050405020304" pitchFamily="18" charset="0"/>
            <a:cs typeface="Times" panose="02020603050405020304" pitchFamily="18" charset="0"/>
          </a:endParaRPr>
        </a:p>
        <a:p>
          <a:pPr marL="228600" lvl="1" indent="-228600" algn="l" defTabSz="889000">
            <a:lnSpc>
              <a:spcPct val="90000"/>
            </a:lnSpc>
            <a:spcBef>
              <a:spcPct val="0"/>
            </a:spcBef>
            <a:spcAft>
              <a:spcPct val="15000"/>
            </a:spcAft>
            <a:buChar char="•"/>
          </a:pPr>
          <a:endParaRPr lang="en-US" sz="2000" b="1" kern="1200" dirty="0">
            <a:solidFill>
              <a:srgbClr val="002A6C"/>
            </a:solidFill>
            <a:latin typeface="Times" panose="02020603050405020304" pitchFamily="18" charset="0"/>
            <a:cs typeface="Times" panose="02020603050405020304" pitchFamily="18" charset="0"/>
          </a:endParaRPr>
        </a:p>
      </dsp:txBody>
      <dsp:txXfrm>
        <a:off x="2198925" y="2370584"/>
        <a:ext cx="4532247" cy="1451073"/>
      </dsp:txXfrm>
    </dsp:sp>
    <dsp:sp modelId="{D39123C2-8B3C-414D-8051-0D7AA872F7FF}">
      <dsp:nvSpPr>
        <dsp:cNvPr id="0" name=""/>
        <dsp:cNvSpPr/>
      </dsp:nvSpPr>
      <dsp:spPr>
        <a:xfrm>
          <a:off x="108861" y="2128738"/>
          <a:ext cx="2090064" cy="193476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DZ" sz="2800" b="0" kern="1200" dirty="0">
              <a:solidFill>
                <a:schemeClr val="bg1"/>
              </a:solidFill>
              <a:latin typeface="Times" panose="02020603050405020304" pitchFamily="18" charset="0"/>
              <a:cs typeface="Times" panose="02020603050405020304" pitchFamily="18" charset="0"/>
            </a:rPr>
            <a:t>الوثائق الد</a:t>
          </a:r>
          <a:r>
            <a:rPr lang="ar-LB" sz="2800" b="0" kern="1200" dirty="0">
              <a:solidFill>
                <a:schemeClr val="bg1"/>
              </a:solidFill>
              <a:latin typeface="Times" panose="02020603050405020304" pitchFamily="18" charset="0"/>
              <a:cs typeface="Times" panose="02020603050405020304" pitchFamily="18" charset="0"/>
            </a:rPr>
            <a:t>ّ</a:t>
          </a:r>
          <a:r>
            <a:rPr lang="ar-DZ" sz="2800" b="0" kern="1200" dirty="0">
              <a:solidFill>
                <a:schemeClr val="bg1"/>
              </a:solidFill>
              <a:latin typeface="Times" panose="02020603050405020304" pitchFamily="18" charset="0"/>
              <a:cs typeface="Times" panose="02020603050405020304" pitchFamily="18" charset="0"/>
            </a:rPr>
            <a:t>اعمة</a:t>
          </a:r>
          <a:endParaRPr lang="en-US" sz="2800" b="0" kern="1200" dirty="0">
            <a:solidFill>
              <a:schemeClr val="bg1"/>
            </a:solidFill>
            <a:latin typeface="Times" panose="02020603050405020304" pitchFamily="18" charset="0"/>
            <a:cs typeface="Times" panose="02020603050405020304" pitchFamily="18" charset="0"/>
          </a:endParaRPr>
        </a:p>
        <a:p>
          <a:pPr marL="0" lvl="0" indent="0" algn="ctr" defTabSz="1244600">
            <a:lnSpc>
              <a:spcPct val="90000"/>
            </a:lnSpc>
            <a:spcBef>
              <a:spcPct val="0"/>
            </a:spcBef>
            <a:spcAft>
              <a:spcPct val="35000"/>
            </a:spcAft>
            <a:buNone/>
          </a:pPr>
          <a:r>
            <a:rPr lang="ar-DZ" sz="2800" b="0" kern="1200" dirty="0">
              <a:solidFill>
                <a:schemeClr val="bg1"/>
              </a:solidFill>
              <a:latin typeface="Times" panose="02020603050405020304" pitchFamily="18" charset="0"/>
              <a:cs typeface="Times" panose="02020603050405020304" pitchFamily="18" charset="0"/>
            </a:rPr>
            <a:t>ودفاتر الحسابات </a:t>
          </a:r>
          <a:endParaRPr lang="en-US" sz="2800" b="0" kern="1200" dirty="0">
            <a:solidFill>
              <a:schemeClr val="bg1"/>
            </a:solidFill>
            <a:latin typeface="Times" panose="02020603050405020304" pitchFamily="18" charset="0"/>
            <a:cs typeface="Times" panose="02020603050405020304" pitchFamily="18" charset="0"/>
          </a:endParaRPr>
        </a:p>
      </dsp:txBody>
      <dsp:txXfrm>
        <a:off x="203308" y="2223185"/>
        <a:ext cx="1901170" cy="1745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8DDD-A8D7-4C4E-B177-D751EE215925}">
      <dsp:nvSpPr>
        <dsp:cNvPr id="0" name=""/>
        <dsp:cNvSpPr/>
      </dsp:nvSpPr>
      <dsp:spPr>
        <a:xfrm>
          <a:off x="0" y="2978591"/>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66844-D32B-4D1F-8139-8CBFC16945C4}">
      <dsp:nvSpPr>
        <dsp:cNvPr id="0" name=""/>
        <dsp:cNvSpPr/>
      </dsp:nvSpPr>
      <dsp:spPr>
        <a:xfrm>
          <a:off x="0" y="2377567"/>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EA03A-68A8-4370-A75F-F8B51F050CD1}">
      <dsp:nvSpPr>
        <dsp:cNvPr id="0" name=""/>
        <dsp:cNvSpPr/>
      </dsp:nvSpPr>
      <dsp:spPr>
        <a:xfrm>
          <a:off x="0" y="1776542"/>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1F29B-CCF9-4BF6-9C87-D65A7CAA25A5}">
      <dsp:nvSpPr>
        <dsp:cNvPr id="0" name=""/>
        <dsp:cNvSpPr/>
      </dsp:nvSpPr>
      <dsp:spPr>
        <a:xfrm>
          <a:off x="0" y="1175518"/>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1808-F868-4141-BF68-8D9445404CB4}">
      <dsp:nvSpPr>
        <dsp:cNvPr id="0" name=""/>
        <dsp:cNvSpPr/>
      </dsp:nvSpPr>
      <dsp:spPr>
        <a:xfrm>
          <a:off x="0" y="574493"/>
          <a:ext cx="84364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EAEFF-3D8F-48D9-B83F-438CBE15BFC4}">
      <dsp:nvSpPr>
        <dsp:cNvPr id="0" name=""/>
        <dsp:cNvSpPr/>
      </dsp:nvSpPr>
      <dsp:spPr>
        <a:xfrm>
          <a:off x="2193471" y="2089"/>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422400" rtl="1">
            <a:lnSpc>
              <a:spcPct val="90000"/>
            </a:lnSpc>
            <a:spcBef>
              <a:spcPct val="0"/>
            </a:spcBef>
            <a:spcAft>
              <a:spcPct val="35000"/>
            </a:spcAft>
            <a:buNone/>
          </a:pPr>
          <a:endParaRPr lang="ar-LB" sz="3200" b="1" kern="1200" dirty="0">
            <a:solidFill>
              <a:srgbClr val="002A6C"/>
            </a:solidFill>
            <a:latin typeface="Times  (Body)"/>
            <a:cs typeface="Times" panose="02020603050405020304" pitchFamily="18" charset="0"/>
          </a:endParaRPr>
        </a:p>
        <a:p>
          <a:pPr marL="0" lvl="0" indent="0" algn="r" defTabSz="1422400" rtl="1">
            <a:lnSpc>
              <a:spcPct val="90000"/>
            </a:lnSpc>
            <a:spcBef>
              <a:spcPct val="0"/>
            </a:spcBef>
            <a:spcAft>
              <a:spcPct val="35000"/>
            </a:spcAft>
            <a:buNone/>
          </a:pPr>
          <a:r>
            <a:rPr lang="ar-DZ" sz="3200" b="1" kern="1200" dirty="0">
              <a:solidFill>
                <a:srgbClr val="FFFFFF"/>
              </a:solidFill>
              <a:latin typeface="Times  (Body)"/>
              <a:cs typeface="Times" panose="02020603050405020304" pitchFamily="18" charset="0"/>
            </a:rPr>
            <a:t>مقد</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مة حول الإدارة  المالي</a:t>
          </a:r>
          <a:r>
            <a:rPr lang="ar-LB" sz="3200" b="1" kern="1200" dirty="0">
              <a:solidFill>
                <a:srgbClr val="FFFFFF"/>
              </a:solidFill>
              <a:latin typeface="Times  (Body)"/>
              <a:cs typeface="Times" panose="02020603050405020304" pitchFamily="18" charset="0"/>
            </a:rPr>
            <a:t>ّ</a:t>
          </a:r>
          <a:r>
            <a:rPr lang="ar-DZ" sz="3200" b="1" kern="1200" dirty="0">
              <a:solidFill>
                <a:srgbClr val="FFFFFF"/>
              </a:solidFill>
              <a:latin typeface="Times  (Body)"/>
              <a:cs typeface="Times" panose="02020603050405020304" pitchFamily="18" charset="0"/>
            </a:rPr>
            <a:t>ة</a:t>
          </a:r>
          <a:endParaRPr lang="en-US" sz="3200" b="1" kern="1200" dirty="0">
            <a:solidFill>
              <a:srgbClr val="FFFFFF"/>
            </a:solidFill>
            <a:latin typeface="Times  (Body)"/>
            <a:cs typeface="Times" panose="02020603050405020304" pitchFamily="18" charset="0"/>
          </a:endParaRPr>
        </a:p>
        <a:p>
          <a:pPr marL="0" lvl="0" indent="0" algn="l" defTabSz="1422400" rtl="1">
            <a:lnSpc>
              <a:spcPct val="90000"/>
            </a:lnSpc>
            <a:spcBef>
              <a:spcPct val="0"/>
            </a:spcBef>
            <a:spcAft>
              <a:spcPct val="35000"/>
            </a:spcAft>
            <a:buNone/>
          </a:pPr>
          <a:endParaRPr lang="en-US" sz="3200" b="1" kern="1200" dirty="0">
            <a:solidFill>
              <a:srgbClr val="002A6C"/>
            </a:solidFill>
            <a:latin typeface="Times  (Body)"/>
            <a:cs typeface="Times" panose="02020603050405020304" pitchFamily="18" charset="0"/>
          </a:endParaRPr>
        </a:p>
      </dsp:txBody>
      <dsp:txXfrm>
        <a:off x="2193471" y="2089"/>
        <a:ext cx="6242957" cy="572404"/>
      </dsp:txXfrm>
    </dsp:sp>
    <dsp:sp modelId="{C63409BC-2E4F-46DA-8906-9ABC5AAD0553}">
      <dsp:nvSpPr>
        <dsp:cNvPr id="0" name=""/>
        <dsp:cNvSpPr/>
      </dsp:nvSpPr>
      <dsp:spPr>
        <a:xfrm>
          <a:off x="0" y="0"/>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a:t>
          </a:r>
        </a:p>
      </dsp:txBody>
      <dsp:txXfrm>
        <a:off x="27947" y="27947"/>
        <a:ext cx="2137577" cy="544457"/>
      </dsp:txXfrm>
    </dsp:sp>
    <dsp:sp modelId="{A548D0B3-1E63-4605-AEE0-03395583BA7F}">
      <dsp:nvSpPr>
        <dsp:cNvPr id="0" name=""/>
        <dsp:cNvSpPr/>
      </dsp:nvSpPr>
      <dsp:spPr>
        <a:xfrm>
          <a:off x="2193471" y="603113"/>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الموازنة</a:t>
          </a:r>
          <a:r>
            <a:rPr lang="ar-DZ" sz="3200" b="1" kern="1200" dirty="0">
              <a:solidFill>
                <a:srgbClr val="002A6C"/>
              </a:solidFill>
              <a:latin typeface="Times  (Body)"/>
              <a:cs typeface="Times" panose="02020603050405020304" pitchFamily="18" charset="0"/>
            </a:rPr>
            <a:t> </a:t>
          </a:r>
          <a:endParaRPr lang="ar-LB" sz="3200" b="1" kern="1200" dirty="0">
            <a:solidFill>
              <a:srgbClr val="002A6C"/>
            </a:solidFill>
            <a:latin typeface="Times  (Body)"/>
            <a:cs typeface="Times" panose="02020603050405020304" pitchFamily="18" charset="0"/>
          </a:endParaRPr>
        </a:p>
      </dsp:txBody>
      <dsp:txXfrm>
        <a:off x="2193471" y="603113"/>
        <a:ext cx="6242957" cy="572404"/>
      </dsp:txXfrm>
    </dsp:sp>
    <dsp:sp modelId="{937DF435-A140-4E13-8758-7419A7E85936}">
      <dsp:nvSpPr>
        <dsp:cNvPr id="0" name=""/>
        <dsp:cNvSpPr/>
      </dsp:nvSpPr>
      <dsp:spPr>
        <a:xfrm>
          <a:off x="0" y="603113"/>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a:t>
          </a:r>
        </a:p>
      </dsp:txBody>
      <dsp:txXfrm>
        <a:off x="27947" y="631060"/>
        <a:ext cx="2137577" cy="544457"/>
      </dsp:txXfrm>
    </dsp:sp>
    <dsp:sp modelId="{67DA426F-6194-4B37-9E3C-E423568CF0BC}">
      <dsp:nvSpPr>
        <dsp:cNvPr id="0" name=""/>
        <dsp:cNvSpPr/>
      </dsp:nvSpPr>
      <dsp:spPr>
        <a:xfrm>
          <a:off x="2193471" y="1204138"/>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DZ" sz="3200" b="1" kern="1200" dirty="0">
              <a:solidFill>
                <a:schemeClr val="bg1"/>
              </a:solidFill>
              <a:latin typeface="Times  (Body)"/>
              <a:cs typeface="Times" panose="02020603050405020304" pitchFamily="18" charset="0"/>
            </a:rPr>
            <a:t>سجل</a:t>
          </a:r>
          <a:r>
            <a:rPr lang="ar-LB" sz="3200" b="1" kern="1200" dirty="0">
              <a:solidFill>
                <a:schemeClr val="bg1"/>
              </a:solidFill>
              <a:latin typeface="Times  (Body)"/>
              <a:cs typeface="Times" panose="02020603050405020304" pitchFamily="18" charset="0"/>
            </a:rPr>
            <a:t>ّ</a:t>
          </a:r>
          <a:r>
            <a:rPr lang="ar-DZ" sz="3200" b="1" kern="1200" dirty="0">
              <a:solidFill>
                <a:schemeClr val="bg1"/>
              </a:solidFill>
              <a:latin typeface="Times  (Body)"/>
              <a:cs typeface="Times" panose="02020603050405020304" pitchFamily="18" charset="0"/>
            </a:rPr>
            <a:t>ات المحاسبة</a:t>
          </a:r>
          <a:endParaRPr lang="en-US" sz="3200" b="1" kern="1200" dirty="0">
            <a:solidFill>
              <a:schemeClr val="bg1"/>
            </a:solidFill>
            <a:latin typeface="Times  (Body)"/>
            <a:cs typeface="Times" panose="02020603050405020304" pitchFamily="18" charset="0"/>
          </a:endParaRPr>
        </a:p>
      </dsp:txBody>
      <dsp:txXfrm>
        <a:off x="2193471" y="1204138"/>
        <a:ext cx="6242957" cy="572404"/>
      </dsp:txXfrm>
    </dsp:sp>
    <dsp:sp modelId="{AAA5F26E-F7D0-4FA1-9E00-A74348E90B65}">
      <dsp:nvSpPr>
        <dsp:cNvPr id="0" name=""/>
        <dsp:cNvSpPr/>
      </dsp:nvSpPr>
      <dsp:spPr>
        <a:xfrm>
          <a:off x="0" y="1204138"/>
          <a:ext cx="2193471" cy="572404"/>
        </a:xfrm>
        <a:prstGeom prst="round2SameRect">
          <a:avLst>
            <a:gd name="adj1" fmla="val 16670"/>
            <a:gd name="adj2" fmla="val 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 </a:t>
          </a:r>
          <a:r>
            <a:rPr lang="en-US" sz="3200" b="0" kern="1200" dirty="0">
              <a:latin typeface="Times  (Body)"/>
              <a:cs typeface="Times" panose="02020603050405020304" pitchFamily="18" charset="0"/>
            </a:rPr>
            <a:t> III</a:t>
          </a:r>
        </a:p>
      </dsp:txBody>
      <dsp:txXfrm>
        <a:off x="27947" y="1232085"/>
        <a:ext cx="2137577" cy="544457"/>
      </dsp:txXfrm>
    </dsp:sp>
    <dsp:sp modelId="{7147FA02-306B-42F2-907F-F4CE777F3F75}">
      <dsp:nvSpPr>
        <dsp:cNvPr id="0" name=""/>
        <dsp:cNvSpPr/>
      </dsp:nvSpPr>
      <dsp:spPr>
        <a:xfrm>
          <a:off x="2193471" y="1805162"/>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0" kern="1200" dirty="0">
              <a:solidFill>
                <a:srgbClr val="002A6C"/>
              </a:solidFill>
              <a:latin typeface="Times  (Body)"/>
              <a:cs typeface="Times" panose="02020603050405020304" pitchFamily="18" charset="0"/>
            </a:rPr>
            <a:t>الرقابة الداخلية</a:t>
          </a:r>
          <a:endParaRPr lang="en-US" sz="3200" b="0" kern="1200" dirty="0">
            <a:solidFill>
              <a:srgbClr val="002A6C"/>
            </a:solidFill>
            <a:latin typeface="Times  (Body)"/>
            <a:cs typeface="Times" panose="02020603050405020304" pitchFamily="18" charset="0"/>
          </a:endParaRPr>
        </a:p>
      </dsp:txBody>
      <dsp:txXfrm>
        <a:off x="2193471" y="1805162"/>
        <a:ext cx="6242957" cy="572404"/>
      </dsp:txXfrm>
    </dsp:sp>
    <dsp:sp modelId="{3DD13A65-FC96-4763-A5DF-6D778D082157}">
      <dsp:nvSpPr>
        <dsp:cNvPr id="0" name=""/>
        <dsp:cNvSpPr/>
      </dsp:nvSpPr>
      <dsp:spPr>
        <a:xfrm>
          <a:off x="0" y="1805162"/>
          <a:ext cx="2193471" cy="572404"/>
        </a:xfrm>
        <a:prstGeom prst="round2SameRect">
          <a:avLst>
            <a:gd name="adj1" fmla="val 16670"/>
            <a:gd name="adj2" fmla="val 0"/>
          </a:avLst>
        </a:prstGeom>
        <a:solidFill>
          <a:srgbClr val="002A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LB" sz="3200" b="0" kern="1200" dirty="0">
              <a:latin typeface="Times  (Body)"/>
              <a:cs typeface="Times" panose="02020603050405020304" pitchFamily="18" charset="0"/>
            </a:rPr>
            <a:t>فقرة</a:t>
          </a:r>
          <a:r>
            <a:rPr lang="en-US" sz="3200" b="0" kern="1200" dirty="0">
              <a:latin typeface="Times  (Body)"/>
              <a:cs typeface="Times" panose="02020603050405020304" pitchFamily="18" charset="0"/>
            </a:rPr>
            <a:t> IV </a:t>
          </a:r>
        </a:p>
      </dsp:txBody>
      <dsp:txXfrm>
        <a:off x="27947" y="1833109"/>
        <a:ext cx="2137577" cy="544457"/>
      </dsp:txXfrm>
    </dsp:sp>
    <dsp:sp modelId="{1CE31591-55B8-407B-95A5-5DDFC00319EC}">
      <dsp:nvSpPr>
        <dsp:cNvPr id="0" name=""/>
        <dsp:cNvSpPr/>
      </dsp:nvSpPr>
      <dsp:spPr>
        <a:xfrm>
          <a:off x="2193471" y="2406187"/>
          <a:ext cx="6242957" cy="5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r" defTabSz="1422400" rtl="1">
            <a:lnSpc>
              <a:spcPct val="90000"/>
            </a:lnSpc>
            <a:spcBef>
              <a:spcPct val="0"/>
            </a:spcBef>
            <a:spcAft>
              <a:spcPct val="35000"/>
            </a:spcAft>
            <a:buNone/>
          </a:pPr>
          <a:r>
            <a:rPr lang="ar-LB" sz="3200" b="1" kern="1200" dirty="0">
              <a:solidFill>
                <a:schemeClr val="bg1"/>
              </a:solidFill>
              <a:latin typeface="Times  (Body)"/>
              <a:cs typeface="Times" panose="02020603050405020304" pitchFamily="18" charset="0"/>
            </a:rPr>
            <a:t>البيانات الماليّة</a:t>
          </a:r>
          <a:endParaRPr lang="en-US" sz="3200" b="1" kern="1200" dirty="0">
            <a:solidFill>
              <a:schemeClr val="bg1"/>
            </a:solidFill>
            <a:latin typeface="Times  (Body)"/>
            <a:cs typeface="Times" panose="02020603050405020304" pitchFamily="18" charset="0"/>
          </a:endParaRPr>
        </a:p>
      </dsp:txBody>
      <dsp:txXfrm>
        <a:off x="2193471" y="2406187"/>
        <a:ext cx="6242957" cy="572404"/>
      </dsp:txXfrm>
    </dsp:sp>
    <dsp:sp modelId="{3C85FD4B-2872-4F17-AE6A-541F299883F5}">
      <dsp:nvSpPr>
        <dsp:cNvPr id="0" name=""/>
        <dsp:cNvSpPr/>
      </dsp:nvSpPr>
      <dsp:spPr>
        <a:xfrm>
          <a:off x="0" y="2406187"/>
          <a:ext cx="2193471" cy="572404"/>
        </a:xfrm>
        <a:prstGeom prst="round2SameRect">
          <a:avLst>
            <a:gd name="adj1" fmla="val 16670"/>
            <a:gd name="adj2" fmla="val 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1"/>
              </a:solidFill>
              <a:latin typeface="Times  (Body)"/>
              <a:cs typeface="Times" panose="02020603050405020304" pitchFamily="18" charset="0"/>
            </a:rPr>
            <a:t>  </a:t>
          </a:r>
          <a:r>
            <a:rPr lang="ar-LB" sz="3200" b="0" kern="1200" dirty="0">
              <a:solidFill>
                <a:schemeClr val="bg1"/>
              </a:solidFill>
              <a:latin typeface="Times  (Body)"/>
              <a:cs typeface="Times" panose="02020603050405020304" pitchFamily="18" charset="0"/>
            </a:rPr>
            <a:t>فقرة </a:t>
          </a:r>
          <a:r>
            <a:rPr lang="en-US" sz="3200" b="1" kern="1200" dirty="0">
              <a:solidFill>
                <a:schemeClr val="bg1"/>
              </a:solidFill>
              <a:latin typeface="Times  (Body)"/>
              <a:cs typeface="Times" panose="02020603050405020304" pitchFamily="18" charset="0"/>
            </a:rPr>
            <a:t>V</a:t>
          </a:r>
        </a:p>
      </dsp:txBody>
      <dsp:txXfrm>
        <a:off x="27947" y="2434134"/>
        <a:ext cx="2137577" cy="544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00826-CCC6-40B6-AA64-0749AC2EE0EA}">
      <dsp:nvSpPr>
        <dsp:cNvPr id="0" name=""/>
        <dsp:cNvSpPr/>
      </dsp:nvSpPr>
      <dsp:spPr>
        <a:xfrm>
          <a:off x="0" y="708261"/>
          <a:ext cx="7116092"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9B3D3-8444-46A6-BE1B-C0670C73F3B7}">
      <dsp:nvSpPr>
        <dsp:cNvPr id="0" name=""/>
        <dsp:cNvSpPr/>
      </dsp:nvSpPr>
      <dsp:spPr>
        <a:xfrm>
          <a:off x="355804" y="39234"/>
          <a:ext cx="5870768" cy="100850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280" tIns="0" rIns="188280" bIns="0" numCol="1" spcCol="1270" anchor="ctr" anchorCtr="0">
          <a:noAutofit/>
        </a:bodyPr>
        <a:lstStyle/>
        <a:p>
          <a:pPr marL="0" lvl="0" indent="0" algn="justLow" defTabSz="1066800" rtl="1">
            <a:lnSpc>
              <a:spcPct val="90000"/>
            </a:lnSpc>
            <a:spcBef>
              <a:spcPct val="0"/>
            </a:spcBef>
            <a:spcAft>
              <a:spcPct val="35000"/>
            </a:spcAft>
            <a:buNone/>
          </a:pPr>
          <a:r>
            <a:rPr lang="ar-DZ" sz="2400" kern="1200" dirty="0">
              <a:solidFill>
                <a:srgbClr val="C00000"/>
              </a:solidFill>
              <a:latin typeface="Times" panose="02020603050405020304" pitchFamily="18" charset="0"/>
              <a:cs typeface="Times" panose="02020603050405020304" pitchFamily="18" charset="0"/>
            </a:rPr>
            <a:t>العهدة: </a:t>
          </a:r>
          <a:r>
            <a:rPr lang="ar-DZ" sz="2400" kern="1200" dirty="0">
              <a:solidFill>
                <a:srgbClr val="002A6C"/>
              </a:solidFill>
              <a:latin typeface="Times" panose="02020603050405020304" pitchFamily="18" charset="0"/>
              <a:cs typeface="Times" panose="02020603050405020304" pitchFamily="18" charset="0"/>
            </a:rPr>
            <a:t>المسؤولية المادية عن المبالغ النقدية، والمخازن، والمركبات وغيرها...</a:t>
          </a:r>
          <a:endParaRPr lang="en-US" sz="2400" kern="1200" dirty="0">
            <a:solidFill>
              <a:srgbClr val="002A6C"/>
            </a:solidFill>
            <a:latin typeface="Times" panose="02020603050405020304" pitchFamily="18" charset="0"/>
            <a:cs typeface="Times" panose="02020603050405020304" pitchFamily="18" charset="0"/>
          </a:endParaRPr>
        </a:p>
      </dsp:txBody>
      <dsp:txXfrm>
        <a:off x="405035" y="88465"/>
        <a:ext cx="5772306" cy="910044"/>
      </dsp:txXfrm>
    </dsp:sp>
    <dsp:sp modelId="{8AC282B8-7AFE-4B1E-88FD-23E4BEE26F14}">
      <dsp:nvSpPr>
        <dsp:cNvPr id="0" name=""/>
        <dsp:cNvSpPr/>
      </dsp:nvSpPr>
      <dsp:spPr>
        <a:xfrm>
          <a:off x="0" y="2078134"/>
          <a:ext cx="7116092"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A1E7C-3E54-4422-BABA-4DBEFCF33E54}">
      <dsp:nvSpPr>
        <dsp:cNvPr id="0" name=""/>
        <dsp:cNvSpPr/>
      </dsp:nvSpPr>
      <dsp:spPr>
        <a:xfrm>
          <a:off x="355804" y="1412061"/>
          <a:ext cx="5863396" cy="1005553"/>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280" tIns="0" rIns="188280" bIns="0" numCol="1" spcCol="1270" anchor="ctr" anchorCtr="0">
          <a:noAutofit/>
        </a:bodyPr>
        <a:lstStyle/>
        <a:p>
          <a:pPr marL="0" lvl="0" indent="0" algn="justLow" defTabSz="1066800" rtl="1">
            <a:lnSpc>
              <a:spcPct val="90000"/>
            </a:lnSpc>
            <a:spcBef>
              <a:spcPct val="0"/>
            </a:spcBef>
            <a:spcAft>
              <a:spcPct val="35000"/>
            </a:spcAft>
            <a:buNone/>
          </a:pPr>
          <a:r>
            <a:rPr lang="ar-DZ" sz="2400" kern="1200" dirty="0">
              <a:solidFill>
                <a:srgbClr val="C00000"/>
              </a:solidFill>
            </a:rPr>
            <a:t>التسجيل: </a:t>
          </a:r>
          <a:r>
            <a:rPr lang="ar-DZ" sz="2400" kern="1200" dirty="0">
              <a:solidFill>
                <a:srgbClr val="002A6C"/>
              </a:solidFill>
            </a:rPr>
            <a:t>إدخال البيانات في الحسابات الرئيسية / السجل الذي يشكل الأساس للتقارير المالية </a:t>
          </a:r>
          <a:endParaRPr lang="en-US" sz="2400" kern="1200" dirty="0">
            <a:solidFill>
              <a:srgbClr val="002A6C"/>
            </a:solidFill>
          </a:endParaRPr>
        </a:p>
      </dsp:txBody>
      <dsp:txXfrm>
        <a:off x="404891" y="1461148"/>
        <a:ext cx="5765222" cy="907379"/>
      </dsp:txXfrm>
    </dsp:sp>
    <dsp:sp modelId="{87E5F42F-5009-48CB-8921-7B5BA746BD59}">
      <dsp:nvSpPr>
        <dsp:cNvPr id="0" name=""/>
        <dsp:cNvSpPr/>
      </dsp:nvSpPr>
      <dsp:spPr>
        <a:xfrm>
          <a:off x="0" y="3448008"/>
          <a:ext cx="7116092"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02F21-B981-4FBB-AC3A-A669CB29A57A}">
      <dsp:nvSpPr>
        <dsp:cNvPr id="0" name=""/>
        <dsp:cNvSpPr/>
      </dsp:nvSpPr>
      <dsp:spPr>
        <a:xfrm>
          <a:off x="355804" y="2781934"/>
          <a:ext cx="5870320" cy="1005553"/>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280" tIns="0" rIns="188280" bIns="0" numCol="1" spcCol="1270" anchor="ctr" anchorCtr="0">
          <a:noAutofit/>
        </a:bodyPr>
        <a:lstStyle/>
        <a:p>
          <a:pPr marL="0" lvl="0" indent="0" algn="justLow" defTabSz="1066800" rtl="1">
            <a:lnSpc>
              <a:spcPct val="90000"/>
            </a:lnSpc>
            <a:spcBef>
              <a:spcPct val="0"/>
            </a:spcBef>
            <a:spcAft>
              <a:spcPct val="35000"/>
            </a:spcAft>
            <a:buNone/>
          </a:pPr>
          <a:r>
            <a:rPr lang="ar-DZ" sz="2400" kern="1200" dirty="0">
              <a:solidFill>
                <a:srgbClr val="C00000"/>
              </a:solidFill>
            </a:rPr>
            <a:t>الموافقة</a:t>
          </a:r>
          <a:r>
            <a:rPr lang="ar-DZ" sz="2400" kern="1200" dirty="0">
              <a:solidFill>
                <a:srgbClr val="002A6C"/>
              </a:solidFill>
            </a:rPr>
            <a:t>: المشتريات والاستخدامات الأخرى للموارد</a:t>
          </a:r>
          <a:endParaRPr lang="en-US" sz="2400" kern="1200" dirty="0">
            <a:solidFill>
              <a:srgbClr val="002A6C"/>
            </a:solidFill>
          </a:endParaRPr>
        </a:p>
      </dsp:txBody>
      <dsp:txXfrm>
        <a:off x="404891" y="2831021"/>
        <a:ext cx="5772146" cy="9073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C349-2915-4F6D-8FAD-984CABEB53B2}">
      <dsp:nvSpPr>
        <dsp:cNvPr id="0" name=""/>
        <dsp:cNvSpPr/>
      </dsp:nvSpPr>
      <dsp:spPr>
        <a:xfrm>
          <a:off x="2048303" y="0"/>
          <a:ext cx="2260486" cy="2260486"/>
        </a:xfrm>
        <a:prstGeom prst="triangle">
          <a:avLst/>
        </a:prstGeom>
        <a:solidFill>
          <a:srgbClr val="002A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Times" panose="02020603050405020304" pitchFamily="18" charset="0"/>
              <a:cs typeface="Times" panose="02020603050405020304" pitchFamily="18" charset="0"/>
            </a:rPr>
            <a:t>الموافقة</a:t>
          </a:r>
          <a:endParaRPr lang="en-US" sz="2000" b="1" kern="1200" dirty="0">
            <a:latin typeface="Times" panose="02020603050405020304" pitchFamily="18" charset="0"/>
            <a:cs typeface="Times" panose="02020603050405020304" pitchFamily="18" charset="0"/>
          </a:endParaRPr>
        </a:p>
      </dsp:txBody>
      <dsp:txXfrm>
        <a:off x="2613425" y="1130243"/>
        <a:ext cx="1130243" cy="1130243"/>
      </dsp:txXfrm>
    </dsp:sp>
    <dsp:sp modelId="{DCCBCCB7-D1E3-4252-BD18-D5E7638CBF70}">
      <dsp:nvSpPr>
        <dsp:cNvPr id="0" name=""/>
        <dsp:cNvSpPr/>
      </dsp:nvSpPr>
      <dsp:spPr>
        <a:xfrm>
          <a:off x="724155" y="2260486"/>
          <a:ext cx="2648295" cy="2260486"/>
        </a:xfrm>
        <a:prstGeom prst="triangl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kern="1200" dirty="0">
              <a:solidFill>
                <a:srgbClr val="C00000"/>
              </a:solidFill>
              <a:latin typeface="Times" panose="02020603050405020304" pitchFamily="18" charset="0"/>
              <a:cs typeface="Times" panose="02020603050405020304" pitchFamily="18" charset="0"/>
            </a:rPr>
            <a:t>اعداد</a:t>
          </a:r>
          <a:r>
            <a:rPr lang="ar-LB" sz="2400" kern="1200" dirty="0">
              <a:solidFill>
                <a:srgbClr val="002A6C"/>
              </a:solidFill>
              <a:latin typeface="Times" panose="02020603050405020304" pitchFamily="18" charset="0"/>
              <a:cs typeface="Times" panose="02020603050405020304" pitchFamily="18" charset="0"/>
            </a:rPr>
            <a:t> </a:t>
          </a:r>
          <a:r>
            <a:rPr lang="ar-LB" sz="1400" kern="1200" dirty="0">
              <a:solidFill>
                <a:srgbClr val="002A6C"/>
              </a:solidFill>
              <a:latin typeface="Times" panose="02020603050405020304" pitchFamily="18" charset="0"/>
              <a:cs typeface="Times" panose="02020603050405020304" pitchFamily="18" charset="0"/>
            </a:rPr>
            <a:t>العمليّة الماليّة </a:t>
          </a:r>
          <a:endParaRPr lang="ar-LB" sz="2400" kern="1200" dirty="0">
            <a:solidFill>
              <a:srgbClr val="002A6C"/>
            </a:solidFill>
            <a:latin typeface="Times" panose="02020603050405020304" pitchFamily="18" charset="0"/>
            <a:cs typeface="Times" panose="02020603050405020304" pitchFamily="18" charset="0"/>
          </a:endParaRPr>
        </a:p>
        <a:p>
          <a:pPr marL="0" lvl="0" indent="0" algn="ctr" defTabSz="1066800">
            <a:lnSpc>
              <a:spcPct val="90000"/>
            </a:lnSpc>
            <a:spcBef>
              <a:spcPct val="0"/>
            </a:spcBef>
            <a:spcAft>
              <a:spcPct val="35000"/>
            </a:spcAft>
            <a:buNone/>
          </a:pPr>
          <a:r>
            <a:rPr lang="ar-LB" sz="2400" kern="1200" dirty="0">
              <a:solidFill>
                <a:srgbClr val="C00000"/>
              </a:solidFill>
              <a:latin typeface="Times" panose="02020603050405020304" pitchFamily="18" charset="0"/>
              <a:cs typeface="Times" panose="02020603050405020304" pitchFamily="18" charset="0"/>
            </a:rPr>
            <a:t>العهدة</a:t>
          </a:r>
          <a:endParaRPr lang="en-US" sz="2400" kern="1200" dirty="0">
            <a:solidFill>
              <a:srgbClr val="C00000"/>
            </a:solidFill>
            <a:latin typeface="Times" panose="02020603050405020304" pitchFamily="18" charset="0"/>
            <a:cs typeface="Times" panose="02020603050405020304" pitchFamily="18" charset="0"/>
          </a:endParaRPr>
        </a:p>
      </dsp:txBody>
      <dsp:txXfrm>
        <a:off x="1386229" y="3390729"/>
        <a:ext cx="1324147" cy="1130243"/>
      </dsp:txXfrm>
    </dsp:sp>
    <dsp:sp modelId="{6BB15BDC-5B6F-482D-8601-6064CEE94D4D}">
      <dsp:nvSpPr>
        <dsp:cNvPr id="0" name=""/>
        <dsp:cNvSpPr/>
      </dsp:nvSpPr>
      <dsp:spPr>
        <a:xfrm rot="10800000">
          <a:off x="2048303" y="2272387"/>
          <a:ext cx="2260486" cy="2236683"/>
        </a:xfrm>
        <a:prstGeom prst="triangl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b="1" kern="1200" dirty="0">
              <a:solidFill>
                <a:schemeClr val="accent3"/>
              </a:solidFill>
              <a:latin typeface="Times" panose="02020603050405020304" pitchFamily="18" charset="0"/>
              <a:cs typeface="Times" panose="02020603050405020304" pitchFamily="18" charset="0"/>
            </a:rPr>
            <a:t>التسوية</a:t>
          </a:r>
          <a:endParaRPr lang="en-US" sz="2400" b="1" kern="1200" dirty="0">
            <a:solidFill>
              <a:schemeClr val="accent3"/>
            </a:solidFill>
            <a:latin typeface="Times" panose="02020603050405020304" pitchFamily="18" charset="0"/>
            <a:cs typeface="Times" panose="02020603050405020304" pitchFamily="18" charset="0"/>
          </a:endParaRPr>
        </a:p>
      </dsp:txBody>
      <dsp:txXfrm rot="10800000">
        <a:off x="2613424" y="2272387"/>
        <a:ext cx="1130243" cy="1118341"/>
      </dsp:txXfrm>
    </dsp:sp>
    <dsp:sp modelId="{A36FA55E-AEA5-46F5-AB05-C9CD0CB1E876}">
      <dsp:nvSpPr>
        <dsp:cNvPr id="0" name=""/>
        <dsp:cNvSpPr/>
      </dsp:nvSpPr>
      <dsp:spPr>
        <a:xfrm>
          <a:off x="3038227" y="2260486"/>
          <a:ext cx="2541125" cy="2260486"/>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kern="1200" dirty="0">
              <a:solidFill>
                <a:srgbClr val="C00000"/>
              </a:solidFill>
              <a:latin typeface="Times" panose="02020603050405020304" pitchFamily="18" charset="0"/>
              <a:cs typeface="Times" panose="02020603050405020304" pitchFamily="18" charset="0"/>
            </a:rPr>
            <a:t>مراجعة</a:t>
          </a:r>
          <a:r>
            <a:rPr lang="ar-LB" sz="1800" kern="1200" dirty="0">
              <a:solidFill>
                <a:srgbClr val="C00000"/>
              </a:solidFill>
              <a:latin typeface="Times" panose="02020603050405020304" pitchFamily="18" charset="0"/>
              <a:cs typeface="Times" panose="02020603050405020304" pitchFamily="18" charset="0"/>
            </a:rPr>
            <a:t> </a:t>
          </a:r>
          <a:r>
            <a:rPr lang="ar-LB" sz="1400" kern="1200" dirty="0">
              <a:solidFill>
                <a:srgbClr val="002A6C"/>
              </a:solidFill>
              <a:latin typeface="Times" panose="02020603050405020304" pitchFamily="18" charset="0"/>
              <a:cs typeface="Times" panose="02020603050405020304" pitchFamily="18" charset="0"/>
            </a:rPr>
            <a:t>العمليّة الماليّة </a:t>
          </a:r>
          <a:r>
            <a:rPr lang="ar-LB" sz="2400" kern="1200" dirty="0">
              <a:solidFill>
                <a:srgbClr val="C00000"/>
              </a:solidFill>
              <a:latin typeface="Times" panose="02020603050405020304" pitchFamily="18" charset="0"/>
              <a:cs typeface="Times" panose="02020603050405020304" pitchFamily="18" charset="0"/>
            </a:rPr>
            <a:t>التسجيل</a:t>
          </a:r>
          <a:endParaRPr lang="en-US" sz="2400" kern="1200" dirty="0">
            <a:solidFill>
              <a:srgbClr val="C00000"/>
            </a:solidFill>
            <a:latin typeface="Times" panose="02020603050405020304" pitchFamily="18" charset="0"/>
            <a:cs typeface="Times" panose="02020603050405020304" pitchFamily="18" charset="0"/>
          </a:endParaRPr>
        </a:p>
      </dsp:txBody>
      <dsp:txXfrm>
        <a:off x="3673508" y="3390729"/>
        <a:ext cx="1270563" cy="11302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0E93-7275-4A6F-AF1D-2BE45F2923A0}">
      <dsp:nvSpPr>
        <dsp:cNvPr id="0" name=""/>
        <dsp:cNvSpPr/>
      </dsp:nvSpPr>
      <dsp:spPr>
        <a:xfrm>
          <a:off x="0" y="0"/>
          <a:ext cx="91500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7929D-807A-49B3-86C2-B75ACB8630EE}">
      <dsp:nvSpPr>
        <dsp:cNvPr id="0" name=""/>
        <dsp:cNvSpPr/>
      </dsp:nvSpPr>
      <dsp:spPr>
        <a:xfrm>
          <a:off x="0" y="0"/>
          <a:ext cx="2270807" cy="5829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r" defTabSz="2133600" rtl="1">
            <a:lnSpc>
              <a:spcPct val="90000"/>
            </a:lnSpc>
            <a:spcBef>
              <a:spcPct val="0"/>
            </a:spcBef>
            <a:spcAft>
              <a:spcPct val="35000"/>
            </a:spcAft>
            <a:buNone/>
          </a:pPr>
          <a:r>
            <a:rPr lang="ar-LB" altLang="en-US" sz="4800" b="1" kern="1200" dirty="0">
              <a:solidFill>
                <a:srgbClr val="C00000"/>
              </a:solidFill>
              <a:latin typeface="Times" panose="02020603050405020304" pitchFamily="18" charset="0"/>
              <a:cs typeface="Times" panose="02020603050405020304" pitchFamily="18" charset="0"/>
            </a:rPr>
            <a:t>خطوات التسوية المصرفية</a:t>
          </a:r>
          <a:endParaRPr lang="en-US" sz="4800" kern="1200" dirty="0">
            <a:solidFill>
              <a:srgbClr val="C00000"/>
            </a:solidFill>
            <a:latin typeface="Times" panose="02020603050405020304" pitchFamily="18" charset="0"/>
            <a:cs typeface="Times" panose="02020603050405020304" pitchFamily="18" charset="0"/>
          </a:endParaRPr>
        </a:p>
      </dsp:txBody>
      <dsp:txXfrm>
        <a:off x="0" y="0"/>
        <a:ext cx="2270807" cy="5829643"/>
      </dsp:txXfrm>
    </dsp:sp>
    <dsp:sp modelId="{B53B5EAE-52E5-42D6-8E72-B6A727A32C1D}">
      <dsp:nvSpPr>
        <dsp:cNvPr id="0" name=""/>
        <dsp:cNvSpPr/>
      </dsp:nvSpPr>
      <dsp:spPr>
        <a:xfrm>
          <a:off x="2399747" y="54439"/>
          <a:ext cx="6747865" cy="56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1.</a:t>
          </a:r>
          <a:r>
            <a:rPr lang="en-US" altLang="en-US" sz="2000" kern="1200" dirty="0">
              <a:solidFill>
                <a:srgbClr val="C2113A"/>
              </a:solidFill>
              <a:latin typeface="Times" panose="02020603050405020304" pitchFamily="18" charset="0"/>
              <a:cs typeface="Times" panose="02020603050405020304" pitchFamily="18" charset="0"/>
            </a:rPr>
            <a:t> </a:t>
          </a:r>
          <a:r>
            <a:rPr lang="ar-LB" altLang="en-US" sz="2000" kern="1200" dirty="0">
              <a:solidFill>
                <a:srgbClr val="002A6C"/>
              </a:solidFill>
              <a:latin typeface="Times" panose="02020603050405020304" pitchFamily="18" charset="0"/>
              <a:cs typeface="Times" panose="02020603050405020304" pitchFamily="18" charset="0"/>
            </a:rPr>
            <a:t>تسجيل الرصيد النهائي لكشف الحساب</a:t>
          </a:r>
          <a:endParaRPr lang="en-US" sz="2000" kern="1200" dirty="0">
            <a:solidFill>
              <a:srgbClr val="002A6C"/>
            </a:solidFill>
            <a:latin typeface="Times" panose="02020603050405020304" pitchFamily="18" charset="0"/>
            <a:cs typeface="Times" panose="02020603050405020304" pitchFamily="18" charset="0"/>
          </a:endParaRPr>
        </a:p>
      </dsp:txBody>
      <dsp:txXfrm>
        <a:off x="2399747" y="54439"/>
        <a:ext cx="6747865" cy="563970"/>
      </dsp:txXfrm>
    </dsp:sp>
    <dsp:sp modelId="{6CB91B70-7457-4504-A356-0D3E00B25268}">
      <dsp:nvSpPr>
        <dsp:cNvPr id="0" name=""/>
        <dsp:cNvSpPr/>
      </dsp:nvSpPr>
      <dsp:spPr>
        <a:xfrm>
          <a:off x="2270807" y="618409"/>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2D0D7-B199-417D-96B7-6C9F152735FE}">
      <dsp:nvSpPr>
        <dsp:cNvPr id="0" name=""/>
        <dsp:cNvSpPr/>
      </dsp:nvSpPr>
      <dsp:spPr>
        <a:xfrm>
          <a:off x="2399747" y="672849"/>
          <a:ext cx="6747865" cy="593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2. </a:t>
          </a:r>
          <a:r>
            <a:rPr lang="ar-LB" altLang="en-US" sz="2000" kern="1200" dirty="0">
              <a:solidFill>
                <a:srgbClr val="002A6C"/>
              </a:solidFill>
              <a:latin typeface="Times" panose="02020603050405020304" pitchFamily="18" charset="0"/>
              <a:cs typeface="Times" panose="02020603050405020304" pitchFamily="18" charset="0"/>
            </a:rPr>
            <a:t>إعداد قائمة مفصلة بالودائع التي لا تزال قيد 	التحصيل</a:t>
          </a:r>
          <a:endParaRPr lang="en-US" sz="2000" kern="1200" dirty="0">
            <a:solidFill>
              <a:srgbClr val="002A6C"/>
            </a:solidFill>
            <a:latin typeface="Times" panose="02020603050405020304" pitchFamily="18" charset="0"/>
            <a:cs typeface="Times" panose="02020603050405020304" pitchFamily="18" charset="0"/>
          </a:endParaRPr>
        </a:p>
      </dsp:txBody>
      <dsp:txXfrm>
        <a:off x="2399747" y="672849"/>
        <a:ext cx="6747865" cy="593531"/>
      </dsp:txXfrm>
    </dsp:sp>
    <dsp:sp modelId="{77F214B3-CDF9-4EE2-8713-4064F1D7D710}">
      <dsp:nvSpPr>
        <dsp:cNvPr id="0" name=""/>
        <dsp:cNvSpPr/>
      </dsp:nvSpPr>
      <dsp:spPr>
        <a:xfrm>
          <a:off x="2270807" y="1266380"/>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F50DE-F5B5-4626-8E57-3D6388948C58}">
      <dsp:nvSpPr>
        <dsp:cNvPr id="0" name=""/>
        <dsp:cNvSpPr/>
      </dsp:nvSpPr>
      <dsp:spPr>
        <a:xfrm>
          <a:off x="2399747" y="1320819"/>
          <a:ext cx="6747865" cy="80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3. </a:t>
          </a:r>
          <a:r>
            <a:rPr lang="ar-LB" altLang="en-US" sz="2000" kern="1200" dirty="0">
              <a:solidFill>
                <a:srgbClr val="002A6C"/>
              </a:solidFill>
              <a:latin typeface="Times" panose="02020603050405020304" pitchFamily="18" charset="0"/>
              <a:cs typeface="Times" panose="02020603050405020304" pitchFamily="18" charset="0"/>
            </a:rPr>
            <a:t>إضافة مجموع الودائع قيد التحصيل إلى الرصيد النهائي من 	الخطوة </a:t>
          </a:r>
          <a:endParaRPr lang="en-US" sz="2000" kern="1200" dirty="0">
            <a:solidFill>
              <a:srgbClr val="002A6C"/>
            </a:solidFill>
            <a:latin typeface="Times" panose="02020603050405020304" pitchFamily="18" charset="0"/>
            <a:cs typeface="Times" panose="02020603050405020304" pitchFamily="18" charset="0"/>
          </a:endParaRPr>
        </a:p>
      </dsp:txBody>
      <dsp:txXfrm>
        <a:off x="2399747" y="1320819"/>
        <a:ext cx="6747865" cy="805779"/>
      </dsp:txXfrm>
    </dsp:sp>
    <dsp:sp modelId="{A0090C19-FFC9-4803-A85C-0AB785957577}">
      <dsp:nvSpPr>
        <dsp:cNvPr id="0" name=""/>
        <dsp:cNvSpPr/>
      </dsp:nvSpPr>
      <dsp:spPr>
        <a:xfrm>
          <a:off x="2270807" y="2126599"/>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50B51-C955-486B-85A5-1597E48BA56B}">
      <dsp:nvSpPr>
        <dsp:cNvPr id="0" name=""/>
        <dsp:cNvSpPr/>
      </dsp:nvSpPr>
      <dsp:spPr>
        <a:xfrm>
          <a:off x="2399747" y="2181038"/>
          <a:ext cx="6747865" cy="896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4.</a:t>
          </a:r>
          <a:r>
            <a:rPr lang="en-US" altLang="en-US" sz="2000" kern="1200" dirty="0">
              <a:solidFill>
                <a:srgbClr val="C2113A"/>
              </a:solidFill>
              <a:latin typeface="Times" panose="02020603050405020304" pitchFamily="18" charset="0"/>
              <a:cs typeface="Times" panose="02020603050405020304" pitchFamily="18" charset="0"/>
            </a:rPr>
            <a:t> </a:t>
          </a:r>
          <a:r>
            <a:rPr lang="ar-LB" altLang="en-US" sz="2000" kern="1200" dirty="0">
              <a:solidFill>
                <a:srgbClr val="002A6C"/>
              </a:solidFill>
              <a:latin typeface="Times" panose="02020603050405020304" pitchFamily="18" charset="0"/>
              <a:cs typeface="Times" panose="02020603050405020304" pitchFamily="18" charset="0"/>
            </a:rPr>
            <a:t>إعداد قائمة مفصلة بالشيكات المعلقة (المرسلة/ مكتوبة، ولكن لم 	يتم تبديله في غرفة المقاصة)</a:t>
          </a:r>
          <a:endParaRPr lang="en-US" sz="2000" kern="1200" dirty="0">
            <a:solidFill>
              <a:srgbClr val="002A6C"/>
            </a:solidFill>
            <a:latin typeface="Times" panose="02020603050405020304" pitchFamily="18" charset="0"/>
            <a:cs typeface="Times" panose="02020603050405020304" pitchFamily="18" charset="0"/>
          </a:endParaRPr>
        </a:p>
      </dsp:txBody>
      <dsp:txXfrm>
        <a:off x="2399747" y="2181038"/>
        <a:ext cx="6747865" cy="896421"/>
      </dsp:txXfrm>
    </dsp:sp>
    <dsp:sp modelId="{689960BC-4CD3-4B33-B0AA-A1F3D70F98FB}">
      <dsp:nvSpPr>
        <dsp:cNvPr id="0" name=""/>
        <dsp:cNvSpPr/>
      </dsp:nvSpPr>
      <dsp:spPr>
        <a:xfrm>
          <a:off x="2270807" y="3077460"/>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CE3BE-6ABD-4806-BF81-B9B69543913B}">
      <dsp:nvSpPr>
        <dsp:cNvPr id="0" name=""/>
        <dsp:cNvSpPr/>
      </dsp:nvSpPr>
      <dsp:spPr>
        <a:xfrm>
          <a:off x="2399747" y="3131899"/>
          <a:ext cx="6747865" cy="74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5. </a:t>
          </a:r>
          <a:r>
            <a:rPr lang="ar-LB" altLang="en-US" sz="2000" kern="1200" dirty="0">
              <a:solidFill>
                <a:srgbClr val="002A6C"/>
              </a:solidFill>
              <a:latin typeface="Times" panose="02020603050405020304" pitchFamily="18" charset="0"/>
              <a:cs typeface="Times" panose="02020603050405020304" pitchFamily="18" charset="0"/>
            </a:rPr>
            <a:t>طرح المجموع المستحق من الرصيد النهائي. وهكذا 	تحصل 	على الرصيد المصرفي المعدل</a:t>
          </a:r>
          <a:endParaRPr lang="en-US" sz="2000" kern="1200" dirty="0">
            <a:solidFill>
              <a:srgbClr val="002A6C"/>
            </a:solidFill>
            <a:latin typeface="Times" panose="02020603050405020304" pitchFamily="18" charset="0"/>
            <a:cs typeface="Times" panose="02020603050405020304" pitchFamily="18" charset="0"/>
          </a:endParaRPr>
        </a:p>
      </dsp:txBody>
      <dsp:txXfrm>
        <a:off x="2399747" y="3131899"/>
        <a:ext cx="6747865" cy="745678"/>
      </dsp:txXfrm>
    </dsp:sp>
    <dsp:sp modelId="{35E0356C-75C0-46E2-B42C-D4A619B4B27A}">
      <dsp:nvSpPr>
        <dsp:cNvPr id="0" name=""/>
        <dsp:cNvSpPr/>
      </dsp:nvSpPr>
      <dsp:spPr>
        <a:xfrm>
          <a:off x="2270807" y="3877578"/>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24212-DB2C-45CA-9FCD-653F2936800B}">
      <dsp:nvSpPr>
        <dsp:cNvPr id="0" name=""/>
        <dsp:cNvSpPr/>
      </dsp:nvSpPr>
      <dsp:spPr>
        <a:xfrm>
          <a:off x="2399747" y="3932017"/>
          <a:ext cx="6747865" cy="109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6. </a:t>
          </a:r>
          <a:r>
            <a:rPr lang="en-US" altLang="en-US" sz="2000" kern="1200" dirty="0">
              <a:solidFill>
                <a:srgbClr val="C2113A"/>
              </a:solidFill>
              <a:latin typeface="Times" panose="02020603050405020304" pitchFamily="18" charset="0"/>
              <a:cs typeface="Times" panose="02020603050405020304" pitchFamily="18" charset="0"/>
            </a:rPr>
            <a:t> </a:t>
          </a:r>
          <a:r>
            <a:rPr lang="ar-LB" altLang="en-US" sz="2000" kern="1200" dirty="0">
              <a:solidFill>
                <a:srgbClr val="002A6C"/>
              </a:solidFill>
              <a:latin typeface="Times" panose="02020603050405020304" pitchFamily="18" charset="0"/>
              <a:cs typeface="Times" panose="02020603050405020304" pitchFamily="18" charset="0"/>
            </a:rPr>
            <a:t>تعديل رصيد سجل الحسابات لإضافة أي فائدة يرسلها	المصرف وطرح أي رسوم مترتبة. وبهذا تحصل على 	رصيد 	دفتر الأستاذ العام</a:t>
          </a:r>
          <a:r>
            <a:rPr lang="ar-LB" altLang="en-US" sz="2000" kern="1200" dirty="0">
              <a:solidFill>
                <a:schemeClr val="accent6">
                  <a:lumMod val="75000"/>
                </a:schemeClr>
              </a:solidFill>
              <a:latin typeface="Times" panose="02020603050405020304" pitchFamily="18" charset="0"/>
              <a:cs typeface="Times" panose="02020603050405020304" pitchFamily="18" charset="0"/>
            </a:rPr>
            <a:t>. </a:t>
          </a:r>
          <a:endParaRPr lang="en-US" sz="2000" kern="1200" dirty="0">
            <a:latin typeface="Times" panose="02020603050405020304" pitchFamily="18" charset="0"/>
            <a:cs typeface="Times" panose="02020603050405020304" pitchFamily="18" charset="0"/>
          </a:endParaRPr>
        </a:p>
      </dsp:txBody>
      <dsp:txXfrm>
        <a:off x="2399747" y="3932017"/>
        <a:ext cx="6747865" cy="1091129"/>
      </dsp:txXfrm>
    </dsp:sp>
    <dsp:sp modelId="{C892A62F-21E8-4E18-82AD-CCEA9D7A1787}">
      <dsp:nvSpPr>
        <dsp:cNvPr id="0" name=""/>
        <dsp:cNvSpPr/>
      </dsp:nvSpPr>
      <dsp:spPr>
        <a:xfrm>
          <a:off x="2270807" y="5023146"/>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7434C-3653-49F4-990F-7040D0A12485}">
      <dsp:nvSpPr>
        <dsp:cNvPr id="0" name=""/>
        <dsp:cNvSpPr/>
      </dsp:nvSpPr>
      <dsp:spPr>
        <a:xfrm>
          <a:off x="2399747" y="5077586"/>
          <a:ext cx="6747865" cy="69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LB" altLang="en-US" sz="2000" kern="1200" dirty="0">
              <a:solidFill>
                <a:srgbClr val="C2113A"/>
              </a:solidFill>
              <a:latin typeface="Times" panose="02020603050405020304" pitchFamily="18" charset="0"/>
              <a:cs typeface="Times" panose="02020603050405020304" pitchFamily="18" charset="0"/>
            </a:rPr>
            <a:t>الخطوة 7. </a:t>
          </a:r>
          <a:r>
            <a:rPr lang="ar-LB" altLang="en-US" sz="2000" kern="1200" dirty="0">
              <a:solidFill>
                <a:srgbClr val="002A6C"/>
              </a:solidFill>
              <a:latin typeface="Times" panose="02020603050405020304" pitchFamily="18" charset="0"/>
              <a:cs typeface="Times" panose="02020603050405020304" pitchFamily="18" charset="0"/>
            </a:rPr>
            <a:t>مقارنة الرصيد المصرفي المعدل برصيد سجل الحسابات 	المعدل. يتعين على هذه المبالغ أن تتوافق</a:t>
          </a:r>
          <a:r>
            <a:rPr lang="ar-LB" altLang="en-US" sz="1800" kern="1200" dirty="0">
              <a:solidFill>
                <a:srgbClr val="002A6C"/>
              </a:solidFill>
              <a:latin typeface="Times" panose="02020603050405020304" pitchFamily="18" charset="0"/>
              <a:cs typeface="Times" panose="02020603050405020304" pitchFamily="18" charset="0"/>
            </a:rPr>
            <a:t>.</a:t>
          </a:r>
          <a:endParaRPr lang="en-US" sz="1800" kern="1200" dirty="0">
            <a:solidFill>
              <a:srgbClr val="002A6C"/>
            </a:solidFill>
            <a:latin typeface="Times" panose="02020603050405020304" pitchFamily="18" charset="0"/>
            <a:cs typeface="Times" panose="02020603050405020304" pitchFamily="18" charset="0"/>
          </a:endParaRPr>
        </a:p>
      </dsp:txBody>
      <dsp:txXfrm>
        <a:off x="2399747" y="5077586"/>
        <a:ext cx="6747865" cy="696410"/>
      </dsp:txXfrm>
    </dsp:sp>
    <dsp:sp modelId="{F84CA393-231A-4302-83D4-8914E59C4632}">
      <dsp:nvSpPr>
        <dsp:cNvPr id="0" name=""/>
        <dsp:cNvSpPr/>
      </dsp:nvSpPr>
      <dsp:spPr>
        <a:xfrm>
          <a:off x="2270807" y="5773996"/>
          <a:ext cx="68768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0DFA-FA55-4200-BF8F-06558BBA23A0}"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81958-C488-4240-8599-166E9A0572D2}" type="slidenum">
              <a:rPr lang="en-US" smtClean="0"/>
              <a:t>‹#›</a:t>
            </a:fld>
            <a:endParaRPr lang="en-US"/>
          </a:p>
        </p:txBody>
      </p:sp>
    </p:spTree>
    <p:extLst>
      <p:ext uri="{BB962C8B-B14F-4D97-AF65-F5344CB8AC3E}">
        <p14:creationId xmlns:p14="http://schemas.microsoft.com/office/powerpoint/2010/main" val="305758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81958-C488-4240-8599-166E9A0572D2}" type="slidenum">
              <a:rPr lang="en-US" smtClean="0"/>
              <a:t>5</a:t>
            </a:fld>
            <a:endParaRPr lang="en-US"/>
          </a:p>
        </p:txBody>
      </p:sp>
    </p:spTree>
    <p:extLst>
      <p:ext uri="{BB962C8B-B14F-4D97-AF65-F5344CB8AC3E}">
        <p14:creationId xmlns:p14="http://schemas.microsoft.com/office/powerpoint/2010/main" val="109944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4B552EA-B006-4643-ADCE-85EEC402B963}"/>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A00866D9-35E5-466C-9DC6-A050B7F9F67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24580" name="Slide Number Placeholder 3">
            <a:extLst>
              <a:ext uri="{FF2B5EF4-FFF2-40B4-BE49-F238E27FC236}">
                <a16:creationId xmlns:a16="http://schemas.microsoft.com/office/drawing/2014/main" id="{31EA3CD6-4F38-42FB-A91B-12B5EA2F6B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6A215544-AFAD-4602-BDB2-9413E50BFE39}" type="slidenum">
              <a:rPr lang="en-US" altLang="en-US" sz="1200"/>
              <a:pPr>
                <a:spcBef>
                  <a:spcPct val="0"/>
                </a:spcBef>
              </a:pPr>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7692524-B125-4A35-A71D-2E8883D8E595}"/>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BCE319E8-C38E-45E1-A4C2-12D2FCF5FD1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26628" name="Slide Number Placeholder 3">
            <a:extLst>
              <a:ext uri="{FF2B5EF4-FFF2-40B4-BE49-F238E27FC236}">
                <a16:creationId xmlns:a16="http://schemas.microsoft.com/office/drawing/2014/main" id="{F09F218E-FE3B-458C-8EDE-9985A8EB07C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BDB88E40-C102-4AE0-A4AA-547F57303AA2}" type="slidenum">
              <a:rPr lang="en-US" altLang="en-US" sz="1200"/>
              <a:pPr>
                <a:spcBef>
                  <a:spcPct val="0"/>
                </a:spcBef>
              </a:pPr>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0A9D3E4-CA07-47C3-90D0-E67A1B4ED0EC}"/>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9396C26-FE4D-407A-BB56-D5FC008088A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28676" name="Slide Number Placeholder 3">
            <a:extLst>
              <a:ext uri="{FF2B5EF4-FFF2-40B4-BE49-F238E27FC236}">
                <a16:creationId xmlns:a16="http://schemas.microsoft.com/office/drawing/2014/main" id="{811566C6-CF60-42C8-8AF9-4938BE1117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8E3C908-A186-431D-A5E1-2A4B50692E1C}" type="slidenum">
              <a:rPr lang="en-US" altLang="en-US" sz="1200"/>
              <a:pPr>
                <a:spcBef>
                  <a:spcPct val="0"/>
                </a:spcBef>
              </a:pPr>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F8C6B03-B704-4C14-BAC6-1A2E69C1CF2C}"/>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95FBEA25-1D83-472B-9236-F6752E593652}"/>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30724" name="Slide Number Placeholder 3">
            <a:extLst>
              <a:ext uri="{FF2B5EF4-FFF2-40B4-BE49-F238E27FC236}">
                <a16:creationId xmlns:a16="http://schemas.microsoft.com/office/drawing/2014/main" id="{ED2A5FCA-64A3-4662-9DA2-98BDDBA1BD5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DD3532FA-EE73-4A4E-9445-327207664D73}" type="slidenum">
              <a:rPr lang="en-US" altLang="en-US" sz="1200"/>
              <a:pPr>
                <a:spcBef>
                  <a:spcPct val="0"/>
                </a:spcBef>
              </a:pPr>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19</a:t>
            </a:fld>
            <a:endParaRPr lang="en-US" altLang="en-US" sz="1200"/>
          </a:p>
        </p:txBody>
      </p:sp>
    </p:spTree>
    <p:extLst>
      <p:ext uri="{BB962C8B-B14F-4D97-AF65-F5344CB8AC3E}">
        <p14:creationId xmlns:p14="http://schemas.microsoft.com/office/powerpoint/2010/main" val="417631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2504DF7-D6F2-4468-815D-43032ACF349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1F7F54DD-1843-434A-B487-703A4B0EE55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00356" name="Slide Number Placeholder 3">
            <a:extLst>
              <a:ext uri="{FF2B5EF4-FFF2-40B4-BE49-F238E27FC236}">
                <a16:creationId xmlns:a16="http://schemas.microsoft.com/office/drawing/2014/main" id="{D0CFA8F5-F967-4533-86EA-C23B5F53BDC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35F7362A-5D9A-44C9-A1AB-2857F46FA081}" type="slidenum">
              <a:rPr lang="en-US" altLang="en-US" sz="1200"/>
              <a:pPr>
                <a:spcBef>
                  <a:spcPct val="0"/>
                </a:spcBef>
              </a:pPr>
              <a:t>20</a:t>
            </a:fld>
            <a:endParaRPr lang="en-US" altLang="en-US" sz="1200"/>
          </a:p>
        </p:txBody>
      </p:sp>
    </p:spTree>
    <p:extLst>
      <p:ext uri="{BB962C8B-B14F-4D97-AF65-F5344CB8AC3E}">
        <p14:creationId xmlns:p14="http://schemas.microsoft.com/office/powerpoint/2010/main" val="426227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D8D7207-44DE-4D3F-B027-C888202672D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64D9C11F-464F-4AE9-BC0A-6397531E1769}"/>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02404" name="Slide Number Placeholder 3">
            <a:extLst>
              <a:ext uri="{FF2B5EF4-FFF2-40B4-BE49-F238E27FC236}">
                <a16:creationId xmlns:a16="http://schemas.microsoft.com/office/drawing/2014/main" id="{15E4F1CD-2174-4DB1-8447-4C92A70427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71C2DCE4-CDA6-43C0-8D0A-37EC15F1D109}" type="slidenum">
              <a:rPr lang="en-US" altLang="en-US" sz="1200"/>
              <a:pPr>
                <a:spcBef>
                  <a:spcPct val="0"/>
                </a:spcBef>
              </a:pPr>
              <a:t>21</a:t>
            </a:fld>
            <a:endParaRPr lang="en-US" altLang="en-US" sz="1200"/>
          </a:p>
        </p:txBody>
      </p:sp>
    </p:spTree>
    <p:extLst>
      <p:ext uri="{BB962C8B-B14F-4D97-AF65-F5344CB8AC3E}">
        <p14:creationId xmlns:p14="http://schemas.microsoft.com/office/powerpoint/2010/main" val="272824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987C4DC-06BE-421D-A2EE-8E03FBC7A2D7}"/>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225839A-0C8F-44BC-AD4E-48FC4B6816B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04452" name="Slide Number Placeholder 3">
            <a:extLst>
              <a:ext uri="{FF2B5EF4-FFF2-40B4-BE49-F238E27FC236}">
                <a16:creationId xmlns:a16="http://schemas.microsoft.com/office/drawing/2014/main" id="{7AB77DE2-0A6D-4587-BB26-C66852542C0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C70661BE-08CA-4260-B752-D578E62725EB}" type="slidenum">
              <a:rPr lang="en-US" altLang="en-US" sz="1200"/>
              <a:pPr>
                <a:spcBef>
                  <a:spcPct val="0"/>
                </a:spcBef>
              </a:pPr>
              <a:t>22</a:t>
            </a:fld>
            <a:endParaRPr lang="en-US" altLang="en-US" sz="1200"/>
          </a:p>
        </p:txBody>
      </p:sp>
    </p:spTree>
    <p:extLst>
      <p:ext uri="{BB962C8B-B14F-4D97-AF65-F5344CB8AC3E}">
        <p14:creationId xmlns:p14="http://schemas.microsoft.com/office/powerpoint/2010/main" val="427390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45B7D5D-CB07-4A82-83A9-591BE8FE3148}"/>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B84DFBC2-E0D8-4786-BF51-B33FDC627FC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06500" name="Slide Number Placeholder 3">
            <a:extLst>
              <a:ext uri="{FF2B5EF4-FFF2-40B4-BE49-F238E27FC236}">
                <a16:creationId xmlns:a16="http://schemas.microsoft.com/office/drawing/2014/main" id="{2AFCC058-B9E3-4293-88B7-ACC05928B8C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C8E8803D-183B-417F-BA63-A26FB5F1E2B1}" type="slidenum">
              <a:rPr lang="en-US" altLang="en-US" sz="1200"/>
              <a:pPr>
                <a:spcBef>
                  <a:spcPct val="0"/>
                </a:spcBef>
              </a:pPr>
              <a:t>23</a:t>
            </a:fld>
            <a:endParaRPr lang="en-US" altLang="en-US" sz="1200"/>
          </a:p>
        </p:txBody>
      </p:sp>
    </p:spTree>
    <p:extLst>
      <p:ext uri="{BB962C8B-B14F-4D97-AF65-F5344CB8AC3E}">
        <p14:creationId xmlns:p14="http://schemas.microsoft.com/office/powerpoint/2010/main" val="424737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62374C5-D58D-4346-B4DF-9C1B934D5D59}"/>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14A0223-4A08-4921-9E6D-58D588521AC9}"/>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08548" name="Slide Number Placeholder 3">
            <a:extLst>
              <a:ext uri="{FF2B5EF4-FFF2-40B4-BE49-F238E27FC236}">
                <a16:creationId xmlns:a16="http://schemas.microsoft.com/office/drawing/2014/main" id="{B5CBA9F1-DEB1-44E6-8F4B-136FC96D26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DE87CD2-216F-49E8-8378-21041BB24595}" type="slidenum">
              <a:rPr lang="en-US" altLang="en-US" sz="1200"/>
              <a:pPr>
                <a:spcBef>
                  <a:spcPct val="0"/>
                </a:spcBef>
              </a:pPr>
              <a:t>24</a:t>
            </a:fld>
            <a:endParaRPr lang="en-US" altLang="en-US" sz="1200"/>
          </a:p>
        </p:txBody>
      </p:sp>
    </p:spTree>
    <p:extLst>
      <p:ext uri="{BB962C8B-B14F-4D97-AF65-F5344CB8AC3E}">
        <p14:creationId xmlns:p14="http://schemas.microsoft.com/office/powerpoint/2010/main" val="387247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81958-C488-4240-8599-166E9A0572D2}" type="slidenum">
              <a:rPr lang="en-US" smtClean="0"/>
              <a:t>6</a:t>
            </a:fld>
            <a:endParaRPr lang="en-US"/>
          </a:p>
        </p:txBody>
      </p:sp>
    </p:spTree>
    <p:extLst>
      <p:ext uri="{BB962C8B-B14F-4D97-AF65-F5344CB8AC3E}">
        <p14:creationId xmlns:p14="http://schemas.microsoft.com/office/powerpoint/2010/main" val="244436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6B21210-1A67-4B90-AD10-198F5A11EFB9}"/>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D2A0F715-852C-46E5-A52A-EAF364A7AC80}"/>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10596" name="Slide Number Placeholder 3">
            <a:extLst>
              <a:ext uri="{FF2B5EF4-FFF2-40B4-BE49-F238E27FC236}">
                <a16:creationId xmlns:a16="http://schemas.microsoft.com/office/drawing/2014/main" id="{6404CF64-729E-4457-A4D2-76751D1E4EB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BDF021C4-7843-4630-873A-E0F0B0EBC913}" type="slidenum">
              <a:rPr lang="en-US" altLang="en-US" sz="1200"/>
              <a:pPr>
                <a:spcBef>
                  <a:spcPct val="0"/>
                </a:spcBef>
              </a:pPr>
              <a:t>25</a:t>
            </a:fld>
            <a:endParaRPr lang="en-US" altLang="en-US" sz="1200"/>
          </a:p>
        </p:txBody>
      </p:sp>
    </p:spTree>
    <p:extLst>
      <p:ext uri="{BB962C8B-B14F-4D97-AF65-F5344CB8AC3E}">
        <p14:creationId xmlns:p14="http://schemas.microsoft.com/office/powerpoint/2010/main" val="107558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D08CDBD-4AB3-4811-97DB-040EBBEDDAB3}"/>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80500621-2073-4C75-A1CD-41E746977433}"/>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12644" name="Slide Number Placeholder 3">
            <a:extLst>
              <a:ext uri="{FF2B5EF4-FFF2-40B4-BE49-F238E27FC236}">
                <a16:creationId xmlns:a16="http://schemas.microsoft.com/office/drawing/2014/main" id="{5B867E72-7F7B-4A43-9754-E9C43E82D8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556125A-3E24-48F7-B117-37D3FE08EE84}" type="slidenum">
              <a:rPr lang="en-US" altLang="en-US" sz="1200"/>
              <a:pPr>
                <a:spcBef>
                  <a:spcPct val="0"/>
                </a:spcBef>
              </a:pPr>
              <a:t>26</a:t>
            </a:fld>
            <a:endParaRPr lang="en-US" altLang="en-US" sz="1200"/>
          </a:p>
        </p:txBody>
      </p:sp>
    </p:spTree>
    <p:extLst>
      <p:ext uri="{BB962C8B-B14F-4D97-AF65-F5344CB8AC3E}">
        <p14:creationId xmlns:p14="http://schemas.microsoft.com/office/powerpoint/2010/main" val="390820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DD1B16E-9F71-4662-8360-B9DAFD0BE8C1}"/>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D44CBBD-11F9-4D20-A240-A7A23BB018C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14692" name="Slide Number Placeholder 3">
            <a:extLst>
              <a:ext uri="{FF2B5EF4-FFF2-40B4-BE49-F238E27FC236}">
                <a16:creationId xmlns:a16="http://schemas.microsoft.com/office/drawing/2014/main" id="{9F2435C6-39B6-4DD4-BE10-794CA0AF4F2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F4A7CE6-BDAF-4E27-906E-F13E25307F7C}" type="slidenum">
              <a:rPr lang="en-US" altLang="en-US" sz="1200"/>
              <a:pPr>
                <a:spcBef>
                  <a:spcPct val="0"/>
                </a:spcBef>
              </a:pPr>
              <a:t>27</a:t>
            </a:fld>
            <a:endParaRPr lang="en-US" altLang="en-US" sz="1200"/>
          </a:p>
        </p:txBody>
      </p:sp>
    </p:spTree>
    <p:extLst>
      <p:ext uri="{BB962C8B-B14F-4D97-AF65-F5344CB8AC3E}">
        <p14:creationId xmlns:p14="http://schemas.microsoft.com/office/powerpoint/2010/main" val="70080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28</a:t>
            </a:fld>
            <a:endParaRPr lang="en-US" altLang="en-US" sz="1200"/>
          </a:p>
        </p:txBody>
      </p:sp>
    </p:spTree>
    <p:extLst>
      <p:ext uri="{BB962C8B-B14F-4D97-AF65-F5344CB8AC3E}">
        <p14:creationId xmlns:p14="http://schemas.microsoft.com/office/powerpoint/2010/main" val="1713052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B983043-4A4F-4A4B-89A9-9BED35F44E5F}"/>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0CDE38E-2888-4292-808D-E3AB84346FA9}"/>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34820" name="Slide Number Placeholder 3">
            <a:extLst>
              <a:ext uri="{FF2B5EF4-FFF2-40B4-BE49-F238E27FC236}">
                <a16:creationId xmlns:a16="http://schemas.microsoft.com/office/drawing/2014/main" id="{2B6E74EB-42B9-4448-A9C5-692ECCB820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AF4AE59-7EA9-48D9-B66F-6983042149FA}" type="slidenum">
              <a:rPr lang="en-US" altLang="en-US" sz="1200"/>
              <a:pPr>
                <a:spcBef>
                  <a:spcPct val="0"/>
                </a:spcBef>
              </a:pPr>
              <a:t>29</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BB96436-BBA4-4B60-B478-34E5ED2899E0}"/>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89C7BAC-9EB2-4CCA-8896-8ACC17938935}"/>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36868" name="Slide Number Placeholder 3">
            <a:extLst>
              <a:ext uri="{FF2B5EF4-FFF2-40B4-BE49-F238E27FC236}">
                <a16:creationId xmlns:a16="http://schemas.microsoft.com/office/drawing/2014/main" id="{40282240-2BBA-43AC-9A7E-796D49EEB2E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5B586E9-6989-443F-AB98-253340F59366}" type="slidenum">
              <a:rPr lang="en-US" altLang="en-US" sz="1200"/>
              <a:pPr>
                <a:spcBef>
                  <a:spcPct val="0"/>
                </a:spcBef>
              </a:pPr>
              <a:t>30</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3CF4240-06B9-4B6F-9550-002C000DF38D}"/>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2044B1A-4876-43FA-9F04-C28325A455D1}"/>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38916" name="Slide Number Placeholder 3">
            <a:extLst>
              <a:ext uri="{FF2B5EF4-FFF2-40B4-BE49-F238E27FC236}">
                <a16:creationId xmlns:a16="http://schemas.microsoft.com/office/drawing/2014/main" id="{60850DE4-A4F9-4BE4-B9D5-FE5249449AB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1CCF6C9-FB51-467F-B88B-7D520BAA34BE}" type="slidenum">
              <a:rPr lang="en-US" altLang="en-US" sz="1200"/>
              <a:pPr>
                <a:spcBef>
                  <a:spcPct val="0"/>
                </a:spcBef>
              </a:pPr>
              <a:t>31</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82F248B-AE6D-44B4-8A54-C7F64EDAFB0D}"/>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312DBAB5-E1F2-48CD-B308-10914F33866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40964" name="Slide Number Placeholder 3">
            <a:extLst>
              <a:ext uri="{FF2B5EF4-FFF2-40B4-BE49-F238E27FC236}">
                <a16:creationId xmlns:a16="http://schemas.microsoft.com/office/drawing/2014/main" id="{0156951E-853E-4774-9CAE-EE6D0204F0D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200D600-D047-463A-810B-BB8618462FCA}" type="slidenum">
              <a:rPr lang="en-US" altLang="en-US" sz="1200"/>
              <a:pPr>
                <a:spcBef>
                  <a:spcPct val="0"/>
                </a:spcBef>
              </a:pPr>
              <a:t>32</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6D0D1A-2CCD-47BA-BE6F-3A7A17206CB0}"/>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8DE12C8C-86BC-475C-BD4F-03133DF65F40}"/>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43012" name="Slide Number Placeholder 3">
            <a:extLst>
              <a:ext uri="{FF2B5EF4-FFF2-40B4-BE49-F238E27FC236}">
                <a16:creationId xmlns:a16="http://schemas.microsoft.com/office/drawing/2014/main" id="{370E966F-64DB-4E95-B209-0A9FA2ED73C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47EE6FC-ADC6-468B-AC21-AB701596EAB4}" type="slidenum">
              <a:rPr lang="en-US" altLang="en-US" sz="1200"/>
              <a:pPr>
                <a:spcBef>
                  <a:spcPct val="0"/>
                </a:spcBef>
              </a:pPr>
              <a:t>33</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74BBB18-5EDA-49D5-8BF5-ED2ECB128D67}"/>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FF82D24E-23E0-48FD-B68E-7B5DC9D335EB}"/>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45060" name="Slide Number Placeholder 3">
            <a:extLst>
              <a:ext uri="{FF2B5EF4-FFF2-40B4-BE49-F238E27FC236}">
                <a16:creationId xmlns:a16="http://schemas.microsoft.com/office/drawing/2014/main" id="{BCC98D6D-4A12-412E-BE35-D64E326C96E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7B6BAE2E-D147-411D-9DCE-C8A400A169B3}" type="slidenum">
              <a:rPr lang="en-US" altLang="en-US" sz="1200"/>
              <a:pPr>
                <a:spcBef>
                  <a:spcPct val="0"/>
                </a:spcBef>
              </a:pPr>
              <a:t>34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8488A49-7640-489A-B750-6D2531482399}"/>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3BBD1D6-469C-43A9-B60B-5B9404B0D63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0244" name="Slide Number Placeholder 3">
            <a:extLst>
              <a:ext uri="{FF2B5EF4-FFF2-40B4-BE49-F238E27FC236}">
                <a16:creationId xmlns:a16="http://schemas.microsoft.com/office/drawing/2014/main" id="{5FBB34DD-8148-406B-A23C-01A168DB84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571576-A295-4545-B51C-41062307F42D}" type="slidenum">
              <a:rPr lang="en-US" altLang="en-US"/>
              <a:pPr/>
              <a:t>8</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87B82E7-B54D-4F4F-9A91-00657B49D5DC}"/>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D4E5E8C8-811A-4A22-BC00-029B5392BD7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51204" name="Slide Number Placeholder 3">
            <a:extLst>
              <a:ext uri="{FF2B5EF4-FFF2-40B4-BE49-F238E27FC236}">
                <a16:creationId xmlns:a16="http://schemas.microsoft.com/office/drawing/2014/main" id="{B2E949D4-CF61-4CDB-9ADF-AF8EB8E6298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2A6FCD9E-0DC6-4ABA-9A6E-281C8473E7B0}" type="slidenum">
              <a:rPr lang="en-US" altLang="en-US" sz="1200"/>
              <a:pPr>
                <a:spcBef>
                  <a:spcPct val="0"/>
                </a:spcBef>
              </a:pPr>
              <a:t>35</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74D79BF-22DE-475F-9D0D-BF116FBC9F79}"/>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D659EB0-87DD-4DE4-A6CB-2F995AD7BC4C}"/>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53252" name="Slide Number Placeholder 3">
            <a:extLst>
              <a:ext uri="{FF2B5EF4-FFF2-40B4-BE49-F238E27FC236}">
                <a16:creationId xmlns:a16="http://schemas.microsoft.com/office/drawing/2014/main" id="{78973895-BD84-4FE1-B2C5-E4133C25C8F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E89C573-0957-4DD6-BAF9-653910140535}" type="slidenum">
              <a:rPr lang="en-US" altLang="en-US" sz="1200"/>
              <a:pPr>
                <a:spcBef>
                  <a:spcPct val="0"/>
                </a:spcBef>
              </a:pPr>
              <a:t>36</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D4CFF2D-1859-4BA1-9377-795D7A172E0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006F9F84-3D47-4799-AB5F-892B9C5E993A}"/>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55300" name="Slide Number Placeholder 3">
            <a:extLst>
              <a:ext uri="{FF2B5EF4-FFF2-40B4-BE49-F238E27FC236}">
                <a16:creationId xmlns:a16="http://schemas.microsoft.com/office/drawing/2014/main" id="{3F80C869-6987-41AE-AAC1-459F52904B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60AF1AE-8938-40D0-BBA0-73A99CCE9BF8}" type="slidenum">
              <a:rPr lang="en-US" altLang="en-US" sz="1200"/>
              <a:pPr>
                <a:spcBef>
                  <a:spcPct val="0"/>
                </a:spcBef>
              </a:pPr>
              <a:t>37</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8A31EF4-E18C-4FBC-B0D1-E1C9C6C6FC5B}"/>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527AE269-8E4C-461B-9261-20AFDE18C4A1}"/>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57348" name="Slide Number Placeholder 3">
            <a:extLst>
              <a:ext uri="{FF2B5EF4-FFF2-40B4-BE49-F238E27FC236}">
                <a16:creationId xmlns:a16="http://schemas.microsoft.com/office/drawing/2014/main" id="{B8050CCE-CE1E-4AA5-A5A9-4FCE6907C9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BF1495C0-7125-4152-BA07-5065B9908FFB}" type="slidenum">
              <a:rPr lang="en-US" altLang="en-US" sz="1200"/>
              <a:pPr>
                <a:spcBef>
                  <a:spcPct val="0"/>
                </a:spcBef>
              </a:pPr>
              <a:t>38</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3E1818D-E9E2-4EAB-ACC5-EFFBC576B9D3}"/>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66AB8F86-F542-47CA-A956-C1F7FAADFCEA}"/>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59396" name="Slide Number Placeholder 3">
            <a:extLst>
              <a:ext uri="{FF2B5EF4-FFF2-40B4-BE49-F238E27FC236}">
                <a16:creationId xmlns:a16="http://schemas.microsoft.com/office/drawing/2014/main" id="{79D57B14-952F-400A-ABB2-C79EAD934E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1F37011-D2CC-4826-BD0E-D2479493C546}" type="slidenum">
              <a:rPr lang="en-US" altLang="en-US" sz="1200"/>
              <a:pPr>
                <a:spcBef>
                  <a:spcPct val="0"/>
                </a:spcBef>
              </a:pPr>
              <a:t>39</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89FA803-03FA-4B22-B807-5649AAD88DE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81F95AAA-DA21-4510-A157-FB849B9A4B72}"/>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61444" name="Slide Number Placeholder 3">
            <a:extLst>
              <a:ext uri="{FF2B5EF4-FFF2-40B4-BE49-F238E27FC236}">
                <a16:creationId xmlns:a16="http://schemas.microsoft.com/office/drawing/2014/main" id="{F4B8FE12-B164-42B0-B25D-1B4F7D75CC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3A1A6FE-8F13-4A2E-984F-002F14E6DC9E}" type="slidenum">
              <a:rPr lang="en-US" altLang="en-US" sz="1200"/>
              <a:pPr>
                <a:spcBef>
                  <a:spcPct val="0"/>
                </a:spcBef>
              </a:pPr>
              <a:t>40</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B30BE3E-3A99-4EBA-A06F-BB80611C6263}"/>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6F33E89-4B22-4E38-B787-6F7B352A04C2}"/>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63492" name="Slide Number Placeholder 3">
            <a:extLst>
              <a:ext uri="{FF2B5EF4-FFF2-40B4-BE49-F238E27FC236}">
                <a16:creationId xmlns:a16="http://schemas.microsoft.com/office/drawing/2014/main" id="{7A288488-15D6-477B-B1D8-78A18F1579C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C39CA1E-FDFD-4D7D-843A-AE3C4EFC3639}" type="slidenum">
              <a:rPr lang="en-US" altLang="en-US" sz="1200"/>
              <a:pPr>
                <a:spcBef>
                  <a:spcPct val="0"/>
                </a:spcBef>
              </a:pPr>
              <a:t>41</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8CF22E-E9B4-4FEB-875A-1A8F47357E6F}"/>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704C965D-7AFC-469D-AA8B-6B026E59E2D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65540" name="Slide Number Placeholder 3">
            <a:extLst>
              <a:ext uri="{FF2B5EF4-FFF2-40B4-BE49-F238E27FC236}">
                <a16:creationId xmlns:a16="http://schemas.microsoft.com/office/drawing/2014/main" id="{F2788A77-2490-4DCD-9CF4-CAC9698DEE8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2D058BD3-33AA-4F47-A077-8F07BE28BB6A}" type="slidenum">
              <a:rPr lang="en-US" altLang="en-US" sz="1200"/>
              <a:pPr>
                <a:spcBef>
                  <a:spcPct val="0"/>
                </a:spcBef>
              </a:pPr>
              <a:t>42</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405660C-5A40-4A9C-B817-9CB449BD8F3D}"/>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FC4AC285-FBAB-439C-B6C4-CC24085DBCCC}"/>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67588" name="Slide Number Placeholder 3">
            <a:extLst>
              <a:ext uri="{FF2B5EF4-FFF2-40B4-BE49-F238E27FC236}">
                <a16:creationId xmlns:a16="http://schemas.microsoft.com/office/drawing/2014/main" id="{98E543E0-31EB-4AA0-BC9D-DA2598F929D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99F4DE1D-6A50-4A00-892E-38A22E5BAE3E}" type="slidenum">
              <a:rPr lang="en-US" altLang="en-US" sz="1200"/>
              <a:pPr>
                <a:spcBef>
                  <a:spcPct val="0"/>
                </a:spcBef>
              </a:pPr>
              <a:t>43</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F4119C5-1524-48E1-B0E2-C5E9FAA86711}"/>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2FFF63A1-EB89-439F-AE35-83574B99E306}"/>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69636" name="Slide Number Placeholder 3">
            <a:extLst>
              <a:ext uri="{FF2B5EF4-FFF2-40B4-BE49-F238E27FC236}">
                <a16:creationId xmlns:a16="http://schemas.microsoft.com/office/drawing/2014/main" id="{8BAE0274-0AD9-4FDC-B1BE-13223D99F38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EC43BFA2-0099-4403-8C32-123DD87FEAE9}" type="slidenum">
              <a:rPr lang="en-US" altLang="en-US" sz="1200"/>
              <a:pPr>
                <a:spcBef>
                  <a:spcPct val="0"/>
                </a:spcBef>
              </a:pPr>
              <a:t>44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9</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9FF8DCA-BFCC-4EE8-99A7-C6674FCC2F3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27018542-72E4-489F-AF7C-CD3C15A809BC}"/>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71684" name="Slide Number Placeholder 3">
            <a:extLst>
              <a:ext uri="{FF2B5EF4-FFF2-40B4-BE49-F238E27FC236}">
                <a16:creationId xmlns:a16="http://schemas.microsoft.com/office/drawing/2014/main" id="{2459E298-9C6D-49D8-AEB0-10F307D513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1129140B-22C8-4ADC-8BC3-167E71CBD6BF}" type="slidenum">
              <a:rPr lang="en-US" altLang="en-US" sz="1200"/>
              <a:pPr>
                <a:spcBef>
                  <a:spcPct val="0"/>
                </a:spcBef>
              </a:pPr>
              <a:t>45</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423FB5D-03E8-45E7-974A-75F3B17C60FF}"/>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A2C64840-ECD4-4D9C-AFF3-AD7A1ED7681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73732" name="Slide Number Placeholder 3">
            <a:extLst>
              <a:ext uri="{FF2B5EF4-FFF2-40B4-BE49-F238E27FC236}">
                <a16:creationId xmlns:a16="http://schemas.microsoft.com/office/drawing/2014/main" id="{08F2E34D-5547-400C-9B7C-0A0841E698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34344AEB-FAF2-4560-9BED-F49CB826D17F}" type="slidenum">
              <a:rPr lang="en-US" altLang="en-US" sz="1200"/>
              <a:pPr>
                <a:spcBef>
                  <a:spcPct val="0"/>
                </a:spcBef>
              </a:pPr>
              <a:t>46</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47</a:t>
            </a:fld>
            <a:endParaRPr lang="en-US" altLang="en-US" sz="1200"/>
          </a:p>
        </p:txBody>
      </p:sp>
    </p:spTree>
    <p:extLst>
      <p:ext uri="{BB962C8B-B14F-4D97-AF65-F5344CB8AC3E}">
        <p14:creationId xmlns:p14="http://schemas.microsoft.com/office/powerpoint/2010/main" val="1910289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C7EB2FB-D754-466E-BDBF-FC8DE4C5C156}"/>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24C0CC3A-8FC1-43E9-B9AE-4BA14999B7DB}"/>
              </a:ext>
            </a:extLst>
          </p:cNvPr>
          <p:cNvSpPr>
            <a:spLocks noGrp="1"/>
          </p:cNvSpPr>
          <p:nvPr>
            <p:ph type="body" idx="1"/>
          </p:nvPr>
        </p:nvSpPr>
        <p:spPr/>
        <p:txBody>
          <a:bodyPr/>
          <a:lstStyle/>
          <a:p>
            <a:pPr>
              <a:defRPr/>
            </a:pPr>
            <a:endParaRPr lang="en-US" altLang="en-US" sz="1680">
              <a:latin typeface="Times" panose="02020603050405020304" pitchFamily="18" charset="0"/>
            </a:endParaRPr>
          </a:p>
        </p:txBody>
      </p:sp>
      <p:sp>
        <p:nvSpPr>
          <p:cNvPr id="30724" name="Slide Number Placeholder 3">
            <a:extLst>
              <a:ext uri="{FF2B5EF4-FFF2-40B4-BE49-F238E27FC236}">
                <a16:creationId xmlns:a16="http://schemas.microsoft.com/office/drawing/2014/main" id="{04134773-4009-4712-A232-22BFC521E6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900">
                <a:solidFill>
                  <a:schemeClr val="tx1"/>
                </a:solidFill>
                <a:latin typeface="Times" panose="02020603050405020304" pitchFamily="18" charset="0"/>
              </a:defRPr>
            </a:lvl1pPr>
            <a:lvl2pPr marL="742950" indent="-285750">
              <a:defRPr sz="3900">
                <a:solidFill>
                  <a:schemeClr val="tx1"/>
                </a:solidFill>
                <a:latin typeface="Times" panose="02020603050405020304" pitchFamily="18" charset="0"/>
              </a:defRPr>
            </a:lvl2pPr>
            <a:lvl3pPr marL="1143000" indent="-228600">
              <a:defRPr sz="3900">
                <a:solidFill>
                  <a:schemeClr val="tx1"/>
                </a:solidFill>
                <a:latin typeface="Times" panose="02020603050405020304" pitchFamily="18" charset="0"/>
              </a:defRPr>
            </a:lvl3pPr>
            <a:lvl4pPr marL="1600200" indent="-228600">
              <a:defRPr sz="3900">
                <a:solidFill>
                  <a:schemeClr val="tx1"/>
                </a:solidFill>
                <a:latin typeface="Times" panose="02020603050405020304" pitchFamily="18" charset="0"/>
              </a:defRPr>
            </a:lvl4pPr>
            <a:lvl5pPr marL="2057400" indent="-228600">
              <a:defRPr sz="3900">
                <a:solidFill>
                  <a:schemeClr val="tx1"/>
                </a:solidFill>
                <a:latin typeface="Times" panose="02020603050405020304" pitchFamily="18"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defRPr>
            </a:lvl9pPr>
          </a:lstStyle>
          <a:p>
            <a:fld id="{360F568C-930B-4AE9-87CE-4B42B8211628}" type="slidenum">
              <a:rPr lang="en-US" altLang="en-US" sz="1200"/>
              <a:pPr/>
              <a:t>50</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FDA9B5F-1252-4853-A846-8F5C7F1E3D9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CBB5E828-9174-4FC5-AC63-A5A3D85B21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4036" name="Slide Number Placeholder 3">
            <a:extLst>
              <a:ext uri="{FF2B5EF4-FFF2-40B4-BE49-F238E27FC236}">
                <a16:creationId xmlns:a16="http://schemas.microsoft.com/office/drawing/2014/main" id="{D9EB4873-7376-49FE-B086-B101BD79347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618700-6DAB-4E21-8464-961EDF391722}" type="slidenum">
              <a:rPr lang="en-US" altLang="en-US"/>
              <a:pPr/>
              <a:t>54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364D3BE-C005-4364-A595-230751156E6E}"/>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D840E950-2792-4F47-AA54-3B34CD2ACA7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latin typeface="Times" panose="02020603050405020304" pitchFamily="18" charset="0"/>
              </a:rPr>
              <a:t>General Principles</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2.1	</a:t>
            </a:r>
            <a:r>
              <a:rPr lang="en-AU" altLang="en-US">
                <a:latin typeface="Times" panose="02020603050405020304" pitchFamily="18" charset="0"/>
              </a:rPr>
              <a:t>Delegations are to positions not to individual persons.</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2.2	</a:t>
            </a:r>
            <a:r>
              <a:rPr lang="en-AU" altLang="en-US">
                <a:latin typeface="Times" panose="02020603050405020304" pitchFamily="18" charset="0"/>
              </a:rPr>
              <a:t>Acting appointees may exercise the same powers as the permanent appointee 	to a position.</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2.3	</a:t>
            </a:r>
            <a:r>
              <a:rPr lang="en-AU" altLang="en-US">
                <a:latin typeface="Times" panose="02020603050405020304" pitchFamily="18" charset="0"/>
              </a:rPr>
              <a:t>Delegates may not further delegate their powers except where specifically 	authorised so to do.</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2.4	</a:t>
            </a:r>
            <a:r>
              <a:rPr lang="en-AU" altLang="en-US">
                <a:latin typeface="Times" panose="02020603050405020304" pitchFamily="18" charset="0"/>
              </a:rPr>
              <a:t>Delegates may not authorise expenditure, nor authorise the issue of Purchase 	Orders on their own behalf.</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2.5	</a:t>
            </a:r>
            <a:r>
              <a:rPr lang="en-AU" altLang="en-US">
                <a:latin typeface="Times" panose="02020603050405020304" pitchFamily="18" charset="0"/>
              </a:rPr>
              <a:t>Authorisations for expenditure must be signed by the 	appropriate delegate.</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2.6	</a:t>
            </a:r>
            <a:r>
              <a:rPr lang="en-AU" altLang="en-US">
                <a:latin typeface="Times" panose="02020603050405020304" pitchFamily="18" charset="0"/>
              </a:rPr>
              <a:t>No person is authorised to sign on behalf of another in authorising expenditure.</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2.7	</a:t>
            </a:r>
            <a:r>
              <a:rPr lang="en-AU" altLang="en-US">
                <a:latin typeface="Times" panose="02020603050405020304" pitchFamily="18" charset="0"/>
              </a:rPr>
              <a:t>The level of expenditure, quality or quantity of goods/services may not be varied 	from that which was approved, without the endorsement of the original authorising 	delegate evidenced in writing.</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2.8	</a:t>
            </a:r>
            <a:r>
              <a:rPr lang="en-AU" altLang="en-US">
                <a:latin typeface="Times" panose="02020603050405020304" pitchFamily="18" charset="0"/>
              </a:rPr>
              <a:t>Expenditure may not be authorised unless funds are available under the control of 	the authorising officer.</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	2.9	</a:t>
            </a:r>
            <a:r>
              <a:rPr lang="en-AU" altLang="en-US">
                <a:latin typeface="Times" panose="02020603050405020304" pitchFamily="18" charset="0"/>
              </a:rPr>
              <a:t>The Schedule of Delegation should be reviewed at least annually by Board.</a:t>
            </a:r>
            <a:endParaRPr lang="en-US" altLang="en-US">
              <a:latin typeface="Times" panose="02020603050405020304" pitchFamily="18" charset="0"/>
            </a:endParaRPr>
          </a:p>
          <a:p>
            <a:r>
              <a:rPr lang="en-AU" altLang="en-US">
                <a:latin typeface="Times" panose="02020603050405020304" pitchFamily="18" charset="0"/>
              </a:rPr>
              <a:t> </a:t>
            </a:r>
            <a:endParaRPr lang="en-US" altLang="en-US">
              <a:latin typeface="Times" panose="02020603050405020304" pitchFamily="18" charset="0"/>
            </a:endParaRPr>
          </a:p>
          <a:p>
            <a:r>
              <a:rPr lang="en-AU" altLang="en-US" b="1">
                <a:latin typeface="Times" panose="02020603050405020304" pitchFamily="18" charset="0"/>
              </a:rPr>
              <a:t>2.10</a:t>
            </a:r>
            <a:r>
              <a:rPr lang="en-AU" altLang="en-US">
                <a:latin typeface="Times" panose="02020603050405020304" pitchFamily="18" charset="0"/>
              </a:rPr>
              <a:t>	In the event the Executive Officer is not available for an extended period, an alternative member of staff is to be authorised by the Board or the Executive Officer to exercise the same powers conferred to the Executive Officer.</a:t>
            </a:r>
            <a:endParaRPr lang="en-US" altLang="en-US">
              <a:latin typeface="Times" panose="02020603050405020304" pitchFamily="18" charset="0"/>
            </a:endParaRPr>
          </a:p>
          <a:p>
            <a:endParaRPr lang="en-US" altLang="en-US">
              <a:latin typeface="Times" panose="02020603050405020304" pitchFamily="18" charset="0"/>
            </a:endParaRPr>
          </a:p>
        </p:txBody>
      </p:sp>
      <p:sp>
        <p:nvSpPr>
          <p:cNvPr id="46084" name="Slide Number Placeholder 3">
            <a:extLst>
              <a:ext uri="{FF2B5EF4-FFF2-40B4-BE49-F238E27FC236}">
                <a16:creationId xmlns:a16="http://schemas.microsoft.com/office/drawing/2014/main" id="{9AFF4BB8-3AB1-4B3D-9582-B86824EA71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DE807B-97D3-4DE2-9C41-CE2E4F83AA6E}" type="slidenum">
              <a:rPr lang="en-US" altLang="en-US"/>
              <a:pPr/>
              <a:t>55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190E13F-E577-4BE0-B00F-B25F3675638D}"/>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DA95842-4997-45E3-A4F6-5578EBF8BF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0180" name="Slide Number Placeholder 3">
            <a:extLst>
              <a:ext uri="{FF2B5EF4-FFF2-40B4-BE49-F238E27FC236}">
                <a16:creationId xmlns:a16="http://schemas.microsoft.com/office/drawing/2014/main" id="{882B7061-77A0-4C73-8340-B8806F8A99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43458D-34C9-4B15-9640-051AD3433395}" type="slidenum">
              <a:rPr lang="en-US" altLang="en-US"/>
              <a:pPr/>
              <a:t>56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4546250-D5AC-4992-A326-C75D815DB60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B6E49251-46D7-477C-AA65-2C64B3C082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4276" name="Slide Number Placeholder 3">
            <a:extLst>
              <a:ext uri="{FF2B5EF4-FFF2-40B4-BE49-F238E27FC236}">
                <a16:creationId xmlns:a16="http://schemas.microsoft.com/office/drawing/2014/main" id="{ADDF2FFC-6B96-43D1-8A98-03CEB3CD5BD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FC5DDB-7157-4E56-945B-36B9783713B6}" type="slidenum">
              <a:rPr lang="en-US" altLang="en-US"/>
              <a:pPr/>
              <a:t>59</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CC3BECC-931E-4059-A4E2-B0D1165EE8B5}"/>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BF11A947-36C0-45F4-99D2-7909409C496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61444" name="Slide Number Placeholder 3">
            <a:extLst>
              <a:ext uri="{FF2B5EF4-FFF2-40B4-BE49-F238E27FC236}">
                <a16:creationId xmlns:a16="http://schemas.microsoft.com/office/drawing/2014/main" id="{4CA6FB8A-4F9D-4191-839E-D1E7378E7B8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E8A401-8C1D-41B1-8364-5FFF9727C7AA}" type="slidenum">
              <a:rPr lang="en-US" altLang="en-US"/>
              <a:pPr/>
              <a:t>61</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DFD7D0A-2F59-4D09-81C2-A7E3587D2151}"/>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7281099-F033-4B93-82F4-6C9DEAC5232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65540" name="Slide Number Placeholder 3">
            <a:extLst>
              <a:ext uri="{FF2B5EF4-FFF2-40B4-BE49-F238E27FC236}">
                <a16:creationId xmlns:a16="http://schemas.microsoft.com/office/drawing/2014/main" id="{6E2DBD74-E65C-45C3-A329-A122F16BD9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900">
                <a:solidFill>
                  <a:schemeClr val="tx1"/>
                </a:solidFill>
                <a:latin typeface="Times" panose="02020603050405020304" pitchFamily="18" charset="0"/>
              </a:defRPr>
            </a:lvl1pPr>
            <a:lvl2pPr marL="742950" indent="-285750">
              <a:defRPr sz="3900">
                <a:solidFill>
                  <a:schemeClr val="tx1"/>
                </a:solidFill>
                <a:latin typeface="Times" panose="02020603050405020304" pitchFamily="18" charset="0"/>
              </a:defRPr>
            </a:lvl2pPr>
            <a:lvl3pPr marL="1143000" indent="-228600">
              <a:defRPr sz="3900">
                <a:solidFill>
                  <a:schemeClr val="tx1"/>
                </a:solidFill>
                <a:latin typeface="Times" panose="02020603050405020304" pitchFamily="18" charset="0"/>
              </a:defRPr>
            </a:lvl3pPr>
            <a:lvl4pPr marL="1600200" indent="-228600">
              <a:defRPr sz="3900">
                <a:solidFill>
                  <a:schemeClr val="tx1"/>
                </a:solidFill>
                <a:latin typeface="Times" panose="02020603050405020304" pitchFamily="18" charset="0"/>
              </a:defRPr>
            </a:lvl4pPr>
            <a:lvl5pPr marL="2057400" indent="-228600">
              <a:defRPr sz="3900">
                <a:solidFill>
                  <a:schemeClr val="tx1"/>
                </a:solidFill>
                <a:latin typeface="Times" panose="02020603050405020304" pitchFamily="18"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defRPr>
            </a:lvl9pPr>
          </a:lstStyle>
          <a:p>
            <a:fld id="{3FAFAD84-FBCE-47C9-BF8B-BC2D4429805E}" type="slidenum">
              <a:rPr lang="en-US" altLang="en-US" sz="1200"/>
              <a:pPr/>
              <a:t>64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10</a:t>
            </a:fld>
            <a:endParaRPr lang="en-US" altLang="en-US" sz="1200"/>
          </a:p>
        </p:txBody>
      </p:sp>
    </p:spTree>
    <p:extLst>
      <p:ext uri="{BB962C8B-B14F-4D97-AF65-F5344CB8AC3E}">
        <p14:creationId xmlns:p14="http://schemas.microsoft.com/office/powerpoint/2010/main" val="1368001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28C8956-B8ED-4221-9FB4-ABEB194D48E9}"/>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0A9F61A3-6A42-4252-80BB-44C57BBC35C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67588" name="Slide Number Placeholder 3">
            <a:extLst>
              <a:ext uri="{FF2B5EF4-FFF2-40B4-BE49-F238E27FC236}">
                <a16:creationId xmlns:a16="http://schemas.microsoft.com/office/drawing/2014/main" id="{D7A9C2B6-86AF-4CC9-8062-A3E394CD6B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0B1C34-51B8-4A8F-B94C-FD73D3C9ADBC}" type="slidenum">
              <a:rPr lang="en-US" altLang="en-US"/>
              <a:pPr/>
              <a:t>65</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803F9EF-F9A7-444D-9904-3F6413ADC46B}"/>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58605ED-1D34-4092-93FA-AE10EE2CB5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69636" name="Slide Number Placeholder 3">
            <a:extLst>
              <a:ext uri="{FF2B5EF4-FFF2-40B4-BE49-F238E27FC236}">
                <a16:creationId xmlns:a16="http://schemas.microsoft.com/office/drawing/2014/main" id="{895279F0-05C1-41C0-8139-7D7D46DD644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92DE24-9B30-47BE-AB1F-37521E09E984}" type="slidenum">
              <a:rPr lang="en-US" altLang="en-US"/>
              <a:pPr/>
              <a:t>66</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C4F725-E97E-4861-BC88-0C2F1478933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0D6E399-C753-4D96-8B14-FCF5C281B59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2292" name="Slide Number Placeholder 3">
            <a:extLst>
              <a:ext uri="{FF2B5EF4-FFF2-40B4-BE49-F238E27FC236}">
                <a16:creationId xmlns:a16="http://schemas.microsoft.com/office/drawing/2014/main" id="{4C7FEB10-B03F-4F18-9D9D-ED8587F0EF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AFA01E67-2599-4EB1-BEB0-46B5CF473AA2}" type="slidenum">
              <a:rPr lang="en-US" altLang="en-US" sz="1200"/>
              <a:pPr>
                <a:spcBef>
                  <a:spcPct val="0"/>
                </a:spcBef>
              </a:pPr>
              <a:t>67</a:t>
            </a:fld>
            <a:endParaRPr lang="en-US" altLang="en-US" sz="1200"/>
          </a:p>
        </p:txBody>
      </p:sp>
    </p:spTree>
    <p:extLst>
      <p:ext uri="{BB962C8B-B14F-4D97-AF65-F5344CB8AC3E}">
        <p14:creationId xmlns:p14="http://schemas.microsoft.com/office/powerpoint/2010/main" val="1849083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051C61A-926D-419E-A20C-A122ED1345BC}"/>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1D264A8A-CDB9-45C6-9F5D-A6A3AB2EDC6F}"/>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77828" name="Slide Number Placeholder 3">
            <a:extLst>
              <a:ext uri="{FF2B5EF4-FFF2-40B4-BE49-F238E27FC236}">
                <a16:creationId xmlns:a16="http://schemas.microsoft.com/office/drawing/2014/main" id="{653B78F6-8785-4FD1-A0D7-E67256311B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FAA9F46-A59A-422D-990C-1BBA876CF881}" type="slidenum">
              <a:rPr lang="en-US" altLang="en-US" sz="1200"/>
              <a:pPr>
                <a:spcBef>
                  <a:spcPct val="0"/>
                </a:spcBef>
              </a:pPr>
              <a:t>68</a:t>
            </a:fld>
            <a:endParaRPr lang="en-US"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3AAF091-722B-4A6D-94AA-B18BE8C724F7}"/>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69249DED-F7B9-495E-B99F-B235161C1082}"/>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79876" name="Slide Number Placeholder 3">
            <a:extLst>
              <a:ext uri="{FF2B5EF4-FFF2-40B4-BE49-F238E27FC236}">
                <a16:creationId xmlns:a16="http://schemas.microsoft.com/office/drawing/2014/main" id="{7D2172F3-1152-4DDA-9C6E-754CE305B76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784E808D-E1E6-4DCB-A859-D638E455DE18}" type="slidenum">
              <a:rPr lang="en-US" altLang="en-US" sz="1200"/>
              <a:pPr>
                <a:spcBef>
                  <a:spcPct val="0"/>
                </a:spcBef>
              </a:pPr>
              <a:t>69</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402ACA0-75FD-44C1-A9CC-19103AB74B01}"/>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C3B6FE5B-D0FE-413F-9AB4-8CE5C06B932A}"/>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81924" name="Slide Number Placeholder 3">
            <a:extLst>
              <a:ext uri="{FF2B5EF4-FFF2-40B4-BE49-F238E27FC236}">
                <a16:creationId xmlns:a16="http://schemas.microsoft.com/office/drawing/2014/main" id="{AF58310E-C060-4D4C-937B-50AEF5B7DE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B131A448-4B4F-46BB-AF10-513ACD19D5EB}" type="slidenum">
              <a:rPr lang="en-US" altLang="en-US" sz="1200"/>
              <a:pPr>
                <a:spcBef>
                  <a:spcPct val="0"/>
                </a:spcBef>
              </a:pPr>
              <a:t>70</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171111D-06CA-405B-A481-795544FFA4F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60849F1B-91E5-469D-B1E3-7A69DA6BB6FA}"/>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83972" name="Slide Number Placeholder 3">
            <a:extLst>
              <a:ext uri="{FF2B5EF4-FFF2-40B4-BE49-F238E27FC236}">
                <a16:creationId xmlns:a16="http://schemas.microsoft.com/office/drawing/2014/main" id="{0EDDAD25-DDE6-46A5-B11A-BD77FF581C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52865D91-51E0-491D-A7A2-6E0E399DD56A}" type="slidenum">
              <a:rPr lang="en-US" altLang="en-US" sz="1200"/>
              <a:pPr>
                <a:spcBef>
                  <a:spcPct val="0"/>
                </a:spcBef>
              </a:pPr>
              <a:t>71</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1BC2899-6350-48EB-8600-4AEB211080B6}"/>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EE2E7AB3-3EEE-429F-BBFF-EB04556B67C3}"/>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86020" name="Slide Number Placeholder 3">
            <a:extLst>
              <a:ext uri="{FF2B5EF4-FFF2-40B4-BE49-F238E27FC236}">
                <a16:creationId xmlns:a16="http://schemas.microsoft.com/office/drawing/2014/main" id="{37ABC08D-255A-4CE3-BF9F-D0A07BFA9AC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5B20CDB5-58D2-4C50-A6BF-F44DC2756872}" type="slidenum">
              <a:rPr lang="en-US" altLang="en-US" sz="1200"/>
              <a:pPr>
                <a:spcBef>
                  <a:spcPct val="0"/>
                </a:spcBef>
              </a:pPr>
              <a:t>72</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54A37B2-B5B6-4527-A411-EEF637C0F1C4}"/>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53D4875F-96E6-473E-BA73-0E6339B139D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88068" name="Slide Number Placeholder 3">
            <a:extLst>
              <a:ext uri="{FF2B5EF4-FFF2-40B4-BE49-F238E27FC236}">
                <a16:creationId xmlns:a16="http://schemas.microsoft.com/office/drawing/2014/main" id="{40A99835-17FC-41EA-8ABC-9B11D04929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33CD9E55-416B-41F3-88F2-416AEDED6CA8}" type="slidenum">
              <a:rPr lang="en-US" altLang="en-US" sz="1200"/>
              <a:pPr>
                <a:spcBef>
                  <a:spcPct val="0"/>
                </a:spcBef>
              </a:pPr>
              <a:t>73</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408B2C00-024D-4788-A33D-6DFFD034245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4D4DC92D-94D4-4DF9-A4D3-6C6D675B261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90116" name="Slide Number Placeholder 3">
            <a:extLst>
              <a:ext uri="{FF2B5EF4-FFF2-40B4-BE49-F238E27FC236}">
                <a16:creationId xmlns:a16="http://schemas.microsoft.com/office/drawing/2014/main" id="{D0B3F4BD-8F1B-48EB-83A6-98D8559E16C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652C4BD4-99FA-4BD2-A16B-85FACF946025}" type="slidenum">
              <a:rPr lang="en-US" altLang="en-US" sz="1200"/>
              <a:pPr>
                <a:spcBef>
                  <a:spcPct val="0"/>
                </a:spcBef>
              </a:pPr>
              <a:t>74</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78F512-814C-48BC-BD0C-1B078C9114E5}"/>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F182F32-DB18-4731-8A87-6D3567883E25}"/>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16388" name="Slide Number Placeholder 3">
            <a:extLst>
              <a:ext uri="{FF2B5EF4-FFF2-40B4-BE49-F238E27FC236}">
                <a16:creationId xmlns:a16="http://schemas.microsoft.com/office/drawing/2014/main" id="{8E1741B7-936F-43D0-8BF4-B583D4BD436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009AE95A-E43E-4F9E-B2AC-F53560440907}" type="slidenum">
              <a:rPr lang="en-US" altLang="en-US" sz="1200"/>
              <a:pPr>
                <a:spcBef>
                  <a:spcPct val="0"/>
                </a:spcBef>
              </a:pPr>
              <a:t>11</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8761AE2-DDC3-436D-9B4E-B31D96AA53F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52ED2856-5672-4494-9787-1DCDB7B7A44F}"/>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92164" name="Slide Number Placeholder 3">
            <a:extLst>
              <a:ext uri="{FF2B5EF4-FFF2-40B4-BE49-F238E27FC236}">
                <a16:creationId xmlns:a16="http://schemas.microsoft.com/office/drawing/2014/main" id="{7130517B-A6A1-4579-A248-16D76FA3146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67056A81-EEB3-43C7-BAAE-5E9828CB8A4A}" type="slidenum">
              <a:rPr lang="en-US" altLang="en-US" sz="1200"/>
              <a:pPr>
                <a:spcBef>
                  <a:spcPct val="0"/>
                </a:spcBef>
              </a:pPr>
              <a:t>75</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8B34E9B-3ABD-4D2E-8E9B-7EDA624D6623}"/>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38137597-4574-4EE7-A070-3A5D84FBDC1B}"/>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94212" name="Slide Number Placeholder 3">
            <a:extLst>
              <a:ext uri="{FF2B5EF4-FFF2-40B4-BE49-F238E27FC236}">
                <a16:creationId xmlns:a16="http://schemas.microsoft.com/office/drawing/2014/main" id="{15E350B9-7484-42B1-A1F2-7FE8606D8B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4820045D-F33D-494B-99B9-E79541656067}" type="slidenum">
              <a:rPr lang="en-US" altLang="en-US" sz="1200"/>
              <a:pPr>
                <a:spcBef>
                  <a:spcPct val="0"/>
                </a:spcBef>
              </a:pPr>
              <a:t>76</a:t>
            </a:fld>
            <a:endParaRPr lang="en-US"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0433461-B855-4A7B-BCF2-9E8CCB3A26BA}"/>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B829EDA5-D479-4861-959F-F7079711C0C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dirty="0">
              <a:latin typeface="Times" panose="02020603050405020304" pitchFamily="18" charset="0"/>
            </a:endParaRPr>
          </a:p>
        </p:txBody>
      </p:sp>
      <p:sp>
        <p:nvSpPr>
          <p:cNvPr id="96260" name="Slide Number Placeholder 3">
            <a:extLst>
              <a:ext uri="{FF2B5EF4-FFF2-40B4-BE49-F238E27FC236}">
                <a16:creationId xmlns:a16="http://schemas.microsoft.com/office/drawing/2014/main" id="{45313F15-A37C-49C0-B9B2-B962CDBFA1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833DAEBB-EC34-4CC2-B54D-FD42E9DAF79B}" type="slidenum">
              <a:rPr lang="en-US" altLang="en-US" sz="1200"/>
              <a:pPr>
                <a:spcBef>
                  <a:spcPct val="0"/>
                </a:spcBef>
              </a:pPr>
              <a:t>77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35414AC-7C24-404B-B23F-FCF9079ECC21}"/>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3A200291-CEC6-492A-934C-F924A46EBBF3}"/>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18436" name="Slide Number Placeholder 3">
            <a:extLst>
              <a:ext uri="{FF2B5EF4-FFF2-40B4-BE49-F238E27FC236}">
                <a16:creationId xmlns:a16="http://schemas.microsoft.com/office/drawing/2014/main" id="{CF641530-7DCE-417D-B6D3-FEAEE30DB1F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5145C8A4-3C97-43F3-8B7E-11FFC57CC1BB}" type="slidenum">
              <a:rPr lang="en-US" altLang="en-US" sz="1200"/>
              <a:pPr>
                <a:spcBef>
                  <a:spcPct val="0"/>
                </a:spcBef>
              </a:pPr>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BE92B3F-F3FC-47A5-B13E-AB80F6CF12CC}"/>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3C2F5956-2420-4FFD-B713-87674E0635B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20484" name="Slide Number Placeholder 3">
            <a:extLst>
              <a:ext uri="{FF2B5EF4-FFF2-40B4-BE49-F238E27FC236}">
                <a16:creationId xmlns:a16="http://schemas.microsoft.com/office/drawing/2014/main" id="{04A831C6-AD45-482E-9CB5-B9CEEE8C97B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2DB36A26-FE5F-4496-BE19-55CD9DB5BF10}" type="slidenum">
              <a:rPr lang="en-US" altLang="en-US" sz="1200"/>
              <a:pPr>
                <a:spcBef>
                  <a:spcPct val="0"/>
                </a:spcBef>
              </a:pPr>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B1BEF9E-E999-48D0-9F97-66C149577C22}"/>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976544B-ADC3-4E62-8F6F-D191B96E3F6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680">
              <a:latin typeface="Times" panose="02020603050405020304" pitchFamily="18" charset="0"/>
            </a:endParaRPr>
          </a:p>
        </p:txBody>
      </p:sp>
      <p:sp>
        <p:nvSpPr>
          <p:cNvPr id="22532" name="Slide Number Placeholder 3">
            <a:extLst>
              <a:ext uri="{FF2B5EF4-FFF2-40B4-BE49-F238E27FC236}">
                <a16:creationId xmlns:a16="http://schemas.microsoft.com/office/drawing/2014/main" id="{39647EB2-C3CA-4159-8765-5F57AC4497C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Times" panose="02020603050405020304" pitchFamily="18" charset="0"/>
              </a:defRPr>
            </a:lvl1pPr>
            <a:lvl2pPr marL="742950" indent="-285750">
              <a:spcBef>
                <a:spcPct val="30000"/>
              </a:spcBef>
              <a:defRPr sz="1600">
                <a:solidFill>
                  <a:schemeClr val="tx1"/>
                </a:solidFill>
                <a:latin typeface="Times" panose="02020603050405020304" pitchFamily="18" charset="0"/>
              </a:defRPr>
            </a:lvl2pPr>
            <a:lvl3pPr marL="1143000" indent="-228600">
              <a:spcBef>
                <a:spcPct val="30000"/>
              </a:spcBef>
              <a:defRPr sz="1600">
                <a:solidFill>
                  <a:schemeClr val="tx1"/>
                </a:solidFill>
                <a:latin typeface="Times" panose="02020603050405020304" pitchFamily="18" charset="0"/>
              </a:defRPr>
            </a:lvl3pPr>
            <a:lvl4pPr marL="1600200" indent="-228600">
              <a:spcBef>
                <a:spcPct val="30000"/>
              </a:spcBef>
              <a:defRPr sz="1600">
                <a:solidFill>
                  <a:schemeClr val="tx1"/>
                </a:solidFill>
                <a:latin typeface="Times" panose="02020603050405020304" pitchFamily="18" charset="0"/>
              </a:defRPr>
            </a:lvl4pPr>
            <a:lvl5pPr marL="2057400" indent="-228600">
              <a:spcBef>
                <a:spcPct val="30000"/>
              </a:spcBef>
              <a:defRPr sz="1600">
                <a:solidFill>
                  <a:schemeClr val="tx1"/>
                </a:solidFill>
                <a:latin typeface="Times" panose="02020603050405020304" pitchFamily="18" charset="0"/>
              </a:defRPr>
            </a:lvl5pPr>
            <a:lvl6pPr marL="2514600" indent="-228600" eaLnBrk="0" fontAlgn="base" hangingPunct="0">
              <a:spcBef>
                <a:spcPct val="30000"/>
              </a:spcBef>
              <a:spcAft>
                <a:spcPct val="0"/>
              </a:spcAft>
              <a:defRPr sz="1600">
                <a:solidFill>
                  <a:schemeClr val="tx1"/>
                </a:solidFill>
                <a:latin typeface="Times" panose="02020603050405020304" pitchFamily="18" charset="0"/>
              </a:defRPr>
            </a:lvl6pPr>
            <a:lvl7pPr marL="2971800" indent="-228600" eaLnBrk="0" fontAlgn="base" hangingPunct="0">
              <a:spcBef>
                <a:spcPct val="30000"/>
              </a:spcBef>
              <a:spcAft>
                <a:spcPct val="0"/>
              </a:spcAft>
              <a:defRPr sz="1600">
                <a:solidFill>
                  <a:schemeClr val="tx1"/>
                </a:solidFill>
                <a:latin typeface="Times" panose="02020603050405020304" pitchFamily="18" charset="0"/>
              </a:defRPr>
            </a:lvl7pPr>
            <a:lvl8pPr marL="3429000" indent="-228600" eaLnBrk="0" fontAlgn="base" hangingPunct="0">
              <a:spcBef>
                <a:spcPct val="30000"/>
              </a:spcBef>
              <a:spcAft>
                <a:spcPct val="0"/>
              </a:spcAft>
              <a:defRPr sz="1600">
                <a:solidFill>
                  <a:schemeClr val="tx1"/>
                </a:solidFill>
                <a:latin typeface="Times" panose="02020603050405020304" pitchFamily="18" charset="0"/>
              </a:defRPr>
            </a:lvl8pPr>
            <a:lvl9pPr marL="3886200" indent="-228600" eaLnBrk="0" fontAlgn="base" hangingPunct="0">
              <a:spcBef>
                <a:spcPct val="30000"/>
              </a:spcBef>
              <a:spcAft>
                <a:spcPct val="0"/>
              </a:spcAft>
              <a:defRPr sz="1600">
                <a:solidFill>
                  <a:schemeClr val="tx1"/>
                </a:solidFill>
                <a:latin typeface="Times" panose="02020603050405020304" pitchFamily="18" charset="0"/>
              </a:defRPr>
            </a:lvl9pPr>
          </a:lstStyle>
          <a:p>
            <a:pPr>
              <a:spcBef>
                <a:spcPct val="0"/>
              </a:spcBef>
            </a:pPr>
            <a:fld id="{5AA5671A-4A11-4C83-8B51-357D231AE39E}" type="slidenum">
              <a:rPr lang="en-US" altLang="en-US" sz="1200"/>
              <a:pPr>
                <a:spcBef>
                  <a:spcPct val="0"/>
                </a:spcBef>
              </a:pP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CE86-C359-4A25-A900-503B4DE6E1C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29EEC-FEEF-445D-89FE-D3E8D8DFE3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C7E7-3F9E-476F-BB28-F6BD27FF6B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72DA5C-E16A-44E7-B94F-5DC5460D8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46B45-2DE0-4B5E-AB13-B7E30302A5D2}"/>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389993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574D-F6AC-4A97-855C-385CDF7A3C2F}"/>
              </a:ext>
            </a:extLst>
          </p:cNvPr>
          <p:cNvSpPr>
            <a:spLocks noGrp="1"/>
          </p:cNvSpPr>
          <p:nvPr>
            <p:ph type="title"/>
          </p:nvPr>
        </p:nvSpPr>
        <p:spPr>
          <a:xfrm>
            <a:off x="839788" y="1160060"/>
            <a:ext cx="3932237" cy="89734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72A5DB-BC10-4504-81A5-AA83EEA9C967}"/>
              </a:ext>
            </a:extLst>
          </p:cNvPr>
          <p:cNvSpPr>
            <a:spLocks noGrp="1"/>
          </p:cNvSpPr>
          <p:nvPr>
            <p:ph type="pic" idx="1"/>
          </p:nvPr>
        </p:nvSpPr>
        <p:spPr>
          <a:xfrm>
            <a:off x="5183188" y="1160060"/>
            <a:ext cx="6172200" cy="47009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F2096-2CE6-4719-B57D-64EB09626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E4923-5D24-40C7-B2CE-44E5559853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E113C8-2832-43AE-B3B0-34C41E534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C4E31-602D-412F-A76F-E58B8EB1A775}"/>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307665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4AF4-2293-4563-8F76-095F1397B44A}"/>
              </a:ext>
            </a:extLst>
          </p:cNvPr>
          <p:cNvSpPr>
            <a:spLocks noGrp="1"/>
          </p:cNvSpPr>
          <p:nvPr>
            <p:ph type="title"/>
          </p:nvPr>
        </p:nvSpPr>
        <p:spPr>
          <a:xfrm>
            <a:off x="0" y="-13648"/>
            <a:ext cx="12192000" cy="92903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3B1771-41F7-4174-80E5-72B90CE8D2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401F395-9691-43CB-B005-9FC48323A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C262B-020F-4992-BFC4-14B8D6DD485D}"/>
              </a:ext>
            </a:extLst>
          </p:cNvPr>
          <p:cNvSpPr>
            <a:spLocks noGrp="1"/>
          </p:cNvSpPr>
          <p:nvPr>
            <p:ph type="sldNum" sz="quarter" idx="12"/>
          </p:nvPr>
        </p:nvSpPr>
        <p:spPr/>
        <p:txBody>
          <a:bodyPr/>
          <a:lstStyle/>
          <a:p>
            <a:fld id="{20F3B12A-0569-4606-B9B7-46414E8CFA38}" type="slidenum">
              <a:rPr lang="en-US" smtClean="0"/>
              <a:t>‹#›</a:t>
            </a:fld>
            <a:endParaRPr lang="en-US"/>
          </a:p>
        </p:txBody>
      </p:sp>
      <p:pic>
        <p:nvPicPr>
          <p:cNvPr id="6" name="Picture 5" descr="A picture containing food, drawing&#10;&#10;Description automatically generated">
            <a:extLst>
              <a:ext uri="{FF2B5EF4-FFF2-40B4-BE49-F238E27FC236}">
                <a16:creationId xmlns:a16="http://schemas.microsoft.com/office/drawing/2014/main" id="{2C707CFD-2CB2-46D8-BB82-4B2ECD482D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44" b="24284"/>
          <a:stretch/>
        </p:blipFill>
        <p:spPr>
          <a:xfrm>
            <a:off x="0" y="40990"/>
            <a:ext cx="2425039" cy="846161"/>
          </a:xfrm>
          <a:prstGeom prst="rect">
            <a:avLst/>
          </a:prstGeom>
        </p:spPr>
      </p:pic>
    </p:spTree>
    <p:extLst>
      <p:ext uri="{BB962C8B-B14F-4D97-AF65-F5344CB8AC3E}">
        <p14:creationId xmlns:p14="http://schemas.microsoft.com/office/powerpoint/2010/main" val="288248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EB3E-BB6A-4828-94B8-2F25C0FDAD0E}"/>
              </a:ext>
            </a:extLst>
          </p:cNvPr>
          <p:cNvSpPr>
            <a:spLocks noGrp="1"/>
          </p:cNvSpPr>
          <p:nvPr>
            <p:ph type="title"/>
          </p:nvPr>
        </p:nvSpPr>
        <p:spPr>
          <a:xfrm>
            <a:off x="0" y="136525"/>
            <a:ext cx="12192000" cy="929035"/>
          </a:xfrm>
          <a:prstGeom prst="rect">
            <a:avLst/>
          </a:prstGeo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123A9D7-5770-4DDB-A9ED-F9CF4BE61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14229-727E-49A9-996C-D7E9632497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A36D33-F652-42A3-8001-6CD1CF356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F62C6-98F9-48C5-A02E-871503E53286}"/>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132989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4764B-7905-4002-835C-EAF77EA3C8F2}"/>
              </a:ext>
            </a:extLst>
          </p:cNvPr>
          <p:cNvSpPr>
            <a:spLocks noGrp="1"/>
          </p:cNvSpPr>
          <p:nvPr>
            <p:ph type="title" orient="vert"/>
          </p:nvPr>
        </p:nvSpPr>
        <p:spPr>
          <a:xfrm>
            <a:off x="8724900" y="1050877"/>
            <a:ext cx="2628900" cy="512608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67514-CB0C-4ED3-8BBD-F8CC3620C957}"/>
              </a:ext>
            </a:extLst>
          </p:cNvPr>
          <p:cNvSpPr>
            <a:spLocks noGrp="1"/>
          </p:cNvSpPr>
          <p:nvPr>
            <p:ph type="body" orient="vert" idx="1"/>
          </p:nvPr>
        </p:nvSpPr>
        <p:spPr>
          <a:xfrm>
            <a:off x="838200" y="1050877"/>
            <a:ext cx="7734300" cy="51260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3B791-3301-4F62-A206-E028F659B3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A9F2FD-DE23-4E1A-94F5-36A53E2C8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86CC2-E7B5-49F6-8E2A-C95F8F4C618A}"/>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1097970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86BB-CFB7-4D76-8BC9-C759F526F309}"/>
              </a:ext>
            </a:extLst>
          </p:cNvPr>
          <p:cNvSpPr>
            <a:spLocks noGrp="1"/>
          </p:cNvSpPr>
          <p:nvPr>
            <p:ph type="title"/>
          </p:nvPr>
        </p:nvSpPr>
        <p:spPr>
          <a:xfrm>
            <a:off x="0" y="136525"/>
            <a:ext cx="12192000" cy="92903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A9AE17C-FB52-41B5-BA74-5AA7F58F14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5E112A-5A0F-4BA5-ABE6-6DB0BC0BB5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2BBAFF-6247-403F-9D78-098C79B90DA8}"/>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28186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A597-8801-49B4-8F7C-B06E2EEC2301}"/>
              </a:ext>
            </a:extLst>
          </p:cNvPr>
          <p:cNvSpPr>
            <a:spLocks noGrp="1"/>
          </p:cNvSpPr>
          <p:nvPr>
            <p:ph type="title"/>
          </p:nvPr>
        </p:nvSpPr>
        <p:spPr>
          <a:xfrm>
            <a:off x="0" y="136525"/>
            <a:ext cx="12192000" cy="92903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7898FEC-6013-4DC1-8107-CC1CCABB74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BD7C92C-439E-4C4D-B873-0FD2191D4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2D727-CBD9-4DA0-87E4-9E5207512E4E}"/>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7437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FE91-0955-4309-941B-48C792910756}"/>
              </a:ext>
            </a:extLst>
          </p:cNvPr>
          <p:cNvSpPr>
            <a:spLocks noGrp="1"/>
          </p:cNvSpPr>
          <p:nvPr>
            <p:ph type="title"/>
          </p:nvPr>
        </p:nvSpPr>
        <p:spPr>
          <a:xfrm>
            <a:off x="0" y="136525"/>
            <a:ext cx="12192000" cy="929035"/>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36E0BF-074B-418F-9A75-00F5B5408A4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2D5DC8F-D6A5-458C-B546-73D19CDEA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D47380-A0ED-4D95-BDA2-60D72B69DC55}"/>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37084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0DC8-932C-421F-88D1-619DC8F87135}"/>
              </a:ext>
            </a:extLst>
          </p:cNvPr>
          <p:cNvSpPr>
            <a:spLocks noGrp="1"/>
          </p:cNvSpPr>
          <p:nvPr>
            <p:ph type="title"/>
          </p:nvPr>
        </p:nvSpPr>
        <p:spPr>
          <a:xfrm>
            <a:off x="0" y="149588"/>
            <a:ext cx="12192000" cy="9290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568548A-908D-4DA8-9219-0FA8A6106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EE031-F77D-44C3-A863-8DD96D46D0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A716DC4-0A99-4F07-8D77-E86576E5F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A3F13-7D17-4B7B-8F7B-554CDF61B877}"/>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65897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AED0-0B58-451B-A499-09D62F38D9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70E5B1-9BB3-456D-90DF-40DAD7070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6BE39-EF4D-4E4A-9409-7227C9A048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BD472C-EF42-43AD-8FDB-13F4515FD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51BE5-2474-4628-A87D-F158EB6070C1}"/>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84281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F4AD7-EC59-49FB-8EFB-546113286F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756D1-09AC-4F4C-953C-A6877E25C0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6318D-1384-4BBD-A0CC-BC3242363BC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16C62A-215A-4136-B065-63F7D0A3C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D4FCD-1552-4ADA-BA22-6B7ECFEE55B3}"/>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96156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52BFE7-6076-44AB-A6C6-CDA6CCD2D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16208-7C95-4E37-8A8E-F04601C73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79A-6AEC-4206-AA1F-2D1E08812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7F33FA-E1F9-4E5B-80C6-51DA0C3891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02D448-566A-4E72-A4E2-44C9DF881ED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16186AF-7E0F-4A95-82C5-F250AC6EC3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04B7EF-16FF-4988-BB78-0876D34DE66E}"/>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156261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2279-AACB-4C06-98D9-81D7F17982A3}"/>
              </a:ext>
            </a:extLst>
          </p:cNvPr>
          <p:cNvSpPr>
            <a:spLocks noGrp="1"/>
          </p:cNvSpPr>
          <p:nvPr>
            <p:ph type="title"/>
          </p:nvPr>
        </p:nvSpPr>
        <p:spPr>
          <a:xfrm>
            <a:off x="0" y="136525"/>
            <a:ext cx="12192000" cy="929035"/>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7BA1DE5-49C1-4736-A950-D86FF45DAF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4B1943E-4E4A-4005-847E-82BEB91D17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5904B7-037E-4862-8649-88ACC5E6F05B}"/>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22061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BC702-311F-4DFC-ADFB-C49F958889E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DB29AE5-9120-43DB-8F63-94EDB5A125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1959B6-F2EC-4194-9761-EB2E1AC79627}"/>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313333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7794-124D-41B4-B2C2-E0386CBED1E6}"/>
              </a:ext>
            </a:extLst>
          </p:cNvPr>
          <p:cNvSpPr>
            <a:spLocks noGrp="1"/>
          </p:cNvSpPr>
          <p:nvPr>
            <p:ph type="title"/>
          </p:nvPr>
        </p:nvSpPr>
        <p:spPr>
          <a:xfrm>
            <a:off x="839788" y="1173706"/>
            <a:ext cx="3932237" cy="88369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CB65D5-D4FE-4C7B-8B73-CFB6E68AD543}"/>
              </a:ext>
            </a:extLst>
          </p:cNvPr>
          <p:cNvSpPr>
            <a:spLocks noGrp="1"/>
          </p:cNvSpPr>
          <p:nvPr>
            <p:ph idx="1"/>
          </p:nvPr>
        </p:nvSpPr>
        <p:spPr>
          <a:xfrm>
            <a:off x="5183188" y="1173706"/>
            <a:ext cx="6172200" cy="46873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3219687-0165-4EEA-9DA6-942885005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51F0B-930F-45D9-8A44-4747EFF39C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060237-1989-4991-A6EF-8F6AC1614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679E1-1320-4DAF-9FDC-DFD97724E73C}"/>
              </a:ext>
            </a:extLst>
          </p:cNvPr>
          <p:cNvSpPr>
            <a:spLocks noGrp="1"/>
          </p:cNvSpPr>
          <p:nvPr>
            <p:ph type="sldNum" sz="quarter" idx="12"/>
          </p:nvPr>
        </p:nvSpPr>
        <p:spPr/>
        <p:txBody>
          <a:bodyPr/>
          <a:lstStyle/>
          <a:p>
            <a:fld id="{20F3B12A-0569-4606-B9B7-46414E8CFA38}" type="slidenum">
              <a:rPr lang="en-US" smtClean="0"/>
              <a:t>‹#›</a:t>
            </a:fld>
            <a:endParaRPr lang="en-US"/>
          </a:p>
        </p:txBody>
      </p:sp>
    </p:spTree>
    <p:extLst>
      <p:ext uri="{BB962C8B-B14F-4D97-AF65-F5344CB8AC3E}">
        <p14:creationId xmlns:p14="http://schemas.microsoft.com/office/powerpoint/2010/main" val="70612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C855A-6F63-47BC-BF8C-1EE4B1BA662C}"/>
              </a:ext>
            </a:extLst>
          </p:cNvPr>
          <p:cNvSpPr txBox="1"/>
          <p:nvPr userDrawn="1"/>
        </p:nvSpPr>
        <p:spPr>
          <a:xfrm>
            <a:off x="156753" y="124098"/>
            <a:ext cx="11900263" cy="6597378"/>
          </a:xfrm>
          <a:prstGeom prst="rect">
            <a:avLst/>
          </a:prstGeom>
          <a:solidFill>
            <a:srgbClr val="E7E7E5"/>
          </a:solidFill>
        </p:spPr>
        <p:txBody>
          <a:bodyPr vert="horz" wrap="square" lIns="91440" tIns="45720" rIns="91440" bIns="45720" rtlCol="0" anchor="ctr">
            <a:normAutofit/>
          </a:bodyPr>
          <a:lstStyle/>
          <a:p>
            <a:pPr algn="l"/>
            <a:endParaRPr lang="en-US" dirty="0"/>
          </a:p>
        </p:txBody>
      </p:sp>
      <p:sp>
        <p:nvSpPr>
          <p:cNvPr id="3" name="Text Placeholder 2">
            <a:extLst>
              <a:ext uri="{FF2B5EF4-FFF2-40B4-BE49-F238E27FC236}">
                <a16:creationId xmlns:a16="http://schemas.microsoft.com/office/drawing/2014/main" id="{3837E919-7944-48CB-9FC0-2095AE105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B5008E-415C-483D-B0D5-A0A0B8B4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27A6A0-C29E-40F0-8D9D-E4629A4C5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245978-5AE5-45F2-A321-07865AC87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B12A-0569-4606-B9B7-46414E8CFA38}" type="slidenum">
              <a:rPr lang="en-US" smtClean="0"/>
              <a:t>‹#›</a:t>
            </a:fld>
            <a:endParaRPr lang="en-US"/>
          </a:p>
        </p:txBody>
      </p:sp>
      <p:pic>
        <p:nvPicPr>
          <p:cNvPr id="15" name="Picture 14">
            <a:extLst>
              <a:ext uri="{FF2B5EF4-FFF2-40B4-BE49-F238E27FC236}">
                <a16:creationId xmlns:a16="http://schemas.microsoft.com/office/drawing/2014/main" id="{597F9EA0-B9CF-4FD1-8277-FB32DD146B2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69137" y="331833"/>
            <a:ext cx="2143424" cy="643028"/>
          </a:xfrm>
          <a:prstGeom prst="rect">
            <a:avLst/>
          </a:prstGeom>
        </p:spPr>
      </p:pic>
    </p:spTree>
    <p:extLst>
      <p:ext uri="{BB962C8B-B14F-4D97-AF65-F5344CB8AC3E}">
        <p14:creationId xmlns:p14="http://schemas.microsoft.com/office/powerpoint/2010/main" val="28477008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3" r:id="rId11"/>
    <p:sldLayoutId id="2147483658" r:id="rId12"/>
    <p:sldLayoutId id="2147483659" r:id="rId13"/>
    <p:sldLayoutId id="2147483661" r:id="rId14"/>
    <p:sldLayoutId id="2147483662" r:id="rId15"/>
  </p:sldLayoutIdLst>
  <p:hf hdr="0" ftr="0" dt="0"/>
  <p:txStyles>
    <p:titleStyle>
      <a:lvl1pPr algn="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hyperlink" Target="https://www.linkedin.com/company/CSPLEBANON/"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s://www.facebook.com/CSPLebanon/" TargetMode="External"/><Relationship Id="rId1" Type="http://schemas.openxmlformats.org/officeDocument/2006/relationships/slideLayout" Target="../slideLayouts/slideLayout2.xml"/><Relationship Id="rId6" Type="http://schemas.openxmlformats.org/officeDocument/2006/relationships/hyperlink" Target="https://twitter.com/CspLebanon"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hyperlink" Target="https://www.youtube.com/channel/UCfh5irQ8InVeVuQmfPj4xoA" TargetMode="External"/><Relationship Id="rId4" Type="http://schemas.openxmlformats.org/officeDocument/2006/relationships/hyperlink" Target="https://www.instagram.com/csplebanon/" TargetMode="External"/><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DD01AD-A55B-484E-B0D2-08351963B93D}"/>
              </a:ext>
            </a:extLst>
          </p:cNvPr>
          <p:cNvSpPr txBox="1">
            <a:spLocks/>
          </p:cNvSpPr>
          <p:nvPr/>
        </p:nvSpPr>
        <p:spPr>
          <a:xfrm>
            <a:off x="1714499" y="1055690"/>
            <a:ext cx="8763001" cy="1089019"/>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3300" b="1" dirty="0">
                <a:solidFill>
                  <a:srgbClr val="002060"/>
                </a:solidFill>
              </a:rPr>
              <a:t>Community Support Program In Lebanon-CSP</a:t>
            </a:r>
            <a:br>
              <a:rPr lang="en-US" sz="3300" b="1" dirty="0">
                <a:solidFill>
                  <a:srgbClr val="002060"/>
                </a:solidFill>
              </a:rPr>
            </a:br>
            <a:r>
              <a:rPr lang="ar-LB" sz="3300" b="1" dirty="0">
                <a:solidFill>
                  <a:srgbClr val="002060"/>
                </a:solidFill>
              </a:rPr>
              <a:t> برنامج دعم المجتمع المحلّي في لبنان </a:t>
            </a:r>
            <a:endParaRPr lang="en-US" sz="3300" b="1" dirty="0">
              <a:solidFill>
                <a:srgbClr val="002060"/>
              </a:solidFill>
            </a:endParaRPr>
          </a:p>
        </p:txBody>
      </p:sp>
      <p:sp>
        <p:nvSpPr>
          <p:cNvPr id="8" name="Subtitle 5">
            <a:extLst>
              <a:ext uri="{FF2B5EF4-FFF2-40B4-BE49-F238E27FC236}">
                <a16:creationId xmlns:a16="http://schemas.microsoft.com/office/drawing/2014/main" id="{731675C0-5558-4B21-B38F-1C9E7447EBE8}"/>
              </a:ext>
            </a:extLst>
          </p:cNvPr>
          <p:cNvSpPr txBox="1">
            <a:spLocks/>
          </p:cNvSpPr>
          <p:nvPr/>
        </p:nvSpPr>
        <p:spPr>
          <a:xfrm>
            <a:off x="190500" y="6057260"/>
            <a:ext cx="11811000" cy="628335"/>
          </a:xfrm>
          <a:prstGeom prst="rect">
            <a:avLst/>
          </a:prstGeom>
          <a:effectLst>
            <a:outerShdw blurRad="50800" dist="12700" dir="2700000" algn="tl" rotWithShape="0">
              <a:prstClr val="black">
                <a:alpha val="88000"/>
              </a:prstClr>
            </a:outerShdw>
          </a:effectLst>
        </p:spPr>
        <p:txBody>
          <a:bodyPr vert="horz" lIns="68580" tIns="34290" rIns="68580" bIns="34290" rtlCol="0">
            <a:noAutofit/>
          </a:bodyPr>
          <a:lstStyle>
            <a:lvl1pPr marL="0" indent="0" algn="l" defTabSz="457200" rtl="0" eaLnBrk="1" latinLnBrk="0" hangingPunct="1">
              <a:spcBef>
                <a:spcPts val="0"/>
              </a:spcBef>
              <a:spcAft>
                <a:spcPts val="1200"/>
              </a:spcAft>
              <a:buFont typeface="Arial"/>
              <a:buNone/>
              <a:defRPr sz="1800" b="0" i="0" kern="1200">
                <a:solidFill>
                  <a:schemeClr val="bg1"/>
                </a:solidFill>
                <a:latin typeface="Gill Sans MT"/>
                <a:ea typeface="+mn-ea"/>
                <a:cs typeface="Gill Sans MT"/>
              </a:defRPr>
            </a:lvl1pPr>
            <a:lvl2pPr marL="457200" indent="0" algn="ctr" defTabSz="457200" rtl="0" eaLnBrk="1" latinLnBrk="0" hangingPunct="1">
              <a:spcBef>
                <a:spcPts val="0"/>
              </a:spcBef>
              <a:spcAft>
                <a:spcPts val="1200"/>
              </a:spcAft>
              <a:buFont typeface="Arial"/>
              <a:buNone/>
              <a:defRPr sz="20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rtl="1"/>
            <a:r>
              <a:rPr lang="ar-LB" sz="1400" dirty="0">
                <a:solidFill>
                  <a:schemeClr val="tx2">
                    <a:lumMod val="75000"/>
                  </a:schemeClr>
                </a:solidFill>
              </a:rPr>
              <a:t>تم تحضير هذا العرض بفضل دعم الشعب الأمريكي من خلال الوكالة الأمريكية للتنمية الدولية، ضمن برنامج دعم المجتمع المحلي </a:t>
            </a:r>
            <a:r>
              <a:rPr lang="en-US" sz="1400" dirty="0">
                <a:solidFill>
                  <a:schemeClr val="tx2">
                    <a:lumMod val="75000"/>
                  </a:schemeClr>
                </a:solidFill>
              </a:rPr>
              <a:t>CSP) </a:t>
            </a:r>
            <a:r>
              <a:rPr lang="ar-SA" sz="1400" dirty="0">
                <a:solidFill>
                  <a:schemeClr val="tx2">
                    <a:lumMod val="75000"/>
                  </a:schemeClr>
                </a:solidFill>
              </a:rPr>
              <a:t>) </a:t>
            </a:r>
            <a:r>
              <a:rPr lang="ar-LB" sz="1400" dirty="0">
                <a:solidFill>
                  <a:schemeClr val="tx2">
                    <a:lumMod val="75000"/>
                  </a:schemeClr>
                </a:solidFill>
              </a:rPr>
              <a:t>في لبنان. أن محتوى هذا العرض لا يعكس وجهة نظر </a:t>
            </a:r>
            <a:endParaRPr lang="en-US" sz="1400" dirty="0">
              <a:solidFill>
                <a:schemeClr val="tx2">
                  <a:lumMod val="75000"/>
                </a:schemeClr>
              </a:solidFill>
            </a:endParaRPr>
          </a:p>
          <a:p>
            <a:pPr algn="ctr" rtl="1"/>
            <a:r>
              <a:rPr lang="ar-LB" sz="1400" dirty="0">
                <a:solidFill>
                  <a:schemeClr val="tx2">
                    <a:lumMod val="75000"/>
                  </a:schemeClr>
                </a:solidFill>
              </a:rPr>
              <a:t>الوكالة الأمريكية للتنمية الدولية أو حكومة الولايات المتحدة.</a:t>
            </a:r>
          </a:p>
        </p:txBody>
      </p:sp>
      <p:pic>
        <p:nvPicPr>
          <p:cNvPr id="3" name="Picture 2">
            <a:extLst>
              <a:ext uri="{FF2B5EF4-FFF2-40B4-BE49-F238E27FC236}">
                <a16:creationId xmlns:a16="http://schemas.microsoft.com/office/drawing/2014/main" id="{B1EFA112-14B0-4EDE-AC0F-5B6817AD5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69" y="2144709"/>
            <a:ext cx="11147660" cy="3760510"/>
          </a:xfrm>
          <a:prstGeom prst="rect">
            <a:avLst/>
          </a:prstGeom>
        </p:spPr>
      </p:pic>
      <p:sp>
        <p:nvSpPr>
          <p:cNvPr id="2" name="Slide Number Placeholder 1">
            <a:extLst>
              <a:ext uri="{FF2B5EF4-FFF2-40B4-BE49-F238E27FC236}">
                <a16:creationId xmlns:a16="http://schemas.microsoft.com/office/drawing/2014/main" id="{9D0C09F2-939C-43A6-A8E4-1D733554FDE7}"/>
              </a:ext>
            </a:extLst>
          </p:cNvPr>
          <p:cNvSpPr>
            <a:spLocks noGrp="1"/>
          </p:cNvSpPr>
          <p:nvPr>
            <p:ph type="sldNum" sz="quarter" idx="12"/>
          </p:nvPr>
        </p:nvSpPr>
        <p:spPr/>
        <p:txBody>
          <a:bodyPr/>
          <a:lstStyle/>
          <a:p>
            <a:fld id="{20F3B12A-0569-4606-B9B7-46414E8CFA38}" type="slidenum">
              <a:rPr lang="en-US" smtClean="0"/>
              <a:t>1</a:t>
            </a:fld>
            <a:endParaRPr lang="en-US"/>
          </a:p>
        </p:txBody>
      </p:sp>
    </p:spTree>
    <p:extLst>
      <p:ext uri="{BB962C8B-B14F-4D97-AF65-F5344CB8AC3E}">
        <p14:creationId xmlns:p14="http://schemas.microsoft.com/office/powerpoint/2010/main" val="32222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2291724872"/>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324554" y="1541010"/>
            <a:ext cx="7771946" cy="608919"/>
          </a:xfrm>
        </p:spPr>
        <p:txBody>
          <a:bodyPr/>
          <a:lstStyle/>
          <a:p>
            <a:pPr algn="r"/>
            <a:r>
              <a:rPr lang="ar-LB" altLang="en-US" sz="3857" b="1" dirty="0">
                <a:solidFill>
                  <a:srgbClr val="002A6C"/>
                </a:solidFill>
                <a:cs typeface="Times" panose="02020603050405020304" pitchFamily="18" charset="0"/>
              </a:rPr>
              <a:t>فقرات </a:t>
            </a:r>
            <a:r>
              <a:rPr lang="ar-DZ" altLang="en-US" sz="3857" b="1" dirty="0">
                <a:solidFill>
                  <a:srgbClr val="002A6C"/>
                </a:solidFill>
                <a:cs typeface="Times" panose="02020603050405020304" pitchFamily="18" charset="0"/>
              </a:rPr>
              <a:t>الت</a:t>
            </a:r>
            <a:r>
              <a:rPr lang="ar-LB" altLang="en-US" sz="3857" b="1" dirty="0">
                <a:solidFill>
                  <a:srgbClr val="002A6C"/>
                </a:solidFill>
                <a:cs typeface="Times" panose="02020603050405020304" pitchFamily="18" charset="0"/>
              </a:rPr>
              <a:t>ّ</a:t>
            </a:r>
            <a:r>
              <a:rPr lang="ar-DZ" altLang="en-US" sz="3857" b="1" dirty="0">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10</a:t>
            </a:fld>
            <a:endParaRPr lang="en-US" altLang="en-US"/>
          </a:p>
        </p:txBody>
      </p:sp>
      <p:sp>
        <p:nvSpPr>
          <p:cNvPr id="2" name="Rectangle 1">
            <a:extLst>
              <a:ext uri="{FF2B5EF4-FFF2-40B4-BE49-F238E27FC236}">
                <a16:creationId xmlns:a16="http://schemas.microsoft.com/office/drawing/2014/main" id="{24A245F3-1081-4937-B64E-168C60C62B48}"/>
              </a:ext>
            </a:extLst>
          </p:cNvPr>
          <p:cNvSpPr/>
          <p:nvPr/>
        </p:nvSpPr>
        <p:spPr>
          <a:xfrm>
            <a:off x="1523677" y="742434"/>
            <a:ext cx="854721" cy="369332"/>
          </a:xfrm>
          <a:prstGeom prst="rect">
            <a:avLst/>
          </a:prstGeom>
        </p:spPr>
        <p:txBody>
          <a:bodyPr wrap="none">
            <a:spAutoFit/>
          </a:bodyPr>
          <a:lstStyle/>
          <a:p>
            <a:pPr algn="r" rtl="1"/>
            <a:r>
              <a:rPr lang="ar-LB" b="1" dirty="0">
                <a:solidFill>
                  <a:srgbClr val="002A6C"/>
                </a:solidFill>
                <a:latin typeface="Times  (Body)"/>
                <a:cs typeface="Times" panose="02020603050405020304" pitchFamily="18" charset="0"/>
              </a:rPr>
              <a:t>الموازنة</a:t>
            </a:r>
            <a:r>
              <a:rPr lang="ar-DZ" b="1" dirty="0">
                <a:solidFill>
                  <a:srgbClr val="002A6C"/>
                </a:solidFill>
                <a:latin typeface="Times  (Body)"/>
                <a:cs typeface="Times" panose="02020603050405020304" pitchFamily="18" charset="0"/>
              </a:rPr>
              <a:t> </a:t>
            </a:r>
            <a:endParaRPr lang="ar-LB" b="1" dirty="0">
              <a:solidFill>
                <a:srgbClr val="002A6C"/>
              </a:solidFill>
              <a:latin typeface="Times  (Body)"/>
              <a:cs typeface="Times" panose="02020603050405020304" pitchFamily="18" charset="0"/>
            </a:endParaRPr>
          </a:p>
        </p:txBody>
      </p:sp>
    </p:spTree>
    <p:extLst>
      <p:ext uri="{BB962C8B-B14F-4D97-AF65-F5344CB8AC3E}">
        <p14:creationId xmlns:p14="http://schemas.microsoft.com/office/powerpoint/2010/main" val="111771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F4092B-EAFA-4DB5-AA05-3C24C81DA3F9}"/>
              </a:ext>
            </a:extLst>
          </p:cNvPr>
          <p:cNvSpPr/>
          <p:nvPr/>
        </p:nvSpPr>
        <p:spPr bwMode="auto">
          <a:xfrm>
            <a:off x="1676401" y="1512888"/>
            <a:ext cx="8989143" cy="3193840"/>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b="1" dirty="0">
              <a:latin typeface="Times" panose="02020603050405020304" pitchFamily="18" charset="0"/>
              <a:cs typeface="Times" panose="02020603050405020304" pitchFamily="18" charset="0"/>
            </a:endParaRPr>
          </a:p>
        </p:txBody>
      </p:sp>
      <p:sp>
        <p:nvSpPr>
          <p:cNvPr id="2" name="TextBox 1">
            <a:extLst>
              <a:ext uri="{FF2B5EF4-FFF2-40B4-BE49-F238E27FC236}">
                <a16:creationId xmlns:a16="http://schemas.microsoft.com/office/drawing/2014/main" id="{937AEDCA-25DC-4784-85BA-B55FCDFB32A8}"/>
              </a:ext>
            </a:extLst>
          </p:cNvPr>
          <p:cNvSpPr txBox="1"/>
          <p:nvPr/>
        </p:nvSpPr>
        <p:spPr>
          <a:xfrm>
            <a:off x="6023429" y="2317751"/>
            <a:ext cx="4502831" cy="3609963"/>
          </a:xfrm>
          <a:prstGeom prst="rect">
            <a:avLst/>
          </a:prstGeom>
          <a:noFill/>
        </p:spPr>
        <p:txBody>
          <a:bodyPr>
            <a:spAutoFit/>
          </a:bodyPr>
          <a:lstStyle/>
          <a:p>
            <a:pPr marL="326578" indent="-326578" algn="r" rtl="1">
              <a:lnSpc>
                <a:spcPct val="150000"/>
              </a:lnSpc>
              <a:buClr>
                <a:srgbClr val="C00000"/>
              </a:buClr>
              <a:buFont typeface="Wingdings" panose="05000000000000000000" pitchFamily="2" charset="2"/>
              <a:buChar char="ü"/>
              <a:defRPr/>
            </a:pPr>
            <a:r>
              <a:rPr lang="ar-DZ" sz="2286" dirty="0">
                <a:solidFill>
                  <a:srgbClr val="002A6C"/>
                </a:solidFill>
                <a:cs typeface="Times" panose="02020603050405020304" pitchFamily="18" charset="0"/>
              </a:rPr>
              <a:t>ما هي الإدارة المالي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a:t>
            </a:r>
          </a:p>
          <a:p>
            <a:pPr marL="326578" indent="-326578" algn="r" rtl="1">
              <a:lnSpc>
                <a:spcPct val="150000"/>
              </a:lnSpc>
              <a:buClr>
                <a:srgbClr val="C00000"/>
              </a:buClr>
              <a:buFont typeface="Wingdings" panose="05000000000000000000" pitchFamily="2" charset="2"/>
              <a:buChar char="ü"/>
              <a:defRPr/>
            </a:pPr>
            <a:r>
              <a:rPr lang="ar-DZ" sz="2286" dirty="0">
                <a:solidFill>
                  <a:srgbClr val="002A6C"/>
                </a:solidFill>
                <a:cs typeface="Times" panose="02020603050405020304" pitchFamily="18" charset="0"/>
              </a:rPr>
              <a:t>أدوات الإدارة المالي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a:t>
            </a:r>
          </a:p>
          <a:p>
            <a:pPr marL="326578" indent="-326578" algn="r" rtl="1">
              <a:lnSpc>
                <a:spcPct val="150000"/>
              </a:lnSpc>
              <a:buClr>
                <a:srgbClr val="C00000"/>
              </a:buClr>
              <a:buFont typeface="Wingdings" panose="05000000000000000000" pitchFamily="2" charset="2"/>
              <a:buChar char="ü"/>
              <a:defRPr/>
            </a:pPr>
            <a:r>
              <a:rPr lang="ar-DZ" sz="2286" dirty="0">
                <a:solidFill>
                  <a:srgbClr val="002A6C"/>
                </a:solidFill>
                <a:cs typeface="Times" panose="02020603050405020304" pitchFamily="18" charset="0"/>
              </a:rPr>
              <a:t>عملي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الإدارة المالي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a:t>
            </a:r>
          </a:p>
          <a:p>
            <a:pPr marL="326578" indent="-326578" algn="r" rtl="1">
              <a:lnSpc>
                <a:spcPct val="150000"/>
              </a:lnSpc>
              <a:buClr>
                <a:srgbClr val="C00000"/>
              </a:buClr>
              <a:buFont typeface="Wingdings" panose="05000000000000000000" pitchFamily="2" charset="2"/>
              <a:buChar char="ü"/>
              <a:defRPr/>
            </a:pPr>
            <a:r>
              <a:rPr lang="ar-DZ" sz="2286" dirty="0">
                <a:solidFill>
                  <a:srgbClr val="002A6C"/>
                </a:solidFill>
                <a:cs typeface="Times" panose="02020603050405020304" pitchFamily="18" charset="0"/>
              </a:rPr>
              <a:t>لماذا تُعْتَبَرْ الإدارة المالي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مهم</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للمنظ</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مات غير الحكومي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a:t>
            </a:r>
          </a:p>
          <a:p>
            <a:pPr marL="326578" indent="-326578" algn="r" rtl="1">
              <a:lnSpc>
                <a:spcPct val="150000"/>
              </a:lnSpc>
              <a:buClr>
                <a:srgbClr val="C00000"/>
              </a:buClr>
              <a:buFont typeface="Wingdings" panose="05000000000000000000" pitchFamily="2" charset="2"/>
              <a:buChar char="ü"/>
              <a:defRPr/>
            </a:pPr>
            <a:r>
              <a:rPr lang="ar-DZ" sz="2286" dirty="0">
                <a:solidFill>
                  <a:srgbClr val="002A6C"/>
                </a:solidFill>
                <a:cs typeface="Times" panose="02020603050405020304" pitchFamily="18" charset="0"/>
              </a:rPr>
              <a:t>المكوّنات الأساسي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 للإدارة المالي</a:t>
            </a:r>
            <a:r>
              <a:rPr lang="ar-LB" sz="2286" dirty="0">
                <a:solidFill>
                  <a:srgbClr val="002A6C"/>
                </a:solidFill>
                <a:cs typeface="Times" panose="02020603050405020304" pitchFamily="18" charset="0"/>
              </a:rPr>
              <a:t>ّ</a:t>
            </a:r>
            <a:r>
              <a:rPr lang="ar-DZ" sz="2286" dirty="0">
                <a:solidFill>
                  <a:srgbClr val="002A6C"/>
                </a:solidFill>
                <a:cs typeface="Times" panose="02020603050405020304" pitchFamily="18" charset="0"/>
              </a:rPr>
              <a:t>ة</a:t>
            </a:r>
          </a:p>
          <a:p>
            <a:pPr>
              <a:buClr>
                <a:srgbClr val="C00000"/>
              </a:buClr>
              <a:defRPr/>
            </a:pPr>
            <a:endParaRPr lang="en-US" sz="2286" dirty="0">
              <a:solidFill>
                <a:srgbClr val="002A6C"/>
              </a:solidFill>
              <a:cs typeface="Times" panose="02020603050405020304" pitchFamily="18" charset="0"/>
            </a:endParaRPr>
          </a:p>
        </p:txBody>
      </p:sp>
      <p:sp>
        <p:nvSpPr>
          <p:cNvPr id="15366" name="TextBox 2">
            <a:extLst>
              <a:ext uri="{FF2B5EF4-FFF2-40B4-BE49-F238E27FC236}">
                <a16:creationId xmlns:a16="http://schemas.microsoft.com/office/drawing/2014/main" id="{451002B9-F9E5-45C6-9153-213F62C25A0A}"/>
              </a:ext>
            </a:extLst>
          </p:cNvPr>
          <p:cNvSpPr txBox="1">
            <a:spLocks noChangeArrowheads="1"/>
          </p:cNvSpPr>
          <p:nvPr/>
        </p:nvSpPr>
        <p:spPr bwMode="auto">
          <a:xfrm>
            <a:off x="1751920" y="1512661"/>
            <a:ext cx="4283982" cy="29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1286">
              <a:cs typeface="Times" panose="02020603050405020304" pitchFamily="18" charset="0"/>
            </a:endParaRPr>
          </a:p>
        </p:txBody>
      </p:sp>
      <p:grpSp>
        <p:nvGrpSpPr>
          <p:cNvPr id="15367" name="Group 7">
            <a:extLst>
              <a:ext uri="{FF2B5EF4-FFF2-40B4-BE49-F238E27FC236}">
                <a16:creationId xmlns:a16="http://schemas.microsoft.com/office/drawing/2014/main" id="{0A462AD7-82DD-444F-9C9E-8BC8936428AD}"/>
              </a:ext>
            </a:extLst>
          </p:cNvPr>
          <p:cNvGrpSpPr>
            <a:grpSpLocks/>
          </p:cNvGrpSpPr>
          <p:nvPr/>
        </p:nvGrpSpPr>
        <p:grpSpPr bwMode="auto">
          <a:xfrm>
            <a:off x="1667512" y="970188"/>
            <a:ext cx="3362098" cy="5568724"/>
            <a:chOff x="246307" y="1764566"/>
            <a:chExt cx="4706693" cy="7796410"/>
          </a:xfrm>
        </p:grpSpPr>
        <p:pic>
          <p:nvPicPr>
            <p:cNvPr id="15371" name="Picture 11">
              <a:extLst>
                <a:ext uri="{FF2B5EF4-FFF2-40B4-BE49-F238E27FC236}">
                  <a16:creationId xmlns:a16="http://schemas.microsoft.com/office/drawing/2014/main" id="{48F9968F-314E-4DC7-B797-9AA6FD626408}"/>
                </a:ext>
              </a:extLst>
            </p:cNvPr>
            <p:cNvPicPr>
              <a:picLocks noChangeAspect="1"/>
            </p:cNvPicPr>
            <p:nvPr/>
          </p:nvPicPr>
          <p:blipFill>
            <a:blip r:embed="rId3">
              <a:extLst>
                <a:ext uri="{28A0092B-C50C-407E-A947-70E740481C1C}">
                  <a14:useLocalDpi xmlns:a14="http://schemas.microsoft.com/office/drawing/2010/main" val="0"/>
                </a:ext>
              </a:extLst>
            </a:blip>
            <a:srcRect l="18961" t="46877" r="60245" b="27083"/>
            <a:stretch>
              <a:fillRect/>
            </a:stretch>
          </p:blipFill>
          <p:spPr bwMode="auto">
            <a:xfrm>
              <a:off x="246307" y="1764566"/>
              <a:ext cx="4690861" cy="29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a:extLst>
                <a:ext uri="{FF2B5EF4-FFF2-40B4-BE49-F238E27FC236}">
                  <a16:creationId xmlns:a16="http://schemas.microsoft.com/office/drawing/2014/main" id="{A7B26F13-8C22-41F3-B941-859BCD165F80}"/>
                </a:ext>
              </a:extLst>
            </p:cNvPr>
            <p:cNvPicPr>
              <a:picLocks noChangeAspect="1"/>
            </p:cNvPicPr>
            <p:nvPr/>
          </p:nvPicPr>
          <p:blipFill>
            <a:blip r:embed="rId3">
              <a:extLst>
                <a:ext uri="{28A0092B-C50C-407E-A947-70E740481C1C}">
                  <a14:useLocalDpi xmlns:a14="http://schemas.microsoft.com/office/drawing/2010/main" val="0"/>
                </a:ext>
              </a:extLst>
            </a:blip>
            <a:srcRect l="39755" t="46877" r="39378" b="27083"/>
            <a:stretch>
              <a:fillRect/>
            </a:stretch>
          </p:blipFill>
          <p:spPr bwMode="auto">
            <a:xfrm>
              <a:off x="246307" y="4094810"/>
              <a:ext cx="4706693" cy="29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5">
              <a:extLst>
                <a:ext uri="{FF2B5EF4-FFF2-40B4-BE49-F238E27FC236}">
                  <a16:creationId xmlns:a16="http://schemas.microsoft.com/office/drawing/2014/main" id="{E8447B2E-23A2-4D24-835B-ED02F2E6777A}"/>
                </a:ext>
              </a:extLst>
            </p:cNvPr>
            <p:cNvPicPr>
              <a:picLocks noChangeAspect="1"/>
            </p:cNvPicPr>
            <p:nvPr/>
          </p:nvPicPr>
          <p:blipFill>
            <a:blip r:embed="rId3">
              <a:extLst>
                <a:ext uri="{28A0092B-C50C-407E-A947-70E740481C1C}">
                  <a14:useLocalDpi xmlns:a14="http://schemas.microsoft.com/office/drawing/2010/main" val="0"/>
                </a:ext>
              </a:extLst>
            </a:blip>
            <a:srcRect l="18961" t="46877" r="60245" b="27083"/>
            <a:stretch>
              <a:fillRect/>
            </a:stretch>
          </p:blipFill>
          <p:spPr bwMode="auto">
            <a:xfrm>
              <a:off x="254222" y="6601142"/>
              <a:ext cx="4690861" cy="29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8" name="Rectangle 16">
            <a:extLst>
              <a:ext uri="{FF2B5EF4-FFF2-40B4-BE49-F238E27FC236}">
                <a16:creationId xmlns:a16="http://schemas.microsoft.com/office/drawing/2014/main" id="{DAA11633-DE49-482F-A9DD-B06E3ABC4537}"/>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cs typeface="Times" panose="02020603050405020304" pitchFamily="18" charset="0"/>
              </a:rPr>
              <a:t>مقدّمة حول الإدارة  الماليّة</a:t>
            </a:r>
          </a:p>
        </p:txBody>
      </p:sp>
      <p:sp>
        <p:nvSpPr>
          <p:cNvPr id="15369" name="Slide Number Placeholder 2">
            <a:extLst>
              <a:ext uri="{FF2B5EF4-FFF2-40B4-BE49-F238E27FC236}">
                <a16:creationId xmlns:a16="http://schemas.microsoft.com/office/drawing/2014/main" id="{13D193B5-E969-45D4-B948-B7FF0D93517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8B6F87-75E4-412E-A41C-18B6C1DA143F}"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reeform 12">
            <a:extLst>
              <a:ext uri="{FF2B5EF4-FFF2-40B4-BE49-F238E27FC236}">
                <a16:creationId xmlns:a16="http://schemas.microsoft.com/office/drawing/2014/main" id="{E1F20797-5FD5-4CDE-AA1D-C8A386DCA26E}"/>
              </a:ext>
            </a:extLst>
          </p:cNvPr>
          <p:cNvSpPr>
            <a:spLocks/>
          </p:cNvSpPr>
          <p:nvPr/>
        </p:nvSpPr>
        <p:spPr bwMode="auto">
          <a:xfrm>
            <a:off x="6804706" y="5560786"/>
            <a:ext cx="653143" cy="868589"/>
          </a:xfrm>
          <a:custGeom>
            <a:avLst/>
            <a:gdLst>
              <a:gd name="T0" fmla="*/ 204 w 602"/>
              <a:gd name="T1" fmla="*/ 0 h 762"/>
              <a:gd name="T2" fmla="*/ 0 w 602"/>
              <a:gd name="T3" fmla="*/ 196 h 762"/>
              <a:gd name="T4" fmla="*/ 0 w 602"/>
              <a:gd name="T5" fmla="*/ 762 h 762"/>
              <a:gd name="T6" fmla="*/ 602 w 602"/>
              <a:gd name="T7" fmla="*/ 187 h 762"/>
              <a:gd name="T8" fmla="*/ 204 w 602"/>
              <a:gd name="T9" fmla="*/ 0 h 762"/>
            </a:gdLst>
            <a:ahLst/>
            <a:cxnLst>
              <a:cxn ang="0">
                <a:pos x="T0" y="T1"/>
              </a:cxn>
              <a:cxn ang="0">
                <a:pos x="T2" y="T3"/>
              </a:cxn>
              <a:cxn ang="0">
                <a:pos x="T4" y="T5"/>
              </a:cxn>
              <a:cxn ang="0">
                <a:pos x="T6" y="T7"/>
              </a:cxn>
              <a:cxn ang="0">
                <a:pos x="T8" y="T9"/>
              </a:cxn>
            </a:cxnLst>
            <a:rect l="0" t="0" r="r" b="b"/>
            <a:pathLst>
              <a:path w="602" h="762">
                <a:moveTo>
                  <a:pt x="204" y="0"/>
                </a:moveTo>
                <a:lnTo>
                  <a:pt x="0" y="196"/>
                </a:lnTo>
                <a:lnTo>
                  <a:pt x="0" y="762"/>
                </a:lnTo>
                <a:lnTo>
                  <a:pt x="602" y="187"/>
                </a:lnTo>
                <a:lnTo>
                  <a:pt x="204" y="0"/>
                </a:lnTo>
                <a:close/>
              </a:path>
            </a:pathLst>
          </a:custGeom>
          <a:solidFill>
            <a:srgbClr val="445A7F">
              <a:alpha val="75000"/>
            </a:srgbClr>
          </a:solidFill>
          <a:ln w="9525">
            <a:noFill/>
            <a:round/>
            <a:headEnd/>
            <a:tailEnd/>
          </a:ln>
        </p:spPr>
        <p:txBody>
          <a:bodyPr/>
          <a:lstStyle/>
          <a:p>
            <a:pPr>
              <a:defRPr/>
            </a:pPr>
            <a:endParaRPr lang="en-US" sz="2800">
              <a:cs typeface="Times" panose="02020603050405020304" pitchFamily="18" charset="0"/>
            </a:endParaRPr>
          </a:p>
        </p:txBody>
      </p:sp>
      <p:sp>
        <p:nvSpPr>
          <p:cNvPr id="17411" name="Content Placeholder 2">
            <a:extLst>
              <a:ext uri="{FF2B5EF4-FFF2-40B4-BE49-F238E27FC236}">
                <a16:creationId xmlns:a16="http://schemas.microsoft.com/office/drawing/2014/main" id="{D8E9F917-EB15-4887-AEAA-534FE56C3396}"/>
              </a:ext>
            </a:extLst>
          </p:cNvPr>
          <p:cNvSpPr txBox="1">
            <a:spLocks/>
          </p:cNvSpPr>
          <p:nvPr/>
        </p:nvSpPr>
        <p:spPr bwMode="auto">
          <a:xfrm>
            <a:off x="2151063" y="2542268"/>
            <a:ext cx="2693080" cy="37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ts val="1000"/>
              </a:spcBef>
              <a:buNone/>
            </a:pPr>
            <a:r>
              <a:rPr lang="ar-DZ" altLang="en-US" sz="2571">
                <a:solidFill>
                  <a:srgbClr val="002A6C"/>
                </a:solidFill>
                <a:latin typeface="Times" panose="02020603050405020304" pitchFamily="18" charset="0"/>
                <a:cs typeface="Times" panose="02020603050405020304" pitchFamily="18" charset="0"/>
              </a:rPr>
              <a:t>تشمل الإدارة المالي</a:t>
            </a:r>
            <a:r>
              <a:rPr lang="ar-LB" altLang="en-US" sz="2571">
                <a:solidFill>
                  <a:srgbClr val="002A6C"/>
                </a:solidFill>
                <a:latin typeface="Times" panose="02020603050405020304" pitchFamily="18" charset="0"/>
                <a:cs typeface="Times" panose="02020603050405020304" pitchFamily="18" charset="0"/>
              </a:rPr>
              <a:t>ّ</a:t>
            </a:r>
            <a:r>
              <a:rPr lang="ar-DZ" altLang="en-US" sz="2571">
                <a:solidFill>
                  <a:srgbClr val="002A6C"/>
                </a:solidFill>
                <a:latin typeface="Times" panose="02020603050405020304" pitchFamily="18" charset="0"/>
                <a:cs typeface="Times" panose="02020603050405020304" pitchFamily="18" charset="0"/>
              </a:rPr>
              <a:t>ة </a:t>
            </a:r>
            <a:r>
              <a:rPr lang="ar-DZ" altLang="en-US" sz="2571">
                <a:solidFill>
                  <a:srgbClr val="C00000"/>
                </a:solidFill>
                <a:latin typeface="Times" panose="02020603050405020304" pitchFamily="18" charset="0"/>
                <a:cs typeface="Times" panose="02020603050405020304" pitchFamily="18" charset="0"/>
              </a:rPr>
              <a:t>الت</a:t>
            </a:r>
            <a:r>
              <a:rPr lang="ar-LB" altLang="en-US" sz="2571">
                <a:solidFill>
                  <a:srgbClr val="C00000"/>
                </a:solidFill>
                <a:latin typeface="Times" panose="02020603050405020304" pitchFamily="18" charset="0"/>
                <a:cs typeface="Times" panose="02020603050405020304" pitchFamily="18" charset="0"/>
              </a:rPr>
              <a:t>ّ</a:t>
            </a:r>
            <a:r>
              <a:rPr lang="ar-DZ" altLang="en-US" sz="2571">
                <a:solidFill>
                  <a:srgbClr val="C00000"/>
                </a:solidFill>
                <a:latin typeface="Times" panose="02020603050405020304" pitchFamily="18" charset="0"/>
                <a:cs typeface="Times" panose="02020603050405020304" pitchFamily="18" charset="0"/>
              </a:rPr>
              <a:t>خطيط</a:t>
            </a:r>
            <a:r>
              <a:rPr lang="ar-LB" altLang="en-US" sz="2571">
                <a:solidFill>
                  <a:srgbClr val="C00000"/>
                </a:solidFill>
                <a:latin typeface="Times" panose="02020603050405020304" pitchFamily="18" charset="0"/>
                <a:cs typeface="Times" panose="02020603050405020304" pitchFamily="18" charset="0"/>
              </a:rPr>
              <a:t>،</a:t>
            </a:r>
            <a:endParaRPr lang="ar-DZ" altLang="en-US" sz="2571">
              <a:solidFill>
                <a:srgbClr val="C00000"/>
              </a:solidFill>
              <a:latin typeface="Times" panose="02020603050405020304" pitchFamily="18" charset="0"/>
              <a:cs typeface="Times" panose="02020603050405020304" pitchFamily="18" charset="0"/>
            </a:endParaRPr>
          </a:p>
          <a:p>
            <a:pPr algn="ctr">
              <a:spcBef>
                <a:spcPts val="1000"/>
              </a:spcBef>
              <a:buNone/>
            </a:pPr>
            <a:r>
              <a:rPr lang="ar-DZ" altLang="en-US" sz="2571">
                <a:solidFill>
                  <a:srgbClr val="C00000"/>
                </a:solidFill>
                <a:latin typeface="Times" panose="02020603050405020304" pitchFamily="18" charset="0"/>
                <a:cs typeface="Times" panose="02020603050405020304" pitchFamily="18" charset="0"/>
              </a:rPr>
              <a:t>الت</a:t>
            </a:r>
            <a:r>
              <a:rPr lang="ar-LB" altLang="en-US" sz="2571">
                <a:solidFill>
                  <a:srgbClr val="C00000"/>
                </a:solidFill>
                <a:latin typeface="Times" panose="02020603050405020304" pitchFamily="18" charset="0"/>
                <a:cs typeface="Times" panose="02020603050405020304" pitchFamily="18" charset="0"/>
              </a:rPr>
              <a:t>ّ</a:t>
            </a:r>
            <a:r>
              <a:rPr lang="ar-DZ" altLang="en-US" sz="2571">
                <a:solidFill>
                  <a:srgbClr val="C00000"/>
                </a:solidFill>
                <a:latin typeface="Times" panose="02020603050405020304" pitchFamily="18" charset="0"/>
                <a:cs typeface="Times" panose="02020603050405020304" pitchFamily="18" charset="0"/>
              </a:rPr>
              <a:t>نظيم</a:t>
            </a:r>
            <a:r>
              <a:rPr lang="ar-LB" altLang="en-US" sz="2571">
                <a:solidFill>
                  <a:srgbClr val="C00000"/>
                </a:solidFill>
                <a:latin typeface="Times" panose="02020603050405020304" pitchFamily="18" charset="0"/>
                <a:cs typeface="Times" panose="02020603050405020304" pitchFamily="18" charset="0"/>
              </a:rPr>
              <a:t>،</a:t>
            </a:r>
            <a:endParaRPr lang="ar-DZ" altLang="en-US" sz="2571">
              <a:solidFill>
                <a:srgbClr val="C00000"/>
              </a:solidFill>
              <a:latin typeface="Times" panose="02020603050405020304" pitchFamily="18" charset="0"/>
              <a:cs typeface="Times" panose="02020603050405020304" pitchFamily="18" charset="0"/>
            </a:endParaRPr>
          </a:p>
          <a:p>
            <a:pPr algn="ctr">
              <a:spcBef>
                <a:spcPts val="1000"/>
              </a:spcBef>
              <a:buNone/>
            </a:pPr>
            <a:r>
              <a:rPr lang="ar-DZ" altLang="en-US" sz="2571">
                <a:solidFill>
                  <a:srgbClr val="C00000"/>
                </a:solidFill>
                <a:latin typeface="Times" panose="02020603050405020304" pitchFamily="18" charset="0"/>
                <a:cs typeface="Times" panose="02020603050405020304" pitchFamily="18" charset="0"/>
              </a:rPr>
              <a:t>المراقبة</a:t>
            </a:r>
            <a:r>
              <a:rPr lang="ar-LB" altLang="en-US" sz="2571">
                <a:solidFill>
                  <a:srgbClr val="C00000"/>
                </a:solidFill>
                <a:latin typeface="Times" panose="02020603050405020304" pitchFamily="18" charset="0"/>
                <a:cs typeface="Times" panose="02020603050405020304" pitchFamily="18" charset="0"/>
              </a:rPr>
              <a:t>،</a:t>
            </a:r>
          </a:p>
          <a:p>
            <a:pPr algn="ctr">
              <a:spcBef>
                <a:spcPts val="1000"/>
              </a:spcBef>
              <a:buNone/>
            </a:pPr>
            <a:r>
              <a:rPr lang="ar-LB" altLang="en-US" sz="2571">
                <a:solidFill>
                  <a:srgbClr val="C00000"/>
                </a:solidFill>
                <a:latin typeface="Times" panose="02020603050405020304" pitchFamily="18" charset="0"/>
                <a:cs typeface="Times" panose="02020603050405020304" pitchFamily="18" charset="0"/>
              </a:rPr>
              <a:t>و</a:t>
            </a:r>
            <a:r>
              <a:rPr lang="ar-DZ" altLang="en-US" sz="2571">
                <a:solidFill>
                  <a:srgbClr val="C00000"/>
                </a:solidFill>
                <a:latin typeface="Times" panose="02020603050405020304" pitchFamily="18" charset="0"/>
                <a:cs typeface="Times" panose="02020603050405020304" pitchFamily="18" charset="0"/>
              </a:rPr>
              <a:t>المتابعة</a:t>
            </a:r>
          </a:p>
          <a:p>
            <a:pPr algn="ctr">
              <a:spcBef>
                <a:spcPts val="1000"/>
              </a:spcBef>
              <a:buNone/>
            </a:pPr>
            <a:r>
              <a:rPr lang="ar-DZ" altLang="en-US" sz="2571">
                <a:solidFill>
                  <a:srgbClr val="002A6C"/>
                </a:solidFill>
                <a:latin typeface="Times" panose="02020603050405020304" pitchFamily="18" charset="0"/>
                <a:cs typeface="Times" panose="02020603050405020304" pitchFamily="18" charset="0"/>
              </a:rPr>
              <a:t>للموارد المالي</a:t>
            </a:r>
            <a:r>
              <a:rPr lang="ar-LB" altLang="en-US" sz="2571">
                <a:solidFill>
                  <a:srgbClr val="002A6C"/>
                </a:solidFill>
                <a:latin typeface="Times" panose="02020603050405020304" pitchFamily="18" charset="0"/>
                <a:cs typeface="Times" panose="02020603050405020304" pitchFamily="18" charset="0"/>
              </a:rPr>
              <a:t>ّ</a:t>
            </a:r>
            <a:r>
              <a:rPr lang="ar-DZ" altLang="en-US" sz="2571">
                <a:solidFill>
                  <a:srgbClr val="002A6C"/>
                </a:solidFill>
                <a:latin typeface="Times" panose="02020603050405020304" pitchFamily="18" charset="0"/>
                <a:cs typeface="Times" panose="02020603050405020304" pitchFamily="18" charset="0"/>
              </a:rPr>
              <a:t>ة للمنظ</a:t>
            </a:r>
            <a:r>
              <a:rPr lang="ar-LB" altLang="en-US" sz="2571">
                <a:solidFill>
                  <a:srgbClr val="002A6C"/>
                </a:solidFill>
                <a:latin typeface="Times" panose="02020603050405020304" pitchFamily="18" charset="0"/>
                <a:cs typeface="Times" panose="02020603050405020304" pitchFamily="18" charset="0"/>
              </a:rPr>
              <a:t>ّ</a:t>
            </a:r>
            <a:r>
              <a:rPr lang="ar-DZ" altLang="en-US" sz="2571">
                <a:solidFill>
                  <a:srgbClr val="002A6C"/>
                </a:solidFill>
                <a:latin typeface="Times" panose="02020603050405020304" pitchFamily="18" charset="0"/>
                <a:cs typeface="Times" panose="02020603050405020304" pitchFamily="18" charset="0"/>
              </a:rPr>
              <a:t>مة من أجل تحقيق الأهداف</a:t>
            </a:r>
          </a:p>
        </p:txBody>
      </p:sp>
      <p:sp>
        <p:nvSpPr>
          <p:cNvPr id="67" name="Freeform 10">
            <a:extLst>
              <a:ext uri="{FF2B5EF4-FFF2-40B4-BE49-F238E27FC236}">
                <a16:creationId xmlns:a16="http://schemas.microsoft.com/office/drawing/2014/main" id="{A85BAF99-95FC-4ADA-9BD9-69AD33813A35}"/>
              </a:ext>
            </a:extLst>
          </p:cNvPr>
          <p:cNvSpPr>
            <a:spLocks/>
          </p:cNvSpPr>
          <p:nvPr/>
        </p:nvSpPr>
        <p:spPr bwMode="auto">
          <a:xfrm>
            <a:off x="8844643" y="3292929"/>
            <a:ext cx="977446" cy="727982"/>
          </a:xfrm>
          <a:custGeom>
            <a:avLst/>
            <a:gdLst>
              <a:gd name="T0" fmla="*/ 659 w 659"/>
              <a:gd name="T1" fmla="*/ 150 h 491"/>
              <a:gd name="T2" fmla="*/ 659 w 659"/>
              <a:gd name="T3" fmla="*/ 150 h 491"/>
              <a:gd name="T4" fmla="*/ 352 w 659"/>
              <a:gd name="T5" fmla="*/ 0 h 491"/>
              <a:gd name="T6" fmla="*/ 0 w 659"/>
              <a:gd name="T7" fmla="*/ 341 h 491"/>
              <a:gd name="T8" fmla="*/ 303 w 659"/>
              <a:gd name="T9" fmla="*/ 491 h 491"/>
              <a:gd name="T10" fmla="*/ 659 w 659"/>
              <a:gd name="T11" fmla="*/ 150 h 491"/>
              <a:gd name="T12" fmla="*/ 659 w 659"/>
              <a:gd name="T13" fmla="*/ 150 h 491"/>
            </a:gdLst>
            <a:ahLst/>
            <a:cxnLst>
              <a:cxn ang="0">
                <a:pos x="T0" y="T1"/>
              </a:cxn>
              <a:cxn ang="0">
                <a:pos x="T2" y="T3"/>
              </a:cxn>
              <a:cxn ang="0">
                <a:pos x="T4" y="T5"/>
              </a:cxn>
              <a:cxn ang="0">
                <a:pos x="T6" y="T7"/>
              </a:cxn>
              <a:cxn ang="0">
                <a:pos x="T8" y="T9"/>
              </a:cxn>
              <a:cxn ang="0">
                <a:pos x="T10" y="T11"/>
              </a:cxn>
              <a:cxn ang="0">
                <a:pos x="T12" y="T13"/>
              </a:cxn>
            </a:cxnLst>
            <a:rect l="0" t="0" r="r" b="b"/>
            <a:pathLst>
              <a:path w="659" h="491">
                <a:moveTo>
                  <a:pt x="659" y="150"/>
                </a:moveTo>
                <a:cubicBezTo>
                  <a:pt x="659" y="150"/>
                  <a:pt x="659" y="150"/>
                  <a:pt x="659" y="150"/>
                </a:cubicBezTo>
                <a:cubicBezTo>
                  <a:pt x="352" y="0"/>
                  <a:pt x="352" y="0"/>
                  <a:pt x="352" y="0"/>
                </a:cubicBezTo>
                <a:cubicBezTo>
                  <a:pt x="0" y="341"/>
                  <a:pt x="0" y="341"/>
                  <a:pt x="0" y="341"/>
                </a:cubicBezTo>
                <a:cubicBezTo>
                  <a:pt x="303" y="491"/>
                  <a:pt x="303" y="491"/>
                  <a:pt x="303" y="491"/>
                </a:cubicBezTo>
                <a:cubicBezTo>
                  <a:pt x="659" y="150"/>
                  <a:pt x="659" y="150"/>
                  <a:pt x="659" y="150"/>
                </a:cubicBezTo>
                <a:cubicBezTo>
                  <a:pt x="659" y="150"/>
                  <a:pt x="659" y="150"/>
                  <a:pt x="659" y="150"/>
                </a:cubicBezTo>
                <a:close/>
              </a:path>
            </a:pathLst>
          </a:custGeom>
          <a:solidFill>
            <a:srgbClr val="445A7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30" name="Freeform 11">
            <a:extLst>
              <a:ext uri="{FF2B5EF4-FFF2-40B4-BE49-F238E27FC236}">
                <a16:creationId xmlns:a16="http://schemas.microsoft.com/office/drawing/2014/main" id="{CB14FBB0-4524-4BEE-B1B2-C94A3802F8BE}"/>
              </a:ext>
            </a:extLst>
          </p:cNvPr>
          <p:cNvSpPr>
            <a:spLocks/>
          </p:cNvSpPr>
          <p:nvPr/>
        </p:nvSpPr>
        <p:spPr bwMode="auto">
          <a:xfrm>
            <a:off x="8101920" y="4144509"/>
            <a:ext cx="834571" cy="583973"/>
          </a:xfrm>
          <a:custGeom>
            <a:avLst/>
            <a:gdLst>
              <a:gd name="T0" fmla="*/ 52 w 736"/>
              <a:gd name="T1" fmla="*/ 268 h 515"/>
              <a:gd name="T2" fmla="*/ 52 w 736"/>
              <a:gd name="T3" fmla="*/ 269 h 515"/>
              <a:gd name="T4" fmla="*/ 0 w 736"/>
              <a:gd name="T5" fmla="*/ 321 h 515"/>
              <a:gd name="T6" fmla="*/ 384 w 736"/>
              <a:gd name="T7" fmla="*/ 515 h 515"/>
              <a:gd name="T8" fmla="*/ 736 w 736"/>
              <a:gd name="T9" fmla="*/ 185 h 515"/>
              <a:gd name="T10" fmla="*/ 337 w 736"/>
              <a:gd name="T11" fmla="*/ 0 h 515"/>
              <a:gd name="T12" fmla="*/ 52 w 736"/>
              <a:gd name="T13" fmla="*/ 268 h 515"/>
            </a:gdLst>
            <a:ahLst/>
            <a:cxnLst>
              <a:cxn ang="0">
                <a:pos x="T0" y="T1"/>
              </a:cxn>
              <a:cxn ang="0">
                <a:pos x="T2" y="T3"/>
              </a:cxn>
              <a:cxn ang="0">
                <a:pos x="T4" y="T5"/>
              </a:cxn>
              <a:cxn ang="0">
                <a:pos x="T6" y="T7"/>
              </a:cxn>
              <a:cxn ang="0">
                <a:pos x="T8" y="T9"/>
              </a:cxn>
              <a:cxn ang="0">
                <a:pos x="T10" y="T11"/>
              </a:cxn>
              <a:cxn ang="0">
                <a:pos x="T12" y="T13"/>
              </a:cxn>
            </a:cxnLst>
            <a:rect l="0" t="0" r="r" b="b"/>
            <a:pathLst>
              <a:path w="736" h="515">
                <a:moveTo>
                  <a:pt x="52" y="268"/>
                </a:moveTo>
                <a:lnTo>
                  <a:pt x="52" y="269"/>
                </a:lnTo>
                <a:lnTo>
                  <a:pt x="0" y="321"/>
                </a:lnTo>
                <a:lnTo>
                  <a:pt x="384" y="515"/>
                </a:lnTo>
                <a:lnTo>
                  <a:pt x="736" y="185"/>
                </a:lnTo>
                <a:lnTo>
                  <a:pt x="337" y="0"/>
                </a:lnTo>
                <a:lnTo>
                  <a:pt x="52" y="268"/>
                </a:lnTo>
                <a:close/>
              </a:path>
            </a:pathLst>
          </a:custGeom>
          <a:solidFill>
            <a:srgbClr val="56BCD7">
              <a:alpha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31" name="Freeform 13">
            <a:extLst>
              <a:ext uri="{FF2B5EF4-FFF2-40B4-BE49-F238E27FC236}">
                <a16:creationId xmlns:a16="http://schemas.microsoft.com/office/drawing/2014/main" id="{16A5DE58-EAB2-482D-9B42-69EAF72B4A6B}"/>
              </a:ext>
            </a:extLst>
          </p:cNvPr>
          <p:cNvSpPr>
            <a:spLocks/>
          </p:cNvSpPr>
          <p:nvPr/>
        </p:nvSpPr>
        <p:spPr bwMode="auto">
          <a:xfrm>
            <a:off x="7344456" y="4855482"/>
            <a:ext cx="824366" cy="578304"/>
          </a:xfrm>
          <a:custGeom>
            <a:avLst/>
            <a:gdLst>
              <a:gd name="T0" fmla="*/ 333 w 727"/>
              <a:gd name="T1" fmla="*/ 0 h 510"/>
              <a:gd name="T2" fmla="*/ 114 w 727"/>
              <a:gd name="T3" fmla="*/ 209 h 510"/>
              <a:gd name="T4" fmla="*/ 0 w 727"/>
              <a:gd name="T5" fmla="*/ 318 h 510"/>
              <a:gd name="T6" fmla="*/ 388 w 727"/>
              <a:gd name="T7" fmla="*/ 510 h 510"/>
              <a:gd name="T8" fmla="*/ 727 w 727"/>
              <a:gd name="T9" fmla="*/ 192 h 510"/>
              <a:gd name="T10" fmla="*/ 333 w 727"/>
              <a:gd name="T11" fmla="*/ 0 h 510"/>
            </a:gdLst>
            <a:ahLst/>
            <a:cxnLst>
              <a:cxn ang="0">
                <a:pos x="T0" y="T1"/>
              </a:cxn>
              <a:cxn ang="0">
                <a:pos x="T2" y="T3"/>
              </a:cxn>
              <a:cxn ang="0">
                <a:pos x="T4" y="T5"/>
              </a:cxn>
              <a:cxn ang="0">
                <a:pos x="T6" y="T7"/>
              </a:cxn>
              <a:cxn ang="0">
                <a:pos x="T8" y="T9"/>
              </a:cxn>
              <a:cxn ang="0">
                <a:pos x="T10" y="T11"/>
              </a:cxn>
            </a:cxnLst>
            <a:rect l="0" t="0" r="r" b="b"/>
            <a:pathLst>
              <a:path w="727" h="510">
                <a:moveTo>
                  <a:pt x="333" y="0"/>
                </a:moveTo>
                <a:lnTo>
                  <a:pt x="114" y="209"/>
                </a:lnTo>
                <a:lnTo>
                  <a:pt x="0" y="318"/>
                </a:lnTo>
                <a:lnTo>
                  <a:pt x="388" y="510"/>
                </a:lnTo>
                <a:lnTo>
                  <a:pt x="727" y="192"/>
                </a:lnTo>
                <a:lnTo>
                  <a:pt x="333" y="0"/>
                </a:lnTo>
                <a:close/>
              </a:path>
            </a:pathLst>
          </a:custGeom>
          <a:solidFill>
            <a:srgbClr val="A6A6A6"/>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32" name="Freeform 14">
            <a:extLst>
              <a:ext uri="{FF2B5EF4-FFF2-40B4-BE49-F238E27FC236}">
                <a16:creationId xmlns:a16="http://schemas.microsoft.com/office/drawing/2014/main" id="{84734417-9A4F-472C-9EE1-F93F06C324B5}"/>
              </a:ext>
            </a:extLst>
          </p:cNvPr>
          <p:cNvSpPr>
            <a:spLocks/>
          </p:cNvSpPr>
          <p:nvPr/>
        </p:nvSpPr>
        <p:spPr bwMode="auto">
          <a:xfrm>
            <a:off x="8926286" y="2558143"/>
            <a:ext cx="1254125" cy="957036"/>
          </a:xfrm>
          <a:custGeom>
            <a:avLst/>
            <a:gdLst>
              <a:gd name="T0" fmla="*/ 0 w 1106"/>
              <a:gd name="T1" fmla="*/ 0 h 844"/>
              <a:gd name="T2" fmla="*/ 4 w 1106"/>
              <a:gd name="T3" fmla="*/ 460 h 844"/>
              <a:gd name="T4" fmla="*/ 4 w 1106"/>
              <a:gd name="T5" fmla="*/ 460 h 844"/>
              <a:gd name="T6" fmla="*/ 388 w 1106"/>
              <a:gd name="T7" fmla="*/ 648 h 844"/>
              <a:gd name="T8" fmla="*/ 790 w 1106"/>
              <a:gd name="T9" fmla="*/ 844 h 844"/>
              <a:gd name="T10" fmla="*/ 799 w 1106"/>
              <a:gd name="T11" fmla="*/ 835 h 844"/>
              <a:gd name="T12" fmla="*/ 1106 w 1106"/>
              <a:gd name="T13" fmla="*/ 542 h 844"/>
              <a:gd name="T14" fmla="*/ 0 w 1106"/>
              <a:gd name="T15" fmla="*/ 0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844">
                <a:moveTo>
                  <a:pt x="0" y="0"/>
                </a:moveTo>
                <a:lnTo>
                  <a:pt x="4" y="460"/>
                </a:lnTo>
                <a:lnTo>
                  <a:pt x="4" y="460"/>
                </a:lnTo>
                <a:lnTo>
                  <a:pt x="388" y="648"/>
                </a:lnTo>
                <a:lnTo>
                  <a:pt x="790" y="844"/>
                </a:lnTo>
                <a:lnTo>
                  <a:pt x="799" y="835"/>
                </a:lnTo>
                <a:lnTo>
                  <a:pt x="1106" y="542"/>
                </a:lnTo>
                <a:lnTo>
                  <a:pt x="0" y="0"/>
                </a:lnTo>
                <a:close/>
              </a:path>
            </a:pathLst>
          </a:custGeom>
          <a:solidFill>
            <a:srgbClr val="002A6C"/>
          </a:solidFill>
          <a:ln w="9525">
            <a:noFill/>
            <a:round/>
            <a:headEnd/>
            <a:tailEnd/>
          </a:ln>
          <a:effectLst>
            <a:outerShdw blurRad="114300" dist="38100" dir="6600000" sx="101000" sy="101000" algn="r" rotWithShape="0">
              <a:prstClr val="black">
                <a:alpha val="37000"/>
              </a:prstClr>
            </a:outerShdw>
          </a:effectLst>
        </p:spPr>
        <p:txBody>
          <a:bodyPr lIns="326571" tIns="391886" rIns="0" anchor="ctr" anchorCtr="1"/>
          <a:lstStyle/>
          <a:p>
            <a:pPr defTabSz="870722">
              <a:defRPr/>
            </a:pPr>
            <a:r>
              <a:rPr lang="en-US" sz="1714" kern="0" dirty="0">
                <a:solidFill>
                  <a:prstClr val="white"/>
                </a:solidFill>
                <a:cs typeface="Times" panose="02020603050405020304" pitchFamily="18" charset="0"/>
              </a:rPr>
              <a:t>01</a:t>
            </a:r>
          </a:p>
        </p:txBody>
      </p:sp>
      <p:sp>
        <p:nvSpPr>
          <p:cNvPr id="133" name="Freeform 15">
            <a:extLst>
              <a:ext uri="{FF2B5EF4-FFF2-40B4-BE49-F238E27FC236}">
                <a16:creationId xmlns:a16="http://schemas.microsoft.com/office/drawing/2014/main" id="{E3F2C9CB-238A-427B-9C1F-375CCEC90BD8}"/>
              </a:ext>
            </a:extLst>
          </p:cNvPr>
          <p:cNvSpPr>
            <a:spLocks/>
          </p:cNvSpPr>
          <p:nvPr/>
        </p:nvSpPr>
        <p:spPr bwMode="auto">
          <a:xfrm>
            <a:off x="8164286" y="3466420"/>
            <a:ext cx="1127125" cy="890134"/>
          </a:xfrm>
          <a:custGeom>
            <a:avLst/>
            <a:gdLst>
              <a:gd name="T0" fmla="*/ 588 w 994"/>
              <a:gd name="T1" fmla="*/ 290 h 785"/>
              <a:gd name="T2" fmla="*/ 82 w 994"/>
              <a:gd name="T3" fmla="*/ 39 h 785"/>
              <a:gd name="T4" fmla="*/ 6 w 994"/>
              <a:gd name="T5" fmla="*/ 2 h 785"/>
              <a:gd name="T6" fmla="*/ 4 w 994"/>
              <a:gd name="T7" fmla="*/ 0 h 785"/>
              <a:gd name="T8" fmla="*/ 0 w 994"/>
              <a:gd name="T9" fmla="*/ 464 h 785"/>
              <a:gd name="T10" fmla="*/ 4 w 994"/>
              <a:gd name="T11" fmla="*/ 467 h 785"/>
              <a:gd name="T12" fmla="*/ 282 w 994"/>
              <a:gd name="T13" fmla="*/ 598 h 785"/>
              <a:gd name="T14" fmla="*/ 681 w 994"/>
              <a:gd name="T15" fmla="*/ 783 h 785"/>
              <a:gd name="T16" fmla="*/ 682 w 994"/>
              <a:gd name="T17" fmla="*/ 785 h 785"/>
              <a:gd name="T18" fmla="*/ 697 w 994"/>
              <a:gd name="T19" fmla="*/ 772 h 785"/>
              <a:gd name="T20" fmla="*/ 994 w 994"/>
              <a:gd name="T21" fmla="*/ 492 h 785"/>
              <a:gd name="T22" fmla="*/ 588 w 994"/>
              <a:gd name="T23" fmla="*/ 29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4" h="785">
                <a:moveTo>
                  <a:pt x="588" y="290"/>
                </a:moveTo>
                <a:lnTo>
                  <a:pt x="82" y="39"/>
                </a:lnTo>
                <a:lnTo>
                  <a:pt x="6" y="2"/>
                </a:lnTo>
                <a:lnTo>
                  <a:pt x="4" y="0"/>
                </a:lnTo>
                <a:lnTo>
                  <a:pt x="0" y="464"/>
                </a:lnTo>
                <a:lnTo>
                  <a:pt x="4" y="467"/>
                </a:lnTo>
                <a:lnTo>
                  <a:pt x="282" y="598"/>
                </a:lnTo>
                <a:lnTo>
                  <a:pt x="681" y="783"/>
                </a:lnTo>
                <a:lnTo>
                  <a:pt x="682" y="785"/>
                </a:lnTo>
                <a:lnTo>
                  <a:pt x="697" y="772"/>
                </a:lnTo>
                <a:lnTo>
                  <a:pt x="994" y="492"/>
                </a:lnTo>
                <a:lnTo>
                  <a:pt x="588" y="290"/>
                </a:lnTo>
                <a:close/>
              </a:path>
            </a:pathLst>
          </a:custGeom>
          <a:solidFill>
            <a:srgbClr val="56BCD7"/>
          </a:solidFill>
          <a:ln w="9525">
            <a:noFill/>
            <a:round/>
            <a:headEnd/>
            <a:tailEnd/>
          </a:ln>
          <a:effectLst>
            <a:outerShdw blurRad="114300" dist="38100" dir="6600000" sx="101000" sy="101000" algn="r" rotWithShape="0">
              <a:prstClr val="black">
                <a:alpha val="37000"/>
              </a:prstClr>
            </a:outerShdw>
          </a:effectLst>
        </p:spPr>
        <p:txBody>
          <a:bodyPr lIns="261257" tIns="326571" rIns="0" anchor="ctr" anchorCtr="1"/>
          <a:lstStyle/>
          <a:p>
            <a:pPr defTabSz="870722">
              <a:defRPr/>
            </a:pPr>
            <a:r>
              <a:rPr lang="en-US" sz="1714" kern="0" dirty="0">
                <a:solidFill>
                  <a:prstClr val="white"/>
                </a:solidFill>
                <a:cs typeface="Times" panose="02020603050405020304" pitchFamily="18" charset="0"/>
              </a:rPr>
              <a:t>02</a:t>
            </a:r>
          </a:p>
        </p:txBody>
      </p:sp>
      <p:sp>
        <p:nvSpPr>
          <p:cNvPr id="134" name="Freeform 16">
            <a:extLst>
              <a:ext uri="{FF2B5EF4-FFF2-40B4-BE49-F238E27FC236}">
                <a16:creationId xmlns:a16="http://schemas.microsoft.com/office/drawing/2014/main" id="{3A721BAD-5E45-4C0A-856A-8CB5FB2212D5}"/>
              </a:ext>
            </a:extLst>
          </p:cNvPr>
          <p:cNvSpPr>
            <a:spLocks/>
          </p:cNvSpPr>
          <p:nvPr/>
        </p:nvSpPr>
        <p:spPr bwMode="auto">
          <a:xfrm>
            <a:off x="7471456" y="4197804"/>
            <a:ext cx="1064759" cy="877661"/>
          </a:xfrm>
          <a:custGeom>
            <a:avLst/>
            <a:gdLst>
              <a:gd name="T0" fmla="*/ 0 w 939"/>
              <a:gd name="T1" fmla="*/ 0 h 774"/>
              <a:gd name="T2" fmla="*/ 0 w 939"/>
              <a:gd name="T3" fmla="*/ 473 h 774"/>
              <a:gd name="T4" fmla="*/ 2 w 939"/>
              <a:gd name="T5" fmla="*/ 473 h 774"/>
              <a:gd name="T6" fmla="*/ 221 w 939"/>
              <a:gd name="T7" fmla="*/ 580 h 774"/>
              <a:gd name="T8" fmla="*/ 615 w 939"/>
              <a:gd name="T9" fmla="*/ 772 h 774"/>
              <a:gd name="T10" fmla="*/ 617 w 939"/>
              <a:gd name="T11" fmla="*/ 774 h 774"/>
              <a:gd name="T12" fmla="*/ 627 w 939"/>
              <a:gd name="T13" fmla="*/ 764 h 774"/>
              <a:gd name="T14" fmla="*/ 939 w 939"/>
              <a:gd name="T15" fmla="*/ 469 h 774"/>
              <a:gd name="T16" fmla="*/ 0 w 939"/>
              <a:gd name="T1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774">
                <a:moveTo>
                  <a:pt x="0" y="0"/>
                </a:moveTo>
                <a:lnTo>
                  <a:pt x="0" y="473"/>
                </a:lnTo>
                <a:lnTo>
                  <a:pt x="2" y="473"/>
                </a:lnTo>
                <a:lnTo>
                  <a:pt x="221" y="580"/>
                </a:lnTo>
                <a:lnTo>
                  <a:pt x="615" y="772"/>
                </a:lnTo>
                <a:lnTo>
                  <a:pt x="617" y="774"/>
                </a:lnTo>
                <a:lnTo>
                  <a:pt x="627" y="764"/>
                </a:lnTo>
                <a:lnTo>
                  <a:pt x="939" y="469"/>
                </a:lnTo>
                <a:lnTo>
                  <a:pt x="0" y="0"/>
                </a:lnTo>
                <a:close/>
              </a:path>
            </a:pathLst>
          </a:custGeom>
          <a:solidFill>
            <a:srgbClr val="A6A6A6">
              <a:alpha val="75000"/>
            </a:srgbClr>
          </a:solidFill>
          <a:ln w="9525">
            <a:noFill/>
            <a:round/>
            <a:headEnd/>
            <a:tailEnd/>
          </a:ln>
          <a:effectLst>
            <a:outerShdw blurRad="114300" dist="38100" dir="6600000" sx="101000" sy="101000" algn="r" rotWithShape="0">
              <a:prstClr val="black">
                <a:alpha val="37000"/>
              </a:prstClr>
            </a:outerShdw>
          </a:effectLst>
        </p:spPr>
        <p:txBody>
          <a:bodyPr lIns="195943" tIns="326571" rIns="0" anchor="ctr" anchorCtr="1"/>
          <a:lstStyle/>
          <a:p>
            <a:pPr defTabSz="870722">
              <a:defRPr/>
            </a:pPr>
            <a:r>
              <a:rPr lang="en-US" sz="1714" kern="0" dirty="0">
                <a:solidFill>
                  <a:prstClr val="white"/>
                </a:solidFill>
                <a:cs typeface="Times" panose="02020603050405020304" pitchFamily="18" charset="0"/>
              </a:rPr>
              <a:t>03</a:t>
            </a:r>
          </a:p>
        </p:txBody>
      </p:sp>
      <p:sp>
        <p:nvSpPr>
          <p:cNvPr id="135" name="Freeform 17">
            <a:extLst>
              <a:ext uri="{FF2B5EF4-FFF2-40B4-BE49-F238E27FC236}">
                <a16:creationId xmlns:a16="http://schemas.microsoft.com/office/drawing/2014/main" id="{8981EDC3-612C-4A68-A76F-AA5C9CF62BB4}"/>
              </a:ext>
            </a:extLst>
          </p:cNvPr>
          <p:cNvSpPr>
            <a:spLocks/>
          </p:cNvSpPr>
          <p:nvPr/>
        </p:nvSpPr>
        <p:spPr bwMode="auto">
          <a:xfrm>
            <a:off x="6750278" y="4926920"/>
            <a:ext cx="1031875" cy="840241"/>
          </a:xfrm>
          <a:custGeom>
            <a:avLst/>
            <a:gdLst>
              <a:gd name="T0" fmla="*/ 0 w 910"/>
              <a:gd name="T1" fmla="*/ 0 h 741"/>
              <a:gd name="T2" fmla="*/ 0 w 910"/>
              <a:gd name="T3" fmla="*/ 459 h 741"/>
              <a:gd name="T4" fmla="*/ 204 w 910"/>
              <a:gd name="T5" fmla="*/ 554 h 741"/>
              <a:gd name="T6" fmla="*/ 602 w 910"/>
              <a:gd name="T7" fmla="*/ 741 h 741"/>
              <a:gd name="T8" fmla="*/ 602 w 910"/>
              <a:gd name="T9" fmla="*/ 741 h 741"/>
              <a:gd name="T10" fmla="*/ 610 w 910"/>
              <a:gd name="T11" fmla="*/ 735 h 741"/>
              <a:gd name="T12" fmla="*/ 910 w 910"/>
              <a:gd name="T13" fmla="*/ 448 h 741"/>
              <a:gd name="T14" fmla="*/ 0 w 910"/>
              <a:gd name="T15" fmla="*/ 0 h 7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0" h="741">
                <a:moveTo>
                  <a:pt x="0" y="0"/>
                </a:moveTo>
                <a:lnTo>
                  <a:pt x="0" y="459"/>
                </a:lnTo>
                <a:lnTo>
                  <a:pt x="204" y="554"/>
                </a:lnTo>
                <a:lnTo>
                  <a:pt x="602" y="741"/>
                </a:lnTo>
                <a:lnTo>
                  <a:pt x="602" y="741"/>
                </a:lnTo>
                <a:lnTo>
                  <a:pt x="610" y="735"/>
                </a:lnTo>
                <a:lnTo>
                  <a:pt x="910" y="448"/>
                </a:lnTo>
                <a:lnTo>
                  <a:pt x="0" y="0"/>
                </a:lnTo>
                <a:close/>
              </a:path>
            </a:pathLst>
          </a:custGeom>
          <a:solidFill>
            <a:srgbClr val="445A7F"/>
          </a:solidFill>
          <a:ln w="9525">
            <a:noFill/>
            <a:round/>
            <a:headEnd/>
            <a:tailEnd/>
          </a:ln>
          <a:effectLst>
            <a:outerShdw blurRad="114300" dist="38100" dir="6600000" sx="101000" sy="101000" algn="r" rotWithShape="0">
              <a:prstClr val="black">
                <a:alpha val="37000"/>
              </a:prstClr>
            </a:outerShdw>
          </a:effectLst>
        </p:spPr>
        <p:txBody>
          <a:bodyPr lIns="195943" tIns="326571" rIns="0" anchor="ctr" anchorCtr="1"/>
          <a:lstStyle/>
          <a:p>
            <a:pPr defTabSz="870722">
              <a:defRPr/>
            </a:pPr>
            <a:r>
              <a:rPr lang="en-US" sz="1714" kern="0" dirty="0">
                <a:solidFill>
                  <a:prstClr val="white"/>
                </a:solidFill>
                <a:cs typeface="Times" panose="02020603050405020304" pitchFamily="18" charset="0"/>
              </a:rPr>
              <a:t>04</a:t>
            </a:r>
          </a:p>
        </p:txBody>
      </p:sp>
      <p:sp>
        <p:nvSpPr>
          <p:cNvPr id="17419" name="TextBox 136">
            <a:extLst>
              <a:ext uri="{FF2B5EF4-FFF2-40B4-BE49-F238E27FC236}">
                <a16:creationId xmlns:a16="http://schemas.microsoft.com/office/drawing/2014/main" id="{BEA6B669-B84A-4EA8-871E-7BDBFAC58A80}"/>
              </a:ext>
            </a:extLst>
          </p:cNvPr>
          <p:cNvSpPr txBox="1">
            <a:spLocks noChangeArrowheads="1"/>
          </p:cNvSpPr>
          <p:nvPr/>
        </p:nvSpPr>
        <p:spPr bwMode="auto">
          <a:xfrm>
            <a:off x="6552974" y="2562679"/>
            <a:ext cx="2035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Char char="•"/>
              <a:defRPr sz="33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a:solidFill>
                  <a:schemeClr val="tx1"/>
                </a:solidFill>
                <a:latin typeface="Arial" panose="020B0604020202020204" pitchFamily="34" charset="0"/>
              </a:defRPr>
            </a:lvl3pPr>
            <a:lvl4pPr marL="1600200" indent="-228600" defTabSz="1217613">
              <a:spcBef>
                <a:spcPct val="20000"/>
              </a:spcBef>
              <a:buChar char="–"/>
              <a:defRPr sz="2200">
                <a:solidFill>
                  <a:schemeClr val="tx1"/>
                </a:solidFill>
                <a:latin typeface="Arial" panose="020B0604020202020204" pitchFamily="34" charset="0"/>
              </a:defRPr>
            </a:lvl4pPr>
            <a:lvl5pPr marL="2057400" indent="-228600" defTabSz="1217613">
              <a:spcBef>
                <a:spcPct val="20000"/>
              </a:spcBef>
              <a:buChar char="»"/>
              <a:defRPr sz="22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9pPr>
          </a:lstStyle>
          <a:p>
            <a:pPr algn="r" eaLnBrk="1" hangingPunct="1">
              <a:spcBef>
                <a:spcPct val="0"/>
              </a:spcBef>
              <a:buFontTx/>
              <a:buNone/>
            </a:pPr>
            <a:r>
              <a:rPr lang="ar-DZ" altLang="en-US" sz="2000" b="1">
                <a:solidFill>
                  <a:srgbClr val="C2113A"/>
                </a:solidFill>
                <a:latin typeface="Times" panose="02020603050405020304" pitchFamily="18" charset="0"/>
                <a:cs typeface="Times" panose="02020603050405020304" pitchFamily="18" charset="0"/>
              </a:rPr>
              <a:t>الت</a:t>
            </a:r>
            <a:r>
              <a:rPr lang="ar-LB" altLang="en-US" sz="2000" b="1">
                <a:solidFill>
                  <a:srgbClr val="C2113A"/>
                </a:solidFill>
                <a:latin typeface="Times" panose="02020603050405020304" pitchFamily="18" charset="0"/>
                <a:cs typeface="Times" panose="02020603050405020304" pitchFamily="18" charset="0"/>
              </a:rPr>
              <a:t>ّ</a:t>
            </a:r>
            <a:r>
              <a:rPr lang="ar-DZ" altLang="en-US" sz="2000" b="1">
                <a:solidFill>
                  <a:srgbClr val="C2113A"/>
                </a:solidFill>
                <a:latin typeface="Times" panose="02020603050405020304" pitchFamily="18" charset="0"/>
                <a:cs typeface="Times" panose="02020603050405020304" pitchFamily="18" charset="0"/>
              </a:rPr>
              <a:t>خطيط</a:t>
            </a:r>
            <a:endParaRPr lang="en-US" altLang="en-US" sz="2000" b="1">
              <a:solidFill>
                <a:srgbClr val="C2113A"/>
              </a:solidFill>
              <a:latin typeface="Times" panose="02020603050405020304" pitchFamily="18" charset="0"/>
              <a:cs typeface="Times" panose="02020603050405020304" pitchFamily="18" charset="0"/>
            </a:endParaRPr>
          </a:p>
        </p:txBody>
      </p:sp>
      <p:sp>
        <p:nvSpPr>
          <p:cNvPr id="17420" name="TextBox 138">
            <a:extLst>
              <a:ext uri="{FF2B5EF4-FFF2-40B4-BE49-F238E27FC236}">
                <a16:creationId xmlns:a16="http://schemas.microsoft.com/office/drawing/2014/main" id="{2E0077B2-A9D0-443B-BB8B-71BDE20E66CD}"/>
              </a:ext>
            </a:extLst>
          </p:cNvPr>
          <p:cNvSpPr txBox="1">
            <a:spLocks noChangeArrowheads="1"/>
          </p:cNvSpPr>
          <p:nvPr/>
        </p:nvSpPr>
        <p:spPr bwMode="auto">
          <a:xfrm>
            <a:off x="5817054" y="3466420"/>
            <a:ext cx="2035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Char char="•"/>
              <a:defRPr sz="33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a:solidFill>
                  <a:schemeClr val="tx1"/>
                </a:solidFill>
                <a:latin typeface="Arial" panose="020B0604020202020204" pitchFamily="34" charset="0"/>
              </a:defRPr>
            </a:lvl3pPr>
            <a:lvl4pPr marL="1600200" indent="-228600" defTabSz="1217613">
              <a:spcBef>
                <a:spcPct val="20000"/>
              </a:spcBef>
              <a:buChar char="–"/>
              <a:defRPr sz="2200">
                <a:solidFill>
                  <a:schemeClr val="tx1"/>
                </a:solidFill>
                <a:latin typeface="Arial" panose="020B0604020202020204" pitchFamily="34" charset="0"/>
              </a:defRPr>
            </a:lvl4pPr>
            <a:lvl5pPr marL="2057400" indent="-228600" defTabSz="1217613">
              <a:spcBef>
                <a:spcPct val="20000"/>
              </a:spcBef>
              <a:buChar char="»"/>
              <a:defRPr sz="22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9pPr>
          </a:lstStyle>
          <a:p>
            <a:pPr algn="r" eaLnBrk="1" hangingPunct="1">
              <a:spcBef>
                <a:spcPct val="0"/>
              </a:spcBef>
              <a:buFontTx/>
              <a:buNone/>
            </a:pPr>
            <a:r>
              <a:rPr lang="ar-DZ" altLang="en-US" sz="2000" b="1">
                <a:solidFill>
                  <a:srgbClr val="C2113A"/>
                </a:solidFill>
                <a:latin typeface="Times" panose="02020603050405020304" pitchFamily="18" charset="0"/>
                <a:cs typeface="Times" panose="02020603050405020304" pitchFamily="18" charset="0"/>
              </a:rPr>
              <a:t>الت</a:t>
            </a:r>
            <a:r>
              <a:rPr lang="ar-LB" altLang="en-US" sz="2000" b="1">
                <a:solidFill>
                  <a:srgbClr val="C2113A"/>
                </a:solidFill>
                <a:latin typeface="Times" panose="02020603050405020304" pitchFamily="18" charset="0"/>
                <a:cs typeface="Times" panose="02020603050405020304" pitchFamily="18" charset="0"/>
              </a:rPr>
              <a:t>ّ</a:t>
            </a:r>
            <a:r>
              <a:rPr lang="ar-DZ" altLang="en-US" sz="2000" b="1">
                <a:solidFill>
                  <a:srgbClr val="C2113A"/>
                </a:solidFill>
                <a:latin typeface="Times" panose="02020603050405020304" pitchFamily="18" charset="0"/>
                <a:cs typeface="Times" panose="02020603050405020304" pitchFamily="18" charset="0"/>
              </a:rPr>
              <a:t>نظيم</a:t>
            </a:r>
            <a:endParaRPr lang="en-US" altLang="en-US" sz="2000" b="1">
              <a:solidFill>
                <a:srgbClr val="C2113A"/>
              </a:solidFill>
              <a:latin typeface="Times" panose="02020603050405020304" pitchFamily="18" charset="0"/>
              <a:cs typeface="Times" panose="02020603050405020304" pitchFamily="18" charset="0"/>
            </a:endParaRPr>
          </a:p>
        </p:txBody>
      </p:sp>
      <p:sp>
        <p:nvSpPr>
          <p:cNvPr id="17421" name="TextBox 140">
            <a:extLst>
              <a:ext uri="{FF2B5EF4-FFF2-40B4-BE49-F238E27FC236}">
                <a16:creationId xmlns:a16="http://schemas.microsoft.com/office/drawing/2014/main" id="{4CF79EE0-5FB1-4A29-97DD-0AB42A75B234}"/>
              </a:ext>
            </a:extLst>
          </p:cNvPr>
          <p:cNvSpPr txBox="1">
            <a:spLocks noChangeArrowheads="1"/>
          </p:cNvSpPr>
          <p:nvPr/>
        </p:nvSpPr>
        <p:spPr bwMode="auto">
          <a:xfrm>
            <a:off x="5095875" y="4194402"/>
            <a:ext cx="2035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Char char="•"/>
              <a:defRPr sz="33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a:solidFill>
                  <a:schemeClr val="tx1"/>
                </a:solidFill>
                <a:latin typeface="Arial" panose="020B0604020202020204" pitchFamily="34" charset="0"/>
              </a:defRPr>
            </a:lvl3pPr>
            <a:lvl4pPr marL="1600200" indent="-228600" defTabSz="1217613">
              <a:spcBef>
                <a:spcPct val="20000"/>
              </a:spcBef>
              <a:buChar char="–"/>
              <a:defRPr sz="2200">
                <a:solidFill>
                  <a:schemeClr val="tx1"/>
                </a:solidFill>
                <a:latin typeface="Arial" panose="020B0604020202020204" pitchFamily="34" charset="0"/>
              </a:defRPr>
            </a:lvl4pPr>
            <a:lvl5pPr marL="2057400" indent="-228600" defTabSz="1217613">
              <a:spcBef>
                <a:spcPct val="20000"/>
              </a:spcBef>
              <a:buChar char="»"/>
              <a:defRPr sz="22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9pPr>
          </a:lstStyle>
          <a:p>
            <a:pPr algn="r" eaLnBrk="1" hangingPunct="1">
              <a:spcBef>
                <a:spcPct val="0"/>
              </a:spcBef>
              <a:buFontTx/>
              <a:buNone/>
            </a:pPr>
            <a:r>
              <a:rPr lang="ar-DZ" altLang="en-US" sz="2000" b="1">
                <a:solidFill>
                  <a:srgbClr val="C21039"/>
                </a:solidFill>
                <a:latin typeface="Times" panose="02020603050405020304" pitchFamily="18" charset="0"/>
                <a:cs typeface="Times" panose="02020603050405020304" pitchFamily="18" charset="0"/>
              </a:rPr>
              <a:t>المراقبة</a:t>
            </a:r>
            <a:endParaRPr lang="en-US" altLang="en-US" sz="2000" b="1">
              <a:solidFill>
                <a:srgbClr val="C21039"/>
              </a:solidFill>
              <a:latin typeface="Times" panose="02020603050405020304" pitchFamily="18" charset="0"/>
              <a:cs typeface="Times" panose="02020603050405020304" pitchFamily="18" charset="0"/>
            </a:endParaRPr>
          </a:p>
        </p:txBody>
      </p:sp>
      <p:sp>
        <p:nvSpPr>
          <p:cNvPr id="17422" name="TextBox 142">
            <a:extLst>
              <a:ext uri="{FF2B5EF4-FFF2-40B4-BE49-F238E27FC236}">
                <a16:creationId xmlns:a16="http://schemas.microsoft.com/office/drawing/2014/main" id="{673D8B5D-4547-4B81-B051-4234E5BD402A}"/>
              </a:ext>
            </a:extLst>
          </p:cNvPr>
          <p:cNvSpPr txBox="1">
            <a:spLocks noChangeArrowheads="1"/>
          </p:cNvSpPr>
          <p:nvPr/>
        </p:nvSpPr>
        <p:spPr bwMode="auto">
          <a:xfrm>
            <a:off x="4372429" y="4923518"/>
            <a:ext cx="2035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Char char="•"/>
              <a:defRPr sz="33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a:solidFill>
                  <a:schemeClr val="tx1"/>
                </a:solidFill>
                <a:latin typeface="Arial" panose="020B0604020202020204" pitchFamily="34" charset="0"/>
              </a:defRPr>
            </a:lvl3pPr>
            <a:lvl4pPr marL="1600200" indent="-228600" defTabSz="1217613">
              <a:spcBef>
                <a:spcPct val="20000"/>
              </a:spcBef>
              <a:buChar char="–"/>
              <a:defRPr sz="2200">
                <a:solidFill>
                  <a:schemeClr val="tx1"/>
                </a:solidFill>
                <a:latin typeface="Arial" panose="020B0604020202020204" pitchFamily="34" charset="0"/>
              </a:defRPr>
            </a:lvl4pPr>
            <a:lvl5pPr marL="2057400" indent="-228600" defTabSz="1217613">
              <a:spcBef>
                <a:spcPct val="20000"/>
              </a:spcBef>
              <a:buChar char="»"/>
              <a:defRPr sz="22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200">
                <a:solidFill>
                  <a:schemeClr val="tx1"/>
                </a:solidFill>
                <a:latin typeface="Arial" panose="020B0604020202020204" pitchFamily="34" charset="0"/>
              </a:defRPr>
            </a:lvl9pPr>
          </a:lstStyle>
          <a:p>
            <a:pPr algn="r" eaLnBrk="1" hangingPunct="1">
              <a:spcBef>
                <a:spcPct val="0"/>
              </a:spcBef>
              <a:buFontTx/>
              <a:buNone/>
            </a:pPr>
            <a:r>
              <a:rPr lang="ar-DZ" altLang="en-US" sz="2000" b="1">
                <a:solidFill>
                  <a:srgbClr val="C00833"/>
                </a:solidFill>
                <a:latin typeface="Times" panose="02020603050405020304" pitchFamily="18" charset="0"/>
                <a:cs typeface="Times" panose="02020603050405020304" pitchFamily="18" charset="0"/>
              </a:rPr>
              <a:t>المتابعة</a:t>
            </a:r>
          </a:p>
        </p:txBody>
      </p:sp>
      <p:grpSp>
        <p:nvGrpSpPr>
          <p:cNvPr id="144" name="Group 143">
            <a:extLst>
              <a:ext uri="{FF2B5EF4-FFF2-40B4-BE49-F238E27FC236}">
                <a16:creationId xmlns:a16="http://schemas.microsoft.com/office/drawing/2014/main" id="{5BF773CC-78C2-4A7B-B0C6-91E11C8AECAC}"/>
              </a:ext>
            </a:extLst>
          </p:cNvPr>
          <p:cNvGrpSpPr/>
          <p:nvPr/>
        </p:nvGrpSpPr>
        <p:grpSpPr>
          <a:xfrm>
            <a:off x="9168771" y="3469499"/>
            <a:ext cx="335997" cy="368639"/>
            <a:chOff x="8228013" y="1760538"/>
            <a:chExt cx="669926" cy="735012"/>
          </a:xfrm>
          <a:solidFill>
            <a:sysClr val="window" lastClr="FFFFFF"/>
          </a:solidFill>
        </p:grpSpPr>
        <p:sp>
          <p:nvSpPr>
            <p:cNvPr id="145" name="Freeform 39">
              <a:extLst>
                <a:ext uri="{FF2B5EF4-FFF2-40B4-BE49-F238E27FC236}">
                  <a16:creationId xmlns:a16="http://schemas.microsoft.com/office/drawing/2014/main" id="{0CAB2D3C-E696-42F0-976A-D0A000411EBE}"/>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46" name="Freeform 40">
              <a:extLst>
                <a:ext uri="{FF2B5EF4-FFF2-40B4-BE49-F238E27FC236}">
                  <a16:creationId xmlns:a16="http://schemas.microsoft.com/office/drawing/2014/main" id="{1F5176C8-EEF1-4F0E-B896-6C141CD71B1E}"/>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47" name="Freeform 41">
              <a:extLst>
                <a:ext uri="{FF2B5EF4-FFF2-40B4-BE49-F238E27FC236}">
                  <a16:creationId xmlns:a16="http://schemas.microsoft.com/office/drawing/2014/main" id="{955CCF25-168A-458C-8C2B-3FC451CA28B8}"/>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48" name="Freeform 42">
              <a:extLst>
                <a:ext uri="{FF2B5EF4-FFF2-40B4-BE49-F238E27FC236}">
                  <a16:creationId xmlns:a16="http://schemas.microsoft.com/office/drawing/2014/main" id="{F63EF52C-8066-472B-9FB1-BFB8BA922E56}"/>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49" name="Freeform 43">
              <a:extLst>
                <a:ext uri="{FF2B5EF4-FFF2-40B4-BE49-F238E27FC236}">
                  <a16:creationId xmlns:a16="http://schemas.microsoft.com/office/drawing/2014/main" id="{621E365D-55C0-4759-A553-DEC0C4948CA6}"/>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0" name="Freeform 44">
              <a:extLst>
                <a:ext uri="{FF2B5EF4-FFF2-40B4-BE49-F238E27FC236}">
                  <a16:creationId xmlns:a16="http://schemas.microsoft.com/office/drawing/2014/main" id="{64A6618D-48FC-4850-9853-F681313E8C98}"/>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1" name="Freeform 45">
              <a:extLst>
                <a:ext uri="{FF2B5EF4-FFF2-40B4-BE49-F238E27FC236}">
                  <a16:creationId xmlns:a16="http://schemas.microsoft.com/office/drawing/2014/main" id="{D20D29AE-EAF9-41C5-9E44-7EAE5AAAA9A7}"/>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2" name="Freeform 46">
              <a:extLst>
                <a:ext uri="{FF2B5EF4-FFF2-40B4-BE49-F238E27FC236}">
                  <a16:creationId xmlns:a16="http://schemas.microsoft.com/office/drawing/2014/main" id="{01D412FB-1CA1-4688-9F93-AB44B1FDD277}"/>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3" name="Freeform 47">
              <a:extLst>
                <a:ext uri="{FF2B5EF4-FFF2-40B4-BE49-F238E27FC236}">
                  <a16:creationId xmlns:a16="http://schemas.microsoft.com/office/drawing/2014/main" id="{F95D94B2-369B-4D07-B308-3E4247D2CB57}"/>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4" name="Freeform 48">
              <a:extLst>
                <a:ext uri="{FF2B5EF4-FFF2-40B4-BE49-F238E27FC236}">
                  <a16:creationId xmlns:a16="http://schemas.microsoft.com/office/drawing/2014/main" id="{B6112F91-B6AC-4549-990A-8D3E45E5363D}"/>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5" name="Freeform 49">
              <a:extLst>
                <a:ext uri="{FF2B5EF4-FFF2-40B4-BE49-F238E27FC236}">
                  <a16:creationId xmlns:a16="http://schemas.microsoft.com/office/drawing/2014/main" id="{C89A81E8-ED04-4594-A020-0C6076BEB996}"/>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6" name="Freeform 50">
              <a:extLst>
                <a:ext uri="{FF2B5EF4-FFF2-40B4-BE49-F238E27FC236}">
                  <a16:creationId xmlns:a16="http://schemas.microsoft.com/office/drawing/2014/main" id="{59CDDA55-25F5-43C7-9B35-0A3EF7EFF62F}"/>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grpSp>
        <p:nvGrpSpPr>
          <p:cNvPr id="157" name="Group 156">
            <a:extLst>
              <a:ext uri="{FF2B5EF4-FFF2-40B4-BE49-F238E27FC236}">
                <a16:creationId xmlns:a16="http://schemas.microsoft.com/office/drawing/2014/main" id="{BCC5D928-DB6F-458E-8A75-CE1F482437E8}"/>
              </a:ext>
            </a:extLst>
          </p:cNvPr>
          <p:cNvGrpSpPr/>
          <p:nvPr/>
        </p:nvGrpSpPr>
        <p:grpSpPr>
          <a:xfrm>
            <a:off x="7622972" y="4995045"/>
            <a:ext cx="280944" cy="279281"/>
            <a:chOff x="8304213" y="3406775"/>
            <a:chExt cx="536575" cy="533400"/>
          </a:xfrm>
          <a:solidFill>
            <a:sysClr val="window" lastClr="FFFFFF"/>
          </a:solidFill>
        </p:grpSpPr>
        <p:sp>
          <p:nvSpPr>
            <p:cNvPr id="158" name="Freeform 55">
              <a:extLst>
                <a:ext uri="{FF2B5EF4-FFF2-40B4-BE49-F238E27FC236}">
                  <a16:creationId xmlns:a16="http://schemas.microsoft.com/office/drawing/2014/main" id="{DFF9AF97-47FD-4590-9D73-DD39E6A11A75}"/>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59" name="Freeform 56">
              <a:extLst>
                <a:ext uri="{FF2B5EF4-FFF2-40B4-BE49-F238E27FC236}">
                  <a16:creationId xmlns:a16="http://schemas.microsoft.com/office/drawing/2014/main" id="{A3150D8B-46DF-4B3A-BFB5-05A0AC734617}"/>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0" name="Freeform 57">
              <a:extLst>
                <a:ext uri="{FF2B5EF4-FFF2-40B4-BE49-F238E27FC236}">
                  <a16:creationId xmlns:a16="http://schemas.microsoft.com/office/drawing/2014/main" id="{33694887-B9EA-4DBE-939E-A27B6ABCADA4}"/>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1" name="Freeform 58">
              <a:extLst>
                <a:ext uri="{FF2B5EF4-FFF2-40B4-BE49-F238E27FC236}">
                  <a16:creationId xmlns:a16="http://schemas.microsoft.com/office/drawing/2014/main" id="{36FB0C91-0F78-4E2F-B813-96998A07A72C}"/>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2" name="Freeform 59">
              <a:extLst>
                <a:ext uri="{FF2B5EF4-FFF2-40B4-BE49-F238E27FC236}">
                  <a16:creationId xmlns:a16="http://schemas.microsoft.com/office/drawing/2014/main" id="{D2AA5948-B006-4E4A-8754-93E21296A38D}"/>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3" name="Freeform 60">
              <a:extLst>
                <a:ext uri="{FF2B5EF4-FFF2-40B4-BE49-F238E27FC236}">
                  <a16:creationId xmlns:a16="http://schemas.microsoft.com/office/drawing/2014/main" id="{E7E9E5C3-7896-4E34-9FBF-59D17568A51D}"/>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grpSp>
        <p:nvGrpSpPr>
          <p:cNvPr id="164" name="Group 163">
            <a:extLst>
              <a:ext uri="{FF2B5EF4-FFF2-40B4-BE49-F238E27FC236}">
                <a16:creationId xmlns:a16="http://schemas.microsoft.com/office/drawing/2014/main" id="{FEDDBF55-6CEB-4A28-822D-A808E54F973D}"/>
              </a:ext>
            </a:extLst>
          </p:cNvPr>
          <p:cNvGrpSpPr/>
          <p:nvPr/>
        </p:nvGrpSpPr>
        <p:grpSpPr>
          <a:xfrm>
            <a:off x="8361744" y="4279622"/>
            <a:ext cx="326981" cy="285300"/>
            <a:chOff x="8456613" y="3160713"/>
            <a:chExt cx="1282700" cy="1119188"/>
          </a:xfrm>
          <a:solidFill>
            <a:sysClr val="window" lastClr="FFFFFF"/>
          </a:solidFill>
        </p:grpSpPr>
        <p:sp>
          <p:nvSpPr>
            <p:cNvPr id="165" name="Freeform 65">
              <a:extLst>
                <a:ext uri="{FF2B5EF4-FFF2-40B4-BE49-F238E27FC236}">
                  <a16:creationId xmlns:a16="http://schemas.microsoft.com/office/drawing/2014/main" id="{FD1D4A18-F8CB-4D62-8D58-6CFC51592B29}"/>
                </a:ext>
              </a:extLst>
            </p:cNvPr>
            <p:cNvSpPr>
              <a:spLocks/>
            </p:cNvSpPr>
            <p:nvPr/>
          </p:nvSpPr>
          <p:spPr bwMode="auto">
            <a:xfrm>
              <a:off x="9312276" y="3321051"/>
              <a:ext cx="174625" cy="358775"/>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6" name="Freeform 66">
              <a:extLst>
                <a:ext uri="{FF2B5EF4-FFF2-40B4-BE49-F238E27FC236}">
                  <a16:creationId xmlns:a16="http://schemas.microsoft.com/office/drawing/2014/main" id="{04BC79F2-C3EF-4B49-8B5C-AE053CECBE8A}"/>
                </a:ext>
              </a:extLst>
            </p:cNvPr>
            <p:cNvSpPr>
              <a:spLocks noEditPoints="1"/>
            </p:cNvSpPr>
            <p:nvPr/>
          </p:nvSpPr>
          <p:spPr bwMode="auto">
            <a:xfrm>
              <a:off x="9059863" y="3160713"/>
              <a:ext cx="679450" cy="677863"/>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7" name="Freeform 67">
              <a:extLst>
                <a:ext uri="{FF2B5EF4-FFF2-40B4-BE49-F238E27FC236}">
                  <a16:creationId xmlns:a16="http://schemas.microsoft.com/office/drawing/2014/main" id="{693A3899-ECEE-482F-8F77-9414C32D2E7C}"/>
                </a:ext>
              </a:extLst>
            </p:cNvPr>
            <p:cNvSpPr>
              <a:spLocks/>
            </p:cNvSpPr>
            <p:nvPr/>
          </p:nvSpPr>
          <p:spPr bwMode="auto">
            <a:xfrm>
              <a:off x="8809038" y="3871913"/>
              <a:ext cx="928688" cy="407988"/>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68" name="Freeform 68">
              <a:extLst>
                <a:ext uri="{FF2B5EF4-FFF2-40B4-BE49-F238E27FC236}">
                  <a16:creationId xmlns:a16="http://schemas.microsoft.com/office/drawing/2014/main" id="{EB189E47-5E8C-4AA3-B4EE-E556DEE45D99}"/>
                </a:ext>
              </a:extLst>
            </p:cNvPr>
            <p:cNvSpPr>
              <a:spLocks noEditPoints="1"/>
            </p:cNvSpPr>
            <p:nvPr/>
          </p:nvSpPr>
          <p:spPr bwMode="auto">
            <a:xfrm>
              <a:off x="8456613" y="3881438"/>
              <a:ext cx="295275" cy="379413"/>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sp>
        <p:nvSpPr>
          <p:cNvPr id="169" name="Freeform 6">
            <a:extLst>
              <a:ext uri="{FF2B5EF4-FFF2-40B4-BE49-F238E27FC236}">
                <a16:creationId xmlns:a16="http://schemas.microsoft.com/office/drawing/2014/main" id="{DE406751-CDF0-41F1-96F7-21827AE4240B}"/>
              </a:ext>
            </a:extLst>
          </p:cNvPr>
          <p:cNvSpPr>
            <a:spLocks noEditPoints="1"/>
          </p:cNvSpPr>
          <p:nvPr/>
        </p:nvSpPr>
        <p:spPr bwMode="auto">
          <a:xfrm>
            <a:off x="6937376" y="5674179"/>
            <a:ext cx="328839" cy="328839"/>
          </a:xfrm>
          <a:custGeom>
            <a:avLst/>
            <a:gdLst>
              <a:gd name="T0" fmla="*/ 3024 w 4049"/>
              <a:gd name="T1" fmla="*/ 2600 h 4047"/>
              <a:gd name="T2" fmla="*/ 3472 w 4049"/>
              <a:gd name="T3" fmla="*/ 3048 h 4047"/>
              <a:gd name="T4" fmla="*/ 3540 w 4049"/>
              <a:gd name="T5" fmla="*/ 3191 h 4047"/>
              <a:gd name="T6" fmla="*/ 3416 w 4049"/>
              <a:gd name="T7" fmla="*/ 3288 h 4047"/>
              <a:gd name="T8" fmla="*/ 2796 w 4049"/>
              <a:gd name="T9" fmla="*/ 3218 h 4047"/>
              <a:gd name="T10" fmla="*/ 2812 w 4049"/>
              <a:gd name="T11" fmla="*/ 2577 h 4047"/>
              <a:gd name="T12" fmla="*/ 2960 w 4049"/>
              <a:gd name="T13" fmla="*/ 2280 h 4047"/>
              <a:gd name="T14" fmla="*/ 2555 w 4049"/>
              <a:gd name="T15" fmla="*/ 2450 h 4047"/>
              <a:gd name="T16" fmla="*/ 2312 w 4049"/>
              <a:gd name="T17" fmla="*/ 2811 h 4047"/>
              <a:gd name="T18" fmla="*/ 2312 w 4049"/>
              <a:gd name="T19" fmla="*/ 3261 h 4047"/>
              <a:gd name="T20" fmla="*/ 2555 w 4049"/>
              <a:gd name="T21" fmla="*/ 3620 h 4047"/>
              <a:gd name="T22" fmla="*/ 2960 w 4049"/>
              <a:gd name="T23" fmla="*/ 3790 h 4047"/>
              <a:gd name="T24" fmla="*/ 3398 w 4049"/>
              <a:gd name="T25" fmla="*/ 3703 h 4047"/>
              <a:gd name="T26" fmla="*/ 3705 w 4049"/>
              <a:gd name="T27" fmla="*/ 3396 h 4047"/>
              <a:gd name="T28" fmla="*/ 3792 w 4049"/>
              <a:gd name="T29" fmla="*/ 2958 h 4047"/>
              <a:gd name="T30" fmla="*/ 3622 w 4049"/>
              <a:gd name="T31" fmla="*/ 2553 h 4047"/>
              <a:gd name="T32" fmla="*/ 3263 w 4049"/>
              <a:gd name="T33" fmla="*/ 2311 h 4047"/>
              <a:gd name="T34" fmla="*/ 1772 w 4049"/>
              <a:gd name="T35" fmla="*/ 2782 h 4047"/>
              <a:gd name="T36" fmla="*/ 506 w 4049"/>
              <a:gd name="T37" fmla="*/ 2782 h 4047"/>
              <a:gd name="T38" fmla="*/ 3372 w 4049"/>
              <a:gd name="T39" fmla="*/ 2081 h 4047"/>
              <a:gd name="T40" fmla="*/ 3781 w 4049"/>
              <a:gd name="T41" fmla="*/ 2349 h 4047"/>
              <a:gd name="T42" fmla="*/ 4016 w 4049"/>
              <a:gd name="T43" fmla="*/ 2780 h 4047"/>
              <a:gd name="T44" fmla="*/ 4016 w 4049"/>
              <a:gd name="T45" fmla="*/ 3291 h 4047"/>
              <a:gd name="T46" fmla="*/ 3781 w 4049"/>
              <a:gd name="T47" fmla="*/ 3721 h 4047"/>
              <a:gd name="T48" fmla="*/ 3372 w 4049"/>
              <a:gd name="T49" fmla="*/ 3991 h 4047"/>
              <a:gd name="T50" fmla="*/ 2864 w 4049"/>
              <a:gd name="T51" fmla="*/ 4033 h 4047"/>
              <a:gd name="T52" fmla="*/ 2413 w 4049"/>
              <a:gd name="T53" fmla="*/ 3832 h 4047"/>
              <a:gd name="T54" fmla="*/ 2113 w 4049"/>
              <a:gd name="T55" fmla="*/ 3448 h 4047"/>
              <a:gd name="T56" fmla="*/ 2028 w 4049"/>
              <a:gd name="T57" fmla="*/ 2948 h 4047"/>
              <a:gd name="T58" fmla="*/ 2191 w 4049"/>
              <a:gd name="T59" fmla="*/ 2478 h 4047"/>
              <a:gd name="T60" fmla="*/ 2550 w 4049"/>
              <a:gd name="T61" fmla="*/ 2148 h 4047"/>
              <a:gd name="T62" fmla="*/ 3037 w 4049"/>
              <a:gd name="T63" fmla="*/ 2024 h 4047"/>
              <a:gd name="T64" fmla="*/ 1265 w 4049"/>
              <a:gd name="T65" fmla="*/ 1518 h 4047"/>
              <a:gd name="T66" fmla="*/ 1012 w 4049"/>
              <a:gd name="T67" fmla="*/ 1518 h 4047"/>
              <a:gd name="T68" fmla="*/ 379 w 4049"/>
              <a:gd name="T69" fmla="*/ 632 h 4047"/>
              <a:gd name="T70" fmla="*/ 484 w 4049"/>
              <a:gd name="T71" fmla="*/ 837 h 4047"/>
              <a:gd name="T72" fmla="*/ 713 w 4049"/>
              <a:gd name="T73" fmla="*/ 872 h 4047"/>
              <a:gd name="T74" fmla="*/ 873 w 4049"/>
              <a:gd name="T75" fmla="*/ 712 h 4047"/>
              <a:gd name="T76" fmla="*/ 2407 w 4049"/>
              <a:gd name="T77" fmla="*/ 673 h 4047"/>
              <a:gd name="T78" fmla="*/ 2541 w 4049"/>
              <a:gd name="T79" fmla="*/ 857 h 4047"/>
              <a:gd name="T80" fmla="*/ 2774 w 4049"/>
              <a:gd name="T81" fmla="*/ 857 h 4047"/>
              <a:gd name="T82" fmla="*/ 2907 w 4049"/>
              <a:gd name="T83" fmla="*/ 673 h 4047"/>
              <a:gd name="T84" fmla="*/ 3142 w 4049"/>
              <a:gd name="T85" fmla="*/ 537 h 4047"/>
              <a:gd name="T86" fmla="*/ 3286 w 4049"/>
              <a:gd name="T87" fmla="*/ 739 h 4047"/>
              <a:gd name="T88" fmla="*/ 253 w 4049"/>
              <a:gd name="T89" fmla="*/ 3010 h 4047"/>
              <a:gd name="T90" fmla="*/ 274 w 4049"/>
              <a:gd name="T91" fmla="*/ 3288 h 4047"/>
              <a:gd name="T92" fmla="*/ 53 w 4049"/>
              <a:gd name="T93" fmla="*/ 3175 h 4047"/>
              <a:gd name="T94" fmla="*/ 3 w 4049"/>
              <a:gd name="T95" fmla="*/ 739 h 4047"/>
              <a:gd name="T96" fmla="*/ 148 w 4049"/>
              <a:gd name="T97" fmla="*/ 537 h 4047"/>
              <a:gd name="T98" fmla="*/ 2712 w 4049"/>
              <a:gd name="T99" fmla="*/ 13 h 4047"/>
              <a:gd name="T100" fmla="*/ 2784 w 4049"/>
              <a:gd name="T101" fmla="*/ 632 h 4047"/>
              <a:gd name="T102" fmla="*/ 2686 w 4049"/>
              <a:gd name="T103" fmla="*/ 755 h 4047"/>
              <a:gd name="T104" fmla="*/ 2544 w 4049"/>
              <a:gd name="T105" fmla="*/ 688 h 4047"/>
              <a:gd name="T106" fmla="*/ 2558 w 4049"/>
              <a:gd name="T107" fmla="*/ 48 h 4047"/>
              <a:gd name="T108" fmla="*/ 661 w 4049"/>
              <a:gd name="T109" fmla="*/ 3 h 4047"/>
              <a:gd name="T110" fmla="*/ 759 w 4049"/>
              <a:gd name="T111" fmla="*/ 126 h 4047"/>
              <a:gd name="T112" fmla="*/ 688 w 4049"/>
              <a:gd name="T113" fmla="*/ 745 h 4047"/>
              <a:gd name="T114" fmla="*/ 534 w 4049"/>
              <a:gd name="T115" fmla="*/ 711 h 4047"/>
              <a:gd name="T116" fmla="*/ 519 w 4049"/>
              <a:gd name="T117" fmla="*/ 71 h 4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9" h="4047">
                <a:moveTo>
                  <a:pt x="2910" y="2530"/>
                </a:moveTo>
                <a:lnTo>
                  <a:pt x="2939" y="2532"/>
                </a:lnTo>
                <a:lnTo>
                  <a:pt x="2966" y="2542"/>
                </a:lnTo>
                <a:lnTo>
                  <a:pt x="2989" y="2557"/>
                </a:lnTo>
                <a:lnTo>
                  <a:pt x="3009" y="2577"/>
                </a:lnTo>
                <a:lnTo>
                  <a:pt x="3024" y="2600"/>
                </a:lnTo>
                <a:lnTo>
                  <a:pt x="3034" y="2627"/>
                </a:lnTo>
                <a:lnTo>
                  <a:pt x="3037" y="2655"/>
                </a:lnTo>
                <a:lnTo>
                  <a:pt x="3037" y="3036"/>
                </a:lnTo>
                <a:lnTo>
                  <a:pt x="3416" y="3036"/>
                </a:lnTo>
                <a:lnTo>
                  <a:pt x="3445" y="3038"/>
                </a:lnTo>
                <a:lnTo>
                  <a:pt x="3472" y="3048"/>
                </a:lnTo>
                <a:lnTo>
                  <a:pt x="3495" y="3063"/>
                </a:lnTo>
                <a:lnTo>
                  <a:pt x="3515" y="3083"/>
                </a:lnTo>
                <a:lnTo>
                  <a:pt x="3530" y="3106"/>
                </a:lnTo>
                <a:lnTo>
                  <a:pt x="3540" y="3133"/>
                </a:lnTo>
                <a:lnTo>
                  <a:pt x="3543" y="3163"/>
                </a:lnTo>
                <a:lnTo>
                  <a:pt x="3540" y="3191"/>
                </a:lnTo>
                <a:lnTo>
                  <a:pt x="3530" y="3218"/>
                </a:lnTo>
                <a:lnTo>
                  <a:pt x="3515" y="3241"/>
                </a:lnTo>
                <a:lnTo>
                  <a:pt x="3495" y="3261"/>
                </a:lnTo>
                <a:lnTo>
                  <a:pt x="3472" y="3276"/>
                </a:lnTo>
                <a:lnTo>
                  <a:pt x="3445" y="3286"/>
                </a:lnTo>
                <a:lnTo>
                  <a:pt x="3416" y="3288"/>
                </a:lnTo>
                <a:lnTo>
                  <a:pt x="2910" y="3288"/>
                </a:lnTo>
                <a:lnTo>
                  <a:pt x="2881" y="3286"/>
                </a:lnTo>
                <a:lnTo>
                  <a:pt x="2855" y="3276"/>
                </a:lnTo>
                <a:lnTo>
                  <a:pt x="2832" y="3261"/>
                </a:lnTo>
                <a:lnTo>
                  <a:pt x="2812" y="3241"/>
                </a:lnTo>
                <a:lnTo>
                  <a:pt x="2796" y="3218"/>
                </a:lnTo>
                <a:lnTo>
                  <a:pt x="2787" y="3191"/>
                </a:lnTo>
                <a:lnTo>
                  <a:pt x="2784" y="3163"/>
                </a:lnTo>
                <a:lnTo>
                  <a:pt x="2784" y="2655"/>
                </a:lnTo>
                <a:lnTo>
                  <a:pt x="2787" y="2627"/>
                </a:lnTo>
                <a:lnTo>
                  <a:pt x="2796" y="2600"/>
                </a:lnTo>
                <a:lnTo>
                  <a:pt x="2812" y="2577"/>
                </a:lnTo>
                <a:lnTo>
                  <a:pt x="2832" y="2557"/>
                </a:lnTo>
                <a:lnTo>
                  <a:pt x="2855" y="2542"/>
                </a:lnTo>
                <a:lnTo>
                  <a:pt x="2881" y="2532"/>
                </a:lnTo>
                <a:lnTo>
                  <a:pt x="2910" y="2530"/>
                </a:lnTo>
                <a:close/>
                <a:moveTo>
                  <a:pt x="3037" y="2276"/>
                </a:moveTo>
                <a:lnTo>
                  <a:pt x="2960" y="2280"/>
                </a:lnTo>
                <a:lnTo>
                  <a:pt x="2883" y="2292"/>
                </a:lnTo>
                <a:lnTo>
                  <a:pt x="2811" y="2311"/>
                </a:lnTo>
                <a:lnTo>
                  <a:pt x="2742" y="2337"/>
                </a:lnTo>
                <a:lnTo>
                  <a:pt x="2675" y="2369"/>
                </a:lnTo>
                <a:lnTo>
                  <a:pt x="2612" y="2407"/>
                </a:lnTo>
                <a:lnTo>
                  <a:pt x="2555" y="2450"/>
                </a:lnTo>
                <a:lnTo>
                  <a:pt x="2500" y="2499"/>
                </a:lnTo>
                <a:lnTo>
                  <a:pt x="2451" y="2553"/>
                </a:lnTo>
                <a:lnTo>
                  <a:pt x="2407" y="2611"/>
                </a:lnTo>
                <a:lnTo>
                  <a:pt x="2369" y="2674"/>
                </a:lnTo>
                <a:lnTo>
                  <a:pt x="2337" y="2740"/>
                </a:lnTo>
                <a:lnTo>
                  <a:pt x="2312" y="2811"/>
                </a:lnTo>
                <a:lnTo>
                  <a:pt x="2292" y="2883"/>
                </a:lnTo>
                <a:lnTo>
                  <a:pt x="2281" y="2958"/>
                </a:lnTo>
                <a:lnTo>
                  <a:pt x="2278" y="3036"/>
                </a:lnTo>
                <a:lnTo>
                  <a:pt x="2281" y="3113"/>
                </a:lnTo>
                <a:lnTo>
                  <a:pt x="2292" y="3188"/>
                </a:lnTo>
                <a:lnTo>
                  <a:pt x="2312" y="3261"/>
                </a:lnTo>
                <a:lnTo>
                  <a:pt x="2337" y="3331"/>
                </a:lnTo>
                <a:lnTo>
                  <a:pt x="2369" y="3396"/>
                </a:lnTo>
                <a:lnTo>
                  <a:pt x="2407" y="3459"/>
                </a:lnTo>
                <a:lnTo>
                  <a:pt x="2451" y="3518"/>
                </a:lnTo>
                <a:lnTo>
                  <a:pt x="2500" y="3572"/>
                </a:lnTo>
                <a:lnTo>
                  <a:pt x="2555" y="3620"/>
                </a:lnTo>
                <a:lnTo>
                  <a:pt x="2612" y="3665"/>
                </a:lnTo>
                <a:lnTo>
                  <a:pt x="2675" y="3703"/>
                </a:lnTo>
                <a:lnTo>
                  <a:pt x="2742" y="3735"/>
                </a:lnTo>
                <a:lnTo>
                  <a:pt x="2811" y="3761"/>
                </a:lnTo>
                <a:lnTo>
                  <a:pt x="2883" y="3779"/>
                </a:lnTo>
                <a:lnTo>
                  <a:pt x="2960" y="3790"/>
                </a:lnTo>
                <a:lnTo>
                  <a:pt x="3037" y="3794"/>
                </a:lnTo>
                <a:lnTo>
                  <a:pt x="3115" y="3790"/>
                </a:lnTo>
                <a:lnTo>
                  <a:pt x="3190" y="3779"/>
                </a:lnTo>
                <a:lnTo>
                  <a:pt x="3263" y="3761"/>
                </a:lnTo>
                <a:lnTo>
                  <a:pt x="3331" y="3735"/>
                </a:lnTo>
                <a:lnTo>
                  <a:pt x="3398" y="3703"/>
                </a:lnTo>
                <a:lnTo>
                  <a:pt x="3461" y="3665"/>
                </a:lnTo>
                <a:lnTo>
                  <a:pt x="3520" y="3620"/>
                </a:lnTo>
                <a:lnTo>
                  <a:pt x="3573" y="3572"/>
                </a:lnTo>
                <a:lnTo>
                  <a:pt x="3622" y="3518"/>
                </a:lnTo>
                <a:lnTo>
                  <a:pt x="3666" y="3459"/>
                </a:lnTo>
                <a:lnTo>
                  <a:pt x="3705" y="3396"/>
                </a:lnTo>
                <a:lnTo>
                  <a:pt x="3737" y="3331"/>
                </a:lnTo>
                <a:lnTo>
                  <a:pt x="3761" y="3261"/>
                </a:lnTo>
                <a:lnTo>
                  <a:pt x="3781" y="3188"/>
                </a:lnTo>
                <a:lnTo>
                  <a:pt x="3792" y="3113"/>
                </a:lnTo>
                <a:lnTo>
                  <a:pt x="3796" y="3036"/>
                </a:lnTo>
                <a:lnTo>
                  <a:pt x="3792" y="2958"/>
                </a:lnTo>
                <a:lnTo>
                  <a:pt x="3781" y="2883"/>
                </a:lnTo>
                <a:lnTo>
                  <a:pt x="3761" y="2811"/>
                </a:lnTo>
                <a:lnTo>
                  <a:pt x="3737" y="2740"/>
                </a:lnTo>
                <a:lnTo>
                  <a:pt x="3705" y="2674"/>
                </a:lnTo>
                <a:lnTo>
                  <a:pt x="3666" y="2611"/>
                </a:lnTo>
                <a:lnTo>
                  <a:pt x="3622" y="2553"/>
                </a:lnTo>
                <a:lnTo>
                  <a:pt x="3573" y="2499"/>
                </a:lnTo>
                <a:lnTo>
                  <a:pt x="3520" y="2450"/>
                </a:lnTo>
                <a:lnTo>
                  <a:pt x="3461" y="2407"/>
                </a:lnTo>
                <a:lnTo>
                  <a:pt x="3398" y="2369"/>
                </a:lnTo>
                <a:lnTo>
                  <a:pt x="3331" y="2337"/>
                </a:lnTo>
                <a:lnTo>
                  <a:pt x="3263" y="2311"/>
                </a:lnTo>
                <a:lnTo>
                  <a:pt x="3190" y="2292"/>
                </a:lnTo>
                <a:lnTo>
                  <a:pt x="3115" y="2280"/>
                </a:lnTo>
                <a:lnTo>
                  <a:pt x="3037" y="2276"/>
                </a:lnTo>
                <a:close/>
                <a:moveTo>
                  <a:pt x="1265" y="2276"/>
                </a:moveTo>
                <a:lnTo>
                  <a:pt x="1772" y="2276"/>
                </a:lnTo>
                <a:lnTo>
                  <a:pt x="1772" y="2782"/>
                </a:lnTo>
                <a:lnTo>
                  <a:pt x="1265" y="2782"/>
                </a:lnTo>
                <a:lnTo>
                  <a:pt x="1265" y="2276"/>
                </a:lnTo>
                <a:close/>
                <a:moveTo>
                  <a:pt x="506" y="2276"/>
                </a:moveTo>
                <a:lnTo>
                  <a:pt x="1012" y="2276"/>
                </a:lnTo>
                <a:lnTo>
                  <a:pt x="1012" y="2782"/>
                </a:lnTo>
                <a:lnTo>
                  <a:pt x="506" y="2782"/>
                </a:lnTo>
                <a:lnTo>
                  <a:pt x="506" y="2276"/>
                </a:lnTo>
                <a:close/>
                <a:moveTo>
                  <a:pt x="3037" y="2024"/>
                </a:moveTo>
                <a:lnTo>
                  <a:pt x="3125" y="2028"/>
                </a:lnTo>
                <a:lnTo>
                  <a:pt x="3210" y="2039"/>
                </a:lnTo>
                <a:lnTo>
                  <a:pt x="3292" y="2056"/>
                </a:lnTo>
                <a:lnTo>
                  <a:pt x="3372" y="2081"/>
                </a:lnTo>
                <a:lnTo>
                  <a:pt x="3450" y="2112"/>
                </a:lnTo>
                <a:lnTo>
                  <a:pt x="3524" y="2148"/>
                </a:lnTo>
                <a:lnTo>
                  <a:pt x="3594" y="2190"/>
                </a:lnTo>
                <a:lnTo>
                  <a:pt x="3660" y="2238"/>
                </a:lnTo>
                <a:lnTo>
                  <a:pt x="3723" y="2291"/>
                </a:lnTo>
                <a:lnTo>
                  <a:pt x="3781" y="2349"/>
                </a:lnTo>
                <a:lnTo>
                  <a:pt x="3834" y="2412"/>
                </a:lnTo>
                <a:lnTo>
                  <a:pt x="3882" y="2478"/>
                </a:lnTo>
                <a:lnTo>
                  <a:pt x="3925" y="2548"/>
                </a:lnTo>
                <a:lnTo>
                  <a:pt x="3961" y="2622"/>
                </a:lnTo>
                <a:lnTo>
                  <a:pt x="3991" y="2700"/>
                </a:lnTo>
                <a:lnTo>
                  <a:pt x="4016" y="2780"/>
                </a:lnTo>
                <a:lnTo>
                  <a:pt x="4035" y="2863"/>
                </a:lnTo>
                <a:lnTo>
                  <a:pt x="4046" y="2948"/>
                </a:lnTo>
                <a:lnTo>
                  <a:pt x="4049" y="3036"/>
                </a:lnTo>
                <a:lnTo>
                  <a:pt x="4046" y="3123"/>
                </a:lnTo>
                <a:lnTo>
                  <a:pt x="4035" y="3208"/>
                </a:lnTo>
                <a:lnTo>
                  <a:pt x="4016" y="3291"/>
                </a:lnTo>
                <a:lnTo>
                  <a:pt x="3991" y="3371"/>
                </a:lnTo>
                <a:lnTo>
                  <a:pt x="3961" y="3448"/>
                </a:lnTo>
                <a:lnTo>
                  <a:pt x="3925" y="3522"/>
                </a:lnTo>
                <a:lnTo>
                  <a:pt x="3882" y="3593"/>
                </a:lnTo>
                <a:lnTo>
                  <a:pt x="3834" y="3660"/>
                </a:lnTo>
                <a:lnTo>
                  <a:pt x="3781" y="3721"/>
                </a:lnTo>
                <a:lnTo>
                  <a:pt x="3723" y="3779"/>
                </a:lnTo>
                <a:lnTo>
                  <a:pt x="3660" y="3832"/>
                </a:lnTo>
                <a:lnTo>
                  <a:pt x="3594" y="3880"/>
                </a:lnTo>
                <a:lnTo>
                  <a:pt x="3524" y="3923"/>
                </a:lnTo>
                <a:lnTo>
                  <a:pt x="3450" y="3960"/>
                </a:lnTo>
                <a:lnTo>
                  <a:pt x="3372" y="3991"/>
                </a:lnTo>
                <a:lnTo>
                  <a:pt x="3292" y="4015"/>
                </a:lnTo>
                <a:lnTo>
                  <a:pt x="3210" y="4033"/>
                </a:lnTo>
                <a:lnTo>
                  <a:pt x="3125" y="4044"/>
                </a:lnTo>
                <a:lnTo>
                  <a:pt x="3037" y="4047"/>
                </a:lnTo>
                <a:lnTo>
                  <a:pt x="2950" y="4044"/>
                </a:lnTo>
                <a:lnTo>
                  <a:pt x="2864" y="4033"/>
                </a:lnTo>
                <a:lnTo>
                  <a:pt x="2781" y="4015"/>
                </a:lnTo>
                <a:lnTo>
                  <a:pt x="2701" y="3991"/>
                </a:lnTo>
                <a:lnTo>
                  <a:pt x="2624" y="3960"/>
                </a:lnTo>
                <a:lnTo>
                  <a:pt x="2550" y="3923"/>
                </a:lnTo>
                <a:lnTo>
                  <a:pt x="2479" y="3880"/>
                </a:lnTo>
                <a:lnTo>
                  <a:pt x="2413" y="3832"/>
                </a:lnTo>
                <a:lnTo>
                  <a:pt x="2350" y="3779"/>
                </a:lnTo>
                <a:lnTo>
                  <a:pt x="2292" y="3721"/>
                </a:lnTo>
                <a:lnTo>
                  <a:pt x="2239" y="3660"/>
                </a:lnTo>
                <a:lnTo>
                  <a:pt x="2191" y="3593"/>
                </a:lnTo>
                <a:lnTo>
                  <a:pt x="2150" y="3522"/>
                </a:lnTo>
                <a:lnTo>
                  <a:pt x="2113" y="3448"/>
                </a:lnTo>
                <a:lnTo>
                  <a:pt x="2082" y="3371"/>
                </a:lnTo>
                <a:lnTo>
                  <a:pt x="2057" y="3291"/>
                </a:lnTo>
                <a:lnTo>
                  <a:pt x="2039" y="3208"/>
                </a:lnTo>
                <a:lnTo>
                  <a:pt x="2028" y="3123"/>
                </a:lnTo>
                <a:lnTo>
                  <a:pt x="2024" y="3036"/>
                </a:lnTo>
                <a:lnTo>
                  <a:pt x="2028" y="2948"/>
                </a:lnTo>
                <a:lnTo>
                  <a:pt x="2039" y="2863"/>
                </a:lnTo>
                <a:lnTo>
                  <a:pt x="2057" y="2780"/>
                </a:lnTo>
                <a:lnTo>
                  <a:pt x="2082" y="2700"/>
                </a:lnTo>
                <a:lnTo>
                  <a:pt x="2113" y="2622"/>
                </a:lnTo>
                <a:lnTo>
                  <a:pt x="2150" y="2548"/>
                </a:lnTo>
                <a:lnTo>
                  <a:pt x="2191" y="2478"/>
                </a:lnTo>
                <a:lnTo>
                  <a:pt x="2239" y="2412"/>
                </a:lnTo>
                <a:lnTo>
                  <a:pt x="2292" y="2349"/>
                </a:lnTo>
                <a:lnTo>
                  <a:pt x="2350" y="2291"/>
                </a:lnTo>
                <a:lnTo>
                  <a:pt x="2413" y="2238"/>
                </a:lnTo>
                <a:lnTo>
                  <a:pt x="2479" y="2190"/>
                </a:lnTo>
                <a:lnTo>
                  <a:pt x="2550" y="2148"/>
                </a:lnTo>
                <a:lnTo>
                  <a:pt x="2624" y="2112"/>
                </a:lnTo>
                <a:lnTo>
                  <a:pt x="2701" y="2081"/>
                </a:lnTo>
                <a:lnTo>
                  <a:pt x="2781" y="2056"/>
                </a:lnTo>
                <a:lnTo>
                  <a:pt x="2864" y="2039"/>
                </a:lnTo>
                <a:lnTo>
                  <a:pt x="2950" y="2028"/>
                </a:lnTo>
                <a:lnTo>
                  <a:pt x="3037" y="2024"/>
                </a:lnTo>
                <a:close/>
                <a:moveTo>
                  <a:pt x="2024" y="1518"/>
                </a:moveTo>
                <a:lnTo>
                  <a:pt x="2530" y="1518"/>
                </a:lnTo>
                <a:lnTo>
                  <a:pt x="2530" y="2024"/>
                </a:lnTo>
                <a:lnTo>
                  <a:pt x="2024" y="2024"/>
                </a:lnTo>
                <a:lnTo>
                  <a:pt x="2024" y="1518"/>
                </a:lnTo>
                <a:close/>
                <a:moveTo>
                  <a:pt x="1265" y="1518"/>
                </a:moveTo>
                <a:lnTo>
                  <a:pt x="1772" y="1518"/>
                </a:lnTo>
                <a:lnTo>
                  <a:pt x="1772" y="2024"/>
                </a:lnTo>
                <a:lnTo>
                  <a:pt x="1265" y="2024"/>
                </a:lnTo>
                <a:lnTo>
                  <a:pt x="1265" y="1518"/>
                </a:lnTo>
                <a:close/>
                <a:moveTo>
                  <a:pt x="506" y="1518"/>
                </a:moveTo>
                <a:lnTo>
                  <a:pt x="1012" y="1518"/>
                </a:lnTo>
                <a:lnTo>
                  <a:pt x="1012" y="2024"/>
                </a:lnTo>
                <a:lnTo>
                  <a:pt x="506" y="2024"/>
                </a:lnTo>
                <a:lnTo>
                  <a:pt x="506" y="1518"/>
                </a:lnTo>
                <a:close/>
                <a:moveTo>
                  <a:pt x="274" y="505"/>
                </a:moveTo>
                <a:lnTo>
                  <a:pt x="379" y="505"/>
                </a:lnTo>
                <a:lnTo>
                  <a:pt x="379" y="632"/>
                </a:lnTo>
                <a:lnTo>
                  <a:pt x="383" y="673"/>
                </a:lnTo>
                <a:lnTo>
                  <a:pt x="393" y="712"/>
                </a:lnTo>
                <a:lnTo>
                  <a:pt x="407" y="748"/>
                </a:lnTo>
                <a:lnTo>
                  <a:pt x="428" y="781"/>
                </a:lnTo>
                <a:lnTo>
                  <a:pt x="454" y="811"/>
                </a:lnTo>
                <a:lnTo>
                  <a:pt x="484" y="837"/>
                </a:lnTo>
                <a:lnTo>
                  <a:pt x="516" y="857"/>
                </a:lnTo>
                <a:lnTo>
                  <a:pt x="553" y="872"/>
                </a:lnTo>
                <a:lnTo>
                  <a:pt x="592" y="882"/>
                </a:lnTo>
                <a:lnTo>
                  <a:pt x="633" y="886"/>
                </a:lnTo>
                <a:lnTo>
                  <a:pt x="673" y="882"/>
                </a:lnTo>
                <a:lnTo>
                  <a:pt x="713" y="872"/>
                </a:lnTo>
                <a:lnTo>
                  <a:pt x="748" y="857"/>
                </a:lnTo>
                <a:lnTo>
                  <a:pt x="782" y="837"/>
                </a:lnTo>
                <a:lnTo>
                  <a:pt x="811" y="811"/>
                </a:lnTo>
                <a:lnTo>
                  <a:pt x="837" y="781"/>
                </a:lnTo>
                <a:lnTo>
                  <a:pt x="857" y="748"/>
                </a:lnTo>
                <a:lnTo>
                  <a:pt x="873" y="712"/>
                </a:lnTo>
                <a:lnTo>
                  <a:pt x="883" y="673"/>
                </a:lnTo>
                <a:lnTo>
                  <a:pt x="885" y="632"/>
                </a:lnTo>
                <a:lnTo>
                  <a:pt x="885" y="505"/>
                </a:lnTo>
                <a:lnTo>
                  <a:pt x="2404" y="505"/>
                </a:lnTo>
                <a:lnTo>
                  <a:pt x="2404" y="632"/>
                </a:lnTo>
                <a:lnTo>
                  <a:pt x="2407" y="673"/>
                </a:lnTo>
                <a:lnTo>
                  <a:pt x="2417" y="712"/>
                </a:lnTo>
                <a:lnTo>
                  <a:pt x="2433" y="748"/>
                </a:lnTo>
                <a:lnTo>
                  <a:pt x="2452" y="781"/>
                </a:lnTo>
                <a:lnTo>
                  <a:pt x="2478" y="811"/>
                </a:lnTo>
                <a:lnTo>
                  <a:pt x="2508" y="837"/>
                </a:lnTo>
                <a:lnTo>
                  <a:pt x="2541" y="857"/>
                </a:lnTo>
                <a:lnTo>
                  <a:pt x="2577" y="872"/>
                </a:lnTo>
                <a:lnTo>
                  <a:pt x="2616" y="882"/>
                </a:lnTo>
                <a:lnTo>
                  <a:pt x="2657" y="886"/>
                </a:lnTo>
                <a:lnTo>
                  <a:pt x="2699" y="882"/>
                </a:lnTo>
                <a:lnTo>
                  <a:pt x="2737" y="872"/>
                </a:lnTo>
                <a:lnTo>
                  <a:pt x="2774" y="857"/>
                </a:lnTo>
                <a:lnTo>
                  <a:pt x="2807" y="837"/>
                </a:lnTo>
                <a:lnTo>
                  <a:pt x="2837" y="811"/>
                </a:lnTo>
                <a:lnTo>
                  <a:pt x="2861" y="781"/>
                </a:lnTo>
                <a:lnTo>
                  <a:pt x="2882" y="748"/>
                </a:lnTo>
                <a:lnTo>
                  <a:pt x="2897" y="712"/>
                </a:lnTo>
                <a:lnTo>
                  <a:pt x="2907" y="673"/>
                </a:lnTo>
                <a:lnTo>
                  <a:pt x="2910" y="632"/>
                </a:lnTo>
                <a:lnTo>
                  <a:pt x="2910" y="505"/>
                </a:lnTo>
                <a:lnTo>
                  <a:pt x="3016" y="505"/>
                </a:lnTo>
                <a:lnTo>
                  <a:pt x="3061" y="509"/>
                </a:lnTo>
                <a:lnTo>
                  <a:pt x="3102" y="520"/>
                </a:lnTo>
                <a:lnTo>
                  <a:pt x="3142" y="537"/>
                </a:lnTo>
                <a:lnTo>
                  <a:pt x="3178" y="560"/>
                </a:lnTo>
                <a:lnTo>
                  <a:pt x="3210" y="587"/>
                </a:lnTo>
                <a:lnTo>
                  <a:pt x="3237" y="620"/>
                </a:lnTo>
                <a:lnTo>
                  <a:pt x="3259" y="656"/>
                </a:lnTo>
                <a:lnTo>
                  <a:pt x="3276" y="696"/>
                </a:lnTo>
                <a:lnTo>
                  <a:pt x="3286" y="739"/>
                </a:lnTo>
                <a:lnTo>
                  <a:pt x="3290" y="784"/>
                </a:lnTo>
                <a:lnTo>
                  <a:pt x="3290" y="1771"/>
                </a:lnTo>
                <a:lnTo>
                  <a:pt x="3037" y="1771"/>
                </a:lnTo>
                <a:lnTo>
                  <a:pt x="3037" y="1265"/>
                </a:lnTo>
                <a:lnTo>
                  <a:pt x="253" y="1265"/>
                </a:lnTo>
                <a:lnTo>
                  <a:pt x="253" y="3010"/>
                </a:lnTo>
                <a:lnTo>
                  <a:pt x="256" y="3022"/>
                </a:lnTo>
                <a:lnTo>
                  <a:pt x="263" y="3032"/>
                </a:lnTo>
                <a:lnTo>
                  <a:pt x="274" y="3036"/>
                </a:lnTo>
                <a:lnTo>
                  <a:pt x="1772" y="3036"/>
                </a:lnTo>
                <a:lnTo>
                  <a:pt x="1772" y="3288"/>
                </a:lnTo>
                <a:lnTo>
                  <a:pt x="274" y="3288"/>
                </a:lnTo>
                <a:lnTo>
                  <a:pt x="230" y="3284"/>
                </a:lnTo>
                <a:lnTo>
                  <a:pt x="187" y="3275"/>
                </a:lnTo>
                <a:lnTo>
                  <a:pt x="148" y="3257"/>
                </a:lnTo>
                <a:lnTo>
                  <a:pt x="112" y="3235"/>
                </a:lnTo>
                <a:lnTo>
                  <a:pt x="80" y="3207"/>
                </a:lnTo>
                <a:lnTo>
                  <a:pt x="53" y="3175"/>
                </a:lnTo>
                <a:lnTo>
                  <a:pt x="31" y="3138"/>
                </a:lnTo>
                <a:lnTo>
                  <a:pt x="13" y="3099"/>
                </a:lnTo>
                <a:lnTo>
                  <a:pt x="3" y="3055"/>
                </a:lnTo>
                <a:lnTo>
                  <a:pt x="0" y="3010"/>
                </a:lnTo>
                <a:lnTo>
                  <a:pt x="0" y="784"/>
                </a:lnTo>
                <a:lnTo>
                  <a:pt x="3" y="739"/>
                </a:lnTo>
                <a:lnTo>
                  <a:pt x="13" y="696"/>
                </a:lnTo>
                <a:lnTo>
                  <a:pt x="31" y="656"/>
                </a:lnTo>
                <a:lnTo>
                  <a:pt x="53" y="620"/>
                </a:lnTo>
                <a:lnTo>
                  <a:pt x="80" y="587"/>
                </a:lnTo>
                <a:lnTo>
                  <a:pt x="112" y="560"/>
                </a:lnTo>
                <a:lnTo>
                  <a:pt x="148" y="537"/>
                </a:lnTo>
                <a:lnTo>
                  <a:pt x="187" y="520"/>
                </a:lnTo>
                <a:lnTo>
                  <a:pt x="230" y="509"/>
                </a:lnTo>
                <a:lnTo>
                  <a:pt x="274" y="505"/>
                </a:lnTo>
                <a:close/>
                <a:moveTo>
                  <a:pt x="2657" y="0"/>
                </a:moveTo>
                <a:lnTo>
                  <a:pt x="2686" y="3"/>
                </a:lnTo>
                <a:lnTo>
                  <a:pt x="2712" y="13"/>
                </a:lnTo>
                <a:lnTo>
                  <a:pt x="2737" y="28"/>
                </a:lnTo>
                <a:lnTo>
                  <a:pt x="2755" y="48"/>
                </a:lnTo>
                <a:lnTo>
                  <a:pt x="2771" y="71"/>
                </a:lnTo>
                <a:lnTo>
                  <a:pt x="2780" y="97"/>
                </a:lnTo>
                <a:lnTo>
                  <a:pt x="2784" y="126"/>
                </a:lnTo>
                <a:lnTo>
                  <a:pt x="2784" y="632"/>
                </a:lnTo>
                <a:lnTo>
                  <a:pt x="2780" y="662"/>
                </a:lnTo>
                <a:lnTo>
                  <a:pt x="2771" y="688"/>
                </a:lnTo>
                <a:lnTo>
                  <a:pt x="2755" y="711"/>
                </a:lnTo>
                <a:lnTo>
                  <a:pt x="2737" y="731"/>
                </a:lnTo>
                <a:lnTo>
                  <a:pt x="2712" y="745"/>
                </a:lnTo>
                <a:lnTo>
                  <a:pt x="2686" y="755"/>
                </a:lnTo>
                <a:lnTo>
                  <a:pt x="2657" y="759"/>
                </a:lnTo>
                <a:lnTo>
                  <a:pt x="2628" y="755"/>
                </a:lnTo>
                <a:lnTo>
                  <a:pt x="2601" y="745"/>
                </a:lnTo>
                <a:lnTo>
                  <a:pt x="2578" y="731"/>
                </a:lnTo>
                <a:lnTo>
                  <a:pt x="2558" y="711"/>
                </a:lnTo>
                <a:lnTo>
                  <a:pt x="2544" y="688"/>
                </a:lnTo>
                <a:lnTo>
                  <a:pt x="2534" y="662"/>
                </a:lnTo>
                <a:lnTo>
                  <a:pt x="2530" y="632"/>
                </a:lnTo>
                <a:lnTo>
                  <a:pt x="2530" y="126"/>
                </a:lnTo>
                <a:lnTo>
                  <a:pt x="2534" y="97"/>
                </a:lnTo>
                <a:lnTo>
                  <a:pt x="2544" y="71"/>
                </a:lnTo>
                <a:lnTo>
                  <a:pt x="2558" y="48"/>
                </a:lnTo>
                <a:lnTo>
                  <a:pt x="2578" y="28"/>
                </a:lnTo>
                <a:lnTo>
                  <a:pt x="2601" y="13"/>
                </a:lnTo>
                <a:lnTo>
                  <a:pt x="2628" y="3"/>
                </a:lnTo>
                <a:lnTo>
                  <a:pt x="2657" y="0"/>
                </a:lnTo>
                <a:close/>
                <a:moveTo>
                  <a:pt x="633" y="0"/>
                </a:moveTo>
                <a:lnTo>
                  <a:pt x="661" y="3"/>
                </a:lnTo>
                <a:lnTo>
                  <a:pt x="688" y="13"/>
                </a:lnTo>
                <a:lnTo>
                  <a:pt x="711" y="28"/>
                </a:lnTo>
                <a:lnTo>
                  <a:pt x="731" y="48"/>
                </a:lnTo>
                <a:lnTo>
                  <a:pt x="746" y="71"/>
                </a:lnTo>
                <a:lnTo>
                  <a:pt x="756" y="97"/>
                </a:lnTo>
                <a:lnTo>
                  <a:pt x="759" y="126"/>
                </a:lnTo>
                <a:lnTo>
                  <a:pt x="759" y="632"/>
                </a:lnTo>
                <a:lnTo>
                  <a:pt x="756" y="662"/>
                </a:lnTo>
                <a:lnTo>
                  <a:pt x="746" y="688"/>
                </a:lnTo>
                <a:lnTo>
                  <a:pt x="731" y="711"/>
                </a:lnTo>
                <a:lnTo>
                  <a:pt x="711" y="731"/>
                </a:lnTo>
                <a:lnTo>
                  <a:pt x="688" y="745"/>
                </a:lnTo>
                <a:lnTo>
                  <a:pt x="661" y="755"/>
                </a:lnTo>
                <a:lnTo>
                  <a:pt x="633" y="759"/>
                </a:lnTo>
                <a:lnTo>
                  <a:pt x="603" y="755"/>
                </a:lnTo>
                <a:lnTo>
                  <a:pt x="577" y="745"/>
                </a:lnTo>
                <a:lnTo>
                  <a:pt x="554" y="731"/>
                </a:lnTo>
                <a:lnTo>
                  <a:pt x="534" y="711"/>
                </a:lnTo>
                <a:lnTo>
                  <a:pt x="519" y="688"/>
                </a:lnTo>
                <a:lnTo>
                  <a:pt x="510" y="662"/>
                </a:lnTo>
                <a:lnTo>
                  <a:pt x="506" y="632"/>
                </a:lnTo>
                <a:lnTo>
                  <a:pt x="506" y="126"/>
                </a:lnTo>
                <a:lnTo>
                  <a:pt x="510" y="97"/>
                </a:lnTo>
                <a:lnTo>
                  <a:pt x="519" y="71"/>
                </a:lnTo>
                <a:lnTo>
                  <a:pt x="534" y="48"/>
                </a:lnTo>
                <a:lnTo>
                  <a:pt x="554" y="28"/>
                </a:lnTo>
                <a:lnTo>
                  <a:pt x="577" y="13"/>
                </a:lnTo>
                <a:lnTo>
                  <a:pt x="603" y="3"/>
                </a:lnTo>
                <a:lnTo>
                  <a:pt x="633" y="0"/>
                </a:lnTo>
                <a:close/>
              </a:path>
            </a:pathLst>
          </a:custGeom>
          <a:solidFill>
            <a:sysClr val="window" lastClr="FFFFFF"/>
          </a:solid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17427" name="TextBox 1">
            <a:extLst>
              <a:ext uri="{FF2B5EF4-FFF2-40B4-BE49-F238E27FC236}">
                <a16:creationId xmlns:a16="http://schemas.microsoft.com/office/drawing/2014/main" id="{753990BD-2201-451F-9132-7497BCDFB28A}"/>
              </a:ext>
            </a:extLst>
          </p:cNvPr>
          <p:cNvSpPr txBox="1">
            <a:spLocks noChangeArrowheads="1"/>
          </p:cNvSpPr>
          <p:nvPr/>
        </p:nvSpPr>
        <p:spPr bwMode="auto">
          <a:xfrm rot="18977910">
            <a:off x="8052027" y="4089031"/>
            <a:ext cx="25173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ar-DZ" altLang="en-US" sz="1714" b="1">
                <a:solidFill>
                  <a:srgbClr val="C00000"/>
                </a:solidFill>
                <a:latin typeface="Times" panose="02020603050405020304" pitchFamily="18" charset="0"/>
                <a:cs typeface="Times" panose="02020603050405020304" pitchFamily="18" charset="0"/>
              </a:rPr>
              <a:t>الإدارة </a:t>
            </a:r>
            <a:r>
              <a:rPr lang="ar-DZ" altLang="en-US" sz="2000" b="1">
                <a:solidFill>
                  <a:srgbClr val="C00000"/>
                </a:solidFill>
                <a:latin typeface="Times" panose="02020603050405020304" pitchFamily="18" charset="0"/>
                <a:cs typeface="Times" panose="02020603050405020304" pitchFamily="18" charset="0"/>
              </a:rPr>
              <a:t>المالي</a:t>
            </a:r>
            <a:r>
              <a:rPr lang="ar-LB" altLang="en-US" sz="2000" b="1">
                <a:solidFill>
                  <a:srgbClr val="C00000"/>
                </a:solidFill>
                <a:latin typeface="Times" panose="02020603050405020304" pitchFamily="18" charset="0"/>
                <a:cs typeface="Times" panose="02020603050405020304" pitchFamily="18" charset="0"/>
              </a:rPr>
              <a:t>ّ</a:t>
            </a:r>
            <a:r>
              <a:rPr lang="ar-DZ" altLang="en-US" sz="2000" b="1">
                <a:solidFill>
                  <a:srgbClr val="C00000"/>
                </a:solidFill>
                <a:latin typeface="Times" panose="02020603050405020304" pitchFamily="18" charset="0"/>
                <a:cs typeface="Times" panose="02020603050405020304" pitchFamily="18" charset="0"/>
              </a:rPr>
              <a:t>ة</a:t>
            </a:r>
            <a:endParaRPr lang="en-US" altLang="en-US" sz="2000" b="1">
              <a:solidFill>
                <a:srgbClr val="C00000"/>
              </a:solidFill>
              <a:latin typeface="Times" panose="02020603050405020304" pitchFamily="18" charset="0"/>
              <a:cs typeface="Times" panose="02020603050405020304" pitchFamily="18" charset="0"/>
            </a:endParaRPr>
          </a:p>
        </p:txBody>
      </p:sp>
      <p:sp>
        <p:nvSpPr>
          <p:cNvPr id="17428" name="Rectangle 16">
            <a:extLst>
              <a:ext uri="{FF2B5EF4-FFF2-40B4-BE49-F238E27FC236}">
                <a16:creationId xmlns:a16="http://schemas.microsoft.com/office/drawing/2014/main" id="{0C420807-6312-4299-A436-409EE11C2961}"/>
              </a:ext>
            </a:extLst>
          </p:cNvPr>
          <p:cNvSpPr>
            <a:spLocks noGrp="1" noChangeArrowheads="1"/>
          </p:cNvSpPr>
          <p:nvPr>
            <p:ph type="title"/>
          </p:nvPr>
        </p:nvSpPr>
        <p:spPr>
          <a:xfrm>
            <a:off x="2324554" y="1541010"/>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ما هي الإدارة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a:t>
            </a:r>
          </a:p>
        </p:txBody>
      </p:sp>
      <p:sp>
        <p:nvSpPr>
          <p:cNvPr id="17429" name="Slide Number Placeholder 1">
            <a:extLst>
              <a:ext uri="{FF2B5EF4-FFF2-40B4-BE49-F238E27FC236}">
                <a16:creationId xmlns:a16="http://schemas.microsoft.com/office/drawing/2014/main" id="{2ED5B44D-CDFB-4D55-ACF6-CFC1A315E8F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636A9D-D755-4C36-9769-C12B383946A2}"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312F81-8A8F-4466-AF81-AAD85162900F}"/>
              </a:ext>
            </a:extLst>
          </p:cNvPr>
          <p:cNvSpPr/>
          <p:nvPr/>
        </p:nvSpPr>
        <p:spPr bwMode="auto">
          <a:xfrm>
            <a:off x="1715955" y="978316"/>
            <a:ext cx="8989143" cy="3193840"/>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E46AB57-D749-451C-8EF0-1F2D2B455DE0}"/>
              </a:ext>
            </a:extLst>
          </p:cNvPr>
          <p:cNvGraphicFramePr>
            <a:graphicFrameLocks noGrp="1"/>
          </p:cNvGraphicFramePr>
          <p:nvPr>
            <p:extLst>
              <p:ext uri="{D42A27DB-BD31-4B8C-83A1-F6EECF244321}">
                <p14:modId xmlns:p14="http://schemas.microsoft.com/office/powerpoint/2010/main" val="2022265974"/>
              </p:ext>
            </p:extLst>
          </p:nvPr>
        </p:nvGraphicFramePr>
        <p:xfrm>
          <a:off x="1850571" y="2040946"/>
          <a:ext cx="8734426" cy="4436055"/>
        </p:xfrm>
        <a:graphic>
          <a:graphicData uri="http://schemas.openxmlformats.org/drawingml/2006/table">
            <a:tbl>
              <a:tblPr>
                <a:tableStyleId>{5C22544A-7EE6-4342-B048-85BDC9FD1C3A}</a:tableStyleId>
              </a:tblPr>
              <a:tblGrid>
                <a:gridCol w="4343402">
                  <a:extLst>
                    <a:ext uri="{9D8B030D-6E8A-4147-A177-3AD203B41FA5}">
                      <a16:colId xmlns:a16="http://schemas.microsoft.com/office/drawing/2014/main" val="20000"/>
                    </a:ext>
                  </a:extLst>
                </a:gridCol>
                <a:gridCol w="4391024">
                  <a:extLst>
                    <a:ext uri="{9D8B030D-6E8A-4147-A177-3AD203B41FA5}">
                      <a16:colId xmlns:a16="http://schemas.microsoft.com/office/drawing/2014/main" val="20001"/>
                    </a:ext>
                  </a:extLst>
                </a:gridCol>
              </a:tblGrid>
              <a:tr h="1777869">
                <a:tc>
                  <a:txBody>
                    <a:bodyPr/>
                    <a:lstStyle/>
                    <a:p>
                      <a:pPr marL="222250" indent="0" algn="r" rtl="1" fontAlgn="ctr">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أدوات الت</a:t>
                      </a:r>
                      <a:r>
                        <a:rPr lang="ar-LB" sz="2300" b="1" u="none" strike="noStrike" kern="1200" dirty="0">
                          <a:solidFill>
                            <a:srgbClr val="C00000"/>
                          </a:solidFill>
                          <a:effectLst/>
                          <a:latin typeface="Times" panose="02020603050405020304" pitchFamily="18" charset="0"/>
                          <a:ea typeface="+mn-ea"/>
                          <a:cs typeface="Times" panose="02020603050405020304" pitchFamily="18" charset="0"/>
                        </a:rPr>
                        <a:t>ّ</a:t>
                      </a: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خطيط:</a:t>
                      </a: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1600" u="none" strike="noStrike" dirty="0">
                          <a:solidFill>
                            <a:srgbClr val="002A6C"/>
                          </a:solidFill>
                          <a:effectLst/>
                          <a:latin typeface="Times" panose="02020603050405020304" pitchFamily="18" charset="0"/>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الخط</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الاستراتيجي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خط</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العمل، خط</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الن</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شاط، والموازنات، خطط العمل، دراسة الجدوى ... الخ</a:t>
                      </a:r>
                    </a:p>
                    <a:p>
                      <a:pPr algn="r" rtl="1" fontAlgn="ctr">
                        <a:buClr>
                          <a:srgbClr val="9E3611"/>
                        </a:buClr>
                        <a:buSzPts val="935"/>
                        <a:buFont typeface="Wingdings" panose="05000000000000000000" pitchFamily="2" charset="2"/>
                        <a:buNone/>
                      </a:pPr>
                      <a:endParaRPr lang="en-US" sz="1600" b="0" i="0" u="none" strike="noStrike" dirty="0">
                        <a:solidFill>
                          <a:srgbClr val="002A6C"/>
                        </a:solidFill>
                        <a:effectLst/>
                        <a:latin typeface="Times" panose="02020603050405020304" pitchFamily="18" charset="0"/>
                        <a:cs typeface="Times" panose="02020603050405020304" pitchFamily="18" charset="0"/>
                      </a:endParaRPr>
                    </a:p>
                  </a:txBody>
                  <a:tcPr marL="6163" marR="6163" marT="6163" marB="0" anchor="ctr">
                    <a:gradFill>
                      <a:gsLst>
                        <a:gs pos="1250">
                          <a:schemeClr val="bg1">
                            <a:lumMod val="85000"/>
                          </a:schemeClr>
                        </a:gs>
                        <a:gs pos="100000">
                          <a:schemeClr val="bg1">
                            <a:lumMod val="95000"/>
                            <a:alpha val="0"/>
                          </a:schemeClr>
                        </a:gs>
                      </a:gsLst>
                      <a:lin ang="5400000" scaled="1"/>
                    </a:gradFill>
                  </a:tcPr>
                </a:tc>
                <a:tc>
                  <a:txBody>
                    <a:bodyPr/>
                    <a:lstStyle/>
                    <a:p>
                      <a:pPr algn="l" rtl="0" fontAlgn="ctr">
                        <a:buClr>
                          <a:srgbClr val="9E3611"/>
                        </a:buClr>
                        <a:buSzPts val="935"/>
                        <a:buFont typeface="Wingdings" panose="05000000000000000000" pitchFamily="2" charset="2"/>
                        <a:buNone/>
                      </a:pPr>
                      <a:endParaRPr lang="en-US" sz="20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2300" b="1" u="none" strike="noStrike" dirty="0">
                          <a:solidFill>
                            <a:srgbClr val="C00000"/>
                          </a:solidFill>
                          <a:effectLst/>
                          <a:latin typeface="Times" panose="02020603050405020304" pitchFamily="18" charset="0"/>
                          <a:cs typeface="Times" panose="02020603050405020304" pitchFamily="18" charset="0"/>
                        </a:rPr>
                        <a:t>الت</a:t>
                      </a:r>
                      <a:r>
                        <a:rPr lang="ar-LB" sz="2300" b="1" u="none" strike="noStrike" dirty="0">
                          <a:solidFill>
                            <a:srgbClr val="C00000"/>
                          </a:solidFill>
                          <a:effectLst/>
                          <a:latin typeface="Times" panose="02020603050405020304" pitchFamily="18" charset="0"/>
                          <a:cs typeface="Times" panose="02020603050405020304" pitchFamily="18" charset="0"/>
                        </a:rPr>
                        <a:t>ّ</a:t>
                      </a:r>
                      <a:r>
                        <a:rPr lang="ar-DZ" sz="2300" b="1" u="none" strike="noStrike" dirty="0">
                          <a:solidFill>
                            <a:srgbClr val="C00000"/>
                          </a:solidFill>
                          <a:effectLst/>
                          <a:latin typeface="Times" panose="02020603050405020304" pitchFamily="18" charset="0"/>
                          <a:cs typeface="Times" panose="02020603050405020304" pitchFamily="18" charset="0"/>
                        </a:rPr>
                        <a:t>خطيط: </a:t>
                      </a:r>
                      <a:endParaRPr lang="en-US" sz="23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2000" u="none" strike="noStrike" dirty="0">
                          <a:solidFill>
                            <a:srgbClr val="002A6C"/>
                          </a:solidFill>
                          <a:effectLst/>
                          <a:latin typeface="Times" panose="02020603050405020304" pitchFamily="18" charset="0"/>
                          <a:cs typeface="Times" panose="02020603050405020304" pitchFamily="18" charset="0"/>
                        </a:rPr>
                        <a:t>يعتبر الت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خطيط أمراً أساسي</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ا في عملي</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ة الإدارة ويشمل الت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طل</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ع قدم</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ا للت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حضير قدر الإمكان للمستقبل. يجب </a:t>
                      </a:r>
                      <a:r>
                        <a:rPr lang="ar-LB" sz="2000" u="none" strike="noStrike" dirty="0">
                          <a:solidFill>
                            <a:srgbClr val="002A6C"/>
                          </a:solidFill>
                          <a:effectLst/>
                          <a:latin typeface="Times" panose="02020603050405020304" pitchFamily="18" charset="0"/>
                          <a:cs typeface="Times" panose="02020603050405020304" pitchFamily="18" charset="0"/>
                        </a:rPr>
                        <a:t>على</a:t>
                      </a:r>
                      <a:r>
                        <a:rPr lang="ar-LB" sz="2000" u="none" strike="noStrike" baseline="0" dirty="0">
                          <a:solidFill>
                            <a:srgbClr val="002A6C"/>
                          </a:solidFill>
                          <a:effectLst/>
                          <a:latin typeface="Times" panose="02020603050405020304" pitchFamily="18" charset="0"/>
                          <a:cs typeface="Times" panose="02020603050405020304" pitchFamily="18" charset="0"/>
                        </a:rPr>
                        <a:t> </a:t>
                      </a:r>
                      <a:r>
                        <a:rPr lang="ar-DZ" sz="2000" u="none" strike="noStrike" dirty="0">
                          <a:solidFill>
                            <a:srgbClr val="002A6C"/>
                          </a:solidFill>
                          <a:effectLst/>
                          <a:latin typeface="Times" panose="02020603050405020304" pitchFamily="18" charset="0"/>
                          <a:cs typeface="Times" panose="02020603050405020304" pitchFamily="18" charset="0"/>
                        </a:rPr>
                        <a:t>الت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خطيط دائماً أن يسبق عملي</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ة الت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نفيذ</a:t>
                      </a:r>
                      <a:r>
                        <a:rPr lang="en-US" sz="2000" u="none" strike="noStrike" dirty="0">
                          <a:solidFill>
                            <a:srgbClr val="002A6C"/>
                          </a:solidFill>
                          <a:effectLst/>
                          <a:latin typeface="Times" panose="02020603050405020304" pitchFamily="18" charset="0"/>
                          <a:cs typeface="Times" panose="02020603050405020304" pitchFamily="18" charset="0"/>
                        </a:rPr>
                        <a:t>.</a:t>
                      </a:r>
                      <a:endParaRPr lang="en-US" sz="2000" b="0" i="0" u="none" strike="noStrike" dirty="0">
                        <a:solidFill>
                          <a:srgbClr val="002A6C"/>
                        </a:solidFill>
                        <a:effectLst/>
                        <a:latin typeface="Times" panose="02020603050405020304" pitchFamily="18" charset="0"/>
                        <a:cs typeface="Times" panose="02020603050405020304" pitchFamily="18" charset="0"/>
                      </a:endParaRPr>
                    </a:p>
                  </a:txBody>
                  <a:tcPr marL="6163" marR="6163" marT="6163" marB="0">
                    <a:gradFill>
                      <a:gsLst>
                        <a:gs pos="1250">
                          <a:schemeClr val="bg1">
                            <a:lumMod val="85000"/>
                          </a:schemeClr>
                        </a:gs>
                        <a:gs pos="100000">
                          <a:schemeClr val="bg1">
                            <a:lumMod val="95000"/>
                            <a:alpha val="0"/>
                          </a:schemeClr>
                        </a:gs>
                      </a:gsLst>
                      <a:lin ang="5400000" scaled="1"/>
                    </a:gradFill>
                  </a:tcPr>
                </a:tc>
                <a:extLst>
                  <a:ext uri="{0D108BD9-81ED-4DB2-BD59-A6C34878D82A}">
                    <a16:rowId xmlns:a16="http://schemas.microsoft.com/office/drawing/2014/main" val="10000"/>
                  </a:ext>
                </a:extLst>
              </a:tr>
              <a:tr h="2658186">
                <a:tc>
                  <a:txBody>
                    <a:bodyPr/>
                    <a:lstStyle/>
                    <a:p>
                      <a:pPr marL="0" indent="0" algn="r" defTabSz="914400" rtl="1" eaLnBrk="1" fontAlgn="t" latinLnBrk="0" hangingPunct="1">
                        <a:buClr>
                          <a:srgbClr val="9E3611"/>
                        </a:buClr>
                        <a:buSzPts val="935"/>
                        <a:buFont typeface="Wingdings" panose="05000000000000000000" pitchFamily="2" charset="2"/>
                        <a:buNone/>
                      </a:pP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defTabSz="914400" rtl="1" eaLnBrk="1" fontAlgn="t" latinLnBrk="0" hangingPunct="1">
                        <a:buClr>
                          <a:srgbClr val="9E3611"/>
                        </a:buClr>
                        <a:buSzPts val="935"/>
                        <a:buFont typeface="Wingdings" panose="05000000000000000000" pitchFamily="2" charset="2"/>
                        <a:buNone/>
                      </a:pP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defTabSz="914400" rtl="1" eaLnBrk="1" fontAlgn="t" latinLnBrk="0" hangingPunct="1">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أدوات الت</a:t>
                      </a:r>
                      <a:r>
                        <a:rPr lang="ar-LB" sz="2300" b="1" u="none" strike="noStrike" kern="1200" dirty="0">
                          <a:solidFill>
                            <a:srgbClr val="C00000"/>
                          </a:solidFill>
                          <a:effectLst/>
                          <a:latin typeface="Times" panose="02020603050405020304" pitchFamily="18" charset="0"/>
                          <a:ea typeface="+mn-ea"/>
                          <a:cs typeface="Times" panose="02020603050405020304" pitchFamily="18" charset="0"/>
                        </a:rPr>
                        <a:t>ّ</a:t>
                      </a: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نظيم:</a:t>
                      </a:r>
                      <a:r>
                        <a:rPr lang="ar-DZ" sz="1800" b="1" u="none" strike="noStrike" kern="1200" dirty="0">
                          <a:solidFill>
                            <a:srgbClr val="C00000"/>
                          </a:solidFill>
                          <a:effectLst/>
                          <a:latin typeface="Times" panose="02020603050405020304" pitchFamily="18" charset="0"/>
                          <a:ea typeface="+mn-ea"/>
                          <a:cs typeface="Times" panose="02020603050405020304" pitchFamily="18" charset="0"/>
                        </a:rPr>
                        <a:t> </a:t>
                      </a:r>
                      <a:endParaRPr lang="en-US" sz="18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defTabSz="914400" rtl="1" eaLnBrk="1" fontAlgn="t" latinLnBrk="0" hangingPunct="1">
                        <a:buClr>
                          <a:srgbClr val="9E3611"/>
                        </a:buClr>
                        <a:buSzPts val="935"/>
                        <a:buFont typeface="Wingdings" panose="05000000000000000000" pitchFamily="2" charset="2"/>
                        <a:buNone/>
                      </a:pP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المخط</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طات الهيكلي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توصيف الوظائف، تخطيط الحسابات، ا</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لسياسات والإجراءات</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المالي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ّة</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والموازنات ... الخ. </a:t>
                      </a:r>
                    </a:p>
                  </a:txBody>
                  <a:tcPr marL="6163" marR="6163" marT="6163" marB="0">
                    <a:gradFill>
                      <a:gsLst>
                        <a:gs pos="1250">
                          <a:schemeClr val="bg1">
                            <a:lumMod val="85000"/>
                          </a:schemeClr>
                        </a:gs>
                        <a:gs pos="100000">
                          <a:schemeClr val="bg1">
                            <a:lumMod val="95000"/>
                            <a:alpha val="0"/>
                          </a:schemeClr>
                        </a:gs>
                      </a:gsLst>
                      <a:lin ang="5400000" scaled="1"/>
                    </a:gradFill>
                  </a:tcPr>
                </a:tc>
                <a:tc>
                  <a:txBody>
                    <a:bodyPr/>
                    <a:lstStyle/>
                    <a:p>
                      <a:pPr algn="l" rtl="0" fontAlgn="t">
                        <a:buClr>
                          <a:srgbClr val="9E3611"/>
                        </a:buClr>
                        <a:buSzPts val="935"/>
                        <a:buFont typeface="Wingdings" panose="05000000000000000000" pitchFamily="2" charset="2"/>
                        <a:buChar char="q"/>
                      </a:pPr>
                      <a:endParaRPr lang="en-US" sz="1600" b="1" u="none" strike="noStrike" dirty="0">
                        <a:solidFill>
                          <a:srgbClr val="C00000"/>
                        </a:solidFill>
                        <a:effectLst/>
                        <a:latin typeface="Times" panose="02020603050405020304" pitchFamily="18" charset="0"/>
                        <a:cs typeface="Times" panose="02020603050405020304" pitchFamily="18" charset="0"/>
                      </a:endParaRPr>
                    </a:p>
                    <a:p>
                      <a:pPr algn="r" rtl="1" fontAlgn="t">
                        <a:buClr>
                          <a:srgbClr val="9E3611"/>
                        </a:buClr>
                        <a:buSzPts val="935"/>
                        <a:buFont typeface="Wingdings" panose="05000000000000000000" pitchFamily="2" charset="2"/>
                        <a:buChar char="q"/>
                      </a:pPr>
                      <a:endParaRPr lang="en-US" sz="16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t">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الت</a:t>
                      </a:r>
                      <a:r>
                        <a:rPr lang="ar-LB" sz="2300" b="1" u="none" strike="noStrike" kern="1200" dirty="0">
                          <a:solidFill>
                            <a:srgbClr val="C00000"/>
                          </a:solidFill>
                          <a:effectLst/>
                          <a:latin typeface="Times" panose="02020603050405020304" pitchFamily="18" charset="0"/>
                          <a:ea typeface="+mn-ea"/>
                          <a:cs typeface="Times" panose="02020603050405020304" pitchFamily="18" charset="0"/>
                        </a:rPr>
                        <a:t>ّ</a:t>
                      </a: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نظيم:</a:t>
                      </a: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rtl="1" fontAlgn="t">
                        <a:buClr>
                          <a:srgbClr val="9E3611"/>
                        </a:buClr>
                        <a:buSzPts val="935"/>
                        <a:buFont typeface="Wingdings" panose="05000000000000000000" pitchFamily="2" charset="2"/>
                        <a:buNone/>
                      </a:pPr>
                      <a:r>
                        <a:rPr lang="ar-DZ" sz="1800" b="1" u="none" strike="noStrike" dirty="0">
                          <a:solidFill>
                            <a:srgbClr val="C00000"/>
                          </a:solidFill>
                          <a:effectLst/>
                          <a:latin typeface="Times" panose="02020603050405020304" pitchFamily="18" charset="0"/>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يجب تنسيق موارد المنظ</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مة</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الموظ</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فون والمتطو</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عون، المركبات، الملكي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المال لضمان تنفيذ الخط</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العام</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ويجب توضيح الأنشطة والمسؤولي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ات ال</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تي يتعي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ن ا</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لقيام</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بها</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 وتحديد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زمان</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ها</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و</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لأشخاص</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المعني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ّين بتنفيذها</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a:t>
                      </a:r>
                    </a:p>
                  </a:txBody>
                  <a:tcPr marL="6163" marR="6163" marT="6163" marB="0">
                    <a:gradFill>
                      <a:gsLst>
                        <a:gs pos="1250">
                          <a:schemeClr val="bg1">
                            <a:lumMod val="85000"/>
                          </a:schemeClr>
                        </a:gs>
                        <a:gs pos="100000">
                          <a:schemeClr val="bg1">
                            <a:lumMod val="95000"/>
                            <a:alpha val="0"/>
                          </a:schemeClr>
                        </a:gs>
                      </a:gsLst>
                      <a:lin ang="5400000" scaled="1"/>
                    </a:gradFill>
                  </a:tcPr>
                </a:tc>
                <a:extLst>
                  <a:ext uri="{0D108BD9-81ED-4DB2-BD59-A6C34878D82A}">
                    <a16:rowId xmlns:a16="http://schemas.microsoft.com/office/drawing/2014/main" val="10001"/>
                  </a:ext>
                </a:extLst>
              </a:tr>
            </a:tbl>
          </a:graphicData>
        </a:graphic>
      </p:graphicFrame>
      <p:sp>
        <p:nvSpPr>
          <p:cNvPr id="19462" name="Rectangle 16">
            <a:extLst>
              <a:ext uri="{FF2B5EF4-FFF2-40B4-BE49-F238E27FC236}">
                <a16:creationId xmlns:a16="http://schemas.microsoft.com/office/drawing/2014/main" id="{09611D55-D214-4767-B205-81B4F7FBE731}"/>
              </a:ext>
            </a:extLst>
          </p:cNvPr>
          <p:cNvSpPr>
            <a:spLocks noGrp="1" noChangeArrowheads="1"/>
          </p:cNvSpPr>
          <p:nvPr>
            <p:ph type="title"/>
          </p:nvPr>
        </p:nvSpPr>
        <p:spPr>
          <a:xfrm>
            <a:off x="2933152" y="1205172"/>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أدوات الإدارة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a:t>
            </a:r>
          </a:p>
        </p:txBody>
      </p:sp>
      <p:sp>
        <p:nvSpPr>
          <p:cNvPr id="19463" name="Slide Number Placeholder 1">
            <a:extLst>
              <a:ext uri="{FF2B5EF4-FFF2-40B4-BE49-F238E27FC236}">
                <a16:creationId xmlns:a16="http://schemas.microsoft.com/office/drawing/2014/main" id="{0A2BDE06-53AC-4DB3-AEFA-C9F81916DA9C}"/>
              </a:ext>
            </a:extLst>
          </p:cNvPr>
          <p:cNvSpPr>
            <a:spLocks noGrp="1"/>
          </p:cNvSpPr>
          <p:nvPr>
            <p:ph type="sldNum" sz="quarter" idx="12"/>
          </p:nvPr>
        </p:nvSpPr>
        <p:spPr>
          <a:xfrm>
            <a:off x="9388929" y="6264800"/>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DB43F8-36FC-4A80-ABAD-EAA41BD56BFD}" type="slidenum">
              <a:rPr lang="en-US" altLang="en-US"/>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F6DC7EA-70AF-4CCB-89A0-A15BBD43DA38}"/>
              </a:ext>
            </a:extLst>
          </p:cNvPr>
          <p:cNvSpPr/>
          <p:nvPr/>
        </p:nvSpPr>
        <p:spPr bwMode="auto">
          <a:xfrm>
            <a:off x="1628776" y="970670"/>
            <a:ext cx="8989143" cy="3187417"/>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774E865-AB7D-4C85-8779-E80CB30CAF6A}"/>
              </a:ext>
            </a:extLst>
          </p:cNvPr>
          <p:cNvGraphicFramePr>
            <a:graphicFrameLocks noGrp="1"/>
          </p:cNvGraphicFramePr>
          <p:nvPr>
            <p:extLst>
              <p:ext uri="{D42A27DB-BD31-4B8C-83A1-F6EECF244321}">
                <p14:modId xmlns:p14="http://schemas.microsoft.com/office/powerpoint/2010/main" val="1271954665"/>
              </p:ext>
            </p:extLst>
          </p:nvPr>
        </p:nvGraphicFramePr>
        <p:xfrm>
          <a:off x="1883493" y="1862817"/>
          <a:ext cx="8734426" cy="4523629"/>
        </p:xfrm>
        <a:graphic>
          <a:graphicData uri="http://schemas.openxmlformats.org/drawingml/2006/table">
            <a:tbl>
              <a:tblPr>
                <a:tableStyleId>{5C22544A-7EE6-4342-B048-85BDC9FD1C3A}</a:tableStyleId>
              </a:tblPr>
              <a:tblGrid>
                <a:gridCol w="4343402">
                  <a:extLst>
                    <a:ext uri="{9D8B030D-6E8A-4147-A177-3AD203B41FA5}">
                      <a16:colId xmlns:a16="http://schemas.microsoft.com/office/drawing/2014/main" val="20000"/>
                    </a:ext>
                  </a:extLst>
                </a:gridCol>
                <a:gridCol w="4391024">
                  <a:extLst>
                    <a:ext uri="{9D8B030D-6E8A-4147-A177-3AD203B41FA5}">
                      <a16:colId xmlns:a16="http://schemas.microsoft.com/office/drawing/2014/main" val="20001"/>
                    </a:ext>
                  </a:extLst>
                </a:gridCol>
              </a:tblGrid>
              <a:tr h="1856734">
                <a:tc>
                  <a:txBody>
                    <a:bodyPr/>
                    <a:lstStyle/>
                    <a:p>
                      <a:pPr algn="r" rtl="1" fontAlgn="ctr">
                        <a:buClr>
                          <a:srgbClr val="9E3611"/>
                        </a:buClr>
                        <a:buSzPts val="935"/>
                        <a:buFont typeface="Wingdings" panose="05000000000000000000" pitchFamily="2" charset="2"/>
                        <a:buNone/>
                      </a:pP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90513" indent="0" algn="r" rtl="1" fontAlgn="ctr">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أدوات المراقبة: </a:t>
                      </a: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1600" u="none" strike="noStrike" dirty="0">
                          <a:solidFill>
                            <a:srgbClr val="002A6C"/>
                          </a:solidFill>
                          <a:effectLst/>
                          <a:latin typeface="Times" panose="02020603050405020304" pitchFamily="18" charset="0"/>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الموازنات، الس</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لطة المفو</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ضة، إجراءات الش</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راء، الت</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سوية، الت</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دقيق الد</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اخلي والخارجي، سجل</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 الأصول الث</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ابتة، سياسة المركبات، الت</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أمين ... الخ</a:t>
                      </a:r>
                    </a:p>
                    <a:p>
                      <a:pPr algn="r" rtl="1" fontAlgn="ctr">
                        <a:buClr>
                          <a:srgbClr val="9E3611"/>
                        </a:buClr>
                        <a:buSzPts val="935"/>
                        <a:buFont typeface="Wingdings" panose="05000000000000000000" pitchFamily="2" charset="2"/>
                        <a:buNone/>
                      </a:pPr>
                      <a:endParaRPr lang="en-US" sz="1600" b="0" i="0" u="none" strike="noStrike" dirty="0">
                        <a:solidFill>
                          <a:srgbClr val="002A6C"/>
                        </a:solidFill>
                        <a:effectLst/>
                        <a:latin typeface="Times" panose="02020603050405020304" pitchFamily="18" charset="0"/>
                        <a:cs typeface="Times" panose="02020603050405020304" pitchFamily="18" charset="0"/>
                      </a:endParaRPr>
                    </a:p>
                  </a:txBody>
                  <a:tcPr marL="6163" marR="6163" marT="6163" marB="0" anchor="ctr">
                    <a:gradFill>
                      <a:gsLst>
                        <a:gs pos="1250">
                          <a:schemeClr val="bg1">
                            <a:lumMod val="85000"/>
                          </a:schemeClr>
                        </a:gs>
                        <a:gs pos="100000">
                          <a:schemeClr val="bg1">
                            <a:lumMod val="95000"/>
                            <a:alpha val="0"/>
                          </a:schemeClr>
                        </a:gs>
                      </a:gsLst>
                      <a:lin ang="5400000" scaled="1"/>
                    </a:gradFill>
                  </a:tcPr>
                </a:tc>
                <a:tc>
                  <a:txBody>
                    <a:bodyPr/>
                    <a:lstStyle/>
                    <a:p>
                      <a:pPr algn="l" rtl="0" fontAlgn="ctr">
                        <a:buClr>
                          <a:srgbClr val="9E3611"/>
                        </a:buClr>
                        <a:buSzPts val="935"/>
                        <a:buFont typeface="Wingdings" panose="05000000000000000000" pitchFamily="2" charset="2"/>
                        <a:buNone/>
                      </a:pPr>
                      <a:endParaRPr lang="en-US" sz="20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2300" b="1" u="none" strike="noStrike" dirty="0">
                          <a:solidFill>
                            <a:srgbClr val="C00000"/>
                          </a:solidFill>
                          <a:effectLst/>
                          <a:latin typeface="Times" panose="02020603050405020304" pitchFamily="18" charset="0"/>
                          <a:cs typeface="Times" panose="02020603050405020304" pitchFamily="18" charset="0"/>
                        </a:rPr>
                        <a:t>المراقبة: </a:t>
                      </a:r>
                      <a:endParaRPr lang="en-US" sz="23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ctr">
                        <a:buClr>
                          <a:srgbClr val="9E3611"/>
                        </a:buClr>
                        <a:buSzPts val="935"/>
                        <a:buFont typeface="Wingdings" panose="05000000000000000000" pitchFamily="2" charset="2"/>
                        <a:buNone/>
                      </a:pPr>
                      <a:r>
                        <a:rPr lang="ar-DZ" sz="2000" u="none" strike="noStrike" dirty="0">
                          <a:solidFill>
                            <a:srgbClr val="002A6C"/>
                          </a:solidFill>
                          <a:effectLst/>
                          <a:latin typeface="Times" panose="02020603050405020304" pitchFamily="18" charset="0"/>
                          <a:cs typeface="Times" panose="02020603050405020304" pitchFamily="18" charset="0"/>
                        </a:rPr>
                        <a:t>أنظمة الض</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بط، المراجعة والر</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صد ضروري</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ة لضمان الت</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طبيق الس</a:t>
                      </a:r>
                      <a:r>
                        <a:rPr lang="ar-LB" sz="2000" u="none" strike="noStrike" dirty="0">
                          <a:solidFill>
                            <a:srgbClr val="002A6C"/>
                          </a:solidFill>
                          <a:effectLst/>
                          <a:latin typeface="Times" panose="02020603050405020304" pitchFamily="18" charset="0"/>
                          <a:cs typeface="Times" panose="02020603050405020304" pitchFamily="18" charset="0"/>
                        </a:rPr>
                        <a:t>ّ</a:t>
                      </a:r>
                      <a:r>
                        <a:rPr lang="ar-DZ" sz="2000" u="none" strike="noStrike" dirty="0">
                          <a:solidFill>
                            <a:srgbClr val="002A6C"/>
                          </a:solidFill>
                          <a:effectLst/>
                          <a:latin typeface="Times" panose="02020603050405020304" pitchFamily="18" charset="0"/>
                          <a:cs typeface="Times" panose="02020603050405020304" pitchFamily="18" charset="0"/>
                        </a:rPr>
                        <a:t>ليم للإجراءات و</a:t>
                      </a:r>
                      <a:r>
                        <a:rPr lang="ar-LB" sz="2000" u="none" strike="noStrike" dirty="0">
                          <a:solidFill>
                            <a:srgbClr val="002A6C"/>
                          </a:solidFill>
                          <a:effectLst/>
                          <a:latin typeface="Times" panose="02020603050405020304" pitchFamily="18" charset="0"/>
                          <a:cs typeface="Times" panose="02020603050405020304" pitchFamily="18" charset="0"/>
                        </a:rPr>
                        <a:t>ال</a:t>
                      </a:r>
                      <a:r>
                        <a:rPr lang="ar-DZ" sz="2000" u="none" strike="noStrike" dirty="0">
                          <a:solidFill>
                            <a:srgbClr val="002A6C"/>
                          </a:solidFill>
                          <a:effectLst/>
                          <a:latin typeface="Times" panose="02020603050405020304" pitchFamily="18" charset="0"/>
                          <a:cs typeface="Times" panose="02020603050405020304" pitchFamily="18" charset="0"/>
                        </a:rPr>
                        <a:t>ا</a:t>
                      </a:r>
                      <a:r>
                        <a:rPr lang="ar-LB" sz="2000" u="none" strike="noStrike" dirty="0">
                          <a:solidFill>
                            <a:srgbClr val="002A6C"/>
                          </a:solidFill>
                          <a:effectLst/>
                          <a:latin typeface="Times" panose="02020603050405020304" pitchFamily="18" charset="0"/>
                          <a:cs typeface="Times" panose="02020603050405020304" pitchFamily="18" charset="0"/>
                        </a:rPr>
                        <a:t>ستخادم الصّحيح ل</a:t>
                      </a:r>
                      <a:r>
                        <a:rPr lang="ar-DZ" sz="2000" u="none" strike="noStrike" dirty="0">
                          <a:solidFill>
                            <a:srgbClr val="002A6C"/>
                          </a:solidFill>
                          <a:effectLst/>
                          <a:latin typeface="Times" panose="02020603050405020304" pitchFamily="18" charset="0"/>
                          <a:cs typeface="Times" panose="02020603050405020304" pitchFamily="18" charset="0"/>
                        </a:rPr>
                        <a:t>لموارد خلال تنفيذ البرنامج</a:t>
                      </a:r>
                      <a:endParaRPr lang="en-US" sz="2000" b="0" i="0" u="none" strike="noStrike" dirty="0">
                        <a:solidFill>
                          <a:srgbClr val="002A6C"/>
                        </a:solidFill>
                        <a:effectLst/>
                        <a:latin typeface="Times" panose="02020603050405020304" pitchFamily="18" charset="0"/>
                        <a:cs typeface="Times" panose="02020603050405020304" pitchFamily="18" charset="0"/>
                      </a:endParaRPr>
                    </a:p>
                  </a:txBody>
                  <a:tcPr marL="6163" marR="6163" marT="6163" marB="0">
                    <a:gradFill>
                      <a:gsLst>
                        <a:gs pos="1250">
                          <a:schemeClr val="bg1">
                            <a:lumMod val="85000"/>
                          </a:schemeClr>
                        </a:gs>
                        <a:gs pos="100000">
                          <a:schemeClr val="bg1">
                            <a:lumMod val="95000"/>
                            <a:alpha val="0"/>
                          </a:schemeClr>
                        </a:gs>
                      </a:gsLst>
                      <a:lin ang="5400000" scaled="1"/>
                    </a:gradFill>
                  </a:tcPr>
                </a:tc>
                <a:extLst>
                  <a:ext uri="{0D108BD9-81ED-4DB2-BD59-A6C34878D82A}">
                    <a16:rowId xmlns:a16="http://schemas.microsoft.com/office/drawing/2014/main" val="10000"/>
                  </a:ext>
                </a:extLst>
              </a:tr>
              <a:tr h="2658186">
                <a:tc>
                  <a:txBody>
                    <a:bodyPr/>
                    <a:lstStyle/>
                    <a:p>
                      <a:pPr marL="0" indent="0" algn="r" defTabSz="914400" rtl="1" eaLnBrk="1" fontAlgn="t" latinLnBrk="0" hangingPunct="1">
                        <a:buClr>
                          <a:srgbClr val="9E3611"/>
                        </a:buClr>
                        <a:buSzPts val="935"/>
                        <a:buFont typeface="Wingdings" panose="05000000000000000000" pitchFamily="2" charset="2"/>
                        <a:buNone/>
                      </a:pP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0" indent="0" algn="r" defTabSz="914400" rtl="1" eaLnBrk="1" fontAlgn="t" latinLnBrk="0" hangingPunct="1">
                        <a:buClr>
                          <a:srgbClr val="9E3611"/>
                        </a:buClr>
                        <a:buSzPts val="935"/>
                        <a:buFont typeface="Wingdings" panose="05000000000000000000" pitchFamily="2" charset="2"/>
                        <a:buNone/>
                      </a:pP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defTabSz="914400" rtl="1" eaLnBrk="1" fontAlgn="t" latinLnBrk="0" hangingPunct="1">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أدوات المتابعة:</a:t>
                      </a: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defTabSz="914400" rtl="1" eaLnBrk="1" fontAlgn="t" latinLnBrk="0" hangingPunct="1">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تقارير رصد الموازنة، البيانات المالي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تقارير الجهات المانحة، تقارير المراجعة، تقارير التقييم .. الخ</a:t>
                      </a:r>
                    </a:p>
                    <a:p>
                      <a:pPr marL="0" indent="0" algn="r" defTabSz="914400" rtl="1" eaLnBrk="1" fontAlgn="t" latinLnBrk="0" hangingPunct="1">
                        <a:buClr>
                          <a:srgbClr val="9E3611"/>
                        </a:buClr>
                        <a:buSzPts val="935"/>
                        <a:buFont typeface="Wingdings" panose="05000000000000000000" pitchFamily="2" charset="2"/>
                        <a:buNone/>
                      </a:pPr>
                      <a:endParaRPr lang="ar-DZ" sz="2000" u="none" strike="noStrike" kern="1200" dirty="0">
                        <a:solidFill>
                          <a:srgbClr val="002A6C"/>
                        </a:solidFill>
                        <a:effectLst/>
                        <a:latin typeface="Times" panose="02020603050405020304" pitchFamily="18" charset="0"/>
                        <a:ea typeface="+mn-ea"/>
                        <a:cs typeface="Times" panose="02020603050405020304" pitchFamily="18" charset="0"/>
                      </a:endParaRPr>
                    </a:p>
                  </a:txBody>
                  <a:tcPr marL="6163" marR="6163" marT="6163" marB="0">
                    <a:gradFill>
                      <a:gsLst>
                        <a:gs pos="1250">
                          <a:schemeClr val="bg1">
                            <a:lumMod val="85000"/>
                          </a:schemeClr>
                        </a:gs>
                        <a:gs pos="100000">
                          <a:schemeClr val="bg1">
                            <a:lumMod val="95000"/>
                            <a:alpha val="0"/>
                          </a:schemeClr>
                        </a:gs>
                      </a:gsLst>
                      <a:lin ang="5400000" scaled="1"/>
                    </a:gradFill>
                  </a:tcPr>
                </a:tc>
                <a:tc>
                  <a:txBody>
                    <a:bodyPr/>
                    <a:lstStyle/>
                    <a:p>
                      <a:pPr algn="l" rtl="0" fontAlgn="t">
                        <a:buClr>
                          <a:srgbClr val="9E3611"/>
                        </a:buClr>
                        <a:buSzPts val="935"/>
                        <a:buFont typeface="Wingdings" panose="05000000000000000000" pitchFamily="2" charset="2"/>
                        <a:buChar char="q"/>
                      </a:pPr>
                      <a:endParaRPr lang="en-US" sz="1600" b="1" u="none" strike="noStrike" dirty="0">
                        <a:solidFill>
                          <a:srgbClr val="C00000"/>
                        </a:solidFill>
                        <a:effectLst/>
                        <a:latin typeface="Times" panose="02020603050405020304" pitchFamily="18" charset="0"/>
                        <a:cs typeface="Times" panose="02020603050405020304" pitchFamily="18" charset="0"/>
                      </a:endParaRPr>
                    </a:p>
                    <a:p>
                      <a:pPr algn="r" rtl="1" fontAlgn="t">
                        <a:buClr>
                          <a:srgbClr val="9E3611"/>
                        </a:buClr>
                        <a:buSzPts val="935"/>
                        <a:buFont typeface="Wingdings" panose="05000000000000000000" pitchFamily="2" charset="2"/>
                        <a:buChar char="q"/>
                      </a:pPr>
                      <a:endParaRPr lang="en-US" sz="1600" b="1" u="none" strike="noStrike" dirty="0">
                        <a:solidFill>
                          <a:srgbClr val="C00000"/>
                        </a:solidFill>
                        <a:effectLst/>
                        <a:latin typeface="Times" panose="02020603050405020304" pitchFamily="18" charset="0"/>
                        <a:cs typeface="Times" panose="02020603050405020304" pitchFamily="18" charset="0"/>
                      </a:endParaRPr>
                    </a:p>
                    <a:p>
                      <a:pPr marL="222250" indent="0" algn="r" rtl="1" fontAlgn="t">
                        <a:buClr>
                          <a:srgbClr val="9E3611"/>
                        </a:buClr>
                        <a:buSzPts val="935"/>
                        <a:buFont typeface="Wingdings" panose="05000000000000000000" pitchFamily="2" charset="2"/>
                        <a:buNone/>
                      </a:pPr>
                      <a:r>
                        <a:rPr lang="ar-DZ" sz="2300" b="1" u="none" strike="noStrike" kern="1200" dirty="0">
                          <a:solidFill>
                            <a:srgbClr val="C00000"/>
                          </a:solidFill>
                          <a:effectLst/>
                          <a:latin typeface="Times" panose="02020603050405020304" pitchFamily="18" charset="0"/>
                          <a:ea typeface="+mn-ea"/>
                          <a:cs typeface="Times" panose="02020603050405020304" pitchFamily="18" charset="0"/>
                        </a:rPr>
                        <a:t>المتابعة: </a:t>
                      </a:r>
                      <a:endParaRPr lang="en-US" sz="2300" b="1" u="none" strike="noStrike" kern="1200" dirty="0">
                        <a:solidFill>
                          <a:srgbClr val="C00000"/>
                        </a:solidFill>
                        <a:effectLst/>
                        <a:latin typeface="Times" panose="02020603050405020304" pitchFamily="18" charset="0"/>
                        <a:ea typeface="+mn-ea"/>
                        <a:cs typeface="Times" panose="02020603050405020304" pitchFamily="18" charset="0"/>
                      </a:endParaRPr>
                    </a:p>
                    <a:p>
                      <a:pPr marL="222250" indent="0" algn="r" rtl="1" fontAlgn="t">
                        <a:buClr>
                          <a:srgbClr val="9E3611"/>
                        </a:buClr>
                        <a:buSzPts val="935"/>
                        <a:buFont typeface="Wingdings" panose="05000000000000000000" pitchFamily="2" charset="2"/>
                        <a:buNone/>
                      </a:pPr>
                      <a:r>
                        <a:rPr lang="ar-DZ" sz="1800" b="1" u="none" strike="noStrike" dirty="0">
                          <a:solidFill>
                            <a:srgbClr val="C00000"/>
                          </a:solidFill>
                          <a:effectLst/>
                          <a:latin typeface="Times" panose="02020603050405020304" pitchFamily="18" charset="0"/>
                          <a:cs typeface="Times" panose="02020603050405020304" pitchFamily="18" charset="0"/>
                        </a:rPr>
                        <a:t> </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تشمل تقديم معلومات منتظمة وفي الوقت المناسب للمدراء والجهات المعني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لأغراض المتابعة. تشمل المتابعة مقارنة الأداء الفعلي مع الخطط لتقييم فعالي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الخطط وتحديد نقاط الض</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عف في وقت مبكر وات</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خاذ إجراءات تصحيحي</a:t>
                      </a:r>
                      <a:r>
                        <a:rPr lang="ar-LB" sz="2000" u="none" strike="noStrike" kern="1200" dirty="0">
                          <a:solidFill>
                            <a:srgbClr val="002A6C"/>
                          </a:solidFill>
                          <a:effectLst/>
                          <a:latin typeface="Times" panose="02020603050405020304" pitchFamily="18" charset="0"/>
                          <a:ea typeface="+mn-ea"/>
                          <a:cs typeface="Times" panose="02020603050405020304" pitchFamily="18" charset="0"/>
                        </a:rPr>
                        <a:t>ّ</a:t>
                      </a:r>
                      <a:r>
                        <a:rPr lang="ar-DZ" sz="2000" u="none" strike="noStrike" kern="1200" dirty="0">
                          <a:solidFill>
                            <a:srgbClr val="002A6C"/>
                          </a:solidFill>
                          <a:effectLst/>
                          <a:latin typeface="Times" panose="02020603050405020304" pitchFamily="18" charset="0"/>
                          <a:ea typeface="+mn-ea"/>
                          <a:cs typeface="Times" panose="02020603050405020304" pitchFamily="18" charset="0"/>
                        </a:rPr>
                        <a:t>ة عند الحاجة</a:t>
                      </a:r>
                    </a:p>
                  </a:txBody>
                  <a:tcPr marL="6163" marR="6163" marT="6163" marB="0">
                    <a:gradFill>
                      <a:gsLst>
                        <a:gs pos="1250">
                          <a:schemeClr val="bg1">
                            <a:lumMod val="85000"/>
                          </a:schemeClr>
                        </a:gs>
                        <a:gs pos="100000">
                          <a:schemeClr val="bg1">
                            <a:lumMod val="95000"/>
                            <a:alpha val="0"/>
                          </a:schemeClr>
                        </a:gs>
                      </a:gsLst>
                      <a:lin ang="5400000" scaled="1"/>
                    </a:gradFill>
                  </a:tcPr>
                </a:tc>
                <a:extLst>
                  <a:ext uri="{0D108BD9-81ED-4DB2-BD59-A6C34878D82A}">
                    <a16:rowId xmlns:a16="http://schemas.microsoft.com/office/drawing/2014/main" val="10001"/>
                  </a:ext>
                </a:extLst>
              </a:tr>
            </a:tbl>
          </a:graphicData>
        </a:graphic>
      </p:graphicFrame>
      <p:sp>
        <p:nvSpPr>
          <p:cNvPr id="21510" name="Rectangle 16">
            <a:extLst>
              <a:ext uri="{FF2B5EF4-FFF2-40B4-BE49-F238E27FC236}">
                <a16:creationId xmlns:a16="http://schemas.microsoft.com/office/drawing/2014/main" id="{ACEA831D-0093-4F92-992D-394ED963DD92}"/>
              </a:ext>
            </a:extLst>
          </p:cNvPr>
          <p:cNvSpPr>
            <a:spLocks noGrp="1" noChangeArrowheads="1"/>
          </p:cNvSpPr>
          <p:nvPr>
            <p:ph type="title"/>
          </p:nvPr>
        </p:nvSpPr>
        <p:spPr>
          <a:xfrm>
            <a:off x="2569483" y="1225766"/>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أدوات الإدارة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a:t>
            </a:r>
          </a:p>
        </p:txBody>
      </p:sp>
      <p:sp>
        <p:nvSpPr>
          <p:cNvPr id="21511" name="Slide Number Placeholder 1">
            <a:extLst>
              <a:ext uri="{FF2B5EF4-FFF2-40B4-BE49-F238E27FC236}">
                <a16:creationId xmlns:a16="http://schemas.microsoft.com/office/drawing/2014/main" id="{C6CB282D-53CC-4E60-960D-4278DBD6C3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5CDB50-0B81-447C-AF12-0B781AB5D059}" type="slidenum">
              <a:rPr lang="en-US" altLang="en-US"/>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reeform 6">
            <a:extLst>
              <a:ext uri="{FF2B5EF4-FFF2-40B4-BE49-F238E27FC236}">
                <a16:creationId xmlns:a16="http://schemas.microsoft.com/office/drawing/2014/main" id="{664374D6-20B0-49E0-85D5-E343F18862F5}"/>
              </a:ext>
            </a:extLst>
          </p:cNvPr>
          <p:cNvSpPr>
            <a:spLocks/>
          </p:cNvSpPr>
          <p:nvPr/>
        </p:nvSpPr>
        <p:spPr bwMode="auto">
          <a:xfrm rot="1566685">
            <a:off x="6749143" y="1966662"/>
            <a:ext cx="2744107" cy="3926794"/>
          </a:xfrm>
          <a:custGeom>
            <a:avLst/>
            <a:gdLst>
              <a:gd name="T0" fmla="*/ 980 w 2420"/>
              <a:gd name="T1" fmla="*/ 64 h 3463"/>
              <a:gd name="T2" fmla="*/ 1252 w 2420"/>
              <a:gd name="T3" fmla="*/ 293 h 3463"/>
              <a:gd name="T4" fmla="*/ 1372 w 2420"/>
              <a:gd name="T5" fmla="*/ 625 h 3463"/>
              <a:gd name="T6" fmla="*/ 1303 w 2420"/>
              <a:gd name="T7" fmla="*/ 993 h 3463"/>
              <a:gd name="T8" fmla="*/ 1058 w 2420"/>
              <a:gd name="T9" fmla="*/ 1263 h 3463"/>
              <a:gd name="T10" fmla="*/ 722 w 2420"/>
              <a:gd name="T11" fmla="*/ 1370 h 3463"/>
              <a:gd name="T12" fmla="*/ 571 w 2420"/>
              <a:gd name="T13" fmla="*/ 1387 h 3463"/>
              <a:gd name="T14" fmla="*/ 369 w 2420"/>
              <a:gd name="T15" fmla="*/ 1555 h 3463"/>
              <a:gd name="T16" fmla="*/ 335 w 2420"/>
              <a:gd name="T17" fmla="*/ 1828 h 3463"/>
              <a:gd name="T18" fmla="*/ 502 w 2420"/>
              <a:gd name="T19" fmla="*/ 2044 h 3463"/>
              <a:gd name="T20" fmla="*/ 779 w 2420"/>
              <a:gd name="T21" fmla="*/ 2082 h 3463"/>
              <a:gd name="T22" fmla="*/ 993 w 2420"/>
              <a:gd name="T23" fmla="*/ 1924 h 3463"/>
              <a:gd name="T24" fmla="*/ 1048 w 2420"/>
              <a:gd name="T25" fmla="*/ 1713 h 3463"/>
              <a:gd name="T26" fmla="*/ 1154 w 2420"/>
              <a:gd name="T27" fmla="*/ 1361 h 3463"/>
              <a:gd name="T28" fmla="*/ 1425 w 2420"/>
              <a:gd name="T29" fmla="*/ 1115 h 3463"/>
              <a:gd name="T30" fmla="*/ 1793 w 2420"/>
              <a:gd name="T31" fmla="*/ 1045 h 3463"/>
              <a:gd name="T32" fmla="*/ 2125 w 2420"/>
              <a:gd name="T33" fmla="*/ 1166 h 3463"/>
              <a:gd name="T34" fmla="*/ 2354 w 2420"/>
              <a:gd name="T35" fmla="*/ 1438 h 3463"/>
              <a:gd name="T36" fmla="*/ 2415 w 2420"/>
              <a:gd name="T37" fmla="*/ 1788 h 3463"/>
              <a:gd name="T38" fmla="*/ 2294 w 2420"/>
              <a:gd name="T39" fmla="*/ 2120 h 3463"/>
              <a:gd name="T40" fmla="*/ 2026 w 2420"/>
              <a:gd name="T41" fmla="*/ 2347 h 3463"/>
              <a:gd name="T42" fmla="*/ 1745 w 2420"/>
              <a:gd name="T43" fmla="*/ 2413 h 3463"/>
              <a:gd name="T44" fmla="*/ 1501 w 2420"/>
              <a:gd name="T45" fmla="*/ 2489 h 3463"/>
              <a:gd name="T46" fmla="*/ 1363 w 2420"/>
              <a:gd name="T47" fmla="*/ 2728 h 3463"/>
              <a:gd name="T48" fmla="*/ 1436 w 2420"/>
              <a:gd name="T49" fmla="*/ 3000 h 3463"/>
              <a:gd name="T50" fmla="*/ 1675 w 2420"/>
              <a:gd name="T51" fmla="*/ 3139 h 3463"/>
              <a:gd name="T52" fmla="*/ 1944 w 2420"/>
              <a:gd name="T53" fmla="*/ 3067 h 3463"/>
              <a:gd name="T54" fmla="*/ 2084 w 2420"/>
              <a:gd name="T55" fmla="*/ 2832 h 3463"/>
              <a:gd name="T56" fmla="*/ 2408 w 2420"/>
              <a:gd name="T57" fmla="*/ 2903 h 3463"/>
              <a:gd name="T58" fmla="*/ 2258 w 2420"/>
              <a:gd name="T59" fmla="*/ 3220 h 3463"/>
              <a:gd name="T60" fmla="*/ 1969 w 2420"/>
              <a:gd name="T61" fmla="*/ 3422 h 3463"/>
              <a:gd name="T62" fmla="*/ 1615 w 2420"/>
              <a:gd name="T63" fmla="*/ 3453 h 3463"/>
              <a:gd name="T64" fmla="*/ 1294 w 2420"/>
              <a:gd name="T65" fmla="*/ 3303 h 3463"/>
              <a:gd name="T66" fmla="*/ 1091 w 2420"/>
              <a:gd name="T67" fmla="*/ 3013 h 3463"/>
              <a:gd name="T68" fmla="*/ 1060 w 2420"/>
              <a:gd name="T69" fmla="*/ 2651 h 3463"/>
              <a:gd name="T70" fmla="*/ 1223 w 2420"/>
              <a:gd name="T71" fmla="*/ 2323 h 3463"/>
              <a:gd name="T72" fmla="*/ 1534 w 2420"/>
              <a:gd name="T73" fmla="*/ 2122 h 3463"/>
              <a:gd name="T74" fmla="*/ 1745 w 2420"/>
              <a:gd name="T75" fmla="*/ 2093 h 3463"/>
              <a:gd name="T76" fmla="*/ 1957 w 2420"/>
              <a:gd name="T77" fmla="*/ 2012 h 3463"/>
              <a:gd name="T78" fmla="*/ 2088 w 2420"/>
              <a:gd name="T79" fmla="*/ 1780 h 3463"/>
              <a:gd name="T80" fmla="*/ 2016 w 2420"/>
              <a:gd name="T81" fmla="*/ 1511 h 3463"/>
              <a:gd name="T82" fmla="*/ 1778 w 2420"/>
              <a:gd name="T83" fmla="*/ 1374 h 3463"/>
              <a:gd name="T84" fmla="*/ 1516 w 2420"/>
              <a:gd name="T85" fmla="*/ 1441 h 3463"/>
              <a:gd name="T86" fmla="*/ 1375 w 2420"/>
              <a:gd name="T87" fmla="*/ 1664 h 3463"/>
              <a:gd name="T88" fmla="*/ 1340 w 2420"/>
              <a:gd name="T89" fmla="*/ 1939 h 3463"/>
              <a:gd name="T90" fmla="*/ 1144 w 2420"/>
              <a:gd name="T91" fmla="*/ 2246 h 3463"/>
              <a:gd name="T92" fmla="*/ 812 w 2420"/>
              <a:gd name="T93" fmla="*/ 2412 h 3463"/>
              <a:gd name="T94" fmla="*/ 450 w 2420"/>
              <a:gd name="T95" fmla="*/ 2383 h 3463"/>
              <a:gd name="T96" fmla="*/ 160 w 2420"/>
              <a:gd name="T97" fmla="*/ 2178 h 3463"/>
              <a:gd name="T98" fmla="*/ 9 w 2420"/>
              <a:gd name="T99" fmla="*/ 1859 h 3463"/>
              <a:gd name="T100" fmla="*/ 40 w 2420"/>
              <a:gd name="T101" fmla="*/ 1507 h 3463"/>
              <a:gd name="T102" fmla="*/ 237 w 2420"/>
              <a:gd name="T103" fmla="*/ 1219 h 3463"/>
              <a:gd name="T104" fmla="*/ 549 w 2420"/>
              <a:gd name="T105" fmla="*/ 1066 h 3463"/>
              <a:gd name="T106" fmla="*/ 752 w 2420"/>
              <a:gd name="T107" fmla="*/ 1048 h 3463"/>
              <a:gd name="T108" fmla="*/ 977 w 2420"/>
              <a:gd name="T109" fmla="*/ 907 h 3463"/>
              <a:gd name="T110" fmla="*/ 1045 w 2420"/>
              <a:gd name="T111" fmla="*/ 644 h 3463"/>
              <a:gd name="T112" fmla="*/ 907 w 2420"/>
              <a:gd name="T113" fmla="*/ 406 h 3463"/>
              <a:gd name="T114" fmla="*/ 638 w 2420"/>
              <a:gd name="T115" fmla="*/ 335 h 3463"/>
              <a:gd name="T116" fmla="*/ 403 w 2420"/>
              <a:gd name="T117" fmla="*/ 469 h 3463"/>
              <a:gd name="T118" fmla="*/ 325 w 2420"/>
              <a:gd name="T119" fmla="*/ 706 h 3463"/>
              <a:gd name="T120" fmla="*/ 46 w 2420"/>
              <a:gd name="T121" fmla="*/ 451 h 3463"/>
              <a:gd name="T122" fmla="*/ 250 w 2420"/>
              <a:gd name="T123" fmla="*/ 160 h 3463"/>
              <a:gd name="T124" fmla="*/ 570 w 2420"/>
              <a:gd name="T125" fmla="*/ 11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0" h="3463">
                <a:moveTo>
                  <a:pt x="690" y="0"/>
                </a:moveTo>
                <a:lnTo>
                  <a:pt x="751" y="3"/>
                </a:lnTo>
                <a:lnTo>
                  <a:pt x="810" y="11"/>
                </a:lnTo>
                <a:lnTo>
                  <a:pt x="868" y="23"/>
                </a:lnTo>
                <a:lnTo>
                  <a:pt x="925" y="41"/>
                </a:lnTo>
                <a:lnTo>
                  <a:pt x="980" y="64"/>
                </a:lnTo>
                <a:lnTo>
                  <a:pt x="1032" y="91"/>
                </a:lnTo>
                <a:lnTo>
                  <a:pt x="1082" y="124"/>
                </a:lnTo>
                <a:lnTo>
                  <a:pt x="1130" y="160"/>
                </a:lnTo>
                <a:lnTo>
                  <a:pt x="1175" y="201"/>
                </a:lnTo>
                <a:lnTo>
                  <a:pt x="1216" y="246"/>
                </a:lnTo>
                <a:lnTo>
                  <a:pt x="1252" y="293"/>
                </a:lnTo>
                <a:lnTo>
                  <a:pt x="1284" y="343"/>
                </a:lnTo>
                <a:lnTo>
                  <a:pt x="1311" y="396"/>
                </a:lnTo>
                <a:lnTo>
                  <a:pt x="1334" y="451"/>
                </a:lnTo>
                <a:lnTo>
                  <a:pt x="1352" y="507"/>
                </a:lnTo>
                <a:lnTo>
                  <a:pt x="1365" y="566"/>
                </a:lnTo>
                <a:lnTo>
                  <a:pt x="1372" y="625"/>
                </a:lnTo>
                <a:lnTo>
                  <a:pt x="1375" y="686"/>
                </a:lnTo>
                <a:lnTo>
                  <a:pt x="1372" y="750"/>
                </a:lnTo>
                <a:lnTo>
                  <a:pt x="1364" y="813"/>
                </a:lnTo>
                <a:lnTo>
                  <a:pt x="1349" y="875"/>
                </a:lnTo>
                <a:lnTo>
                  <a:pt x="1329" y="935"/>
                </a:lnTo>
                <a:lnTo>
                  <a:pt x="1303" y="993"/>
                </a:lnTo>
                <a:lnTo>
                  <a:pt x="1272" y="1047"/>
                </a:lnTo>
                <a:lnTo>
                  <a:pt x="1238" y="1097"/>
                </a:lnTo>
                <a:lnTo>
                  <a:pt x="1198" y="1146"/>
                </a:lnTo>
                <a:lnTo>
                  <a:pt x="1155" y="1189"/>
                </a:lnTo>
                <a:lnTo>
                  <a:pt x="1108" y="1229"/>
                </a:lnTo>
                <a:lnTo>
                  <a:pt x="1058" y="1263"/>
                </a:lnTo>
                <a:lnTo>
                  <a:pt x="1007" y="1294"/>
                </a:lnTo>
                <a:lnTo>
                  <a:pt x="953" y="1319"/>
                </a:lnTo>
                <a:lnTo>
                  <a:pt x="898" y="1339"/>
                </a:lnTo>
                <a:lnTo>
                  <a:pt x="841" y="1355"/>
                </a:lnTo>
                <a:lnTo>
                  <a:pt x="782" y="1365"/>
                </a:lnTo>
                <a:lnTo>
                  <a:pt x="722" y="1370"/>
                </a:lnTo>
                <a:lnTo>
                  <a:pt x="690" y="1371"/>
                </a:lnTo>
                <a:lnTo>
                  <a:pt x="683" y="1371"/>
                </a:lnTo>
                <a:lnTo>
                  <a:pt x="661" y="1370"/>
                </a:lnTo>
                <a:lnTo>
                  <a:pt x="661" y="1369"/>
                </a:lnTo>
                <a:lnTo>
                  <a:pt x="615" y="1376"/>
                </a:lnTo>
                <a:lnTo>
                  <a:pt x="571" y="1387"/>
                </a:lnTo>
                <a:lnTo>
                  <a:pt x="529" y="1404"/>
                </a:lnTo>
                <a:lnTo>
                  <a:pt x="489" y="1426"/>
                </a:lnTo>
                <a:lnTo>
                  <a:pt x="454" y="1452"/>
                </a:lnTo>
                <a:lnTo>
                  <a:pt x="421" y="1483"/>
                </a:lnTo>
                <a:lnTo>
                  <a:pt x="393" y="1517"/>
                </a:lnTo>
                <a:lnTo>
                  <a:pt x="369" y="1555"/>
                </a:lnTo>
                <a:lnTo>
                  <a:pt x="349" y="1596"/>
                </a:lnTo>
                <a:lnTo>
                  <a:pt x="334" y="1639"/>
                </a:lnTo>
                <a:lnTo>
                  <a:pt x="325" y="1684"/>
                </a:lnTo>
                <a:lnTo>
                  <a:pt x="322" y="1732"/>
                </a:lnTo>
                <a:lnTo>
                  <a:pt x="325" y="1781"/>
                </a:lnTo>
                <a:lnTo>
                  <a:pt x="335" y="1828"/>
                </a:lnTo>
                <a:lnTo>
                  <a:pt x="351" y="1872"/>
                </a:lnTo>
                <a:lnTo>
                  <a:pt x="372" y="1914"/>
                </a:lnTo>
                <a:lnTo>
                  <a:pt x="398" y="1953"/>
                </a:lnTo>
                <a:lnTo>
                  <a:pt x="428" y="1988"/>
                </a:lnTo>
                <a:lnTo>
                  <a:pt x="463" y="2018"/>
                </a:lnTo>
                <a:lnTo>
                  <a:pt x="502" y="2044"/>
                </a:lnTo>
                <a:lnTo>
                  <a:pt x="544" y="2065"/>
                </a:lnTo>
                <a:lnTo>
                  <a:pt x="589" y="2081"/>
                </a:lnTo>
                <a:lnTo>
                  <a:pt x="636" y="2091"/>
                </a:lnTo>
                <a:lnTo>
                  <a:pt x="685" y="2094"/>
                </a:lnTo>
                <a:lnTo>
                  <a:pt x="733" y="2091"/>
                </a:lnTo>
                <a:lnTo>
                  <a:pt x="779" y="2082"/>
                </a:lnTo>
                <a:lnTo>
                  <a:pt x="823" y="2068"/>
                </a:lnTo>
                <a:lnTo>
                  <a:pt x="864" y="2048"/>
                </a:lnTo>
                <a:lnTo>
                  <a:pt x="902" y="2022"/>
                </a:lnTo>
                <a:lnTo>
                  <a:pt x="936" y="1993"/>
                </a:lnTo>
                <a:lnTo>
                  <a:pt x="967" y="1960"/>
                </a:lnTo>
                <a:lnTo>
                  <a:pt x="993" y="1924"/>
                </a:lnTo>
                <a:lnTo>
                  <a:pt x="1015" y="1883"/>
                </a:lnTo>
                <a:lnTo>
                  <a:pt x="1031" y="1840"/>
                </a:lnTo>
                <a:lnTo>
                  <a:pt x="1043" y="1795"/>
                </a:lnTo>
                <a:lnTo>
                  <a:pt x="1048" y="1746"/>
                </a:lnTo>
                <a:lnTo>
                  <a:pt x="1047" y="1727"/>
                </a:lnTo>
                <a:lnTo>
                  <a:pt x="1048" y="1713"/>
                </a:lnTo>
                <a:lnTo>
                  <a:pt x="1052" y="1651"/>
                </a:lnTo>
                <a:lnTo>
                  <a:pt x="1061" y="1589"/>
                </a:lnTo>
                <a:lnTo>
                  <a:pt x="1076" y="1529"/>
                </a:lnTo>
                <a:lnTo>
                  <a:pt x="1097" y="1471"/>
                </a:lnTo>
                <a:lnTo>
                  <a:pt x="1122" y="1414"/>
                </a:lnTo>
                <a:lnTo>
                  <a:pt x="1154" y="1361"/>
                </a:lnTo>
                <a:lnTo>
                  <a:pt x="1190" y="1309"/>
                </a:lnTo>
                <a:lnTo>
                  <a:pt x="1229" y="1262"/>
                </a:lnTo>
                <a:lnTo>
                  <a:pt x="1273" y="1219"/>
                </a:lnTo>
                <a:lnTo>
                  <a:pt x="1321" y="1180"/>
                </a:lnTo>
                <a:lnTo>
                  <a:pt x="1371" y="1145"/>
                </a:lnTo>
                <a:lnTo>
                  <a:pt x="1425" y="1115"/>
                </a:lnTo>
                <a:lnTo>
                  <a:pt x="1483" y="1089"/>
                </a:lnTo>
                <a:lnTo>
                  <a:pt x="1543" y="1068"/>
                </a:lnTo>
                <a:lnTo>
                  <a:pt x="1605" y="1054"/>
                </a:lnTo>
                <a:lnTo>
                  <a:pt x="1668" y="1045"/>
                </a:lnTo>
                <a:lnTo>
                  <a:pt x="1732" y="1042"/>
                </a:lnTo>
                <a:lnTo>
                  <a:pt x="1793" y="1045"/>
                </a:lnTo>
                <a:lnTo>
                  <a:pt x="1852" y="1052"/>
                </a:lnTo>
                <a:lnTo>
                  <a:pt x="1911" y="1066"/>
                </a:lnTo>
                <a:lnTo>
                  <a:pt x="1967" y="1084"/>
                </a:lnTo>
                <a:lnTo>
                  <a:pt x="2022" y="1106"/>
                </a:lnTo>
                <a:lnTo>
                  <a:pt x="2075" y="1133"/>
                </a:lnTo>
                <a:lnTo>
                  <a:pt x="2125" y="1166"/>
                </a:lnTo>
                <a:lnTo>
                  <a:pt x="2172" y="1202"/>
                </a:lnTo>
                <a:lnTo>
                  <a:pt x="2217" y="1243"/>
                </a:lnTo>
                <a:lnTo>
                  <a:pt x="2258" y="1287"/>
                </a:lnTo>
                <a:lnTo>
                  <a:pt x="2294" y="1335"/>
                </a:lnTo>
                <a:lnTo>
                  <a:pt x="2327" y="1385"/>
                </a:lnTo>
                <a:lnTo>
                  <a:pt x="2354" y="1438"/>
                </a:lnTo>
                <a:lnTo>
                  <a:pt x="2377" y="1492"/>
                </a:lnTo>
                <a:lnTo>
                  <a:pt x="2395" y="1549"/>
                </a:lnTo>
                <a:lnTo>
                  <a:pt x="2407" y="1608"/>
                </a:lnTo>
                <a:lnTo>
                  <a:pt x="2415" y="1666"/>
                </a:lnTo>
                <a:lnTo>
                  <a:pt x="2418" y="1727"/>
                </a:lnTo>
                <a:lnTo>
                  <a:pt x="2415" y="1788"/>
                </a:lnTo>
                <a:lnTo>
                  <a:pt x="2407" y="1847"/>
                </a:lnTo>
                <a:lnTo>
                  <a:pt x="2395" y="1906"/>
                </a:lnTo>
                <a:lnTo>
                  <a:pt x="2377" y="1963"/>
                </a:lnTo>
                <a:lnTo>
                  <a:pt x="2354" y="2017"/>
                </a:lnTo>
                <a:lnTo>
                  <a:pt x="2327" y="2070"/>
                </a:lnTo>
                <a:lnTo>
                  <a:pt x="2294" y="2120"/>
                </a:lnTo>
                <a:lnTo>
                  <a:pt x="2258" y="2167"/>
                </a:lnTo>
                <a:lnTo>
                  <a:pt x="2217" y="2212"/>
                </a:lnTo>
                <a:lnTo>
                  <a:pt x="2173" y="2252"/>
                </a:lnTo>
                <a:lnTo>
                  <a:pt x="2127" y="2288"/>
                </a:lnTo>
                <a:lnTo>
                  <a:pt x="2078" y="2320"/>
                </a:lnTo>
                <a:lnTo>
                  <a:pt x="2026" y="2347"/>
                </a:lnTo>
                <a:lnTo>
                  <a:pt x="1974" y="2369"/>
                </a:lnTo>
                <a:lnTo>
                  <a:pt x="1918" y="2388"/>
                </a:lnTo>
                <a:lnTo>
                  <a:pt x="1861" y="2400"/>
                </a:lnTo>
                <a:lnTo>
                  <a:pt x="1804" y="2409"/>
                </a:lnTo>
                <a:lnTo>
                  <a:pt x="1745" y="2413"/>
                </a:lnTo>
                <a:lnTo>
                  <a:pt x="1745" y="2413"/>
                </a:lnTo>
                <a:lnTo>
                  <a:pt x="1724" y="2413"/>
                </a:lnTo>
                <a:lnTo>
                  <a:pt x="1675" y="2416"/>
                </a:lnTo>
                <a:lnTo>
                  <a:pt x="1627" y="2426"/>
                </a:lnTo>
                <a:lnTo>
                  <a:pt x="1582" y="2441"/>
                </a:lnTo>
                <a:lnTo>
                  <a:pt x="1540" y="2462"/>
                </a:lnTo>
                <a:lnTo>
                  <a:pt x="1501" y="2489"/>
                </a:lnTo>
                <a:lnTo>
                  <a:pt x="1467" y="2520"/>
                </a:lnTo>
                <a:lnTo>
                  <a:pt x="1436" y="2555"/>
                </a:lnTo>
                <a:lnTo>
                  <a:pt x="1410" y="2594"/>
                </a:lnTo>
                <a:lnTo>
                  <a:pt x="1389" y="2636"/>
                </a:lnTo>
                <a:lnTo>
                  <a:pt x="1373" y="2681"/>
                </a:lnTo>
                <a:lnTo>
                  <a:pt x="1363" y="2728"/>
                </a:lnTo>
                <a:lnTo>
                  <a:pt x="1360" y="2777"/>
                </a:lnTo>
                <a:lnTo>
                  <a:pt x="1363" y="2827"/>
                </a:lnTo>
                <a:lnTo>
                  <a:pt x="1373" y="2874"/>
                </a:lnTo>
                <a:lnTo>
                  <a:pt x="1389" y="2919"/>
                </a:lnTo>
                <a:lnTo>
                  <a:pt x="1410" y="2961"/>
                </a:lnTo>
                <a:lnTo>
                  <a:pt x="1436" y="3000"/>
                </a:lnTo>
                <a:lnTo>
                  <a:pt x="1467" y="3035"/>
                </a:lnTo>
                <a:lnTo>
                  <a:pt x="1501" y="3065"/>
                </a:lnTo>
                <a:lnTo>
                  <a:pt x="1540" y="3091"/>
                </a:lnTo>
                <a:lnTo>
                  <a:pt x="1582" y="3112"/>
                </a:lnTo>
                <a:lnTo>
                  <a:pt x="1627" y="3128"/>
                </a:lnTo>
                <a:lnTo>
                  <a:pt x="1675" y="3139"/>
                </a:lnTo>
                <a:lnTo>
                  <a:pt x="1724" y="3142"/>
                </a:lnTo>
                <a:lnTo>
                  <a:pt x="1773" y="3139"/>
                </a:lnTo>
                <a:lnTo>
                  <a:pt x="1819" y="3129"/>
                </a:lnTo>
                <a:lnTo>
                  <a:pt x="1864" y="3113"/>
                </a:lnTo>
                <a:lnTo>
                  <a:pt x="1906" y="3092"/>
                </a:lnTo>
                <a:lnTo>
                  <a:pt x="1944" y="3067"/>
                </a:lnTo>
                <a:lnTo>
                  <a:pt x="1979" y="3037"/>
                </a:lnTo>
                <a:lnTo>
                  <a:pt x="2009" y="3002"/>
                </a:lnTo>
                <a:lnTo>
                  <a:pt x="2037" y="2964"/>
                </a:lnTo>
                <a:lnTo>
                  <a:pt x="2058" y="2922"/>
                </a:lnTo>
                <a:lnTo>
                  <a:pt x="2073" y="2878"/>
                </a:lnTo>
                <a:lnTo>
                  <a:pt x="2084" y="2832"/>
                </a:lnTo>
                <a:lnTo>
                  <a:pt x="2088" y="2784"/>
                </a:lnTo>
                <a:lnTo>
                  <a:pt x="2088" y="2765"/>
                </a:lnTo>
                <a:lnTo>
                  <a:pt x="2420" y="2765"/>
                </a:lnTo>
                <a:lnTo>
                  <a:pt x="2420" y="2784"/>
                </a:lnTo>
                <a:lnTo>
                  <a:pt x="2417" y="2844"/>
                </a:lnTo>
                <a:lnTo>
                  <a:pt x="2408" y="2903"/>
                </a:lnTo>
                <a:lnTo>
                  <a:pt x="2395" y="2961"/>
                </a:lnTo>
                <a:lnTo>
                  <a:pt x="2377" y="3017"/>
                </a:lnTo>
                <a:lnTo>
                  <a:pt x="2354" y="3071"/>
                </a:lnTo>
                <a:lnTo>
                  <a:pt x="2327" y="3123"/>
                </a:lnTo>
                <a:lnTo>
                  <a:pt x="2295" y="3173"/>
                </a:lnTo>
                <a:lnTo>
                  <a:pt x="2258" y="3220"/>
                </a:lnTo>
                <a:lnTo>
                  <a:pt x="2217" y="3265"/>
                </a:lnTo>
                <a:lnTo>
                  <a:pt x="2172" y="3304"/>
                </a:lnTo>
                <a:lnTo>
                  <a:pt x="2125" y="3341"/>
                </a:lnTo>
                <a:lnTo>
                  <a:pt x="2075" y="3373"/>
                </a:lnTo>
                <a:lnTo>
                  <a:pt x="2023" y="3400"/>
                </a:lnTo>
                <a:lnTo>
                  <a:pt x="1969" y="3422"/>
                </a:lnTo>
                <a:lnTo>
                  <a:pt x="1912" y="3440"/>
                </a:lnTo>
                <a:lnTo>
                  <a:pt x="1854" y="3453"/>
                </a:lnTo>
                <a:lnTo>
                  <a:pt x="1795" y="3461"/>
                </a:lnTo>
                <a:lnTo>
                  <a:pt x="1734" y="3463"/>
                </a:lnTo>
                <a:lnTo>
                  <a:pt x="1675" y="3461"/>
                </a:lnTo>
                <a:lnTo>
                  <a:pt x="1615" y="3453"/>
                </a:lnTo>
                <a:lnTo>
                  <a:pt x="1556" y="3440"/>
                </a:lnTo>
                <a:lnTo>
                  <a:pt x="1500" y="3422"/>
                </a:lnTo>
                <a:lnTo>
                  <a:pt x="1445" y="3399"/>
                </a:lnTo>
                <a:lnTo>
                  <a:pt x="1392" y="3372"/>
                </a:lnTo>
                <a:lnTo>
                  <a:pt x="1343" y="3340"/>
                </a:lnTo>
                <a:lnTo>
                  <a:pt x="1294" y="3303"/>
                </a:lnTo>
                <a:lnTo>
                  <a:pt x="1250" y="3262"/>
                </a:lnTo>
                <a:lnTo>
                  <a:pt x="1209" y="3217"/>
                </a:lnTo>
                <a:lnTo>
                  <a:pt x="1173" y="3170"/>
                </a:lnTo>
                <a:lnTo>
                  <a:pt x="1140" y="3120"/>
                </a:lnTo>
                <a:lnTo>
                  <a:pt x="1113" y="3067"/>
                </a:lnTo>
                <a:lnTo>
                  <a:pt x="1091" y="3013"/>
                </a:lnTo>
                <a:lnTo>
                  <a:pt x="1073" y="2956"/>
                </a:lnTo>
                <a:lnTo>
                  <a:pt x="1059" y="2898"/>
                </a:lnTo>
                <a:lnTo>
                  <a:pt x="1052" y="2838"/>
                </a:lnTo>
                <a:lnTo>
                  <a:pt x="1050" y="2777"/>
                </a:lnTo>
                <a:lnTo>
                  <a:pt x="1052" y="2714"/>
                </a:lnTo>
                <a:lnTo>
                  <a:pt x="1060" y="2651"/>
                </a:lnTo>
                <a:lnTo>
                  <a:pt x="1075" y="2590"/>
                </a:lnTo>
                <a:lnTo>
                  <a:pt x="1095" y="2531"/>
                </a:lnTo>
                <a:lnTo>
                  <a:pt x="1120" y="2473"/>
                </a:lnTo>
                <a:lnTo>
                  <a:pt x="1151" y="2420"/>
                </a:lnTo>
                <a:lnTo>
                  <a:pt x="1184" y="2370"/>
                </a:lnTo>
                <a:lnTo>
                  <a:pt x="1223" y="2323"/>
                </a:lnTo>
                <a:lnTo>
                  <a:pt x="1265" y="2279"/>
                </a:lnTo>
                <a:lnTo>
                  <a:pt x="1311" y="2239"/>
                </a:lnTo>
                <a:lnTo>
                  <a:pt x="1364" y="2202"/>
                </a:lnTo>
                <a:lnTo>
                  <a:pt x="1418" y="2169"/>
                </a:lnTo>
                <a:lnTo>
                  <a:pt x="1475" y="2143"/>
                </a:lnTo>
                <a:lnTo>
                  <a:pt x="1534" y="2122"/>
                </a:lnTo>
                <a:lnTo>
                  <a:pt x="1595" y="2106"/>
                </a:lnTo>
                <a:lnTo>
                  <a:pt x="1657" y="2097"/>
                </a:lnTo>
                <a:lnTo>
                  <a:pt x="1721" y="2093"/>
                </a:lnTo>
                <a:lnTo>
                  <a:pt x="1723" y="2093"/>
                </a:lnTo>
                <a:lnTo>
                  <a:pt x="1726" y="2093"/>
                </a:lnTo>
                <a:lnTo>
                  <a:pt x="1745" y="2093"/>
                </a:lnTo>
                <a:lnTo>
                  <a:pt x="1745" y="2093"/>
                </a:lnTo>
                <a:lnTo>
                  <a:pt x="1792" y="2088"/>
                </a:lnTo>
                <a:lnTo>
                  <a:pt x="1837" y="2077"/>
                </a:lnTo>
                <a:lnTo>
                  <a:pt x="1880" y="2060"/>
                </a:lnTo>
                <a:lnTo>
                  <a:pt x="1920" y="2038"/>
                </a:lnTo>
                <a:lnTo>
                  <a:pt x="1957" y="2012"/>
                </a:lnTo>
                <a:lnTo>
                  <a:pt x="1990" y="1981"/>
                </a:lnTo>
                <a:lnTo>
                  <a:pt x="2019" y="1948"/>
                </a:lnTo>
                <a:lnTo>
                  <a:pt x="2044" y="1910"/>
                </a:lnTo>
                <a:lnTo>
                  <a:pt x="2064" y="1869"/>
                </a:lnTo>
                <a:lnTo>
                  <a:pt x="2079" y="1825"/>
                </a:lnTo>
                <a:lnTo>
                  <a:pt x="2088" y="1780"/>
                </a:lnTo>
                <a:lnTo>
                  <a:pt x="2091" y="1732"/>
                </a:lnTo>
                <a:lnTo>
                  <a:pt x="2088" y="1682"/>
                </a:lnTo>
                <a:lnTo>
                  <a:pt x="2078" y="1636"/>
                </a:lnTo>
                <a:lnTo>
                  <a:pt x="2063" y="1591"/>
                </a:lnTo>
                <a:lnTo>
                  <a:pt x="2042" y="1550"/>
                </a:lnTo>
                <a:lnTo>
                  <a:pt x="2016" y="1511"/>
                </a:lnTo>
                <a:lnTo>
                  <a:pt x="1985" y="1476"/>
                </a:lnTo>
                <a:lnTo>
                  <a:pt x="1951" y="1446"/>
                </a:lnTo>
                <a:lnTo>
                  <a:pt x="1912" y="1420"/>
                </a:lnTo>
                <a:lnTo>
                  <a:pt x="1870" y="1399"/>
                </a:lnTo>
                <a:lnTo>
                  <a:pt x="1826" y="1383"/>
                </a:lnTo>
                <a:lnTo>
                  <a:pt x="1778" y="1374"/>
                </a:lnTo>
                <a:lnTo>
                  <a:pt x="1730" y="1370"/>
                </a:lnTo>
                <a:lnTo>
                  <a:pt x="1683" y="1374"/>
                </a:lnTo>
                <a:lnTo>
                  <a:pt x="1638" y="1383"/>
                </a:lnTo>
                <a:lnTo>
                  <a:pt x="1594" y="1397"/>
                </a:lnTo>
                <a:lnTo>
                  <a:pt x="1554" y="1417"/>
                </a:lnTo>
                <a:lnTo>
                  <a:pt x="1516" y="1441"/>
                </a:lnTo>
                <a:lnTo>
                  <a:pt x="1481" y="1469"/>
                </a:lnTo>
                <a:lnTo>
                  <a:pt x="1451" y="1502"/>
                </a:lnTo>
                <a:lnTo>
                  <a:pt x="1425" y="1538"/>
                </a:lnTo>
                <a:lnTo>
                  <a:pt x="1404" y="1577"/>
                </a:lnTo>
                <a:lnTo>
                  <a:pt x="1387" y="1620"/>
                </a:lnTo>
                <a:lnTo>
                  <a:pt x="1375" y="1664"/>
                </a:lnTo>
                <a:lnTo>
                  <a:pt x="1369" y="1712"/>
                </a:lnTo>
                <a:lnTo>
                  <a:pt x="1370" y="1738"/>
                </a:lnTo>
                <a:lnTo>
                  <a:pt x="1370" y="1758"/>
                </a:lnTo>
                <a:lnTo>
                  <a:pt x="1365" y="1819"/>
                </a:lnTo>
                <a:lnTo>
                  <a:pt x="1355" y="1880"/>
                </a:lnTo>
                <a:lnTo>
                  <a:pt x="1340" y="1939"/>
                </a:lnTo>
                <a:lnTo>
                  <a:pt x="1320" y="1996"/>
                </a:lnTo>
                <a:lnTo>
                  <a:pt x="1294" y="2052"/>
                </a:lnTo>
                <a:lnTo>
                  <a:pt x="1263" y="2105"/>
                </a:lnTo>
                <a:lnTo>
                  <a:pt x="1227" y="2156"/>
                </a:lnTo>
                <a:lnTo>
                  <a:pt x="1187" y="2203"/>
                </a:lnTo>
                <a:lnTo>
                  <a:pt x="1144" y="2246"/>
                </a:lnTo>
                <a:lnTo>
                  <a:pt x="1096" y="2286"/>
                </a:lnTo>
                <a:lnTo>
                  <a:pt x="1046" y="2321"/>
                </a:lnTo>
                <a:lnTo>
                  <a:pt x="992" y="2351"/>
                </a:lnTo>
                <a:lnTo>
                  <a:pt x="933" y="2377"/>
                </a:lnTo>
                <a:lnTo>
                  <a:pt x="873" y="2397"/>
                </a:lnTo>
                <a:lnTo>
                  <a:pt x="812" y="2412"/>
                </a:lnTo>
                <a:lnTo>
                  <a:pt x="749" y="2420"/>
                </a:lnTo>
                <a:lnTo>
                  <a:pt x="685" y="2424"/>
                </a:lnTo>
                <a:lnTo>
                  <a:pt x="625" y="2420"/>
                </a:lnTo>
                <a:lnTo>
                  <a:pt x="565" y="2413"/>
                </a:lnTo>
                <a:lnTo>
                  <a:pt x="506" y="2400"/>
                </a:lnTo>
                <a:lnTo>
                  <a:pt x="450" y="2383"/>
                </a:lnTo>
                <a:lnTo>
                  <a:pt x="395" y="2359"/>
                </a:lnTo>
                <a:lnTo>
                  <a:pt x="342" y="2332"/>
                </a:lnTo>
                <a:lnTo>
                  <a:pt x="293" y="2301"/>
                </a:lnTo>
                <a:lnTo>
                  <a:pt x="245" y="2264"/>
                </a:lnTo>
                <a:lnTo>
                  <a:pt x="201" y="2223"/>
                </a:lnTo>
                <a:lnTo>
                  <a:pt x="160" y="2178"/>
                </a:lnTo>
                <a:lnTo>
                  <a:pt x="123" y="2131"/>
                </a:lnTo>
                <a:lnTo>
                  <a:pt x="90" y="2080"/>
                </a:lnTo>
                <a:lnTo>
                  <a:pt x="63" y="2028"/>
                </a:lnTo>
                <a:lnTo>
                  <a:pt x="41" y="1973"/>
                </a:lnTo>
                <a:lnTo>
                  <a:pt x="23" y="1916"/>
                </a:lnTo>
                <a:lnTo>
                  <a:pt x="9" y="1859"/>
                </a:lnTo>
                <a:lnTo>
                  <a:pt x="2" y="1799"/>
                </a:lnTo>
                <a:lnTo>
                  <a:pt x="0" y="1738"/>
                </a:lnTo>
                <a:lnTo>
                  <a:pt x="2" y="1679"/>
                </a:lnTo>
                <a:lnTo>
                  <a:pt x="9" y="1620"/>
                </a:lnTo>
                <a:lnTo>
                  <a:pt x="22" y="1563"/>
                </a:lnTo>
                <a:lnTo>
                  <a:pt x="40" y="1507"/>
                </a:lnTo>
                <a:lnTo>
                  <a:pt x="61" y="1453"/>
                </a:lnTo>
                <a:lnTo>
                  <a:pt x="88" y="1401"/>
                </a:lnTo>
                <a:lnTo>
                  <a:pt x="119" y="1351"/>
                </a:lnTo>
                <a:lnTo>
                  <a:pt x="154" y="1304"/>
                </a:lnTo>
                <a:lnTo>
                  <a:pt x="194" y="1260"/>
                </a:lnTo>
                <a:lnTo>
                  <a:pt x="237" y="1219"/>
                </a:lnTo>
                <a:lnTo>
                  <a:pt x="283" y="1182"/>
                </a:lnTo>
                <a:lnTo>
                  <a:pt x="333" y="1150"/>
                </a:lnTo>
                <a:lnTo>
                  <a:pt x="383" y="1123"/>
                </a:lnTo>
                <a:lnTo>
                  <a:pt x="437" y="1098"/>
                </a:lnTo>
                <a:lnTo>
                  <a:pt x="492" y="1081"/>
                </a:lnTo>
                <a:lnTo>
                  <a:pt x="549" y="1066"/>
                </a:lnTo>
                <a:lnTo>
                  <a:pt x="607" y="1057"/>
                </a:lnTo>
                <a:lnTo>
                  <a:pt x="667" y="1053"/>
                </a:lnTo>
                <a:lnTo>
                  <a:pt x="680" y="1053"/>
                </a:lnTo>
                <a:lnTo>
                  <a:pt x="682" y="1053"/>
                </a:lnTo>
                <a:lnTo>
                  <a:pt x="704" y="1053"/>
                </a:lnTo>
                <a:lnTo>
                  <a:pt x="752" y="1048"/>
                </a:lnTo>
                <a:lnTo>
                  <a:pt x="797" y="1036"/>
                </a:lnTo>
                <a:lnTo>
                  <a:pt x="840" y="1020"/>
                </a:lnTo>
                <a:lnTo>
                  <a:pt x="879" y="999"/>
                </a:lnTo>
                <a:lnTo>
                  <a:pt x="915" y="972"/>
                </a:lnTo>
                <a:lnTo>
                  <a:pt x="948" y="942"/>
                </a:lnTo>
                <a:lnTo>
                  <a:pt x="977" y="907"/>
                </a:lnTo>
                <a:lnTo>
                  <a:pt x="1002" y="870"/>
                </a:lnTo>
                <a:lnTo>
                  <a:pt x="1022" y="829"/>
                </a:lnTo>
                <a:lnTo>
                  <a:pt x="1036" y="786"/>
                </a:lnTo>
                <a:lnTo>
                  <a:pt x="1045" y="740"/>
                </a:lnTo>
                <a:lnTo>
                  <a:pt x="1048" y="692"/>
                </a:lnTo>
                <a:lnTo>
                  <a:pt x="1045" y="644"/>
                </a:lnTo>
                <a:lnTo>
                  <a:pt x="1035" y="597"/>
                </a:lnTo>
                <a:lnTo>
                  <a:pt x="1019" y="552"/>
                </a:lnTo>
                <a:lnTo>
                  <a:pt x="998" y="510"/>
                </a:lnTo>
                <a:lnTo>
                  <a:pt x="972" y="472"/>
                </a:lnTo>
                <a:lnTo>
                  <a:pt x="942" y="437"/>
                </a:lnTo>
                <a:lnTo>
                  <a:pt x="907" y="406"/>
                </a:lnTo>
                <a:lnTo>
                  <a:pt x="869" y="381"/>
                </a:lnTo>
                <a:lnTo>
                  <a:pt x="827" y="360"/>
                </a:lnTo>
                <a:lnTo>
                  <a:pt x="782" y="345"/>
                </a:lnTo>
                <a:lnTo>
                  <a:pt x="736" y="335"/>
                </a:lnTo>
                <a:lnTo>
                  <a:pt x="687" y="331"/>
                </a:lnTo>
                <a:lnTo>
                  <a:pt x="638" y="335"/>
                </a:lnTo>
                <a:lnTo>
                  <a:pt x="592" y="345"/>
                </a:lnTo>
                <a:lnTo>
                  <a:pt x="548" y="359"/>
                </a:lnTo>
                <a:lnTo>
                  <a:pt x="506" y="380"/>
                </a:lnTo>
                <a:lnTo>
                  <a:pt x="468" y="405"/>
                </a:lnTo>
                <a:lnTo>
                  <a:pt x="434" y="436"/>
                </a:lnTo>
                <a:lnTo>
                  <a:pt x="403" y="469"/>
                </a:lnTo>
                <a:lnTo>
                  <a:pt x="377" y="507"/>
                </a:lnTo>
                <a:lnTo>
                  <a:pt x="356" y="549"/>
                </a:lnTo>
                <a:lnTo>
                  <a:pt x="340" y="592"/>
                </a:lnTo>
                <a:lnTo>
                  <a:pt x="330" y="639"/>
                </a:lnTo>
                <a:lnTo>
                  <a:pt x="325" y="687"/>
                </a:lnTo>
                <a:lnTo>
                  <a:pt x="325" y="706"/>
                </a:lnTo>
                <a:lnTo>
                  <a:pt x="5" y="706"/>
                </a:lnTo>
                <a:lnTo>
                  <a:pt x="5" y="686"/>
                </a:lnTo>
                <a:lnTo>
                  <a:pt x="7" y="625"/>
                </a:lnTo>
                <a:lnTo>
                  <a:pt x="16" y="566"/>
                </a:lnTo>
                <a:lnTo>
                  <a:pt x="28" y="507"/>
                </a:lnTo>
                <a:lnTo>
                  <a:pt x="46" y="451"/>
                </a:lnTo>
                <a:lnTo>
                  <a:pt x="68" y="396"/>
                </a:lnTo>
                <a:lnTo>
                  <a:pt x="96" y="343"/>
                </a:lnTo>
                <a:lnTo>
                  <a:pt x="128" y="293"/>
                </a:lnTo>
                <a:lnTo>
                  <a:pt x="165" y="246"/>
                </a:lnTo>
                <a:lnTo>
                  <a:pt x="206" y="201"/>
                </a:lnTo>
                <a:lnTo>
                  <a:pt x="250" y="160"/>
                </a:lnTo>
                <a:lnTo>
                  <a:pt x="298" y="124"/>
                </a:lnTo>
                <a:lnTo>
                  <a:pt x="349" y="91"/>
                </a:lnTo>
                <a:lnTo>
                  <a:pt x="401" y="64"/>
                </a:lnTo>
                <a:lnTo>
                  <a:pt x="456" y="41"/>
                </a:lnTo>
                <a:lnTo>
                  <a:pt x="512" y="23"/>
                </a:lnTo>
                <a:lnTo>
                  <a:pt x="570" y="11"/>
                </a:lnTo>
                <a:lnTo>
                  <a:pt x="630" y="3"/>
                </a:lnTo>
                <a:lnTo>
                  <a:pt x="690" y="0"/>
                </a:lnTo>
                <a:close/>
              </a:path>
            </a:pathLst>
          </a:custGeom>
          <a:gradFill flip="none" rotWithShape="1">
            <a:gsLst>
              <a:gs pos="75000">
                <a:srgbClr val="3B92CD">
                  <a:alpha val="75000"/>
                </a:srgbClr>
              </a:gs>
              <a:gs pos="50000">
                <a:srgbClr val="002A6C">
                  <a:alpha val="75000"/>
                </a:srgbClr>
              </a:gs>
              <a:gs pos="25000">
                <a:srgbClr val="56BCD7"/>
              </a:gs>
              <a:gs pos="0">
                <a:srgbClr val="002A6C"/>
              </a:gs>
              <a:gs pos="100000">
                <a:srgbClr val="3B92CD">
                  <a:lumMod val="75000"/>
                </a:srgbClr>
              </a:gs>
            </a:gsLst>
            <a:lin ang="2700000" scaled="1"/>
            <a:tileRect/>
          </a:gradFill>
          <a:ln w="0">
            <a:noFill/>
            <a:prstDash val="solid"/>
            <a:round/>
            <a:headEnd/>
            <a:tailEnd/>
          </a:ln>
          <a:effectLst>
            <a:outerShdw blurRad="381000" dist="38100" dir="8100000" sx="103000" sy="103000" algn="tr" rotWithShape="0">
              <a:prstClr val="black">
                <a:alpha val="23000"/>
              </a:prstClr>
            </a:outerShdw>
          </a:effectLst>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50" name="Oval 149">
            <a:extLst>
              <a:ext uri="{FF2B5EF4-FFF2-40B4-BE49-F238E27FC236}">
                <a16:creationId xmlns:a16="http://schemas.microsoft.com/office/drawing/2014/main" id="{9D46E23A-E0AF-4203-8E42-06BECC812B82}"/>
              </a:ext>
            </a:extLst>
          </p:cNvPr>
          <p:cNvSpPr/>
          <p:nvPr/>
        </p:nvSpPr>
        <p:spPr>
          <a:xfrm>
            <a:off x="8270764" y="3827999"/>
            <a:ext cx="703263" cy="703263"/>
          </a:xfrm>
          <a:prstGeom prst="ellipse">
            <a:avLst/>
          </a:prstGeom>
          <a:gradFill>
            <a:gsLst>
              <a:gs pos="81000">
                <a:srgbClr val="EEEEEE"/>
              </a:gs>
              <a:gs pos="0">
                <a:sysClr val="window" lastClr="FFFFFF"/>
              </a:gs>
              <a:gs pos="100000">
                <a:sysClr val="window" lastClr="FFFFFF">
                  <a:lumMod val="85000"/>
                </a:sysClr>
              </a:gs>
            </a:gsLst>
            <a:path path="circle">
              <a:fillToRect l="50000" t="50000" r="50000" b="50000"/>
            </a:path>
          </a:gradFill>
          <a:ln w="25400" cap="flat" cmpd="sng" algn="ctr">
            <a:noFill/>
            <a:prstDash val="solid"/>
          </a:ln>
          <a:effectLst>
            <a:outerShdw blurRad="241300" sx="102000" sy="102000" algn="ctr" rotWithShape="0">
              <a:prstClr val="black">
                <a:alpha val="41000"/>
              </a:prstClr>
            </a:outerShdw>
          </a:effectLst>
        </p:spPr>
        <p:txBody>
          <a:bodyPr anchor="ctr"/>
          <a:lstStyle/>
          <a:p>
            <a:pPr algn="ctr" defTabSz="870722">
              <a:defRPr/>
            </a:pPr>
            <a:endParaRPr lang="en-US" sz="1714" kern="0">
              <a:solidFill>
                <a:prstClr val="white"/>
              </a:solidFill>
              <a:latin typeface="Times New Roman" panose="02020603050405020304" pitchFamily="18" charset="0"/>
              <a:cs typeface="Times New Roman" panose="02020603050405020304" pitchFamily="18" charset="0"/>
            </a:endParaRPr>
          </a:p>
        </p:txBody>
      </p:sp>
      <p:sp>
        <p:nvSpPr>
          <p:cNvPr id="151" name="Oval 150">
            <a:extLst>
              <a:ext uri="{FF2B5EF4-FFF2-40B4-BE49-F238E27FC236}">
                <a16:creationId xmlns:a16="http://schemas.microsoft.com/office/drawing/2014/main" id="{A4DC5186-4451-4760-80C5-4915C2E1AC53}"/>
              </a:ext>
            </a:extLst>
          </p:cNvPr>
          <p:cNvSpPr/>
          <p:nvPr/>
        </p:nvSpPr>
        <p:spPr>
          <a:xfrm>
            <a:off x="7236636" y="3330335"/>
            <a:ext cx="703263" cy="703263"/>
          </a:xfrm>
          <a:prstGeom prst="ellipse">
            <a:avLst/>
          </a:prstGeom>
          <a:gradFill>
            <a:gsLst>
              <a:gs pos="81000">
                <a:srgbClr val="EEEEEE"/>
              </a:gs>
              <a:gs pos="0">
                <a:sysClr val="window" lastClr="FFFFFF"/>
              </a:gs>
              <a:gs pos="100000">
                <a:sysClr val="window" lastClr="FFFFFF">
                  <a:lumMod val="85000"/>
                </a:sysClr>
              </a:gs>
            </a:gsLst>
            <a:path path="circle">
              <a:fillToRect l="50000" t="50000" r="50000" b="50000"/>
            </a:path>
          </a:gradFill>
          <a:ln w="25400" cap="flat" cmpd="sng" algn="ctr">
            <a:noFill/>
            <a:prstDash val="solid"/>
          </a:ln>
          <a:effectLst>
            <a:outerShdw blurRad="241300" sx="102000" sy="102000" algn="ctr" rotWithShape="0">
              <a:prstClr val="black">
                <a:alpha val="41000"/>
              </a:prstClr>
            </a:outerShdw>
          </a:effectLst>
        </p:spPr>
        <p:txBody>
          <a:bodyPr anchor="ctr"/>
          <a:lstStyle/>
          <a:p>
            <a:pPr algn="ctr" defTabSz="870722">
              <a:defRPr/>
            </a:pPr>
            <a:endParaRPr lang="en-US" sz="1714" kern="0">
              <a:solidFill>
                <a:prstClr val="white"/>
              </a:solidFill>
              <a:latin typeface="Times New Roman" panose="02020603050405020304" pitchFamily="18" charset="0"/>
              <a:cs typeface="Times New Roman" panose="02020603050405020304" pitchFamily="18" charset="0"/>
            </a:endParaRPr>
          </a:p>
        </p:txBody>
      </p:sp>
      <p:sp>
        <p:nvSpPr>
          <p:cNvPr id="152" name="Oval 151">
            <a:extLst>
              <a:ext uri="{FF2B5EF4-FFF2-40B4-BE49-F238E27FC236}">
                <a16:creationId xmlns:a16="http://schemas.microsoft.com/office/drawing/2014/main" id="{21E1CA40-5A2D-4500-9C88-C39A5129DE30}"/>
              </a:ext>
            </a:extLst>
          </p:cNvPr>
          <p:cNvSpPr/>
          <p:nvPr/>
        </p:nvSpPr>
        <p:spPr>
          <a:xfrm>
            <a:off x="7769565" y="2260407"/>
            <a:ext cx="703263" cy="703263"/>
          </a:xfrm>
          <a:prstGeom prst="ellipse">
            <a:avLst/>
          </a:prstGeom>
          <a:gradFill>
            <a:gsLst>
              <a:gs pos="81000">
                <a:srgbClr val="EEEEEE"/>
              </a:gs>
              <a:gs pos="0">
                <a:sysClr val="window" lastClr="FFFFFF"/>
              </a:gs>
              <a:gs pos="100000">
                <a:sysClr val="window" lastClr="FFFFFF">
                  <a:lumMod val="85000"/>
                </a:sysClr>
              </a:gs>
            </a:gsLst>
            <a:path path="circle">
              <a:fillToRect l="50000" t="50000" r="50000" b="50000"/>
            </a:path>
          </a:gradFill>
          <a:ln w="25400" cap="flat" cmpd="sng" algn="ctr">
            <a:noFill/>
            <a:prstDash val="solid"/>
          </a:ln>
          <a:effectLst>
            <a:outerShdw blurRad="241300" sx="102000" sy="102000" algn="ctr" rotWithShape="0">
              <a:prstClr val="black">
                <a:alpha val="41000"/>
              </a:prstClr>
            </a:outerShdw>
          </a:effectLst>
        </p:spPr>
        <p:txBody>
          <a:bodyPr anchor="ctr"/>
          <a:lstStyle/>
          <a:p>
            <a:pPr algn="ctr" defTabSz="870722">
              <a:defRPr/>
            </a:pPr>
            <a:endParaRPr lang="en-US" sz="1714" kern="0">
              <a:solidFill>
                <a:prstClr val="white"/>
              </a:solidFill>
              <a:latin typeface="Times New Roman" panose="02020603050405020304" pitchFamily="18" charset="0"/>
              <a:cs typeface="Times New Roman" panose="02020603050405020304" pitchFamily="18" charset="0"/>
            </a:endParaRPr>
          </a:p>
        </p:txBody>
      </p:sp>
      <p:sp>
        <p:nvSpPr>
          <p:cNvPr id="153" name="Oval 152">
            <a:extLst>
              <a:ext uri="{FF2B5EF4-FFF2-40B4-BE49-F238E27FC236}">
                <a16:creationId xmlns:a16="http://schemas.microsoft.com/office/drawing/2014/main" id="{A6351044-29C8-4BB1-9064-7B07B68C23F8}"/>
              </a:ext>
            </a:extLst>
          </p:cNvPr>
          <p:cNvSpPr/>
          <p:nvPr/>
        </p:nvSpPr>
        <p:spPr>
          <a:xfrm>
            <a:off x="7769565" y="4898685"/>
            <a:ext cx="703263" cy="703263"/>
          </a:xfrm>
          <a:prstGeom prst="ellipse">
            <a:avLst/>
          </a:prstGeom>
          <a:gradFill>
            <a:gsLst>
              <a:gs pos="81000">
                <a:srgbClr val="EEEEEE"/>
              </a:gs>
              <a:gs pos="0">
                <a:sysClr val="window" lastClr="FFFFFF"/>
              </a:gs>
              <a:gs pos="100000">
                <a:sysClr val="window" lastClr="FFFFFF">
                  <a:lumMod val="85000"/>
                </a:sysClr>
              </a:gs>
            </a:gsLst>
            <a:path path="circle">
              <a:fillToRect l="50000" t="50000" r="50000" b="50000"/>
            </a:path>
          </a:gradFill>
          <a:ln w="25400" cap="flat" cmpd="sng" algn="ctr">
            <a:noFill/>
            <a:prstDash val="solid"/>
          </a:ln>
          <a:effectLst>
            <a:outerShdw blurRad="241300" sx="102000" sy="102000" algn="ctr" rotWithShape="0">
              <a:prstClr val="black">
                <a:alpha val="41000"/>
              </a:prstClr>
            </a:outerShdw>
          </a:effectLst>
        </p:spPr>
        <p:txBody>
          <a:bodyPr anchor="ctr"/>
          <a:lstStyle/>
          <a:p>
            <a:pPr algn="ctr" defTabSz="870722">
              <a:defRPr/>
            </a:pPr>
            <a:endParaRPr lang="en-US" sz="1714" kern="0">
              <a:solidFill>
                <a:prstClr val="white"/>
              </a:solidFill>
              <a:latin typeface="Times New Roman" panose="02020603050405020304" pitchFamily="18" charset="0"/>
              <a:cs typeface="Times New Roman" panose="02020603050405020304" pitchFamily="18" charset="0"/>
            </a:endParaRPr>
          </a:p>
        </p:txBody>
      </p:sp>
      <p:grpSp>
        <p:nvGrpSpPr>
          <p:cNvPr id="154" name="Group 153">
            <a:extLst>
              <a:ext uri="{FF2B5EF4-FFF2-40B4-BE49-F238E27FC236}">
                <a16:creationId xmlns:a16="http://schemas.microsoft.com/office/drawing/2014/main" id="{22E916D7-D4C6-4788-B018-7A034C8284BC}"/>
              </a:ext>
            </a:extLst>
          </p:cNvPr>
          <p:cNvGrpSpPr/>
          <p:nvPr/>
        </p:nvGrpSpPr>
        <p:grpSpPr>
          <a:xfrm>
            <a:off x="7900478" y="2302699"/>
            <a:ext cx="486455" cy="617162"/>
            <a:chOff x="688975" y="2427288"/>
            <a:chExt cx="957263" cy="1050925"/>
          </a:xfrm>
          <a:solidFill>
            <a:srgbClr val="3B92CD">
              <a:lumMod val="50000"/>
            </a:srgbClr>
          </a:solidFill>
        </p:grpSpPr>
        <p:sp>
          <p:nvSpPr>
            <p:cNvPr id="155" name="Freeform 159">
              <a:extLst>
                <a:ext uri="{FF2B5EF4-FFF2-40B4-BE49-F238E27FC236}">
                  <a16:creationId xmlns:a16="http://schemas.microsoft.com/office/drawing/2014/main" id="{670D9231-6F55-4BA7-A1E0-F9F17F0E40A0}"/>
                </a:ext>
              </a:extLst>
            </p:cNvPr>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56" name="Freeform 160">
              <a:extLst>
                <a:ext uri="{FF2B5EF4-FFF2-40B4-BE49-F238E27FC236}">
                  <a16:creationId xmlns:a16="http://schemas.microsoft.com/office/drawing/2014/main" id="{B6C915A8-4D98-4233-AD20-F34D79131043}"/>
                </a:ext>
              </a:extLst>
            </p:cNvPr>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57" name="Freeform 161">
              <a:extLst>
                <a:ext uri="{FF2B5EF4-FFF2-40B4-BE49-F238E27FC236}">
                  <a16:creationId xmlns:a16="http://schemas.microsoft.com/office/drawing/2014/main" id="{FC281F95-3094-4405-983F-1CA199543AB0}"/>
                </a:ext>
              </a:extLst>
            </p:cNvPr>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58" name="Freeform 162">
              <a:extLst>
                <a:ext uri="{FF2B5EF4-FFF2-40B4-BE49-F238E27FC236}">
                  <a16:creationId xmlns:a16="http://schemas.microsoft.com/office/drawing/2014/main" id="{BF46CB30-4628-46D2-ABDB-FFE4D517A158}"/>
                </a:ext>
              </a:extLst>
            </p:cNvPr>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59" name="Freeform 163">
              <a:extLst>
                <a:ext uri="{FF2B5EF4-FFF2-40B4-BE49-F238E27FC236}">
                  <a16:creationId xmlns:a16="http://schemas.microsoft.com/office/drawing/2014/main" id="{23318EDE-6C92-42FF-9966-007794433775}"/>
                </a:ext>
              </a:extLst>
            </p:cNvPr>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0" name="Freeform 164">
              <a:extLst>
                <a:ext uri="{FF2B5EF4-FFF2-40B4-BE49-F238E27FC236}">
                  <a16:creationId xmlns:a16="http://schemas.microsoft.com/office/drawing/2014/main" id="{B43ACED1-BAF6-4140-95F9-A68BC3E48051}"/>
                </a:ext>
              </a:extLst>
            </p:cNvPr>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1" name="Freeform 165">
              <a:extLst>
                <a:ext uri="{FF2B5EF4-FFF2-40B4-BE49-F238E27FC236}">
                  <a16:creationId xmlns:a16="http://schemas.microsoft.com/office/drawing/2014/main" id="{F61798CB-1947-4B62-AA67-39CEC88829C4}"/>
                </a:ext>
              </a:extLst>
            </p:cNvPr>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2" name="Freeform 166">
              <a:extLst>
                <a:ext uri="{FF2B5EF4-FFF2-40B4-BE49-F238E27FC236}">
                  <a16:creationId xmlns:a16="http://schemas.microsoft.com/office/drawing/2014/main" id="{C92F5814-EB11-413F-9519-058D8AAB57F0}"/>
                </a:ext>
              </a:extLst>
            </p:cNvPr>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3" name="Freeform 167">
              <a:extLst>
                <a:ext uri="{FF2B5EF4-FFF2-40B4-BE49-F238E27FC236}">
                  <a16:creationId xmlns:a16="http://schemas.microsoft.com/office/drawing/2014/main" id="{3773F01B-654D-4568-881E-20F5E850E2B9}"/>
                </a:ext>
              </a:extLst>
            </p:cNvPr>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4" name="Freeform 168">
              <a:extLst>
                <a:ext uri="{FF2B5EF4-FFF2-40B4-BE49-F238E27FC236}">
                  <a16:creationId xmlns:a16="http://schemas.microsoft.com/office/drawing/2014/main" id="{BA69915C-575C-472D-BE9F-8507B5FD82F4}"/>
                </a:ext>
              </a:extLst>
            </p:cNvPr>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5" name="Freeform 169">
              <a:extLst>
                <a:ext uri="{FF2B5EF4-FFF2-40B4-BE49-F238E27FC236}">
                  <a16:creationId xmlns:a16="http://schemas.microsoft.com/office/drawing/2014/main" id="{F7AB3888-D243-491B-B31B-DCCB7AEE0B07}"/>
                </a:ext>
              </a:extLst>
            </p:cNvPr>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66" name="Freeform 170">
              <a:extLst>
                <a:ext uri="{FF2B5EF4-FFF2-40B4-BE49-F238E27FC236}">
                  <a16:creationId xmlns:a16="http://schemas.microsoft.com/office/drawing/2014/main" id="{213DD125-4308-4FA5-8254-AC956885300F}"/>
                </a:ext>
              </a:extLst>
            </p:cNvPr>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grpSp>
      <p:grpSp>
        <p:nvGrpSpPr>
          <p:cNvPr id="174" name="Group 173">
            <a:extLst>
              <a:ext uri="{FF2B5EF4-FFF2-40B4-BE49-F238E27FC236}">
                <a16:creationId xmlns:a16="http://schemas.microsoft.com/office/drawing/2014/main" id="{870A8D4D-5E58-472A-8D22-B27480CEEB4E}"/>
              </a:ext>
            </a:extLst>
          </p:cNvPr>
          <p:cNvGrpSpPr/>
          <p:nvPr/>
        </p:nvGrpSpPr>
        <p:grpSpPr>
          <a:xfrm>
            <a:off x="7355829" y="3401190"/>
            <a:ext cx="497794" cy="433997"/>
            <a:chOff x="977900" y="3124200"/>
            <a:chExt cx="879476" cy="766763"/>
          </a:xfrm>
          <a:solidFill>
            <a:srgbClr val="3B92CD">
              <a:lumMod val="50000"/>
            </a:srgbClr>
          </a:solidFill>
        </p:grpSpPr>
        <p:sp>
          <p:nvSpPr>
            <p:cNvPr id="175" name="Freeform 185">
              <a:extLst>
                <a:ext uri="{FF2B5EF4-FFF2-40B4-BE49-F238E27FC236}">
                  <a16:creationId xmlns:a16="http://schemas.microsoft.com/office/drawing/2014/main" id="{3CCF1087-DD2B-4DAF-9D14-46C5EDE4B572}"/>
                </a:ext>
              </a:extLst>
            </p:cNvPr>
            <p:cNvSpPr>
              <a:spLocks/>
            </p:cNvSpPr>
            <p:nvPr/>
          </p:nvSpPr>
          <p:spPr bwMode="auto">
            <a:xfrm>
              <a:off x="1563688" y="3233738"/>
              <a:ext cx="120650" cy="246063"/>
            </a:xfrm>
            <a:custGeom>
              <a:avLst/>
              <a:gdLst>
                <a:gd name="T0" fmla="*/ 262 w 455"/>
                <a:gd name="T1" fmla="*/ 3 h 931"/>
                <a:gd name="T2" fmla="*/ 284 w 455"/>
                <a:gd name="T3" fmla="*/ 37 h 931"/>
                <a:gd name="T4" fmla="*/ 286 w 455"/>
                <a:gd name="T5" fmla="*/ 107 h 931"/>
                <a:gd name="T6" fmla="*/ 289 w 455"/>
                <a:gd name="T7" fmla="*/ 110 h 931"/>
                <a:gd name="T8" fmla="*/ 301 w 455"/>
                <a:gd name="T9" fmla="*/ 112 h 931"/>
                <a:gd name="T10" fmla="*/ 344 w 455"/>
                <a:gd name="T11" fmla="*/ 121 h 931"/>
                <a:gd name="T12" fmla="*/ 396 w 455"/>
                <a:gd name="T13" fmla="*/ 135 h 931"/>
                <a:gd name="T14" fmla="*/ 425 w 455"/>
                <a:gd name="T15" fmla="*/ 155 h 931"/>
                <a:gd name="T16" fmla="*/ 408 w 455"/>
                <a:gd name="T17" fmla="*/ 224 h 931"/>
                <a:gd name="T18" fmla="*/ 386 w 455"/>
                <a:gd name="T19" fmla="*/ 245 h 931"/>
                <a:gd name="T20" fmla="*/ 359 w 455"/>
                <a:gd name="T21" fmla="*/ 242 h 931"/>
                <a:gd name="T22" fmla="*/ 338 w 455"/>
                <a:gd name="T23" fmla="*/ 233 h 931"/>
                <a:gd name="T24" fmla="*/ 288 w 455"/>
                <a:gd name="T25" fmla="*/ 220 h 931"/>
                <a:gd name="T26" fmla="*/ 219 w 455"/>
                <a:gd name="T27" fmla="*/ 217 h 931"/>
                <a:gd name="T28" fmla="*/ 169 w 455"/>
                <a:gd name="T29" fmla="*/ 236 h 931"/>
                <a:gd name="T30" fmla="*/ 146 w 455"/>
                <a:gd name="T31" fmla="*/ 267 h 931"/>
                <a:gd name="T32" fmla="*/ 143 w 455"/>
                <a:gd name="T33" fmla="*/ 304 h 931"/>
                <a:gd name="T34" fmla="*/ 162 w 455"/>
                <a:gd name="T35" fmla="*/ 340 h 931"/>
                <a:gd name="T36" fmla="*/ 214 w 455"/>
                <a:gd name="T37" fmla="*/ 374 h 931"/>
                <a:gd name="T38" fmla="*/ 310 w 455"/>
                <a:gd name="T39" fmla="*/ 416 h 931"/>
                <a:gd name="T40" fmla="*/ 401 w 455"/>
                <a:gd name="T41" fmla="*/ 476 h 931"/>
                <a:gd name="T42" fmla="*/ 447 w 455"/>
                <a:gd name="T43" fmla="*/ 553 h 931"/>
                <a:gd name="T44" fmla="*/ 453 w 455"/>
                <a:gd name="T45" fmla="*/ 646 h 931"/>
                <a:gd name="T46" fmla="*/ 419 w 455"/>
                <a:gd name="T47" fmla="*/ 730 h 931"/>
                <a:gd name="T48" fmla="*/ 349 w 455"/>
                <a:gd name="T49" fmla="*/ 790 h 931"/>
                <a:gd name="T50" fmla="*/ 283 w 455"/>
                <a:gd name="T51" fmla="*/ 813 h 931"/>
                <a:gd name="T52" fmla="*/ 279 w 455"/>
                <a:gd name="T53" fmla="*/ 816 h 931"/>
                <a:gd name="T54" fmla="*/ 278 w 455"/>
                <a:gd name="T55" fmla="*/ 895 h 931"/>
                <a:gd name="T56" fmla="*/ 255 w 455"/>
                <a:gd name="T57" fmla="*/ 929 h 931"/>
                <a:gd name="T58" fmla="*/ 192 w 455"/>
                <a:gd name="T59" fmla="*/ 929 h 931"/>
                <a:gd name="T60" fmla="*/ 169 w 455"/>
                <a:gd name="T61" fmla="*/ 895 h 931"/>
                <a:gd name="T62" fmla="*/ 168 w 455"/>
                <a:gd name="T63" fmla="*/ 820 h 931"/>
                <a:gd name="T64" fmla="*/ 163 w 455"/>
                <a:gd name="T65" fmla="*/ 817 h 931"/>
                <a:gd name="T66" fmla="*/ 148 w 455"/>
                <a:gd name="T67" fmla="*/ 815 h 931"/>
                <a:gd name="T68" fmla="*/ 96 w 455"/>
                <a:gd name="T69" fmla="*/ 804 h 931"/>
                <a:gd name="T70" fmla="*/ 34 w 455"/>
                <a:gd name="T71" fmla="*/ 785 h 931"/>
                <a:gd name="T72" fmla="*/ 2 w 455"/>
                <a:gd name="T73" fmla="*/ 762 h 931"/>
                <a:gd name="T74" fmla="*/ 19 w 455"/>
                <a:gd name="T75" fmla="*/ 692 h 931"/>
                <a:gd name="T76" fmla="*/ 41 w 455"/>
                <a:gd name="T77" fmla="*/ 671 h 931"/>
                <a:gd name="T78" fmla="*/ 62 w 455"/>
                <a:gd name="T79" fmla="*/ 671 h 931"/>
                <a:gd name="T80" fmla="*/ 77 w 455"/>
                <a:gd name="T81" fmla="*/ 677 h 931"/>
                <a:gd name="T82" fmla="*/ 115 w 455"/>
                <a:gd name="T83" fmla="*/ 691 h 931"/>
                <a:gd name="T84" fmla="*/ 168 w 455"/>
                <a:gd name="T85" fmla="*/ 707 h 931"/>
                <a:gd name="T86" fmla="*/ 233 w 455"/>
                <a:gd name="T87" fmla="*/ 709 h 931"/>
                <a:gd name="T88" fmla="*/ 296 w 455"/>
                <a:gd name="T89" fmla="*/ 678 h 931"/>
                <a:gd name="T90" fmla="*/ 320 w 455"/>
                <a:gd name="T91" fmla="*/ 622 h 931"/>
                <a:gd name="T92" fmla="*/ 300 w 455"/>
                <a:gd name="T93" fmla="*/ 568 h 931"/>
                <a:gd name="T94" fmla="*/ 237 w 455"/>
                <a:gd name="T95" fmla="*/ 523 h 931"/>
                <a:gd name="T96" fmla="*/ 150 w 455"/>
                <a:gd name="T97" fmla="*/ 486 h 931"/>
                <a:gd name="T98" fmla="*/ 78 w 455"/>
                <a:gd name="T99" fmla="*/ 444 h 931"/>
                <a:gd name="T100" fmla="*/ 26 w 455"/>
                <a:gd name="T101" fmla="*/ 385 h 931"/>
                <a:gd name="T102" fmla="*/ 7 w 455"/>
                <a:gd name="T103" fmla="*/ 304 h 931"/>
                <a:gd name="T104" fmla="*/ 27 w 455"/>
                <a:gd name="T105" fmla="*/ 220 h 931"/>
                <a:gd name="T106" fmla="*/ 83 w 455"/>
                <a:gd name="T107" fmla="*/ 154 h 931"/>
                <a:gd name="T108" fmla="*/ 169 w 455"/>
                <a:gd name="T109" fmla="*/ 115 h 931"/>
                <a:gd name="T110" fmla="*/ 174 w 455"/>
                <a:gd name="T111" fmla="*/ 113 h 931"/>
                <a:gd name="T112" fmla="*/ 177 w 455"/>
                <a:gd name="T113" fmla="*/ 107 h 931"/>
                <a:gd name="T114" fmla="*/ 188 w 455"/>
                <a:gd name="T115" fmla="*/ 1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5" h="931">
                  <a:moveTo>
                    <a:pt x="215" y="0"/>
                  </a:moveTo>
                  <a:lnTo>
                    <a:pt x="247" y="0"/>
                  </a:lnTo>
                  <a:lnTo>
                    <a:pt x="262" y="3"/>
                  </a:lnTo>
                  <a:lnTo>
                    <a:pt x="274" y="10"/>
                  </a:lnTo>
                  <a:lnTo>
                    <a:pt x="282" y="23"/>
                  </a:lnTo>
                  <a:lnTo>
                    <a:pt x="284" y="37"/>
                  </a:lnTo>
                  <a:lnTo>
                    <a:pt x="285" y="103"/>
                  </a:lnTo>
                  <a:lnTo>
                    <a:pt x="285" y="106"/>
                  </a:lnTo>
                  <a:lnTo>
                    <a:pt x="286" y="107"/>
                  </a:lnTo>
                  <a:lnTo>
                    <a:pt x="287" y="108"/>
                  </a:lnTo>
                  <a:lnTo>
                    <a:pt x="288" y="109"/>
                  </a:lnTo>
                  <a:lnTo>
                    <a:pt x="289" y="110"/>
                  </a:lnTo>
                  <a:lnTo>
                    <a:pt x="290" y="110"/>
                  </a:lnTo>
                  <a:lnTo>
                    <a:pt x="293" y="110"/>
                  </a:lnTo>
                  <a:lnTo>
                    <a:pt x="301" y="112"/>
                  </a:lnTo>
                  <a:lnTo>
                    <a:pt x="313" y="114"/>
                  </a:lnTo>
                  <a:lnTo>
                    <a:pt x="327" y="117"/>
                  </a:lnTo>
                  <a:lnTo>
                    <a:pt x="344" y="121"/>
                  </a:lnTo>
                  <a:lnTo>
                    <a:pt x="362" y="125"/>
                  </a:lnTo>
                  <a:lnTo>
                    <a:pt x="380" y="130"/>
                  </a:lnTo>
                  <a:lnTo>
                    <a:pt x="396" y="135"/>
                  </a:lnTo>
                  <a:lnTo>
                    <a:pt x="411" y="141"/>
                  </a:lnTo>
                  <a:lnTo>
                    <a:pt x="419" y="146"/>
                  </a:lnTo>
                  <a:lnTo>
                    <a:pt x="425" y="155"/>
                  </a:lnTo>
                  <a:lnTo>
                    <a:pt x="428" y="165"/>
                  </a:lnTo>
                  <a:lnTo>
                    <a:pt x="426" y="177"/>
                  </a:lnTo>
                  <a:lnTo>
                    <a:pt x="408" y="224"/>
                  </a:lnTo>
                  <a:lnTo>
                    <a:pt x="403" y="233"/>
                  </a:lnTo>
                  <a:lnTo>
                    <a:pt x="395" y="240"/>
                  </a:lnTo>
                  <a:lnTo>
                    <a:pt x="386" y="245"/>
                  </a:lnTo>
                  <a:lnTo>
                    <a:pt x="376" y="246"/>
                  </a:lnTo>
                  <a:lnTo>
                    <a:pt x="367" y="245"/>
                  </a:lnTo>
                  <a:lnTo>
                    <a:pt x="359" y="242"/>
                  </a:lnTo>
                  <a:lnTo>
                    <a:pt x="357" y="241"/>
                  </a:lnTo>
                  <a:lnTo>
                    <a:pt x="350" y="238"/>
                  </a:lnTo>
                  <a:lnTo>
                    <a:pt x="338" y="233"/>
                  </a:lnTo>
                  <a:lnTo>
                    <a:pt x="324" y="229"/>
                  </a:lnTo>
                  <a:lnTo>
                    <a:pt x="307" y="224"/>
                  </a:lnTo>
                  <a:lnTo>
                    <a:pt x="288" y="220"/>
                  </a:lnTo>
                  <a:lnTo>
                    <a:pt x="266" y="217"/>
                  </a:lnTo>
                  <a:lnTo>
                    <a:pt x="242" y="216"/>
                  </a:lnTo>
                  <a:lnTo>
                    <a:pt x="219" y="217"/>
                  </a:lnTo>
                  <a:lnTo>
                    <a:pt x="199" y="221"/>
                  </a:lnTo>
                  <a:lnTo>
                    <a:pt x="183" y="228"/>
                  </a:lnTo>
                  <a:lnTo>
                    <a:pt x="169" y="236"/>
                  </a:lnTo>
                  <a:lnTo>
                    <a:pt x="159" y="245"/>
                  </a:lnTo>
                  <a:lnTo>
                    <a:pt x="151" y="256"/>
                  </a:lnTo>
                  <a:lnTo>
                    <a:pt x="146" y="267"/>
                  </a:lnTo>
                  <a:lnTo>
                    <a:pt x="142" y="279"/>
                  </a:lnTo>
                  <a:lnTo>
                    <a:pt x="141" y="291"/>
                  </a:lnTo>
                  <a:lnTo>
                    <a:pt x="143" y="304"/>
                  </a:lnTo>
                  <a:lnTo>
                    <a:pt x="146" y="317"/>
                  </a:lnTo>
                  <a:lnTo>
                    <a:pt x="152" y="329"/>
                  </a:lnTo>
                  <a:lnTo>
                    <a:pt x="162" y="340"/>
                  </a:lnTo>
                  <a:lnTo>
                    <a:pt x="175" y="351"/>
                  </a:lnTo>
                  <a:lnTo>
                    <a:pt x="192" y="363"/>
                  </a:lnTo>
                  <a:lnTo>
                    <a:pt x="214" y="374"/>
                  </a:lnTo>
                  <a:lnTo>
                    <a:pt x="239" y="386"/>
                  </a:lnTo>
                  <a:lnTo>
                    <a:pt x="270" y="398"/>
                  </a:lnTo>
                  <a:lnTo>
                    <a:pt x="310" y="416"/>
                  </a:lnTo>
                  <a:lnTo>
                    <a:pt x="345" y="435"/>
                  </a:lnTo>
                  <a:lnTo>
                    <a:pt x="376" y="455"/>
                  </a:lnTo>
                  <a:lnTo>
                    <a:pt x="401" y="476"/>
                  </a:lnTo>
                  <a:lnTo>
                    <a:pt x="421" y="500"/>
                  </a:lnTo>
                  <a:lnTo>
                    <a:pt x="436" y="525"/>
                  </a:lnTo>
                  <a:lnTo>
                    <a:pt x="447" y="553"/>
                  </a:lnTo>
                  <a:lnTo>
                    <a:pt x="453" y="582"/>
                  </a:lnTo>
                  <a:lnTo>
                    <a:pt x="455" y="614"/>
                  </a:lnTo>
                  <a:lnTo>
                    <a:pt x="453" y="646"/>
                  </a:lnTo>
                  <a:lnTo>
                    <a:pt x="446" y="676"/>
                  </a:lnTo>
                  <a:lnTo>
                    <a:pt x="435" y="704"/>
                  </a:lnTo>
                  <a:lnTo>
                    <a:pt x="419" y="730"/>
                  </a:lnTo>
                  <a:lnTo>
                    <a:pt x="399" y="753"/>
                  </a:lnTo>
                  <a:lnTo>
                    <a:pt x="376" y="773"/>
                  </a:lnTo>
                  <a:lnTo>
                    <a:pt x="349" y="790"/>
                  </a:lnTo>
                  <a:lnTo>
                    <a:pt x="317" y="803"/>
                  </a:lnTo>
                  <a:lnTo>
                    <a:pt x="284" y="813"/>
                  </a:lnTo>
                  <a:lnTo>
                    <a:pt x="283" y="813"/>
                  </a:lnTo>
                  <a:lnTo>
                    <a:pt x="282" y="814"/>
                  </a:lnTo>
                  <a:lnTo>
                    <a:pt x="280" y="815"/>
                  </a:lnTo>
                  <a:lnTo>
                    <a:pt x="279" y="816"/>
                  </a:lnTo>
                  <a:lnTo>
                    <a:pt x="278" y="818"/>
                  </a:lnTo>
                  <a:lnTo>
                    <a:pt x="278" y="821"/>
                  </a:lnTo>
                  <a:lnTo>
                    <a:pt x="278" y="895"/>
                  </a:lnTo>
                  <a:lnTo>
                    <a:pt x="275" y="909"/>
                  </a:lnTo>
                  <a:lnTo>
                    <a:pt x="267" y="921"/>
                  </a:lnTo>
                  <a:lnTo>
                    <a:pt x="255" y="929"/>
                  </a:lnTo>
                  <a:lnTo>
                    <a:pt x="241" y="931"/>
                  </a:lnTo>
                  <a:lnTo>
                    <a:pt x="206" y="931"/>
                  </a:lnTo>
                  <a:lnTo>
                    <a:pt x="192" y="929"/>
                  </a:lnTo>
                  <a:lnTo>
                    <a:pt x="180" y="921"/>
                  </a:lnTo>
                  <a:lnTo>
                    <a:pt x="172" y="909"/>
                  </a:lnTo>
                  <a:lnTo>
                    <a:pt x="169" y="895"/>
                  </a:lnTo>
                  <a:lnTo>
                    <a:pt x="169" y="825"/>
                  </a:lnTo>
                  <a:lnTo>
                    <a:pt x="169" y="822"/>
                  </a:lnTo>
                  <a:lnTo>
                    <a:pt x="168" y="820"/>
                  </a:lnTo>
                  <a:lnTo>
                    <a:pt x="166" y="819"/>
                  </a:lnTo>
                  <a:lnTo>
                    <a:pt x="165" y="818"/>
                  </a:lnTo>
                  <a:lnTo>
                    <a:pt x="163" y="817"/>
                  </a:lnTo>
                  <a:lnTo>
                    <a:pt x="162" y="817"/>
                  </a:lnTo>
                  <a:lnTo>
                    <a:pt x="158" y="817"/>
                  </a:lnTo>
                  <a:lnTo>
                    <a:pt x="148" y="815"/>
                  </a:lnTo>
                  <a:lnTo>
                    <a:pt x="134" y="812"/>
                  </a:lnTo>
                  <a:lnTo>
                    <a:pt x="116" y="808"/>
                  </a:lnTo>
                  <a:lnTo>
                    <a:pt x="96" y="804"/>
                  </a:lnTo>
                  <a:lnTo>
                    <a:pt x="76" y="798"/>
                  </a:lnTo>
                  <a:lnTo>
                    <a:pt x="54" y="792"/>
                  </a:lnTo>
                  <a:lnTo>
                    <a:pt x="34" y="785"/>
                  </a:lnTo>
                  <a:lnTo>
                    <a:pt x="17" y="777"/>
                  </a:lnTo>
                  <a:lnTo>
                    <a:pt x="9" y="771"/>
                  </a:lnTo>
                  <a:lnTo>
                    <a:pt x="2" y="762"/>
                  </a:lnTo>
                  <a:lnTo>
                    <a:pt x="0" y="752"/>
                  </a:lnTo>
                  <a:lnTo>
                    <a:pt x="2" y="740"/>
                  </a:lnTo>
                  <a:lnTo>
                    <a:pt x="19" y="692"/>
                  </a:lnTo>
                  <a:lnTo>
                    <a:pt x="24" y="683"/>
                  </a:lnTo>
                  <a:lnTo>
                    <a:pt x="32" y="676"/>
                  </a:lnTo>
                  <a:lnTo>
                    <a:pt x="41" y="671"/>
                  </a:lnTo>
                  <a:lnTo>
                    <a:pt x="52" y="669"/>
                  </a:lnTo>
                  <a:lnTo>
                    <a:pt x="57" y="670"/>
                  </a:lnTo>
                  <a:lnTo>
                    <a:pt x="62" y="671"/>
                  </a:lnTo>
                  <a:lnTo>
                    <a:pt x="67" y="673"/>
                  </a:lnTo>
                  <a:lnTo>
                    <a:pt x="71" y="674"/>
                  </a:lnTo>
                  <a:lnTo>
                    <a:pt x="77" y="677"/>
                  </a:lnTo>
                  <a:lnTo>
                    <a:pt x="87" y="681"/>
                  </a:lnTo>
                  <a:lnTo>
                    <a:pt x="100" y="686"/>
                  </a:lnTo>
                  <a:lnTo>
                    <a:pt x="115" y="691"/>
                  </a:lnTo>
                  <a:lnTo>
                    <a:pt x="132" y="697"/>
                  </a:lnTo>
                  <a:lnTo>
                    <a:pt x="150" y="703"/>
                  </a:lnTo>
                  <a:lnTo>
                    <a:pt x="168" y="707"/>
                  </a:lnTo>
                  <a:lnTo>
                    <a:pt x="187" y="710"/>
                  </a:lnTo>
                  <a:lnTo>
                    <a:pt x="204" y="711"/>
                  </a:lnTo>
                  <a:lnTo>
                    <a:pt x="233" y="709"/>
                  </a:lnTo>
                  <a:lnTo>
                    <a:pt x="258" y="702"/>
                  </a:lnTo>
                  <a:lnTo>
                    <a:pt x="279" y="691"/>
                  </a:lnTo>
                  <a:lnTo>
                    <a:pt x="296" y="678"/>
                  </a:lnTo>
                  <a:lnTo>
                    <a:pt x="309" y="662"/>
                  </a:lnTo>
                  <a:lnTo>
                    <a:pt x="317" y="643"/>
                  </a:lnTo>
                  <a:lnTo>
                    <a:pt x="320" y="622"/>
                  </a:lnTo>
                  <a:lnTo>
                    <a:pt x="318" y="602"/>
                  </a:lnTo>
                  <a:lnTo>
                    <a:pt x="311" y="585"/>
                  </a:lnTo>
                  <a:lnTo>
                    <a:pt x="300" y="568"/>
                  </a:lnTo>
                  <a:lnTo>
                    <a:pt x="285" y="553"/>
                  </a:lnTo>
                  <a:lnTo>
                    <a:pt x="264" y="538"/>
                  </a:lnTo>
                  <a:lnTo>
                    <a:pt x="237" y="523"/>
                  </a:lnTo>
                  <a:lnTo>
                    <a:pt x="204" y="509"/>
                  </a:lnTo>
                  <a:lnTo>
                    <a:pt x="177" y="498"/>
                  </a:lnTo>
                  <a:lnTo>
                    <a:pt x="150" y="486"/>
                  </a:lnTo>
                  <a:lnTo>
                    <a:pt x="124" y="473"/>
                  </a:lnTo>
                  <a:lnTo>
                    <a:pt x="100" y="459"/>
                  </a:lnTo>
                  <a:lnTo>
                    <a:pt x="78" y="444"/>
                  </a:lnTo>
                  <a:lnTo>
                    <a:pt x="57" y="426"/>
                  </a:lnTo>
                  <a:lnTo>
                    <a:pt x="40" y="407"/>
                  </a:lnTo>
                  <a:lnTo>
                    <a:pt x="26" y="385"/>
                  </a:lnTo>
                  <a:lnTo>
                    <a:pt x="16" y="361"/>
                  </a:lnTo>
                  <a:lnTo>
                    <a:pt x="9" y="333"/>
                  </a:lnTo>
                  <a:lnTo>
                    <a:pt x="7" y="304"/>
                  </a:lnTo>
                  <a:lnTo>
                    <a:pt x="9" y="274"/>
                  </a:lnTo>
                  <a:lnTo>
                    <a:pt x="16" y="246"/>
                  </a:lnTo>
                  <a:lnTo>
                    <a:pt x="27" y="220"/>
                  </a:lnTo>
                  <a:lnTo>
                    <a:pt x="42" y="196"/>
                  </a:lnTo>
                  <a:lnTo>
                    <a:pt x="60" y="173"/>
                  </a:lnTo>
                  <a:lnTo>
                    <a:pt x="83" y="154"/>
                  </a:lnTo>
                  <a:lnTo>
                    <a:pt x="109" y="138"/>
                  </a:lnTo>
                  <a:lnTo>
                    <a:pt x="137" y="125"/>
                  </a:lnTo>
                  <a:lnTo>
                    <a:pt x="169" y="115"/>
                  </a:lnTo>
                  <a:lnTo>
                    <a:pt x="170" y="115"/>
                  </a:lnTo>
                  <a:lnTo>
                    <a:pt x="172" y="114"/>
                  </a:lnTo>
                  <a:lnTo>
                    <a:pt x="174" y="113"/>
                  </a:lnTo>
                  <a:lnTo>
                    <a:pt x="175" y="111"/>
                  </a:lnTo>
                  <a:lnTo>
                    <a:pt x="177" y="109"/>
                  </a:lnTo>
                  <a:lnTo>
                    <a:pt x="177" y="107"/>
                  </a:lnTo>
                  <a:lnTo>
                    <a:pt x="177" y="37"/>
                  </a:lnTo>
                  <a:lnTo>
                    <a:pt x="180" y="23"/>
                  </a:lnTo>
                  <a:lnTo>
                    <a:pt x="188" y="10"/>
                  </a:lnTo>
                  <a:lnTo>
                    <a:pt x="200" y="3"/>
                  </a:lnTo>
                  <a:lnTo>
                    <a:pt x="215"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76" name="Freeform 186">
              <a:extLst>
                <a:ext uri="{FF2B5EF4-FFF2-40B4-BE49-F238E27FC236}">
                  <a16:creationId xmlns:a16="http://schemas.microsoft.com/office/drawing/2014/main" id="{D04A2FB1-0F8F-4191-928F-B51E1299BE5E}"/>
                </a:ext>
              </a:extLst>
            </p:cNvPr>
            <p:cNvSpPr>
              <a:spLocks noEditPoints="1"/>
            </p:cNvSpPr>
            <p:nvPr/>
          </p:nvSpPr>
          <p:spPr bwMode="auto">
            <a:xfrm>
              <a:off x="1392238" y="3124200"/>
              <a:ext cx="465138" cy="465138"/>
            </a:xfrm>
            <a:custGeom>
              <a:avLst/>
              <a:gdLst>
                <a:gd name="T0" fmla="*/ 751 w 1757"/>
                <a:gd name="T1" fmla="*/ 216 h 1755"/>
                <a:gd name="T2" fmla="*/ 574 w 1757"/>
                <a:gd name="T3" fmla="*/ 277 h 1755"/>
                <a:gd name="T4" fmla="*/ 423 w 1757"/>
                <a:gd name="T5" fmla="*/ 380 h 1755"/>
                <a:gd name="T6" fmla="*/ 307 w 1757"/>
                <a:gd name="T7" fmla="*/ 520 h 1755"/>
                <a:gd name="T8" fmla="*/ 231 w 1757"/>
                <a:gd name="T9" fmla="*/ 688 h 1755"/>
                <a:gd name="T10" fmla="*/ 204 w 1757"/>
                <a:gd name="T11" fmla="*/ 878 h 1755"/>
                <a:gd name="T12" fmla="*/ 231 w 1757"/>
                <a:gd name="T13" fmla="*/ 1067 h 1755"/>
                <a:gd name="T14" fmla="*/ 307 w 1757"/>
                <a:gd name="T15" fmla="*/ 1235 h 1755"/>
                <a:gd name="T16" fmla="*/ 423 w 1757"/>
                <a:gd name="T17" fmla="*/ 1375 h 1755"/>
                <a:gd name="T18" fmla="*/ 574 w 1757"/>
                <a:gd name="T19" fmla="*/ 1480 h 1755"/>
                <a:gd name="T20" fmla="*/ 751 w 1757"/>
                <a:gd name="T21" fmla="*/ 1539 h 1755"/>
                <a:gd name="T22" fmla="*/ 944 w 1757"/>
                <a:gd name="T23" fmla="*/ 1548 h 1755"/>
                <a:gd name="T24" fmla="*/ 1127 w 1757"/>
                <a:gd name="T25" fmla="*/ 1505 h 1755"/>
                <a:gd name="T26" fmla="*/ 1287 w 1757"/>
                <a:gd name="T27" fmla="*/ 1414 h 1755"/>
                <a:gd name="T28" fmla="*/ 1416 w 1757"/>
                <a:gd name="T29" fmla="*/ 1286 h 1755"/>
                <a:gd name="T30" fmla="*/ 1506 w 1757"/>
                <a:gd name="T31" fmla="*/ 1126 h 1755"/>
                <a:gd name="T32" fmla="*/ 1550 w 1757"/>
                <a:gd name="T33" fmla="*/ 943 h 1755"/>
                <a:gd name="T34" fmla="*/ 1541 w 1757"/>
                <a:gd name="T35" fmla="*/ 749 h 1755"/>
                <a:gd name="T36" fmla="*/ 1481 w 1757"/>
                <a:gd name="T37" fmla="*/ 573 h 1755"/>
                <a:gd name="T38" fmla="*/ 1377 w 1757"/>
                <a:gd name="T39" fmla="*/ 423 h 1755"/>
                <a:gd name="T40" fmla="*/ 1237 w 1757"/>
                <a:gd name="T41" fmla="*/ 307 h 1755"/>
                <a:gd name="T42" fmla="*/ 1068 w 1757"/>
                <a:gd name="T43" fmla="*/ 230 h 1755"/>
                <a:gd name="T44" fmla="*/ 879 w 1757"/>
                <a:gd name="T45" fmla="*/ 204 h 1755"/>
                <a:gd name="T46" fmla="*/ 1021 w 1757"/>
                <a:gd name="T47" fmla="*/ 12 h 1755"/>
                <a:gd name="T48" fmla="*/ 1220 w 1757"/>
                <a:gd name="T49" fmla="*/ 69 h 1755"/>
                <a:gd name="T50" fmla="*/ 1397 w 1757"/>
                <a:gd name="T51" fmla="*/ 170 h 1755"/>
                <a:gd name="T52" fmla="*/ 1545 w 1757"/>
                <a:gd name="T53" fmla="*/ 307 h 1755"/>
                <a:gd name="T54" fmla="*/ 1659 w 1757"/>
                <a:gd name="T55" fmla="*/ 475 h 1755"/>
                <a:gd name="T56" fmla="*/ 1732 w 1757"/>
                <a:gd name="T57" fmla="*/ 667 h 1755"/>
                <a:gd name="T58" fmla="*/ 1757 w 1757"/>
                <a:gd name="T59" fmla="*/ 878 h 1755"/>
                <a:gd name="T60" fmla="*/ 1732 w 1757"/>
                <a:gd name="T61" fmla="*/ 1088 h 1755"/>
                <a:gd name="T62" fmla="*/ 1659 w 1757"/>
                <a:gd name="T63" fmla="*/ 1280 h 1755"/>
                <a:gd name="T64" fmla="*/ 1545 w 1757"/>
                <a:gd name="T65" fmla="*/ 1448 h 1755"/>
                <a:gd name="T66" fmla="*/ 1397 w 1757"/>
                <a:gd name="T67" fmla="*/ 1585 h 1755"/>
                <a:gd name="T68" fmla="*/ 1220 w 1757"/>
                <a:gd name="T69" fmla="*/ 1686 h 1755"/>
                <a:gd name="T70" fmla="*/ 1021 w 1757"/>
                <a:gd name="T71" fmla="*/ 1743 h 1755"/>
                <a:gd name="T72" fmla="*/ 806 w 1757"/>
                <a:gd name="T73" fmla="*/ 1752 h 1755"/>
                <a:gd name="T74" fmla="*/ 601 w 1757"/>
                <a:gd name="T75" fmla="*/ 1710 h 1755"/>
                <a:gd name="T76" fmla="*/ 416 w 1757"/>
                <a:gd name="T77" fmla="*/ 1623 h 1755"/>
                <a:gd name="T78" fmla="*/ 257 w 1757"/>
                <a:gd name="T79" fmla="*/ 1498 h 1755"/>
                <a:gd name="T80" fmla="*/ 132 w 1757"/>
                <a:gd name="T81" fmla="*/ 1340 h 1755"/>
                <a:gd name="T82" fmla="*/ 45 w 1757"/>
                <a:gd name="T83" fmla="*/ 1155 h 1755"/>
                <a:gd name="T84" fmla="*/ 3 w 1757"/>
                <a:gd name="T85" fmla="*/ 950 h 1755"/>
                <a:gd name="T86" fmla="*/ 11 w 1757"/>
                <a:gd name="T87" fmla="*/ 735 h 1755"/>
                <a:gd name="T88" fmla="*/ 69 w 1757"/>
                <a:gd name="T89" fmla="*/ 536 h 1755"/>
                <a:gd name="T90" fmla="*/ 170 w 1757"/>
                <a:gd name="T91" fmla="*/ 359 h 1755"/>
                <a:gd name="T92" fmla="*/ 307 w 1757"/>
                <a:gd name="T93" fmla="*/ 211 h 1755"/>
                <a:gd name="T94" fmla="*/ 475 w 1757"/>
                <a:gd name="T95" fmla="*/ 99 h 1755"/>
                <a:gd name="T96" fmla="*/ 667 w 1757"/>
                <a:gd name="T97" fmla="*/ 26 h 1755"/>
                <a:gd name="T98" fmla="*/ 879 w 1757"/>
                <a:gd name="T99"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7" h="1755">
                  <a:moveTo>
                    <a:pt x="879" y="204"/>
                  </a:moveTo>
                  <a:lnTo>
                    <a:pt x="813" y="207"/>
                  </a:lnTo>
                  <a:lnTo>
                    <a:pt x="751" y="216"/>
                  </a:lnTo>
                  <a:lnTo>
                    <a:pt x="689" y="230"/>
                  </a:lnTo>
                  <a:lnTo>
                    <a:pt x="630" y="250"/>
                  </a:lnTo>
                  <a:lnTo>
                    <a:pt x="574" y="277"/>
                  </a:lnTo>
                  <a:lnTo>
                    <a:pt x="520" y="307"/>
                  </a:lnTo>
                  <a:lnTo>
                    <a:pt x="471" y="341"/>
                  </a:lnTo>
                  <a:lnTo>
                    <a:pt x="423" y="380"/>
                  </a:lnTo>
                  <a:lnTo>
                    <a:pt x="380" y="423"/>
                  </a:lnTo>
                  <a:lnTo>
                    <a:pt x="342" y="470"/>
                  </a:lnTo>
                  <a:lnTo>
                    <a:pt x="307" y="520"/>
                  </a:lnTo>
                  <a:lnTo>
                    <a:pt x="276" y="573"/>
                  </a:lnTo>
                  <a:lnTo>
                    <a:pt x="251" y="630"/>
                  </a:lnTo>
                  <a:lnTo>
                    <a:pt x="231" y="688"/>
                  </a:lnTo>
                  <a:lnTo>
                    <a:pt x="216" y="749"/>
                  </a:lnTo>
                  <a:lnTo>
                    <a:pt x="207" y="813"/>
                  </a:lnTo>
                  <a:lnTo>
                    <a:pt x="204" y="878"/>
                  </a:lnTo>
                  <a:lnTo>
                    <a:pt x="207" y="943"/>
                  </a:lnTo>
                  <a:lnTo>
                    <a:pt x="216" y="1006"/>
                  </a:lnTo>
                  <a:lnTo>
                    <a:pt x="231" y="1067"/>
                  </a:lnTo>
                  <a:lnTo>
                    <a:pt x="251" y="1126"/>
                  </a:lnTo>
                  <a:lnTo>
                    <a:pt x="276" y="1182"/>
                  </a:lnTo>
                  <a:lnTo>
                    <a:pt x="307" y="1235"/>
                  </a:lnTo>
                  <a:lnTo>
                    <a:pt x="342" y="1286"/>
                  </a:lnTo>
                  <a:lnTo>
                    <a:pt x="380" y="1332"/>
                  </a:lnTo>
                  <a:lnTo>
                    <a:pt x="423" y="1375"/>
                  </a:lnTo>
                  <a:lnTo>
                    <a:pt x="471" y="1414"/>
                  </a:lnTo>
                  <a:lnTo>
                    <a:pt x="520" y="1449"/>
                  </a:lnTo>
                  <a:lnTo>
                    <a:pt x="574" y="1480"/>
                  </a:lnTo>
                  <a:lnTo>
                    <a:pt x="630" y="1505"/>
                  </a:lnTo>
                  <a:lnTo>
                    <a:pt x="689" y="1525"/>
                  </a:lnTo>
                  <a:lnTo>
                    <a:pt x="751" y="1539"/>
                  </a:lnTo>
                  <a:lnTo>
                    <a:pt x="813" y="1548"/>
                  </a:lnTo>
                  <a:lnTo>
                    <a:pt x="879" y="1552"/>
                  </a:lnTo>
                  <a:lnTo>
                    <a:pt x="944" y="1548"/>
                  </a:lnTo>
                  <a:lnTo>
                    <a:pt x="1007" y="1539"/>
                  </a:lnTo>
                  <a:lnTo>
                    <a:pt x="1068" y="1525"/>
                  </a:lnTo>
                  <a:lnTo>
                    <a:pt x="1127" y="1505"/>
                  </a:lnTo>
                  <a:lnTo>
                    <a:pt x="1183" y="1480"/>
                  </a:lnTo>
                  <a:lnTo>
                    <a:pt x="1237" y="1449"/>
                  </a:lnTo>
                  <a:lnTo>
                    <a:pt x="1287" y="1414"/>
                  </a:lnTo>
                  <a:lnTo>
                    <a:pt x="1334" y="1375"/>
                  </a:lnTo>
                  <a:lnTo>
                    <a:pt x="1377" y="1332"/>
                  </a:lnTo>
                  <a:lnTo>
                    <a:pt x="1416" y="1286"/>
                  </a:lnTo>
                  <a:lnTo>
                    <a:pt x="1451" y="1235"/>
                  </a:lnTo>
                  <a:lnTo>
                    <a:pt x="1481" y="1182"/>
                  </a:lnTo>
                  <a:lnTo>
                    <a:pt x="1506" y="1126"/>
                  </a:lnTo>
                  <a:lnTo>
                    <a:pt x="1526" y="1067"/>
                  </a:lnTo>
                  <a:lnTo>
                    <a:pt x="1541" y="1006"/>
                  </a:lnTo>
                  <a:lnTo>
                    <a:pt x="1550" y="943"/>
                  </a:lnTo>
                  <a:lnTo>
                    <a:pt x="1554" y="878"/>
                  </a:lnTo>
                  <a:lnTo>
                    <a:pt x="1550" y="813"/>
                  </a:lnTo>
                  <a:lnTo>
                    <a:pt x="1541" y="749"/>
                  </a:lnTo>
                  <a:lnTo>
                    <a:pt x="1526" y="688"/>
                  </a:lnTo>
                  <a:lnTo>
                    <a:pt x="1506" y="630"/>
                  </a:lnTo>
                  <a:lnTo>
                    <a:pt x="1481" y="573"/>
                  </a:lnTo>
                  <a:lnTo>
                    <a:pt x="1451" y="520"/>
                  </a:lnTo>
                  <a:lnTo>
                    <a:pt x="1416" y="470"/>
                  </a:lnTo>
                  <a:lnTo>
                    <a:pt x="1377" y="423"/>
                  </a:lnTo>
                  <a:lnTo>
                    <a:pt x="1334" y="380"/>
                  </a:lnTo>
                  <a:lnTo>
                    <a:pt x="1287" y="341"/>
                  </a:lnTo>
                  <a:lnTo>
                    <a:pt x="1237" y="307"/>
                  </a:lnTo>
                  <a:lnTo>
                    <a:pt x="1183" y="277"/>
                  </a:lnTo>
                  <a:lnTo>
                    <a:pt x="1127" y="250"/>
                  </a:lnTo>
                  <a:lnTo>
                    <a:pt x="1068" y="230"/>
                  </a:lnTo>
                  <a:lnTo>
                    <a:pt x="1007" y="216"/>
                  </a:lnTo>
                  <a:lnTo>
                    <a:pt x="944" y="207"/>
                  </a:lnTo>
                  <a:lnTo>
                    <a:pt x="879" y="204"/>
                  </a:lnTo>
                  <a:close/>
                  <a:moveTo>
                    <a:pt x="879" y="0"/>
                  </a:moveTo>
                  <a:lnTo>
                    <a:pt x="951" y="3"/>
                  </a:lnTo>
                  <a:lnTo>
                    <a:pt x="1021" y="12"/>
                  </a:lnTo>
                  <a:lnTo>
                    <a:pt x="1090" y="26"/>
                  </a:lnTo>
                  <a:lnTo>
                    <a:pt x="1157" y="45"/>
                  </a:lnTo>
                  <a:lnTo>
                    <a:pt x="1220" y="69"/>
                  </a:lnTo>
                  <a:lnTo>
                    <a:pt x="1283" y="99"/>
                  </a:lnTo>
                  <a:lnTo>
                    <a:pt x="1341" y="132"/>
                  </a:lnTo>
                  <a:lnTo>
                    <a:pt x="1397" y="170"/>
                  </a:lnTo>
                  <a:lnTo>
                    <a:pt x="1451" y="211"/>
                  </a:lnTo>
                  <a:lnTo>
                    <a:pt x="1500" y="258"/>
                  </a:lnTo>
                  <a:lnTo>
                    <a:pt x="1545" y="307"/>
                  </a:lnTo>
                  <a:lnTo>
                    <a:pt x="1588" y="359"/>
                  </a:lnTo>
                  <a:lnTo>
                    <a:pt x="1625" y="415"/>
                  </a:lnTo>
                  <a:lnTo>
                    <a:pt x="1659" y="475"/>
                  </a:lnTo>
                  <a:lnTo>
                    <a:pt x="1688" y="536"/>
                  </a:lnTo>
                  <a:lnTo>
                    <a:pt x="1713" y="601"/>
                  </a:lnTo>
                  <a:lnTo>
                    <a:pt x="1732" y="667"/>
                  </a:lnTo>
                  <a:lnTo>
                    <a:pt x="1746" y="735"/>
                  </a:lnTo>
                  <a:lnTo>
                    <a:pt x="1754" y="806"/>
                  </a:lnTo>
                  <a:lnTo>
                    <a:pt x="1757" y="878"/>
                  </a:lnTo>
                  <a:lnTo>
                    <a:pt x="1754" y="950"/>
                  </a:lnTo>
                  <a:lnTo>
                    <a:pt x="1746" y="1020"/>
                  </a:lnTo>
                  <a:lnTo>
                    <a:pt x="1732" y="1088"/>
                  </a:lnTo>
                  <a:lnTo>
                    <a:pt x="1713" y="1155"/>
                  </a:lnTo>
                  <a:lnTo>
                    <a:pt x="1688" y="1219"/>
                  </a:lnTo>
                  <a:lnTo>
                    <a:pt x="1659" y="1280"/>
                  </a:lnTo>
                  <a:lnTo>
                    <a:pt x="1625" y="1340"/>
                  </a:lnTo>
                  <a:lnTo>
                    <a:pt x="1588" y="1396"/>
                  </a:lnTo>
                  <a:lnTo>
                    <a:pt x="1545" y="1448"/>
                  </a:lnTo>
                  <a:lnTo>
                    <a:pt x="1500" y="1498"/>
                  </a:lnTo>
                  <a:lnTo>
                    <a:pt x="1451" y="1544"/>
                  </a:lnTo>
                  <a:lnTo>
                    <a:pt x="1397" y="1585"/>
                  </a:lnTo>
                  <a:lnTo>
                    <a:pt x="1341" y="1623"/>
                  </a:lnTo>
                  <a:lnTo>
                    <a:pt x="1283" y="1657"/>
                  </a:lnTo>
                  <a:lnTo>
                    <a:pt x="1220" y="1686"/>
                  </a:lnTo>
                  <a:lnTo>
                    <a:pt x="1157" y="1710"/>
                  </a:lnTo>
                  <a:lnTo>
                    <a:pt x="1090" y="1729"/>
                  </a:lnTo>
                  <a:lnTo>
                    <a:pt x="1021" y="1743"/>
                  </a:lnTo>
                  <a:lnTo>
                    <a:pt x="951" y="1752"/>
                  </a:lnTo>
                  <a:lnTo>
                    <a:pt x="879" y="1755"/>
                  </a:lnTo>
                  <a:lnTo>
                    <a:pt x="806" y="1752"/>
                  </a:lnTo>
                  <a:lnTo>
                    <a:pt x="737" y="1743"/>
                  </a:lnTo>
                  <a:lnTo>
                    <a:pt x="667" y="1729"/>
                  </a:lnTo>
                  <a:lnTo>
                    <a:pt x="601" y="1710"/>
                  </a:lnTo>
                  <a:lnTo>
                    <a:pt x="537" y="1686"/>
                  </a:lnTo>
                  <a:lnTo>
                    <a:pt x="475" y="1657"/>
                  </a:lnTo>
                  <a:lnTo>
                    <a:pt x="416" y="1623"/>
                  </a:lnTo>
                  <a:lnTo>
                    <a:pt x="360" y="1585"/>
                  </a:lnTo>
                  <a:lnTo>
                    <a:pt x="307" y="1544"/>
                  </a:lnTo>
                  <a:lnTo>
                    <a:pt x="257" y="1498"/>
                  </a:lnTo>
                  <a:lnTo>
                    <a:pt x="212" y="1448"/>
                  </a:lnTo>
                  <a:lnTo>
                    <a:pt x="170" y="1396"/>
                  </a:lnTo>
                  <a:lnTo>
                    <a:pt x="132" y="1340"/>
                  </a:lnTo>
                  <a:lnTo>
                    <a:pt x="98" y="1280"/>
                  </a:lnTo>
                  <a:lnTo>
                    <a:pt x="69" y="1219"/>
                  </a:lnTo>
                  <a:lnTo>
                    <a:pt x="45" y="1155"/>
                  </a:lnTo>
                  <a:lnTo>
                    <a:pt x="25" y="1088"/>
                  </a:lnTo>
                  <a:lnTo>
                    <a:pt x="11" y="1020"/>
                  </a:lnTo>
                  <a:lnTo>
                    <a:pt x="3" y="950"/>
                  </a:lnTo>
                  <a:lnTo>
                    <a:pt x="0" y="878"/>
                  </a:lnTo>
                  <a:lnTo>
                    <a:pt x="3" y="806"/>
                  </a:lnTo>
                  <a:lnTo>
                    <a:pt x="11" y="735"/>
                  </a:lnTo>
                  <a:lnTo>
                    <a:pt x="25" y="667"/>
                  </a:lnTo>
                  <a:lnTo>
                    <a:pt x="45" y="601"/>
                  </a:lnTo>
                  <a:lnTo>
                    <a:pt x="69" y="536"/>
                  </a:lnTo>
                  <a:lnTo>
                    <a:pt x="98" y="475"/>
                  </a:lnTo>
                  <a:lnTo>
                    <a:pt x="132" y="415"/>
                  </a:lnTo>
                  <a:lnTo>
                    <a:pt x="170" y="359"/>
                  </a:lnTo>
                  <a:lnTo>
                    <a:pt x="212" y="307"/>
                  </a:lnTo>
                  <a:lnTo>
                    <a:pt x="257" y="258"/>
                  </a:lnTo>
                  <a:lnTo>
                    <a:pt x="307" y="211"/>
                  </a:lnTo>
                  <a:lnTo>
                    <a:pt x="360" y="170"/>
                  </a:lnTo>
                  <a:lnTo>
                    <a:pt x="416" y="132"/>
                  </a:lnTo>
                  <a:lnTo>
                    <a:pt x="475" y="99"/>
                  </a:lnTo>
                  <a:lnTo>
                    <a:pt x="537" y="69"/>
                  </a:lnTo>
                  <a:lnTo>
                    <a:pt x="601" y="45"/>
                  </a:lnTo>
                  <a:lnTo>
                    <a:pt x="667" y="26"/>
                  </a:lnTo>
                  <a:lnTo>
                    <a:pt x="737" y="12"/>
                  </a:lnTo>
                  <a:lnTo>
                    <a:pt x="806" y="3"/>
                  </a:lnTo>
                  <a:lnTo>
                    <a:pt x="879"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77" name="Freeform 187">
              <a:extLst>
                <a:ext uri="{FF2B5EF4-FFF2-40B4-BE49-F238E27FC236}">
                  <a16:creationId xmlns:a16="http://schemas.microsoft.com/office/drawing/2014/main" id="{B1B99E8B-7CDD-4B68-A38B-64C440603F44}"/>
                </a:ext>
              </a:extLst>
            </p:cNvPr>
            <p:cNvSpPr>
              <a:spLocks/>
            </p:cNvSpPr>
            <p:nvPr/>
          </p:nvSpPr>
          <p:spPr bwMode="auto">
            <a:xfrm>
              <a:off x="1219200" y="3611563"/>
              <a:ext cx="636588" cy="279400"/>
            </a:xfrm>
            <a:custGeom>
              <a:avLst/>
              <a:gdLst>
                <a:gd name="T0" fmla="*/ 761 w 2407"/>
                <a:gd name="T1" fmla="*/ 13 h 1058"/>
                <a:gd name="T2" fmla="*/ 945 w 2407"/>
                <a:gd name="T3" fmla="*/ 54 h 1058"/>
                <a:gd name="T4" fmla="*/ 1144 w 2407"/>
                <a:gd name="T5" fmla="*/ 109 h 1058"/>
                <a:gd name="T6" fmla="*/ 1328 w 2407"/>
                <a:gd name="T7" fmla="*/ 168 h 1058"/>
                <a:gd name="T8" fmla="*/ 1470 w 2407"/>
                <a:gd name="T9" fmla="*/ 213 h 1058"/>
                <a:gd name="T10" fmla="*/ 1549 w 2407"/>
                <a:gd name="T11" fmla="*/ 236 h 1058"/>
                <a:gd name="T12" fmla="*/ 1597 w 2407"/>
                <a:gd name="T13" fmla="*/ 284 h 1058"/>
                <a:gd name="T14" fmla="*/ 1603 w 2407"/>
                <a:gd name="T15" fmla="*/ 355 h 1058"/>
                <a:gd name="T16" fmla="*/ 1556 w 2407"/>
                <a:gd name="T17" fmla="*/ 425 h 1058"/>
                <a:gd name="T18" fmla="*/ 1444 w 2407"/>
                <a:gd name="T19" fmla="*/ 468 h 1058"/>
                <a:gd name="T20" fmla="*/ 1297 w 2407"/>
                <a:gd name="T21" fmla="*/ 477 h 1058"/>
                <a:gd name="T22" fmla="*/ 1145 w 2407"/>
                <a:gd name="T23" fmla="*/ 461 h 1058"/>
                <a:gd name="T24" fmla="*/ 1009 w 2407"/>
                <a:gd name="T25" fmla="*/ 438 h 1058"/>
                <a:gd name="T26" fmla="*/ 911 w 2407"/>
                <a:gd name="T27" fmla="*/ 421 h 1058"/>
                <a:gd name="T28" fmla="*/ 874 w 2407"/>
                <a:gd name="T29" fmla="*/ 427 h 1058"/>
                <a:gd name="T30" fmla="*/ 925 w 2407"/>
                <a:gd name="T31" fmla="*/ 489 h 1058"/>
                <a:gd name="T32" fmla="*/ 1055 w 2407"/>
                <a:gd name="T33" fmla="*/ 540 h 1058"/>
                <a:gd name="T34" fmla="*/ 1228 w 2407"/>
                <a:gd name="T35" fmla="*/ 574 h 1058"/>
                <a:gd name="T36" fmla="*/ 1410 w 2407"/>
                <a:gd name="T37" fmla="*/ 587 h 1058"/>
                <a:gd name="T38" fmla="*/ 1626 w 2407"/>
                <a:gd name="T39" fmla="*/ 562 h 1058"/>
                <a:gd name="T40" fmla="*/ 1995 w 2407"/>
                <a:gd name="T41" fmla="*/ 451 h 1058"/>
                <a:gd name="T42" fmla="*/ 2258 w 2407"/>
                <a:gd name="T43" fmla="*/ 329 h 1058"/>
                <a:gd name="T44" fmla="*/ 2353 w 2407"/>
                <a:gd name="T45" fmla="*/ 337 h 1058"/>
                <a:gd name="T46" fmla="*/ 2404 w 2407"/>
                <a:gd name="T47" fmla="*/ 411 h 1058"/>
                <a:gd name="T48" fmla="*/ 2381 w 2407"/>
                <a:gd name="T49" fmla="*/ 524 h 1058"/>
                <a:gd name="T50" fmla="*/ 2293 w 2407"/>
                <a:gd name="T51" fmla="*/ 617 h 1058"/>
                <a:gd name="T52" fmla="*/ 2172 w 2407"/>
                <a:gd name="T53" fmla="*/ 701 h 1058"/>
                <a:gd name="T54" fmla="*/ 2009 w 2407"/>
                <a:gd name="T55" fmla="*/ 802 h 1058"/>
                <a:gd name="T56" fmla="*/ 1828 w 2407"/>
                <a:gd name="T57" fmla="*/ 904 h 1058"/>
                <a:gd name="T58" fmla="*/ 1655 w 2407"/>
                <a:gd name="T59" fmla="*/ 991 h 1058"/>
                <a:gd name="T60" fmla="*/ 1515 w 2407"/>
                <a:gd name="T61" fmla="*/ 1047 h 1058"/>
                <a:gd name="T62" fmla="*/ 1417 w 2407"/>
                <a:gd name="T63" fmla="*/ 1058 h 1058"/>
                <a:gd name="T64" fmla="*/ 1255 w 2407"/>
                <a:gd name="T65" fmla="*/ 1044 h 1058"/>
                <a:gd name="T66" fmla="*/ 1042 w 2407"/>
                <a:gd name="T67" fmla="*/ 1016 h 1058"/>
                <a:gd name="T68" fmla="*/ 807 w 2407"/>
                <a:gd name="T69" fmla="*/ 979 h 1058"/>
                <a:gd name="T70" fmla="*/ 582 w 2407"/>
                <a:gd name="T71" fmla="*/ 941 h 1058"/>
                <a:gd name="T72" fmla="*/ 395 w 2407"/>
                <a:gd name="T73" fmla="*/ 907 h 1058"/>
                <a:gd name="T74" fmla="*/ 278 w 2407"/>
                <a:gd name="T75" fmla="*/ 885 h 1058"/>
                <a:gd name="T76" fmla="*/ 180 w 2407"/>
                <a:gd name="T77" fmla="*/ 888 h 1058"/>
                <a:gd name="T78" fmla="*/ 78 w 2407"/>
                <a:gd name="T79" fmla="*/ 946 h 1058"/>
                <a:gd name="T80" fmla="*/ 25 w 2407"/>
                <a:gd name="T81" fmla="*/ 979 h 1058"/>
                <a:gd name="T82" fmla="*/ 5 w 2407"/>
                <a:gd name="T83" fmla="*/ 961 h 1058"/>
                <a:gd name="T84" fmla="*/ 0 w 2407"/>
                <a:gd name="T85" fmla="*/ 942 h 1058"/>
                <a:gd name="T86" fmla="*/ 16 w 2407"/>
                <a:gd name="T87" fmla="*/ 698 h 1058"/>
                <a:gd name="T88" fmla="*/ 34 w 2407"/>
                <a:gd name="T89" fmla="*/ 414 h 1058"/>
                <a:gd name="T90" fmla="*/ 50 w 2407"/>
                <a:gd name="T91" fmla="*/ 161 h 1058"/>
                <a:gd name="T92" fmla="*/ 67 w 2407"/>
                <a:gd name="T93" fmla="*/ 77 h 1058"/>
                <a:gd name="T94" fmla="*/ 114 w 2407"/>
                <a:gd name="T95" fmla="*/ 63 h 1058"/>
                <a:gd name="T96" fmla="*/ 241 w 2407"/>
                <a:gd name="T97" fmla="*/ 43 h 1058"/>
                <a:gd name="T98" fmla="*/ 421 w 2407"/>
                <a:gd name="T99" fmla="*/ 18 h 1058"/>
                <a:gd name="T100" fmla="*/ 587 w 2407"/>
                <a:gd name="T101" fmla="*/ 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7" h="1058">
                  <a:moveTo>
                    <a:pt x="649" y="0"/>
                  </a:moveTo>
                  <a:lnTo>
                    <a:pt x="684" y="2"/>
                  </a:lnTo>
                  <a:lnTo>
                    <a:pt x="721" y="7"/>
                  </a:lnTo>
                  <a:lnTo>
                    <a:pt x="761" y="13"/>
                  </a:lnTo>
                  <a:lnTo>
                    <a:pt x="804" y="21"/>
                  </a:lnTo>
                  <a:lnTo>
                    <a:pt x="850" y="31"/>
                  </a:lnTo>
                  <a:lnTo>
                    <a:pt x="897" y="42"/>
                  </a:lnTo>
                  <a:lnTo>
                    <a:pt x="945" y="54"/>
                  </a:lnTo>
                  <a:lnTo>
                    <a:pt x="995" y="67"/>
                  </a:lnTo>
                  <a:lnTo>
                    <a:pt x="1045" y="81"/>
                  </a:lnTo>
                  <a:lnTo>
                    <a:pt x="1094" y="95"/>
                  </a:lnTo>
                  <a:lnTo>
                    <a:pt x="1144" y="109"/>
                  </a:lnTo>
                  <a:lnTo>
                    <a:pt x="1192" y="124"/>
                  </a:lnTo>
                  <a:lnTo>
                    <a:pt x="1240" y="140"/>
                  </a:lnTo>
                  <a:lnTo>
                    <a:pt x="1285" y="154"/>
                  </a:lnTo>
                  <a:lnTo>
                    <a:pt x="1328" y="168"/>
                  </a:lnTo>
                  <a:lnTo>
                    <a:pt x="1368" y="181"/>
                  </a:lnTo>
                  <a:lnTo>
                    <a:pt x="1406" y="193"/>
                  </a:lnTo>
                  <a:lnTo>
                    <a:pt x="1440" y="203"/>
                  </a:lnTo>
                  <a:lnTo>
                    <a:pt x="1470" y="213"/>
                  </a:lnTo>
                  <a:lnTo>
                    <a:pt x="1495" y="220"/>
                  </a:lnTo>
                  <a:lnTo>
                    <a:pt x="1517" y="226"/>
                  </a:lnTo>
                  <a:lnTo>
                    <a:pt x="1533" y="230"/>
                  </a:lnTo>
                  <a:lnTo>
                    <a:pt x="1549" y="236"/>
                  </a:lnTo>
                  <a:lnTo>
                    <a:pt x="1564" y="245"/>
                  </a:lnTo>
                  <a:lnTo>
                    <a:pt x="1577" y="256"/>
                  </a:lnTo>
                  <a:lnTo>
                    <a:pt x="1588" y="269"/>
                  </a:lnTo>
                  <a:lnTo>
                    <a:pt x="1597" y="284"/>
                  </a:lnTo>
                  <a:lnTo>
                    <a:pt x="1602" y="301"/>
                  </a:lnTo>
                  <a:lnTo>
                    <a:pt x="1606" y="319"/>
                  </a:lnTo>
                  <a:lnTo>
                    <a:pt x="1606" y="337"/>
                  </a:lnTo>
                  <a:lnTo>
                    <a:pt x="1603" y="355"/>
                  </a:lnTo>
                  <a:lnTo>
                    <a:pt x="1596" y="374"/>
                  </a:lnTo>
                  <a:lnTo>
                    <a:pt x="1587" y="392"/>
                  </a:lnTo>
                  <a:lnTo>
                    <a:pt x="1573" y="409"/>
                  </a:lnTo>
                  <a:lnTo>
                    <a:pt x="1556" y="425"/>
                  </a:lnTo>
                  <a:lnTo>
                    <a:pt x="1534" y="439"/>
                  </a:lnTo>
                  <a:lnTo>
                    <a:pt x="1507" y="451"/>
                  </a:lnTo>
                  <a:lnTo>
                    <a:pt x="1477" y="461"/>
                  </a:lnTo>
                  <a:lnTo>
                    <a:pt x="1444" y="468"/>
                  </a:lnTo>
                  <a:lnTo>
                    <a:pt x="1409" y="474"/>
                  </a:lnTo>
                  <a:lnTo>
                    <a:pt x="1373" y="477"/>
                  </a:lnTo>
                  <a:lnTo>
                    <a:pt x="1335" y="478"/>
                  </a:lnTo>
                  <a:lnTo>
                    <a:pt x="1297" y="477"/>
                  </a:lnTo>
                  <a:lnTo>
                    <a:pt x="1259" y="475"/>
                  </a:lnTo>
                  <a:lnTo>
                    <a:pt x="1219" y="472"/>
                  </a:lnTo>
                  <a:lnTo>
                    <a:pt x="1182" y="466"/>
                  </a:lnTo>
                  <a:lnTo>
                    <a:pt x="1145" y="461"/>
                  </a:lnTo>
                  <a:lnTo>
                    <a:pt x="1108" y="455"/>
                  </a:lnTo>
                  <a:lnTo>
                    <a:pt x="1073" y="449"/>
                  </a:lnTo>
                  <a:lnTo>
                    <a:pt x="1040" y="443"/>
                  </a:lnTo>
                  <a:lnTo>
                    <a:pt x="1009" y="438"/>
                  </a:lnTo>
                  <a:lnTo>
                    <a:pt x="980" y="432"/>
                  </a:lnTo>
                  <a:lnTo>
                    <a:pt x="953" y="428"/>
                  </a:lnTo>
                  <a:lnTo>
                    <a:pt x="930" y="424"/>
                  </a:lnTo>
                  <a:lnTo>
                    <a:pt x="911" y="421"/>
                  </a:lnTo>
                  <a:lnTo>
                    <a:pt x="895" y="420"/>
                  </a:lnTo>
                  <a:lnTo>
                    <a:pt x="884" y="420"/>
                  </a:lnTo>
                  <a:lnTo>
                    <a:pt x="876" y="423"/>
                  </a:lnTo>
                  <a:lnTo>
                    <a:pt x="874" y="427"/>
                  </a:lnTo>
                  <a:lnTo>
                    <a:pt x="877" y="443"/>
                  </a:lnTo>
                  <a:lnTo>
                    <a:pt x="887" y="458"/>
                  </a:lnTo>
                  <a:lnTo>
                    <a:pt x="903" y="474"/>
                  </a:lnTo>
                  <a:lnTo>
                    <a:pt x="925" y="489"/>
                  </a:lnTo>
                  <a:lnTo>
                    <a:pt x="951" y="503"/>
                  </a:lnTo>
                  <a:lnTo>
                    <a:pt x="983" y="516"/>
                  </a:lnTo>
                  <a:lnTo>
                    <a:pt x="1017" y="528"/>
                  </a:lnTo>
                  <a:lnTo>
                    <a:pt x="1055" y="540"/>
                  </a:lnTo>
                  <a:lnTo>
                    <a:pt x="1096" y="550"/>
                  </a:lnTo>
                  <a:lnTo>
                    <a:pt x="1139" y="559"/>
                  </a:lnTo>
                  <a:lnTo>
                    <a:pt x="1183" y="567"/>
                  </a:lnTo>
                  <a:lnTo>
                    <a:pt x="1228" y="574"/>
                  </a:lnTo>
                  <a:lnTo>
                    <a:pt x="1275" y="580"/>
                  </a:lnTo>
                  <a:lnTo>
                    <a:pt x="1320" y="584"/>
                  </a:lnTo>
                  <a:lnTo>
                    <a:pt x="1365" y="586"/>
                  </a:lnTo>
                  <a:lnTo>
                    <a:pt x="1410" y="587"/>
                  </a:lnTo>
                  <a:lnTo>
                    <a:pt x="1453" y="586"/>
                  </a:lnTo>
                  <a:lnTo>
                    <a:pt x="1493" y="584"/>
                  </a:lnTo>
                  <a:lnTo>
                    <a:pt x="1531" y="579"/>
                  </a:lnTo>
                  <a:lnTo>
                    <a:pt x="1626" y="562"/>
                  </a:lnTo>
                  <a:lnTo>
                    <a:pt x="1722" y="540"/>
                  </a:lnTo>
                  <a:lnTo>
                    <a:pt x="1816" y="514"/>
                  </a:lnTo>
                  <a:lnTo>
                    <a:pt x="1906" y="484"/>
                  </a:lnTo>
                  <a:lnTo>
                    <a:pt x="1995" y="451"/>
                  </a:lnTo>
                  <a:lnTo>
                    <a:pt x="2079" y="416"/>
                  </a:lnTo>
                  <a:lnTo>
                    <a:pt x="2157" y="379"/>
                  </a:lnTo>
                  <a:lnTo>
                    <a:pt x="2231" y="341"/>
                  </a:lnTo>
                  <a:lnTo>
                    <a:pt x="2258" y="329"/>
                  </a:lnTo>
                  <a:lnTo>
                    <a:pt x="2284" y="324"/>
                  </a:lnTo>
                  <a:lnTo>
                    <a:pt x="2308" y="323"/>
                  </a:lnTo>
                  <a:lnTo>
                    <a:pt x="2331" y="328"/>
                  </a:lnTo>
                  <a:lnTo>
                    <a:pt x="2353" y="337"/>
                  </a:lnTo>
                  <a:lnTo>
                    <a:pt x="2371" y="350"/>
                  </a:lnTo>
                  <a:lnTo>
                    <a:pt x="2386" y="367"/>
                  </a:lnTo>
                  <a:lnTo>
                    <a:pt x="2397" y="388"/>
                  </a:lnTo>
                  <a:lnTo>
                    <a:pt x="2404" y="411"/>
                  </a:lnTo>
                  <a:lnTo>
                    <a:pt x="2407" y="436"/>
                  </a:lnTo>
                  <a:lnTo>
                    <a:pt x="2404" y="464"/>
                  </a:lnTo>
                  <a:lnTo>
                    <a:pt x="2395" y="494"/>
                  </a:lnTo>
                  <a:lnTo>
                    <a:pt x="2381" y="524"/>
                  </a:lnTo>
                  <a:lnTo>
                    <a:pt x="2359" y="555"/>
                  </a:lnTo>
                  <a:lnTo>
                    <a:pt x="2330" y="586"/>
                  </a:lnTo>
                  <a:lnTo>
                    <a:pt x="2314" y="600"/>
                  </a:lnTo>
                  <a:lnTo>
                    <a:pt x="2293" y="617"/>
                  </a:lnTo>
                  <a:lnTo>
                    <a:pt x="2269" y="635"/>
                  </a:lnTo>
                  <a:lnTo>
                    <a:pt x="2240" y="656"/>
                  </a:lnTo>
                  <a:lnTo>
                    <a:pt x="2208" y="678"/>
                  </a:lnTo>
                  <a:lnTo>
                    <a:pt x="2172" y="701"/>
                  </a:lnTo>
                  <a:lnTo>
                    <a:pt x="2135" y="726"/>
                  </a:lnTo>
                  <a:lnTo>
                    <a:pt x="2095" y="750"/>
                  </a:lnTo>
                  <a:lnTo>
                    <a:pt x="2052" y="776"/>
                  </a:lnTo>
                  <a:lnTo>
                    <a:pt x="2009" y="802"/>
                  </a:lnTo>
                  <a:lnTo>
                    <a:pt x="1965" y="829"/>
                  </a:lnTo>
                  <a:lnTo>
                    <a:pt x="1919" y="854"/>
                  </a:lnTo>
                  <a:lnTo>
                    <a:pt x="1873" y="879"/>
                  </a:lnTo>
                  <a:lnTo>
                    <a:pt x="1828" y="904"/>
                  </a:lnTo>
                  <a:lnTo>
                    <a:pt x="1782" y="928"/>
                  </a:lnTo>
                  <a:lnTo>
                    <a:pt x="1739" y="950"/>
                  </a:lnTo>
                  <a:lnTo>
                    <a:pt x="1696" y="971"/>
                  </a:lnTo>
                  <a:lnTo>
                    <a:pt x="1655" y="991"/>
                  </a:lnTo>
                  <a:lnTo>
                    <a:pt x="1615" y="1009"/>
                  </a:lnTo>
                  <a:lnTo>
                    <a:pt x="1579" y="1024"/>
                  </a:lnTo>
                  <a:lnTo>
                    <a:pt x="1545" y="1037"/>
                  </a:lnTo>
                  <a:lnTo>
                    <a:pt x="1515" y="1047"/>
                  </a:lnTo>
                  <a:lnTo>
                    <a:pt x="1487" y="1054"/>
                  </a:lnTo>
                  <a:lnTo>
                    <a:pt x="1469" y="1057"/>
                  </a:lnTo>
                  <a:lnTo>
                    <a:pt x="1446" y="1058"/>
                  </a:lnTo>
                  <a:lnTo>
                    <a:pt x="1417" y="1058"/>
                  </a:lnTo>
                  <a:lnTo>
                    <a:pt x="1383" y="1056"/>
                  </a:lnTo>
                  <a:lnTo>
                    <a:pt x="1344" y="1053"/>
                  </a:lnTo>
                  <a:lnTo>
                    <a:pt x="1301" y="1049"/>
                  </a:lnTo>
                  <a:lnTo>
                    <a:pt x="1255" y="1044"/>
                  </a:lnTo>
                  <a:lnTo>
                    <a:pt x="1205" y="1038"/>
                  </a:lnTo>
                  <a:lnTo>
                    <a:pt x="1153" y="1032"/>
                  </a:lnTo>
                  <a:lnTo>
                    <a:pt x="1099" y="1024"/>
                  </a:lnTo>
                  <a:lnTo>
                    <a:pt x="1042" y="1016"/>
                  </a:lnTo>
                  <a:lnTo>
                    <a:pt x="984" y="1008"/>
                  </a:lnTo>
                  <a:lnTo>
                    <a:pt x="925" y="999"/>
                  </a:lnTo>
                  <a:lnTo>
                    <a:pt x="867" y="990"/>
                  </a:lnTo>
                  <a:lnTo>
                    <a:pt x="807" y="979"/>
                  </a:lnTo>
                  <a:lnTo>
                    <a:pt x="749" y="970"/>
                  </a:lnTo>
                  <a:lnTo>
                    <a:pt x="692" y="960"/>
                  </a:lnTo>
                  <a:lnTo>
                    <a:pt x="636" y="950"/>
                  </a:lnTo>
                  <a:lnTo>
                    <a:pt x="582" y="941"/>
                  </a:lnTo>
                  <a:lnTo>
                    <a:pt x="530" y="932"/>
                  </a:lnTo>
                  <a:lnTo>
                    <a:pt x="482" y="923"/>
                  </a:lnTo>
                  <a:lnTo>
                    <a:pt x="437" y="915"/>
                  </a:lnTo>
                  <a:lnTo>
                    <a:pt x="395" y="907"/>
                  </a:lnTo>
                  <a:lnTo>
                    <a:pt x="358" y="900"/>
                  </a:lnTo>
                  <a:lnTo>
                    <a:pt x="326" y="894"/>
                  </a:lnTo>
                  <a:lnTo>
                    <a:pt x="299" y="889"/>
                  </a:lnTo>
                  <a:lnTo>
                    <a:pt x="278" y="885"/>
                  </a:lnTo>
                  <a:lnTo>
                    <a:pt x="262" y="881"/>
                  </a:lnTo>
                  <a:lnTo>
                    <a:pt x="235" y="878"/>
                  </a:lnTo>
                  <a:lnTo>
                    <a:pt x="207" y="881"/>
                  </a:lnTo>
                  <a:lnTo>
                    <a:pt x="180" y="888"/>
                  </a:lnTo>
                  <a:lnTo>
                    <a:pt x="154" y="899"/>
                  </a:lnTo>
                  <a:lnTo>
                    <a:pt x="128" y="913"/>
                  </a:lnTo>
                  <a:lnTo>
                    <a:pt x="102" y="929"/>
                  </a:lnTo>
                  <a:lnTo>
                    <a:pt x="78" y="946"/>
                  </a:lnTo>
                  <a:lnTo>
                    <a:pt x="57" y="964"/>
                  </a:lnTo>
                  <a:lnTo>
                    <a:pt x="44" y="973"/>
                  </a:lnTo>
                  <a:lnTo>
                    <a:pt x="33" y="978"/>
                  </a:lnTo>
                  <a:lnTo>
                    <a:pt x="25" y="979"/>
                  </a:lnTo>
                  <a:lnTo>
                    <a:pt x="18" y="977"/>
                  </a:lnTo>
                  <a:lnTo>
                    <a:pt x="12" y="973"/>
                  </a:lnTo>
                  <a:lnTo>
                    <a:pt x="8" y="968"/>
                  </a:lnTo>
                  <a:lnTo>
                    <a:pt x="5" y="961"/>
                  </a:lnTo>
                  <a:lnTo>
                    <a:pt x="2" y="955"/>
                  </a:lnTo>
                  <a:lnTo>
                    <a:pt x="1" y="949"/>
                  </a:lnTo>
                  <a:lnTo>
                    <a:pt x="1" y="944"/>
                  </a:lnTo>
                  <a:lnTo>
                    <a:pt x="0" y="942"/>
                  </a:lnTo>
                  <a:lnTo>
                    <a:pt x="4" y="889"/>
                  </a:lnTo>
                  <a:lnTo>
                    <a:pt x="8" y="830"/>
                  </a:lnTo>
                  <a:lnTo>
                    <a:pt x="12" y="766"/>
                  </a:lnTo>
                  <a:lnTo>
                    <a:pt x="16" y="698"/>
                  </a:lnTo>
                  <a:lnTo>
                    <a:pt x="21" y="628"/>
                  </a:lnTo>
                  <a:lnTo>
                    <a:pt x="25" y="557"/>
                  </a:lnTo>
                  <a:lnTo>
                    <a:pt x="30" y="485"/>
                  </a:lnTo>
                  <a:lnTo>
                    <a:pt x="34" y="414"/>
                  </a:lnTo>
                  <a:lnTo>
                    <a:pt x="39" y="345"/>
                  </a:lnTo>
                  <a:lnTo>
                    <a:pt x="43" y="279"/>
                  </a:lnTo>
                  <a:lnTo>
                    <a:pt x="47" y="217"/>
                  </a:lnTo>
                  <a:lnTo>
                    <a:pt x="50" y="161"/>
                  </a:lnTo>
                  <a:lnTo>
                    <a:pt x="54" y="110"/>
                  </a:lnTo>
                  <a:lnTo>
                    <a:pt x="56" y="96"/>
                  </a:lnTo>
                  <a:lnTo>
                    <a:pt x="60" y="85"/>
                  </a:lnTo>
                  <a:lnTo>
                    <a:pt x="67" y="77"/>
                  </a:lnTo>
                  <a:lnTo>
                    <a:pt x="76" y="72"/>
                  </a:lnTo>
                  <a:lnTo>
                    <a:pt x="87" y="68"/>
                  </a:lnTo>
                  <a:lnTo>
                    <a:pt x="99" y="65"/>
                  </a:lnTo>
                  <a:lnTo>
                    <a:pt x="114" y="63"/>
                  </a:lnTo>
                  <a:lnTo>
                    <a:pt x="131" y="60"/>
                  </a:lnTo>
                  <a:lnTo>
                    <a:pt x="164" y="55"/>
                  </a:lnTo>
                  <a:lnTo>
                    <a:pt x="201" y="49"/>
                  </a:lnTo>
                  <a:lnTo>
                    <a:pt x="241" y="43"/>
                  </a:lnTo>
                  <a:lnTo>
                    <a:pt x="285" y="36"/>
                  </a:lnTo>
                  <a:lnTo>
                    <a:pt x="329" y="30"/>
                  </a:lnTo>
                  <a:lnTo>
                    <a:pt x="375" y="24"/>
                  </a:lnTo>
                  <a:lnTo>
                    <a:pt x="421" y="18"/>
                  </a:lnTo>
                  <a:lnTo>
                    <a:pt x="466" y="13"/>
                  </a:lnTo>
                  <a:lnTo>
                    <a:pt x="509" y="8"/>
                  </a:lnTo>
                  <a:lnTo>
                    <a:pt x="550" y="4"/>
                  </a:lnTo>
                  <a:lnTo>
                    <a:pt x="587" y="2"/>
                  </a:lnTo>
                  <a:lnTo>
                    <a:pt x="621" y="0"/>
                  </a:lnTo>
                  <a:lnTo>
                    <a:pt x="649"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78" name="Freeform 188">
              <a:extLst>
                <a:ext uri="{FF2B5EF4-FFF2-40B4-BE49-F238E27FC236}">
                  <a16:creationId xmlns:a16="http://schemas.microsoft.com/office/drawing/2014/main" id="{BCCCCB63-CC73-465A-92CA-0FC83825F26B}"/>
                </a:ext>
              </a:extLst>
            </p:cNvPr>
            <p:cNvSpPr>
              <a:spLocks noEditPoints="1"/>
            </p:cNvSpPr>
            <p:nvPr/>
          </p:nvSpPr>
          <p:spPr bwMode="auto">
            <a:xfrm>
              <a:off x="977900" y="3617913"/>
              <a:ext cx="201613" cy="260350"/>
            </a:xfrm>
            <a:custGeom>
              <a:avLst/>
              <a:gdLst>
                <a:gd name="T0" fmla="*/ 396 w 764"/>
                <a:gd name="T1" fmla="*/ 588 h 983"/>
                <a:gd name="T2" fmla="*/ 367 w 764"/>
                <a:gd name="T3" fmla="*/ 591 h 983"/>
                <a:gd name="T4" fmla="*/ 340 w 764"/>
                <a:gd name="T5" fmla="*/ 599 h 983"/>
                <a:gd name="T6" fmla="*/ 316 w 764"/>
                <a:gd name="T7" fmla="*/ 612 h 983"/>
                <a:gd name="T8" fmla="*/ 295 w 764"/>
                <a:gd name="T9" fmla="*/ 630 h 983"/>
                <a:gd name="T10" fmla="*/ 278 w 764"/>
                <a:gd name="T11" fmla="*/ 651 h 983"/>
                <a:gd name="T12" fmla="*/ 265 w 764"/>
                <a:gd name="T13" fmla="*/ 674 h 983"/>
                <a:gd name="T14" fmla="*/ 257 w 764"/>
                <a:gd name="T15" fmla="*/ 701 h 983"/>
                <a:gd name="T16" fmla="*/ 254 w 764"/>
                <a:gd name="T17" fmla="*/ 729 h 983"/>
                <a:gd name="T18" fmla="*/ 257 w 764"/>
                <a:gd name="T19" fmla="*/ 757 h 983"/>
                <a:gd name="T20" fmla="*/ 265 w 764"/>
                <a:gd name="T21" fmla="*/ 784 h 983"/>
                <a:gd name="T22" fmla="*/ 278 w 764"/>
                <a:gd name="T23" fmla="*/ 809 h 983"/>
                <a:gd name="T24" fmla="*/ 295 w 764"/>
                <a:gd name="T25" fmla="*/ 830 h 983"/>
                <a:gd name="T26" fmla="*/ 316 w 764"/>
                <a:gd name="T27" fmla="*/ 847 h 983"/>
                <a:gd name="T28" fmla="*/ 340 w 764"/>
                <a:gd name="T29" fmla="*/ 860 h 983"/>
                <a:gd name="T30" fmla="*/ 367 w 764"/>
                <a:gd name="T31" fmla="*/ 868 h 983"/>
                <a:gd name="T32" fmla="*/ 396 w 764"/>
                <a:gd name="T33" fmla="*/ 871 h 983"/>
                <a:gd name="T34" fmla="*/ 424 w 764"/>
                <a:gd name="T35" fmla="*/ 868 h 983"/>
                <a:gd name="T36" fmla="*/ 450 w 764"/>
                <a:gd name="T37" fmla="*/ 860 h 983"/>
                <a:gd name="T38" fmla="*/ 474 w 764"/>
                <a:gd name="T39" fmla="*/ 847 h 983"/>
                <a:gd name="T40" fmla="*/ 496 w 764"/>
                <a:gd name="T41" fmla="*/ 830 h 983"/>
                <a:gd name="T42" fmla="*/ 513 w 764"/>
                <a:gd name="T43" fmla="*/ 809 h 983"/>
                <a:gd name="T44" fmla="*/ 526 w 764"/>
                <a:gd name="T45" fmla="*/ 784 h 983"/>
                <a:gd name="T46" fmla="*/ 534 w 764"/>
                <a:gd name="T47" fmla="*/ 757 h 983"/>
                <a:gd name="T48" fmla="*/ 537 w 764"/>
                <a:gd name="T49" fmla="*/ 729 h 983"/>
                <a:gd name="T50" fmla="*/ 534 w 764"/>
                <a:gd name="T51" fmla="*/ 701 h 983"/>
                <a:gd name="T52" fmla="*/ 526 w 764"/>
                <a:gd name="T53" fmla="*/ 674 h 983"/>
                <a:gd name="T54" fmla="*/ 513 w 764"/>
                <a:gd name="T55" fmla="*/ 651 h 983"/>
                <a:gd name="T56" fmla="*/ 496 w 764"/>
                <a:gd name="T57" fmla="*/ 630 h 983"/>
                <a:gd name="T58" fmla="*/ 474 w 764"/>
                <a:gd name="T59" fmla="*/ 612 h 983"/>
                <a:gd name="T60" fmla="*/ 450 w 764"/>
                <a:gd name="T61" fmla="*/ 599 h 983"/>
                <a:gd name="T62" fmla="*/ 424 w 764"/>
                <a:gd name="T63" fmla="*/ 591 h 983"/>
                <a:gd name="T64" fmla="*/ 396 w 764"/>
                <a:gd name="T65" fmla="*/ 588 h 983"/>
                <a:gd name="T66" fmla="*/ 185 w 764"/>
                <a:gd name="T67" fmla="*/ 0 h 983"/>
                <a:gd name="T68" fmla="*/ 697 w 764"/>
                <a:gd name="T69" fmla="*/ 25 h 983"/>
                <a:gd name="T70" fmla="*/ 716 w 764"/>
                <a:gd name="T71" fmla="*/ 29 h 983"/>
                <a:gd name="T72" fmla="*/ 732 w 764"/>
                <a:gd name="T73" fmla="*/ 37 h 983"/>
                <a:gd name="T74" fmla="*/ 746 w 764"/>
                <a:gd name="T75" fmla="*/ 49 h 983"/>
                <a:gd name="T76" fmla="*/ 756 w 764"/>
                <a:gd name="T77" fmla="*/ 64 h 983"/>
                <a:gd name="T78" fmla="*/ 763 w 764"/>
                <a:gd name="T79" fmla="*/ 81 h 983"/>
                <a:gd name="T80" fmla="*/ 764 w 764"/>
                <a:gd name="T81" fmla="*/ 100 h 983"/>
                <a:gd name="T82" fmla="*/ 701 w 764"/>
                <a:gd name="T83" fmla="*/ 913 h 983"/>
                <a:gd name="T84" fmla="*/ 697 w 764"/>
                <a:gd name="T85" fmla="*/ 932 h 983"/>
                <a:gd name="T86" fmla="*/ 688 w 764"/>
                <a:gd name="T87" fmla="*/ 949 h 983"/>
                <a:gd name="T88" fmla="*/ 676 w 764"/>
                <a:gd name="T89" fmla="*/ 964 h 983"/>
                <a:gd name="T90" fmla="*/ 661 w 764"/>
                <a:gd name="T91" fmla="*/ 974 h 983"/>
                <a:gd name="T92" fmla="*/ 643 w 764"/>
                <a:gd name="T93" fmla="*/ 981 h 983"/>
                <a:gd name="T94" fmla="*/ 624 w 764"/>
                <a:gd name="T95" fmla="*/ 983 h 983"/>
                <a:gd name="T96" fmla="*/ 56 w 764"/>
                <a:gd name="T97" fmla="*/ 983 h 983"/>
                <a:gd name="T98" fmla="*/ 38 w 764"/>
                <a:gd name="T99" fmla="*/ 980 h 983"/>
                <a:gd name="T100" fmla="*/ 22 w 764"/>
                <a:gd name="T101" fmla="*/ 972 h 983"/>
                <a:gd name="T102" fmla="*/ 11 w 764"/>
                <a:gd name="T103" fmla="*/ 961 h 983"/>
                <a:gd name="T104" fmla="*/ 3 w 764"/>
                <a:gd name="T105" fmla="*/ 945 h 983"/>
                <a:gd name="T106" fmla="*/ 0 w 764"/>
                <a:gd name="T107" fmla="*/ 928 h 983"/>
                <a:gd name="T108" fmla="*/ 2 w 764"/>
                <a:gd name="T109" fmla="*/ 910 h 983"/>
                <a:gd name="T110" fmla="*/ 96 w 764"/>
                <a:gd name="T111" fmla="*/ 66 h 983"/>
                <a:gd name="T112" fmla="*/ 103 w 764"/>
                <a:gd name="T113" fmla="*/ 48 h 983"/>
                <a:gd name="T114" fmla="*/ 114 w 764"/>
                <a:gd name="T115" fmla="*/ 32 h 983"/>
                <a:gd name="T116" fmla="*/ 129 w 764"/>
                <a:gd name="T117" fmla="*/ 18 h 983"/>
                <a:gd name="T118" fmla="*/ 146 w 764"/>
                <a:gd name="T119" fmla="*/ 8 h 983"/>
                <a:gd name="T120" fmla="*/ 165 w 764"/>
                <a:gd name="T121" fmla="*/ 2 h 983"/>
                <a:gd name="T122" fmla="*/ 185 w 764"/>
                <a:gd name="T123"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983">
                  <a:moveTo>
                    <a:pt x="396" y="588"/>
                  </a:moveTo>
                  <a:lnTo>
                    <a:pt x="367" y="591"/>
                  </a:lnTo>
                  <a:lnTo>
                    <a:pt x="340" y="599"/>
                  </a:lnTo>
                  <a:lnTo>
                    <a:pt x="316" y="612"/>
                  </a:lnTo>
                  <a:lnTo>
                    <a:pt x="295" y="630"/>
                  </a:lnTo>
                  <a:lnTo>
                    <a:pt x="278" y="651"/>
                  </a:lnTo>
                  <a:lnTo>
                    <a:pt x="265" y="674"/>
                  </a:lnTo>
                  <a:lnTo>
                    <a:pt x="257" y="701"/>
                  </a:lnTo>
                  <a:lnTo>
                    <a:pt x="254" y="729"/>
                  </a:lnTo>
                  <a:lnTo>
                    <a:pt x="257" y="757"/>
                  </a:lnTo>
                  <a:lnTo>
                    <a:pt x="265" y="784"/>
                  </a:lnTo>
                  <a:lnTo>
                    <a:pt x="278" y="809"/>
                  </a:lnTo>
                  <a:lnTo>
                    <a:pt x="295" y="830"/>
                  </a:lnTo>
                  <a:lnTo>
                    <a:pt x="316" y="847"/>
                  </a:lnTo>
                  <a:lnTo>
                    <a:pt x="340" y="860"/>
                  </a:lnTo>
                  <a:lnTo>
                    <a:pt x="367" y="868"/>
                  </a:lnTo>
                  <a:lnTo>
                    <a:pt x="396" y="871"/>
                  </a:lnTo>
                  <a:lnTo>
                    <a:pt x="424" y="868"/>
                  </a:lnTo>
                  <a:lnTo>
                    <a:pt x="450" y="860"/>
                  </a:lnTo>
                  <a:lnTo>
                    <a:pt x="474" y="847"/>
                  </a:lnTo>
                  <a:lnTo>
                    <a:pt x="496" y="830"/>
                  </a:lnTo>
                  <a:lnTo>
                    <a:pt x="513" y="809"/>
                  </a:lnTo>
                  <a:lnTo>
                    <a:pt x="526" y="784"/>
                  </a:lnTo>
                  <a:lnTo>
                    <a:pt x="534" y="757"/>
                  </a:lnTo>
                  <a:lnTo>
                    <a:pt x="537" y="729"/>
                  </a:lnTo>
                  <a:lnTo>
                    <a:pt x="534" y="701"/>
                  </a:lnTo>
                  <a:lnTo>
                    <a:pt x="526" y="674"/>
                  </a:lnTo>
                  <a:lnTo>
                    <a:pt x="513" y="651"/>
                  </a:lnTo>
                  <a:lnTo>
                    <a:pt x="496" y="630"/>
                  </a:lnTo>
                  <a:lnTo>
                    <a:pt x="474" y="612"/>
                  </a:lnTo>
                  <a:lnTo>
                    <a:pt x="450" y="599"/>
                  </a:lnTo>
                  <a:lnTo>
                    <a:pt x="424" y="591"/>
                  </a:lnTo>
                  <a:lnTo>
                    <a:pt x="396" y="588"/>
                  </a:lnTo>
                  <a:close/>
                  <a:moveTo>
                    <a:pt x="185" y="0"/>
                  </a:moveTo>
                  <a:lnTo>
                    <a:pt x="697" y="25"/>
                  </a:lnTo>
                  <a:lnTo>
                    <a:pt x="716" y="29"/>
                  </a:lnTo>
                  <a:lnTo>
                    <a:pt x="732" y="37"/>
                  </a:lnTo>
                  <a:lnTo>
                    <a:pt x="746" y="49"/>
                  </a:lnTo>
                  <a:lnTo>
                    <a:pt x="756" y="64"/>
                  </a:lnTo>
                  <a:lnTo>
                    <a:pt x="763" y="81"/>
                  </a:lnTo>
                  <a:lnTo>
                    <a:pt x="764" y="100"/>
                  </a:lnTo>
                  <a:lnTo>
                    <a:pt x="701" y="913"/>
                  </a:lnTo>
                  <a:lnTo>
                    <a:pt x="697" y="932"/>
                  </a:lnTo>
                  <a:lnTo>
                    <a:pt x="688" y="949"/>
                  </a:lnTo>
                  <a:lnTo>
                    <a:pt x="676" y="964"/>
                  </a:lnTo>
                  <a:lnTo>
                    <a:pt x="661" y="974"/>
                  </a:lnTo>
                  <a:lnTo>
                    <a:pt x="643" y="981"/>
                  </a:lnTo>
                  <a:lnTo>
                    <a:pt x="624" y="983"/>
                  </a:lnTo>
                  <a:lnTo>
                    <a:pt x="56" y="983"/>
                  </a:lnTo>
                  <a:lnTo>
                    <a:pt x="38" y="980"/>
                  </a:lnTo>
                  <a:lnTo>
                    <a:pt x="22" y="972"/>
                  </a:lnTo>
                  <a:lnTo>
                    <a:pt x="11" y="961"/>
                  </a:lnTo>
                  <a:lnTo>
                    <a:pt x="3" y="945"/>
                  </a:lnTo>
                  <a:lnTo>
                    <a:pt x="0" y="928"/>
                  </a:lnTo>
                  <a:lnTo>
                    <a:pt x="2" y="910"/>
                  </a:lnTo>
                  <a:lnTo>
                    <a:pt x="96" y="66"/>
                  </a:lnTo>
                  <a:lnTo>
                    <a:pt x="103" y="48"/>
                  </a:lnTo>
                  <a:lnTo>
                    <a:pt x="114" y="32"/>
                  </a:lnTo>
                  <a:lnTo>
                    <a:pt x="129" y="18"/>
                  </a:lnTo>
                  <a:lnTo>
                    <a:pt x="146" y="8"/>
                  </a:lnTo>
                  <a:lnTo>
                    <a:pt x="165" y="2"/>
                  </a:lnTo>
                  <a:lnTo>
                    <a:pt x="185"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grpSp>
      <p:sp>
        <p:nvSpPr>
          <p:cNvPr id="179" name="Freeform 193">
            <a:extLst>
              <a:ext uri="{FF2B5EF4-FFF2-40B4-BE49-F238E27FC236}">
                <a16:creationId xmlns:a16="http://schemas.microsoft.com/office/drawing/2014/main" id="{AA789623-2527-499F-B03C-D27C896339D2}"/>
              </a:ext>
            </a:extLst>
          </p:cNvPr>
          <p:cNvSpPr>
            <a:spLocks noEditPoints="1"/>
          </p:cNvSpPr>
          <p:nvPr/>
        </p:nvSpPr>
        <p:spPr bwMode="auto">
          <a:xfrm>
            <a:off x="8438697" y="3969179"/>
            <a:ext cx="411616" cy="506866"/>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rgbClr val="3B92CD">
              <a:lumMod val="50000"/>
            </a:srgbClr>
          </a:solid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grpSp>
        <p:nvGrpSpPr>
          <p:cNvPr id="181" name="Group 180">
            <a:extLst>
              <a:ext uri="{FF2B5EF4-FFF2-40B4-BE49-F238E27FC236}">
                <a16:creationId xmlns:a16="http://schemas.microsoft.com/office/drawing/2014/main" id="{8FDA6C01-40DE-4584-833B-50EF74D22A29}"/>
              </a:ext>
            </a:extLst>
          </p:cNvPr>
          <p:cNvGrpSpPr/>
          <p:nvPr/>
        </p:nvGrpSpPr>
        <p:grpSpPr>
          <a:xfrm>
            <a:off x="7900478" y="4897928"/>
            <a:ext cx="486455" cy="617162"/>
            <a:chOff x="688975" y="2427288"/>
            <a:chExt cx="957263" cy="1050925"/>
          </a:xfrm>
          <a:solidFill>
            <a:srgbClr val="3B92CD">
              <a:lumMod val="50000"/>
            </a:srgbClr>
          </a:solidFill>
        </p:grpSpPr>
        <p:sp>
          <p:nvSpPr>
            <p:cNvPr id="182" name="Freeform 159">
              <a:extLst>
                <a:ext uri="{FF2B5EF4-FFF2-40B4-BE49-F238E27FC236}">
                  <a16:creationId xmlns:a16="http://schemas.microsoft.com/office/drawing/2014/main" id="{346E98AB-594B-487A-9732-A8CC6F5A7BC1}"/>
                </a:ext>
              </a:extLst>
            </p:cNvPr>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3" name="Freeform 160">
              <a:extLst>
                <a:ext uri="{FF2B5EF4-FFF2-40B4-BE49-F238E27FC236}">
                  <a16:creationId xmlns:a16="http://schemas.microsoft.com/office/drawing/2014/main" id="{01218C05-F342-40C7-8DED-46E5E8EAFA18}"/>
                </a:ext>
              </a:extLst>
            </p:cNvPr>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4" name="Freeform 161">
              <a:extLst>
                <a:ext uri="{FF2B5EF4-FFF2-40B4-BE49-F238E27FC236}">
                  <a16:creationId xmlns:a16="http://schemas.microsoft.com/office/drawing/2014/main" id="{509C494A-1E77-4F3D-BD76-5CA9ECA42E8E}"/>
                </a:ext>
              </a:extLst>
            </p:cNvPr>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5" name="Freeform 162">
              <a:extLst>
                <a:ext uri="{FF2B5EF4-FFF2-40B4-BE49-F238E27FC236}">
                  <a16:creationId xmlns:a16="http://schemas.microsoft.com/office/drawing/2014/main" id="{5869CA89-C6C2-4F57-8A5D-0FCBF125AB48}"/>
                </a:ext>
              </a:extLst>
            </p:cNvPr>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6" name="Freeform 163">
              <a:extLst>
                <a:ext uri="{FF2B5EF4-FFF2-40B4-BE49-F238E27FC236}">
                  <a16:creationId xmlns:a16="http://schemas.microsoft.com/office/drawing/2014/main" id="{B51F8BB9-79FC-4F38-B3DF-3E1223C80360}"/>
                </a:ext>
              </a:extLst>
            </p:cNvPr>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7" name="Freeform 164">
              <a:extLst>
                <a:ext uri="{FF2B5EF4-FFF2-40B4-BE49-F238E27FC236}">
                  <a16:creationId xmlns:a16="http://schemas.microsoft.com/office/drawing/2014/main" id="{BC6BAB95-6369-4C63-B741-AC6546BE1A60}"/>
                </a:ext>
              </a:extLst>
            </p:cNvPr>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8" name="Freeform 165">
              <a:extLst>
                <a:ext uri="{FF2B5EF4-FFF2-40B4-BE49-F238E27FC236}">
                  <a16:creationId xmlns:a16="http://schemas.microsoft.com/office/drawing/2014/main" id="{F7F9E539-00D5-4458-A8B6-83C864336F50}"/>
                </a:ext>
              </a:extLst>
            </p:cNvPr>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89" name="Freeform 166">
              <a:extLst>
                <a:ext uri="{FF2B5EF4-FFF2-40B4-BE49-F238E27FC236}">
                  <a16:creationId xmlns:a16="http://schemas.microsoft.com/office/drawing/2014/main" id="{EB473E0F-EC5F-4659-9FE2-CEE149D9A3A4}"/>
                </a:ext>
              </a:extLst>
            </p:cNvPr>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90" name="Freeform 167">
              <a:extLst>
                <a:ext uri="{FF2B5EF4-FFF2-40B4-BE49-F238E27FC236}">
                  <a16:creationId xmlns:a16="http://schemas.microsoft.com/office/drawing/2014/main" id="{24554970-E04E-47FE-A5AF-9E2F84C22F2F}"/>
                </a:ext>
              </a:extLst>
            </p:cNvPr>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91" name="Freeform 168">
              <a:extLst>
                <a:ext uri="{FF2B5EF4-FFF2-40B4-BE49-F238E27FC236}">
                  <a16:creationId xmlns:a16="http://schemas.microsoft.com/office/drawing/2014/main" id="{2EA11BAE-F71B-40EB-A556-1D37DB66A419}"/>
                </a:ext>
              </a:extLst>
            </p:cNvPr>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92" name="Freeform 169">
              <a:extLst>
                <a:ext uri="{FF2B5EF4-FFF2-40B4-BE49-F238E27FC236}">
                  <a16:creationId xmlns:a16="http://schemas.microsoft.com/office/drawing/2014/main" id="{4D1BD98F-0920-4855-8CB2-2DBC474E3B21}"/>
                </a:ext>
              </a:extLst>
            </p:cNvPr>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sp>
          <p:nvSpPr>
            <p:cNvPr id="193" name="Freeform 170">
              <a:extLst>
                <a:ext uri="{FF2B5EF4-FFF2-40B4-BE49-F238E27FC236}">
                  <a16:creationId xmlns:a16="http://schemas.microsoft.com/office/drawing/2014/main" id="{BB7AAED7-0B2B-4C6C-9D4E-B40814C2C7C0}"/>
                </a:ext>
              </a:extLst>
            </p:cNvPr>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grpFill/>
            <a:ln w="0">
              <a:noFill/>
              <a:prstDash val="solid"/>
              <a:round/>
              <a:headEnd/>
              <a:tailEnd/>
            </a:ln>
          </p:spPr>
          <p:txBody>
            <a:bodyPr/>
            <a:lstStyle/>
            <a:p>
              <a:pPr defTabSz="870722">
                <a:defRPr/>
              </a:pPr>
              <a:endParaRPr lang="en-US" sz="1714" kern="0">
                <a:solidFill>
                  <a:srgbClr val="000000"/>
                </a:solidFill>
                <a:latin typeface="Times New Roman" panose="02020603050405020304" pitchFamily="18" charset="0"/>
                <a:cs typeface="Times New Roman" panose="02020603050405020304" pitchFamily="18" charset="0"/>
              </a:endParaRPr>
            </a:p>
          </p:txBody>
        </p:sp>
      </p:grpSp>
      <p:sp>
        <p:nvSpPr>
          <p:cNvPr id="23571" name="TextBox 3">
            <a:extLst>
              <a:ext uri="{FF2B5EF4-FFF2-40B4-BE49-F238E27FC236}">
                <a16:creationId xmlns:a16="http://schemas.microsoft.com/office/drawing/2014/main" id="{7ACBDC0C-8654-488C-BEC0-8D66E01B81BE}"/>
              </a:ext>
            </a:extLst>
          </p:cNvPr>
          <p:cNvSpPr txBox="1">
            <a:spLocks noChangeArrowheads="1"/>
          </p:cNvSpPr>
          <p:nvPr/>
        </p:nvSpPr>
        <p:spPr bwMode="auto">
          <a:xfrm rot="2326593">
            <a:off x="8203974" y="2238203"/>
            <a:ext cx="1072696"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1714" dirty="0">
                <a:solidFill>
                  <a:srgbClr val="002A6C"/>
                </a:solidFill>
                <a:latin typeface="Times New Roman" panose="02020603050405020304" pitchFamily="18" charset="0"/>
                <a:cs typeface="Times New Roman" panose="02020603050405020304" pitchFamily="18" charset="0"/>
              </a:rPr>
              <a:t>الت</a:t>
            </a:r>
            <a:r>
              <a:rPr lang="ar-LB" altLang="en-US" sz="1714" dirty="0">
                <a:solidFill>
                  <a:srgbClr val="002A6C"/>
                </a:solidFill>
                <a:latin typeface="Times New Roman" panose="02020603050405020304" pitchFamily="18" charset="0"/>
                <a:cs typeface="Times New Roman" panose="02020603050405020304" pitchFamily="18" charset="0"/>
              </a:rPr>
              <a:t>ّ</a:t>
            </a:r>
            <a:r>
              <a:rPr lang="ar-DZ" altLang="en-US" sz="1714" dirty="0">
                <a:solidFill>
                  <a:srgbClr val="002A6C"/>
                </a:solidFill>
                <a:latin typeface="Times New Roman" panose="02020603050405020304" pitchFamily="18" charset="0"/>
                <a:cs typeface="Times New Roman" panose="02020603050405020304" pitchFamily="18" charset="0"/>
              </a:rPr>
              <a:t>خطيط</a:t>
            </a:r>
            <a:endParaRPr lang="en-US" altLang="en-US" sz="1714" dirty="0">
              <a:solidFill>
                <a:srgbClr val="002A6C"/>
              </a:solidFill>
              <a:latin typeface="Times New Roman" panose="02020603050405020304" pitchFamily="18" charset="0"/>
              <a:cs typeface="Times New Roman" panose="02020603050405020304" pitchFamily="18" charset="0"/>
            </a:endParaRPr>
          </a:p>
        </p:txBody>
      </p:sp>
      <p:sp>
        <p:nvSpPr>
          <p:cNvPr id="23572" name="TextBox 43">
            <a:extLst>
              <a:ext uri="{FF2B5EF4-FFF2-40B4-BE49-F238E27FC236}">
                <a16:creationId xmlns:a16="http://schemas.microsoft.com/office/drawing/2014/main" id="{1FB950C3-6C28-4E13-9740-3B1C64122C4F}"/>
              </a:ext>
            </a:extLst>
          </p:cNvPr>
          <p:cNvSpPr txBox="1">
            <a:spLocks noChangeArrowheads="1"/>
          </p:cNvSpPr>
          <p:nvPr/>
        </p:nvSpPr>
        <p:spPr bwMode="auto">
          <a:xfrm rot="18842380">
            <a:off x="6736103" y="3072208"/>
            <a:ext cx="1072696"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1714">
                <a:solidFill>
                  <a:srgbClr val="002A6C"/>
                </a:solidFill>
                <a:latin typeface="Times New Roman" panose="02020603050405020304" pitchFamily="18" charset="0"/>
                <a:cs typeface="Times New Roman" panose="02020603050405020304" pitchFamily="18" charset="0"/>
              </a:rPr>
              <a:t>الت</a:t>
            </a:r>
            <a:r>
              <a:rPr lang="ar-LB" altLang="en-US" sz="1714">
                <a:solidFill>
                  <a:srgbClr val="002A6C"/>
                </a:solidFill>
                <a:latin typeface="Times New Roman" panose="02020603050405020304" pitchFamily="18" charset="0"/>
                <a:cs typeface="Times New Roman" panose="02020603050405020304" pitchFamily="18" charset="0"/>
              </a:rPr>
              <a:t>ّ</a:t>
            </a:r>
            <a:r>
              <a:rPr lang="ar-DZ" altLang="en-US" sz="1714">
                <a:solidFill>
                  <a:srgbClr val="002A6C"/>
                </a:solidFill>
                <a:latin typeface="Times New Roman" panose="02020603050405020304" pitchFamily="18" charset="0"/>
                <a:cs typeface="Times New Roman" panose="02020603050405020304" pitchFamily="18" charset="0"/>
              </a:rPr>
              <a:t>نفيذ</a:t>
            </a:r>
            <a:endParaRPr lang="en-US" altLang="en-US" sz="1714">
              <a:solidFill>
                <a:srgbClr val="002A6C"/>
              </a:solidFill>
              <a:latin typeface="Times New Roman" panose="02020603050405020304" pitchFamily="18" charset="0"/>
              <a:cs typeface="Times New Roman" panose="02020603050405020304" pitchFamily="18" charset="0"/>
            </a:endParaRPr>
          </a:p>
        </p:txBody>
      </p:sp>
      <p:sp>
        <p:nvSpPr>
          <p:cNvPr id="23573" name="TextBox 44">
            <a:extLst>
              <a:ext uri="{FF2B5EF4-FFF2-40B4-BE49-F238E27FC236}">
                <a16:creationId xmlns:a16="http://schemas.microsoft.com/office/drawing/2014/main" id="{23250F2D-36DD-434E-AB6A-98D62813FA94}"/>
              </a:ext>
            </a:extLst>
          </p:cNvPr>
          <p:cNvSpPr txBox="1">
            <a:spLocks noChangeArrowheads="1"/>
          </p:cNvSpPr>
          <p:nvPr/>
        </p:nvSpPr>
        <p:spPr bwMode="auto">
          <a:xfrm rot="2326593">
            <a:off x="8653010" y="3763337"/>
            <a:ext cx="1072696"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1714">
                <a:solidFill>
                  <a:srgbClr val="002A6C"/>
                </a:solidFill>
                <a:latin typeface="Times New Roman" panose="02020603050405020304" pitchFamily="18" charset="0"/>
                <a:cs typeface="Times New Roman" panose="02020603050405020304" pitchFamily="18" charset="0"/>
              </a:rPr>
              <a:t>المراجعة</a:t>
            </a:r>
            <a:endParaRPr lang="en-US" altLang="en-US" sz="1714">
              <a:solidFill>
                <a:srgbClr val="002A6C"/>
              </a:solidFill>
              <a:latin typeface="Times New Roman" panose="02020603050405020304" pitchFamily="18" charset="0"/>
              <a:cs typeface="Times New Roman" panose="02020603050405020304" pitchFamily="18" charset="0"/>
            </a:endParaRPr>
          </a:p>
        </p:txBody>
      </p:sp>
      <p:sp>
        <p:nvSpPr>
          <p:cNvPr id="23574" name="TextBox 45">
            <a:extLst>
              <a:ext uri="{FF2B5EF4-FFF2-40B4-BE49-F238E27FC236}">
                <a16:creationId xmlns:a16="http://schemas.microsoft.com/office/drawing/2014/main" id="{3EEFC8DA-BC7F-49B1-8E84-A5DD5BFF89E9}"/>
              </a:ext>
            </a:extLst>
          </p:cNvPr>
          <p:cNvSpPr txBox="1">
            <a:spLocks noChangeArrowheads="1"/>
          </p:cNvSpPr>
          <p:nvPr/>
        </p:nvSpPr>
        <p:spPr bwMode="auto">
          <a:xfrm rot="17949749">
            <a:off x="7174366" y="4667078"/>
            <a:ext cx="1073831"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1714">
                <a:solidFill>
                  <a:srgbClr val="002A6C"/>
                </a:solidFill>
                <a:latin typeface="Times New Roman" panose="02020603050405020304" pitchFamily="18" charset="0"/>
                <a:cs typeface="Times New Roman" panose="02020603050405020304" pitchFamily="18" charset="0"/>
              </a:rPr>
              <a:t>الت</a:t>
            </a:r>
            <a:r>
              <a:rPr lang="ar-LB" altLang="en-US" sz="1714">
                <a:solidFill>
                  <a:srgbClr val="002A6C"/>
                </a:solidFill>
                <a:latin typeface="Times New Roman" panose="02020603050405020304" pitchFamily="18" charset="0"/>
                <a:cs typeface="Times New Roman" panose="02020603050405020304" pitchFamily="18" charset="0"/>
              </a:rPr>
              <a:t>ّ</a:t>
            </a:r>
            <a:r>
              <a:rPr lang="ar-DZ" altLang="en-US" sz="1714">
                <a:solidFill>
                  <a:srgbClr val="002A6C"/>
                </a:solidFill>
                <a:latin typeface="Times New Roman" panose="02020603050405020304" pitchFamily="18" charset="0"/>
                <a:cs typeface="Times New Roman" panose="02020603050405020304" pitchFamily="18" charset="0"/>
              </a:rPr>
              <a:t>خطيط</a:t>
            </a:r>
            <a:endParaRPr lang="en-US" altLang="en-US" sz="1714">
              <a:solidFill>
                <a:srgbClr val="002A6C"/>
              </a:solidFill>
              <a:latin typeface="Times New Roman" panose="02020603050405020304" pitchFamily="18" charset="0"/>
              <a:cs typeface="Times New Roman" panose="02020603050405020304" pitchFamily="18" charset="0"/>
            </a:endParaRPr>
          </a:p>
        </p:txBody>
      </p:sp>
      <p:sp>
        <p:nvSpPr>
          <p:cNvPr id="23575" name="Rectangle 1">
            <a:extLst>
              <a:ext uri="{FF2B5EF4-FFF2-40B4-BE49-F238E27FC236}">
                <a16:creationId xmlns:a16="http://schemas.microsoft.com/office/drawing/2014/main" id="{B617A8A0-0938-4F87-A2C2-E0827317D0D7}"/>
              </a:ext>
            </a:extLst>
          </p:cNvPr>
          <p:cNvSpPr>
            <a:spLocks noChangeArrowheads="1"/>
          </p:cNvSpPr>
          <p:nvPr/>
        </p:nvSpPr>
        <p:spPr bwMode="auto">
          <a:xfrm>
            <a:off x="2013857" y="2292099"/>
            <a:ext cx="4177393" cy="30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LB" altLang="en-US" sz="2714">
                <a:solidFill>
                  <a:srgbClr val="283C5D"/>
                </a:solidFill>
                <a:cs typeface="Times" panose="02020603050405020304" pitchFamily="18" charset="0"/>
              </a:rPr>
              <a:t>ترتكز الإدارة الماليّة على الاهتمام </a:t>
            </a:r>
          </a:p>
          <a:p>
            <a:pPr algn="ctr" rtl="1"/>
            <a:r>
              <a:rPr lang="ar-LB" altLang="en-US" sz="2714">
                <a:solidFill>
                  <a:srgbClr val="283C5D"/>
                </a:solidFill>
                <a:cs typeface="Times" panose="02020603050405020304" pitchFamily="18" charset="0"/>
              </a:rPr>
              <a:t>الدّقيق بأهداف المشروع </a:t>
            </a:r>
          </a:p>
          <a:p>
            <a:pPr algn="ctr" rtl="1"/>
            <a:r>
              <a:rPr lang="ar-LB" altLang="en-US" sz="2714">
                <a:solidFill>
                  <a:srgbClr val="283C5D"/>
                </a:solidFill>
                <a:cs typeface="Times" panose="02020603050405020304" pitchFamily="18" charset="0"/>
              </a:rPr>
              <a:t>والمنظّمة.</a:t>
            </a:r>
            <a:endParaRPr lang="en-US" altLang="en-US" sz="2714">
              <a:solidFill>
                <a:srgbClr val="283C5D"/>
              </a:solidFill>
              <a:cs typeface="Times" panose="02020603050405020304" pitchFamily="18" charset="0"/>
            </a:endParaRPr>
          </a:p>
          <a:p>
            <a:pPr algn="ctr"/>
            <a:endParaRPr lang="en-US" altLang="en-US" sz="2714">
              <a:solidFill>
                <a:srgbClr val="283C5D"/>
              </a:solidFill>
              <a:cs typeface="Times" panose="02020603050405020304" pitchFamily="18" charset="0"/>
            </a:endParaRPr>
          </a:p>
          <a:p>
            <a:pPr algn="ctr" rtl="1"/>
            <a:r>
              <a:rPr lang="ar-LB" altLang="en-US" sz="2714">
                <a:solidFill>
                  <a:srgbClr val="283C5D"/>
                </a:solidFill>
                <a:cs typeface="Times" panose="02020603050405020304" pitchFamily="18" charset="0"/>
              </a:rPr>
              <a:t>تتضمّن عمليّة الإدارة الماليّة</a:t>
            </a:r>
            <a:endParaRPr lang="en-US" altLang="en-US" sz="2714">
              <a:solidFill>
                <a:srgbClr val="283C5D"/>
              </a:solidFill>
              <a:cs typeface="Times" panose="02020603050405020304" pitchFamily="18" charset="0"/>
            </a:endParaRPr>
          </a:p>
          <a:p>
            <a:pPr algn="ctr" rtl="1"/>
            <a:r>
              <a:rPr lang="ar-LB" altLang="en-US" sz="2714">
                <a:solidFill>
                  <a:srgbClr val="C00000"/>
                </a:solidFill>
                <a:cs typeface="Times" panose="02020603050405020304" pitchFamily="18" charset="0"/>
              </a:rPr>
              <a:t>– </a:t>
            </a:r>
            <a:r>
              <a:rPr lang="ar-LB" altLang="en-US" sz="2714" b="1">
                <a:solidFill>
                  <a:srgbClr val="C00000"/>
                </a:solidFill>
                <a:cs typeface="Times" panose="02020603050405020304" pitchFamily="18" charset="0"/>
              </a:rPr>
              <a:t>التّخطيط، التّنفيذ</a:t>
            </a:r>
            <a:r>
              <a:rPr lang="en-US" altLang="en-US" sz="2714" b="1">
                <a:solidFill>
                  <a:srgbClr val="C00000"/>
                </a:solidFill>
                <a:cs typeface="Times" panose="02020603050405020304" pitchFamily="18" charset="0"/>
              </a:rPr>
              <a:t>، </a:t>
            </a:r>
            <a:r>
              <a:rPr lang="ar-LB" altLang="en-US" sz="2714" b="1">
                <a:solidFill>
                  <a:srgbClr val="C00000"/>
                </a:solidFill>
                <a:cs typeface="Times" panose="02020603050405020304" pitchFamily="18" charset="0"/>
              </a:rPr>
              <a:t>المراجعة</a:t>
            </a:r>
            <a:r>
              <a:rPr lang="ar-LB" altLang="en-US" sz="2714">
                <a:solidFill>
                  <a:srgbClr val="C00000"/>
                </a:solidFill>
                <a:cs typeface="Times" panose="02020603050405020304" pitchFamily="18" charset="0"/>
              </a:rPr>
              <a:t> – </a:t>
            </a:r>
          </a:p>
          <a:p>
            <a:pPr algn="ctr" rtl="1"/>
            <a:r>
              <a:rPr lang="ar-LB" altLang="en-US" sz="2714">
                <a:solidFill>
                  <a:srgbClr val="283C5D"/>
                </a:solidFill>
                <a:cs typeface="Times" panose="02020603050405020304" pitchFamily="18" charset="0"/>
              </a:rPr>
              <a:t>على أساس مستمرّ</a:t>
            </a:r>
            <a:r>
              <a:rPr lang="en-US" altLang="en-US" sz="2714">
                <a:solidFill>
                  <a:srgbClr val="283C5D"/>
                </a:solidFill>
                <a:cs typeface="Times" panose="02020603050405020304" pitchFamily="18" charset="0"/>
              </a:rPr>
              <a:t>.</a:t>
            </a:r>
          </a:p>
        </p:txBody>
      </p:sp>
      <p:sp>
        <p:nvSpPr>
          <p:cNvPr id="23576" name="Rectangle 16">
            <a:extLst>
              <a:ext uri="{FF2B5EF4-FFF2-40B4-BE49-F238E27FC236}">
                <a16:creationId xmlns:a16="http://schemas.microsoft.com/office/drawing/2014/main" id="{F05D539E-4EA5-4596-AE0C-C3AA4568250B}"/>
              </a:ext>
            </a:extLst>
          </p:cNvPr>
          <p:cNvSpPr>
            <a:spLocks noGrp="1" noChangeArrowheads="1"/>
          </p:cNvSpPr>
          <p:nvPr>
            <p:ph type="title"/>
          </p:nvPr>
        </p:nvSpPr>
        <p:spPr>
          <a:xfrm>
            <a:off x="2459895" y="513738"/>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عملي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الإدارة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a:t>
            </a:r>
          </a:p>
        </p:txBody>
      </p:sp>
      <p:sp>
        <p:nvSpPr>
          <p:cNvPr id="23577" name="Slide Number Placeholder 1">
            <a:extLst>
              <a:ext uri="{FF2B5EF4-FFF2-40B4-BE49-F238E27FC236}">
                <a16:creationId xmlns:a16="http://schemas.microsoft.com/office/drawing/2014/main" id="{01D1EAA0-B75B-460C-82E1-409EA5D92867}"/>
              </a:ext>
            </a:extLst>
          </p:cNvPr>
          <p:cNvSpPr>
            <a:spLocks noGrp="1"/>
          </p:cNvSpPr>
          <p:nvPr>
            <p:ph type="sldNum" sz="quarter" idx="12"/>
          </p:nvPr>
        </p:nvSpPr>
        <p:spPr>
          <a:xfrm>
            <a:off x="8610600" y="58499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1BF927-0B6B-4D0B-B0A8-E25928E7379E}"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0">
            <a:extLst>
              <a:ext uri="{FF2B5EF4-FFF2-40B4-BE49-F238E27FC236}">
                <a16:creationId xmlns:a16="http://schemas.microsoft.com/office/drawing/2014/main" id="{F2835280-3BFE-484C-B8E7-4A180900D2AA}"/>
              </a:ext>
            </a:extLst>
          </p:cNvPr>
          <p:cNvGrpSpPr>
            <a:grpSpLocks/>
          </p:cNvGrpSpPr>
          <p:nvPr/>
        </p:nvGrpSpPr>
        <p:grpSpPr bwMode="auto">
          <a:xfrm>
            <a:off x="2437947" y="2039233"/>
            <a:ext cx="3156857" cy="2839357"/>
            <a:chOff x="3884612" y="1708037"/>
            <a:chExt cx="4419600" cy="3973864"/>
          </a:xfrm>
        </p:grpSpPr>
        <p:sp>
          <p:nvSpPr>
            <p:cNvPr id="42" name="Freeform 6">
              <a:extLst>
                <a:ext uri="{FF2B5EF4-FFF2-40B4-BE49-F238E27FC236}">
                  <a16:creationId xmlns:a16="http://schemas.microsoft.com/office/drawing/2014/main" id="{F1996FC8-54EC-4A97-9E79-5133532C16A5}"/>
                </a:ext>
              </a:extLst>
            </p:cNvPr>
            <p:cNvSpPr>
              <a:spLocks/>
            </p:cNvSpPr>
            <p:nvPr/>
          </p:nvSpPr>
          <p:spPr bwMode="auto">
            <a:xfrm>
              <a:off x="3884612" y="1708037"/>
              <a:ext cx="2209800" cy="1913930"/>
            </a:xfrm>
            <a:custGeom>
              <a:avLst/>
              <a:gdLst>
                <a:gd name="T0" fmla="*/ 795 w 1591"/>
                <a:gd name="T1" fmla="*/ 1377 h 1377"/>
                <a:gd name="T2" fmla="*/ 0 w 1591"/>
                <a:gd name="T3" fmla="*/ 1377 h 1377"/>
                <a:gd name="T4" fmla="*/ 398 w 1591"/>
                <a:gd name="T5" fmla="*/ 689 h 1377"/>
                <a:gd name="T6" fmla="*/ 795 w 1591"/>
                <a:gd name="T7" fmla="*/ 0 h 1377"/>
                <a:gd name="T8" fmla="*/ 1193 w 1591"/>
                <a:gd name="T9" fmla="*/ 689 h 1377"/>
                <a:gd name="T10" fmla="*/ 1591 w 1591"/>
                <a:gd name="T11" fmla="*/ 1377 h 1377"/>
                <a:gd name="T12" fmla="*/ 795 w 1591"/>
                <a:gd name="T13" fmla="*/ 1377 h 1377"/>
              </a:gdLst>
              <a:ahLst/>
              <a:cxnLst>
                <a:cxn ang="0">
                  <a:pos x="T0" y="T1"/>
                </a:cxn>
                <a:cxn ang="0">
                  <a:pos x="T2" y="T3"/>
                </a:cxn>
                <a:cxn ang="0">
                  <a:pos x="T4" y="T5"/>
                </a:cxn>
                <a:cxn ang="0">
                  <a:pos x="T6" y="T7"/>
                </a:cxn>
                <a:cxn ang="0">
                  <a:pos x="T8" y="T9"/>
                </a:cxn>
                <a:cxn ang="0">
                  <a:pos x="T10" y="T11"/>
                </a:cxn>
                <a:cxn ang="0">
                  <a:pos x="T12" y="T13"/>
                </a:cxn>
              </a:cxnLst>
              <a:rect l="0" t="0" r="r" b="b"/>
              <a:pathLst>
                <a:path w="1591" h="1377">
                  <a:moveTo>
                    <a:pt x="795" y="1377"/>
                  </a:moveTo>
                  <a:lnTo>
                    <a:pt x="0" y="1377"/>
                  </a:lnTo>
                  <a:lnTo>
                    <a:pt x="398" y="689"/>
                  </a:lnTo>
                  <a:lnTo>
                    <a:pt x="795" y="0"/>
                  </a:lnTo>
                  <a:lnTo>
                    <a:pt x="1193" y="689"/>
                  </a:lnTo>
                  <a:lnTo>
                    <a:pt x="1591" y="1377"/>
                  </a:lnTo>
                  <a:lnTo>
                    <a:pt x="795" y="137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43" name="Freeform 8">
              <a:extLst>
                <a:ext uri="{FF2B5EF4-FFF2-40B4-BE49-F238E27FC236}">
                  <a16:creationId xmlns:a16="http://schemas.microsoft.com/office/drawing/2014/main" id="{C0B682C4-9286-40EB-9F62-25749EADBAC6}"/>
                </a:ext>
              </a:extLst>
            </p:cNvPr>
            <p:cNvSpPr>
              <a:spLocks/>
            </p:cNvSpPr>
            <p:nvPr/>
          </p:nvSpPr>
          <p:spPr bwMode="auto">
            <a:xfrm>
              <a:off x="6094412" y="1708037"/>
              <a:ext cx="2209800" cy="1913930"/>
            </a:xfrm>
            <a:custGeom>
              <a:avLst/>
              <a:gdLst>
                <a:gd name="T0" fmla="*/ 795 w 1590"/>
                <a:gd name="T1" fmla="*/ 1377 h 1377"/>
                <a:gd name="T2" fmla="*/ 0 w 1590"/>
                <a:gd name="T3" fmla="*/ 1377 h 1377"/>
                <a:gd name="T4" fmla="*/ 397 w 1590"/>
                <a:gd name="T5" fmla="*/ 689 h 1377"/>
                <a:gd name="T6" fmla="*/ 795 w 1590"/>
                <a:gd name="T7" fmla="*/ 0 h 1377"/>
                <a:gd name="T8" fmla="*/ 1192 w 1590"/>
                <a:gd name="T9" fmla="*/ 689 h 1377"/>
                <a:gd name="T10" fmla="*/ 1590 w 1590"/>
                <a:gd name="T11" fmla="*/ 1377 h 1377"/>
                <a:gd name="T12" fmla="*/ 795 w 1590"/>
                <a:gd name="T13" fmla="*/ 1377 h 1377"/>
              </a:gdLst>
              <a:ahLst/>
              <a:cxnLst>
                <a:cxn ang="0">
                  <a:pos x="T0" y="T1"/>
                </a:cxn>
                <a:cxn ang="0">
                  <a:pos x="T2" y="T3"/>
                </a:cxn>
                <a:cxn ang="0">
                  <a:pos x="T4" y="T5"/>
                </a:cxn>
                <a:cxn ang="0">
                  <a:pos x="T6" y="T7"/>
                </a:cxn>
                <a:cxn ang="0">
                  <a:pos x="T8" y="T9"/>
                </a:cxn>
                <a:cxn ang="0">
                  <a:pos x="T10" y="T11"/>
                </a:cxn>
                <a:cxn ang="0">
                  <a:pos x="T12" y="T13"/>
                </a:cxn>
              </a:cxnLst>
              <a:rect l="0" t="0" r="r" b="b"/>
              <a:pathLst>
                <a:path w="1590" h="1377">
                  <a:moveTo>
                    <a:pt x="795" y="1377"/>
                  </a:moveTo>
                  <a:lnTo>
                    <a:pt x="0" y="1377"/>
                  </a:lnTo>
                  <a:lnTo>
                    <a:pt x="397" y="689"/>
                  </a:lnTo>
                  <a:lnTo>
                    <a:pt x="795" y="0"/>
                  </a:lnTo>
                  <a:lnTo>
                    <a:pt x="1192" y="689"/>
                  </a:lnTo>
                  <a:lnTo>
                    <a:pt x="1590" y="1377"/>
                  </a:lnTo>
                  <a:lnTo>
                    <a:pt x="795" y="137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44" name="Freeform 10">
              <a:extLst>
                <a:ext uri="{FF2B5EF4-FFF2-40B4-BE49-F238E27FC236}">
                  <a16:creationId xmlns:a16="http://schemas.microsoft.com/office/drawing/2014/main" id="{37F45D39-F5B6-4EB3-ACCD-0BBB5D9496A2}"/>
                </a:ext>
              </a:extLst>
            </p:cNvPr>
            <p:cNvSpPr>
              <a:spLocks/>
            </p:cNvSpPr>
            <p:nvPr/>
          </p:nvSpPr>
          <p:spPr bwMode="auto">
            <a:xfrm>
              <a:off x="4989512" y="3621967"/>
              <a:ext cx="2209800" cy="1913930"/>
            </a:xfrm>
            <a:custGeom>
              <a:avLst/>
              <a:gdLst>
                <a:gd name="T0" fmla="*/ 796 w 1591"/>
                <a:gd name="T1" fmla="*/ 1378 h 1378"/>
                <a:gd name="T2" fmla="*/ 0 w 1591"/>
                <a:gd name="T3" fmla="*/ 1378 h 1378"/>
                <a:gd name="T4" fmla="*/ 398 w 1591"/>
                <a:gd name="T5" fmla="*/ 689 h 1378"/>
                <a:gd name="T6" fmla="*/ 796 w 1591"/>
                <a:gd name="T7" fmla="*/ 0 h 1378"/>
                <a:gd name="T8" fmla="*/ 1193 w 1591"/>
                <a:gd name="T9" fmla="*/ 689 h 1378"/>
                <a:gd name="T10" fmla="*/ 1591 w 1591"/>
                <a:gd name="T11" fmla="*/ 1378 h 1378"/>
                <a:gd name="T12" fmla="*/ 796 w 1591"/>
                <a:gd name="T13" fmla="*/ 1378 h 1378"/>
              </a:gdLst>
              <a:ahLst/>
              <a:cxnLst>
                <a:cxn ang="0">
                  <a:pos x="T0" y="T1"/>
                </a:cxn>
                <a:cxn ang="0">
                  <a:pos x="T2" y="T3"/>
                </a:cxn>
                <a:cxn ang="0">
                  <a:pos x="T4" y="T5"/>
                </a:cxn>
                <a:cxn ang="0">
                  <a:pos x="T6" y="T7"/>
                </a:cxn>
                <a:cxn ang="0">
                  <a:pos x="T8" y="T9"/>
                </a:cxn>
                <a:cxn ang="0">
                  <a:pos x="T10" y="T11"/>
                </a:cxn>
                <a:cxn ang="0">
                  <a:pos x="T12" y="T13"/>
                </a:cxn>
              </a:cxnLst>
              <a:rect l="0" t="0" r="r" b="b"/>
              <a:pathLst>
                <a:path w="1591" h="1378">
                  <a:moveTo>
                    <a:pt x="796" y="1378"/>
                  </a:moveTo>
                  <a:lnTo>
                    <a:pt x="0" y="1378"/>
                  </a:lnTo>
                  <a:lnTo>
                    <a:pt x="398" y="689"/>
                  </a:lnTo>
                  <a:lnTo>
                    <a:pt x="796" y="0"/>
                  </a:lnTo>
                  <a:lnTo>
                    <a:pt x="1193" y="689"/>
                  </a:lnTo>
                  <a:lnTo>
                    <a:pt x="1591" y="1378"/>
                  </a:lnTo>
                  <a:lnTo>
                    <a:pt x="796" y="137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grpSp>
          <p:nvGrpSpPr>
            <p:cNvPr id="25621" name="Group 44">
              <a:extLst>
                <a:ext uri="{FF2B5EF4-FFF2-40B4-BE49-F238E27FC236}">
                  <a16:creationId xmlns:a16="http://schemas.microsoft.com/office/drawing/2014/main" id="{33E37DCF-2931-4319-B05D-ED8AA002B489}"/>
                </a:ext>
              </a:extLst>
            </p:cNvPr>
            <p:cNvGrpSpPr>
              <a:grpSpLocks/>
            </p:cNvGrpSpPr>
            <p:nvPr/>
          </p:nvGrpSpPr>
          <p:grpSpPr bwMode="auto">
            <a:xfrm>
              <a:off x="4389213" y="1912275"/>
              <a:ext cx="3417860" cy="3191394"/>
              <a:chOff x="4386176" y="1912275"/>
              <a:chExt cx="3417860" cy="3191394"/>
            </a:xfrm>
          </p:grpSpPr>
          <p:sp>
            <p:nvSpPr>
              <p:cNvPr id="82" name="Freeform 11">
                <a:extLst>
                  <a:ext uri="{FF2B5EF4-FFF2-40B4-BE49-F238E27FC236}">
                    <a16:creationId xmlns:a16="http://schemas.microsoft.com/office/drawing/2014/main" id="{EFFD17FE-AB47-41C6-B12C-967AD91C237E}"/>
                  </a:ext>
                </a:extLst>
              </p:cNvPr>
              <p:cNvSpPr>
                <a:spLocks/>
              </p:cNvSpPr>
              <p:nvPr/>
            </p:nvSpPr>
            <p:spPr bwMode="auto">
              <a:xfrm>
                <a:off x="5240475" y="1912760"/>
                <a:ext cx="1711325" cy="758589"/>
              </a:xfrm>
              <a:custGeom>
                <a:avLst/>
                <a:gdLst>
                  <a:gd name="T0" fmla="*/ 198 w 1108"/>
                  <a:gd name="T1" fmla="*/ 492 h 492"/>
                  <a:gd name="T2" fmla="*/ 554 w 1108"/>
                  <a:gd name="T3" fmla="*/ 396 h 492"/>
                  <a:gd name="T4" fmla="*/ 910 w 1108"/>
                  <a:gd name="T5" fmla="*/ 492 h 492"/>
                  <a:gd name="T6" fmla="*/ 912 w 1108"/>
                  <a:gd name="T7" fmla="*/ 488 h 492"/>
                  <a:gd name="T8" fmla="*/ 1108 w 1108"/>
                  <a:gd name="T9" fmla="*/ 149 h 492"/>
                  <a:gd name="T10" fmla="*/ 554 w 1108"/>
                  <a:gd name="T11" fmla="*/ 0 h 492"/>
                  <a:gd name="T12" fmla="*/ 0 w 1108"/>
                  <a:gd name="T13" fmla="*/ 149 h 492"/>
                  <a:gd name="T14" fmla="*/ 196 w 1108"/>
                  <a:gd name="T15" fmla="*/ 488 h 492"/>
                  <a:gd name="T16" fmla="*/ 198 w 1108"/>
                  <a:gd name="T17"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492">
                    <a:moveTo>
                      <a:pt x="198" y="492"/>
                    </a:moveTo>
                    <a:cubicBezTo>
                      <a:pt x="302" y="431"/>
                      <a:pt x="424" y="396"/>
                      <a:pt x="554" y="396"/>
                    </a:cubicBezTo>
                    <a:cubicBezTo>
                      <a:pt x="683" y="396"/>
                      <a:pt x="805" y="431"/>
                      <a:pt x="910" y="492"/>
                    </a:cubicBezTo>
                    <a:cubicBezTo>
                      <a:pt x="912" y="488"/>
                      <a:pt x="912" y="488"/>
                      <a:pt x="912" y="488"/>
                    </a:cubicBezTo>
                    <a:cubicBezTo>
                      <a:pt x="1108" y="149"/>
                      <a:pt x="1108" y="149"/>
                      <a:pt x="1108" y="149"/>
                    </a:cubicBezTo>
                    <a:cubicBezTo>
                      <a:pt x="945" y="54"/>
                      <a:pt x="755" y="0"/>
                      <a:pt x="554" y="0"/>
                    </a:cubicBezTo>
                    <a:cubicBezTo>
                      <a:pt x="352" y="0"/>
                      <a:pt x="163" y="54"/>
                      <a:pt x="0" y="149"/>
                    </a:cubicBezTo>
                    <a:cubicBezTo>
                      <a:pt x="196" y="488"/>
                      <a:pt x="196" y="488"/>
                      <a:pt x="196" y="488"/>
                    </a:cubicBezTo>
                    <a:lnTo>
                      <a:pt x="198" y="492"/>
                    </a:lnTo>
                    <a:close/>
                  </a:path>
                </a:pathLst>
              </a:custGeom>
              <a:solidFill>
                <a:srgbClr val="445A7F">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83" name="Freeform 12">
                <a:extLst>
                  <a:ext uri="{FF2B5EF4-FFF2-40B4-BE49-F238E27FC236}">
                    <a16:creationId xmlns:a16="http://schemas.microsoft.com/office/drawing/2014/main" id="{D12E6702-3398-43F9-9559-DFE26A587811}"/>
                  </a:ext>
                </a:extLst>
              </p:cNvPr>
              <p:cNvSpPr>
                <a:spLocks/>
              </p:cNvSpPr>
              <p:nvPr/>
            </p:nvSpPr>
            <p:spPr bwMode="auto">
              <a:xfrm>
                <a:off x="4386400" y="3621966"/>
                <a:ext cx="1160463" cy="1482264"/>
              </a:xfrm>
              <a:custGeom>
                <a:avLst/>
                <a:gdLst>
                  <a:gd name="T0" fmla="*/ 752 w 752"/>
                  <a:gd name="T1" fmla="*/ 617 h 960"/>
                  <a:gd name="T2" fmla="*/ 396 w 752"/>
                  <a:gd name="T3" fmla="*/ 0 h 960"/>
                  <a:gd name="T4" fmla="*/ 392 w 752"/>
                  <a:gd name="T5" fmla="*/ 0 h 960"/>
                  <a:gd name="T6" fmla="*/ 0 w 752"/>
                  <a:gd name="T7" fmla="*/ 0 h 960"/>
                  <a:gd name="T8" fmla="*/ 554 w 752"/>
                  <a:gd name="T9" fmla="*/ 960 h 960"/>
                  <a:gd name="T10" fmla="*/ 750 w 752"/>
                  <a:gd name="T11" fmla="*/ 620 h 960"/>
                  <a:gd name="T12" fmla="*/ 752 w 752"/>
                  <a:gd name="T13" fmla="*/ 617 h 960"/>
                </a:gdLst>
                <a:ahLst/>
                <a:cxnLst>
                  <a:cxn ang="0">
                    <a:pos x="T0" y="T1"/>
                  </a:cxn>
                  <a:cxn ang="0">
                    <a:pos x="T2" y="T3"/>
                  </a:cxn>
                  <a:cxn ang="0">
                    <a:pos x="T4" y="T5"/>
                  </a:cxn>
                  <a:cxn ang="0">
                    <a:pos x="T6" y="T7"/>
                  </a:cxn>
                  <a:cxn ang="0">
                    <a:pos x="T8" y="T9"/>
                  </a:cxn>
                  <a:cxn ang="0">
                    <a:pos x="T10" y="T11"/>
                  </a:cxn>
                  <a:cxn ang="0">
                    <a:pos x="T12" y="T13"/>
                  </a:cxn>
                </a:cxnLst>
                <a:rect l="0" t="0" r="r" b="b"/>
                <a:pathLst>
                  <a:path w="752" h="960">
                    <a:moveTo>
                      <a:pt x="752" y="617"/>
                    </a:moveTo>
                    <a:cubicBezTo>
                      <a:pt x="539" y="493"/>
                      <a:pt x="396" y="264"/>
                      <a:pt x="396" y="0"/>
                    </a:cubicBezTo>
                    <a:cubicBezTo>
                      <a:pt x="392" y="0"/>
                      <a:pt x="392" y="0"/>
                      <a:pt x="392" y="0"/>
                    </a:cubicBezTo>
                    <a:cubicBezTo>
                      <a:pt x="0" y="0"/>
                      <a:pt x="0" y="0"/>
                      <a:pt x="0" y="0"/>
                    </a:cubicBezTo>
                    <a:cubicBezTo>
                      <a:pt x="0" y="410"/>
                      <a:pt x="223" y="768"/>
                      <a:pt x="554" y="960"/>
                    </a:cubicBezTo>
                    <a:cubicBezTo>
                      <a:pt x="750" y="620"/>
                      <a:pt x="750" y="620"/>
                      <a:pt x="750" y="620"/>
                    </a:cubicBezTo>
                    <a:cubicBezTo>
                      <a:pt x="752" y="617"/>
                      <a:pt x="752" y="617"/>
                      <a:pt x="752" y="617"/>
                    </a:cubicBezTo>
                  </a:path>
                </a:pathLst>
              </a:custGeom>
              <a:solidFill>
                <a:srgbClr val="64B1C5">
                  <a:alpha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84" name="Freeform 13">
                <a:extLst>
                  <a:ext uri="{FF2B5EF4-FFF2-40B4-BE49-F238E27FC236}">
                    <a16:creationId xmlns:a16="http://schemas.microsoft.com/office/drawing/2014/main" id="{6BA0801F-6D10-4246-80B7-4DFAC59A6657}"/>
                  </a:ext>
                </a:extLst>
              </p:cNvPr>
              <p:cNvSpPr>
                <a:spLocks/>
              </p:cNvSpPr>
              <p:nvPr/>
            </p:nvSpPr>
            <p:spPr bwMode="auto">
              <a:xfrm>
                <a:off x="6645413" y="3621966"/>
                <a:ext cx="1158875" cy="1482264"/>
              </a:xfrm>
              <a:custGeom>
                <a:avLst/>
                <a:gdLst>
                  <a:gd name="T0" fmla="*/ 355 w 751"/>
                  <a:gd name="T1" fmla="*/ 0 h 960"/>
                  <a:gd name="T2" fmla="*/ 0 w 751"/>
                  <a:gd name="T3" fmla="*/ 617 h 960"/>
                  <a:gd name="T4" fmla="*/ 2 w 751"/>
                  <a:gd name="T5" fmla="*/ 620 h 960"/>
                  <a:gd name="T6" fmla="*/ 198 w 751"/>
                  <a:gd name="T7" fmla="*/ 960 h 960"/>
                  <a:gd name="T8" fmla="*/ 751 w 751"/>
                  <a:gd name="T9" fmla="*/ 0 h 960"/>
                  <a:gd name="T10" fmla="*/ 360 w 751"/>
                  <a:gd name="T11" fmla="*/ 0 h 960"/>
                  <a:gd name="T12" fmla="*/ 355 w 751"/>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751" h="960">
                    <a:moveTo>
                      <a:pt x="355" y="0"/>
                    </a:moveTo>
                    <a:cubicBezTo>
                      <a:pt x="355" y="264"/>
                      <a:pt x="212" y="493"/>
                      <a:pt x="0" y="617"/>
                    </a:cubicBezTo>
                    <a:cubicBezTo>
                      <a:pt x="2" y="620"/>
                      <a:pt x="2" y="620"/>
                      <a:pt x="2" y="620"/>
                    </a:cubicBezTo>
                    <a:cubicBezTo>
                      <a:pt x="198" y="960"/>
                      <a:pt x="198" y="960"/>
                      <a:pt x="198" y="960"/>
                    </a:cubicBezTo>
                    <a:cubicBezTo>
                      <a:pt x="529" y="768"/>
                      <a:pt x="751" y="410"/>
                      <a:pt x="751" y="0"/>
                    </a:cubicBezTo>
                    <a:cubicBezTo>
                      <a:pt x="360" y="0"/>
                      <a:pt x="360" y="0"/>
                      <a:pt x="360" y="0"/>
                    </a:cubicBezTo>
                    <a:cubicBezTo>
                      <a:pt x="355" y="0"/>
                      <a:pt x="355" y="0"/>
                      <a:pt x="355" y="0"/>
                    </a:cubicBezTo>
                  </a:path>
                </a:pathLst>
              </a:custGeom>
              <a:solidFill>
                <a:srgbClr val="EF4231">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grpSp>
        <p:sp>
          <p:nvSpPr>
            <p:cNvPr id="46" name="Freeform 25">
              <a:extLst>
                <a:ext uri="{FF2B5EF4-FFF2-40B4-BE49-F238E27FC236}">
                  <a16:creationId xmlns:a16="http://schemas.microsoft.com/office/drawing/2014/main" id="{C9E186B0-B5B5-4DC5-8FCD-F15242CCE495}"/>
                </a:ext>
              </a:extLst>
            </p:cNvPr>
            <p:cNvSpPr>
              <a:spLocks/>
            </p:cNvSpPr>
            <p:nvPr/>
          </p:nvSpPr>
          <p:spPr bwMode="auto">
            <a:xfrm>
              <a:off x="3954462" y="2812593"/>
              <a:ext cx="398463" cy="690347"/>
            </a:xfrm>
            <a:custGeom>
              <a:avLst/>
              <a:gdLst>
                <a:gd name="T0" fmla="*/ 286 w 287"/>
                <a:gd name="T1" fmla="*/ 0 h 497"/>
                <a:gd name="T2" fmla="*/ 0 w 287"/>
                <a:gd name="T3" fmla="*/ 497 h 497"/>
                <a:gd name="T4" fmla="*/ 287 w 287"/>
                <a:gd name="T5" fmla="*/ 0 h 497"/>
                <a:gd name="T6" fmla="*/ 286 w 287"/>
                <a:gd name="T7" fmla="*/ 0 h 497"/>
              </a:gdLst>
              <a:ahLst/>
              <a:cxnLst>
                <a:cxn ang="0">
                  <a:pos x="T0" y="T1"/>
                </a:cxn>
                <a:cxn ang="0">
                  <a:pos x="T2" y="T3"/>
                </a:cxn>
                <a:cxn ang="0">
                  <a:pos x="T4" y="T5"/>
                </a:cxn>
                <a:cxn ang="0">
                  <a:pos x="T6" y="T7"/>
                </a:cxn>
              </a:cxnLst>
              <a:rect l="0" t="0" r="r" b="b"/>
              <a:pathLst>
                <a:path w="287" h="497">
                  <a:moveTo>
                    <a:pt x="286" y="0"/>
                  </a:moveTo>
                  <a:lnTo>
                    <a:pt x="0" y="497"/>
                  </a:lnTo>
                  <a:lnTo>
                    <a:pt x="287" y="0"/>
                  </a:lnTo>
                  <a:lnTo>
                    <a:pt x="286" y="0"/>
                  </a:ln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7" name="Freeform 26">
              <a:extLst>
                <a:ext uri="{FF2B5EF4-FFF2-40B4-BE49-F238E27FC236}">
                  <a16:creationId xmlns:a16="http://schemas.microsoft.com/office/drawing/2014/main" id="{39157EE5-7210-43DE-9867-36B15D781EEC}"/>
                </a:ext>
              </a:extLst>
            </p:cNvPr>
            <p:cNvSpPr>
              <a:spLocks/>
            </p:cNvSpPr>
            <p:nvPr/>
          </p:nvSpPr>
          <p:spPr bwMode="auto">
            <a:xfrm>
              <a:off x="3954462" y="2812593"/>
              <a:ext cx="398463" cy="690347"/>
            </a:xfrm>
            <a:custGeom>
              <a:avLst/>
              <a:gdLst>
                <a:gd name="T0" fmla="*/ 286 w 287"/>
                <a:gd name="T1" fmla="*/ 0 h 497"/>
                <a:gd name="T2" fmla="*/ 0 w 287"/>
                <a:gd name="T3" fmla="*/ 497 h 497"/>
                <a:gd name="T4" fmla="*/ 287 w 287"/>
                <a:gd name="T5" fmla="*/ 0 h 497"/>
                <a:gd name="T6" fmla="*/ 286 w 287"/>
                <a:gd name="T7" fmla="*/ 0 h 497"/>
              </a:gdLst>
              <a:ahLst/>
              <a:cxnLst>
                <a:cxn ang="0">
                  <a:pos x="T0" y="T1"/>
                </a:cxn>
                <a:cxn ang="0">
                  <a:pos x="T2" y="T3"/>
                </a:cxn>
                <a:cxn ang="0">
                  <a:pos x="T4" y="T5"/>
                </a:cxn>
                <a:cxn ang="0">
                  <a:pos x="T6" y="T7"/>
                </a:cxn>
              </a:cxnLst>
              <a:rect l="0" t="0" r="r" b="b"/>
              <a:pathLst>
                <a:path w="287" h="497">
                  <a:moveTo>
                    <a:pt x="286" y="0"/>
                  </a:moveTo>
                  <a:lnTo>
                    <a:pt x="0" y="497"/>
                  </a:lnTo>
                  <a:lnTo>
                    <a:pt x="287" y="0"/>
                  </a:lnTo>
                  <a:lnTo>
                    <a:pt x="28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48" name="Freeform 28">
              <a:extLst>
                <a:ext uri="{FF2B5EF4-FFF2-40B4-BE49-F238E27FC236}">
                  <a16:creationId xmlns:a16="http://schemas.microsoft.com/office/drawing/2014/main" id="{92FD8FD1-8033-40B4-8B94-DF1F324B87DC}"/>
                </a:ext>
              </a:extLst>
            </p:cNvPr>
            <p:cNvSpPr>
              <a:spLocks/>
            </p:cNvSpPr>
            <p:nvPr/>
          </p:nvSpPr>
          <p:spPr bwMode="auto">
            <a:xfrm>
              <a:off x="3886200" y="2812593"/>
              <a:ext cx="2208212" cy="809373"/>
            </a:xfrm>
            <a:custGeom>
              <a:avLst/>
              <a:gdLst>
                <a:gd name="T0" fmla="*/ 336 w 1590"/>
                <a:gd name="T1" fmla="*/ 0 h 582"/>
                <a:gd name="T2" fmla="*/ 49 w 1590"/>
                <a:gd name="T3" fmla="*/ 497 h 582"/>
                <a:gd name="T4" fmla="*/ 0 w 1590"/>
                <a:gd name="T5" fmla="*/ 582 h 582"/>
                <a:gd name="T6" fmla="*/ 1590 w 1590"/>
                <a:gd name="T7" fmla="*/ 582 h 582"/>
                <a:gd name="T8" fmla="*/ 0 w 1590"/>
                <a:gd name="T9" fmla="*/ 582 h 582"/>
                <a:gd name="T10" fmla="*/ 794 w 1590"/>
                <a:gd name="T11" fmla="*/ 214 h 582"/>
                <a:gd name="T12" fmla="*/ 336 w 1590"/>
                <a:gd name="T13" fmla="*/ 0 h 582"/>
              </a:gdLst>
              <a:ahLst/>
              <a:cxnLst>
                <a:cxn ang="0">
                  <a:pos x="T0" y="T1"/>
                </a:cxn>
                <a:cxn ang="0">
                  <a:pos x="T2" y="T3"/>
                </a:cxn>
                <a:cxn ang="0">
                  <a:pos x="T4" y="T5"/>
                </a:cxn>
                <a:cxn ang="0">
                  <a:pos x="T6" y="T7"/>
                </a:cxn>
                <a:cxn ang="0">
                  <a:pos x="T8" y="T9"/>
                </a:cxn>
                <a:cxn ang="0">
                  <a:pos x="T10" y="T11"/>
                </a:cxn>
                <a:cxn ang="0">
                  <a:pos x="T12" y="T13"/>
                </a:cxn>
              </a:cxnLst>
              <a:rect l="0" t="0" r="r" b="b"/>
              <a:pathLst>
                <a:path w="1590" h="582">
                  <a:moveTo>
                    <a:pt x="336" y="0"/>
                  </a:moveTo>
                  <a:lnTo>
                    <a:pt x="49" y="497"/>
                  </a:lnTo>
                  <a:lnTo>
                    <a:pt x="0" y="582"/>
                  </a:lnTo>
                  <a:lnTo>
                    <a:pt x="1590" y="582"/>
                  </a:lnTo>
                  <a:lnTo>
                    <a:pt x="0" y="582"/>
                  </a:lnTo>
                  <a:lnTo>
                    <a:pt x="794" y="214"/>
                  </a:lnTo>
                  <a:lnTo>
                    <a:pt x="33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49" name="Freeform 29">
              <a:extLst>
                <a:ext uri="{FF2B5EF4-FFF2-40B4-BE49-F238E27FC236}">
                  <a16:creationId xmlns:a16="http://schemas.microsoft.com/office/drawing/2014/main" id="{3DE09DBD-2A58-46E7-990D-1DD6E9F969BE}"/>
                </a:ext>
              </a:extLst>
            </p:cNvPr>
            <p:cNvSpPr>
              <a:spLocks/>
            </p:cNvSpPr>
            <p:nvPr/>
          </p:nvSpPr>
          <p:spPr bwMode="auto">
            <a:xfrm>
              <a:off x="5627687" y="2812593"/>
              <a:ext cx="412750" cy="715739"/>
            </a:xfrm>
            <a:custGeom>
              <a:avLst/>
              <a:gdLst>
                <a:gd name="T0" fmla="*/ 0 w 297"/>
                <a:gd name="T1" fmla="*/ 0 h 515"/>
                <a:gd name="T2" fmla="*/ 0 w 297"/>
                <a:gd name="T3" fmla="*/ 0 h 515"/>
                <a:gd name="T4" fmla="*/ 297 w 297"/>
                <a:gd name="T5" fmla="*/ 515 h 515"/>
                <a:gd name="T6" fmla="*/ 0 w 297"/>
                <a:gd name="T7" fmla="*/ 0 h 515"/>
              </a:gdLst>
              <a:ahLst/>
              <a:cxnLst>
                <a:cxn ang="0">
                  <a:pos x="T0" y="T1"/>
                </a:cxn>
                <a:cxn ang="0">
                  <a:pos x="T2" y="T3"/>
                </a:cxn>
                <a:cxn ang="0">
                  <a:pos x="T4" y="T5"/>
                </a:cxn>
                <a:cxn ang="0">
                  <a:pos x="T6" y="T7"/>
                </a:cxn>
              </a:cxnLst>
              <a:rect l="0" t="0" r="r" b="b"/>
              <a:pathLst>
                <a:path w="297" h="515">
                  <a:moveTo>
                    <a:pt x="0" y="0"/>
                  </a:moveTo>
                  <a:lnTo>
                    <a:pt x="0" y="0"/>
                  </a:lnTo>
                  <a:lnTo>
                    <a:pt x="297" y="515"/>
                  </a:lnTo>
                  <a:lnTo>
                    <a:pt x="0" y="0"/>
                  </a:ln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0" name="Freeform 30">
              <a:extLst>
                <a:ext uri="{FF2B5EF4-FFF2-40B4-BE49-F238E27FC236}">
                  <a16:creationId xmlns:a16="http://schemas.microsoft.com/office/drawing/2014/main" id="{D8292853-BED8-4E75-94C9-FF42352958F3}"/>
                </a:ext>
              </a:extLst>
            </p:cNvPr>
            <p:cNvSpPr>
              <a:spLocks/>
            </p:cNvSpPr>
            <p:nvPr/>
          </p:nvSpPr>
          <p:spPr bwMode="auto">
            <a:xfrm>
              <a:off x="5627687" y="2812593"/>
              <a:ext cx="412750" cy="715739"/>
            </a:xfrm>
            <a:custGeom>
              <a:avLst/>
              <a:gdLst>
                <a:gd name="T0" fmla="*/ 0 w 297"/>
                <a:gd name="T1" fmla="*/ 0 h 515"/>
                <a:gd name="T2" fmla="*/ 0 w 297"/>
                <a:gd name="T3" fmla="*/ 0 h 515"/>
                <a:gd name="T4" fmla="*/ 297 w 297"/>
                <a:gd name="T5" fmla="*/ 515 h 515"/>
                <a:gd name="T6" fmla="*/ 0 w 297"/>
                <a:gd name="T7" fmla="*/ 0 h 515"/>
              </a:gdLst>
              <a:ahLst/>
              <a:cxnLst>
                <a:cxn ang="0">
                  <a:pos x="T0" y="T1"/>
                </a:cxn>
                <a:cxn ang="0">
                  <a:pos x="T2" y="T3"/>
                </a:cxn>
                <a:cxn ang="0">
                  <a:pos x="T4" y="T5"/>
                </a:cxn>
                <a:cxn ang="0">
                  <a:pos x="T6" y="T7"/>
                </a:cxn>
              </a:cxnLst>
              <a:rect l="0" t="0" r="r" b="b"/>
              <a:pathLst>
                <a:path w="297" h="515">
                  <a:moveTo>
                    <a:pt x="0" y="0"/>
                  </a:moveTo>
                  <a:lnTo>
                    <a:pt x="0" y="0"/>
                  </a:lnTo>
                  <a:lnTo>
                    <a:pt x="297" y="515"/>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1" name="Freeform 32">
              <a:extLst>
                <a:ext uri="{FF2B5EF4-FFF2-40B4-BE49-F238E27FC236}">
                  <a16:creationId xmlns:a16="http://schemas.microsoft.com/office/drawing/2014/main" id="{BFC813EF-A75F-4D84-BCD7-263E03EE5C0E}"/>
                </a:ext>
              </a:extLst>
            </p:cNvPr>
            <p:cNvSpPr>
              <a:spLocks/>
            </p:cNvSpPr>
            <p:nvPr/>
          </p:nvSpPr>
          <p:spPr bwMode="auto">
            <a:xfrm>
              <a:off x="4989512" y="2812593"/>
              <a:ext cx="1104900" cy="809373"/>
            </a:xfrm>
            <a:custGeom>
              <a:avLst/>
              <a:gdLst>
                <a:gd name="T0" fmla="*/ 460 w 796"/>
                <a:gd name="T1" fmla="*/ 0 h 582"/>
                <a:gd name="T2" fmla="*/ 0 w 796"/>
                <a:gd name="T3" fmla="*/ 214 h 582"/>
                <a:gd name="T4" fmla="*/ 796 w 796"/>
                <a:gd name="T5" fmla="*/ 582 h 582"/>
                <a:gd name="T6" fmla="*/ 796 w 796"/>
                <a:gd name="T7" fmla="*/ 582 h 582"/>
                <a:gd name="T8" fmla="*/ 757 w 796"/>
                <a:gd name="T9" fmla="*/ 515 h 582"/>
                <a:gd name="T10" fmla="*/ 460 w 796"/>
                <a:gd name="T11" fmla="*/ 0 h 582"/>
              </a:gdLst>
              <a:ahLst/>
              <a:cxnLst>
                <a:cxn ang="0">
                  <a:pos x="T0" y="T1"/>
                </a:cxn>
                <a:cxn ang="0">
                  <a:pos x="T2" y="T3"/>
                </a:cxn>
                <a:cxn ang="0">
                  <a:pos x="T4" y="T5"/>
                </a:cxn>
                <a:cxn ang="0">
                  <a:pos x="T6" y="T7"/>
                </a:cxn>
                <a:cxn ang="0">
                  <a:pos x="T8" y="T9"/>
                </a:cxn>
                <a:cxn ang="0">
                  <a:pos x="T10" y="T11"/>
                </a:cxn>
              </a:cxnLst>
              <a:rect l="0" t="0" r="r" b="b"/>
              <a:pathLst>
                <a:path w="796" h="582">
                  <a:moveTo>
                    <a:pt x="460" y="0"/>
                  </a:moveTo>
                  <a:lnTo>
                    <a:pt x="0" y="214"/>
                  </a:lnTo>
                  <a:lnTo>
                    <a:pt x="796" y="582"/>
                  </a:lnTo>
                  <a:lnTo>
                    <a:pt x="796" y="582"/>
                  </a:lnTo>
                  <a:lnTo>
                    <a:pt x="757" y="515"/>
                  </a:lnTo>
                  <a:lnTo>
                    <a:pt x="46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2" name="Freeform 34">
              <a:extLst>
                <a:ext uri="{FF2B5EF4-FFF2-40B4-BE49-F238E27FC236}">
                  <a16:creationId xmlns:a16="http://schemas.microsoft.com/office/drawing/2014/main" id="{7B72A256-D278-4505-BBA4-C65949DF9F83}"/>
                </a:ext>
              </a:extLst>
            </p:cNvPr>
            <p:cNvSpPr>
              <a:spLocks/>
            </p:cNvSpPr>
            <p:nvPr/>
          </p:nvSpPr>
          <p:spPr bwMode="auto">
            <a:xfrm>
              <a:off x="3886200" y="3109363"/>
              <a:ext cx="2208212" cy="512604"/>
            </a:xfrm>
            <a:custGeom>
              <a:avLst/>
              <a:gdLst>
                <a:gd name="T0" fmla="*/ 794 w 1590"/>
                <a:gd name="T1" fmla="*/ 0 h 368"/>
                <a:gd name="T2" fmla="*/ 0 w 1590"/>
                <a:gd name="T3" fmla="*/ 368 h 368"/>
                <a:gd name="T4" fmla="*/ 1590 w 1590"/>
                <a:gd name="T5" fmla="*/ 368 h 368"/>
                <a:gd name="T6" fmla="*/ 794 w 1590"/>
                <a:gd name="T7" fmla="*/ 0 h 368"/>
              </a:gdLst>
              <a:ahLst/>
              <a:cxnLst>
                <a:cxn ang="0">
                  <a:pos x="T0" y="T1"/>
                </a:cxn>
                <a:cxn ang="0">
                  <a:pos x="T2" y="T3"/>
                </a:cxn>
                <a:cxn ang="0">
                  <a:pos x="T4" y="T5"/>
                </a:cxn>
                <a:cxn ang="0">
                  <a:pos x="T6" y="T7"/>
                </a:cxn>
              </a:cxnLst>
              <a:rect l="0" t="0" r="r" b="b"/>
              <a:pathLst>
                <a:path w="1590" h="368">
                  <a:moveTo>
                    <a:pt x="794" y="0"/>
                  </a:moveTo>
                  <a:lnTo>
                    <a:pt x="0" y="368"/>
                  </a:lnTo>
                  <a:lnTo>
                    <a:pt x="1590" y="368"/>
                  </a:lnTo>
                  <a:lnTo>
                    <a:pt x="79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3" name="Freeform 35">
              <a:extLst>
                <a:ext uri="{FF2B5EF4-FFF2-40B4-BE49-F238E27FC236}">
                  <a16:creationId xmlns:a16="http://schemas.microsoft.com/office/drawing/2014/main" id="{AC327373-1352-40CE-92BC-4826A511C31B}"/>
                </a:ext>
              </a:extLst>
            </p:cNvPr>
            <p:cNvSpPr>
              <a:spLocks/>
            </p:cNvSpPr>
            <p:nvPr/>
          </p:nvSpPr>
          <p:spPr bwMode="auto">
            <a:xfrm>
              <a:off x="6218237" y="2812593"/>
              <a:ext cx="344488" cy="595127"/>
            </a:xfrm>
            <a:custGeom>
              <a:avLst/>
              <a:gdLst>
                <a:gd name="T0" fmla="*/ 247 w 247"/>
                <a:gd name="T1" fmla="*/ 0 h 428"/>
                <a:gd name="T2" fmla="*/ 0 w 247"/>
                <a:gd name="T3" fmla="*/ 428 h 428"/>
                <a:gd name="T4" fmla="*/ 247 w 247"/>
                <a:gd name="T5" fmla="*/ 0 h 428"/>
                <a:gd name="T6" fmla="*/ 247 w 247"/>
                <a:gd name="T7" fmla="*/ 0 h 428"/>
              </a:gdLst>
              <a:ahLst/>
              <a:cxnLst>
                <a:cxn ang="0">
                  <a:pos x="T0" y="T1"/>
                </a:cxn>
                <a:cxn ang="0">
                  <a:pos x="T2" y="T3"/>
                </a:cxn>
                <a:cxn ang="0">
                  <a:pos x="T4" y="T5"/>
                </a:cxn>
                <a:cxn ang="0">
                  <a:pos x="T6" y="T7"/>
                </a:cxn>
              </a:cxnLst>
              <a:rect l="0" t="0" r="r" b="b"/>
              <a:pathLst>
                <a:path w="247" h="428">
                  <a:moveTo>
                    <a:pt x="247" y="0"/>
                  </a:moveTo>
                  <a:lnTo>
                    <a:pt x="0" y="428"/>
                  </a:lnTo>
                  <a:lnTo>
                    <a:pt x="247" y="0"/>
                  </a:lnTo>
                  <a:lnTo>
                    <a:pt x="247" y="0"/>
                  </a:ln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4" name="Freeform 36">
              <a:extLst>
                <a:ext uri="{FF2B5EF4-FFF2-40B4-BE49-F238E27FC236}">
                  <a16:creationId xmlns:a16="http://schemas.microsoft.com/office/drawing/2014/main" id="{43CB6BCD-C6DE-4B21-A7AF-A6F20F8C2A31}"/>
                </a:ext>
              </a:extLst>
            </p:cNvPr>
            <p:cNvSpPr>
              <a:spLocks/>
            </p:cNvSpPr>
            <p:nvPr/>
          </p:nvSpPr>
          <p:spPr bwMode="auto">
            <a:xfrm>
              <a:off x="6218237" y="2812593"/>
              <a:ext cx="344488" cy="595127"/>
            </a:xfrm>
            <a:custGeom>
              <a:avLst/>
              <a:gdLst>
                <a:gd name="T0" fmla="*/ 247 w 247"/>
                <a:gd name="T1" fmla="*/ 0 h 428"/>
                <a:gd name="T2" fmla="*/ 0 w 247"/>
                <a:gd name="T3" fmla="*/ 428 h 428"/>
                <a:gd name="T4" fmla="*/ 247 w 247"/>
                <a:gd name="T5" fmla="*/ 0 h 428"/>
                <a:gd name="T6" fmla="*/ 247 w 247"/>
                <a:gd name="T7" fmla="*/ 0 h 428"/>
              </a:gdLst>
              <a:ahLst/>
              <a:cxnLst>
                <a:cxn ang="0">
                  <a:pos x="T0" y="T1"/>
                </a:cxn>
                <a:cxn ang="0">
                  <a:pos x="T2" y="T3"/>
                </a:cxn>
                <a:cxn ang="0">
                  <a:pos x="T4" y="T5"/>
                </a:cxn>
                <a:cxn ang="0">
                  <a:pos x="T6" y="T7"/>
                </a:cxn>
              </a:cxnLst>
              <a:rect l="0" t="0" r="r" b="b"/>
              <a:pathLst>
                <a:path w="247" h="428">
                  <a:moveTo>
                    <a:pt x="247" y="0"/>
                  </a:moveTo>
                  <a:lnTo>
                    <a:pt x="0" y="428"/>
                  </a:lnTo>
                  <a:lnTo>
                    <a:pt x="247" y="0"/>
                  </a:lnTo>
                  <a:lnTo>
                    <a:pt x="24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5" name="Freeform 38">
              <a:extLst>
                <a:ext uri="{FF2B5EF4-FFF2-40B4-BE49-F238E27FC236}">
                  <a16:creationId xmlns:a16="http://schemas.microsoft.com/office/drawing/2014/main" id="{069DC2B6-984B-4D91-8A2E-58C78CB5749F}"/>
                </a:ext>
              </a:extLst>
            </p:cNvPr>
            <p:cNvSpPr>
              <a:spLocks/>
            </p:cNvSpPr>
            <p:nvPr/>
          </p:nvSpPr>
          <p:spPr bwMode="auto">
            <a:xfrm>
              <a:off x="6096000" y="2812593"/>
              <a:ext cx="2208212" cy="809373"/>
            </a:xfrm>
            <a:custGeom>
              <a:avLst/>
              <a:gdLst>
                <a:gd name="T0" fmla="*/ 335 w 1589"/>
                <a:gd name="T1" fmla="*/ 0 h 582"/>
                <a:gd name="T2" fmla="*/ 88 w 1589"/>
                <a:gd name="T3" fmla="*/ 428 h 582"/>
                <a:gd name="T4" fmla="*/ 0 w 1589"/>
                <a:gd name="T5" fmla="*/ 582 h 582"/>
                <a:gd name="T6" fmla="*/ 1589 w 1589"/>
                <a:gd name="T7" fmla="*/ 582 h 582"/>
                <a:gd name="T8" fmla="*/ 0 w 1589"/>
                <a:gd name="T9" fmla="*/ 582 h 582"/>
                <a:gd name="T10" fmla="*/ 794 w 1589"/>
                <a:gd name="T11" fmla="*/ 214 h 582"/>
                <a:gd name="T12" fmla="*/ 335 w 1589"/>
                <a:gd name="T13" fmla="*/ 0 h 582"/>
              </a:gdLst>
              <a:ahLst/>
              <a:cxnLst>
                <a:cxn ang="0">
                  <a:pos x="T0" y="T1"/>
                </a:cxn>
                <a:cxn ang="0">
                  <a:pos x="T2" y="T3"/>
                </a:cxn>
                <a:cxn ang="0">
                  <a:pos x="T4" y="T5"/>
                </a:cxn>
                <a:cxn ang="0">
                  <a:pos x="T6" y="T7"/>
                </a:cxn>
                <a:cxn ang="0">
                  <a:pos x="T8" y="T9"/>
                </a:cxn>
                <a:cxn ang="0">
                  <a:pos x="T10" y="T11"/>
                </a:cxn>
                <a:cxn ang="0">
                  <a:pos x="T12" y="T13"/>
                </a:cxn>
              </a:cxnLst>
              <a:rect l="0" t="0" r="r" b="b"/>
              <a:pathLst>
                <a:path w="1589" h="582">
                  <a:moveTo>
                    <a:pt x="335" y="0"/>
                  </a:moveTo>
                  <a:lnTo>
                    <a:pt x="88" y="428"/>
                  </a:lnTo>
                  <a:lnTo>
                    <a:pt x="0" y="582"/>
                  </a:lnTo>
                  <a:lnTo>
                    <a:pt x="1589" y="582"/>
                  </a:lnTo>
                  <a:lnTo>
                    <a:pt x="0" y="582"/>
                  </a:lnTo>
                  <a:lnTo>
                    <a:pt x="794" y="214"/>
                  </a:lnTo>
                  <a:lnTo>
                    <a:pt x="335"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6" name="Freeform 39">
              <a:extLst>
                <a:ext uri="{FF2B5EF4-FFF2-40B4-BE49-F238E27FC236}">
                  <a16:creationId xmlns:a16="http://schemas.microsoft.com/office/drawing/2014/main" id="{459F127B-504F-4D9B-9043-94976835C0BA}"/>
                </a:ext>
              </a:extLst>
            </p:cNvPr>
            <p:cNvSpPr>
              <a:spLocks/>
            </p:cNvSpPr>
            <p:nvPr/>
          </p:nvSpPr>
          <p:spPr bwMode="auto">
            <a:xfrm>
              <a:off x="7839075" y="2812593"/>
              <a:ext cx="465137" cy="809373"/>
            </a:xfrm>
            <a:custGeom>
              <a:avLst/>
              <a:gdLst>
                <a:gd name="T0" fmla="*/ 0 w 335"/>
                <a:gd name="T1" fmla="*/ 0 h 582"/>
                <a:gd name="T2" fmla="*/ 0 w 335"/>
                <a:gd name="T3" fmla="*/ 0 h 582"/>
                <a:gd name="T4" fmla="*/ 335 w 335"/>
                <a:gd name="T5" fmla="*/ 582 h 582"/>
                <a:gd name="T6" fmla="*/ 0 w 335"/>
                <a:gd name="T7" fmla="*/ 0 h 582"/>
              </a:gdLst>
              <a:ahLst/>
              <a:cxnLst>
                <a:cxn ang="0">
                  <a:pos x="T0" y="T1"/>
                </a:cxn>
                <a:cxn ang="0">
                  <a:pos x="T2" y="T3"/>
                </a:cxn>
                <a:cxn ang="0">
                  <a:pos x="T4" y="T5"/>
                </a:cxn>
                <a:cxn ang="0">
                  <a:pos x="T6" y="T7"/>
                </a:cxn>
              </a:cxnLst>
              <a:rect l="0" t="0" r="r" b="b"/>
              <a:pathLst>
                <a:path w="335" h="582">
                  <a:moveTo>
                    <a:pt x="0" y="0"/>
                  </a:moveTo>
                  <a:lnTo>
                    <a:pt x="0" y="0"/>
                  </a:lnTo>
                  <a:lnTo>
                    <a:pt x="335" y="582"/>
                  </a:lnTo>
                  <a:lnTo>
                    <a:pt x="0" y="0"/>
                  </a:ln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7" name="Freeform 40">
              <a:extLst>
                <a:ext uri="{FF2B5EF4-FFF2-40B4-BE49-F238E27FC236}">
                  <a16:creationId xmlns:a16="http://schemas.microsoft.com/office/drawing/2014/main" id="{31F62C50-A9C6-4A31-9378-75720B7DF268}"/>
                </a:ext>
              </a:extLst>
            </p:cNvPr>
            <p:cNvSpPr>
              <a:spLocks/>
            </p:cNvSpPr>
            <p:nvPr/>
          </p:nvSpPr>
          <p:spPr bwMode="auto">
            <a:xfrm>
              <a:off x="7839075" y="2812593"/>
              <a:ext cx="465137" cy="809373"/>
            </a:xfrm>
            <a:custGeom>
              <a:avLst/>
              <a:gdLst>
                <a:gd name="T0" fmla="*/ 0 w 335"/>
                <a:gd name="T1" fmla="*/ 0 h 582"/>
                <a:gd name="T2" fmla="*/ 0 w 335"/>
                <a:gd name="T3" fmla="*/ 0 h 582"/>
                <a:gd name="T4" fmla="*/ 335 w 335"/>
                <a:gd name="T5" fmla="*/ 582 h 582"/>
                <a:gd name="T6" fmla="*/ 0 w 335"/>
                <a:gd name="T7" fmla="*/ 0 h 582"/>
              </a:gdLst>
              <a:ahLst/>
              <a:cxnLst>
                <a:cxn ang="0">
                  <a:pos x="T0" y="T1"/>
                </a:cxn>
                <a:cxn ang="0">
                  <a:pos x="T2" y="T3"/>
                </a:cxn>
                <a:cxn ang="0">
                  <a:pos x="T4" y="T5"/>
                </a:cxn>
                <a:cxn ang="0">
                  <a:pos x="T6" y="T7"/>
                </a:cxn>
              </a:cxnLst>
              <a:rect l="0" t="0" r="r" b="b"/>
              <a:pathLst>
                <a:path w="335" h="582">
                  <a:moveTo>
                    <a:pt x="0" y="0"/>
                  </a:moveTo>
                  <a:lnTo>
                    <a:pt x="0" y="0"/>
                  </a:lnTo>
                  <a:lnTo>
                    <a:pt x="335" y="582"/>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8" name="Freeform 42">
              <a:extLst>
                <a:ext uri="{FF2B5EF4-FFF2-40B4-BE49-F238E27FC236}">
                  <a16:creationId xmlns:a16="http://schemas.microsoft.com/office/drawing/2014/main" id="{C61E30BA-8D2B-40C8-8718-7B7EDC36035E}"/>
                </a:ext>
              </a:extLst>
            </p:cNvPr>
            <p:cNvSpPr>
              <a:spLocks/>
            </p:cNvSpPr>
            <p:nvPr/>
          </p:nvSpPr>
          <p:spPr bwMode="auto">
            <a:xfrm>
              <a:off x="7199312" y="2812593"/>
              <a:ext cx="1104900" cy="809373"/>
            </a:xfrm>
            <a:custGeom>
              <a:avLst/>
              <a:gdLst>
                <a:gd name="T0" fmla="*/ 460 w 795"/>
                <a:gd name="T1" fmla="*/ 0 h 582"/>
                <a:gd name="T2" fmla="*/ 0 w 795"/>
                <a:gd name="T3" fmla="*/ 214 h 582"/>
                <a:gd name="T4" fmla="*/ 795 w 795"/>
                <a:gd name="T5" fmla="*/ 582 h 582"/>
                <a:gd name="T6" fmla="*/ 795 w 795"/>
                <a:gd name="T7" fmla="*/ 582 h 582"/>
                <a:gd name="T8" fmla="*/ 460 w 795"/>
                <a:gd name="T9" fmla="*/ 0 h 582"/>
              </a:gdLst>
              <a:ahLst/>
              <a:cxnLst>
                <a:cxn ang="0">
                  <a:pos x="T0" y="T1"/>
                </a:cxn>
                <a:cxn ang="0">
                  <a:pos x="T2" y="T3"/>
                </a:cxn>
                <a:cxn ang="0">
                  <a:pos x="T4" y="T5"/>
                </a:cxn>
                <a:cxn ang="0">
                  <a:pos x="T6" y="T7"/>
                </a:cxn>
                <a:cxn ang="0">
                  <a:pos x="T8" y="T9"/>
                </a:cxn>
              </a:cxnLst>
              <a:rect l="0" t="0" r="r" b="b"/>
              <a:pathLst>
                <a:path w="795" h="582">
                  <a:moveTo>
                    <a:pt x="460" y="0"/>
                  </a:moveTo>
                  <a:lnTo>
                    <a:pt x="0" y="214"/>
                  </a:lnTo>
                  <a:lnTo>
                    <a:pt x="795" y="582"/>
                  </a:lnTo>
                  <a:lnTo>
                    <a:pt x="795" y="582"/>
                  </a:lnTo>
                  <a:lnTo>
                    <a:pt x="46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59" name="Freeform 44">
              <a:extLst>
                <a:ext uri="{FF2B5EF4-FFF2-40B4-BE49-F238E27FC236}">
                  <a16:creationId xmlns:a16="http://schemas.microsoft.com/office/drawing/2014/main" id="{79D2D042-260E-40EA-A80B-8FCBA20AC81C}"/>
                </a:ext>
              </a:extLst>
            </p:cNvPr>
            <p:cNvSpPr>
              <a:spLocks/>
            </p:cNvSpPr>
            <p:nvPr/>
          </p:nvSpPr>
          <p:spPr bwMode="auto">
            <a:xfrm>
              <a:off x="6096000" y="3109363"/>
              <a:ext cx="2208212" cy="512604"/>
            </a:xfrm>
            <a:custGeom>
              <a:avLst/>
              <a:gdLst>
                <a:gd name="T0" fmla="*/ 794 w 1589"/>
                <a:gd name="T1" fmla="*/ 0 h 368"/>
                <a:gd name="T2" fmla="*/ 0 w 1589"/>
                <a:gd name="T3" fmla="*/ 368 h 368"/>
                <a:gd name="T4" fmla="*/ 1589 w 1589"/>
                <a:gd name="T5" fmla="*/ 368 h 368"/>
                <a:gd name="T6" fmla="*/ 794 w 1589"/>
                <a:gd name="T7" fmla="*/ 0 h 368"/>
              </a:gdLst>
              <a:ahLst/>
              <a:cxnLst>
                <a:cxn ang="0">
                  <a:pos x="T0" y="T1"/>
                </a:cxn>
                <a:cxn ang="0">
                  <a:pos x="T2" y="T3"/>
                </a:cxn>
                <a:cxn ang="0">
                  <a:pos x="T4" y="T5"/>
                </a:cxn>
                <a:cxn ang="0">
                  <a:pos x="T6" y="T7"/>
                </a:cxn>
              </a:cxnLst>
              <a:rect l="0" t="0" r="r" b="b"/>
              <a:pathLst>
                <a:path w="1589" h="368">
                  <a:moveTo>
                    <a:pt x="794" y="0"/>
                  </a:moveTo>
                  <a:lnTo>
                    <a:pt x="0" y="368"/>
                  </a:lnTo>
                  <a:lnTo>
                    <a:pt x="1589" y="368"/>
                  </a:lnTo>
                  <a:lnTo>
                    <a:pt x="79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a:lstStyle/>
            <a:p>
              <a:pPr defTabSz="870722">
                <a:defRPr/>
              </a:pPr>
              <a:endParaRPr lang="en-US" sz="1714" kern="0">
                <a:solidFill>
                  <a:prstClr val="black"/>
                </a:solidFill>
                <a:cs typeface="Times" panose="02020603050405020304" pitchFamily="18" charset="0"/>
              </a:endParaRPr>
            </a:p>
          </p:txBody>
        </p:sp>
        <p:sp>
          <p:nvSpPr>
            <p:cNvPr id="60" name="Oval 59">
              <a:extLst>
                <a:ext uri="{FF2B5EF4-FFF2-40B4-BE49-F238E27FC236}">
                  <a16:creationId xmlns:a16="http://schemas.microsoft.com/office/drawing/2014/main" id="{1B942C0C-77BE-4FFE-8720-25AD09D979B2}"/>
                </a:ext>
              </a:extLst>
            </p:cNvPr>
            <p:cNvSpPr/>
            <p:nvPr/>
          </p:nvSpPr>
          <p:spPr>
            <a:xfrm>
              <a:off x="6262687" y="2104789"/>
              <a:ext cx="1819275" cy="1820296"/>
            </a:xfrm>
            <a:prstGeom prst="ellipse">
              <a:avLst/>
            </a:prstGeom>
            <a:solidFill>
              <a:srgbClr val="B72828"/>
            </a:solidFill>
            <a:ln w="25400" cap="flat" cmpd="sng" algn="ctr">
              <a:noFill/>
              <a:prstDash val="solid"/>
            </a:ln>
            <a:effectLst/>
          </p:spPr>
          <p:txBody>
            <a:bodyPr anchor="ctr"/>
            <a:lstStyle/>
            <a:p>
              <a:pPr algn="ctr" defTabSz="870722">
                <a:defRPr/>
              </a:pPr>
              <a:endParaRPr lang="en-US" sz="1714" kern="0">
                <a:solidFill>
                  <a:prstClr val="white"/>
                </a:solidFill>
                <a:cs typeface="Times" panose="02020603050405020304" pitchFamily="18" charset="0"/>
              </a:endParaRPr>
            </a:p>
          </p:txBody>
        </p:sp>
        <p:sp>
          <p:nvSpPr>
            <p:cNvPr id="61" name="Oval 60">
              <a:extLst>
                <a:ext uri="{FF2B5EF4-FFF2-40B4-BE49-F238E27FC236}">
                  <a16:creationId xmlns:a16="http://schemas.microsoft.com/office/drawing/2014/main" id="{6E103412-B918-4778-ADE9-C08620A1B4F5}"/>
                </a:ext>
              </a:extLst>
            </p:cNvPr>
            <p:cNvSpPr/>
            <p:nvPr/>
          </p:nvSpPr>
          <p:spPr>
            <a:xfrm>
              <a:off x="4113212" y="2104789"/>
              <a:ext cx="1820863" cy="1820296"/>
            </a:xfrm>
            <a:prstGeom prst="ellipse">
              <a:avLst/>
            </a:prstGeom>
            <a:solidFill>
              <a:srgbClr val="445A7F"/>
            </a:solidFill>
            <a:ln w="25400" cap="flat" cmpd="sng" algn="ctr">
              <a:noFill/>
              <a:prstDash val="solid"/>
            </a:ln>
            <a:effectLst/>
          </p:spPr>
          <p:txBody>
            <a:bodyPr anchor="ctr"/>
            <a:lstStyle/>
            <a:p>
              <a:pPr algn="ctr" defTabSz="870722">
                <a:defRPr/>
              </a:pPr>
              <a:endParaRPr lang="en-US" sz="1714" kern="0">
                <a:solidFill>
                  <a:prstClr val="white"/>
                </a:solidFill>
                <a:cs typeface="Times" panose="02020603050405020304" pitchFamily="18" charset="0"/>
              </a:endParaRPr>
            </a:p>
          </p:txBody>
        </p:sp>
        <p:sp>
          <p:nvSpPr>
            <p:cNvPr id="62" name="Oval 61">
              <a:extLst>
                <a:ext uri="{FF2B5EF4-FFF2-40B4-BE49-F238E27FC236}">
                  <a16:creationId xmlns:a16="http://schemas.microsoft.com/office/drawing/2014/main" id="{A5259C7C-602E-4739-95E8-C1F0681CB3EA}"/>
                </a:ext>
              </a:extLst>
            </p:cNvPr>
            <p:cNvSpPr/>
            <p:nvPr/>
          </p:nvSpPr>
          <p:spPr>
            <a:xfrm>
              <a:off x="5187950" y="3861604"/>
              <a:ext cx="1820862" cy="1820297"/>
            </a:xfrm>
            <a:prstGeom prst="ellipse">
              <a:avLst/>
            </a:prstGeom>
            <a:solidFill>
              <a:srgbClr val="64B1C5"/>
            </a:solidFill>
            <a:ln w="25400" cap="flat" cmpd="sng" algn="ctr">
              <a:noFill/>
              <a:prstDash val="solid"/>
            </a:ln>
            <a:effectLst/>
          </p:spPr>
          <p:txBody>
            <a:bodyPr anchor="ctr"/>
            <a:lstStyle/>
            <a:p>
              <a:pPr algn="ctr" defTabSz="870722">
                <a:defRPr/>
              </a:pPr>
              <a:endParaRPr lang="en-US" sz="1714" kern="0">
                <a:solidFill>
                  <a:prstClr val="white"/>
                </a:solidFill>
                <a:cs typeface="Times" panose="02020603050405020304" pitchFamily="18" charset="0"/>
              </a:endParaRPr>
            </a:p>
          </p:txBody>
        </p:sp>
        <p:grpSp>
          <p:nvGrpSpPr>
            <p:cNvPr id="63" name="Group 62">
              <a:extLst>
                <a:ext uri="{FF2B5EF4-FFF2-40B4-BE49-F238E27FC236}">
                  <a16:creationId xmlns:a16="http://schemas.microsoft.com/office/drawing/2014/main" id="{D7DEB80B-DFB5-4018-BE64-BBDF1B69C7E7}"/>
                </a:ext>
              </a:extLst>
            </p:cNvPr>
            <p:cNvGrpSpPr/>
            <p:nvPr/>
          </p:nvGrpSpPr>
          <p:grpSpPr>
            <a:xfrm>
              <a:off x="4712560" y="2672673"/>
              <a:ext cx="622677" cy="683172"/>
              <a:chOff x="8228013" y="1760538"/>
              <a:chExt cx="669926" cy="735012"/>
            </a:xfrm>
            <a:solidFill>
              <a:sysClr val="window" lastClr="FFFFFF"/>
            </a:solidFill>
          </p:grpSpPr>
          <p:sp>
            <p:nvSpPr>
              <p:cNvPr id="70" name="Freeform 39">
                <a:extLst>
                  <a:ext uri="{FF2B5EF4-FFF2-40B4-BE49-F238E27FC236}">
                    <a16:creationId xmlns:a16="http://schemas.microsoft.com/office/drawing/2014/main" id="{F93EBAA2-5778-4087-87D0-0DEE4F254326}"/>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1" name="Freeform 40">
                <a:extLst>
                  <a:ext uri="{FF2B5EF4-FFF2-40B4-BE49-F238E27FC236}">
                    <a16:creationId xmlns:a16="http://schemas.microsoft.com/office/drawing/2014/main" id="{A83BFE0A-EFE4-4554-95A0-FFF84235F1A1}"/>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2" name="Freeform 41">
                <a:extLst>
                  <a:ext uri="{FF2B5EF4-FFF2-40B4-BE49-F238E27FC236}">
                    <a16:creationId xmlns:a16="http://schemas.microsoft.com/office/drawing/2014/main" id="{6C7F278E-17F5-42CC-B2BA-014F6107B289}"/>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3" name="Freeform 42">
                <a:extLst>
                  <a:ext uri="{FF2B5EF4-FFF2-40B4-BE49-F238E27FC236}">
                    <a16:creationId xmlns:a16="http://schemas.microsoft.com/office/drawing/2014/main" id="{C4D281B3-676A-4D36-9DDF-6902202D236E}"/>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4" name="Freeform 43">
                <a:extLst>
                  <a:ext uri="{FF2B5EF4-FFF2-40B4-BE49-F238E27FC236}">
                    <a16:creationId xmlns:a16="http://schemas.microsoft.com/office/drawing/2014/main" id="{DF873803-221C-49DD-AF50-4AD7BE5A5139}"/>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5" name="Freeform 44">
                <a:extLst>
                  <a:ext uri="{FF2B5EF4-FFF2-40B4-BE49-F238E27FC236}">
                    <a16:creationId xmlns:a16="http://schemas.microsoft.com/office/drawing/2014/main" id="{F3B41CC4-EE41-460D-8E04-739FFBBAACDC}"/>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6" name="Freeform 45">
                <a:extLst>
                  <a:ext uri="{FF2B5EF4-FFF2-40B4-BE49-F238E27FC236}">
                    <a16:creationId xmlns:a16="http://schemas.microsoft.com/office/drawing/2014/main" id="{CD52C4F4-AC9B-4F77-9015-0742F583A709}"/>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7" name="Freeform 46">
                <a:extLst>
                  <a:ext uri="{FF2B5EF4-FFF2-40B4-BE49-F238E27FC236}">
                    <a16:creationId xmlns:a16="http://schemas.microsoft.com/office/drawing/2014/main" id="{EC234F76-7BD8-4BE4-B892-66F3F4764E36}"/>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8" name="Freeform 47">
                <a:extLst>
                  <a:ext uri="{FF2B5EF4-FFF2-40B4-BE49-F238E27FC236}">
                    <a16:creationId xmlns:a16="http://schemas.microsoft.com/office/drawing/2014/main" id="{C18075E0-E5B6-4AFA-8394-6A7A039D80CB}"/>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79" name="Freeform 48">
                <a:extLst>
                  <a:ext uri="{FF2B5EF4-FFF2-40B4-BE49-F238E27FC236}">
                    <a16:creationId xmlns:a16="http://schemas.microsoft.com/office/drawing/2014/main" id="{094A54A9-4AD1-4617-80F8-5843FB80A2E4}"/>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80" name="Freeform 49">
                <a:extLst>
                  <a:ext uri="{FF2B5EF4-FFF2-40B4-BE49-F238E27FC236}">
                    <a16:creationId xmlns:a16="http://schemas.microsoft.com/office/drawing/2014/main" id="{131D27A1-21D4-4FFE-ADF6-EB767FD74EC9}"/>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81" name="Freeform 50">
                <a:extLst>
                  <a:ext uri="{FF2B5EF4-FFF2-40B4-BE49-F238E27FC236}">
                    <a16:creationId xmlns:a16="http://schemas.microsoft.com/office/drawing/2014/main" id="{82B40D1D-DBAC-4828-9E06-706E46FED7BA}"/>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grpSp>
          <p:nvGrpSpPr>
            <p:cNvPr id="64" name="Group 63">
              <a:extLst>
                <a:ext uri="{FF2B5EF4-FFF2-40B4-BE49-F238E27FC236}">
                  <a16:creationId xmlns:a16="http://schemas.microsoft.com/office/drawing/2014/main" id="{52352322-74DA-4570-BEEE-DC7FE76157C0}"/>
                </a:ext>
              </a:extLst>
            </p:cNvPr>
            <p:cNvGrpSpPr/>
            <p:nvPr/>
          </p:nvGrpSpPr>
          <p:grpSpPr>
            <a:xfrm>
              <a:off x="6853282" y="2735832"/>
              <a:ext cx="638210" cy="556855"/>
              <a:chOff x="8456613" y="3160713"/>
              <a:chExt cx="1282700" cy="1119188"/>
            </a:xfrm>
            <a:solidFill>
              <a:sysClr val="window" lastClr="FFFFFF"/>
            </a:solidFill>
          </p:grpSpPr>
          <p:sp>
            <p:nvSpPr>
              <p:cNvPr id="66" name="Freeform 65">
                <a:extLst>
                  <a:ext uri="{FF2B5EF4-FFF2-40B4-BE49-F238E27FC236}">
                    <a16:creationId xmlns:a16="http://schemas.microsoft.com/office/drawing/2014/main" id="{A25ECD8C-4590-46F8-827A-425C22D311A5}"/>
                  </a:ext>
                </a:extLst>
              </p:cNvPr>
              <p:cNvSpPr>
                <a:spLocks/>
              </p:cNvSpPr>
              <p:nvPr/>
            </p:nvSpPr>
            <p:spPr bwMode="auto">
              <a:xfrm>
                <a:off x="9312276" y="3321051"/>
                <a:ext cx="174625" cy="358775"/>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67" name="Freeform 66">
                <a:extLst>
                  <a:ext uri="{FF2B5EF4-FFF2-40B4-BE49-F238E27FC236}">
                    <a16:creationId xmlns:a16="http://schemas.microsoft.com/office/drawing/2014/main" id="{94238783-4021-481C-B868-EA09DEB98410}"/>
                  </a:ext>
                </a:extLst>
              </p:cNvPr>
              <p:cNvSpPr>
                <a:spLocks noEditPoints="1"/>
              </p:cNvSpPr>
              <p:nvPr/>
            </p:nvSpPr>
            <p:spPr bwMode="auto">
              <a:xfrm>
                <a:off x="9059863" y="3160713"/>
                <a:ext cx="679450" cy="677863"/>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68" name="Freeform 67">
                <a:extLst>
                  <a:ext uri="{FF2B5EF4-FFF2-40B4-BE49-F238E27FC236}">
                    <a16:creationId xmlns:a16="http://schemas.microsoft.com/office/drawing/2014/main" id="{3E68CECE-F769-417C-98BB-27D2FD902FE2}"/>
                  </a:ext>
                </a:extLst>
              </p:cNvPr>
              <p:cNvSpPr>
                <a:spLocks/>
              </p:cNvSpPr>
              <p:nvPr/>
            </p:nvSpPr>
            <p:spPr bwMode="auto">
              <a:xfrm>
                <a:off x="8809038" y="3871913"/>
                <a:ext cx="928688" cy="407988"/>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69" name="Freeform 68">
                <a:extLst>
                  <a:ext uri="{FF2B5EF4-FFF2-40B4-BE49-F238E27FC236}">
                    <a16:creationId xmlns:a16="http://schemas.microsoft.com/office/drawing/2014/main" id="{A22CE205-C79F-4F4D-A09E-D420FCA3186C}"/>
                  </a:ext>
                </a:extLst>
              </p:cNvPr>
              <p:cNvSpPr>
                <a:spLocks noEditPoints="1"/>
              </p:cNvSpPr>
              <p:nvPr/>
            </p:nvSpPr>
            <p:spPr bwMode="auto">
              <a:xfrm>
                <a:off x="8456613" y="3881438"/>
                <a:ext cx="295275" cy="379413"/>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sp>
          <p:nvSpPr>
            <p:cNvPr id="65" name="Freeform 6">
              <a:extLst>
                <a:ext uri="{FF2B5EF4-FFF2-40B4-BE49-F238E27FC236}">
                  <a16:creationId xmlns:a16="http://schemas.microsoft.com/office/drawing/2014/main" id="{2F4A321D-7E33-4DE3-8E62-1FFAF8BD57C1}"/>
                </a:ext>
              </a:extLst>
            </p:cNvPr>
            <p:cNvSpPr>
              <a:spLocks noEditPoints="1"/>
            </p:cNvSpPr>
            <p:nvPr/>
          </p:nvSpPr>
          <p:spPr bwMode="auto">
            <a:xfrm>
              <a:off x="5784850" y="4458319"/>
              <a:ext cx="627062" cy="626868"/>
            </a:xfrm>
            <a:custGeom>
              <a:avLst/>
              <a:gdLst>
                <a:gd name="T0" fmla="*/ 3024 w 4049"/>
                <a:gd name="T1" fmla="*/ 2600 h 4047"/>
                <a:gd name="T2" fmla="*/ 3472 w 4049"/>
                <a:gd name="T3" fmla="*/ 3048 h 4047"/>
                <a:gd name="T4" fmla="*/ 3540 w 4049"/>
                <a:gd name="T5" fmla="*/ 3191 h 4047"/>
                <a:gd name="T6" fmla="*/ 3416 w 4049"/>
                <a:gd name="T7" fmla="*/ 3288 h 4047"/>
                <a:gd name="T8" fmla="*/ 2796 w 4049"/>
                <a:gd name="T9" fmla="*/ 3218 h 4047"/>
                <a:gd name="T10" fmla="*/ 2812 w 4049"/>
                <a:gd name="T11" fmla="*/ 2577 h 4047"/>
                <a:gd name="T12" fmla="*/ 2960 w 4049"/>
                <a:gd name="T13" fmla="*/ 2280 h 4047"/>
                <a:gd name="T14" fmla="*/ 2555 w 4049"/>
                <a:gd name="T15" fmla="*/ 2450 h 4047"/>
                <a:gd name="T16" fmla="*/ 2312 w 4049"/>
                <a:gd name="T17" fmla="*/ 2811 h 4047"/>
                <a:gd name="T18" fmla="*/ 2312 w 4049"/>
                <a:gd name="T19" fmla="*/ 3261 h 4047"/>
                <a:gd name="T20" fmla="*/ 2555 w 4049"/>
                <a:gd name="T21" fmla="*/ 3620 h 4047"/>
                <a:gd name="T22" fmla="*/ 2960 w 4049"/>
                <a:gd name="T23" fmla="*/ 3790 h 4047"/>
                <a:gd name="T24" fmla="*/ 3398 w 4049"/>
                <a:gd name="T25" fmla="*/ 3703 h 4047"/>
                <a:gd name="T26" fmla="*/ 3705 w 4049"/>
                <a:gd name="T27" fmla="*/ 3396 h 4047"/>
                <a:gd name="T28" fmla="*/ 3792 w 4049"/>
                <a:gd name="T29" fmla="*/ 2958 h 4047"/>
                <a:gd name="T30" fmla="*/ 3622 w 4049"/>
                <a:gd name="T31" fmla="*/ 2553 h 4047"/>
                <a:gd name="T32" fmla="*/ 3263 w 4049"/>
                <a:gd name="T33" fmla="*/ 2311 h 4047"/>
                <a:gd name="T34" fmla="*/ 1772 w 4049"/>
                <a:gd name="T35" fmla="*/ 2782 h 4047"/>
                <a:gd name="T36" fmla="*/ 506 w 4049"/>
                <a:gd name="T37" fmla="*/ 2782 h 4047"/>
                <a:gd name="T38" fmla="*/ 3372 w 4049"/>
                <a:gd name="T39" fmla="*/ 2081 h 4047"/>
                <a:gd name="T40" fmla="*/ 3781 w 4049"/>
                <a:gd name="T41" fmla="*/ 2349 h 4047"/>
                <a:gd name="T42" fmla="*/ 4016 w 4049"/>
                <a:gd name="T43" fmla="*/ 2780 h 4047"/>
                <a:gd name="T44" fmla="*/ 4016 w 4049"/>
                <a:gd name="T45" fmla="*/ 3291 h 4047"/>
                <a:gd name="T46" fmla="*/ 3781 w 4049"/>
                <a:gd name="T47" fmla="*/ 3721 h 4047"/>
                <a:gd name="T48" fmla="*/ 3372 w 4049"/>
                <a:gd name="T49" fmla="*/ 3991 h 4047"/>
                <a:gd name="T50" fmla="*/ 2864 w 4049"/>
                <a:gd name="T51" fmla="*/ 4033 h 4047"/>
                <a:gd name="T52" fmla="*/ 2413 w 4049"/>
                <a:gd name="T53" fmla="*/ 3832 h 4047"/>
                <a:gd name="T54" fmla="*/ 2113 w 4049"/>
                <a:gd name="T55" fmla="*/ 3448 h 4047"/>
                <a:gd name="T56" fmla="*/ 2028 w 4049"/>
                <a:gd name="T57" fmla="*/ 2948 h 4047"/>
                <a:gd name="T58" fmla="*/ 2191 w 4049"/>
                <a:gd name="T59" fmla="*/ 2478 h 4047"/>
                <a:gd name="T60" fmla="*/ 2550 w 4049"/>
                <a:gd name="T61" fmla="*/ 2148 h 4047"/>
                <a:gd name="T62" fmla="*/ 3037 w 4049"/>
                <a:gd name="T63" fmla="*/ 2024 h 4047"/>
                <a:gd name="T64" fmla="*/ 1265 w 4049"/>
                <a:gd name="T65" fmla="*/ 1518 h 4047"/>
                <a:gd name="T66" fmla="*/ 1012 w 4049"/>
                <a:gd name="T67" fmla="*/ 1518 h 4047"/>
                <a:gd name="T68" fmla="*/ 379 w 4049"/>
                <a:gd name="T69" fmla="*/ 632 h 4047"/>
                <a:gd name="T70" fmla="*/ 484 w 4049"/>
                <a:gd name="T71" fmla="*/ 837 h 4047"/>
                <a:gd name="T72" fmla="*/ 713 w 4049"/>
                <a:gd name="T73" fmla="*/ 872 h 4047"/>
                <a:gd name="T74" fmla="*/ 873 w 4049"/>
                <a:gd name="T75" fmla="*/ 712 h 4047"/>
                <a:gd name="T76" fmla="*/ 2407 w 4049"/>
                <a:gd name="T77" fmla="*/ 673 h 4047"/>
                <a:gd name="T78" fmla="*/ 2541 w 4049"/>
                <a:gd name="T79" fmla="*/ 857 h 4047"/>
                <a:gd name="T80" fmla="*/ 2774 w 4049"/>
                <a:gd name="T81" fmla="*/ 857 h 4047"/>
                <a:gd name="T82" fmla="*/ 2907 w 4049"/>
                <a:gd name="T83" fmla="*/ 673 h 4047"/>
                <a:gd name="T84" fmla="*/ 3142 w 4049"/>
                <a:gd name="T85" fmla="*/ 537 h 4047"/>
                <a:gd name="T86" fmla="*/ 3286 w 4049"/>
                <a:gd name="T87" fmla="*/ 739 h 4047"/>
                <a:gd name="T88" fmla="*/ 253 w 4049"/>
                <a:gd name="T89" fmla="*/ 3010 h 4047"/>
                <a:gd name="T90" fmla="*/ 274 w 4049"/>
                <a:gd name="T91" fmla="*/ 3288 h 4047"/>
                <a:gd name="T92" fmla="*/ 53 w 4049"/>
                <a:gd name="T93" fmla="*/ 3175 h 4047"/>
                <a:gd name="T94" fmla="*/ 3 w 4049"/>
                <a:gd name="T95" fmla="*/ 739 h 4047"/>
                <a:gd name="T96" fmla="*/ 148 w 4049"/>
                <a:gd name="T97" fmla="*/ 537 h 4047"/>
                <a:gd name="T98" fmla="*/ 2712 w 4049"/>
                <a:gd name="T99" fmla="*/ 13 h 4047"/>
                <a:gd name="T100" fmla="*/ 2784 w 4049"/>
                <a:gd name="T101" fmla="*/ 632 h 4047"/>
                <a:gd name="T102" fmla="*/ 2686 w 4049"/>
                <a:gd name="T103" fmla="*/ 755 h 4047"/>
                <a:gd name="T104" fmla="*/ 2544 w 4049"/>
                <a:gd name="T105" fmla="*/ 688 h 4047"/>
                <a:gd name="T106" fmla="*/ 2558 w 4049"/>
                <a:gd name="T107" fmla="*/ 48 h 4047"/>
                <a:gd name="T108" fmla="*/ 661 w 4049"/>
                <a:gd name="T109" fmla="*/ 3 h 4047"/>
                <a:gd name="T110" fmla="*/ 759 w 4049"/>
                <a:gd name="T111" fmla="*/ 126 h 4047"/>
                <a:gd name="T112" fmla="*/ 688 w 4049"/>
                <a:gd name="T113" fmla="*/ 745 h 4047"/>
                <a:gd name="T114" fmla="*/ 534 w 4049"/>
                <a:gd name="T115" fmla="*/ 711 h 4047"/>
                <a:gd name="T116" fmla="*/ 519 w 4049"/>
                <a:gd name="T117" fmla="*/ 71 h 4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9" h="4047">
                  <a:moveTo>
                    <a:pt x="2910" y="2530"/>
                  </a:moveTo>
                  <a:lnTo>
                    <a:pt x="2939" y="2532"/>
                  </a:lnTo>
                  <a:lnTo>
                    <a:pt x="2966" y="2542"/>
                  </a:lnTo>
                  <a:lnTo>
                    <a:pt x="2989" y="2557"/>
                  </a:lnTo>
                  <a:lnTo>
                    <a:pt x="3009" y="2577"/>
                  </a:lnTo>
                  <a:lnTo>
                    <a:pt x="3024" y="2600"/>
                  </a:lnTo>
                  <a:lnTo>
                    <a:pt x="3034" y="2627"/>
                  </a:lnTo>
                  <a:lnTo>
                    <a:pt x="3037" y="2655"/>
                  </a:lnTo>
                  <a:lnTo>
                    <a:pt x="3037" y="3036"/>
                  </a:lnTo>
                  <a:lnTo>
                    <a:pt x="3416" y="3036"/>
                  </a:lnTo>
                  <a:lnTo>
                    <a:pt x="3445" y="3038"/>
                  </a:lnTo>
                  <a:lnTo>
                    <a:pt x="3472" y="3048"/>
                  </a:lnTo>
                  <a:lnTo>
                    <a:pt x="3495" y="3063"/>
                  </a:lnTo>
                  <a:lnTo>
                    <a:pt x="3515" y="3083"/>
                  </a:lnTo>
                  <a:lnTo>
                    <a:pt x="3530" y="3106"/>
                  </a:lnTo>
                  <a:lnTo>
                    <a:pt x="3540" y="3133"/>
                  </a:lnTo>
                  <a:lnTo>
                    <a:pt x="3543" y="3163"/>
                  </a:lnTo>
                  <a:lnTo>
                    <a:pt x="3540" y="3191"/>
                  </a:lnTo>
                  <a:lnTo>
                    <a:pt x="3530" y="3218"/>
                  </a:lnTo>
                  <a:lnTo>
                    <a:pt x="3515" y="3241"/>
                  </a:lnTo>
                  <a:lnTo>
                    <a:pt x="3495" y="3261"/>
                  </a:lnTo>
                  <a:lnTo>
                    <a:pt x="3472" y="3276"/>
                  </a:lnTo>
                  <a:lnTo>
                    <a:pt x="3445" y="3286"/>
                  </a:lnTo>
                  <a:lnTo>
                    <a:pt x="3416" y="3288"/>
                  </a:lnTo>
                  <a:lnTo>
                    <a:pt x="2910" y="3288"/>
                  </a:lnTo>
                  <a:lnTo>
                    <a:pt x="2881" y="3286"/>
                  </a:lnTo>
                  <a:lnTo>
                    <a:pt x="2855" y="3276"/>
                  </a:lnTo>
                  <a:lnTo>
                    <a:pt x="2832" y="3261"/>
                  </a:lnTo>
                  <a:lnTo>
                    <a:pt x="2812" y="3241"/>
                  </a:lnTo>
                  <a:lnTo>
                    <a:pt x="2796" y="3218"/>
                  </a:lnTo>
                  <a:lnTo>
                    <a:pt x="2787" y="3191"/>
                  </a:lnTo>
                  <a:lnTo>
                    <a:pt x="2784" y="3163"/>
                  </a:lnTo>
                  <a:lnTo>
                    <a:pt x="2784" y="2655"/>
                  </a:lnTo>
                  <a:lnTo>
                    <a:pt x="2787" y="2627"/>
                  </a:lnTo>
                  <a:lnTo>
                    <a:pt x="2796" y="2600"/>
                  </a:lnTo>
                  <a:lnTo>
                    <a:pt x="2812" y="2577"/>
                  </a:lnTo>
                  <a:lnTo>
                    <a:pt x="2832" y="2557"/>
                  </a:lnTo>
                  <a:lnTo>
                    <a:pt x="2855" y="2542"/>
                  </a:lnTo>
                  <a:lnTo>
                    <a:pt x="2881" y="2532"/>
                  </a:lnTo>
                  <a:lnTo>
                    <a:pt x="2910" y="2530"/>
                  </a:lnTo>
                  <a:close/>
                  <a:moveTo>
                    <a:pt x="3037" y="2276"/>
                  </a:moveTo>
                  <a:lnTo>
                    <a:pt x="2960" y="2280"/>
                  </a:lnTo>
                  <a:lnTo>
                    <a:pt x="2883" y="2292"/>
                  </a:lnTo>
                  <a:lnTo>
                    <a:pt x="2811" y="2311"/>
                  </a:lnTo>
                  <a:lnTo>
                    <a:pt x="2742" y="2337"/>
                  </a:lnTo>
                  <a:lnTo>
                    <a:pt x="2675" y="2369"/>
                  </a:lnTo>
                  <a:lnTo>
                    <a:pt x="2612" y="2407"/>
                  </a:lnTo>
                  <a:lnTo>
                    <a:pt x="2555" y="2450"/>
                  </a:lnTo>
                  <a:lnTo>
                    <a:pt x="2500" y="2499"/>
                  </a:lnTo>
                  <a:lnTo>
                    <a:pt x="2451" y="2553"/>
                  </a:lnTo>
                  <a:lnTo>
                    <a:pt x="2407" y="2611"/>
                  </a:lnTo>
                  <a:lnTo>
                    <a:pt x="2369" y="2674"/>
                  </a:lnTo>
                  <a:lnTo>
                    <a:pt x="2337" y="2740"/>
                  </a:lnTo>
                  <a:lnTo>
                    <a:pt x="2312" y="2811"/>
                  </a:lnTo>
                  <a:lnTo>
                    <a:pt x="2292" y="2883"/>
                  </a:lnTo>
                  <a:lnTo>
                    <a:pt x="2281" y="2958"/>
                  </a:lnTo>
                  <a:lnTo>
                    <a:pt x="2278" y="3036"/>
                  </a:lnTo>
                  <a:lnTo>
                    <a:pt x="2281" y="3113"/>
                  </a:lnTo>
                  <a:lnTo>
                    <a:pt x="2292" y="3188"/>
                  </a:lnTo>
                  <a:lnTo>
                    <a:pt x="2312" y="3261"/>
                  </a:lnTo>
                  <a:lnTo>
                    <a:pt x="2337" y="3331"/>
                  </a:lnTo>
                  <a:lnTo>
                    <a:pt x="2369" y="3396"/>
                  </a:lnTo>
                  <a:lnTo>
                    <a:pt x="2407" y="3459"/>
                  </a:lnTo>
                  <a:lnTo>
                    <a:pt x="2451" y="3518"/>
                  </a:lnTo>
                  <a:lnTo>
                    <a:pt x="2500" y="3572"/>
                  </a:lnTo>
                  <a:lnTo>
                    <a:pt x="2555" y="3620"/>
                  </a:lnTo>
                  <a:lnTo>
                    <a:pt x="2612" y="3665"/>
                  </a:lnTo>
                  <a:lnTo>
                    <a:pt x="2675" y="3703"/>
                  </a:lnTo>
                  <a:lnTo>
                    <a:pt x="2742" y="3735"/>
                  </a:lnTo>
                  <a:lnTo>
                    <a:pt x="2811" y="3761"/>
                  </a:lnTo>
                  <a:lnTo>
                    <a:pt x="2883" y="3779"/>
                  </a:lnTo>
                  <a:lnTo>
                    <a:pt x="2960" y="3790"/>
                  </a:lnTo>
                  <a:lnTo>
                    <a:pt x="3037" y="3794"/>
                  </a:lnTo>
                  <a:lnTo>
                    <a:pt x="3115" y="3790"/>
                  </a:lnTo>
                  <a:lnTo>
                    <a:pt x="3190" y="3779"/>
                  </a:lnTo>
                  <a:lnTo>
                    <a:pt x="3263" y="3761"/>
                  </a:lnTo>
                  <a:lnTo>
                    <a:pt x="3331" y="3735"/>
                  </a:lnTo>
                  <a:lnTo>
                    <a:pt x="3398" y="3703"/>
                  </a:lnTo>
                  <a:lnTo>
                    <a:pt x="3461" y="3665"/>
                  </a:lnTo>
                  <a:lnTo>
                    <a:pt x="3520" y="3620"/>
                  </a:lnTo>
                  <a:lnTo>
                    <a:pt x="3573" y="3572"/>
                  </a:lnTo>
                  <a:lnTo>
                    <a:pt x="3622" y="3518"/>
                  </a:lnTo>
                  <a:lnTo>
                    <a:pt x="3666" y="3459"/>
                  </a:lnTo>
                  <a:lnTo>
                    <a:pt x="3705" y="3396"/>
                  </a:lnTo>
                  <a:lnTo>
                    <a:pt x="3737" y="3331"/>
                  </a:lnTo>
                  <a:lnTo>
                    <a:pt x="3761" y="3261"/>
                  </a:lnTo>
                  <a:lnTo>
                    <a:pt x="3781" y="3188"/>
                  </a:lnTo>
                  <a:lnTo>
                    <a:pt x="3792" y="3113"/>
                  </a:lnTo>
                  <a:lnTo>
                    <a:pt x="3796" y="3036"/>
                  </a:lnTo>
                  <a:lnTo>
                    <a:pt x="3792" y="2958"/>
                  </a:lnTo>
                  <a:lnTo>
                    <a:pt x="3781" y="2883"/>
                  </a:lnTo>
                  <a:lnTo>
                    <a:pt x="3761" y="2811"/>
                  </a:lnTo>
                  <a:lnTo>
                    <a:pt x="3737" y="2740"/>
                  </a:lnTo>
                  <a:lnTo>
                    <a:pt x="3705" y="2674"/>
                  </a:lnTo>
                  <a:lnTo>
                    <a:pt x="3666" y="2611"/>
                  </a:lnTo>
                  <a:lnTo>
                    <a:pt x="3622" y="2553"/>
                  </a:lnTo>
                  <a:lnTo>
                    <a:pt x="3573" y="2499"/>
                  </a:lnTo>
                  <a:lnTo>
                    <a:pt x="3520" y="2450"/>
                  </a:lnTo>
                  <a:lnTo>
                    <a:pt x="3461" y="2407"/>
                  </a:lnTo>
                  <a:lnTo>
                    <a:pt x="3398" y="2369"/>
                  </a:lnTo>
                  <a:lnTo>
                    <a:pt x="3331" y="2337"/>
                  </a:lnTo>
                  <a:lnTo>
                    <a:pt x="3263" y="2311"/>
                  </a:lnTo>
                  <a:lnTo>
                    <a:pt x="3190" y="2292"/>
                  </a:lnTo>
                  <a:lnTo>
                    <a:pt x="3115" y="2280"/>
                  </a:lnTo>
                  <a:lnTo>
                    <a:pt x="3037" y="2276"/>
                  </a:lnTo>
                  <a:close/>
                  <a:moveTo>
                    <a:pt x="1265" y="2276"/>
                  </a:moveTo>
                  <a:lnTo>
                    <a:pt x="1772" y="2276"/>
                  </a:lnTo>
                  <a:lnTo>
                    <a:pt x="1772" y="2782"/>
                  </a:lnTo>
                  <a:lnTo>
                    <a:pt x="1265" y="2782"/>
                  </a:lnTo>
                  <a:lnTo>
                    <a:pt x="1265" y="2276"/>
                  </a:lnTo>
                  <a:close/>
                  <a:moveTo>
                    <a:pt x="506" y="2276"/>
                  </a:moveTo>
                  <a:lnTo>
                    <a:pt x="1012" y="2276"/>
                  </a:lnTo>
                  <a:lnTo>
                    <a:pt x="1012" y="2782"/>
                  </a:lnTo>
                  <a:lnTo>
                    <a:pt x="506" y="2782"/>
                  </a:lnTo>
                  <a:lnTo>
                    <a:pt x="506" y="2276"/>
                  </a:lnTo>
                  <a:close/>
                  <a:moveTo>
                    <a:pt x="3037" y="2024"/>
                  </a:moveTo>
                  <a:lnTo>
                    <a:pt x="3125" y="2028"/>
                  </a:lnTo>
                  <a:lnTo>
                    <a:pt x="3210" y="2039"/>
                  </a:lnTo>
                  <a:lnTo>
                    <a:pt x="3292" y="2056"/>
                  </a:lnTo>
                  <a:lnTo>
                    <a:pt x="3372" y="2081"/>
                  </a:lnTo>
                  <a:lnTo>
                    <a:pt x="3450" y="2112"/>
                  </a:lnTo>
                  <a:lnTo>
                    <a:pt x="3524" y="2148"/>
                  </a:lnTo>
                  <a:lnTo>
                    <a:pt x="3594" y="2190"/>
                  </a:lnTo>
                  <a:lnTo>
                    <a:pt x="3660" y="2238"/>
                  </a:lnTo>
                  <a:lnTo>
                    <a:pt x="3723" y="2291"/>
                  </a:lnTo>
                  <a:lnTo>
                    <a:pt x="3781" y="2349"/>
                  </a:lnTo>
                  <a:lnTo>
                    <a:pt x="3834" y="2412"/>
                  </a:lnTo>
                  <a:lnTo>
                    <a:pt x="3882" y="2478"/>
                  </a:lnTo>
                  <a:lnTo>
                    <a:pt x="3925" y="2548"/>
                  </a:lnTo>
                  <a:lnTo>
                    <a:pt x="3961" y="2622"/>
                  </a:lnTo>
                  <a:lnTo>
                    <a:pt x="3991" y="2700"/>
                  </a:lnTo>
                  <a:lnTo>
                    <a:pt x="4016" y="2780"/>
                  </a:lnTo>
                  <a:lnTo>
                    <a:pt x="4035" y="2863"/>
                  </a:lnTo>
                  <a:lnTo>
                    <a:pt x="4046" y="2948"/>
                  </a:lnTo>
                  <a:lnTo>
                    <a:pt x="4049" y="3036"/>
                  </a:lnTo>
                  <a:lnTo>
                    <a:pt x="4046" y="3123"/>
                  </a:lnTo>
                  <a:lnTo>
                    <a:pt x="4035" y="3208"/>
                  </a:lnTo>
                  <a:lnTo>
                    <a:pt x="4016" y="3291"/>
                  </a:lnTo>
                  <a:lnTo>
                    <a:pt x="3991" y="3371"/>
                  </a:lnTo>
                  <a:lnTo>
                    <a:pt x="3961" y="3448"/>
                  </a:lnTo>
                  <a:lnTo>
                    <a:pt x="3925" y="3522"/>
                  </a:lnTo>
                  <a:lnTo>
                    <a:pt x="3882" y="3593"/>
                  </a:lnTo>
                  <a:lnTo>
                    <a:pt x="3834" y="3660"/>
                  </a:lnTo>
                  <a:lnTo>
                    <a:pt x="3781" y="3721"/>
                  </a:lnTo>
                  <a:lnTo>
                    <a:pt x="3723" y="3779"/>
                  </a:lnTo>
                  <a:lnTo>
                    <a:pt x="3660" y="3832"/>
                  </a:lnTo>
                  <a:lnTo>
                    <a:pt x="3594" y="3880"/>
                  </a:lnTo>
                  <a:lnTo>
                    <a:pt x="3524" y="3923"/>
                  </a:lnTo>
                  <a:lnTo>
                    <a:pt x="3450" y="3960"/>
                  </a:lnTo>
                  <a:lnTo>
                    <a:pt x="3372" y="3991"/>
                  </a:lnTo>
                  <a:lnTo>
                    <a:pt x="3292" y="4015"/>
                  </a:lnTo>
                  <a:lnTo>
                    <a:pt x="3210" y="4033"/>
                  </a:lnTo>
                  <a:lnTo>
                    <a:pt x="3125" y="4044"/>
                  </a:lnTo>
                  <a:lnTo>
                    <a:pt x="3037" y="4047"/>
                  </a:lnTo>
                  <a:lnTo>
                    <a:pt x="2950" y="4044"/>
                  </a:lnTo>
                  <a:lnTo>
                    <a:pt x="2864" y="4033"/>
                  </a:lnTo>
                  <a:lnTo>
                    <a:pt x="2781" y="4015"/>
                  </a:lnTo>
                  <a:lnTo>
                    <a:pt x="2701" y="3991"/>
                  </a:lnTo>
                  <a:lnTo>
                    <a:pt x="2624" y="3960"/>
                  </a:lnTo>
                  <a:lnTo>
                    <a:pt x="2550" y="3923"/>
                  </a:lnTo>
                  <a:lnTo>
                    <a:pt x="2479" y="3880"/>
                  </a:lnTo>
                  <a:lnTo>
                    <a:pt x="2413" y="3832"/>
                  </a:lnTo>
                  <a:lnTo>
                    <a:pt x="2350" y="3779"/>
                  </a:lnTo>
                  <a:lnTo>
                    <a:pt x="2292" y="3721"/>
                  </a:lnTo>
                  <a:lnTo>
                    <a:pt x="2239" y="3660"/>
                  </a:lnTo>
                  <a:lnTo>
                    <a:pt x="2191" y="3593"/>
                  </a:lnTo>
                  <a:lnTo>
                    <a:pt x="2150" y="3522"/>
                  </a:lnTo>
                  <a:lnTo>
                    <a:pt x="2113" y="3448"/>
                  </a:lnTo>
                  <a:lnTo>
                    <a:pt x="2082" y="3371"/>
                  </a:lnTo>
                  <a:lnTo>
                    <a:pt x="2057" y="3291"/>
                  </a:lnTo>
                  <a:lnTo>
                    <a:pt x="2039" y="3208"/>
                  </a:lnTo>
                  <a:lnTo>
                    <a:pt x="2028" y="3123"/>
                  </a:lnTo>
                  <a:lnTo>
                    <a:pt x="2024" y="3036"/>
                  </a:lnTo>
                  <a:lnTo>
                    <a:pt x="2028" y="2948"/>
                  </a:lnTo>
                  <a:lnTo>
                    <a:pt x="2039" y="2863"/>
                  </a:lnTo>
                  <a:lnTo>
                    <a:pt x="2057" y="2780"/>
                  </a:lnTo>
                  <a:lnTo>
                    <a:pt x="2082" y="2700"/>
                  </a:lnTo>
                  <a:lnTo>
                    <a:pt x="2113" y="2622"/>
                  </a:lnTo>
                  <a:lnTo>
                    <a:pt x="2150" y="2548"/>
                  </a:lnTo>
                  <a:lnTo>
                    <a:pt x="2191" y="2478"/>
                  </a:lnTo>
                  <a:lnTo>
                    <a:pt x="2239" y="2412"/>
                  </a:lnTo>
                  <a:lnTo>
                    <a:pt x="2292" y="2349"/>
                  </a:lnTo>
                  <a:lnTo>
                    <a:pt x="2350" y="2291"/>
                  </a:lnTo>
                  <a:lnTo>
                    <a:pt x="2413" y="2238"/>
                  </a:lnTo>
                  <a:lnTo>
                    <a:pt x="2479" y="2190"/>
                  </a:lnTo>
                  <a:lnTo>
                    <a:pt x="2550" y="2148"/>
                  </a:lnTo>
                  <a:lnTo>
                    <a:pt x="2624" y="2112"/>
                  </a:lnTo>
                  <a:lnTo>
                    <a:pt x="2701" y="2081"/>
                  </a:lnTo>
                  <a:lnTo>
                    <a:pt x="2781" y="2056"/>
                  </a:lnTo>
                  <a:lnTo>
                    <a:pt x="2864" y="2039"/>
                  </a:lnTo>
                  <a:lnTo>
                    <a:pt x="2950" y="2028"/>
                  </a:lnTo>
                  <a:lnTo>
                    <a:pt x="3037" y="2024"/>
                  </a:lnTo>
                  <a:close/>
                  <a:moveTo>
                    <a:pt x="2024" y="1518"/>
                  </a:moveTo>
                  <a:lnTo>
                    <a:pt x="2530" y="1518"/>
                  </a:lnTo>
                  <a:lnTo>
                    <a:pt x="2530" y="2024"/>
                  </a:lnTo>
                  <a:lnTo>
                    <a:pt x="2024" y="2024"/>
                  </a:lnTo>
                  <a:lnTo>
                    <a:pt x="2024" y="1518"/>
                  </a:lnTo>
                  <a:close/>
                  <a:moveTo>
                    <a:pt x="1265" y="1518"/>
                  </a:moveTo>
                  <a:lnTo>
                    <a:pt x="1772" y="1518"/>
                  </a:lnTo>
                  <a:lnTo>
                    <a:pt x="1772" y="2024"/>
                  </a:lnTo>
                  <a:lnTo>
                    <a:pt x="1265" y="2024"/>
                  </a:lnTo>
                  <a:lnTo>
                    <a:pt x="1265" y="1518"/>
                  </a:lnTo>
                  <a:close/>
                  <a:moveTo>
                    <a:pt x="506" y="1518"/>
                  </a:moveTo>
                  <a:lnTo>
                    <a:pt x="1012" y="1518"/>
                  </a:lnTo>
                  <a:lnTo>
                    <a:pt x="1012" y="2024"/>
                  </a:lnTo>
                  <a:lnTo>
                    <a:pt x="506" y="2024"/>
                  </a:lnTo>
                  <a:lnTo>
                    <a:pt x="506" y="1518"/>
                  </a:lnTo>
                  <a:close/>
                  <a:moveTo>
                    <a:pt x="274" y="505"/>
                  </a:moveTo>
                  <a:lnTo>
                    <a:pt x="379" y="505"/>
                  </a:lnTo>
                  <a:lnTo>
                    <a:pt x="379" y="632"/>
                  </a:lnTo>
                  <a:lnTo>
                    <a:pt x="383" y="673"/>
                  </a:lnTo>
                  <a:lnTo>
                    <a:pt x="393" y="712"/>
                  </a:lnTo>
                  <a:lnTo>
                    <a:pt x="407" y="748"/>
                  </a:lnTo>
                  <a:lnTo>
                    <a:pt x="428" y="781"/>
                  </a:lnTo>
                  <a:lnTo>
                    <a:pt x="454" y="811"/>
                  </a:lnTo>
                  <a:lnTo>
                    <a:pt x="484" y="837"/>
                  </a:lnTo>
                  <a:lnTo>
                    <a:pt x="516" y="857"/>
                  </a:lnTo>
                  <a:lnTo>
                    <a:pt x="553" y="872"/>
                  </a:lnTo>
                  <a:lnTo>
                    <a:pt x="592" y="882"/>
                  </a:lnTo>
                  <a:lnTo>
                    <a:pt x="633" y="886"/>
                  </a:lnTo>
                  <a:lnTo>
                    <a:pt x="673" y="882"/>
                  </a:lnTo>
                  <a:lnTo>
                    <a:pt x="713" y="872"/>
                  </a:lnTo>
                  <a:lnTo>
                    <a:pt x="748" y="857"/>
                  </a:lnTo>
                  <a:lnTo>
                    <a:pt x="782" y="837"/>
                  </a:lnTo>
                  <a:lnTo>
                    <a:pt x="811" y="811"/>
                  </a:lnTo>
                  <a:lnTo>
                    <a:pt x="837" y="781"/>
                  </a:lnTo>
                  <a:lnTo>
                    <a:pt x="857" y="748"/>
                  </a:lnTo>
                  <a:lnTo>
                    <a:pt x="873" y="712"/>
                  </a:lnTo>
                  <a:lnTo>
                    <a:pt x="883" y="673"/>
                  </a:lnTo>
                  <a:lnTo>
                    <a:pt x="885" y="632"/>
                  </a:lnTo>
                  <a:lnTo>
                    <a:pt x="885" y="505"/>
                  </a:lnTo>
                  <a:lnTo>
                    <a:pt x="2404" y="505"/>
                  </a:lnTo>
                  <a:lnTo>
                    <a:pt x="2404" y="632"/>
                  </a:lnTo>
                  <a:lnTo>
                    <a:pt x="2407" y="673"/>
                  </a:lnTo>
                  <a:lnTo>
                    <a:pt x="2417" y="712"/>
                  </a:lnTo>
                  <a:lnTo>
                    <a:pt x="2433" y="748"/>
                  </a:lnTo>
                  <a:lnTo>
                    <a:pt x="2452" y="781"/>
                  </a:lnTo>
                  <a:lnTo>
                    <a:pt x="2478" y="811"/>
                  </a:lnTo>
                  <a:lnTo>
                    <a:pt x="2508" y="837"/>
                  </a:lnTo>
                  <a:lnTo>
                    <a:pt x="2541" y="857"/>
                  </a:lnTo>
                  <a:lnTo>
                    <a:pt x="2577" y="872"/>
                  </a:lnTo>
                  <a:lnTo>
                    <a:pt x="2616" y="882"/>
                  </a:lnTo>
                  <a:lnTo>
                    <a:pt x="2657" y="886"/>
                  </a:lnTo>
                  <a:lnTo>
                    <a:pt x="2699" y="882"/>
                  </a:lnTo>
                  <a:lnTo>
                    <a:pt x="2737" y="872"/>
                  </a:lnTo>
                  <a:lnTo>
                    <a:pt x="2774" y="857"/>
                  </a:lnTo>
                  <a:lnTo>
                    <a:pt x="2807" y="837"/>
                  </a:lnTo>
                  <a:lnTo>
                    <a:pt x="2837" y="811"/>
                  </a:lnTo>
                  <a:lnTo>
                    <a:pt x="2861" y="781"/>
                  </a:lnTo>
                  <a:lnTo>
                    <a:pt x="2882" y="748"/>
                  </a:lnTo>
                  <a:lnTo>
                    <a:pt x="2897" y="712"/>
                  </a:lnTo>
                  <a:lnTo>
                    <a:pt x="2907" y="673"/>
                  </a:lnTo>
                  <a:lnTo>
                    <a:pt x="2910" y="632"/>
                  </a:lnTo>
                  <a:lnTo>
                    <a:pt x="2910" y="505"/>
                  </a:lnTo>
                  <a:lnTo>
                    <a:pt x="3016" y="505"/>
                  </a:lnTo>
                  <a:lnTo>
                    <a:pt x="3061" y="509"/>
                  </a:lnTo>
                  <a:lnTo>
                    <a:pt x="3102" y="520"/>
                  </a:lnTo>
                  <a:lnTo>
                    <a:pt x="3142" y="537"/>
                  </a:lnTo>
                  <a:lnTo>
                    <a:pt x="3178" y="560"/>
                  </a:lnTo>
                  <a:lnTo>
                    <a:pt x="3210" y="587"/>
                  </a:lnTo>
                  <a:lnTo>
                    <a:pt x="3237" y="620"/>
                  </a:lnTo>
                  <a:lnTo>
                    <a:pt x="3259" y="656"/>
                  </a:lnTo>
                  <a:lnTo>
                    <a:pt x="3276" y="696"/>
                  </a:lnTo>
                  <a:lnTo>
                    <a:pt x="3286" y="739"/>
                  </a:lnTo>
                  <a:lnTo>
                    <a:pt x="3290" y="784"/>
                  </a:lnTo>
                  <a:lnTo>
                    <a:pt x="3290" y="1771"/>
                  </a:lnTo>
                  <a:lnTo>
                    <a:pt x="3037" y="1771"/>
                  </a:lnTo>
                  <a:lnTo>
                    <a:pt x="3037" y="1265"/>
                  </a:lnTo>
                  <a:lnTo>
                    <a:pt x="253" y="1265"/>
                  </a:lnTo>
                  <a:lnTo>
                    <a:pt x="253" y="3010"/>
                  </a:lnTo>
                  <a:lnTo>
                    <a:pt x="256" y="3022"/>
                  </a:lnTo>
                  <a:lnTo>
                    <a:pt x="263" y="3032"/>
                  </a:lnTo>
                  <a:lnTo>
                    <a:pt x="274" y="3036"/>
                  </a:lnTo>
                  <a:lnTo>
                    <a:pt x="1772" y="3036"/>
                  </a:lnTo>
                  <a:lnTo>
                    <a:pt x="1772" y="3288"/>
                  </a:lnTo>
                  <a:lnTo>
                    <a:pt x="274" y="3288"/>
                  </a:lnTo>
                  <a:lnTo>
                    <a:pt x="230" y="3284"/>
                  </a:lnTo>
                  <a:lnTo>
                    <a:pt x="187" y="3275"/>
                  </a:lnTo>
                  <a:lnTo>
                    <a:pt x="148" y="3257"/>
                  </a:lnTo>
                  <a:lnTo>
                    <a:pt x="112" y="3235"/>
                  </a:lnTo>
                  <a:lnTo>
                    <a:pt x="80" y="3207"/>
                  </a:lnTo>
                  <a:lnTo>
                    <a:pt x="53" y="3175"/>
                  </a:lnTo>
                  <a:lnTo>
                    <a:pt x="31" y="3138"/>
                  </a:lnTo>
                  <a:lnTo>
                    <a:pt x="13" y="3099"/>
                  </a:lnTo>
                  <a:lnTo>
                    <a:pt x="3" y="3055"/>
                  </a:lnTo>
                  <a:lnTo>
                    <a:pt x="0" y="3010"/>
                  </a:lnTo>
                  <a:lnTo>
                    <a:pt x="0" y="784"/>
                  </a:lnTo>
                  <a:lnTo>
                    <a:pt x="3" y="739"/>
                  </a:lnTo>
                  <a:lnTo>
                    <a:pt x="13" y="696"/>
                  </a:lnTo>
                  <a:lnTo>
                    <a:pt x="31" y="656"/>
                  </a:lnTo>
                  <a:lnTo>
                    <a:pt x="53" y="620"/>
                  </a:lnTo>
                  <a:lnTo>
                    <a:pt x="80" y="587"/>
                  </a:lnTo>
                  <a:lnTo>
                    <a:pt x="112" y="560"/>
                  </a:lnTo>
                  <a:lnTo>
                    <a:pt x="148" y="537"/>
                  </a:lnTo>
                  <a:lnTo>
                    <a:pt x="187" y="520"/>
                  </a:lnTo>
                  <a:lnTo>
                    <a:pt x="230" y="509"/>
                  </a:lnTo>
                  <a:lnTo>
                    <a:pt x="274" y="505"/>
                  </a:lnTo>
                  <a:close/>
                  <a:moveTo>
                    <a:pt x="2657" y="0"/>
                  </a:moveTo>
                  <a:lnTo>
                    <a:pt x="2686" y="3"/>
                  </a:lnTo>
                  <a:lnTo>
                    <a:pt x="2712" y="13"/>
                  </a:lnTo>
                  <a:lnTo>
                    <a:pt x="2737" y="28"/>
                  </a:lnTo>
                  <a:lnTo>
                    <a:pt x="2755" y="48"/>
                  </a:lnTo>
                  <a:lnTo>
                    <a:pt x="2771" y="71"/>
                  </a:lnTo>
                  <a:lnTo>
                    <a:pt x="2780" y="97"/>
                  </a:lnTo>
                  <a:lnTo>
                    <a:pt x="2784" y="126"/>
                  </a:lnTo>
                  <a:lnTo>
                    <a:pt x="2784" y="632"/>
                  </a:lnTo>
                  <a:lnTo>
                    <a:pt x="2780" y="662"/>
                  </a:lnTo>
                  <a:lnTo>
                    <a:pt x="2771" y="688"/>
                  </a:lnTo>
                  <a:lnTo>
                    <a:pt x="2755" y="711"/>
                  </a:lnTo>
                  <a:lnTo>
                    <a:pt x="2737" y="731"/>
                  </a:lnTo>
                  <a:lnTo>
                    <a:pt x="2712" y="745"/>
                  </a:lnTo>
                  <a:lnTo>
                    <a:pt x="2686" y="755"/>
                  </a:lnTo>
                  <a:lnTo>
                    <a:pt x="2657" y="759"/>
                  </a:lnTo>
                  <a:lnTo>
                    <a:pt x="2628" y="755"/>
                  </a:lnTo>
                  <a:lnTo>
                    <a:pt x="2601" y="745"/>
                  </a:lnTo>
                  <a:lnTo>
                    <a:pt x="2578" y="731"/>
                  </a:lnTo>
                  <a:lnTo>
                    <a:pt x="2558" y="711"/>
                  </a:lnTo>
                  <a:lnTo>
                    <a:pt x="2544" y="688"/>
                  </a:lnTo>
                  <a:lnTo>
                    <a:pt x="2534" y="662"/>
                  </a:lnTo>
                  <a:lnTo>
                    <a:pt x="2530" y="632"/>
                  </a:lnTo>
                  <a:lnTo>
                    <a:pt x="2530" y="126"/>
                  </a:lnTo>
                  <a:lnTo>
                    <a:pt x="2534" y="97"/>
                  </a:lnTo>
                  <a:lnTo>
                    <a:pt x="2544" y="71"/>
                  </a:lnTo>
                  <a:lnTo>
                    <a:pt x="2558" y="48"/>
                  </a:lnTo>
                  <a:lnTo>
                    <a:pt x="2578" y="28"/>
                  </a:lnTo>
                  <a:lnTo>
                    <a:pt x="2601" y="13"/>
                  </a:lnTo>
                  <a:lnTo>
                    <a:pt x="2628" y="3"/>
                  </a:lnTo>
                  <a:lnTo>
                    <a:pt x="2657" y="0"/>
                  </a:lnTo>
                  <a:close/>
                  <a:moveTo>
                    <a:pt x="633" y="0"/>
                  </a:moveTo>
                  <a:lnTo>
                    <a:pt x="661" y="3"/>
                  </a:lnTo>
                  <a:lnTo>
                    <a:pt x="688" y="13"/>
                  </a:lnTo>
                  <a:lnTo>
                    <a:pt x="711" y="28"/>
                  </a:lnTo>
                  <a:lnTo>
                    <a:pt x="731" y="48"/>
                  </a:lnTo>
                  <a:lnTo>
                    <a:pt x="746" y="71"/>
                  </a:lnTo>
                  <a:lnTo>
                    <a:pt x="756" y="97"/>
                  </a:lnTo>
                  <a:lnTo>
                    <a:pt x="759" y="126"/>
                  </a:lnTo>
                  <a:lnTo>
                    <a:pt x="759" y="632"/>
                  </a:lnTo>
                  <a:lnTo>
                    <a:pt x="756" y="662"/>
                  </a:lnTo>
                  <a:lnTo>
                    <a:pt x="746" y="688"/>
                  </a:lnTo>
                  <a:lnTo>
                    <a:pt x="731" y="711"/>
                  </a:lnTo>
                  <a:lnTo>
                    <a:pt x="711" y="731"/>
                  </a:lnTo>
                  <a:lnTo>
                    <a:pt x="688" y="745"/>
                  </a:lnTo>
                  <a:lnTo>
                    <a:pt x="661" y="755"/>
                  </a:lnTo>
                  <a:lnTo>
                    <a:pt x="633" y="759"/>
                  </a:lnTo>
                  <a:lnTo>
                    <a:pt x="603" y="755"/>
                  </a:lnTo>
                  <a:lnTo>
                    <a:pt x="577" y="745"/>
                  </a:lnTo>
                  <a:lnTo>
                    <a:pt x="554" y="731"/>
                  </a:lnTo>
                  <a:lnTo>
                    <a:pt x="534" y="711"/>
                  </a:lnTo>
                  <a:lnTo>
                    <a:pt x="519" y="688"/>
                  </a:lnTo>
                  <a:lnTo>
                    <a:pt x="510" y="662"/>
                  </a:lnTo>
                  <a:lnTo>
                    <a:pt x="506" y="632"/>
                  </a:lnTo>
                  <a:lnTo>
                    <a:pt x="506" y="126"/>
                  </a:lnTo>
                  <a:lnTo>
                    <a:pt x="510" y="97"/>
                  </a:lnTo>
                  <a:lnTo>
                    <a:pt x="519" y="71"/>
                  </a:lnTo>
                  <a:lnTo>
                    <a:pt x="534" y="48"/>
                  </a:lnTo>
                  <a:lnTo>
                    <a:pt x="554" y="28"/>
                  </a:lnTo>
                  <a:lnTo>
                    <a:pt x="577" y="13"/>
                  </a:lnTo>
                  <a:lnTo>
                    <a:pt x="603" y="3"/>
                  </a:lnTo>
                  <a:lnTo>
                    <a:pt x="633" y="0"/>
                  </a:lnTo>
                  <a:close/>
                </a:path>
              </a:pathLst>
            </a:custGeom>
            <a:solidFill>
              <a:sysClr val="window" lastClr="FFFFFF"/>
            </a:solid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grpSp>
      <p:grpSp>
        <p:nvGrpSpPr>
          <p:cNvPr id="120" name="Group 119">
            <a:extLst>
              <a:ext uri="{FF2B5EF4-FFF2-40B4-BE49-F238E27FC236}">
                <a16:creationId xmlns:a16="http://schemas.microsoft.com/office/drawing/2014/main" id="{DC08D635-1D8E-4307-9252-67A06010A041}"/>
              </a:ext>
            </a:extLst>
          </p:cNvPr>
          <p:cNvGrpSpPr/>
          <p:nvPr/>
        </p:nvGrpSpPr>
        <p:grpSpPr>
          <a:xfrm>
            <a:off x="9936438" y="1975114"/>
            <a:ext cx="492106" cy="522071"/>
            <a:chOff x="688975" y="2427288"/>
            <a:chExt cx="957263" cy="1050925"/>
          </a:xfrm>
          <a:solidFill>
            <a:srgbClr val="3B92CD">
              <a:lumMod val="50000"/>
            </a:srgbClr>
          </a:solidFill>
        </p:grpSpPr>
        <p:sp>
          <p:nvSpPr>
            <p:cNvPr id="121" name="Freeform 159">
              <a:extLst>
                <a:ext uri="{FF2B5EF4-FFF2-40B4-BE49-F238E27FC236}">
                  <a16:creationId xmlns:a16="http://schemas.microsoft.com/office/drawing/2014/main" id="{7B3A2F2A-3C6D-41F0-9E90-82F9A483F090}"/>
                </a:ext>
              </a:extLst>
            </p:cNvPr>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2" name="Freeform 160">
              <a:extLst>
                <a:ext uri="{FF2B5EF4-FFF2-40B4-BE49-F238E27FC236}">
                  <a16:creationId xmlns:a16="http://schemas.microsoft.com/office/drawing/2014/main" id="{9064E26D-7BD2-4B8D-8265-C6DBA0875F73}"/>
                </a:ext>
              </a:extLst>
            </p:cNvPr>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3" name="Freeform 161">
              <a:extLst>
                <a:ext uri="{FF2B5EF4-FFF2-40B4-BE49-F238E27FC236}">
                  <a16:creationId xmlns:a16="http://schemas.microsoft.com/office/drawing/2014/main" id="{41553787-591C-4E67-971B-080B21B0AB53}"/>
                </a:ext>
              </a:extLst>
            </p:cNvPr>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4" name="Freeform 162">
              <a:extLst>
                <a:ext uri="{FF2B5EF4-FFF2-40B4-BE49-F238E27FC236}">
                  <a16:creationId xmlns:a16="http://schemas.microsoft.com/office/drawing/2014/main" id="{AF0FCAFD-E723-4914-8EB7-8E0F5156561F}"/>
                </a:ext>
              </a:extLst>
            </p:cNvPr>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5" name="Freeform 163">
              <a:extLst>
                <a:ext uri="{FF2B5EF4-FFF2-40B4-BE49-F238E27FC236}">
                  <a16:creationId xmlns:a16="http://schemas.microsoft.com/office/drawing/2014/main" id="{10DC6A03-54A6-487A-93D2-2926546CD298}"/>
                </a:ext>
              </a:extLst>
            </p:cNvPr>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6" name="Freeform 164">
              <a:extLst>
                <a:ext uri="{FF2B5EF4-FFF2-40B4-BE49-F238E27FC236}">
                  <a16:creationId xmlns:a16="http://schemas.microsoft.com/office/drawing/2014/main" id="{8AEBFBFB-189F-4C32-8731-AA7589D1ADC6}"/>
                </a:ext>
              </a:extLst>
            </p:cNvPr>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7" name="Freeform 165">
              <a:extLst>
                <a:ext uri="{FF2B5EF4-FFF2-40B4-BE49-F238E27FC236}">
                  <a16:creationId xmlns:a16="http://schemas.microsoft.com/office/drawing/2014/main" id="{6B258272-4368-41E5-A287-8B3E40D0FA08}"/>
                </a:ext>
              </a:extLst>
            </p:cNvPr>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8" name="Freeform 166">
              <a:extLst>
                <a:ext uri="{FF2B5EF4-FFF2-40B4-BE49-F238E27FC236}">
                  <a16:creationId xmlns:a16="http://schemas.microsoft.com/office/drawing/2014/main" id="{66F1FF57-C7BB-40F4-AFE9-7329B664CB45}"/>
                </a:ext>
              </a:extLst>
            </p:cNvPr>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29" name="Freeform 167">
              <a:extLst>
                <a:ext uri="{FF2B5EF4-FFF2-40B4-BE49-F238E27FC236}">
                  <a16:creationId xmlns:a16="http://schemas.microsoft.com/office/drawing/2014/main" id="{A813B2B9-F5D3-4091-A62C-E89A66FCD18A}"/>
                </a:ext>
              </a:extLst>
            </p:cNvPr>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0" name="Freeform 168">
              <a:extLst>
                <a:ext uri="{FF2B5EF4-FFF2-40B4-BE49-F238E27FC236}">
                  <a16:creationId xmlns:a16="http://schemas.microsoft.com/office/drawing/2014/main" id="{6BE319CA-FCD7-4390-9B22-379117441FDC}"/>
                </a:ext>
              </a:extLst>
            </p:cNvPr>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1" name="Freeform 169">
              <a:extLst>
                <a:ext uri="{FF2B5EF4-FFF2-40B4-BE49-F238E27FC236}">
                  <a16:creationId xmlns:a16="http://schemas.microsoft.com/office/drawing/2014/main" id="{6DBCFE8C-ACF2-45A6-9E78-22C3DE37B0C1}"/>
                </a:ext>
              </a:extLst>
            </p:cNvPr>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2" name="Freeform 170">
              <a:extLst>
                <a:ext uri="{FF2B5EF4-FFF2-40B4-BE49-F238E27FC236}">
                  <a16:creationId xmlns:a16="http://schemas.microsoft.com/office/drawing/2014/main" id="{2A023FE1-5930-409A-8E25-8C622421353C}"/>
                </a:ext>
              </a:extLst>
            </p:cNvPr>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grpSp>
      <p:grpSp>
        <p:nvGrpSpPr>
          <p:cNvPr id="133" name="Group 132">
            <a:extLst>
              <a:ext uri="{FF2B5EF4-FFF2-40B4-BE49-F238E27FC236}">
                <a16:creationId xmlns:a16="http://schemas.microsoft.com/office/drawing/2014/main" id="{C8E7B3D3-F294-4190-A0CF-DE01E16C1698}"/>
              </a:ext>
            </a:extLst>
          </p:cNvPr>
          <p:cNvGrpSpPr/>
          <p:nvPr/>
        </p:nvGrpSpPr>
        <p:grpSpPr>
          <a:xfrm>
            <a:off x="9936439" y="3346755"/>
            <a:ext cx="467134" cy="406542"/>
            <a:chOff x="977900" y="3124200"/>
            <a:chExt cx="879476" cy="766763"/>
          </a:xfrm>
          <a:solidFill>
            <a:srgbClr val="3B92CD">
              <a:lumMod val="50000"/>
            </a:srgbClr>
          </a:solidFill>
        </p:grpSpPr>
        <p:sp>
          <p:nvSpPr>
            <p:cNvPr id="134" name="Freeform 185">
              <a:extLst>
                <a:ext uri="{FF2B5EF4-FFF2-40B4-BE49-F238E27FC236}">
                  <a16:creationId xmlns:a16="http://schemas.microsoft.com/office/drawing/2014/main" id="{C64F6ECC-5674-4FCA-8E0B-C6DF40FD90CD}"/>
                </a:ext>
              </a:extLst>
            </p:cNvPr>
            <p:cNvSpPr>
              <a:spLocks/>
            </p:cNvSpPr>
            <p:nvPr/>
          </p:nvSpPr>
          <p:spPr bwMode="auto">
            <a:xfrm>
              <a:off x="1563688" y="3233738"/>
              <a:ext cx="120650" cy="246063"/>
            </a:xfrm>
            <a:custGeom>
              <a:avLst/>
              <a:gdLst>
                <a:gd name="T0" fmla="*/ 262 w 455"/>
                <a:gd name="T1" fmla="*/ 3 h 931"/>
                <a:gd name="T2" fmla="*/ 284 w 455"/>
                <a:gd name="T3" fmla="*/ 37 h 931"/>
                <a:gd name="T4" fmla="*/ 286 w 455"/>
                <a:gd name="T5" fmla="*/ 107 h 931"/>
                <a:gd name="T6" fmla="*/ 289 w 455"/>
                <a:gd name="T7" fmla="*/ 110 h 931"/>
                <a:gd name="T8" fmla="*/ 301 w 455"/>
                <a:gd name="T9" fmla="*/ 112 h 931"/>
                <a:gd name="T10" fmla="*/ 344 w 455"/>
                <a:gd name="T11" fmla="*/ 121 h 931"/>
                <a:gd name="T12" fmla="*/ 396 w 455"/>
                <a:gd name="T13" fmla="*/ 135 h 931"/>
                <a:gd name="T14" fmla="*/ 425 w 455"/>
                <a:gd name="T15" fmla="*/ 155 h 931"/>
                <a:gd name="T16" fmla="*/ 408 w 455"/>
                <a:gd name="T17" fmla="*/ 224 h 931"/>
                <a:gd name="T18" fmla="*/ 386 w 455"/>
                <a:gd name="T19" fmla="*/ 245 h 931"/>
                <a:gd name="T20" fmla="*/ 359 w 455"/>
                <a:gd name="T21" fmla="*/ 242 h 931"/>
                <a:gd name="T22" fmla="*/ 338 w 455"/>
                <a:gd name="T23" fmla="*/ 233 h 931"/>
                <a:gd name="T24" fmla="*/ 288 w 455"/>
                <a:gd name="T25" fmla="*/ 220 h 931"/>
                <a:gd name="T26" fmla="*/ 219 w 455"/>
                <a:gd name="T27" fmla="*/ 217 h 931"/>
                <a:gd name="T28" fmla="*/ 169 w 455"/>
                <a:gd name="T29" fmla="*/ 236 h 931"/>
                <a:gd name="T30" fmla="*/ 146 w 455"/>
                <a:gd name="T31" fmla="*/ 267 h 931"/>
                <a:gd name="T32" fmla="*/ 143 w 455"/>
                <a:gd name="T33" fmla="*/ 304 h 931"/>
                <a:gd name="T34" fmla="*/ 162 w 455"/>
                <a:gd name="T35" fmla="*/ 340 h 931"/>
                <a:gd name="T36" fmla="*/ 214 w 455"/>
                <a:gd name="T37" fmla="*/ 374 h 931"/>
                <a:gd name="T38" fmla="*/ 310 w 455"/>
                <a:gd name="T39" fmla="*/ 416 h 931"/>
                <a:gd name="T40" fmla="*/ 401 w 455"/>
                <a:gd name="T41" fmla="*/ 476 h 931"/>
                <a:gd name="T42" fmla="*/ 447 w 455"/>
                <a:gd name="T43" fmla="*/ 553 h 931"/>
                <a:gd name="T44" fmla="*/ 453 w 455"/>
                <a:gd name="T45" fmla="*/ 646 h 931"/>
                <a:gd name="T46" fmla="*/ 419 w 455"/>
                <a:gd name="T47" fmla="*/ 730 h 931"/>
                <a:gd name="T48" fmla="*/ 349 w 455"/>
                <a:gd name="T49" fmla="*/ 790 h 931"/>
                <a:gd name="T50" fmla="*/ 283 w 455"/>
                <a:gd name="T51" fmla="*/ 813 h 931"/>
                <a:gd name="T52" fmla="*/ 279 w 455"/>
                <a:gd name="T53" fmla="*/ 816 h 931"/>
                <a:gd name="T54" fmla="*/ 278 w 455"/>
                <a:gd name="T55" fmla="*/ 895 h 931"/>
                <a:gd name="T56" fmla="*/ 255 w 455"/>
                <a:gd name="T57" fmla="*/ 929 h 931"/>
                <a:gd name="T58" fmla="*/ 192 w 455"/>
                <a:gd name="T59" fmla="*/ 929 h 931"/>
                <a:gd name="T60" fmla="*/ 169 w 455"/>
                <a:gd name="T61" fmla="*/ 895 h 931"/>
                <a:gd name="T62" fmla="*/ 168 w 455"/>
                <a:gd name="T63" fmla="*/ 820 h 931"/>
                <a:gd name="T64" fmla="*/ 163 w 455"/>
                <a:gd name="T65" fmla="*/ 817 h 931"/>
                <a:gd name="T66" fmla="*/ 148 w 455"/>
                <a:gd name="T67" fmla="*/ 815 h 931"/>
                <a:gd name="T68" fmla="*/ 96 w 455"/>
                <a:gd name="T69" fmla="*/ 804 h 931"/>
                <a:gd name="T70" fmla="*/ 34 w 455"/>
                <a:gd name="T71" fmla="*/ 785 h 931"/>
                <a:gd name="T72" fmla="*/ 2 w 455"/>
                <a:gd name="T73" fmla="*/ 762 h 931"/>
                <a:gd name="T74" fmla="*/ 19 w 455"/>
                <a:gd name="T75" fmla="*/ 692 h 931"/>
                <a:gd name="T76" fmla="*/ 41 w 455"/>
                <a:gd name="T77" fmla="*/ 671 h 931"/>
                <a:gd name="T78" fmla="*/ 62 w 455"/>
                <a:gd name="T79" fmla="*/ 671 h 931"/>
                <a:gd name="T80" fmla="*/ 77 w 455"/>
                <a:gd name="T81" fmla="*/ 677 h 931"/>
                <a:gd name="T82" fmla="*/ 115 w 455"/>
                <a:gd name="T83" fmla="*/ 691 h 931"/>
                <a:gd name="T84" fmla="*/ 168 w 455"/>
                <a:gd name="T85" fmla="*/ 707 h 931"/>
                <a:gd name="T86" fmla="*/ 233 w 455"/>
                <a:gd name="T87" fmla="*/ 709 h 931"/>
                <a:gd name="T88" fmla="*/ 296 w 455"/>
                <a:gd name="T89" fmla="*/ 678 h 931"/>
                <a:gd name="T90" fmla="*/ 320 w 455"/>
                <a:gd name="T91" fmla="*/ 622 h 931"/>
                <a:gd name="T92" fmla="*/ 300 w 455"/>
                <a:gd name="T93" fmla="*/ 568 h 931"/>
                <a:gd name="T94" fmla="*/ 237 w 455"/>
                <a:gd name="T95" fmla="*/ 523 h 931"/>
                <a:gd name="T96" fmla="*/ 150 w 455"/>
                <a:gd name="T97" fmla="*/ 486 h 931"/>
                <a:gd name="T98" fmla="*/ 78 w 455"/>
                <a:gd name="T99" fmla="*/ 444 h 931"/>
                <a:gd name="T100" fmla="*/ 26 w 455"/>
                <a:gd name="T101" fmla="*/ 385 h 931"/>
                <a:gd name="T102" fmla="*/ 7 w 455"/>
                <a:gd name="T103" fmla="*/ 304 h 931"/>
                <a:gd name="T104" fmla="*/ 27 w 455"/>
                <a:gd name="T105" fmla="*/ 220 h 931"/>
                <a:gd name="T106" fmla="*/ 83 w 455"/>
                <a:gd name="T107" fmla="*/ 154 h 931"/>
                <a:gd name="T108" fmla="*/ 169 w 455"/>
                <a:gd name="T109" fmla="*/ 115 h 931"/>
                <a:gd name="T110" fmla="*/ 174 w 455"/>
                <a:gd name="T111" fmla="*/ 113 h 931"/>
                <a:gd name="T112" fmla="*/ 177 w 455"/>
                <a:gd name="T113" fmla="*/ 107 h 931"/>
                <a:gd name="T114" fmla="*/ 188 w 455"/>
                <a:gd name="T115" fmla="*/ 1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5" h="931">
                  <a:moveTo>
                    <a:pt x="215" y="0"/>
                  </a:moveTo>
                  <a:lnTo>
                    <a:pt x="247" y="0"/>
                  </a:lnTo>
                  <a:lnTo>
                    <a:pt x="262" y="3"/>
                  </a:lnTo>
                  <a:lnTo>
                    <a:pt x="274" y="10"/>
                  </a:lnTo>
                  <a:lnTo>
                    <a:pt x="282" y="23"/>
                  </a:lnTo>
                  <a:lnTo>
                    <a:pt x="284" y="37"/>
                  </a:lnTo>
                  <a:lnTo>
                    <a:pt x="285" y="103"/>
                  </a:lnTo>
                  <a:lnTo>
                    <a:pt x="285" y="106"/>
                  </a:lnTo>
                  <a:lnTo>
                    <a:pt x="286" y="107"/>
                  </a:lnTo>
                  <a:lnTo>
                    <a:pt x="287" y="108"/>
                  </a:lnTo>
                  <a:lnTo>
                    <a:pt x="288" y="109"/>
                  </a:lnTo>
                  <a:lnTo>
                    <a:pt x="289" y="110"/>
                  </a:lnTo>
                  <a:lnTo>
                    <a:pt x="290" y="110"/>
                  </a:lnTo>
                  <a:lnTo>
                    <a:pt x="293" y="110"/>
                  </a:lnTo>
                  <a:lnTo>
                    <a:pt x="301" y="112"/>
                  </a:lnTo>
                  <a:lnTo>
                    <a:pt x="313" y="114"/>
                  </a:lnTo>
                  <a:lnTo>
                    <a:pt x="327" y="117"/>
                  </a:lnTo>
                  <a:lnTo>
                    <a:pt x="344" y="121"/>
                  </a:lnTo>
                  <a:lnTo>
                    <a:pt x="362" y="125"/>
                  </a:lnTo>
                  <a:lnTo>
                    <a:pt x="380" y="130"/>
                  </a:lnTo>
                  <a:lnTo>
                    <a:pt x="396" y="135"/>
                  </a:lnTo>
                  <a:lnTo>
                    <a:pt x="411" y="141"/>
                  </a:lnTo>
                  <a:lnTo>
                    <a:pt x="419" y="146"/>
                  </a:lnTo>
                  <a:lnTo>
                    <a:pt x="425" y="155"/>
                  </a:lnTo>
                  <a:lnTo>
                    <a:pt x="428" y="165"/>
                  </a:lnTo>
                  <a:lnTo>
                    <a:pt x="426" y="177"/>
                  </a:lnTo>
                  <a:lnTo>
                    <a:pt x="408" y="224"/>
                  </a:lnTo>
                  <a:lnTo>
                    <a:pt x="403" y="233"/>
                  </a:lnTo>
                  <a:lnTo>
                    <a:pt x="395" y="240"/>
                  </a:lnTo>
                  <a:lnTo>
                    <a:pt x="386" y="245"/>
                  </a:lnTo>
                  <a:lnTo>
                    <a:pt x="376" y="246"/>
                  </a:lnTo>
                  <a:lnTo>
                    <a:pt x="367" y="245"/>
                  </a:lnTo>
                  <a:lnTo>
                    <a:pt x="359" y="242"/>
                  </a:lnTo>
                  <a:lnTo>
                    <a:pt x="357" y="241"/>
                  </a:lnTo>
                  <a:lnTo>
                    <a:pt x="350" y="238"/>
                  </a:lnTo>
                  <a:lnTo>
                    <a:pt x="338" y="233"/>
                  </a:lnTo>
                  <a:lnTo>
                    <a:pt x="324" y="229"/>
                  </a:lnTo>
                  <a:lnTo>
                    <a:pt x="307" y="224"/>
                  </a:lnTo>
                  <a:lnTo>
                    <a:pt x="288" y="220"/>
                  </a:lnTo>
                  <a:lnTo>
                    <a:pt x="266" y="217"/>
                  </a:lnTo>
                  <a:lnTo>
                    <a:pt x="242" y="216"/>
                  </a:lnTo>
                  <a:lnTo>
                    <a:pt x="219" y="217"/>
                  </a:lnTo>
                  <a:lnTo>
                    <a:pt x="199" y="221"/>
                  </a:lnTo>
                  <a:lnTo>
                    <a:pt x="183" y="228"/>
                  </a:lnTo>
                  <a:lnTo>
                    <a:pt x="169" y="236"/>
                  </a:lnTo>
                  <a:lnTo>
                    <a:pt x="159" y="245"/>
                  </a:lnTo>
                  <a:lnTo>
                    <a:pt x="151" y="256"/>
                  </a:lnTo>
                  <a:lnTo>
                    <a:pt x="146" y="267"/>
                  </a:lnTo>
                  <a:lnTo>
                    <a:pt x="142" y="279"/>
                  </a:lnTo>
                  <a:lnTo>
                    <a:pt x="141" y="291"/>
                  </a:lnTo>
                  <a:lnTo>
                    <a:pt x="143" y="304"/>
                  </a:lnTo>
                  <a:lnTo>
                    <a:pt x="146" y="317"/>
                  </a:lnTo>
                  <a:lnTo>
                    <a:pt x="152" y="329"/>
                  </a:lnTo>
                  <a:lnTo>
                    <a:pt x="162" y="340"/>
                  </a:lnTo>
                  <a:lnTo>
                    <a:pt x="175" y="351"/>
                  </a:lnTo>
                  <a:lnTo>
                    <a:pt x="192" y="363"/>
                  </a:lnTo>
                  <a:lnTo>
                    <a:pt x="214" y="374"/>
                  </a:lnTo>
                  <a:lnTo>
                    <a:pt x="239" y="386"/>
                  </a:lnTo>
                  <a:lnTo>
                    <a:pt x="270" y="398"/>
                  </a:lnTo>
                  <a:lnTo>
                    <a:pt x="310" y="416"/>
                  </a:lnTo>
                  <a:lnTo>
                    <a:pt x="345" y="435"/>
                  </a:lnTo>
                  <a:lnTo>
                    <a:pt x="376" y="455"/>
                  </a:lnTo>
                  <a:lnTo>
                    <a:pt x="401" y="476"/>
                  </a:lnTo>
                  <a:lnTo>
                    <a:pt x="421" y="500"/>
                  </a:lnTo>
                  <a:lnTo>
                    <a:pt x="436" y="525"/>
                  </a:lnTo>
                  <a:lnTo>
                    <a:pt x="447" y="553"/>
                  </a:lnTo>
                  <a:lnTo>
                    <a:pt x="453" y="582"/>
                  </a:lnTo>
                  <a:lnTo>
                    <a:pt x="455" y="614"/>
                  </a:lnTo>
                  <a:lnTo>
                    <a:pt x="453" y="646"/>
                  </a:lnTo>
                  <a:lnTo>
                    <a:pt x="446" y="676"/>
                  </a:lnTo>
                  <a:lnTo>
                    <a:pt x="435" y="704"/>
                  </a:lnTo>
                  <a:lnTo>
                    <a:pt x="419" y="730"/>
                  </a:lnTo>
                  <a:lnTo>
                    <a:pt x="399" y="753"/>
                  </a:lnTo>
                  <a:lnTo>
                    <a:pt x="376" y="773"/>
                  </a:lnTo>
                  <a:lnTo>
                    <a:pt x="349" y="790"/>
                  </a:lnTo>
                  <a:lnTo>
                    <a:pt x="317" y="803"/>
                  </a:lnTo>
                  <a:lnTo>
                    <a:pt x="284" y="813"/>
                  </a:lnTo>
                  <a:lnTo>
                    <a:pt x="283" y="813"/>
                  </a:lnTo>
                  <a:lnTo>
                    <a:pt x="282" y="814"/>
                  </a:lnTo>
                  <a:lnTo>
                    <a:pt x="280" y="815"/>
                  </a:lnTo>
                  <a:lnTo>
                    <a:pt x="279" y="816"/>
                  </a:lnTo>
                  <a:lnTo>
                    <a:pt x="278" y="818"/>
                  </a:lnTo>
                  <a:lnTo>
                    <a:pt x="278" y="821"/>
                  </a:lnTo>
                  <a:lnTo>
                    <a:pt x="278" y="895"/>
                  </a:lnTo>
                  <a:lnTo>
                    <a:pt x="275" y="909"/>
                  </a:lnTo>
                  <a:lnTo>
                    <a:pt x="267" y="921"/>
                  </a:lnTo>
                  <a:lnTo>
                    <a:pt x="255" y="929"/>
                  </a:lnTo>
                  <a:lnTo>
                    <a:pt x="241" y="931"/>
                  </a:lnTo>
                  <a:lnTo>
                    <a:pt x="206" y="931"/>
                  </a:lnTo>
                  <a:lnTo>
                    <a:pt x="192" y="929"/>
                  </a:lnTo>
                  <a:lnTo>
                    <a:pt x="180" y="921"/>
                  </a:lnTo>
                  <a:lnTo>
                    <a:pt x="172" y="909"/>
                  </a:lnTo>
                  <a:lnTo>
                    <a:pt x="169" y="895"/>
                  </a:lnTo>
                  <a:lnTo>
                    <a:pt x="169" y="825"/>
                  </a:lnTo>
                  <a:lnTo>
                    <a:pt x="169" y="822"/>
                  </a:lnTo>
                  <a:lnTo>
                    <a:pt x="168" y="820"/>
                  </a:lnTo>
                  <a:lnTo>
                    <a:pt x="166" y="819"/>
                  </a:lnTo>
                  <a:lnTo>
                    <a:pt x="165" y="818"/>
                  </a:lnTo>
                  <a:lnTo>
                    <a:pt x="163" y="817"/>
                  </a:lnTo>
                  <a:lnTo>
                    <a:pt x="162" y="817"/>
                  </a:lnTo>
                  <a:lnTo>
                    <a:pt x="158" y="817"/>
                  </a:lnTo>
                  <a:lnTo>
                    <a:pt x="148" y="815"/>
                  </a:lnTo>
                  <a:lnTo>
                    <a:pt x="134" y="812"/>
                  </a:lnTo>
                  <a:lnTo>
                    <a:pt x="116" y="808"/>
                  </a:lnTo>
                  <a:lnTo>
                    <a:pt x="96" y="804"/>
                  </a:lnTo>
                  <a:lnTo>
                    <a:pt x="76" y="798"/>
                  </a:lnTo>
                  <a:lnTo>
                    <a:pt x="54" y="792"/>
                  </a:lnTo>
                  <a:lnTo>
                    <a:pt x="34" y="785"/>
                  </a:lnTo>
                  <a:lnTo>
                    <a:pt x="17" y="777"/>
                  </a:lnTo>
                  <a:lnTo>
                    <a:pt x="9" y="771"/>
                  </a:lnTo>
                  <a:lnTo>
                    <a:pt x="2" y="762"/>
                  </a:lnTo>
                  <a:lnTo>
                    <a:pt x="0" y="752"/>
                  </a:lnTo>
                  <a:lnTo>
                    <a:pt x="2" y="740"/>
                  </a:lnTo>
                  <a:lnTo>
                    <a:pt x="19" y="692"/>
                  </a:lnTo>
                  <a:lnTo>
                    <a:pt x="24" y="683"/>
                  </a:lnTo>
                  <a:lnTo>
                    <a:pt x="32" y="676"/>
                  </a:lnTo>
                  <a:lnTo>
                    <a:pt x="41" y="671"/>
                  </a:lnTo>
                  <a:lnTo>
                    <a:pt x="52" y="669"/>
                  </a:lnTo>
                  <a:lnTo>
                    <a:pt x="57" y="670"/>
                  </a:lnTo>
                  <a:lnTo>
                    <a:pt x="62" y="671"/>
                  </a:lnTo>
                  <a:lnTo>
                    <a:pt x="67" y="673"/>
                  </a:lnTo>
                  <a:lnTo>
                    <a:pt x="71" y="674"/>
                  </a:lnTo>
                  <a:lnTo>
                    <a:pt x="77" y="677"/>
                  </a:lnTo>
                  <a:lnTo>
                    <a:pt x="87" y="681"/>
                  </a:lnTo>
                  <a:lnTo>
                    <a:pt x="100" y="686"/>
                  </a:lnTo>
                  <a:lnTo>
                    <a:pt x="115" y="691"/>
                  </a:lnTo>
                  <a:lnTo>
                    <a:pt x="132" y="697"/>
                  </a:lnTo>
                  <a:lnTo>
                    <a:pt x="150" y="703"/>
                  </a:lnTo>
                  <a:lnTo>
                    <a:pt x="168" y="707"/>
                  </a:lnTo>
                  <a:lnTo>
                    <a:pt x="187" y="710"/>
                  </a:lnTo>
                  <a:lnTo>
                    <a:pt x="204" y="711"/>
                  </a:lnTo>
                  <a:lnTo>
                    <a:pt x="233" y="709"/>
                  </a:lnTo>
                  <a:lnTo>
                    <a:pt x="258" y="702"/>
                  </a:lnTo>
                  <a:lnTo>
                    <a:pt x="279" y="691"/>
                  </a:lnTo>
                  <a:lnTo>
                    <a:pt x="296" y="678"/>
                  </a:lnTo>
                  <a:lnTo>
                    <a:pt x="309" y="662"/>
                  </a:lnTo>
                  <a:lnTo>
                    <a:pt x="317" y="643"/>
                  </a:lnTo>
                  <a:lnTo>
                    <a:pt x="320" y="622"/>
                  </a:lnTo>
                  <a:lnTo>
                    <a:pt x="318" y="602"/>
                  </a:lnTo>
                  <a:lnTo>
                    <a:pt x="311" y="585"/>
                  </a:lnTo>
                  <a:lnTo>
                    <a:pt x="300" y="568"/>
                  </a:lnTo>
                  <a:lnTo>
                    <a:pt x="285" y="553"/>
                  </a:lnTo>
                  <a:lnTo>
                    <a:pt x="264" y="538"/>
                  </a:lnTo>
                  <a:lnTo>
                    <a:pt x="237" y="523"/>
                  </a:lnTo>
                  <a:lnTo>
                    <a:pt x="204" y="509"/>
                  </a:lnTo>
                  <a:lnTo>
                    <a:pt x="177" y="498"/>
                  </a:lnTo>
                  <a:lnTo>
                    <a:pt x="150" y="486"/>
                  </a:lnTo>
                  <a:lnTo>
                    <a:pt x="124" y="473"/>
                  </a:lnTo>
                  <a:lnTo>
                    <a:pt x="100" y="459"/>
                  </a:lnTo>
                  <a:lnTo>
                    <a:pt x="78" y="444"/>
                  </a:lnTo>
                  <a:lnTo>
                    <a:pt x="57" y="426"/>
                  </a:lnTo>
                  <a:lnTo>
                    <a:pt x="40" y="407"/>
                  </a:lnTo>
                  <a:lnTo>
                    <a:pt x="26" y="385"/>
                  </a:lnTo>
                  <a:lnTo>
                    <a:pt x="16" y="361"/>
                  </a:lnTo>
                  <a:lnTo>
                    <a:pt x="9" y="333"/>
                  </a:lnTo>
                  <a:lnTo>
                    <a:pt x="7" y="304"/>
                  </a:lnTo>
                  <a:lnTo>
                    <a:pt x="9" y="274"/>
                  </a:lnTo>
                  <a:lnTo>
                    <a:pt x="16" y="246"/>
                  </a:lnTo>
                  <a:lnTo>
                    <a:pt x="27" y="220"/>
                  </a:lnTo>
                  <a:lnTo>
                    <a:pt x="42" y="196"/>
                  </a:lnTo>
                  <a:lnTo>
                    <a:pt x="60" y="173"/>
                  </a:lnTo>
                  <a:lnTo>
                    <a:pt x="83" y="154"/>
                  </a:lnTo>
                  <a:lnTo>
                    <a:pt x="109" y="138"/>
                  </a:lnTo>
                  <a:lnTo>
                    <a:pt x="137" y="125"/>
                  </a:lnTo>
                  <a:lnTo>
                    <a:pt x="169" y="115"/>
                  </a:lnTo>
                  <a:lnTo>
                    <a:pt x="170" y="115"/>
                  </a:lnTo>
                  <a:lnTo>
                    <a:pt x="172" y="114"/>
                  </a:lnTo>
                  <a:lnTo>
                    <a:pt x="174" y="113"/>
                  </a:lnTo>
                  <a:lnTo>
                    <a:pt x="175" y="111"/>
                  </a:lnTo>
                  <a:lnTo>
                    <a:pt x="177" y="109"/>
                  </a:lnTo>
                  <a:lnTo>
                    <a:pt x="177" y="107"/>
                  </a:lnTo>
                  <a:lnTo>
                    <a:pt x="177" y="37"/>
                  </a:lnTo>
                  <a:lnTo>
                    <a:pt x="180" y="23"/>
                  </a:lnTo>
                  <a:lnTo>
                    <a:pt x="188" y="10"/>
                  </a:lnTo>
                  <a:lnTo>
                    <a:pt x="200" y="3"/>
                  </a:lnTo>
                  <a:lnTo>
                    <a:pt x="215"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5" name="Freeform 186">
              <a:extLst>
                <a:ext uri="{FF2B5EF4-FFF2-40B4-BE49-F238E27FC236}">
                  <a16:creationId xmlns:a16="http://schemas.microsoft.com/office/drawing/2014/main" id="{D40E1C54-EF36-4C0E-A01C-D728A564D983}"/>
                </a:ext>
              </a:extLst>
            </p:cNvPr>
            <p:cNvSpPr>
              <a:spLocks noEditPoints="1"/>
            </p:cNvSpPr>
            <p:nvPr/>
          </p:nvSpPr>
          <p:spPr bwMode="auto">
            <a:xfrm>
              <a:off x="1392238" y="3124200"/>
              <a:ext cx="465138" cy="465138"/>
            </a:xfrm>
            <a:custGeom>
              <a:avLst/>
              <a:gdLst>
                <a:gd name="T0" fmla="*/ 751 w 1757"/>
                <a:gd name="T1" fmla="*/ 216 h 1755"/>
                <a:gd name="T2" fmla="*/ 574 w 1757"/>
                <a:gd name="T3" fmla="*/ 277 h 1755"/>
                <a:gd name="T4" fmla="*/ 423 w 1757"/>
                <a:gd name="T5" fmla="*/ 380 h 1755"/>
                <a:gd name="T6" fmla="*/ 307 w 1757"/>
                <a:gd name="T7" fmla="*/ 520 h 1755"/>
                <a:gd name="T8" fmla="*/ 231 w 1757"/>
                <a:gd name="T9" fmla="*/ 688 h 1755"/>
                <a:gd name="T10" fmla="*/ 204 w 1757"/>
                <a:gd name="T11" fmla="*/ 878 h 1755"/>
                <a:gd name="T12" fmla="*/ 231 w 1757"/>
                <a:gd name="T13" fmla="*/ 1067 h 1755"/>
                <a:gd name="T14" fmla="*/ 307 w 1757"/>
                <a:gd name="T15" fmla="*/ 1235 h 1755"/>
                <a:gd name="T16" fmla="*/ 423 w 1757"/>
                <a:gd name="T17" fmla="*/ 1375 h 1755"/>
                <a:gd name="T18" fmla="*/ 574 w 1757"/>
                <a:gd name="T19" fmla="*/ 1480 h 1755"/>
                <a:gd name="T20" fmla="*/ 751 w 1757"/>
                <a:gd name="T21" fmla="*/ 1539 h 1755"/>
                <a:gd name="T22" fmla="*/ 944 w 1757"/>
                <a:gd name="T23" fmla="*/ 1548 h 1755"/>
                <a:gd name="T24" fmla="*/ 1127 w 1757"/>
                <a:gd name="T25" fmla="*/ 1505 h 1755"/>
                <a:gd name="T26" fmla="*/ 1287 w 1757"/>
                <a:gd name="T27" fmla="*/ 1414 h 1755"/>
                <a:gd name="T28" fmla="*/ 1416 w 1757"/>
                <a:gd name="T29" fmla="*/ 1286 h 1755"/>
                <a:gd name="T30" fmla="*/ 1506 w 1757"/>
                <a:gd name="T31" fmla="*/ 1126 h 1755"/>
                <a:gd name="T32" fmla="*/ 1550 w 1757"/>
                <a:gd name="T33" fmla="*/ 943 h 1755"/>
                <a:gd name="T34" fmla="*/ 1541 w 1757"/>
                <a:gd name="T35" fmla="*/ 749 h 1755"/>
                <a:gd name="T36" fmla="*/ 1481 w 1757"/>
                <a:gd name="T37" fmla="*/ 573 h 1755"/>
                <a:gd name="T38" fmla="*/ 1377 w 1757"/>
                <a:gd name="T39" fmla="*/ 423 h 1755"/>
                <a:gd name="T40" fmla="*/ 1237 w 1757"/>
                <a:gd name="T41" fmla="*/ 307 h 1755"/>
                <a:gd name="T42" fmla="*/ 1068 w 1757"/>
                <a:gd name="T43" fmla="*/ 230 h 1755"/>
                <a:gd name="T44" fmla="*/ 879 w 1757"/>
                <a:gd name="T45" fmla="*/ 204 h 1755"/>
                <a:gd name="T46" fmla="*/ 1021 w 1757"/>
                <a:gd name="T47" fmla="*/ 12 h 1755"/>
                <a:gd name="T48" fmla="*/ 1220 w 1757"/>
                <a:gd name="T49" fmla="*/ 69 h 1755"/>
                <a:gd name="T50" fmla="*/ 1397 w 1757"/>
                <a:gd name="T51" fmla="*/ 170 h 1755"/>
                <a:gd name="T52" fmla="*/ 1545 w 1757"/>
                <a:gd name="T53" fmla="*/ 307 h 1755"/>
                <a:gd name="T54" fmla="*/ 1659 w 1757"/>
                <a:gd name="T55" fmla="*/ 475 h 1755"/>
                <a:gd name="T56" fmla="*/ 1732 w 1757"/>
                <a:gd name="T57" fmla="*/ 667 h 1755"/>
                <a:gd name="T58" fmla="*/ 1757 w 1757"/>
                <a:gd name="T59" fmla="*/ 878 h 1755"/>
                <a:gd name="T60" fmla="*/ 1732 w 1757"/>
                <a:gd name="T61" fmla="*/ 1088 h 1755"/>
                <a:gd name="T62" fmla="*/ 1659 w 1757"/>
                <a:gd name="T63" fmla="*/ 1280 h 1755"/>
                <a:gd name="T64" fmla="*/ 1545 w 1757"/>
                <a:gd name="T65" fmla="*/ 1448 h 1755"/>
                <a:gd name="T66" fmla="*/ 1397 w 1757"/>
                <a:gd name="T67" fmla="*/ 1585 h 1755"/>
                <a:gd name="T68" fmla="*/ 1220 w 1757"/>
                <a:gd name="T69" fmla="*/ 1686 h 1755"/>
                <a:gd name="T70" fmla="*/ 1021 w 1757"/>
                <a:gd name="T71" fmla="*/ 1743 h 1755"/>
                <a:gd name="T72" fmla="*/ 806 w 1757"/>
                <a:gd name="T73" fmla="*/ 1752 h 1755"/>
                <a:gd name="T74" fmla="*/ 601 w 1757"/>
                <a:gd name="T75" fmla="*/ 1710 h 1755"/>
                <a:gd name="T76" fmla="*/ 416 w 1757"/>
                <a:gd name="T77" fmla="*/ 1623 h 1755"/>
                <a:gd name="T78" fmla="*/ 257 w 1757"/>
                <a:gd name="T79" fmla="*/ 1498 h 1755"/>
                <a:gd name="T80" fmla="*/ 132 w 1757"/>
                <a:gd name="T81" fmla="*/ 1340 h 1755"/>
                <a:gd name="T82" fmla="*/ 45 w 1757"/>
                <a:gd name="T83" fmla="*/ 1155 h 1755"/>
                <a:gd name="T84" fmla="*/ 3 w 1757"/>
                <a:gd name="T85" fmla="*/ 950 h 1755"/>
                <a:gd name="T86" fmla="*/ 11 w 1757"/>
                <a:gd name="T87" fmla="*/ 735 h 1755"/>
                <a:gd name="T88" fmla="*/ 69 w 1757"/>
                <a:gd name="T89" fmla="*/ 536 h 1755"/>
                <a:gd name="T90" fmla="*/ 170 w 1757"/>
                <a:gd name="T91" fmla="*/ 359 h 1755"/>
                <a:gd name="T92" fmla="*/ 307 w 1757"/>
                <a:gd name="T93" fmla="*/ 211 h 1755"/>
                <a:gd name="T94" fmla="*/ 475 w 1757"/>
                <a:gd name="T95" fmla="*/ 99 h 1755"/>
                <a:gd name="T96" fmla="*/ 667 w 1757"/>
                <a:gd name="T97" fmla="*/ 26 h 1755"/>
                <a:gd name="T98" fmla="*/ 879 w 1757"/>
                <a:gd name="T99"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7" h="1755">
                  <a:moveTo>
                    <a:pt x="879" y="204"/>
                  </a:moveTo>
                  <a:lnTo>
                    <a:pt x="813" y="207"/>
                  </a:lnTo>
                  <a:lnTo>
                    <a:pt x="751" y="216"/>
                  </a:lnTo>
                  <a:lnTo>
                    <a:pt x="689" y="230"/>
                  </a:lnTo>
                  <a:lnTo>
                    <a:pt x="630" y="250"/>
                  </a:lnTo>
                  <a:lnTo>
                    <a:pt x="574" y="277"/>
                  </a:lnTo>
                  <a:lnTo>
                    <a:pt x="520" y="307"/>
                  </a:lnTo>
                  <a:lnTo>
                    <a:pt x="471" y="341"/>
                  </a:lnTo>
                  <a:lnTo>
                    <a:pt x="423" y="380"/>
                  </a:lnTo>
                  <a:lnTo>
                    <a:pt x="380" y="423"/>
                  </a:lnTo>
                  <a:lnTo>
                    <a:pt x="342" y="470"/>
                  </a:lnTo>
                  <a:lnTo>
                    <a:pt x="307" y="520"/>
                  </a:lnTo>
                  <a:lnTo>
                    <a:pt x="276" y="573"/>
                  </a:lnTo>
                  <a:lnTo>
                    <a:pt x="251" y="630"/>
                  </a:lnTo>
                  <a:lnTo>
                    <a:pt x="231" y="688"/>
                  </a:lnTo>
                  <a:lnTo>
                    <a:pt x="216" y="749"/>
                  </a:lnTo>
                  <a:lnTo>
                    <a:pt x="207" y="813"/>
                  </a:lnTo>
                  <a:lnTo>
                    <a:pt x="204" y="878"/>
                  </a:lnTo>
                  <a:lnTo>
                    <a:pt x="207" y="943"/>
                  </a:lnTo>
                  <a:lnTo>
                    <a:pt x="216" y="1006"/>
                  </a:lnTo>
                  <a:lnTo>
                    <a:pt x="231" y="1067"/>
                  </a:lnTo>
                  <a:lnTo>
                    <a:pt x="251" y="1126"/>
                  </a:lnTo>
                  <a:lnTo>
                    <a:pt x="276" y="1182"/>
                  </a:lnTo>
                  <a:lnTo>
                    <a:pt x="307" y="1235"/>
                  </a:lnTo>
                  <a:lnTo>
                    <a:pt x="342" y="1286"/>
                  </a:lnTo>
                  <a:lnTo>
                    <a:pt x="380" y="1332"/>
                  </a:lnTo>
                  <a:lnTo>
                    <a:pt x="423" y="1375"/>
                  </a:lnTo>
                  <a:lnTo>
                    <a:pt x="471" y="1414"/>
                  </a:lnTo>
                  <a:lnTo>
                    <a:pt x="520" y="1449"/>
                  </a:lnTo>
                  <a:lnTo>
                    <a:pt x="574" y="1480"/>
                  </a:lnTo>
                  <a:lnTo>
                    <a:pt x="630" y="1505"/>
                  </a:lnTo>
                  <a:lnTo>
                    <a:pt x="689" y="1525"/>
                  </a:lnTo>
                  <a:lnTo>
                    <a:pt x="751" y="1539"/>
                  </a:lnTo>
                  <a:lnTo>
                    <a:pt x="813" y="1548"/>
                  </a:lnTo>
                  <a:lnTo>
                    <a:pt x="879" y="1552"/>
                  </a:lnTo>
                  <a:lnTo>
                    <a:pt x="944" y="1548"/>
                  </a:lnTo>
                  <a:lnTo>
                    <a:pt x="1007" y="1539"/>
                  </a:lnTo>
                  <a:lnTo>
                    <a:pt x="1068" y="1525"/>
                  </a:lnTo>
                  <a:lnTo>
                    <a:pt x="1127" y="1505"/>
                  </a:lnTo>
                  <a:lnTo>
                    <a:pt x="1183" y="1480"/>
                  </a:lnTo>
                  <a:lnTo>
                    <a:pt x="1237" y="1449"/>
                  </a:lnTo>
                  <a:lnTo>
                    <a:pt x="1287" y="1414"/>
                  </a:lnTo>
                  <a:lnTo>
                    <a:pt x="1334" y="1375"/>
                  </a:lnTo>
                  <a:lnTo>
                    <a:pt x="1377" y="1332"/>
                  </a:lnTo>
                  <a:lnTo>
                    <a:pt x="1416" y="1286"/>
                  </a:lnTo>
                  <a:lnTo>
                    <a:pt x="1451" y="1235"/>
                  </a:lnTo>
                  <a:lnTo>
                    <a:pt x="1481" y="1182"/>
                  </a:lnTo>
                  <a:lnTo>
                    <a:pt x="1506" y="1126"/>
                  </a:lnTo>
                  <a:lnTo>
                    <a:pt x="1526" y="1067"/>
                  </a:lnTo>
                  <a:lnTo>
                    <a:pt x="1541" y="1006"/>
                  </a:lnTo>
                  <a:lnTo>
                    <a:pt x="1550" y="943"/>
                  </a:lnTo>
                  <a:lnTo>
                    <a:pt x="1554" y="878"/>
                  </a:lnTo>
                  <a:lnTo>
                    <a:pt x="1550" y="813"/>
                  </a:lnTo>
                  <a:lnTo>
                    <a:pt x="1541" y="749"/>
                  </a:lnTo>
                  <a:lnTo>
                    <a:pt x="1526" y="688"/>
                  </a:lnTo>
                  <a:lnTo>
                    <a:pt x="1506" y="630"/>
                  </a:lnTo>
                  <a:lnTo>
                    <a:pt x="1481" y="573"/>
                  </a:lnTo>
                  <a:lnTo>
                    <a:pt x="1451" y="520"/>
                  </a:lnTo>
                  <a:lnTo>
                    <a:pt x="1416" y="470"/>
                  </a:lnTo>
                  <a:lnTo>
                    <a:pt x="1377" y="423"/>
                  </a:lnTo>
                  <a:lnTo>
                    <a:pt x="1334" y="380"/>
                  </a:lnTo>
                  <a:lnTo>
                    <a:pt x="1287" y="341"/>
                  </a:lnTo>
                  <a:lnTo>
                    <a:pt x="1237" y="307"/>
                  </a:lnTo>
                  <a:lnTo>
                    <a:pt x="1183" y="277"/>
                  </a:lnTo>
                  <a:lnTo>
                    <a:pt x="1127" y="250"/>
                  </a:lnTo>
                  <a:lnTo>
                    <a:pt x="1068" y="230"/>
                  </a:lnTo>
                  <a:lnTo>
                    <a:pt x="1007" y="216"/>
                  </a:lnTo>
                  <a:lnTo>
                    <a:pt x="944" y="207"/>
                  </a:lnTo>
                  <a:lnTo>
                    <a:pt x="879" y="204"/>
                  </a:lnTo>
                  <a:close/>
                  <a:moveTo>
                    <a:pt x="879" y="0"/>
                  </a:moveTo>
                  <a:lnTo>
                    <a:pt x="951" y="3"/>
                  </a:lnTo>
                  <a:lnTo>
                    <a:pt x="1021" y="12"/>
                  </a:lnTo>
                  <a:lnTo>
                    <a:pt x="1090" y="26"/>
                  </a:lnTo>
                  <a:lnTo>
                    <a:pt x="1157" y="45"/>
                  </a:lnTo>
                  <a:lnTo>
                    <a:pt x="1220" y="69"/>
                  </a:lnTo>
                  <a:lnTo>
                    <a:pt x="1283" y="99"/>
                  </a:lnTo>
                  <a:lnTo>
                    <a:pt x="1341" y="132"/>
                  </a:lnTo>
                  <a:lnTo>
                    <a:pt x="1397" y="170"/>
                  </a:lnTo>
                  <a:lnTo>
                    <a:pt x="1451" y="211"/>
                  </a:lnTo>
                  <a:lnTo>
                    <a:pt x="1500" y="258"/>
                  </a:lnTo>
                  <a:lnTo>
                    <a:pt x="1545" y="307"/>
                  </a:lnTo>
                  <a:lnTo>
                    <a:pt x="1588" y="359"/>
                  </a:lnTo>
                  <a:lnTo>
                    <a:pt x="1625" y="415"/>
                  </a:lnTo>
                  <a:lnTo>
                    <a:pt x="1659" y="475"/>
                  </a:lnTo>
                  <a:lnTo>
                    <a:pt x="1688" y="536"/>
                  </a:lnTo>
                  <a:lnTo>
                    <a:pt x="1713" y="601"/>
                  </a:lnTo>
                  <a:lnTo>
                    <a:pt x="1732" y="667"/>
                  </a:lnTo>
                  <a:lnTo>
                    <a:pt x="1746" y="735"/>
                  </a:lnTo>
                  <a:lnTo>
                    <a:pt x="1754" y="806"/>
                  </a:lnTo>
                  <a:lnTo>
                    <a:pt x="1757" y="878"/>
                  </a:lnTo>
                  <a:lnTo>
                    <a:pt x="1754" y="950"/>
                  </a:lnTo>
                  <a:lnTo>
                    <a:pt x="1746" y="1020"/>
                  </a:lnTo>
                  <a:lnTo>
                    <a:pt x="1732" y="1088"/>
                  </a:lnTo>
                  <a:lnTo>
                    <a:pt x="1713" y="1155"/>
                  </a:lnTo>
                  <a:lnTo>
                    <a:pt x="1688" y="1219"/>
                  </a:lnTo>
                  <a:lnTo>
                    <a:pt x="1659" y="1280"/>
                  </a:lnTo>
                  <a:lnTo>
                    <a:pt x="1625" y="1340"/>
                  </a:lnTo>
                  <a:lnTo>
                    <a:pt x="1588" y="1396"/>
                  </a:lnTo>
                  <a:lnTo>
                    <a:pt x="1545" y="1448"/>
                  </a:lnTo>
                  <a:lnTo>
                    <a:pt x="1500" y="1498"/>
                  </a:lnTo>
                  <a:lnTo>
                    <a:pt x="1451" y="1544"/>
                  </a:lnTo>
                  <a:lnTo>
                    <a:pt x="1397" y="1585"/>
                  </a:lnTo>
                  <a:lnTo>
                    <a:pt x="1341" y="1623"/>
                  </a:lnTo>
                  <a:lnTo>
                    <a:pt x="1283" y="1657"/>
                  </a:lnTo>
                  <a:lnTo>
                    <a:pt x="1220" y="1686"/>
                  </a:lnTo>
                  <a:lnTo>
                    <a:pt x="1157" y="1710"/>
                  </a:lnTo>
                  <a:lnTo>
                    <a:pt x="1090" y="1729"/>
                  </a:lnTo>
                  <a:lnTo>
                    <a:pt x="1021" y="1743"/>
                  </a:lnTo>
                  <a:lnTo>
                    <a:pt x="951" y="1752"/>
                  </a:lnTo>
                  <a:lnTo>
                    <a:pt x="879" y="1755"/>
                  </a:lnTo>
                  <a:lnTo>
                    <a:pt x="806" y="1752"/>
                  </a:lnTo>
                  <a:lnTo>
                    <a:pt x="737" y="1743"/>
                  </a:lnTo>
                  <a:lnTo>
                    <a:pt x="667" y="1729"/>
                  </a:lnTo>
                  <a:lnTo>
                    <a:pt x="601" y="1710"/>
                  </a:lnTo>
                  <a:lnTo>
                    <a:pt x="537" y="1686"/>
                  </a:lnTo>
                  <a:lnTo>
                    <a:pt x="475" y="1657"/>
                  </a:lnTo>
                  <a:lnTo>
                    <a:pt x="416" y="1623"/>
                  </a:lnTo>
                  <a:lnTo>
                    <a:pt x="360" y="1585"/>
                  </a:lnTo>
                  <a:lnTo>
                    <a:pt x="307" y="1544"/>
                  </a:lnTo>
                  <a:lnTo>
                    <a:pt x="257" y="1498"/>
                  </a:lnTo>
                  <a:lnTo>
                    <a:pt x="212" y="1448"/>
                  </a:lnTo>
                  <a:lnTo>
                    <a:pt x="170" y="1396"/>
                  </a:lnTo>
                  <a:lnTo>
                    <a:pt x="132" y="1340"/>
                  </a:lnTo>
                  <a:lnTo>
                    <a:pt x="98" y="1280"/>
                  </a:lnTo>
                  <a:lnTo>
                    <a:pt x="69" y="1219"/>
                  </a:lnTo>
                  <a:lnTo>
                    <a:pt x="45" y="1155"/>
                  </a:lnTo>
                  <a:lnTo>
                    <a:pt x="25" y="1088"/>
                  </a:lnTo>
                  <a:lnTo>
                    <a:pt x="11" y="1020"/>
                  </a:lnTo>
                  <a:lnTo>
                    <a:pt x="3" y="950"/>
                  </a:lnTo>
                  <a:lnTo>
                    <a:pt x="0" y="878"/>
                  </a:lnTo>
                  <a:lnTo>
                    <a:pt x="3" y="806"/>
                  </a:lnTo>
                  <a:lnTo>
                    <a:pt x="11" y="735"/>
                  </a:lnTo>
                  <a:lnTo>
                    <a:pt x="25" y="667"/>
                  </a:lnTo>
                  <a:lnTo>
                    <a:pt x="45" y="601"/>
                  </a:lnTo>
                  <a:lnTo>
                    <a:pt x="69" y="536"/>
                  </a:lnTo>
                  <a:lnTo>
                    <a:pt x="98" y="475"/>
                  </a:lnTo>
                  <a:lnTo>
                    <a:pt x="132" y="415"/>
                  </a:lnTo>
                  <a:lnTo>
                    <a:pt x="170" y="359"/>
                  </a:lnTo>
                  <a:lnTo>
                    <a:pt x="212" y="307"/>
                  </a:lnTo>
                  <a:lnTo>
                    <a:pt x="257" y="258"/>
                  </a:lnTo>
                  <a:lnTo>
                    <a:pt x="307" y="211"/>
                  </a:lnTo>
                  <a:lnTo>
                    <a:pt x="360" y="170"/>
                  </a:lnTo>
                  <a:lnTo>
                    <a:pt x="416" y="132"/>
                  </a:lnTo>
                  <a:lnTo>
                    <a:pt x="475" y="99"/>
                  </a:lnTo>
                  <a:lnTo>
                    <a:pt x="537" y="69"/>
                  </a:lnTo>
                  <a:lnTo>
                    <a:pt x="601" y="45"/>
                  </a:lnTo>
                  <a:lnTo>
                    <a:pt x="667" y="26"/>
                  </a:lnTo>
                  <a:lnTo>
                    <a:pt x="737" y="12"/>
                  </a:lnTo>
                  <a:lnTo>
                    <a:pt x="806" y="3"/>
                  </a:lnTo>
                  <a:lnTo>
                    <a:pt x="879"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6" name="Freeform 187">
              <a:extLst>
                <a:ext uri="{FF2B5EF4-FFF2-40B4-BE49-F238E27FC236}">
                  <a16:creationId xmlns:a16="http://schemas.microsoft.com/office/drawing/2014/main" id="{027D2360-DCF0-42ED-992C-56CDEAC2A8B0}"/>
                </a:ext>
              </a:extLst>
            </p:cNvPr>
            <p:cNvSpPr>
              <a:spLocks/>
            </p:cNvSpPr>
            <p:nvPr/>
          </p:nvSpPr>
          <p:spPr bwMode="auto">
            <a:xfrm>
              <a:off x="1219200" y="3611563"/>
              <a:ext cx="636588" cy="279400"/>
            </a:xfrm>
            <a:custGeom>
              <a:avLst/>
              <a:gdLst>
                <a:gd name="T0" fmla="*/ 761 w 2407"/>
                <a:gd name="T1" fmla="*/ 13 h 1058"/>
                <a:gd name="T2" fmla="*/ 945 w 2407"/>
                <a:gd name="T3" fmla="*/ 54 h 1058"/>
                <a:gd name="T4" fmla="*/ 1144 w 2407"/>
                <a:gd name="T5" fmla="*/ 109 h 1058"/>
                <a:gd name="T6" fmla="*/ 1328 w 2407"/>
                <a:gd name="T7" fmla="*/ 168 h 1058"/>
                <a:gd name="T8" fmla="*/ 1470 w 2407"/>
                <a:gd name="T9" fmla="*/ 213 h 1058"/>
                <a:gd name="T10" fmla="*/ 1549 w 2407"/>
                <a:gd name="T11" fmla="*/ 236 h 1058"/>
                <a:gd name="T12" fmla="*/ 1597 w 2407"/>
                <a:gd name="T13" fmla="*/ 284 h 1058"/>
                <a:gd name="T14" fmla="*/ 1603 w 2407"/>
                <a:gd name="T15" fmla="*/ 355 h 1058"/>
                <a:gd name="T16" fmla="*/ 1556 w 2407"/>
                <a:gd name="T17" fmla="*/ 425 h 1058"/>
                <a:gd name="T18" fmla="*/ 1444 w 2407"/>
                <a:gd name="T19" fmla="*/ 468 h 1058"/>
                <a:gd name="T20" fmla="*/ 1297 w 2407"/>
                <a:gd name="T21" fmla="*/ 477 h 1058"/>
                <a:gd name="T22" fmla="*/ 1145 w 2407"/>
                <a:gd name="T23" fmla="*/ 461 h 1058"/>
                <a:gd name="T24" fmla="*/ 1009 w 2407"/>
                <a:gd name="T25" fmla="*/ 438 h 1058"/>
                <a:gd name="T26" fmla="*/ 911 w 2407"/>
                <a:gd name="T27" fmla="*/ 421 h 1058"/>
                <a:gd name="T28" fmla="*/ 874 w 2407"/>
                <a:gd name="T29" fmla="*/ 427 h 1058"/>
                <a:gd name="T30" fmla="*/ 925 w 2407"/>
                <a:gd name="T31" fmla="*/ 489 h 1058"/>
                <a:gd name="T32" fmla="*/ 1055 w 2407"/>
                <a:gd name="T33" fmla="*/ 540 h 1058"/>
                <a:gd name="T34" fmla="*/ 1228 w 2407"/>
                <a:gd name="T35" fmla="*/ 574 h 1058"/>
                <a:gd name="T36" fmla="*/ 1410 w 2407"/>
                <a:gd name="T37" fmla="*/ 587 h 1058"/>
                <a:gd name="T38" fmla="*/ 1626 w 2407"/>
                <a:gd name="T39" fmla="*/ 562 h 1058"/>
                <a:gd name="T40" fmla="*/ 1995 w 2407"/>
                <a:gd name="T41" fmla="*/ 451 h 1058"/>
                <a:gd name="T42" fmla="*/ 2258 w 2407"/>
                <a:gd name="T43" fmla="*/ 329 h 1058"/>
                <a:gd name="T44" fmla="*/ 2353 w 2407"/>
                <a:gd name="T45" fmla="*/ 337 h 1058"/>
                <a:gd name="T46" fmla="*/ 2404 w 2407"/>
                <a:gd name="T47" fmla="*/ 411 h 1058"/>
                <a:gd name="T48" fmla="*/ 2381 w 2407"/>
                <a:gd name="T49" fmla="*/ 524 h 1058"/>
                <a:gd name="T50" fmla="*/ 2293 w 2407"/>
                <a:gd name="T51" fmla="*/ 617 h 1058"/>
                <a:gd name="T52" fmla="*/ 2172 w 2407"/>
                <a:gd name="T53" fmla="*/ 701 h 1058"/>
                <a:gd name="T54" fmla="*/ 2009 w 2407"/>
                <a:gd name="T55" fmla="*/ 802 h 1058"/>
                <a:gd name="T56" fmla="*/ 1828 w 2407"/>
                <a:gd name="T57" fmla="*/ 904 h 1058"/>
                <a:gd name="T58" fmla="*/ 1655 w 2407"/>
                <a:gd name="T59" fmla="*/ 991 h 1058"/>
                <a:gd name="T60" fmla="*/ 1515 w 2407"/>
                <a:gd name="T61" fmla="*/ 1047 h 1058"/>
                <a:gd name="T62" fmla="*/ 1417 w 2407"/>
                <a:gd name="T63" fmla="*/ 1058 h 1058"/>
                <a:gd name="T64" fmla="*/ 1255 w 2407"/>
                <a:gd name="T65" fmla="*/ 1044 h 1058"/>
                <a:gd name="T66" fmla="*/ 1042 w 2407"/>
                <a:gd name="T67" fmla="*/ 1016 h 1058"/>
                <a:gd name="T68" fmla="*/ 807 w 2407"/>
                <a:gd name="T69" fmla="*/ 979 h 1058"/>
                <a:gd name="T70" fmla="*/ 582 w 2407"/>
                <a:gd name="T71" fmla="*/ 941 h 1058"/>
                <a:gd name="T72" fmla="*/ 395 w 2407"/>
                <a:gd name="T73" fmla="*/ 907 h 1058"/>
                <a:gd name="T74" fmla="*/ 278 w 2407"/>
                <a:gd name="T75" fmla="*/ 885 h 1058"/>
                <a:gd name="T76" fmla="*/ 180 w 2407"/>
                <a:gd name="T77" fmla="*/ 888 h 1058"/>
                <a:gd name="T78" fmla="*/ 78 w 2407"/>
                <a:gd name="T79" fmla="*/ 946 h 1058"/>
                <a:gd name="T80" fmla="*/ 25 w 2407"/>
                <a:gd name="T81" fmla="*/ 979 h 1058"/>
                <a:gd name="T82" fmla="*/ 5 w 2407"/>
                <a:gd name="T83" fmla="*/ 961 h 1058"/>
                <a:gd name="T84" fmla="*/ 0 w 2407"/>
                <a:gd name="T85" fmla="*/ 942 h 1058"/>
                <a:gd name="T86" fmla="*/ 16 w 2407"/>
                <a:gd name="T87" fmla="*/ 698 h 1058"/>
                <a:gd name="T88" fmla="*/ 34 w 2407"/>
                <a:gd name="T89" fmla="*/ 414 h 1058"/>
                <a:gd name="T90" fmla="*/ 50 w 2407"/>
                <a:gd name="T91" fmla="*/ 161 h 1058"/>
                <a:gd name="T92" fmla="*/ 67 w 2407"/>
                <a:gd name="T93" fmla="*/ 77 h 1058"/>
                <a:gd name="T94" fmla="*/ 114 w 2407"/>
                <a:gd name="T95" fmla="*/ 63 h 1058"/>
                <a:gd name="T96" fmla="*/ 241 w 2407"/>
                <a:gd name="T97" fmla="*/ 43 h 1058"/>
                <a:gd name="T98" fmla="*/ 421 w 2407"/>
                <a:gd name="T99" fmla="*/ 18 h 1058"/>
                <a:gd name="T100" fmla="*/ 587 w 2407"/>
                <a:gd name="T101" fmla="*/ 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7" h="1058">
                  <a:moveTo>
                    <a:pt x="649" y="0"/>
                  </a:moveTo>
                  <a:lnTo>
                    <a:pt x="684" y="2"/>
                  </a:lnTo>
                  <a:lnTo>
                    <a:pt x="721" y="7"/>
                  </a:lnTo>
                  <a:lnTo>
                    <a:pt x="761" y="13"/>
                  </a:lnTo>
                  <a:lnTo>
                    <a:pt x="804" y="21"/>
                  </a:lnTo>
                  <a:lnTo>
                    <a:pt x="850" y="31"/>
                  </a:lnTo>
                  <a:lnTo>
                    <a:pt x="897" y="42"/>
                  </a:lnTo>
                  <a:lnTo>
                    <a:pt x="945" y="54"/>
                  </a:lnTo>
                  <a:lnTo>
                    <a:pt x="995" y="67"/>
                  </a:lnTo>
                  <a:lnTo>
                    <a:pt x="1045" y="81"/>
                  </a:lnTo>
                  <a:lnTo>
                    <a:pt x="1094" y="95"/>
                  </a:lnTo>
                  <a:lnTo>
                    <a:pt x="1144" y="109"/>
                  </a:lnTo>
                  <a:lnTo>
                    <a:pt x="1192" y="124"/>
                  </a:lnTo>
                  <a:lnTo>
                    <a:pt x="1240" y="140"/>
                  </a:lnTo>
                  <a:lnTo>
                    <a:pt x="1285" y="154"/>
                  </a:lnTo>
                  <a:lnTo>
                    <a:pt x="1328" y="168"/>
                  </a:lnTo>
                  <a:lnTo>
                    <a:pt x="1368" y="181"/>
                  </a:lnTo>
                  <a:lnTo>
                    <a:pt x="1406" y="193"/>
                  </a:lnTo>
                  <a:lnTo>
                    <a:pt x="1440" y="203"/>
                  </a:lnTo>
                  <a:lnTo>
                    <a:pt x="1470" y="213"/>
                  </a:lnTo>
                  <a:lnTo>
                    <a:pt x="1495" y="220"/>
                  </a:lnTo>
                  <a:lnTo>
                    <a:pt x="1517" y="226"/>
                  </a:lnTo>
                  <a:lnTo>
                    <a:pt x="1533" y="230"/>
                  </a:lnTo>
                  <a:lnTo>
                    <a:pt x="1549" y="236"/>
                  </a:lnTo>
                  <a:lnTo>
                    <a:pt x="1564" y="245"/>
                  </a:lnTo>
                  <a:lnTo>
                    <a:pt x="1577" y="256"/>
                  </a:lnTo>
                  <a:lnTo>
                    <a:pt x="1588" y="269"/>
                  </a:lnTo>
                  <a:lnTo>
                    <a:pt x="1597" y="284"/>
                  </a:lnTo>
                  <a:lnTo>
                    <a:pt x="1602" y="301"/>
                  </a:lnTo>
                  <a:lnTo>
                    <a:pt x="1606" y="319"/>
                  </a:lnTo>
                  <a:lnTo>
                    <a:pt x="1606" y="337"/>
                  </a:lnTo>
                  <a:lnTo>
                    <a:pt x="1603" y="355"/>
                  </a:lnTo>
                  <a:lnTo>
                    <a:pt x="1596" y="374"/>
                  </a:lnTo>
                  <a:lnTo>
                    <a:pt x="1587" y="392"/>
                  </a:lnTo>
                  <a:lnTo>
                    <a:pt x="1573" y="409"/>
                  </a:lnTo>
                  <a:lnTo>
                    <a:pt x="1556" y="425"/>
                  </a:lnTo>
                  <a:lnTo>
                    <a:pt x="1534" y="439"/>
                  </a:lnTo>
                  <a:lnTo>
                    <a:pt x="1507" y="451"/>
                  </a:lnTo>
                  <a:lnTo>
                    <a:pt x="1477" y="461"/>
                  </a:lnTo>
                  <a:lnTo>
                    <a:pt x="1444" y="468"/>
                  </a:lnTo>
                  <a:lnTo>
                    <a:pt x="1409" y="474"/>
                  </a:lnTo>
                  <a:lnTo>
                    <a:pt x="1373" y="477"/>
                  </a:lnTo>
                  <a:lnTo>
                    <a:pt x="1335" y="478"/>
                  </a:lnTo>
                  <a:lnTo>
                    <a:pt x="1297" y="477"/>
                  </a:lnTo>
                  <a:lnTo>
                    <a:pt x="1259" y="475"/>
                  </a:lnTo>
                  <a:lnTo>
                    <a:pt x="1219" y="472"/>
                  </a:lnTo>
                  <a:lnTo>
                    <a:pt x="1182" y="466"/>
                  </a:lnTo>
                  <a:lnTo>
                    <a:pt x="1145" y="461"/>
                  </a:lnTo>
                  <a:lnTo>
                    <a:pt x="1108" y="455"/>
                  </a:lnTo>
                  <a:lnTo>
                    <a:pt x="1073" y="449"/>
                  </a:lnTo>
                  <a:lnTo>
                    <a:pt x="1040" y="443"/>
                  </a:lnTo>
                  <a:lnTo>
                    <a:pt x="1009" y="438"/>
                  </a:lnTo>
                  <a:lnTo>
                    <a:pt x="980" y="432"/>
                  </a:lnTo>
                  <a:lnTo>
                    <a:pt x="953" y="428"/>
                  </a:lnTo>
                  <a:lnTo>
                    <a:pt x="930" y="424"/>
                  </a:lnTo>
                  <a:lnTo>
                    <a:pt x="911" y="421"/>
                  </a:lnTo>
                  <a:lnTo>
                    <a:pt x="895" y="420"/>
                  </a:lnTo>
                  <a:lnTo>
                    <a:pt x="884" y="420"/>
                  </a:lnTo>
                  <a:lnTo>
                    <a:pt x="876" y="423"/>
                  </a:lnTo>
                  <a:lnTo>
                    <a:pt x="874" y="427"/>
                  </a:lnTo>
                  <a:lnTo>
                    <a:pt x="877" y="443"/>
                  </a:lnTo>
                  <a:lnTo>
                    <a:pt x="887" y="458"/>
                  </a:lnTo>
                  <a:lnTo>
                    <a:pt x="903" y="474"/>
                  </a:lnTo>
                  <a:lnTo>
                    <a:pt x="925" y="489"/>
                  </a:lnTo>
                  <a:lnTo>
                    <a:pt x="951" y="503"/>
                  </a:lnTo>
                  <a:lnTo>
                    <a:pt x="983" y="516"/>
                  </a:lnTo>
                  <a:lnTo>
                    <a:pt x="1017" y="528"/>
                  </a:lnTo>
                  <a:lnTo>
                    <a:pt x="1055" y="540"/>
                  </a:lnTo>
                  <a:lnTo>
                    <a:pt x="1096" y="550"/>
                  </a:lnTo>
                  <a:lnTo>
                    <a:pt x="1139" y="559"/>
                  </a:lnTo>
                  <a:lnTo>
                    <a:pt x="1183" y="567"/>
                  </a:lnTo>
                  <a:lnTo>
                    <a:pt x="1228" y="574"/>
                  </a:lnTo>
                  <a:lnTo>
                    <a:pt x="1275" y="580"/>
                  </a:lnTo>
                  <a:lnTo>
                    <a:pt x="1320" y="584"/>
                  </a:lnTo>
                  <a:lnTo>
                    <a:pt x="1365" y="586"/>
                  </a:lnTo>
                  <a:lnTo>
                    <a:pt x="1410" y="587"/>
                  </a:lnTo>
                  <a:lnTo>
                    <a:pt x="1453" y="586"/>
                  </a:lnTo>
                  <a:lnTo>
                    <a:pt x="1493" y="584"/>
                  </a:lnTo>
                  <a:lnTo>
                    <a:pt x="1531" y="579"/>
                  </a:lnTo>
                  <a:lnTo>
                    <a:pt x="1626" y="562"/>
                  </a:lnTo>
                  <a:lnTo>
                    <a:pt x="1722" y="540"/>
                  </a:lnTo>
                  <a:lnTo>
                    <a:pt x="1816" y="514"/>
                  </a:lnTo>
                  <a:lnTo>
                    <a:pt x="1906" y="484"/>
                  </a:lnTo>
                  <a:lnTo>
                    <a:pt x="1995" y="451"/>
                  </a:lnTo>
                  <a:lnTo>
                    <a:pt x="2079" y="416"/>
                  </a:lnTo>
                  <a:lnTo>
                    <a:pt x="2157" y="379"/>
                  </a:lnTo>
                  <a:lnTo>
                    <a:pt x="2231" y="341"/>
                  </a:lnTo>
                  <a:lnTo>
                    <a:pt x="2258" y="329"/>
                  </a:lnTo>
                  <a:lnTo>
                    <a:pt x="2284" y="324"/>
                  </a:lnTo>
                  <a:lnTo>
                    <a:pt x="2308" y="323"/>
                  </a:lnTo>
                  <a:lnTo>
                    <a:pt x="2331" y="328"/>
                  </a:lnTo>
                  <a:lnTo>
                    <a:pt x="2353" y="337"/>
                  </a:lnTo>
                  <a:lnTo>
                    <a:pt x="2371" y="350"/>
                  </a:lnTo>
                  <a:lnTo>
                    <a:pt x="2386" y="367"/>
                  </a:lnTo>
                  <a:lnTo>
                    <a:pt x="2397" y="388"/>
                  </a:lnTo>
                  <a:lnTo>
                    <a:pt x="2404" y="411"/>
                  </a:lnTo>
                  <a:lnTo>
                    <a:pt x="2407" y="436"/>
                  </a:lnTo>
                  <a:lnTo>
                    <a:pt x="2404" y="464"/>
                  </a:lnTo>
                  <a:lnTo>
                    <a:pt x="2395" y="494"/>
                  </a:lnTo>
                  <a:lnTo>
                    <a:pt x="2381" y="524"/>
                  </a:lnTo>
                  <a:lnTo>
                    <a:pt x="2359" y="555"/>
                  </a:lnTo>
                  <a:lnTo>
                    <a:pt x="2330" y="586"/>
                  </a:lnTo>
                  <a:lnTo>
                    <a:pt x="2314" y="600"/>
                  </a:lnTo>
                  <a:lnTo>
                    <a:pt x="2293" y="617"/>
                  </a:lnTo>
                  <a:lnTo>
                    <a:pt x="2269" y="635"/>
                  </a:lnTo>
                  <a:lnTo>
                    <a:pt x="2240" y="656"/>
                  </a:lnTo>
                  <a:lnTo>
                    <a:pt x="2208" y="678"/>
                  </a:lnTo>
                  <a:lnTo>
                    <a:pt x="2172" y="701"/>
                  </a:lnTo>
                  <a:lnTo>
                    <a:pt x="2135" y="726"/>
                  </a:lnTo>
                  <a:lnTo>
                    <a:pt x="2095" y="750"/>
                  </a:lnTo>
                  <a:lnTo>
                    <a:pt x="2052" y="776"/>
                  </a:lnTo>
                  <a:lnTo>
                    <a:pt x="2009" y="802"/>
                  </a:lnTo>
                  <a:lnTo>
                    <a:pt x="1965" y="829"/>
                  </a:lnTo>
                  <a:lnTo>
                    <a:pt x="1919" y="854"/>
                  </a:lnTo>
                  <a:lnTo>
                    <a:pt x="1873" y="879"/>
                  </a:lnTo>
                  <a:lnTo>
                    <a:pt x="1828" y="904"/>
                  </a:lnTo>
                  <a:lnTo>
                    <a:pt x="1782" y="928"/>
                  </a:lnTo>
                  <a:lnTo>
                    <a:pt x="1739" y="950"/>
                  </a:lnTo>
                  <a:lnTo>
                    <a:pt x="1696" y="971"/>
                  </a:lnTo>
                  <a:lnTo>
                    <a:pt x="1655" y="991"/>
                  </a:lnTo>
                  <a:lnTo>
                    <a:pt x="1615" y="1009"/>
                  </a:lnTo>
                  <a:lnTo>
                    <a:pt x="1579" y="1024"/>
                  </a:lnTo>
                  <a:lnTo>
                    <a:pt x="1545" y="1037"/>
                  </a:lnTo>
                  <a:lnTo>
                    <a:pt x="1515" y="1047"/>
                  </a:lnTo>
                  <a:lnTo>
                    <a:pt x="1487" y="1054"/>
                  </a:lnTo>
                  <a:lnTo>
                    <a:pt x="1469" y="1057"/>
                  </a:lnTo>
                  <a:lnTo>
                    <a:pt x="1446" y="1058"/>
                  </a:lnTo>
                  <a:lnTo>
                    <a:pt x="1417" y="1058"/>
                  </a:lnTo>
                  <a:lnTo>
                    <a:pt x="1383" y="1056"/>
                  </a:lnTo>
                  <a:lnTo>
                    <a:pt x="1344" y="1053"/>
                  </a:lnTo>
                  <a:lnTo>
                    <a:pt x="1301" y="1049"/>
                  </a:lnTo>
                  <a:lnTo>
                    <a:pt x="1255" y="1044"/>
                  </a:lnTo>
                  <a:lnTo>
                    <a:pt x="1205" y="1038"/>
                  </a:lnTo>
                  <a:lnTo>
                    <a:pt x="1153" y="1032"/>
                  </a:lnTo>
                  <a:lnTo>
                    <a:pt x="1099" y="1024"/>
                  </a:lnTo>
                  <a:lnTo>
                    <a:pt x="1042" y="1016"/>
                  </a:lnTo>
                  <a:lnTo>
                    <a:pt x="984" y="1008"/>
                  </a:lnTo>
                  <a:lnTo>
                    <a:pt x="925" y="999"/>
                  </a:lnTo>
                  <a:lnTo>
                    <a:pt x="867" y="990"/>
                  </a:lnTo>
                  <a:lnTo>
                    <a:pt x="807" y="979"/>
                  </a:lnTo>
                  <a:lnTo>
                    <a:pt x="749" y="970"/>
                  </a:lnTo>
                  <a:lnTo>
                    <a:pt x="692" y="960"/>
                  </a:lnTo>
                  <a:lnTo>
                    <a:pt x="636" y="950"/>
                  </a:lnTo>
                  <a:lnTo>
                    <a:pt x="582" y="941"/>
                  </a:lnTo>
                  <a:lnTo>
                    <a:pt x="530" y="932"/>
                  </a:lnTo>
                  <a:lnTo>
                    <a:pt x="482" y="923"/>
                  </a:lnTo>
                  <a:lnTo>
                    <a:pt x="437" y="915"/>
                  </a:lnTo>
                  <a:lnTo>
                    <a:pt x="395" y="907"/>
                  </a:lnTo>
                  <a:lnTo>
                    <a:pt x="358" y="900"/>
                  </a:lnTo>
                  <a:lnTo>
                    <a:pt x="326" y="894"/>
                  </a:lnTo>
                  <a:lnTo>
                    <a:pt x="299" y="889"/>
                  </a:lnTo>
                  <a:lnTo>
                    <a:pt x="278" y="885"/>
                  </a:lnTo>
                  <a:lnTo>
                    <a:pt x="262" y="881"/>
                  </a:lnTo>
                  <a:lnTo>
                    <a:pt x="235" y="878"/>
                  </a:lnTo>
                  <a:lnTo>
                    <a:pt x="207" y="881"/>
                  </a:lnTo>
                  <a:lnTo>
                    <a:pt x="180" y="888"/>
                  </a:lnTo>
                  <a:lnTo>
                    <a:pt x="154" y="899"/>
                  </a:lnTo>
                  <a:lnTo>
                    <a:pt x="128" y="913"/>
                  </a:lnTo>
                  <a:lnTo>
                    <a:pt x="102" y="929"/>
                  </a:lnTo>
                  <a:lnTo>
                    <a:pt x="78" y="946"/>
                  </a:lnTo>
                  <a:lnTo>
                    <a:pt x="57" y="964"/>
                  </a:lnTo>
                  <a:lnTo>
                    <a:pt x="44" y="973"/>
                  </a:lnTo>
                  <a:lnTo>
                    <a:pt x="33" y="978"/>
                  </a:lnTo>
                  <a:lnTo>
                    <a:pt x="25" y="979"/>
                  </a:lnTo>
                  <a:lnTo>
                    <a:pt x="18" y="977"/>
                  </a:lnTo>
                  <a:lnTo>
                    <a:pt x="12" y="973"/>
                  </a:lnTo>
                  <a:lnTo>
                    <a:pt x="8" y="968"/>
                  </a:lnTo>
                  <a:lnTo>
                    <a:pt x="5" y="961"/>
                  </a:lnTo>
                  <a:lnTo>
                    <a:pt x="2" y="955"/>
                  </a:lnTo>
                  <a:lnTo>
                    <a:pt x="1" y="949"/>
                  </a:lnTo>
                  <a:lnTo>
                    <a:pt x="1" y="944"/>
                  </a:lnTo>
                  <a:lnTo>
                    <a:pt x="0" y="942"/>
                  </a:lnTo>
                  <a:lnTo>
                    <a:pt x="4" y="889"/>
                  </a:lnTo>
                  <a:lnTo>
                    <a:pt x="8" y="830"/>
                  </a:lnTo>
                  <a:lnTo>
                    <a:pt x="12" y="766"/>
                  </a:lnTo>
                  <a:lnTo>
                    <a:pt x="16" y="698"/>
                  </a:lnTo>
                  <a:lnTo>
                    <a:pt x="21" y="628"/>
                  </a:lnTo>
                  <a:lnTo>
                    <a:pt x="25" y="557"/>
                  </a:lnTo>
                  <a:lnTo>
                    <a:pt x="30" y="485"/>
                  </a:lnTo>
                  <a:lnTo>
                    <a:pt x="34" y="414"/>
                  </a:lnTo>
                  <a:lnTo>
                    <a:pt x="39" y="345"/>
                  </a:lnTo>
                  <a:lnTo>
                    <a:pt x="43" y="279"/>
                  </a:lnTo>
                  <a:lnTo>
                    <a:pt x="47" y="217"/>
                  </a:lnTo>
                  <a:lnTo>
                    <a:pt x="50" y="161"/>
                  </a:lnTo>
                  <a:lnTo>
                    <a:pt x="54" y="110"/>
                  </a:lnTo>
                  <a:lnTo>
                    <a:pt x="56" y="96"/>
                  </a:lnTo>
                  <a:lnTo>
                    <a:pt x="60" y="85"/>
                  </a:lnTo>
                  <a:lnTo>
                    <a:pt x="67" y="77"/>
                  </a:lnTo>
                  <a:lnTo>
                    <a:pt x="76" y="72"/>
                  </a:lnTo>
                  <a:lnTo>
                    <a:pt x="87" y="68"/>
                  </a:lnTo>
                  <a:lnTo>
                    <a:pt x="99" y="65"/>
                  </a:lnTo>
                  <a:lnTo>
                    <a:pt x="114" y="63"/>
                  </a:lnTo>
                  <a:lnTo>
                    <a:pt x="131" y="60"/>
                  </a:lnTo>
                  <a:lnTo>
                    <a:pt x="164" y="55"/>
                  </a:lnTo>
                  <a:lnTo>
                    <a:pt x="201" y="49"/>
                  </a:lnTo>
                  <a:lnTo>
                    <a:pt x="241" y="43"/>
                  </a:lnTo>
                  <a:lnTo>
                    <a:pt x="285" y="36"/>
                  </a:lnTo>
                  <a:lnTo>
                    <a:pt x="329" y="30"/>
                  </a:lnTo>
                  <a:lnTo>
                    <a:pt x="375" y="24"/>
                  </a:lnTo>
                  <a:lnTo>
                    <a:pt x="421" y="18"/>
                  </a:lnTo>
                  <a:lnTo>
                    <a:pt x="466" y="13"/>
                  </a:lnTo>
                  <a:lnTo>
                    <a:pt x="509" y="8"/>
                  </a:lnTo>
                  <a:lnTo>
                    <a:pt x="550" y="4"/>
                  </a:lnTo>
                  <a:lnTo>
                    <a:pt x="587" y="2"/>
                  </a:lnTo>
                  <a:lnTo>
                    <a:pt x="621" y="0"/>
                  </a:lnTo>
                  <a:lnTo>
                    <a:pt x="649"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sp>
          <p:nvSpPr>
            <p:cNvPr id="137" name="Freeform 188">
              <a:extLst>
                <a:ext uri="{FF2B5EF4-FFF2-40B4-BE49-F238E27FC236}">
                  <a16:creationId xmlns:a16="http://schemas.microsoft.com/office/drawing/2014/main" id="{BE516938-AAB0-42C3-9F7F-9A87ED1141D2}"/>
                </a:ext>
              </a:extLst>
            </p:cNvPr>
            <p:cNvSpPr>
              <a:spLocks noEditPoints="1"/>
            </p:cNvSpPr>
            <p:nvPr/>
          </p:nvSpPr>
          <p:spPr bwMode="auto">
            <a:xfrm>
              <a:off x="977900" y="3617913"/>
              <a:ext cx="201613" cy="260350"/>
            </a:xfrm>
            <a:custGeom>
              <a:avLst/>
              <a:gdLst>
                <a:gd name="T0" fmla="*/ 396 w 764"/>
                <a:gd name="T1" fmla="*/ 588 h 983"/>
                <a:gd name="T2" fmla="*/ 367 w 764"/>
                <a:gd name="T3" fmla="*/ 591 h 983"/>
                <a:gd name="T4" fmla="*/ 340 w 764"/>
                <a:gd name="T5" fmla="*/ 599 h 983"/>
                <a:gd name="T6" fmla="*/ 316 w 764"/>
                <a:gd name="T7" fmla="*/ 612 h 983"/>
                <a:gd name="T8" fmla="*/ 295 w 764"/>
                <a:gd name="T9" fmla="*/ 630 h 983"/>
                <a:gd name="T10" fmla="*/ 278 w 764"/>
                <a:gd name="T11" fmla="*/ 651 h 983"/>
                <a:gd name="T12" fmla="*/ 265 w 764"/>
                <a:gd name="T13" fmla="*/ 674 h 983"/>
                <a:gd name="T14" fmla="*/ 257 w 764"/>
                <a:gd name="T15" fmla="*/ 701 h 983"/>
                <a:gd name="T16" fmla="*/ 254 w 764"/>
                <a:gd name="T17" fmla="*/ 729 h 983"/>
                <a:gd name="T18" fmla="*/ 257 w 764"/>
                <a:gd name="T19" fmla="*/ 757 h 983"/>
                <a:gd name="T20" fmla="*/ 265 w 764"/>
                <a:gd name="T21" fmla="*/ 784 h 983"/>
                <a:gd name="T22" fmla="*/ 278 w 764"/>
                <a:gd name="T23" fmla="*/ 809 h 983"/>
                <a:gd name="T24" fmla="*/ 295 w 764"/>
                <a:gd name="T25" fmla="*/ 830 h 983"/>
                <a:gd name="T26" fmla="*/ 316 w 764"/>
                <a:gd name="T27" fmla="*/ 847 h 983"/>
                <a:gd name="T28" fmla="*/ 340 w 764"/>
                <a:gd name="T29" fmla="*/ 860 h 983"/>
                <a:gd name="T30" fmla="*/ 367 w 764"/>
                <a:gd name="T31" fmla="*/ 868 h 983"/>
                <a:gd name="T32" fmla="*/ 396 w 764"/>
                <a:gd name="T33" fmla="*/ 871 h 983"/>
                <a:gd name="T34" fmla="*/ 424 w 764"/>
                <a:gd name="T35" fmla="*/ 868 h 983"/>
                <a:gd name="T36" fmla="*/ 450 w 764"/>
                <a:gd name="T37" fmla="*/ 860 h 983"/>
                <a:gd name="T38" fmla="*/ 474 w 764"/>
                <a:gd name="T39" fmla="*/ 847 h 983"/>
                <a:gd name="T40" fmla="*/ 496 w 764"/>
                <a:gd name="T41" fmla="*/ 830 h 983"/>
                <a:gd name="T42" fmla="*/ 513 w 764"/>
                <a:gd name="T43" fmla="*/ 809 h 983"/>
                <a:gd name="T44" fmla="*/ 526 w 764"/>
                <a:gd name="T45" fmla="*/ 784 h 983"/>
                <a:gd name="T46" fmla="*/ 534 w 764"/>
                <a:gd name="T47" fmla="*/ 757 h 983"/>
                <a:gd name="T48" fmla="*/ 537 w 764"/>
                <a:gd name="T49" fmla="*/ 729 h 983"/>
                <a:gd name="T50" fmla="*/ 534 w 764"/>
                <a:gd name="T51" fmla="*/ 701 h 983"/>
                <a:gd name="T52" fmla="*/ 526 w 764"/>
                <a:gd name="T53" fmla="*/ 674 h 983"/>
                <a:gd name="T54" fmla="*/ 513 w 764"/>
                <a:gd name="T55" fmla="*/ 651 h 983"/>
                <a:gd name="T56" fmla="*/ 496 w 764"/>
                <a:gd name="T57" fmla="*/ 630 h 983"/>
                <a:gd name="T58" fmla="*/ 474 w 764"/>
                <a:gd name="T59" fmla="*/ 612 h 983"/>
                <a:gd name="T60" fmla="*/ 450 w 764"/>
                <a:gd name="T61" fmla="*/ 599 h 983"/>
                <a:gd name="T62" fmla="*/ 424 w 764"/>
                <a:gd name="T63" fmla="*/ 591 h 983"/>
                <a:gd name="T64" fmla="*/ 396 w 764"/>
                <a:gd name="T65" fmla="*/ 588 h 983"/>
                <a:gd name="T66" fmla="*/ 185 w 764"/>
                <a:gd name="T67" fmla="*/ 0 h 983"/>
                <a:gd name="T68" fmla="*/ 697 w 764"/>
                <a:gd name="T69" fmla="*/ 25 h 983"/>
                <a:gd name="T70" fmla="*/ 716 w 764"/>
                <a:gd name="T71" fmla="*/ 29 h 983"/>
                <a:gd name="T72" fmla="*/ 732 w 764"/>
                <a:gd name="T73" fmla="*/ 37 h 983"/>
                <a:gd name="T74" fmla="*/ 746 w 764"/>
                <a:gd name="T75" fmla="*/ 49 h 983"/>
                <a:gd name="T76" fmla="*/ 756 w 764"/>
                <a:gd name="T77" fmla="*/ 64 h 983"/>
                <a:gd name="T78" fmla="*/ 763 w 764"/>
                <a:gd name="T79" fmla="*/ 81 h 983"/>
                <a:gd name="T80" fmla="*/ 764 w 764"/>
                <a:gd name="T81" fmla="*/ 100 h 983"/>
                <a:gd name="T82" fmla="*/ 701 w 764"/>
                <a:gd name="T83" fmla="*/ 913 h 983"/>
                <a:gd name="T84" fmla="*/ 697 w 764"/>
                <a:gd name="T85" fmla="*/ 932 h 983"/>
                <a:gd name="T86" fmla="*/ 688 w 764"/>
                <a:gd name="T87" fmla="*/ 949 h 983"/>
                <a:gd name="T88" fmla="*/ 676 w 764"/>
                <a:gd name="T89" fmla="*/ 964 h 983"/>
                <a:gd name="T90" fmla="*/ 661 w 764"/>
                <a:gd name="T91" fmla="*/ 974 h 983"/>
                <a:gd name="T92" fmla="*/ 643 w 764"/>
                <a:gd name="T93" fmla="*/ 981 h 983"/>
                <a:gd name="T94" fmla="*/ 624 w 764"/>
                <a:gd name="T95" fmla="*/ 983 h 983"/>
                <a:gd name="T96" fmla="*/ 56 w 764"/>
                <a:gd name="T97" fmla="*/ 983 h 983"/>
                <a:gd name="T98" fmla="*/ 38 w 764"/>
                <a:gd name="T99" fmla="*/ 980 h 983"/>
                <a:gd name="T100" fmla="*/ 22 w 764"/>
                <a:gd name="T101" fmla="*/ 972 h 983"/>
                <a:gd name="T102" fmla="*/ 11 w 764"/>
                <a:gd name="T103" fmla="*/ 961 h 983"/>
                <a:gd name="T104" fmla="*/ 3 w 764"/>
                <a:gd name="T105" fmla="*/ 945 h 983"/>
                <a:gd name="T106" fmla="*/ 0 w 764"/>
                <a:gd name="T107" fmla="*/ 928 h 983"/>
                <a:gd name="T108" fmla="*/ 2 w 764"/>
                <a:gd name="T109" fmla="*/ 910 h 983"/>
                <a:gd name="T110" fmla="*/ 96 w 764"/>
                <a:gd name="T111" fmla="*/ 66 h 983"/>
                <a:gd name="T112" fmla="*/ 103 w 764"/>
                <a:gd name="T113" fmla="*/ 48 h 983"/>
                <a:gd name="T114" fmla="*/ 114 w 764"/>
                <a:gd name="T115" fmla="*/ 32 h 983"/>
                <a:gd name="T116" fmla="*/ 129 w 764"/>
                <a:gd name="T117" fmla="*/ 18 h 983"/>
                <a:gd name="T118" fmla="*/ 146 w 764"/>
                <a:gd name="T119" fmla="*/ 8 h 983"/>
                <a:gd name="T120" fmla="*/ 165 w 764"/>
                <a:gd name="T121" fmla="*/ 2 h 983"/>
                <a:gd name="T122" fmla="*/ 185 w 764"/>
                <a:gd name="T123"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983">
                  <a:moveTo>
                    <a:pt x="396" y="588"/>
                  </a:moveTo>
                  <a:lnTo>
                    <a:pt x="367" y="591"/>
                  </a:lnTo>
                  <a:lnTo>
                    <a:pt x="340" y="599"/>
                  </a:lnTo>
                  <a:lnTo>
                    <a:pt x="316" y="612"/>
                  </a:lnTo>
                  <a:lnTo>
                    <a:pt x="295" y="630"/>
                  </a:lnTo>
                  <a:lnTo>
                    <a:pt x="278" y="651"/>
                  </a:lnTo>
                  <a:lnTo>
                    <a:pt x="265" y="674"/>
                  </a:lnTo>
                  <a:lnTo>
                    <a:pt x="257" y="701"/>
                  </a:lnTo>
                  <a:lnTo>
                    <a:pt x="254" y="729"/>
                  </a:lnTo>
                  <a:lnTo>
                    <a:pt x="257" y="757"/>
                  </a:lnTo>
                  <a:lnTo>
                    <a:pt x="265" y="784"/>
                  </a:lnTo>
                  <a:lnTo>
                    <a:pt x="278" y="809"/>
                  </a:lnTo>
                  <a:lnTo>
                    <a:pt x="295" y="830"/>
                  </a:lnTo>
                  <a:lnTo>
                    <a:pt x="316" y="847"/>
                  </a:lnTo>
                  <a:lnTo>
                    <a:pt x="340" y="860"/>
                  </a:lnTo>
                  <a:lnTo>
                    <a:pt x="367" y="868"/>
                  </a:lnTo>
                  <a:lnTo>
                    <a:pt x="396" y="871"/>
                  </a:lnTo>
                  <a:lnTo>
                    <a:pt x="424" y="868"/>
                  </a:lnTo>
                  <a:lnTo>
                    <a:pt x="450" y="860"/>
                  </a:lnTo>
                  <a:lnTo>
                    <a:pt x="474" y="847"/>
                  </a:lnTo>
                  <a:lnTo>
                    <a:pt x="496" y="830"/>
                  </a:lnTo>
                  <a:lnTo>
                    <a:pt x="513" y="809"/>
                  </a:lnTo>
                  <a:lnTo>
                    <a:pt x="526" y="784"/>
                  </a:lnTo>
                  <a:lnTo>
                    <a:pt x="534" y="757"/>
                  </a:lnTo>
                  <a:lnTo>
                    <a:pt x="537" y="729"/>
                  </a:lnTo>
                  <a:lnTo>
                    <a:pt x="534" y="701"/>
                  </a:lnTo>
                  <a:lnTo>
                    <a:pt x="526" y="674"/>
                  </a:lnTo>
                  <a:lnTo>
                    <a:pt x="513" y="651"/>
                  </a:lnTo>
                  <a:lnTo>
                    <a:pt x="496" y="630"/>
                  </a:lnTo>
                  <a:lnTo>
                    <a:pt x="474" y="612"/>
                  </a:lnTo>
                  <a:lnTo>
                    <a:pt x="450" y="599"/>
                  </a:lnTo>
                  <a:lnTo>
                    <a:pt x="424" y="591"/>
                  </a:lnTo>
                  <a:lnTo>
                    <a:pt x="396" y="588"/>
                  </a:lnTo>
                  <a:close/>
                  <a:moveTo>
                    <a:pt x="185" y="0"/>
                  </a:moveTo>
                  <a:lnTo>
                    <a:pt x="697" y="25"/>
                  </a:lnTo>
                  <a:lnTo>
                    <a:pt x="716" y="29"/>
                  </a:lnTo>
                  <a:lnTo>
                    <a:pt x="732" y="37"/>
                  </a:lnTo>
                  <a:lnTo>
                    <a:pt x="746" y="49"/>
                  </a:lnTo>
                  <a:lnTo>
                    <a:pt x="756" y="64"/>
                  </a:lnTo>
                  <a:lnTo>
                    <a:pt x="763" y="81"/>
                  </a:lnTo>
                  <a:lnTo>
                    <a:pt x="764" y="100"/>
                  </a:lnTo>
                  <a:lnTo>
                    <a:pt x="701" y="913"/>
                  </a:lnTo>
                  <a:lnTo>
                    <a:pt x="697" y="932"/>
                  </a:lnTo>
                  <a:lnTo>
                    <a:pt x="688" y="949"/>
                  </a:lnTo>
                  <a:lnTo>
                    <a:pt x="676" y="964"/>
                  </a:lnTo>
                  <a:lnTo>
                    <a:pt x="661" y="974"/>
                  </a:lnTo>
                  <a:lnTo>
                    <a:pt x="643" y="981"/>
                  </a:lnTo>
                  <a:lnTo>
                    <a:pt x="624" y="983"/>
                  </a:lnTo>
                  <a:lnTo>
                    <a:pt x="56" y="983"/>
                  </a:lnTo>
                  <a:lnTo>
                    <a:pt x="38" y="980"/>
                  </a:lnTo>
                  <a:lnTo>
                    <a:pt x="22" y="972"/>
                  </a:lnTo>
                  <a:lnTo>
                    <a:pt x="11" y="961"/>
                  </a:lnTo>
                  <a:lnTo>
                    <a:pt x="3" y="945"/>
                  </a:lnTo>
                  <a:lnTo>
                    <a:pt x="0" y="928"/>
                  </a:lnTo>
                  <a:lnTo>
                    <a:pt x="2" y="910"/>
                  </a:lnTo>
                  <a:lnTo>
                    <a:pt x="96" y="66"/>
                  </a:lnTo>
                  <a:lnTo>
                    <a:pt x="103" y="48"/>
                  </a:lnTo>
                  <a:lnTo>
                    <a:pt x="114" y="32"/>
                  </a:lnTo>
                  <a:lnTo>
                    <a:pt x="129" y="18"/>
                  </a:lnTo>
                  <a:lnTo>
                    <a:pt x="146" y="8"/>
                  </a:lnTo>
                  <a:lnTo>
                    <a:pt x="165" y="2"/>
                  </a:lnTo>
                  <a:lnTo>
                    <a:pt x="185" y="0"/>
                  </a:lnTo>
                  <a:close/>
                </a:path>
              </a:pathLst>
            </a:custGeom>
            <a:grpFill/>
            <a:ln w="0">
              <a:noFill/>
              <a:prstDash val="solid"/>
              <a:round/>
              <a:headEnd/>
              <a:tailEnd/>
            </a:ln>
          </p:spPr>
          <p:txBody>
            <a:bodyPr/>
            <a:lstStyle/>
            <a:p>
              <a:pPr defTabSz="870722">
                <a:defRPr/>
              </a:pPr>
              <a:endParaRPr lang="en-US" sz="1714" kern="0">
                <a:solidFill>
                  <a:srgbClr val="000000"/>
                </a:solidFill>
                <a:cs typeface="Times" panose="02020603050405020304" pitchFamily="18" charset="0"/>
              </a:endParaRPr>
            </a:p>
          </p:txBody>
        </p:sp>
      </p:grpSp>
      <p:sp>
        <p:nvSpPr>
          <p:cNvPr id="139" name="Freeform 6">
            <a:extLst>
              <a:ext uri="{FF2B5EF4-FFF2-40B4-BE49-F238E27FC236}">
                <a16:creationId xmlns:a16="http://schemas.microsoft.com/office/drawing/2014/main" id="{A10479EF-19D8-4967-A2A1-9AD0CF03A208}"/>
              </a:ext>
            </a:extLst>
          </p:cNvPr>
          <p:cNvSpPr>
            <a:spLocks noEditPoints="1"/>
          </p:cNvSpPr>
          <p:nvPr/>
        </p:nvSpPr>
        <p:spPr bwMode="auto">
          <a:xfrm>
            <a:off x="9947956" y="4688090"/>
            <a:ext cx="417286" cy="381000"/>
          </a:xfrm>
          <a:custGeom>
            <a:avLst/>
            <a:gdLst>
              <a:gd name="T0" fmla="*/ 3024 w 4049"/>
              <a:gd name="T1" fmla="*/ 2600 h 4047"/>
              <a:gd name="T2" fmla="*/ 3472 w 4049"/>
              <a:gd name="T3" fmla="*/ 3048 h 4047"/>
              <a:gd name="T4" fmla="*/ 3540 w 4049"/>
              <a:gd name="T5" fmla="*/ 3191 h 4047"/>
              <a:gd name="T6" fmla="*/ 3416 w 4049"/>
              <a:gd name="T7" fmla="*/ 3288 h 4047"/>
              <a:gd name="T8" fmla="*/ 2796 w 4049"/>
              <a:gd name="T9" fmla="*/ 3218 h 4047"/>
              <a:gd name="T10" fmla="*/ 2812 w 4049"/>
              <a:gd name="T11" fmla="*/ 2577 h 4047"/>
              <a:gd name="T12" fmla="*/ 2960 w 4049"/>
              <a:gd name="T13" fmla="*/ 2280 h 4047"/>
              <a:gd name="T14" fmla="*/ 2555 w 4049"/>
              <a:gd name="T15" fmla="*/ 2450 h 4047"/>
              <a:gd name="T16" fmla="*/ 2312 w 4049"/>
              <a:gd name="T17" fmla="*/ 2811 h 4047"/>
              <a:gd name="T18" fmla="*/ 2312 w 4049"/>
              <a:gd name="T19" fmla="*/ 3261 h 4047"/>
              <a:gd name="T20" fmla="*/ 2555 w 4049"/>
              <a:gd name="T21" fmla="*/ 3620 h 4047"/>
              <a:gd name="T22" fmla="*/ 2960 w 4049"/>
              <a:gd name="T23" fmla="*/ 3790 h 4047"/>
              <a:gd name="T24" fmla="*/ 3398 w 4049"/>
              <a:gd name="T25" fmla="*/ 3703 h 4047"/>
              <a:gd name="T26" fmla="*/ 3705 w 4049"/>
              <a:gd name="T27" fmla="*/ 3396 h 4047"/>
              <a:gd name="T28" fmla="*/ 3792 w 4049"/>
              <a:gd name="T29" fmla="*/ 2958 h 4047"/>
              <a:gd name="T30" fmla="*/ 3622 w 4049"/>
              <a:gd name="T31" fmla="*/ 2553 h 4047"/>
              <a:gd name="T32" fmla="*/ 3263 w 4049"/>
              <a:gd name="T33" fmla="*/ 2311 h 4047"/>
              <a:gd name="T34" fmla="*/ 1772 w 4049"/>
              <a:gd name="T35" fmla="*/ 2782 h 4047"/>
              <a:gd name="T36" fmla="*/ 506 w 4049"/>
              <a:gd name="T37" fmla="*/ 2782 h 4047"/>
              <a:gd name="T38" fmla="*/ 3372 w 4049"/>
              <a:gd name="T39" fmla="*/ 2081 h 4047"/>
              <a:gd name="T40" fmla="*/ 3781 w 4049"/>
              <a:gd name="T41" fmla="*/ 2349 h 4047"/>
              <a:gd name="T42" fmla="*/ 4016 w 4049"/>
              <a:gd name="T43" fmla="*/ 2780 h 4047"/>
              <a:gd name="T44" fmla="*/ 4016 w 4049"/>
              <a:gd name="T45" fmla="*/ 3291 h 4047"/>
              <a:gd name="T46" fmla="*/ 3781 w 4049"/>
              <a:gd name="T47" fmla="*/ 3721 h 4047"/>
              <a:gd name="T48" fmla="*/ 3372 w 4049"/>
              <a:gd name="T49" fmla="*/ 3991 h 4047"/>
              <a:gd name="T50" fmla="*/ 2864 w 4049"/>
              <a:gd name="T51" fmla="*/ 4033 h 4047"/>
              <a:gd name="T52" fmla="*/ 2413 w 4049"/>
              <a:gd name="T53" fmla="*/ 3832 h 4047"/>
              <a:gd name="T54" fmla="*/ 2113 w 4049"/>
              <a:gd name="T55" fmla="*/ 3448 h 4047"/>
              <a:gd name="T56" fmla="*/ 2028 w 4049"/>
              <a:gd name="T57" fmla="*/ 2948 h 4047"/>
              <a:gd name="T58" fmla="*/ 2191 w 4049"/>
              <a:gd name="T59" fmla="*/ 2478 h 4047"/>
              <a:gd name="T60" fmla="*/ 2550 w 4049"/>
              <a:gd name="T61" fmla="*/ 2148 h 4047"/>
              <a:gd name="T62" fmla="*/ 3037 w 4049"/>
              <a:gd name="T63" fmla="*/ 2024 h 4047"/>
              <a:gd name="T64" fmla="*/ 1265 w 4049"/>
              <a:gd name="T65" fmla="*/ 1518 h 4047"/>
              <a:gd name="T66" fmla="*/ 1012 w 4049"/>
              <a:gd name="T67" fmla="*/ 1518 h 4047"/>
              <a:gd name="T68" fmla="*/ 379 w 4049"/>
              <a:gd name="T69" fmla="*/ 632 h 4047"/>
              <a:gd name="T70" fmla="*/ 484 w 4049"/>
              <a:gd name="T71" fmla="*/ 837 h 4047"/>
              <a:gd name="T72" fmla="*/ 713 w 4049"/>
              <a:gd name="T73" fmla="*/ 872 h 4047"/>
              <a:gd name="T74" fmla="*/ 873 w 4049"/>
              <a:gd name="T75" fmla="*/ 712 h 4047"/>
              <a:gd name="T76" fmla="*/ 2407 w 4049"/>
              <a:gd name="T77" fmla="*/ 673 h 4047"/>
              <a:gd name="T78" fmla="*/ 2541 w 4049"/>
              <a:gd name="T79" fmla="*/ 857 h 4047"/>
              <a:gd name="T80" fmla="*/ 2774 w 4049"/>
              <a:gd name="T81" fmla="*/ 857 h 4047"/>
              <a:gd name="T82" fmla="*/ 2907 w 4049"/>
              <a:gd name="T83" fmla="*/ 673 h 4047"/>
              <a:gd name="T84" fmla="*/ 3142 w 4049"/>
              <a:gd name="T85" fmla="*/ 537 h 4047"/>
              <a:gd name="T86" fmla="*/ 3286 w 4049"/>
              <a:gd name="T87" fmla="*/ 739 h 4047"/>
              <a:gd name="T88" fmla="*/ 253 w 4049"/>
              <a:gd name="T89" fmla="*/ 3010 h 4047"/>
              <a:gd name="T90" fmla="*/ 274 w 4049"/>
              <a:gd name="T91" fmla="*/ 3288 h 4047"/>
              <a:gd name="T92" fmla="*/ 53 w 4049"/>
              <a:gd name="T93" fmla="*/ 3175 h 4047"/>
              <a:gd name="T94" fmla="*/ 3 w 4049"/>
              <a:gd name="T95" fmla="*/ 739 h 4047"/>
              <a:gd name="T96" fmla="*/ 148 w 4049"/>
              <a:gd name="T97" fmla="*/ 537 h 4047"/>
              <a:gd name="T98" fmla="*/ 2712 w 4049"/>
              <a:gd name="T99" fmla="*/ 13 h 4047"/>
              <a:gd name="T100" fmla="*/ 2784 w 4049"/>
              <a:gd name="T101" fmla="*/ 632 h 4047"/>
              <a:gd name="T102" fmla="*/ 2686 w 4049"/>
              <a:gd name="T103" fmla="*/ 755 h 4047"/>
              <a:gd name="T104" fmla="*/ 2544 w 4049"/>
              <a:gd name="T105" fmla="*/ 688 h 4047"/>
              <a:gd name="T106" fmla="*/ 2558 w 4049"/>
              <a:gd name="T107" fmla="*/ 48 h 4047"/>
              <a:gd name="T108" fmla="*/ 661 w 4049"/>
              <a:gd name="T109" fmla="*/ 3 h 4047"/>
              <a:gd name="T110" fmla="*/ 759 w 4049"/>
              <a:gd name="T111" fmla="*/ 126 h 4047"/>
              <a:gd name="T112" fmla="*/ 688 w 4049"/>
              <a:gd name="T113" fmla="*/ 745 h 4047"/>
              <a:gd name="T114" fmla="*/ 534 w 4049"/>
              <a:gd name="T115" fmla="*/ 711 h 4047"/>
              <a:gd name="T116" fmla="*/ 519 w 4049"/>
              <a:gd name="T117" fmla="*/ 71 h 4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9" h="4047">
                <a:moveTo>
                  <a:pt x="2910" y="2530"/>
                </a:moveTo>
                <a:lnTo>
                  <a:pt x="2939" y="2532"/>
                </a:lnTo>
                <a:lnTo>
                  <a:pt x="2966" y="2542"/>
                </a:lnTo>
                <a:lnTo>
                  <a:pt x="2989" y="2557"/>
                </a:lnTo>
                <a:lnTo>
                  <a:pt x="3009" y="2577"/>
                </a:lnTo>
                <a:lnTo>
                  <a:pt x="3024" y="2600"/>
                </a:lnTo>
                <a:lnTo>
                  <a:pt x="3034" y="2627"/>
                </a:lnTo>
                <a:lnTo>
                  <a:pt x="3037" y="2655"/>
                </a:lnTo>
                <a:lnTo>
                  <a:pt x="3037" y="3036"/>
                </a:lnTo>
                <a:lnTo>
                  <a:pt x="3416" y="3036"/>
                </a:lnTo>
                <a:lnTo>
                  <a:pt x="3445" y="3038"/>
                </a:lnTo>
                <a:lnTo>
                  <a:pt x="3472" y="3048"/>
                </a:lnTo>
                <a:lnTo>
                  <a:pt x="3495" y="3063"/>
                </a:lnTo>
                <a:lnTo>
                  <a:pt x="3515" y="3083"/>
                </a:lnTo>
                <a:lnTo>
                  <a:pt x="3530" y="3106"/>
                </a:lnTo>
                <a:lnTo>
                  <a:pt x="3540" y="3133"/>
                </a:lnTo>
                <a:lnTo>
                  <a:pt x="3543" y="3163"/>
                </a:lnTo>
                <a:lnTo>
                  <a:pt x="3540" y="3191"/>
                </a:lnTo>
                <a:lnTo>
                  <a:pt x="3530" y="3218"/>
                </a:lnTo>
                <a:lnTo>
                  <a:pt x="3515" y="3241"/>
                </a:lnTo>
                <a:lnTo>
                  <a:pt x="3495" y="3261"/>
                </a:lnTo>
                <a:lnTo>
                  <a:pt x="3472" y="3276"/>
                </a:lnTo>
                <a:lnTo>
                  <a:pt x="3445" y="3286"/>
                </a:lnTo>
                <a:lnTo>
                  <a:pt x="3416" y="3288"/>
                </a:lnTo>
                <a:lnTo>
                  <a:pt x="2910" y="3288"/>
                </a:lnTo>
                <a:lnTo>
                  <a:pt x="2881" y="3286"/>
                </a:lnTo>
                <a:lnTo>
                  <a:pt x="2855" y="3276"/>
                </a:lnTo>
                <a:lnTo>
                  <a:pt x="2832" y="3261"/>
                </a:lnTo>
                <a:lnTo>
                  <a:pt x="2812" y="3241"/>
                </a:lnTo>
                <a:lnTo>
                  <a:pt x="2796" y="3218"/>
                </a:lnTo>
                <a:lnTo>
                  <a:pt x="2787" y="3191"/>
                </a:lnTo>
                <a:lnTo>
                  <a:pt x="2784" y="3163"/>
                </a:lnTo>
                <a:lnTo>
                  <a:pt x="2784" y="2655"/>
                </a:lnTo>
                <a:lnTo>
                  <a:pt x="2787" y="2627"/>
                </a:lnTo>
                <a:lnTo>
                  <a:pt x="2796" y="2600"/>
                </a:lnTo>
                <a:lnTo>
                  <a:pt x="2812" y="2577"/>
                </a:lnTo>
                <a:lnTo>
                  <a:pt x="2832" y="2557"/>
                </a:lnTo>
                <a:lnTo>
                  <a:pt x="2855" y="2542"/>
                </a:lnTo>
                <a:lnTo>
                  <a:pt x="2881" y="2532"/>
                </a:lnTo>
                <a:lnTo>
                  <a:pt x="2910" y="2530"/>
                </a:lnTo>
                <a:close/>
                <a:moveTo>
                  <a:pt x="3037" y="2276"/>
                </a:moveTo>
                <a:lnTo>
                  <a:pt x="2960" y="2280"/>
                </a:lnTo>
                <a:lnTo>
                  <a:pt x="2883" y="2292"/>
                </a:lnTo>
                <a:lnTo>
                  <a:pt x="2811" y="2311"/>
                </a:lnTo>
                <a:lnTo>
                  <a:pt x="2742" y="2337"/>
                </a:lnTo>
                <a:lnTo>
                  <a:pt x="2675" y="2369"/>
                </a:lnTo>
                <a:lnTo>
                  <a:pt x="2612" y="2407"/>
                </a:lnTo>
                <a:lnTo>
                  <a:pt x="2555" y="2450"/>
                </a:lnTo>
                <a:lnTo>
                  <a:pt x="2500" y="2499"/>
                </a:lnTo>
                <a:lnTo>
                  <a:pt x="2451" y="2553"/>
                </a:lnTo>
                <a:lnTo>
                  <a:pt x="2407" y="2611"/>
                </a:lnTo>
                <a:lnTo>
                  <a:pt x="2369" y="2674"/>
                </a:lnTo>
                <a:lnTo>
                  <a:pt x="2337" y="2740"/>
                </a:lnTo>
                <a:lnTo>
                  <a:pt x="2312" y="2811"/>
                </a:lnTo>
                <a:lnTo>
                  <a:pt x="2292" y="2883"/>
                </a:lnTo>
                <a:lnTo>
                  <a:pt x="2281" y="2958"/>
                </a:lnTo>
                <a:lnTo>
                  <a:pt x="2278" y="3036"/>
                </a:lnTo>
                <a:lnTo>
                  <a:pt x="2281" y="3113"/>
                </a:lnTo>
                <a:lnTo>
                  <a:pt x="2292" y="3188"/>
                </a:lnTo>
                <a:lnTo>
                  <a:pt x="2312" y="3261"/>
                </a:lnTo>
                <a:lnTo>
                  <a:pt x="2337" y="3331"/>
                </a:lnTo>
                <a:lnTo>
                  <a:pt x="2369" y="3396"/>
                </a:lnTo>
                <a:lnTo>
                  <a:pt x="2407" y="3459"/>
                </a:lnTo>
                <a:lnTo>
                  <a:pt x="2451" y="3518"/>
                </a:lnTo>
                <a:lnTo>
                  <a:pt x="2500" y="3572"/>
                </a:lnTo>
                <a:lnTo>
                  <a:pt x="2555" y="3620"/>
                </a:lnTo>
                <a:lnTo>
                  <a:pt x="2612" y="3665"/>
                </a:lnTo>
                <a:lnTo>
                  <a:pt x="2675" y="3703"/>
                </a:lnTo>
                <a:lnTo>
                  <a:pt x="2742" y="3735"/>
                </a:lnTo>
                <a:lnTo>
                  <a:pt x="2811" y="3761"/>
                </a:lnTo>
                <a:lnTo>
                  <a:pt x="2883" y="3779"/>
                </a:lnTo>
                <a:lnTo>
                  <a:pt x="2960" y="3790"/>
                </a:lnTo>
                <a:lnTo>
                  <a:pt x="3037" y="3794"/>
                </a:lnTo>
                <a:lnTo>
                  <a:pt x="3115" y="3790"/>
                </a:lnTo>
                <a:lnTo>
                  <a:pt x="3190" y="3779"/>
                </a:lnTo>
                <a:lnTo>
                  <a:pt x="3263" y="3761"/>
                </a:lnTo>
                <a:lnTo>
                  <a:pt x="3331" y="3735"/>
                </a:lnTo>
                <a:lnTo>
                  <a:pt x="3398" y="3703"/>
                </a:lnTo>
                <a:lnTo>
                  <a:pt x="3461" y="3665"/>
                </a:lnTo>
                <a:lnTo>
                  <a:pt x="3520" y="3620"/>
                </a:lnTo>
                <a:lnTo>
                  <a:pt x="3573" y="3572"/>
                </a:lnTo>
                <a:lnTo>
                  <a:pt x="3622" y="3518"/>
                </a:lnTo>
                <a:lnTo>
                  <a:pt x="3666" y="3459"/>
                </a:lnTo>
                <a:lnTo>
                  <a:pt x="3705" y="3396"/>
                </a:lnTo>
                <a:lnTo>
                  <a:pt x="3737" y="3331"/>
                </a:lnTo>
                <a:lnTo>
                  <a:pt x="3761" y="3261"/>
                </a:lnTo>
                <a:lnTo>
                  <a:pt x="3781" y="3188"/>
                </a:lnTo>
                <a:lnTo>
                  <a:pt x="3792" y="3113"/>
                </a:lnTo>
                <a:lnTo>
                  <a:pt x="3796" y="3036"/>
                </a:lnTo>
                <a:lnTo>
                  <a:pt x="3792" y="2958"/>
                </a:lnTo>
                <a:lnTo>
                  <a:pt x="3781" y="2883"/>
                </a:lnTo>
                <a:lnTo>
                  <a:pt x="3761" y="2811"/>
                </a:lnTo>
                <a:lnTo>
                  <a:pt x="3737" y="2740"/>
                </a:lnTo>
                <a:lnTo>
                  <a:pt x="3705" y="2674"/>
                </a:lnTo>
                <a:lnTo>
                  <a:pt x="3666" y="2611"/>
                </a:lnTo>
                <a:lnTo>
                  <a:pt x="3622" y="2553"/>
                </a:lnTo>
                <a:lnTo>
                  <a:pt x="3573" y="2499"/>
                </a:lnTo>
                <a:lnTo>
                  <a:pt x="3520" y="2450"/>
                </a:lnTo>
                <a:lnTo>
                  <a:pt x="3461" y="2407"/>
                </a:lnTo>
                <a:lnTo>
                  <a:pt x="3398" y="2369"/>
                </a:lnTo>
                <a:lnTo>
                  <a:pt x="3331" y="2337"/>
                </a:lnTo>
                <a:lnTo>
                  <a:pt x="3263" y="2311"/>
                </a:lnTo>
                <a:lnTo>
                  <a:pt x="3190" y="2292"/>
                </a:lnTo>
                <a:lnTo>
                  <a:pt x="3115" y="2280"/>
                </a:lnTo>
                <a:lnTo>
                  <a:pt x="3037" y="2276"/>
                </a:lnTo>
                <a:close/>
                <a:moveTo>
                  <a:pt x="1265" y="2276"/>
                </a:moveTo>
                <a:lnTo>
                  <a:pt x="1772" y="2276"/>
                </a:lnTo>
                <a:lnTo>
                  <a:pt x="1772" y="2782"/>
                </a:lnTo>
                <a:lnTo>
                  <a:pt x="1265" y="2782"/>
                </a:lnTo>
                <a:lnTo>
                  <a:pt x="1265" y="2276"/>
                </a:lnTo>
                <a:close/>
                <a:moveTo>
                  <a:pt x="506" y="2276"/>
                </a:moveTo>
                <a:lnTo>
                  <a:pt x="1012" y="2276"/>
                </a:lnTo>
                <a:lnTo>
                  <a:pt x="1012" y="2782"/>
                </a:lnTo>
                <a:lnTo>
                  <a:pt x="506" y="2782"/>
                </a:lnTo>
                <a:lnTo>
                  <a:pt x="506" y="2276"/>
                </a:lnTo>
                <a:close/>
                <a:moveTo>
                  <a:pt x="3037" y="2024"/>
                </a:moveTo>
                <a:lnTo>
                  <a:pt x="3125" y="2028"/>
                </a:lnTo>
                <a:lnTo>
                  <a:pt x="3210" y="2039"/>
                </a:lnTo>
                <a:lnTo>
                  <a:pt x="3292" y="2056"/>
                </a:lnTo>
                <a:lnTo>
                  <a:pt x="3372" y="2081"/>
                </a:lnTo>
                <a:lnTo>
                  <a:pt x="3450" y="2112"/>
                </a:lnTo>
                <a:lnTo>
                  <a:pt x="3524" y="2148"/>
                </a:lnTo>
                <a:lnTo>
                  <a:pt x="3594" y="2190"/>
                </a:lnTo>
                <a:lnTo>
                  <a:pt x="3660" y="2238"/>
                </a:lnTo>
                <a:lnTo>
                  <a:pt x="3723" y="2291"/>
                </a:lnTo>
                <a:lnTo>
                  <a:pt x="3781" y="2349"/>
                </a:lnTo>
                <a:lnTo>
                  <a:pt x="3834" y="2412"/>
                </a:lnTo>
                <a:lnTo>
                  <a:pt x="3882" y="2478"/>
                </a:lnTo>
                <a:lnTo>
                  <a:pt x="3925" y="2548"/>
                </a:lnTo>
                <a:lnTo>
                  <a:pt x="3961" y="2622"/>
                </a:lnTo>
                <a:lnTo>
                  <a:pt x="3991" y="2700"/>
                </a:lnTo>
                <a:lnTo>
                  <a:pt x="4016" y="2780"/>
                </a:lnTo>
                <a:lnTo>
                  <a:pt x="4035" y="2863"/>
                </a:lnTo>
                <a:lnTo>
                  <a:pt x="4046" y="2948"/>
                </a:lnTo>
                <a:lnTo>
                  <a:pt x="4049" y="3036"/>
                </a:lnTo>
                <a:lnTo>
                  <a:pt x="4046" y="3123"/>
                </a:lnTo>
                <a:lnTo>
                  <a:pt x="4035" y="3208"/>
                </a:lnTo>
                <a:lnTo>
                  <a:pt x="4016" y="3291"/>
                </a:lnTo>
                <a:lnTo>
                  <a:pt x="3991" y="3371"/>
                </a:lnTo>
                <a:lnTo>
                  <a:pt x="3961" y="3448"/>
                </a:lnTo>
                <a:lnTo>
                  <a:pt x="3925" y="3522"/>
                </a:lnTo>
                <a:lnTo>
                  <a:pt x="3882" y="3593"/>
                </a:lnTo>
                <a:lnTo>
                  <a:pt x="3834" y="3660"/>
                </a:lnTo>
                <a:lnTo>
                  <a:pt x="3781" y="3721"/>
                </a:lnTo>
                <a:lnTo>
                  <a:pt x="3723" y="3779"/>
                </a:lnTo>
                <a:lnTo>
                  <a:pt x="3660" y="3832"/>
                </a:lnTo>
                <a:lnTo>
                  <a:pt x="3594" y="3880"/>
                </a:lnTo>
                <a:lnTo>
                  <a:pt x="3524" y="3923"/>
                </a:lnTo>
                <a:lnTo>
                  <a:pt x="3450" y="3960"/>
                </a:lnTo>
                <a:lnTo>
                  <a:pt x="3372" y="3991"/>
                </a:lnTo>
                <a:lnTo>
                  <a:pt x="3292" y="4015"/>
                </a:lnTo>
                <a:lnTo>
                  <a:pt x="3210" y="4033"/>
                </a:lnTo>
                <a:lnTo>
                  <a:pt x="3125" y="4044"/>
                </a:lnTo>
                <a:lnTo>
                  <a:pt x="3037" y="4047"/>
                </a:lnTo>
                <a:lnTo>
                  <a:pt x="2950" y="4044"/>
                </a:lnTo>
                <a:lnTo>
                  <a:pt x="2864" y="4033"/>
                </a:lnTo>
                <a:lnTo>
                  <a:pt x="2781" y="4015"/>
                </a:lnTo>
                <a:lnTo>
                  <a:pt x="2701" y="3991"/>
                </a:lnTo>
                <a:lnTo>
                  <a:pt x="2624" y="3960"/>
                </a:lnTo>
                <a:lnTo>
                  <a:pt x="2550" y="3923"/>
                </a:lnTo>
                <a:lnTo>
                  <a:pt x="2479" y="3880"/>
                </a:lnTo>
                <a:lnTo>
                  <a:pt x="2413" y="3832"/>
                </a:lnTo>
                <a:lnTo>
                  <a:pt x="2350" y="3779"/>
                </a:lnTo>
                <a:lnTo>
                  <a:pt x="2292" y="3721"/>
                </a:lnTo>
                <a:lnTo>
                  <a:pt x="2239" y="3660"/>
                </a:lnTo>
                <a:lnTo>
                  <a:pt x="2191" y="3593"/>
                </a:lnTo>
                <a:lnTo>
                  <a:pt x="2150" y="3522"/>
                </a:lnTo>
                <a:lnTo>
                  <a:pt x="2113" y="3448"/>
                </a:lnTo>
                <a:lnTo>
                  <a:pt x="2082" y="3371"/>
                </a:lnTo>
                <a:lnTo>
                  <a:pt x="2057" y="3291"/>
                </a:lnTo>
                <a:lnTo>
                  <a:pt x="2039" y="3208"/>
                </a:lnTo>
                <a:lnTo>
                  <a:pt x="2028" y="3123"/>
                </a:lnTo>
                <a:lnTo>
                  <a:pt x="2024" y="3036"/>
                </a:lnTo>
                <a:lnTo>
                  <a:pt x="2028" y="2948"/>
                </a:lnTo>
                <a:lnTo>
                  <a:pt x="2039" y="2863"/>
                </a:lnTo>
                <a:lnTo>
                  <a:pt x="2057" y="2780"/>
                </a:lnTo>
                <a:lnTo>
                  <a:pt x="2082" y="2700"/>
                </a:lnTo>
                <a:lnTo>
                  <a:pt x="2113" y="2622"/>
                </a:lnTo>
                <a:lnTo>
                  <a:pt x="2150" y="2548"/>
                </a:lnTo>
                <a:lnTo>
                  <a:pt x="2191" y="2478"/>
                </a:lnTo>
                <a:lnTo>
                  <a:pt x="2239" y="2412"/>
                </a:lnTo>
                <a:lnTo>
                  <a:pt x="2292" y="2349"/>
                </a:lnTo>
                <a:lnTo>
                  <a:pt x="2350" y="2291"/>
                </a:lnTo>
                <a:lnTo>
                  <a:pt x="2413" y="2238"/>
                </a:lnTo>
                <a:lnTo>
                  <a:pt x="2479" y="2190"/>
                </a:lnTo>
                <a:lnTo>
                  <a:pt x="2550" y="2148"/>
                </a:lnTo>
                <a:lnTo>
                  <a:pt x="2624" y="2112"/>
                </a:lnTo>
                <a:lnTo>
                  <a:pt x="2701" y="2081"/>
                </a:lnTo>
                <a:lnTo>
                  <a:pt x="2781" y="2056"/>
                </a:lnTo>
                <a:lnTo>
                  <a:pt x="2864" y="2039"/>
                </a:lnTo>
                <a:lnTo>
                  <a:pt x="2950" y="2028"/>
                </a:lnTo>
                <a:lnTo>
                  <a:pt x="3037" y="2024"/>
                </a:lnTo>
                <a:close/>
                <a:moveTo>
                  <a:pt x="2024" y="1518"/>
                </a:moveTo>
                <a:lnTo>
                  <a:pt x="2530" y="1518"/>
                </a:lnTo>
                <a:lnTo>
                  <a:pt x="2530" y="2024"/>
                </a:lnTo>
                <a:lnTo>
                  <a:pt x="2024" y="2024"/>
                </a:lnTo>
                <a:lnTo>
                  <a:pt x="2024" y="1518"/>
                </a:lnTo>
                <a:close/>
                <a:moveTo>
                  <a:pt x="1265" y="1518"/>
                </a:moveTo>
                <a:lnTo>
                  <a:pt x="1772" y="1518"/>
                </a:lnTo>
                <a:lnTo>
                  <a:pt x="1772" y="2024"/>
                </a:lnTo>
                <a:lnTo>
                  <a:pt x="1265" y="2024"/>
                </a:lnTo>
                <a:lnTo>
                  <a:pt x="1265" y="1518"/>
                </a:lnTo>
                <a:close/>
                <a:moveTo>
                  <a:pt x="506" y="1518"/>
                </a:moveTo>
                <a:lnTo>
                  <a:pt x="1012" y="1518"/>
                </a:lnTo>
                <a:lnTo>
                  <a:pt x="1012" y="2024"/>
                </a:lnTo>
                <a:lnTo>
                  <a:pt x="506" y="2024"/>
                </a:lnTo>
                <a:lnTo>
                  <a:pt x="506" y="1518"/>
                </a:lnTo>
                <a:close/>
                <a:moveTo>
                  <a:pt x="274" y="505"/>
                </a:moveTo>
                <a:lnTo>
                  <a:pt x="379" y="505"/>
                </a:lnTo>
                <a:lnTo>
                  <a:pt x="379" y="632"/>
                </a:lnTo>
                <a:lnTo>
                  <a:pt x="383" y="673"/>
                </a:lnTo>
                <a:lnTo>
                  <a:pt x="393" y="712"/>
                </a:lnTo>
                <a:lnTo>
                  <a:pt x="407" y="748"/>
                </a:lnTo>
                <a:lnTo>
                  <a:pt x="428" y="781"/>
                </a:lnTo>
                <a:lnTo>
                  <a:pt x="454" y="811"/>
                </a:lnTo>
                <a:lnTo>
                  <a:pt x="484" y="837"/>
                </a:lnTo>
                <a:lnTo>
                  <a:pt x="516" y="857"/>
                </a:lnTo>
                <a:lnTo>
                  <a:pt x="553" y="872"/>
                </a:lnTo>
                <a:lnTo>
                  <a:pt x="592" y="882"/>
                </a:lnTo>
                <a:lnTo>
                  <a:pt x="633" y="886"/>
                </a:lnTo>
                <a:lnTo>
                  <a:pt x="673" y="882"/>
                </a:lnTo>
                <a:lnTo>
                  <a:pt x="713" y="872"/>
                </a:lnTo>
                <a:lnTo>
                  <a:pt x="748" y="857"/>
                </a:lnTo>
                <a:lnTo>
                  <a:pt x="782" y="837"/>
                </a:lnTo>
                <a:lnTo>
                  <a:pt x="811" y="811"/>
                </a:lnTo>
                <a:lnTo>
                  <a:pt x="837" y="781"/>
                </a:lnTo>
                <a:lnTo>
                  <a:pt x="857" y="748"/>
                </a:lnTo>
                <a:lnTo>
                  <a:pt x="873" y="712"/>
                </a:lnTo>
                <a:lnTo>
                  <a:pt x="883" y="673"/>
                </a:lnTo>
                <a:lnTo>
                  <a:pt x="885" y="632"/>
                </a:lnTo>
                <a:lnTo>
                  <a:pt x="885" y="505"/>
                </a:lnTo>
                <a:lnTo>
                  <a:pt x="2404" y="505"/>
                </a:lnTo>
                <a:lnTo>
                  <a:pt x="2404" y="632"/>
                </a:lnTo>
                <a:lnTo>
                  <a:pt x="2407" y="673"/>
                </a:lnTo>
                <a:lnTo>
                  <a:pt x="2417" y="712"/>
                </a:lnTo>
                <a:lnTo>
                  <a:pt x="2433" y="748"/>
                </a:lnTo>
                <a:lnTo>
                  <a:pt x="2452" y="781"/>
                </a:lnTo>
                <a:lnTo>
                  <a:pt x="2478" y="811"/>
                </a:lnTo>
                <a:lnTo>
                  <a:pt x="2508" y="837"/>
                </a:lnTo>
                <a:lnTo>
                  <a:pt x="2541" y="857"/>
                </a:lnTo>
                <a:lnTo>
                  <a:pt x="2577" y="872"/>
                </a:lnTo>
                <a:lnTo>
                  <a:pt x="2616" y="882"/>
                </a:lnTo>
                <a:lnTo>
                  <a:pt x="2657" y="886"/>
                </a:lnTo>
                <a:lnTo>
                  <a:pt x="2699" y="882"/>
                </a:lnTo>
                <a:lnTo>
                  <a:pt x="2737" y="872"/>
                </a:lnTo>
                <a:lnTo>
                  <a:pt x="2774" y="857"/>
                </a:lnTo>
                <a:lnTo>
                  <a:pt x="2807" y="837"/>
                </a:lnTo>
                <a:lnTo>
                  <a:pt x="2837" y="811"/>
                </a:lnTo>
                <a:lnTo>
                  <a:pt x="2861" y="781"/>
                </a:lnTo>
                <a:lnTo>
                  <a:pt x="2882" y="748"/>
                </a:lnTo>
                <a:lnTo>
                  <a:pt x="2897" y="712"/>
                </a:lnTo>
                <a:lnTo>
                  <a:pt x="2907" y="673"/>
                </a:lnTo>
                <a:lnTo>
                  <a:pt x="2910" y="632"/>
                </a:lnTo>
                <a:lnTo>
                  <a:pt x="2910" y="505"/>
                </a:lnTo>
                <a:lnTo>
                  <a:pt x="3016" y="505"/>
                </a:lnTo>
                <a:lnTo>
                  <a:pt x="3061" y="509"/>
                </a:lnTo>
                <a:lnTo>
                  <a:pt x="3102" y="520"/>
                </a:lnTo>
                <a:lnTo>
                  <a:pt x="3142" y="537"/>
                </a:lnTo>
                <a:lnTo>
                  <a:pt x="3178" y="560"/>
                </a:lnTo>
                <a:lnTo>
                  <a:pt x="3210" y="587"/>
                </a:lnTo>
                <a:lnTo>
                  <a:pt x="3237" y="620"/>
                </a:lnTo>
                <a:lnTo>
                  <a:pt x="3259" y="656"/>
                </a:lnTo>
                <a:lnTo>
                  <a:pt x="3276" y="696"/>
                </a:lnTo>
                <a:lnTo>
                  <a:pt x="3286" y="739"/>
                </a:lnTo>
                <a:lnTo>
                  <a:pt x="3290" y="784"/>
                </a:lnTo>
                <a:lnTo>
                  <a:pt x="3290" y="1771"/>
                </a:lnTo>
                <a:lnTo>
                  <a:pt x="3037" y="1771"/>
                </a:lnTo>
                <a:lnTo>
                  <a:pt x="3037" y="1265"/>
                </a:lnTo>
                <a:lnTo>
                  <a:pt x="253" y="1265"/>
                </a:lnTo>
                <a:lnTo>
                  <a:pt x="253" y="3010"/>
                </a:lnTo>
                <a:lnTo>
                  <a:pt x="256" y="3022"/>
                </a:lnTo>
                <a:lnTo>
                  <a:pt x="263" y="3032"/>
                </a:lnTo>
                <a:lnTo>
                  <a:pt x="274" y="3036"/>
                </a:lnTo>
                <a:lnTo>
                  <a:pt x="1772" y="3036"/>
                </a:lnTo>
                <a:lnTo>
                  <a:pt x="1772" y="3288"/>
                </a:lnTo>
                <a:lnTo>
                  <a:pt x="274" y="3288"/>
                </a:lnTo>
                <a:lnTo>
                  <a:pt x="230" y="3284"/>
                </a:lnTo>
                <a:lnTo>
                  <a:pt x="187" y="3275"/>
                </a:lnTo>
                <a:lnTo>
                  <a:pt x="148" y="3257"/>
                </a:lnTo>
                <a:lnTo>
                  <a:pt x="112" y="3235"/>
                </a:lnTo>
                <a:lnTo>
                  <a:pt x="80" y="3207"/>
                </a:lnTo>
                <a:lnTo>
                  <a:pt x="53" y="3175"/>
                </a:lnTo>
                <a:lnTo>
                  <a:pt x="31" y="3138"/>
                </a:lnTo>
                <a:lnTo>
                  <a:pt x="13" y="3099"/>
                </a:lnTo>
                <a:lnTo>
                  <a:pt x="3" y="3055"/>
                </a:lnTo>
                <a:lnTo>
                  <a:pt x="0" y="3010"/>
                </a:lnTo>
                <a:lnTo>
                  <a:pt x="0" y="784"/>
                </a:lnTo>
                <a:lnTo>
                  <a:pt x="3" y="739"/>
                </a:lnTo>
                <a:lnTo>
                  <a:pt x="13" y="696"/>
                </a:lnTo>
                <a:lnTo>
                  <a:pt x="31" y="656"/>
                </a:lnTo>
                <a:lnTo>
                  <a:pt x="53" y="620"/>
                </a:lnTo>
                <a:lnTo>
                  <a:pt x="80" y="587"/>
                </a:lnTo>
                <a:lnTo>
                  <a:pt x="112" y="560"/>
                </a:lnTo>
                <a:lnTo>
                  <a:pt x="148" y="537"/>
                </a:lnTo>
                <a:lnTo>
                  <a:pt x="187" y="520"/>
                </a:lnTo>
                <a:lnTo>
                  <a:pt x="230" y="509"/>
                </a:lnTo>
                <a:lnTo>
                  <a:pt x="274" y="505"/>
                </a:lnTo>
                <a:close/>
                <a:moveTo>
                  <a:pt x="2657" y="0"/>
                </a:moveTo>
                <a:lnTo>
                  <a:pt x="2686" y="3"/>
                </a:lnTo>
                <a:lnTo>
                  <a:pt x="2712" y="13"/>
                </a:lnTo>
                <a:lnTo>
                  <a:pt x="2737" y="28"/>
                </a:lnTo>
                <a:lnTo>
                  <a:pt x="2755" y="48"/>
                </a:lnTo>
                <a:lnTo>
                  <a:pt x="2771" y="71"/>
                </a:lnTo>
                <a:lnTo>
                  <a:pt x="2780" y="97"/>
                </a:lnTo>
                <a:lnTo>
                  <a:pt x="2784" y="126"/>
                </a:lnTo>
                <a:lnTo>
                  <a:pt x="2784" y="632"/>
                </a:lnTo>
                <a:lnTo>
                  <a:pt x="2780" y="662"/>
                </a:lnTo>
                <a:lnTo>
                  <a:pt x="2771" y="688"/>
                </a:lnTo>
                <a:lnTo>
                  <a:pt x="2755" y="711"/>
                </a:lnTo>
                <a:lnTo>
                  <a:pt x="2737" y="731"/>
                </a:lnTo>
                <a:lnTo>
                  <a:pt x="2712" y="745"/>
                </a:lnTo>
                <a:lnTo>
                  <a:pt x="2686" y="755"/>
                </a:lnTo>
                <a:lnTo>
                  <a:pt x="2657" y="759"/>
                </a:lnTo>
                <a:lnTo>
                  <a:pt x="2628" y="755"/>
                </a:lnTo>
                <a:lnTo>
                  <a:pt x="2601" y="745"/>
                </a:lnTo>
                <a:lnTo>
                  <a:pt x="2578" y="731"/>
                </a:lnTo>
                <a:lnTo>
                  <a:pt x="2558" y="711"/>
                </a:lnTo>
                <a:lnTo>
                  <a:pt x="2544" y="688"/>
                </a:lnTo>
                <a:lnTo>
                  <a:pt x="2534" y="662"/>
                </a:lnTo>
                <a:lnTo>
                  <a:pt x="2530" y="632"/>
                </a:lnTo>
                <a:lnTo>
                  <a:pt x="2530" y="126"/>
                </a:lnTo>
                <a:lnTo>
                  <a:pt x="2534" y="97"/>
                </a:lnTo>
                <a:lnTo>
                  <a:pt x="2544" y="71"/>
                </a:lnTo>
                <a:lnTo>
                  <a:pt x="2558" y="48"/>
                </a:lnTo>
                <a:lnTo>
                  <a:pt x="2578" y="28"/>
                </a:lnTo>
                <a:lnTo>
                  <a:pt x="2601" y="13"/>
                </a:lnTo>
                <a:lnTo>
                  <a:pt x="2628" y="3"/>
                </a:lnTo>
                <a:lnTo>
                  <a:pt x="2657" y="0"/>
                </a:lnTo>
                <a:close/>
                <a:moveTo>
                  <a:pt x="633" y="0"/>
                </a:moveTo>
                <a:lnTo>
                  <a:pt x="661" y="3"/>
                </a:lnTo>
                <a:lnTo>
                  <a:pt x="688" y="13"/>
                </a:lnTo>
                <a:lnTo>
                  <a:pt x="711" y="28"/>
                </a:lnTo>
                <a:lnTo>
                  <a:pt x="731" y="48"/>
                </a:lnTo>
                <a:lnTo>
                  <a:pt x="746" y="71"/>
                </a:lnTo>
                <a:lnTo>
                  <a:pt x="756" y="97"/>
                </a:lnTo>
                <a:lnTo>
                  <a:pt x="759" y="126"/>
                </a:lnTo>
                <a:lnTo>
                  <a:pt x="759" y="632"/>
                </a:lnTo>
                <a:lnTo>
                  <a:pt x="756" y="662"/>
                </a:lnTo>
                <a:lnTo>
                  <a:pt x="746" y="688"/>
                </a:lnTo>
                <a:lnTo>
                  <a:pt x="731" y="711"/>
                </a:lnTo>
                <a:lnTo>
                  <a:pt x="711" y="731"/>
                </a:lnTo>
                <a:lnTo>
                  <a:pt x="688" y="745"/>
                </a:lnTo>
                <a:lnTo>
                  <a:pt x="661" y="755"/>
                </a:lnTo>
                <a:lnTo>
                  <a:pt x="633" y="759"/>
                </a:lnTo>
                <a:lnTo>
                  <a:pt x="603" y="755"/>
                </a:lnTo>
                <a:lnTo>
                  <a:pt x="577" y="745"/>
                </a:lnTo>
                <a:lnTo>
                  <a:pt x="554" y="731"/>
                </a:lnTo>
                <a:lnTo>
                  <a:pt x="534" y="711"/>
                </a:lnTo>
                <a:lnTo>
                  <a:pt x="519" y="688"/>
                </a:lnTo>
                <a:lnTo>
                  <a:pt x="510" y="662"/>
                </a:lnTo>
                <a:lnTo>
                  <a:pt x="506" y="632"/>
                </a:lnTo>
                <a:lnTo>
                  <a:pt x="506" y="126"/>
                </a:lnTo>
                <a:lnTo>
                  <a:pt x="510" y="97"/>
                </a:lnTo>
                <a:lnTo>
                  <a:pt x="519" y="71"/>
                </a:lnTo>
                <a:lnTo>
                  <a:pt x="534" y="48"/>
                </a:lnTo>
                <a:lnTo>
                  <a:pt x="554" y="28"/>
                </a:lnTo>
                <a:lnTo>
                  <a:pt x="577" y="13"/>
                </a:lnTo>
                <a:lnTo>
                  <a:pt x="603" y="3"/>
                </a:lnTo>
                <a:lnTo>
                  <a:pt x="633" y="0"/>
                </a:lnTo>
                <a:close/>
              </a:path>
            </a:pathLst>
          </a:custGeom>
          <a:solidFill>
            <a:srgbClr val="1B4A69"/>
          </a:solidFill>
          <a:ln w="0">
            <a:noFill/>
            <a:prstDash val="solid"/>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25606" name="Content Placeholder 2">
            <a:extLst>
              <a:ext uri="{FF2B5EF4-FFF2-40B4-BE49-F238E27FC236}">
                <a16:creationId xmlns:a16="http://schemas.microsoft.com/office/drawing/2014/main" id="{C167C61C-4F87-4D4B-A315-D862A6C4C7AE}"/>
              </a:ext>
            </a:extLst>
          </p:cNvPr>
          <p:cNvSpPr txBox="1">
            <a:spLocks/>
          </p:cNvSpPr>
          <p:nvPr/>
        </p:nvSpPr>
        <p:spPr bwMode="auto">
          <a:xfrm>
            <a:off x="5727474" y="2154894"/>
            <a:ext cx="4088946" cy="374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914400" indent="-319088">
              <a:spcBef>
                <a:spcPct val="20000"/>
              </a:spcBef>
              <a:buChar char="•"/>
              <a:defRPr>
                <a:solidFill>
                  <a:schemeClr val="tx1"/>
                </a:solidFill>
                <a:latin typeface="Arial" panose="020B0604020202020204" pitchFamily="34" charset="0"/>
              </a:defRPr>
            </a:lvl3pPr>
            <a:lvl4pPr marL="1371600" indent="-319088">
              <a:spcBef>
                <a:spcPct val="20000"/>
              </a:spcBef>
              <a:buChar char="–"/>
              <a:defRPr sz="2200">
                <a:solidFill>
                  <a:schemeClr val="tx1"/>
                </a:solidFill>
                <a:latin typeface="Arial" panose="020B0604020202020204" pitchFamily="34" charset="0"/>
              </a:defRPr>
            </a:lvl4pPr>
            <a:lvl5pPr marL="1828800" indent="-319088">
              <a:spcBef>
                <a:spcPct val="20000"/>
              </a:spcBef>
              <a:buChar char="»"/>
              <a:defRPr sz="2200">
                <a:solidFill>
                  <a:schemeClr val="tx1"/>
                </a:solidFill>
                <a:latin typeface="Arial" panose="020B0604020202020204" pitchFamily="34" charset="0"/>
              </a:defRPr>
            </a:lvl5pPr>
            <a:lvl6pPr indent="-319088" eaLnBrk="0" fontAlgn="base" hangingPunct="0">
              <a:spcBef>
                <a:spcPct val="20000"/>
              </a:spcBef>
              <a:spcAft>
                <a:spcPct val="0"/>
              </a:spcAft>
              <a:buChar char="»"/>
              <a:defRPr sz="2200">
                <a:solidFill>
                  <a:schemeClr val="tx1"/>
                </a:solidFill>
                <a:latin typeface="Arial" panose="020B0604020202020204" pitchFamily="34" charset="0"/>
              </a:defRPr>
            </a:lvl6pPr>
            <a:lvl7pPr indent="-319088" eaLnBrk="0" fontAlgn="base" hangingPunct="0">
              <a:spcBef>
                <a:spcPct val="20000"/>
              </a:spcBef>
              <a:spcAft>
                <a:spcPct val="0"/>
              </a:spcAft>
              <a:buChar char="»"/>
              <a:defRPr sz="2200">
                <a:solidFill>
                  <a:schemeClr val="tx1"/>
                </a:solidFill>
                <a:latin typeface="Arial" panose="020B0604020202020204" pitchFamily="34" charset="0"/>
              </a:defRPr>
            </a:lvl7pPr>
            <a:lvl8pPr indent="-319088" eaLnBrk="0" fontAlgn="base" hangingPunct="0">
              <a:spcBef>
                <a:spcPct val="20000"/>
              </a:spcBef>
              <a:spcAft>
                <a:spcPct val="0"/>
              </a:spcAft>
              <a:buChar char="»"/>
              <a:defRPr sz="2200">
                <a:solidFill>
                  <a:schemeClr val="tx1"/>
                </a:solidFill>
                <a:latin typeface="Arial" panose="020B0604020202020204" pitchFamily="34" charset="0"/>
              </a:defRPr>
            </a:lvl8pPr>
            <a:lvl9pPr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lnSpc>
                <a:spcPct val="90000"/>
              </a:lnSpc>
              <a:spcBef>
                <a:spcPts val="714"/>
              </a:spcBef>
              <a:buNone/>
            </a:pPr>
            <a:endParaRPr lang="en-US" altLang="en-US" sz="1429">
              <a:solidFill>
                <a:srgbClr val="2B4277"/>
              </a:solidFill>
              <a:latin typeface="Times" panose="02020603050405020304" pitchFamily="18" charset="0"/>
              <a:cs typeface="Times" panose="02020603050405020304" pitchFamily="18" charset="0"/>
            </a:endParaRPr>
          </a:p>
          <a:p>
            <a:pPr algn="r" rtl="1">
              <a:lnSpc>
                <a:spcPct val="90000"/>
              </a:lnSpc>
              <a:spcBef>
                <a:spcPts val="714"/>
              </a:spcBef>
              <a:buNone/>
            </a:pPr>
            <a:endParaRPr lang="en-US" altLang="en-US" sz="1429" b="1">
              <a:latin typeface="Times" panose="02020603050405020304" pitchFamily="18" charset="0"/>
              <a:cs typeface="Times" panose="02020603050405020304" pitchFamily="18" charset="0"/>
            </a:endParaRPr>
          </a:p>
        </p:txBody>
      </p:sp>
      <p:sp>
        <p:nvSpPr>
          <p:cNvPr id="25607" name="TextBox 140">
            <a:extLst>
              <a:ext uri="{FF2B5EF4-FFF2-40B4-BE49-F238E27FC236}">
                <a16:creationId xmlns:a16="http://schemas.microsoft.com/office/drawing/2014/main" id="{B5CBB5A4-132B-451B-9A73-57B7E3261F0A}"/>
              </a:ext>
            </a:extLst>
          </p:cNvPr>
          <p:cNvSpPr txBox="1">
            <a:spLocks noChangeArrowheads="1"/>
          </p:cNvSpPr>
          <p:nvPr/>
        </p:nvSpPr>
        <p:spPr bwMode="auto">
          <a:xfrm>
            <a:off x="1853973" y="2246742"/>
            <a:ext cx="1020536" cy="5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ar-DZ" altLang="en-US" sz="1429" b="1">
                <a:solidFill>
                  <a:srgbClr val="C00000"/>
                </a:solidFill>
                <a:latin typeface="Times" panose="02020603050405020304" pitchFamily="18" charset="0"/>
                <a:cs typeface="Times" panose="02020603050405020304" pitchFamily="18" charset="0"/>
              </a:rPr>
              <a:t>تحديد الموازنة</a:t>
            </a:r>
          </a:p>
        </p:txBody>
      </p:sp>
      <p:sp>
        <p:nvSpPr>
          <p:cNvPr id="25608" name="TextBox 141">
            <a:extLst>
              <a:ext uri="{FF2B5EF4-FFF2-40B4-BE49-F238E27FC236}">
                <a16:creationId xmlns:a16="http://schemas.microsoft.com/office/drawing/2014/main" id="{8986439C-09AA-4738-A7F5-01334AB59008}"/>
              </a:ext>
            </a:extLst>
          </p:cNvPr>
          <p:cNvSpPr txBox="1">
            <a:spLocks noChangeArrowheads="1"/>
          </p:cNvSpPr>
          <p:nvPr/>
        </p:nvSpPr>
        <p:spPr bwMode="auto">
          <a:xfrm>
            <a:off x="3701143" y="1709260"/>
            <a:ext cx="1799545" cy="5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ar-DZ" altLang="en-US" sz="1429" b="1">
                <a:solidFill>
                  <a:srgbClr val="C00000"/>
                </a:solidFill>
                <a:latin typeface="Times" panose="02020603050405020304" pitchFamily="18" charset="0"/>
                <a:cs typeface="Times" panose="02020603050405020304" pitchFamily="18" charset="0"/>
              </a:rPr>
              <a:t>تطبيق الخطط – إنفاق واستلام الأموال</a:t>
            </a:r>
          </a:p>
        </p:txBody>
      </p:sp>
      <p:sp>
        <p:nvSpPr>
          <p:cNvPr id="25609" name="TextBox 142">
            <a:extLst>
              <a:ext uri="{FF2B5EF4-FFF2-40B4-BE49-F238E27FC236}">
                <a16:creationId xmlns:a16="http://schemas.microsoft.com/office/drawing/2014/main" id="{65046970-6B3A-42EA-B9E4-B567B70345CC}"/>
              </a:ext>
            </a:extLst>
          </p:cNvPr>
          <p:cNvSpPr txBox="1">
            <a:spLocks noChangeArrowheads="1"/>
          </p:cNvSpPr>
          <p:nvPr/>
        </p:nvSpPr>
        <p:spPr bwMode="auto">
          <a:xfrm>
            <a:off x="3526518" y="5249385"/>
            <a:ext cx="1308554" cy="31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ar-DZ" altLang="en-US" sz="1429" b="1">
                <a:solidFill>
                  <a:srgbClr val="C00000"/>
                </a:solidFill>
                <a:latin typeface="Times" panose="02020603050405020304" pitchFamily="18" charset="0"/>
                <a:cs typeface="Times" panose="02020603050405020304" pitchFamily="18" charset="0"/>
              </a:rPr>
              <a:t>رصد الموازنة</a:t>
            </a:r>
          </a:p>
        </p:txBody>
      </p:sp>
      <p:sp>
        <p:nvSpPr>
          <p:cNvPr id="25610" name="TextBox 143">
            <a:extLst>
              <a:ext uri="{FF2B5EF4-FFF2-40B4-BE49-F238E27FC236}">
                <a16:creationId xmlns:a16="http://schemas.microsoft.com/office/drawing/2014/main" id="{7E8136F0-0D05-4240-A1EF-7B2C2127E02D}"/>
              </a:ext>
            </a:extLst>
          </p:cNvPr>
          <p:cNvSpPr txBox="1">
            <a:spLocks noChangeArrowheads="1"/>
          </p:cNvSpPr>
          <p:nvPr/>
        </p:nvSpPr>
        <p:spPr bwMode="auto">
          <a:xfrm>
            <a:off x="1796143" y="3847849"/>
            <a:ext cx="1196295" cy="5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ar-DZ" altLang="en-US" sz="1429" b="1">
                <a:solidFill>
                  <a:srgbClr val="C00000"/>
                </a:solidFill>
                <a:latin typeface="Times" panose="02020603050405020304" pitchFamily="18" charset="0"/>
                <a:cs typeface="Times" panose="02020603050405020304" pitchFamily="18" charset="0"/>
              </a:rPr>
              <a:t>الد</a:t>
            </a:r>
            <a:r>
              <a:rPr lang="ar-LB" altLang="en-US" sz="1429" b="1">
                <a:solidFill>
                  <a:srgbClr val="C00000"/>
                </a:solidFill>
                <a:latin typeface="Times" panose="02020603050405020304" pitchFamily="18" charset="0"/>
                <a:cs typeface="Times" panose="02020603050405020304" pitchFamily="18" charset="0"/>
              </a:rPr>
              <a:t>ّ</a:t>
            </a:r>
            <a:r>
              <a:rPr lang="ar-DZ" altLang="en-US" sz="1429" b="1">
                <a:solidFill>
                  <a:srgbClr val="C00000"/>
                </a:solidFill>
                <a:latin typeface="Times" panose="02020603050405020304" pitchFamily="18" charset="0"/>
                <a:cs typeface="Times" panose="02020603050405020304" pitchFamily="18" charset="0"/>
              </a:rPr>
              <a:t>مج والت</a:t>
            </a:r>
            <a:r>
              <a:rPr lang="ar-LB" altLang="en-US" sz="1429" b="1">
                <a:solidFill>
                  <a:srgbClr val="C00000"/>
                </a:solidFill>
                <a:latin typeface="Times" panose="02020603050405020304" pitchFamily="18" charset="0"/>
                <a:cs typeface="Times" panose="02020603050405020304" pitchFamily="18" charset="0"/>
              </a:rPr>
              <a:t>ّ</a:t>
            </a:r>
            <a:r>
              <a:rPr lang="ar-DZ" altLang="en-US" sz="1429" b="1">
                <a:solidFill>
                  <a:srgbClr val="C00000"/>
                </a:solidFill>
                <a:latin typeface="Times" panose="02020603050405020304" pitchFamily="18" charset="0"/>
                <a:cs typeface="Times" panose="02020603050405020304" pitchFamily="18" charset="0"/>
              </a:rPr>
              <a:t>عل</a:t>
            </a:r>
            <a:r>
              <a:rPr lang="ar-LB" altLang="en-US" sz="1429" b="1">
                <a:solidFill>
                  <a:srgbClr val="C00000"/>
                </a:solidFill>
                <a:latin typeface="Times" panose="02020603050405020304" pitchFamily="18" charset="0"/>
                <a:cs typeface="Times" panose="02020603050405020304" pitchFamily="18" charset="0"/>
              </a:rPr>
              <a:t>ّ</a:t>
            </a:r>
            <a:r>
              <a:rPr lang="ar-DZ" altLang="en-US" sz="1429" b="1">
                <a:solidFill>
                  <a:srgbClr val="C00000"/>
                </a:solidFill>
                <a:latin typeface="Times" panose="02020603050405020304" pitchFamily="18" charset="0"/>
                <a:cs typeface="Times" panose="02020603050405020304" pitchFamily="18" charset="0"/>
              </a:rPr>
              <a:t>م وات</a:t>
            </a:r>
            <a:r>
              <a:rPr lang="ar-LB" altLang="en-US" sz="1429" b="1">
                <a:solidFill>
                  <a:srgbClr val="C00000"/>
                </a:solidFill>
                <a:latin typeface="Times" panose="02020603050405020304" pitchFamily="18" charset="0"/>
                <a:cs typeface="Times" panose="02020603050405020304" pitchFamily="18" charset="0"/>
              </a:rPr>
              <a:t>ّ</a:t>
            </a:r>
            <a:r>
              <a:rPr lang="ar-DZ" altLang="en-US" sz="1429" b="1">
                <a:solidFill>
                  <a:srgbClr val="C00000"/>
                </a:solidFill>
                <a:latin typeface="Times" panose="02020603050405020304" pitchFamily="18" charset="0"/>
                <a:cs typeface="Times" panose="02020603050405020304" pitchFamily="18" charset="0"/>
              </a:rPr>
              <a:t>خاذ الإجراءات</a:t>
            </a:r>
          </a:p>
        </p:txBody>
      </p:sp>
      <p:sp>
        <p:nvSpPr>
          <p:cNvPr id="25611" name="TextBox 3">
            <a:extLst>
              <a:ext uri="{FF2B5EF4-FFF2-40B4-BE49-F238E27FC236}">
                <a16:creationId xmlns:a16="http://schemas.microsoft.com/office/drawing/2014/main" id="{2E479458-C6DF-4668-BFAE-2313C0C84746}"/>
              </a:ext>
            </a:extLst>
          </p:cNvPr>
          <p:cNvSpPr txBox="1">
            <a:spLocks noChangeArrowheads="1"/>
          </p:cNvSpPr>
          <p:nvPr/>
        </p:nvSpPr>
        <p:spPr bwMode="auto">
          <a:xfrm>
            <a:off x="1850572" y="1942849"/>
            <a:ext cx="1072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2000">
                <a:solidFill>
                  <a:srgbClr val="002A6C"/>
                </a:solidFill>
                <a:cs typeface="Times" panose="02020603050405020304" pitchFamily="18" charset="0"/>
              </a:rPr>
              <a:t>الت</a:t>
            </a:r>
            <a:r>
              <a:rPr lang="ar-LB" altLang="en-US" sz="2000">
                <a:solidFill>
                  <a:srgbClr val="002A6C"/>
                </a:solidFill>
                <a:cs typeface="Times" panose="02020603050405020304" pitchFamily="18" charset="0"/>
              </a:rPr>
              <a:t>ّ</a:t>
            </a:r>
            <a:r>
              <a:rPr lang="ar-DZ" altLang="en-US" sz="2000">
                <a:solidFill>
                  <a:srgbClr val="002A6C"/>
                </a:solidFill>
                <a:cs typeface="Times" panose="02020603050405020304" pitchFamily="18" charset="0"/>
              </a:rPr>
              <a:t>خطيط </a:t>
            </a:r>
            <a:endParaRPr lang="en-US" altLang="en-US" sz="2000">
              <a:solidFill>
                <a:srgbClr val="002A6C"/>
              </a:solidFill>
              <a:cs typeface="Times" panose="02020603050405020304" pitchFamily="18" charset="0"/>
            </a:endParaRPr>
          </a:p>
        </p:txBody>
      </p:sp>
      <p:sp>
        <p:nvSpPr>
          <p:cNvPr id="25612" name="TextBox 43">
            <a:extLst>
              <a:ext uri="{FF2B5EF4-FFF2-40B4-BE49-F238E27FC236}">
                <a16:creationId xmlns:a16="http://schemas.microsoft.com/office/drawing/2014/main" id="{668497C6-D801-416D-ADED-4A02E32ACF18}"/>
              </a:ext>
            </a:extLst>
          </p:cNvPr>
          <p:cNvSpPr txBox="1">
            <a:spLocks noChangeArrowheads="1"/>
          </p:cNvSpPr>
          <p:nvPr/>
        </p:nvSpPr>
        <p:spPr bwMode="auto">
          <a:xfrm>
            <a:off x="4323671" y="1448456"/>
            <a:ext cx="1072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2000">
                <a:solidFill>
                  <a:srgbClr val="002A6C"/>
                </a:solidFill>
                <a:cs typeface="Times" panose="02020603050405020304" pitchFamily="18" charset="0"/>
              </a:rPr>
              <a:t>الت</a:t>
            </a:r>
            <a:r>
              <a:rPr lang="ar-LB" altLang="en-US" sz="2000">
                <a:solidFill>
                  <a:srgbClr val="002A6C"/>
                </a:solidFill>
                <a:cs typeface="Times" panose="02020603050405020304" pitchFamily="18" charset="0"/>
              </a:rPr>
              <a:t>ّ</a:t>
            </a:r>
            <a:r>
              <a:rPr lang="ar-DZ" altLang="en-US" sz="2000">
                <a:solidFill>
                  <a:srgbClr val="002A6C"/>
                </a:solidFill>
                <a:cs typeface="Times" panose="02020603050405020304" pitchFamily="18" charset="0"/>
              </a:rPr>
              <a:t>نفيذ</a:t>
            </a:r>
            <a:endParaRPr lang="en-US" altLang="en-US" sz="2000">
              <a:solidFill>
                <a:srgbClr val="002A6C"/>
              </a:solidFill>
              <a:cs typeface="Times" panose="02020603050405020304" pitchFamily="18" charset="0"/>
            </a:endParaRPr>
          </a:p>
        </p:txBody>
      </p:sp>
      <p:sp>
        <p:nvSpPr>
          <p:cNvPr id="25613" name="TextBox 43">
            <a:extLst>
              <a:ext uri="{FF2B5EF4-FFF2-40B4-BE49-F238E27FC236}">
                <a16:creationId xmlns:a16="http://schemas.microsoft.com/office/drawing/2014/main" id="{2E5882DA-52A7-4A33-8B05-2B6213D1D80F}"/>
              </a:ext>
            </a:extLst>
          </p:cNvPr>
          <p:cNvSpPr txBox="1">
            <a:spLocks noChangeArrowheads="1"/>
          </p:cNvSpPr>
          <p:nvPr/>
        </p:nvSpPr>
        <p:spPr bwMode="auto">
          <a:xfrm>
            <a:off x="3608161" y="4917144"/>
            <a:ext cx="1072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2000">
                <a:solidFill>
                  <a:srgbClr val="002A6C"/>
                </a:solidFill>
                <a:cs typeface="Times" panose="02020603050405020304" pitchFamily="18" charset="0"/>
              </a:rPr>
              <a:t>المراجعة</a:t>
            </a:r>
            <a:endParaRPr lang="en-US" altLang="en-US" sz="2000">
              <a:solidFill>
                <a:srgbClr val="002A6C"/>
              </a:solidFill>
              <a:cs typeface="Times" panose="02020603050405020304" pitchFamily="18" charset="0"/>
            </a:endParaRPr>
          </a:p>
        </p:txBody>
      </p:sp>
      <p:sp>
        <p:nvSpPr>
          <p:cNvPr id="25614" name="Content Placeholder 2">
            <a:extLst>
              <a:ext uri="{FF2B5EF4-FFF2-40B4-BE49-F238E27FC236}">
                <a16:creationId xmlns:a16="http://schemas.microsoft.com/office/drawing/2014/main" id="{4906BA9A-F0FB-4C9B-8A75-91035D95A4D0}"/>
              </a:ext>
            </a:extLst>
          </p:cNvPr>
          <p:cNvSpPr txBox="1">
            <a:spLocks/>
          </p:cNvSpPr>
          <p:nvPr/>
        </p:nvSpPr>
        <p:spPr bwMode="auto">
          <a:xfrm>
            <a:off x="5741081" y="2051706"/>
            <a:ext cx="4088946" cy="374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914400" indent="-319088">
              <a:spcBef>
                <a:spcPct val="20000"/>
              </a:spcBef>
              <a:buChar char="•"/>
              <a:defRPr>
                <a:solidFill>
                  <a:schemeClr val="tx1"/>
                </a:solidFill>
                <a:latin typeface="Arial" panose="020B0604020202020204" pitchFamily="34" charset="0"/>
              </a:defRPr>
            </a:lvl3pPr>
            <a:lvl4pPr marL="1371600" indent="-319088">
              <a:spcBef>
                <a:spcPct val="20000"/>
              </a:spcBef>
              <a:buChar char="–"/>
              <a:defRPr sz="2200">
                <a:solidFill>
                  <a:schemeClr val="tx1"/>
                </a:solidFill>
                <a:latin typeface="Arial" panose="020B0604020202020204" pitchFamily="34" charset="0"/>
              </a:defRPr>
            </a:lvl4pPr>
            <a:lvl5pPr marL="1828800" indent="-319088">
              <a:spcBef>
                <a:spcPct val="20000"/>
              </a:spcBef>
              <a:buChar char="»"/>
              <a:defRPr sz="2200">
                <a:solidFill>
                  <a:schemeClr val="tx1"/>
                </a:solidFill>
                <a:latin typeface="Arial" panose="020B0604020202020204" pitchFamily="34" charset="0"/>
              </a:defRPr>
            </a:lvl5pPr>
            <a:lvl6pPr indent="-319088" eaLnBrk="0" fontAlgn="base" hangingPunct="0">
              <a:spcBef>
                <a:spcPct val="20000"/>
              </a:spcBef>
              <a:spcAft>
                <a:spcPct val="0"/>
              </a:spcAft>
              <a:buChar char="»"/>
              <a:defRPr sz="2200">
                <a:solidFill>
                  <a:schemeClr val="tx1"/>
                </a:solidFill>
                <a:latin typeface="Arial" panose="020B0604020202020204" pitchFamily="34" charset="0"/>
              </a:defRPr>
            </a:lvl6pPr>
            <a:lvl7pPr indent="-319088" eaLnBrk="0" fontAlgn="base" hangingPunct="0">
              <a:spcBef>
                <a:spcPct val="20000"/>
              </a:spcBef>
              <a:spcAft>
                <a:spcPct val="0"/>
              </a:spcAft>
              <a:buChar char="»"/>
              <a:defRPr sz="2200">
                <a:solidFill>
                  <a:schemeClr val="tx1"/>
                </a:solidFill>
                <a:latin typeface="Arial" panose="020B0604020202020204" pitchFamily="34" charset="0"/>
              </a:defRPr>
            </a:lvl7pPr>
            <a:lvl8pPr indent="-319088" eaLnBrk="0" fontAlgn="base" hangingPunct="0">
              <a:spcBef>
                <a:spcPct val="20000"/>
              </a:spcBef>
              <a:spcAft>
                <a:spcPct val="0"/>
              </a:spcAft>
              <a:buChar char="»"/>
              <a:defRPr sz="2200">
                <a:solidFill>
                  <a:schemeClr val="tx1"/>
                </a:solidFill>
                <a:latin typeface="Arial" panose="020B0604020202020204" pitchFamily="34" charset="0"/>
              </a:defRPr>
            </a:lvl8pPr>
            <a:lvl9pPr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rtl="1">
              <a:lnSpc>
                <a:spcPct val="90000"/>
              </a:lnSpc>
              <a:spcBef>
                <a:spcPts val="714"/>
              </a:spcBef>
              <a:buNone/>
            </a:pPr>
            <a:r>
              <a:rPr lang="ar-LB" altLang="en-US" sz="1857" b="1" dirty="0">
                <a:solidFill>
                  <a:srgbClr val="C00000"/>
                </a:solidFill>
                <a:latin typeface="Times" panose="02020603050405020304" pitchFamily="18" charset="0"/>
                <a:cs typeface="Times" panose="02020603050405020304" pitchFamily="18" charset="0"/>
              </a:rPr>
              <a:t>التّخطيط</a:t>
            </a:r>
            <a:r>
              <a:rPr lang="ar-LB" altLang="en-US" sz="1857" dirty="0">
                <a:solidFill>
                  <a:srgbClr val="C00000"/>
                </a:solidFill>
                <a:latin typeface="Times" panose="02020603050405020304" pitchFamily="18" charset="0"/>
                <a:cs typeface="Times" panose="02020603050405020304" pitchFamily="18" charset="0"/>
              </a:rPr>
              <a:t>: </a:t>
            </a:r>
            <a:r>
              <a:rPr lang="ar-LB" altLang="en-US" sz="1857" dirty="0">
                <a:solidFill>
                  <a:srgbClr val="283C5D"/>
                </a:solidFill>
                <a:latin typeface="Times" panose="02020603050405020304" pitchFamily="18" charset="0"/>
                <a:cs typeface="Times" panose="02020603050405020304" pitchFamily="18" charset="0"/>
              </a:rPr>
              <a:t>عند إنشاء المنظّمة، تحدّد أهدافها والأنشطة المخطّط لها. أما الخطوة التّالية فهي إعداد خطّة ماليّة لتغطية التّكاليف المترتّبة عن تنفيذ الأنشطة، وكيفيّة الحصول على الأموال. </a:t>
            </a:r>
            <a:endParaRPr lang="en-US" altLang="en-US" sz="1857" dirty="0">
              <a:solidFill>
                <a:srgbClr val="283C5D"/>
              </a:solidFill>
              <a:latin typeface="Times" panose="02020603050405020304" pitchFamily="18" charset="0"/>
              <a:cs typeface="Times" panose="02020603050405020304" pitchFamily="18" charset="0"/>
            </a:endParaRPr>
          </a:p>
          <a:p>
            <a:pPr algn="just" rtl="1">
              <a:lnSpc>
                <a:spcPct val="90000"/>
              </a:lnSpc>
              <a:spcBef>
                <a:spcPts val="714"/>
              </a:spcBef>
              <a:buNone/>
            </a:pPr>
            <a:endParaRPr lang="ar-LB" altLang="en-US" sz="1857" dirty="0">
              <a:solidFill>
                <a:srgbClr val="283C5D"/>
              </a:solidFill>
              <a:latin typeface="Times" panose="02020603050405020304" pitchFamily="18" charset="0"/>
              <a:cs typeface="Times" panose="02020603050405020304" pitchFamily="18" charset="0"/>
            </a:endParaRPr>
          </a:p>
          <a:p>
            <a:pPr algn="just" rtl="1">
              <a:lnSpc>
                <a:spcPct val="90000"/>
              </a:lnSpc>
              <a:spcBef>
                <a:spcPts val="714"/>
              </a:spcBef>
              <a:buNone/>
            </a:pPr>
            <a:r>
              <a:rPr lang="ar-LB" altLang="en-US" sz="1857" b="1" dirty="0">
                <a:solidFill>
                  <a:srgbClr val="C00000"/>
                </a:solidFill>
                <a:latin typeface="Times" panose="02020603050405020304" pitchFamily="18" charset="0"/>
                <a:cs typeface="Times" panose="02020603050405020304" pitchFamily="18" charset="0"/>
              </a:rPr>
              <a:t>التّنفيذ</a:t>
            </a:r>
            <a:r>
              <a:rPr lang="ar-LB" altLang="en-US" sz="1857" dirty="0">
                <a:solidFill>
                  <a:srgbClr val="C00000"/>
                </a:solidFill>
                <a:latin typeface="Times" panose="02020603050405020304" pitchFamily="18" charset="0"/>
                <a:cs typeface="Times" panose="02020603050405020304" pitchFamily="18" charset="0"/>
              </a:rPr>
              <a:t>:</a:t>
            </a:r>
            <a:r>
              <a:rPr lang="en-US" altLang="en-US" sz="1857" dirty="0">
                <a:solidFill>
                  <a:srgbClr val="C00000"/>
                </a:solidFill>
                <a:latin typeface="Times" panose="02020603050405020304" pitchFamily="18" charset="0"/>
                <a:cs typeface="Times" panose="02020603050405020304" pitchFamily="18" charset="0"/>
              </a:rPr>
              <a:t> </a:t>
            </a:r>
            <a:r>
              <a:rPr lang="ar-LB" altLang="en-US" sz="1857" dirty="0">
                <a:solidFill>
                  <a:srgbClr val="283C5D"/>
                </a:solidFill>
                <a:latin typeface="Times" panose="02020603050405020304" pitchFamily="18" charset="0"/>
                <a:cs typeface="Times" panose="02020603050405020304" pitchFamily="18" charset="0"/>
              </a:rPr>
              <a:t>بعد الحصول على الأموال، يتمّ تنفيذ برنامج الأنشطة لتحقيق الأهداف المحدّدة في مرحلة التّخطيط. </a:t>
            </a:r>
            <a:endParaRPr lang="en-US" altLang="en-US" sz="1857" dirty="0">
              <a:solidFill>
                <a:srgbClr val="283C5D"/>
              </a:solidFill>
              <a:latin typeface="Times" panose="02020603050405020304" pitchFamily="18" charset="0"/>
              <a:cs typeface="Times" panose="02020603050405020304" pitchFamily="18" charset="0"/>
            </a:endParaRPr>
          </a:p>
          <a:p>
            <a:pPr algn="just" rtl="1">
              <a:lnSpc>
                <a:spcPct val="90000"/>
              </a:lnSpc>
              <a:spcBef>
                <a:spcPts val="714"/>
              </a:spcBef>
              <a:buNone/>
            </a:pPr>
            <a:endParaRPr lang="ar-LB" altLang="en-US" sz="1857" dirty="0">
              <a:solidFill>
                <a:srgbClr val="283C5D"/>
              </a:solidFill>
              <a:latin typeface="Times" panose="02020603050405020304" pitchFamily="18" charset="0"/>
              <a:cs typeface="Times" panose="02020603050405020304" pitchFamily="18" charset="0"/>
            </a:endParaRPr>
          </a:p>
          <a:p>
            <a:pPr algn="just" rtl="1">
              <a:lnSpc>
                <a:spcPct val="90000"/>
              </a:lnSpc>
              <a:spcBef>
                <a:spcPts val="714"/>
              </a:spcBef>
              <a:buNone/>
            </a:pPr>
            <a:r>
              <a:rPr lang="ar-LB" altLang="en-US" sz="1857" b="1" dirty="0">
                <a:solidFill>
                  <a:srgbClr val="C00000"/>
                </a:solidFill>
                <a:latin typeface="Times" panose="02020603050405020304" pitchFamily="18" charset="0"/>
                <a:cs typeface="Times" panose="02020603050405020304" pitchFamily="18" charset="0"/>
              </a:rPr>
              <a:t>المراجعة</a:t>
            </a:r>
            <a:r>
              <a:rPr lang="ar-LB" altLang="en-US" sz="1857" dirty="0">
                <a:solidFill>
                  <a:srgbClr val="C00000"/>
                </a:solidFill>
                <a:latin typeface="Times" panose="02020603050405020304" pitchFamily="18" charset="0"/>
                <a:cs typeface="Times" panose="02020603050405020304" pitchFamily="18" charset="0"/>
              </a:rPr>
              <a:t>: </a:t>
            </a:r>
            <a:r>
              <a:rPr lang="ar-LB" altLang="en-US" sz="1857" dirty="0">
                <a:solidFill>
                  <a:srgbClr val="283C5D"/>
                </a:solidFill>
                <a:latin typeface="Times" panose="02020603050405020304" pitchFamily="18" charset="0"/>
                <a:cs typeface="Times" panose="02020603050405020304" pitchFamily="18" charset="0"/>
              </a:rPr>
              <a:t>استخدام تقارير المتابعة الماليّة، ومقارنة الوضع الحالي مع الخطط الأساسيّة. يمكن للأجهزة الإداريّة عندئذ أن تقرّر ما إذا كانت المنظّمة هي بصدد تحقيق أهدافها ضمن الجداول الزّمنيّة والموازنة المتّفق عليها</a:t>
            </a:r>
            <a:r>
              <a:rPr lang="en-US" altLang="en-US" sz="1857" dirty="0">
                <a:solidFill>
                  <a:srgbClr val="283C5D"/>
                </a:solidFill>
                <a:latin typeface="Times" panose="02020603050405020304" pitchFamily="18" charset="0"/>
                <a:cs typeface="Times" panose="02020603050405020304" pitchFamily="18" charset="0"/>
              </a:rPr>
              <a:t>.</a:t>
            </a:r>
          </a:p>
          <a:p>
            <a:pPr>
              <a:lnSpc>
                <a:spcPct val="90000"/>
              </a:lnSpc>
              <a:spcBef>
                <a:spcPts val="714"/>
              </a:spcBef>
              <a:buNone/>
            </a:pPr>
            <a:endParaRPr lang="en-US" altLang="en-US" sz="1357" dirty="0">
              <a:solidFill>
                <a:srgbClr val="283C5D"/>
              </a:solidFill>
              <a:latin typeface="Times" panose="02020603050405020304" pitchFamily="18" charset="0"/>
              <a:cs typeface="Times" panose="02020603050405020304" pitchFamily="18" charset="0"/>
            </a:endParaRPr>
          </a:p>
          <a:p>
            <a:pPr>
              <a:lnSpc>
                <a:spcPct val="90000"/>
              </a:lnSpc>
              <a:spcBef>
                <a:spcPts val="714"/>
              </a:spcBef>
              <a:buNone/>
            </a:pPr>
            <a:endParaRPr lang="en-US" altLang="en-US" sz="1357" b="1" dirty="0">
              <a:solidFill>
                <a:srgbClr val="283C5D"/>
              </a:solidFill>
              <a:latin typeface="Times" panose="02020603050405020304" pitchFamily="18" charset="0"/>
              <a:cs typeface="Times" panose="02020603050405020304" pitchFamily="18" charset="0"/>
            </a:endParaRPr>
          </a:p>
        </p:txBody>
      </p:sp>
      <p:sp>
        <p:nvSpPr>
          <p:cNvPr id="25615" name="Rectangle 16">
            <a:extLst>
              <a:ext uri="{FF2B5EF4-FFF2-40B4-BE49-F238E27FC236}">
                <a16:creationId xmlns:a16="http://schemas.microsoft.com/office/drawing/2014/main" id="{C489832B-0D4F-41C3-A7C6-0E440815B742}"/>
              </a:ext>
            </a:extLst>
          </p:cNvPr>
          <p:cNvSpPr>
            <a:spLocks noGrp="1" noChangeArrowheads="1"/>
          </p:cNvSpPr>
          <p:nvPr>
            <p:ph type="title"/>
          </p:nvPr>
        </p:nvSpPr>
        <p:spPr>
          <a:xfrm>
            <a:off x="2324554" y="1034573"/>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عملي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الإدارة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a:t>
            </a:r>
          </a:p>
        </p:txBody>
      </p:sp>
      <p:sp>
        <p:nvSpPr>
          <p:cNvPr id="25616" name="Slide Number Placeholder 1">
            <a:extLst>
              <a:ext uri="{FF2B5EF4-FFF2-40B4-BE49-F238E27FC236}">
                <a16:creationId xmlns:a16="http://schemas.microsoft.com/office/drawing/2014/main" id="{F34311E4-9A85-48C0-9828-FFC173E1A6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EDAF0-8936-41D6-98EC-E96D7FEEB98F}"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CC72EB-DDBB-49C9-A4CA-6FAC31A08DC5}"/>
              </a:ext>
            </a:extLst>
          </p:cNvPr>
          <p:cNvSpPr/>
          <p:nvPr/>
        </p:nvSpPr>
        <p:spPr bwMode="auto">
          <a:xfrm>
            <a:off x="1676401" y="1034591"/>
            <a:ext cx="8989143" cy="3193840"/>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dirty="0">
              <a:latin typeface="Times" panose="02020603050405020304" pitchFamily="18" charset="0"/>
              <a:cs typeface="Times" panose="02020603050405020304" pitchFamily="18" charset="0"/>
            </a:endParaRPr>
          </a:p>
        </p:txBody>
      </p:sp>
      <p:sp>
        <p:nvSpPr>
          <p:cNvPr id="2" name="Rectangle 1">
            <a:extLst>
              <a:ext uri="{FF2B5EF4-FFF2-40B4-BE49-F238E27FC236}">
                <a16:creationId xmlns:a16="http://schemas.microsoft.com/office/drawing/2014/main" id="{C9B71FD3-3006-4ED1-BE3D-2D7E9EA69F0A}"/>
              </a:ext>
            </a:extLst>
          </p:cNvPr>
          <p:cNvSpPr/>
          <p:nvPr/>
        </p:nvSpPr>
        <p:spPr>
          <a:xfrm>
            <a:off x="1524000" y="1718123"/>
            <a:ext cx="8988652" cy="4379340"/>
          </a:xfrm>
          <a:prstGeom prst="rect">
            <a:avLst/>
          </a:prstGeom>
        </p:spPr>
        <p:txBody>
          <a:bodyPr>
            <a:spAutoFit/>
          </a:bodyPr>
          <a:lstStyle/>
          <a:p>
            <a:pPr algn="r" rtl="1">
              <a:defRPr/>
            </a:pPr>
            <a:r>
              <a:rPr lang="ar-DZ" sz="2143" dirty="0">
                <a:solidFill>
                  <a:srgbClr val="283C5D"/>
                </a:solidFill>
                <a:cs typeface="Times" panose="02020603050405020304" pitchFamily="18" charset="0"/>
              </a:rPr>
              <a:t>الممارسات الجي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دة في مجال الإدارة المالي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a:t>
            </a:r>
            <a:endParaRPr lang="ar-LB" sz="2143" dirty="0">
              <a:solidFill>
                <a:srgbClr val="283C5D"/>
              </a:solidFill>
              <a:cs typeface="Times" panose="02020603050405020304" pitchFamily="18" charset="0"/>
            </a:endParaRPr>
          </a:p>
          <a:p>
            <a:pPr algn="r" rtl="1">
              <a:spcBef>
                <a:spcPts val="36"/>
              </a:spcBef>
              <a:defRPr/>
            </a:pPr>
            <a:r>
              <a:rPr lang="ar-DZ" sz="2143" dirty="0">
                <a:solidFill>
                  <a:srgbClr val="283C5D"/>
                </a:solidFill>
                <a:cs typeface="Times" panose="02020603050405020304" pitchFamily="18" charset="0"/>
              </a:rPr>
              <a:t> </a:t>
            </a:r>
          </a:p>
          <a:p>
            <a:pPr marL="408222" indent="-408222" algn="r" rtl="1">
              <a:spcBef>
                <a:spcPts val="36"/>
              </a:spcBef>
              <a:buClr>
                <a:srgbClr val="C00000"/>
              </a:buClr>
              <a:buFont typeface="Times" panose="02020603050405020304" pitchFamily="18" charset="0"/>
              <a:buChar char="…"/>
              <a:defRPr/>
            </a:pPr>
            <a:r>
              <a:rPr lang="ar-DZ" sz="2143" dirty="0">
                <a:solidFill>
                  <a:srgbClr val="283C5D"/>
                </a:solidFill>
                <a:cs typeface="Times" panose="02020603050405020304" pitchFamily="18" charset="0"/>
              </a:rPr>
              <a:t>تساعد الأجهزة الإداري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 لتكون عوامل </a:t>
            </a:r>
            <a:r>
              <a:rPr lang="ar-DZ" sz="2143" b="1" dirty="0">
                <a:solidFill>
                  <a:srgbClr val="C00000"/>
                </a:solidFill>
                <a:cs typeface="Times" panose="02020603050405020304" pitchFamily="18" charset="0"/>
              </a:rPr>
              <a:t>فع</a:t>
            </a:r>
            <a:r>
              <a:rPr lang="ar-LB" sz="2143" b="1" dirty="0">
                <a:solidFill>
                  <a:srgbClr val="C00000"/>
                </a:solidFill>
                <a:cs typeface="Times" panose="02020603050405020304" pitchFamily="18" charset="0"/>
              </a:rPr>
              <a:t>ّ</a:t>
            </a:r>
            <a:r>
              <a:rPr lang="ar-DZ" sz="2143" b="1" dirty="0">
                <a:solidFill>
                  <a:srgbClr val="C00000"/>
                </a:solidFill>
                <a:cs typeface="Times" panose="02020603050405020304" pitchFamily="18" charset="0"/>
              </a:rPr>
              <a:t>الة وكف</a:t>
            </a:r>
            <a:r>
              <a:rPr lang="ar-LB" sz="2143" b="1" dirty="0">
                <a:solidFill>
                  <a:srgbClr val="C00000"/>
                </a:solidFill>
                <a:cs typeface="Times" panose="02020603050405020304" pitchFamily="18" charset="0"/>
              </a:rPr>
              <a:t>وء</a:t>
            </a:r>
            <a:r>
              <a:rPr lang="ar-DZ" sz="2143" b="1" dirty="0">
                <a:solidFill>
                  <a:srgbClr val="C00000"/>
                </a:solidFill>
                <a:cs typeface="Times" panose="02020603050405020304" pitchFamily="18" charset="0"/>
              </a:rPr>
              <a:t>ة </a:t>
            </a:r>
            <a:r>
              <a:rPr lang="ar-DZ" sz="2143" dirty="0">
                <a:solidFill>
                  <a:srgbClr val="283C5D"/>
                </a:solidFill>
                <a:cs typeface="Times" panose="02020603050405020304" pitchFamily="18" charset="0"/>
              </a:rPr>
              <a:t>باستعمال الموارد اللازمة لتحقيق الأهداف واستيفاء التزاماتها تجاه الجهات المعني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a:t>
            </a:r>
            <a:endParaRPr lang="ar-LB" sz="2143" dirty="0">
              <a:solidFill>
                <a:srgbClr val="283C5D"/>
              </a:solidFill>
              <a:cs typeface="Times" panose="02020603050405020304" pitchFamily="18" charset="0"/>
            </a:endParaRPr>
          </a:p>
          <a:p>
            <a:pPr marL="408222" indent="-408222" algn="r" rtl="1">
              <a:spcBef>
                <a:spcPts val="36"/>
              </a:spcBef>
              <a:buClr>
                <a:srgbClr val="C00000"/>
              </a:buClr>
              <a:buFont typeface="Times" panose="02020603050405020304" pitchFamily="18" charset="0"/>
              <a:buChar char="…"/>
              <a:defRPr/>
            </a:pPr>
            <a:endParaRPr lang="ar-DZ" sz="2143" dirty="0">
              <a:solidFill>
                <a:srgbClr val="283C5D"/>
              </a:solidFill>
              <a:cs typeface="Times" panose="02020603050405020304" pitchFamily="18" charset="0"/>
            </a:endParaRPr>
          </a:p>
          <a:p>
            <a:pPr marL="408222" indent="-408222" algn="r" rtl="1">
              <a:spcBef>
                <a:spcPts val="36"/>
              </a:spcBef>
              <a:buClr>
                <a:srgbClr val="C00000"/>
              </a:buClr>
              <a:buFont typeface="Times" panose="02020603050405020304" pitchFamily="18" charset="0"/>
              <a:buChar char="…"/>
              <a:defRPr/>
            </a:pPr>
            <a:r>
              <a:rPr lang="ar-DZ" sz="2143" dirty="0">
                <a:solidFill>
                  <a:srgbClr val="283C5D"/>
                </a:solidFill>
                <a:cs typeface="Times" panose="02020603050405020304" pitchFamily="18" charset="0"/>
              </a:rPr>
              <a:t>تساعد المنظ</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مات غير الحكومي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 على أن تكون </a:t>
            </a:r>
            <a:r>
              <a:rPr lang="ar-DZ" sz="2143" b="1" dirty="0">
                <a:solidFill>
                  <a:srgbClr val="C00000"/>
                </a:solidFill>
                <a:cs typeface="Times" panose="02020603050405020304" pitchFamily="18" charset="0"/>
              </a:rPr>
              <a:t>مسؤولة أكثر </a:t>
            </a:r>
            <a:r>
              <a:rPr lang="ar-DZ" sz="2143" dirty="0">
                <a:solidFill>
                  <a:srgbClr val="283C5D"/>
                </a:solidFill>
                <a:cs typeface="Times" panose="02020603050405020304" pitchFamily="18" charset="0"/>
              </a:rPr>
              <a:t>أمام الجهات المانحة والمساهمين الآخرين</a:t>
            </a:r>
            <a:endParaRPr lang="ar-LB" sz="2143" dirty="0">
              <a:solidFill>
                <a:srgbClr val="283C5D"/>
              </a:solidFill>
              <a:cs typeface="Times" panose="02020603050405020304" pitchFamily="18" charset="0"/>
            </a:endParaRPr>
          </a:p>
          <a:p>
            <a:pPr algn="r" rtl="1">
              <a:spcBef>
                <a:spcPts val="36"/>
              </a:spcBef>
              <a:buClr>
                <a:srgbClr val="C00000"/>
              </a:buClr>
              <a:defRPr/>
            </a:pPr>
            <a:r>
              <a:rPr lang="ar-DZ" sz="2143" dirty="0">
                <a:solidFill>
                  <a:srgbClr val="283C5D"/>
                </a:solidFill>
                <a:cs typeface="Times" panose="02020603050405020304" pitchFamily="18" charset="0"/>
              </a:rPr>
              <a:t> </a:t>
            </a:r>
          </a:p>
          <a:p>
            <a:pPr marL="408222" indent="-408222" algn="r" rtl="1">
              <a:spcBef>
                <a:spcPts val="36"/>
              </a:spcBef>
              <a:buClr>
                <a:srgbClr val="C00000"/>
              </a:buClr>
              <a:buFont typeface="Times" panose="02020603050405020304" pitchFamily="18" charset="0"/>
              <a:buChar char="…"/>
              <a:defRPr/>
            </a:pPr>
            <a:r>
              <a:rPr lang="ar-DZ" sz="2143" dirty="0">
                <a:solidFill>
                  <a:srgbClr val="283C5D"/>
                </a:solidFill>
                <a:cs typeface="Times" panose="02020603050405020304" pitchFamily="18" charset="0"/>
              </a:rPr>
              <a:t>تكتسب </a:t>
            </a:r>
            <a:r>
              <a:rPr lang="ar-DZ" sz="2143" b="1" dirty="0">
                <a:solidFill>
                  <a:srgbClr val="C00000"/>
                </a:solidFill>
                <a:cs typeface="Times" panose="02020603050405020304" pitchFamily="18" charset="0"/>
              </a:rPr>
              <a:t>احترام وثقة</a:t>
            </a:r>
            <a:r>
              <a:rPr lang="ar-DZ" sz="2143" dirty="0">
                <a:solidFill>
                  <a:srgbClr val="283C5D"/>
                </a:solidFill>
                <a:cs typeface="Times" panose="02020603050405020304" pitchFamily="18" charset="0"/>
              </a:rPr>
              <a:t> وكالات الت</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مويل والش</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ركاء ومتلق</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ي الخدمات</a:t>
            </a:r>
            <a:endParaRPr lang="ar-LB" sz="2143" dirty="0">
              <a:solidFill>
                <a:srgbClr val="283C5D"/>
              </a:solidFill>
              <a:cs typeface="Times" panose="02020603050405020304" pitchFamily="18" charset="0"/>
            </a:endParaRPr>
          </a:p>
          <a:p>
            <a:pPr algn="r" rtl="1">
              <a:spcBef>
                <a:spcPts val="36"/>
              </a:spcBef>
              <a:buClr>
                <a:srgbClr val="C00000"/>
              </a:buClr>
              <a:defRPr/>
            </a:pPr>
            <a:endParaRPr lang="ar-DZ" sz="2143" dirty="0">
              <a:solidFill>
                <a:srgbClr val="283C5D"/>
              </a:solidFill>
              <a:cs typeface="Times" panose="02020603050405020304" pitchFamily="18" charset="0"/>
            </a:endParaRPr>
          </a:p>
          <a:p>
            <a:pPr marL="408222" indent="-408222" algn="r" rtl="1">
              <a:spcBef>
                <a:spcPts val="36"/>
              </a:spcBef>
              <a:buClr>
                <a:srgbClr val="C00000"/>
              </a:buClr>
              <a:buFont typeface="Times" panose="02020603050405020304" pitchFamily="18" charset="0"/>
              <a:buChar char="…"/>
              <a:defRPr/>
            </a:pPr>
            <a:r>
              <a:rPr lang="ar-DZ" sz="2143" dirty="0">
                <a:solidFill>
                  <a:srgbClr val="283C5D"/>
                </a:solidFill>
                <a:cs typeface="Times" panose="02020603050405020304" pitchFamily="18" charset="0"/>
              </a:rPr>
              <a:t>تمنح المنظ</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مات غير الحكومي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 </a:t>
            </a:r>
            <a:r>
              <a:rPr lang="ar-DZ" sz="2143" b="1" dirty="0">
                <a:solidFill>
                  <a:srgbClr val="C00000"/>
                </a:solidFill>
                <a:cs typeface="Times" panose="02020603050405020304" pitchFamily="18" charset="0"/>
              </a:rPr>
              <a:t>الأفضلي</a:t>
            </a:r>
            <a:r>
              <a:rPr lang="ar-LB" sz="2143" b="1" dirty="0">
                <a:solidFill>
                  <a:srgbClr val="C00000"/>
                </a:solidFill>
                <a:cs typeface="Times" panose="02020603050405020304" pitchFamily="18" charset="0"/>
              </a:rPr>
              <a:t>ّ</a:t>
            </a:r>
            <a:r>
              <a:rPr lang="ar-DZ" sz="2143" b="1" dirty="0">
                <a:solidFill>
                  <a:srgbClr val="C00000"/>
                </a:solidFill>
                <a:cs typeface="Times" panose="02020603050405020304" pitchFamily="18" charset="0"/>
              </a:rPr>
              <a:t>ة في الت</a:t>
            </a:r>
            <a:r>
              <a:rPr lang="ar-LB" sz="2143" b="1" dirty="0">
                <a:solidFill>
                  <a:srgbClr val="C00000"/>
                </a:solidFill>
                <a:cs typeface="Times" panose="02020603050405020304" pitchFamily="18" charset="0"/>
              </a:rPr>
              <a:t>ّ</a:t>
            </a:r>
            <a:r>
              <a:rPr lang="ar-DZ" sz="2143" b="1" dirty="0">
                <a:solidFill>
                  <a:srgbClr val="C00000"/>
                </a:solidFill>
                <a:cs typeface="Times" panose="02020603050405020304" pitchFamily="18" charset="0"/>
              </a:rPr>
              <a:t>نافس </a:t>
            </a:r>
            <a:r>
              <a:rPr lang="ar-DZ" sz="2143" dirty="0">
                <a:solidFill>
                  <a:srgbClr val="283C5D"/>
                </a:solidFill>
                <a:cs typeface="Times" panose="02020603050405020304" pitchFamily="18" charset="0"/>
              </a:rPr>
              <a:t>على الموارد الن</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ادرة </a:t>
            </a:r>
            <a:endParaRPr lang="ar-LB" sz="2143" dirty="0">
              <a:solidFill>
                <a:srgbClr val="283C5D"/>
              </a:solidFill>
              <a:cs typeface="Times" panose="02020603050405020304" pitchFamily="18" charset="0"/>
            </a:endParaRPr>
          </a:p>
          <a:p>
            <a:pPr algn="r" rtl="1">
              <a:spcBef>
                <a:spcPts val="36"/>
              </a:spcBef>
              <a:buClr>
                <a:srgbClr val="C00000"/>
              </a:buClr>
              <a:defRPr/>
            </a:pPr>
            <a:endParaRPr lang="ar-DZ" sz="2143" dirty="0">
              <a:solidFill>
                <a:srgbClr val="283C5D"/>
              </a:solidFill>
              <a:cs typeface="Times" panose="02020603050405020304" pitchFamily="18" charset="0"/>
            </a:endParaRPr>
          </a:p>
          <a:p>
            <a:pPr marL="408222" indent="-408222" algn="r" rtl="1">
              <a:spcBef>
                <a:spcPts val="36"/>
              </a:spcBef>
              <a:buClr>
                <a:srgbClr val="C00000"/>
              </a:buClr>
              <a:buFont typeface="Times" panose="02020603050405020304" pitchFamily="18" charset="0"/>
              <a:buChar char="…"/>
              <a:defRPr/>
            </a:pPr>
            <a:r>
              <a:rPr lang="ar-DZ" sz="2143" dirty="0">
                <a:solidFill>
                  <a:srgbClr val="283C5D"/>
                </a:solidFill>
                <a:cs typeface="Times" panose="02020603050405020304" pitchFamily="18" charset="0"/>
              </a:rPr>
              <a:t>تساعد المنظ</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مات غير الحكومي</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ة في الاستعداد لتحقيق </a:t>
            </a:r>
            <a:r>
              <a:rPr lang="ar-DZ" sz="2143" b="1" dirty="0">
                <a:solidFill>
                  <a:srgbClr val="C00000"/>
                </a:solidFill>
                <a:cs typeface="Times" panose="02020603050405020304" pitchFamily="18" charset="0"/>
              </a:rPr>
              <a:t>ال</a:t>
            </a:r>
            <a:r>
              <a:rPr lang="ar-LB" sz="2143" b="1" dirty="0">
                <a:solidFill>
                  <a:srgbClr val="C00000"/>
                </a:solidFill>
                <a:cs typeface="Times" panose="02020603050405020304" pitchFamily="18" charset="0"/>
              </a:rPr>
              <a:t>إ</a:t>
            </a:r>
            <a:r>
              <a:rPr lang="ar-DZ" sz="2143" b="1" dirty="0">
                <a:solidFill>
                  <a:srgbClr val="C00000"/>
                </a:solidFill>
                <a:cs typeface="Times" panose="02020603050405020304" pitchFamily="18" charset="0"/>
              </a:rPr>
              <a:t>ستدامة</a:t>
            </a:r>
            <a:r>
              <a:rPr lang="ar-DZ" sz="2143" dirty="0">
                <a:solidFill>
                  <a:srgbClr val="283C5D"/>
                </a:solidFill>
                <a:cs typeface="Times" panose="02020603050405020304" pitchFamily="18" charset="0"/>
              </a:rPr>
              <a:t> على المدى الط</a:t>
            </a:r>
            <a:r>
              <a:rPr lang="ar-LB" sz="2143" dirty="0">
                <a:solidFill>
                  <a:srgbClr val="283C5D"/>
                </a:solidFill>
                <a:cs typeface="Times" panose="02020603050405020304" pitchFamily="18" charset="0"/>
              </a:rPr>
              <a:t>ّ</a:t>
            </a:r>
            <a:r>
              <a:rPr lang="ar-DZ" sz="2143" dirty="0">
                <a:solidFill>
                  <a:srgbClr val="283C5D"/>
                </a:solidFill>
                <a:cs typeface="Times" panose="02020603050405020304" pitchFamily="18" charset="0"/>
              </a:rPr>
              <a:t>ويل</a:t>
            </a:r>
          </a:p>
        </p:txBody>
      </p:sp>
      <p:sp>
        <p:nvSpPr>
          <p:cNvPr id="27654" name="Rectangle 16">
            <a:extLst>
              <a:ext uri="{FF2B5EF4-FFF2-40B4-BE49-F238E27FC236}">
                <a16:creationId xmlns:a16="http://schemas.microsoft.com/office/drawing/2014/main" id="{267F4533-6A83-4646-9C4F-89FC0AE871DC}"/>
              </a:ext>
            </a:extLst>
          </p:cNvPr>
          <p:cNvSpPr>
            <a:spLocks noGrp="1" noChangeArrowheads="1"/>
          </p:cNvSpPr>
          <p:nvPr>
            <p:ph type="title"/>
          </p:nvPr>
        </p:nvSpPr>
        <p:spPr>
          <a:xfrm>
            <a:off x="1675947" y="1062713"/>
            <a:ext cx="8420554" cy="608919"/>
          </a:xfrm>
        </p:spPr>
        <p:txBody>
          <a:bodyPr/>
          <a:lstStyle/>
          <a:p>
            <a:pPr algn="r" rtl="1"/>
            <a:r>
              <a:rPr lang="ar-DZ" altLang="en-US" sz="3429">
                <a:solidFill>
                  <a:srgbClr val="002A6C"/>
                </a:solidFill>
                <a:latin typeface="Times" panose="02020603050405020304" pitchFamily="18" charset="0"/>
                <a:cs typeface="Times" panose="02020603050405020304" pitchFamily="18" charset="0"/>
              </a:rPr>
              <a:t>لماذا تُعْتَبَرْ الإدارة المالي</a:t>
            </a:r>
            <a:r>
              <a:rPr lang="ar-LB" altLang="en-US" sz="3429">
                <a:solidFill>
                  <a:srgbClr val="002A6C"/>
                </a:solidFill>
                <a:latin typeface="Times" panose="02020603050405020304" pitchFamily="18" charset="0"/>
                <a:cs typeface="Times" panose="02020603050405020304" pitchFamily="18" charset="0"/>
              </a:rPr>
              <a:t>ّ</a:t>
            </a:r>
            <a:r>
              <a:rPr lang="ar-DZ" altLang="en-US" sz="3429">
                <a:solidFill>
                  <a:srgbClr val="002A6C"/>
                </a:solidFill>
                <a:latin typeface="Times" panose="02020603050405020304" pitchFamily="18" charset="0"/>
                <a:cs typeface="Times" panose="02020603050405020304" pitchFamily="18" charset="0"/>
              </a:rPr>
              <a:t>ة مهم</a:t>
            </a:r>
            <a:r>
              <a:rPr lang="ar-LB" altLang="en-US" sz="3429">
                <a:solidFill>
                  <a:srgbClr val="002A6C"/>
                </a:solidFill>
                <a:latin typeface="Times" panose="02020603050405020304" pitchFamily="18" charset="0"/>
                <a:cs typeface="Times" panose="02020603050405020304" pitchFamily="18" charset="0"/>
              </a:rPr>
              <a:t>ّ</a:t>
            </a:r>
            <a:r>
              <a:rPr lang="ar-DZ" altLang="en-US" sz="3429">
                <a:solidFill>
                  <a:srgbClr val="002A6C"/>
                </a:solidFill>
                <a:latin typeface="Times" panose="02020603050405020304" pitchFamily="18" charset="0"/>
                <a:cs typeface="Times" panose="02020603050405020304" pitchFamily="18" charset="0"/>
              </a:rPr>
              <a:t>ة للمنظ</a:t>
            </a:r>
            <a:r>
              <a:rPr lang="ar-LB" altLang="en-US" sz="3429">
                <a:solidFill>
                  <a:srgbClr val="002A6C"/>
                </a:solidFill>
                <a:latin typeface="Times" panose="02020603050405020304" pitchFamily="18" charset="0"/>
                <a:cs typeface="Times" panose="02020603050405020304" pitchFamily="18" charset="0"/>
              </a:rPr>
              <a:t>ّ</a:t>
            </a:r>
            <a:r>
              <a:rPr lang="ar-DZ" altLang="en-US" sz="3429">
                <a:solidFill>
                  <a:srgbClr val="002A6C"/>
                </a:solidFill>
                <a:latin typeface="Times" panose="02020603050405020304" pitchFamily="18" charset="0"/>
                <a:cs typeface="Times" panose="02020603050405020304" pitchFamily="18" charset="0"/>
              </a:rPr>
              <a:t>مات غير الحكومي</a:t>
            </a:r>
            <a:r>
              <a:rPr lang="ar-LB" altLang="en-US" sz="3429">
                <a:solidFill>
                  <a:srgbClr val="002A6C"/>
                </a:solidFill>
                <a:latin typeface="Times" panose="02020603050405020304" pitchFamily="18" charset="0"/>
                <a:cs typeface="Times" panose="02020603050405020304" pitchFamily="18" charset="0"/>
              </a:rPr>
              <a:t>ّ</a:t>
            </a:r>
            <a:r>
              <a:rPr lang="ar-DZ" altLang="en-US" sz="3429">
                <a:solidFill>
                  <a:srgbClr val="002A6C"/>
                </a:solidFill>
                <a:latin typeface="Times" panose="02020603050405020304" pitchFamily="18" charset="0"/>
                <a:cs typeface="Times" panose="02020603050405020304" pitchFamily="18" charset="0"/>
              </a:rPr>
              <a:t>ة؟ </a:t>
            </a:r>
          </a:p>
        </p:txBody>
      </p:sp>
      <p:sp>
        <p:nvSpPr>
          <p:cNvPr id="27655" name="Slide Number Placeholder 2">
            <a:extLst>
              <a:ext uri="{FF2B5EF4-FFF2-40B4-BE49-F238E27FC236}">
                <a16:creationId xmlns:a16="http://schemas.microsoft.com/office/drawing/2014/main" id="{3BE6CA7C-17B9-4EDA-B95A-D77B85CAE1A7}"/>
              </a:ext>
            </a:extLst>
          </p:cNvPr>
          <p:cNvSpPr>
            <a:spLocks noGrp="1"/>
          </p:cNvSpPr>
          <p:nvPr>
            <p:ph type="sldNum" sz="quarter" idx="12"/>
          </p:nvPr>
        </p:nvSpPr>
        <p:spPr>
          <a:xfrm>
            <a:off x="9144001" y="6143954"/>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B577C5-0951-4F8B-BC9C-912C7832362C}"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BE4677F-EF7E-4548-8417-ECFB41FBEA0B}"/>
              </a:ext>
            </a:extLst>
          </p:cNvPr>
          <p:cNvSpPr/>
          <p:nvPr/>
        </p:nvSpPr>
        <p:spPr bwMode="auto">
          <a:xfrm>
            <a:off x="1676401" y="1147127"/>
            <a:ext cx="8989143" cy="3193840"/>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a:latin typeface="Times" panose="02020603050405020304" pitchFamily="18" charset="0"/>
              <a:cs typeface="Times" panose="02020603050405020304" pitchFamily="18" charset="0"/>
            </a:endParaRPr>
          </a:p>
        </p:txBody>
      </p:sp>
      <p:sp>
        <p:nvSpPr>
          <p:cNvPr id="5" name="Content Placeholder 2">
            <a:extLst>
              <a:ext uri="{FF2B5EF4-FFF2-40B4-BE49-F238E27FC236}">
                <a16:creationId xmlns:a16="http://schemas.microsoft.com/office/drawing/2014/main" id="{5280CFB8-96D9-4716-9FE7-7817A21F7FA6}"/>
              </a:ext>
            </a:extLst>
          </p:cNvPr>
          <p:cNvSpPr txBox="1">
            <a:spLocks/>
          </p:cNvSpPr>
          <p:nvPr/>
        </p:nvSpPr>
        <p:spPr>
          <a:xfrm>
            <a:off x="1905001" y="1961061"/>
            <a:ext cx="3205616" cy="3741964"/>
          </a:xfrm>
          <a:prstGeom prst="rect">
            <a:avLst/>
          </a:prstGeom>
        </p:spPr>
        <p:txBody>
          <a:bodyPr/>
          <a:lstStyle>
            <a:lvl1pPr marL="182882" indent="-182882" algn="l" defTabSz="914411"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9"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52"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7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20"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24"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28"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31"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rtl="1">
              <a:buClr>
                <a:srgbClr val="D34817">
                  <a:lumMod val="75000"/>
                </a:srgbClr>
              </a:buClr>
              <a:buNone/>
              <a:defRPr/>
            </a:pPr>
            <a:r>
              <a:rPr lang="ar-DZ" sz="2571" dirty="0">
                <a:solidFill>
                  <a:srgbClr val="002A6C"/>
                </a:solidFill>
                <a:latin typeface="Times" panose="02020603050405020304" pitchFamily="18" charset="0"/>
                <a:cs typeface="Times" panose="02020603050405020304" pitchFamily="18" charset="0"/>
              </a:rPr>
              <a:t>تشمل الإدارة المالي</a:t>
            </a:r>
            <a:r>
              <a:rPr lang="ar-LB" sz="2571" dirty="0">
                <a:solidFill>
                  <a:srgbClr val="002A6C"/>
                </a:solidFill>
                <a:latin typeface="Times" panose="02020603050405020304" pitchFamily="18" charset="0"/>
                <a:cs typeface="Times" panose="02020603050405020304" pitchFamily="18" charset="0"/>
              </a:rPr>
              <a:t>ّ</a:t>
            </a:r>
            <a:r>
              <a:rPr lang="ar-DZ" sz="2571" dirty="0">
                <a:solidFill>
                  <a:srgbClr val="002A6C"/>
                </a:solidFill>
                <a:latin typeface="Times" panose="02020603050405020304" pitchFamily="18" charset="0"/>
                <a:cs typeface="Times" panose="02020603050405020304" pitchFamily="18" charset="0"/>
              </a:rPr>
              <a:t>ة الجي</a:t>
            </a:r>
            <a:r>
              <a:rPr lang="ar-LB" sz="2571" dirty="0">
                <a:solidFill>
                  <a:srgbClr val="002A6C"/>
                </a:solidFill>
                <a:latin typeface="Times" panose="02020603050405020304" pitchFamily="18" charset="0"/>
                <a:cs typeface="Times" panose="02020603050405020304" pitchFamily="18" charset="0"/>
              </a:rPr>
              <a:t>ّ</a:t>
            </a:r>
            <a:r>
              <a:rPr lang="ar-DZ" sz="2571" dirty="0">
                <a:solidFill>
                  <a:srgbClr val="002A6C"/>
                </a:solidFill>
                <a:latin typeface="Times" panose="02020603050405020304" pitchFamily="18" charset="0"/>
                <a:cs typeface="Times" panose="02020603050405020304" pitchFamily="18" charset="0"/>
              </a:rPr>
              <a:t>دة المكو</a:t>
            </a:r>
            <a:r>
              <a:rPr lang="ar-LB" sz="2571" dirty="0">
                <a:solidFill>
                  <a:srgbClr val="002A6C"/>
                </a:solidFill>
                <a:latin typeface="Times" panose="02020603050405020304" pitchFamily="18" charset="0"/>
                <a:cs typeface="Times" panose="02020603050405020304" pitchFamily="18" charset="0"/>
              </a:rPr>
              <a:t>ّ</a:t>
            </a:r>
            <a:r>
              <a:rPr lang="ar-DZ" sz="2571" dirty="0">
                <a:solidFill>
                  <a:srgbClr val="002A6C"/>
                </a:solidFill>
                <a:latin typeface="Times" panose="02020603050405020304" pitchFamily="18" charset="0"/>
                <a:cs typeface="Times" panose="02020603050405020304" pitchFamily="18" charset="0"/>
              </a:rPr>
              <a:t>نات الأساسي</a:t>
            </a:r>
            <a:r>
              <a:rPr lang="ar-LB" sz="2571" dirty="0">
                <a:solidFill>
                  <a:srgbClr val="002A6C"/>
                </a:solidFill>
                <a:latin typeface="Times" panose="02020603050405020304" pitchFamily="18" charset="0"/>
                <a:cs typeface="Times" panose="02020603050405020304" pitchFamily="18" charset="0"/>
              </a:rPr>
              <a:t>ّ</a:t>
            </a:r>
            <a:r>
              <a:rPr lang="ar-DZ" sz="2571" dirty="0">
                <a:solidFill>
                  <a:srgbClr val="002A6C"/>
                </a:solidFill>
                <a:latin typeface="Times" panose="02020603050405020304" pitchFamily="18" charset="0"/>
                <a:cs typeface="Times" panose="02020603050405020304" pitchFamily="18" charset="0"/>
              </a:rPr>
              <a:t>ة الأربعة الت</a:t>
            </a:r>
            <a:r>
              <a:rPr lang="ar-LB" sz="2571" dirty="0">
                <a:solidFill>
                  <a:srgbClr val="002A6C"/>
                </a:solidFill>
                <a:latin typeface="Times" panose="02020603050405020304" pitchFamily="18" charset="0"/>
                <a:cs typeface="Times" panose="02020603050405020304" pitchFamily="18" charset="0"/>
              </a:rPr>
              <a:t>ّ</a:t>
            </a:r>
            <a:r>
              <a:rPr lang="ar-DZ" sz="2571" dirty="0">
                <a:solidFill>
                  <a:srgbClr val="002A6C"/>
                </a:solidFill>
                <a:latin typeface="Times" panose="02020603050405020304" pitchFamily="18" charset="0"/>
                <a:cs typeface="Times" panose="02020603050405020304" pitchFamily="18" charset="0"/>
              </a:rPr>
              <a:t>الية: </a:t>
            </a:r>
          </a:p>
          <a:p>
            <a:pPr algn="r" rtl="1">
              <a:lnSpc>
                <a:spcPct val="150000"/>
              </a:lnSpc>
              <a:buClr>
                <a:srgbClr val="C00000"/>
              </a:buClr>
              <a:buFont typeface="Wingdings" pitchFamily="2" charset="2"/>
              <a:buChar char="ü"/>
              <a:defRPr/>
            </a:pPr>
            <a:r>
              <a:rPr lang="ar-DZ" sz="2286" b="1" dirty="0">
                <a:solidFill>
                  <a:srgbClr val="C00000"/>
                </a:solidFill>
                <a:latin typeface="Times" panose="02020603050405020304" pitchFamily="18" charset="0"/>
                <a:cs typeface="Times" panose="02020603050405020304" pitchFamily="18" charset="0"/>
              </a:rPr>
              <a:t>الت</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خطيط المالي (الموازنة)</a:t>
            </a:r>
            <a:endParaRPr lang="ar-LB" sz="2286" b="1" dirty="0">
              <a:solidFill>
                <a:srgbClr val="C00000"/>
              </a:solidFill>
              <a:latin typeface="Times" panose="02020603050405020304" pitchFamily="18" charset="0"/>
              <a:cs typeface="Times" panose="02020603050405020304" pitchFamily="18" charset="0"/>
            </a:endParaRPr>
          </a:p>
          <a:p>
            <a:pPr algn="r" rtl="1">
              <a:lnSpc>
                <a:spcPct val="150000"/>
              </a:lnSpc>
              <a:buClr>
                <a:srgbClr val="C00000"/>
              </a:buClr>
              <a:buFont typeface="Wingdings" pitchFamily="2" charset="2"/>
              <a:buChar char="ü"/>
              <a:defRPr/>
            </a:pPr>
            <a:r>
              <a:rPr lang="ar-DZ" sz="2286" b="1" dirty="0">
                <a:solidFill>
                  <a:srgbClr val="C00000"/>
                </a:solidFill>
                <a:latin typeface="Times" panose="02020603050405020304" pitchFamily="18" charset="0"/>
                <a:cs typeface="Times" panose="02020603050405020304" pitchFamily="18" charset="0"/>
              </a:rPr>
              <a:t>سجل</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ات المحاسبة</a:t>
            </a:r>
          </a:p>
          <a:p>
            <a:pPr algn="r" rtl="1">
              <a:lnSpc>
                <a:spcPct val="150000"/>
              </a:lnSpc>
              <a:buClr>
                <a:srgbClr val="C00000"/>
              </a:buClr>
              <a:buFont typeface="Wingdings" pitchFamily="2" charset="2"/>
              <a:buChar char="ü"/>
              <a:defRPr/>
            </a:pPr>
            <a:r>
              <a:rPr lang="ar-DZ" sz="2286" b="1" dirty="0" err="1">
                <a:solidFill>
                  <a:srgbClr val="C00000"/>
                </a:solidFill>
                <a:latin typeface="Times" panose="02020603050405020304" pitchFamily="18" charset="0"/>
                <a:cs typeface="Times" panose="02020603050405020304" pitchFamily="18" charset="0"/>
              </a:rPr>
              <a:t>الض</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وابط الد</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اخلي</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ة </a:t>
            </a:r>
            <a:endParaRPr lang="ar-LB" sz="2286" b="1" dirty="0">
              <a:solidFill>
                <a:srgbClr val="C00000"/>
              </a:solidFill>
              <a:latin typeface="Times" panose="02020603050405020304" pitchFamily="18" charset="0"/>
              <a:cs typeface="Times" panose="02020603050405020304" pitchFamily="18" charset="0"/>
            </a:endParaRPr>
          </a:p>
          <a:p>
            <a:pPr algn="r" rtl="1">
              <a:lnSpc>
                <a:spcPct val="150000"/>
              </a:lnSpc>
              <a:buClr>
                <a:srgbClr val="C00000"/>
              </a:buClr>
              <a:buFont typeface="Wingdings" pitchFamily="2" charset="2"/>
              <a:buChar char="ü"/>
              <a:defRPr/>
            </a:pPr>
            <a:r>
              <a:rPr lang="ar-DZ" sz="2286" b="1" dirty="0">
                <a:solidFill>
                  <a:srgbClr val="C00000"/>
                </a:solidFill>
                <a:latin typeface="Times" panose="02020603050405020304" pitchFamily="18" charset="0"/>
                <a:cs typeface="Times" panose="02020603050405020304" pitchFamily="18" charset="0"/>
              </a:rPr>
              <a:t>المتابعة المالي</a:t>
            </a:r>
            <a:r>
              <a:rPr lang="ar-LB" sz="2286" b="1" dirty="0">
                <a:solidFill>
                  <a:srgbClr val="C00000"/>
                </a:solidFill>
                <a:latin typeface="Times" panose="02020603050405020304" pitchFamily="18" charset="0"/>
                <a:cs typeface="Times" panose="02020603050405020304" pitchFamily="18" charset="0"/>
              </a:rPr>
              <a:t>ّ</a:t>
            </a:r>
            <a:r>
              <a:rPr lang="ar-DZ" sz="2286" b="1" dirty="0">
                <a:solidFill>
                  <a:srgbClr val="C00000"/>
                </a:solidFill>
                <a:latin typeface="Times" panose="02020603050405020304" pitchFamily="18" charset="0"/>
                <a:cs typeface="Times" panose="02020603050405020304" pitchFamily="18" charset="0"/>
              </a:rPr>
              <a:t>ة</a:t>
            </a:r>
          </a:p>
          <a:p>
            <a:pPr algn="r" rtl="1">
              <a:lnSpc>
                <a:spcPct val="150000"/>
              </a:lnSpc>
              <a:buClr>
                <a:srgbClr val="C00000"/>
              </a:buClr>
              <a:buFont typeface="Wingdings" pitchFamily="2" charset="2"/>
              <a:buChar char="ü"/>
              <a:defRPr/>
            </a:pPr>
            <a:endParaRPr lang="ar-DZ" sz="2286" b="1" dirty="0">
              <a:solidFill>
                <a:srgbClr val="C00000"/>
              </a:solidFill>
              <a:latin typeface="Times" panose="02020603050405020304" pitchFamily="18" charset="0"/>
              <a:cs typeface="Times" panose="02020603050405020304" pitchFamily="18" charset="0"/>
            </a:endParaRPr>
          </a:p>
          <a:p>
            <a:pPr marL="0" indent="0" algn="r" rtl="1">
              <a:buClr>
                <a:srgbClr val="D34817">
                  <a:lumMod val="75000"/>
                </a:srgbClr>
              </a:buClr>
              <a:buNone/>
              <a:defRPr/>
            </a:pPr>
            <a:endParaRPr lang="en-US" sz="2857" dirty="0">
              <a:solidFill>
                <a:sysClr val="windowText" lastClr="000000"/>
              </a:solidFill>
              <a:latin typeface="Times" panose="02020603050405020304" pitchFamily="18" charset="0"/>
              <a:cs typeface="Times" panose="02020603050405020304" pitchFamily="18" charset="0"/>
            </a:endParaRPr>
          </a:p>
        </p:txBody>
      </p:sp>
      <p:grpSp>
        <p:nvGrpSpPr>
          <p:cNvPr id="29702" name="Group 16">
            <a:extLst>
              <a:ext uri="{FF2B5EF4-FFF2-40B4-BE49-F238E27FC236}">
                <a16:creationId xmlns:a16="http://schemas.microsoft.com/office/drawing/2014/main" id="{02D358EF-D8FD-41B7-8CC7-290E2EDBF891}"/>
              </a:ext>
            </a:extLst>
          </p:cNvPr>
          <p:cNvGrpSpPr>
            <a:grpSpLocks/>
          </p:cNvGrpSpPr>
          <p:nvPr/>
        </p:nvGrpSpPr>
        <p:grpSpPr bwMode="auto">
          <a:xfrm>
            <a:off x="5715000" y="2113007"/>
            <a:ext cx="4354286" cy="3998232"/>
            <a:chOff x="3468373" y="1371600"/>
            <a:chExt cx="5024437" cy="4968876"/>
          </a:xfrm>
        </p:grpSpPr>
        <p:sp>
          <p:nvSpPr>
            <p:cNvPr id="27" name="Freeform 26">
              <a:extLst>
                <a:ext uri="{FF2B5EF4-FFF2-40B4-BE49-F238E27FC236}">
                  <a16:creationId xmlns:a16="http://schemas.microsoft.com/office/drawing/2014/main" id="{28FA21F7-5A38-41A6-B5FD-9AE75885CC76}"/>
                </a:ext>
              </a:extLst>
            </p:cNvPr>
            <p:cNvSpPr>
              <a:spLocks/>
            </p:cNvSpPr>
            <p:nvPr/>
          </p:nvSpPr>
          <p:spPr bwMode="auto">
            <a:xfrm>
              <a:off x="4227272" y="1539296"/>
              <a:ext cx="1622474" cy="1048453"/>
            </a:xfrm>
            <a:custGeom>
              <a:avLst/>
              <a:gdLst>
                <a:gd name="T0" fmla="*/ 641 w 641"/>
                <a:gd name="T1" fmla="*/ 69 h 414"/>
                <a:gd name="T2" fmla="*/ 641 w 641"/>
                <a:gd name="T3" fmla="*/ 69 h 414"/>
                <a:gd name="T4" fmla="*/ 602 w 641"/>
                <a:gd name="T5" fmla="*/ 1 h 414"/>
                <a:gd name="T6" fmla="*/ 201 w 641"/>
                <a:gd name="T7" fmla="*/ 0 h 414"/>
                <a:gd name="T8" fmla="*/ 1 w 641"/>
                <a:gd name="T9" fmla="*/ 347 h 414"/>
                <a:gd name="T10" fmla="*/ 0 w 641"/>
                <a:gd name="T11" fmla="*/ 347 h 414"/>
                <a:gd name="T12" fmla="*/ 39 w 641"/>
                <a:gd name="T13" fmla="*/ 414 h 414"/>
                <a:gd name="T14" fmla="*/ 240 w 641"/>
                <a:gd name="T15" fmla="*/ 68 h 414"/>
                <a:gd name="T16" fmla="*/ 641 w 641"/>
                <a:gd name="T17" fmla="*/ 68 h 414"/>
                <a:gd name="T18" fmla="*/ 641 w 641"/>
                <a:gd name="T19" fmla="*/ 6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414">
                  <a:moveTo>
                    <a:pt x="641" y="69"/>
                  </a:moveTo>
                  <a:cubicBezTo>
                    <a:pt x="641" y="69"/>
                    <a:pt x="641" y="69"/>
                    <a:pt x="641" y="69"/>
                  </a:cubicBezTo>
                  <a:cubicBezTo>
                    <a:pt x="602" y="1"/>
                    <a:pt x="602" y="1"/>
                    <a:pt x="602" y="1"/>
                  </a:cubicBezTo>
                  <a:cubicBezTo>
                    <a:pt x="201" y="0"/>
                    <a:pt x="201" y="0"/>
                    <a:pt x="201" y="0"/>
                  </a:cubicBezTo>
                  <a:cubicBezTo>
                    <a:pt x="1" y="347"/>
                    <a:pt x="1" y="347"/>
                    <a:pt x="1" y="347"/>
                  </a:cubicBezTo>
                  <a:cubicBezTo>
                    <a:pt x="0" y="347"/>
                    <a:pt x="0" y="347"/>
                    <a:pt x="0" y="347"/>
                  </a:cubicBezTo>
                  <a:cubicBezTo>
                    <a:pt x="39" y="414"/>
                    <a:pt x="39" y="414"/>
                    <a:pt x="39" y="414"/>
                  </a:cubicBezTo>
                  <a:cubicBezTo>
                    <a:pt x="240" y="68"/>
                    <a:pt x="240" y="68"/>
                    <a:pt x="240" y="68"/>
                  </a:cubicBezTo>
                  <a:cubicBezTo>
                    <a:pt x="641" y="68"/>
                    <a:pt x="641" y="68"/>
                    <a:pt x="641" y="68"/>
                  </a:cubicBezTo>
                  <a:lnTo>
                    <a:pt x="641" y="69"/>
                  </a:lnTo>
                  <a:close/>
                </a:path>
              </a:pathLst>
            </a:custGeom>
            <a:solidFill>
              <a:srgbClr val="445A7F">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28" name="Freeform 27">
              <a:extLst>
                <a:ext uri="{FF2B5EF4-FFF2-40B4-BE49-F238E27FC236}">
                  <a16:creationId xmlns:a16="http://schemas.microsoft.com/office/drawing/2014/main" id="{3A5751FD-DB31-438C-B7F5-94E60B0DCA2E}"/>
                </a:ext>
              </a:extLst>
            </p:cNvPr>
            <p:cNvSpPr>
              <a:spLocks/>
            </p:cNvSpPr>
            <p:nvPr/>
          </p:nvSpPr>
          <p:spPr bwMode="auto">
            <a:xfrm>
              <a:off x="5945264" y="1878916"/>
              <a:ext cx="73273" cy="128239"/>
            </a:xfrm>
            <a:custGeom>
              <a:avLst/>
              <a:gdLst>
                <a:gd name="T0" fmla="*/ 0 w 29"/>
                <a:gd name="T1" fmla="*/ 0 h 50"/>
                <a:gd name="T2" fmla="*/ 0 w 29"/>
                <a:gd name="T3" fmla="*/ 0 h 50"/>
                <a:gd name="T4" fmla="*/ 29 w 29"/>
                <a:gd name="T5" fmla="*/ 50 h 50"/>
                <a:gd name="T6" fmla="*/ 29 w 29"/>
                <a:gd name="T7" fmla="*/ 50 h 50"/>
                <a:gd name="T8" fmla="*/ 0 w 29"/>
                <a:gd name="T9" fmla="*/ 0 h 50"/>
              </a:gdLst>
              <a:ahLst/>
              <a:cxnLst>
                <a:cxn ang="0">
                  <a:pos x="T0" y="T1"/>
                </a:cxn>
                <a:cxn ang="0">
                  <a:pos x="T2" y="T3"/>
                </a:cxn>
                <a:cxn ang="0">
                  <a:pos x="T4" y="T5"/>
                </a:cxn>
                <a:cxn ang="0">
                  <a:pos x="T6" y="T7"/>
                </a:cxn>
                <a:cxn ang="0">
                  <a:pos x="T8" y="T9"/>
                </a:cxn>
              </a:cxnLst>
              <a:rect l="0" t="0" r="r" b="b"/>
              <a:pathLst>
                <a:path w="29" h="50">
                  <a:moveTo>
                    <a:pt x="0" y="0"/>
                  </a:moveTo>
                  <a:cubicBezTo>
                    <a:pt x="0" y="0"/>
                    <a:pt x="0" y="0"/>
                    <a:pt x="0" y="0"/>
                  </a:cubicBezTo>
                  <a:cubicBezTo>
                    <a:pt x="29" y="50"/>
                    <a:pt x="29" y="50"/>
                    <a:pt x="29" y="50"/>
                  </a:cubicBezTo>
                  <a:cubicBezTo>
                    <a:pt x="29" y="50"/>
                    <a:pt x="29" y="50"/>
                    <a:pt x="29" y="50"/>
                  </a:cubicBezTo>
                  <a:lnTo>
                    <a:pt x="0" y="0"/>
                  </a:ln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29" name="Freeform 28">
              <a:extLst>
                <a:ext uri="{FF2B5EF4-FFF2-40B4-BE49-F238E27FC236}">
                  <a16:creationId xmlns:a16="http://schemas.microsoft.com/office/drawing/2014/main" id="{50060A6C-86D1-4D3F-A2B9-44BB7F0F0451}"/>
                </a:ext>
              </a:extLst>
            </p:cNvPr>
            <p:cNvSpPr>
              <a:spLocks/>
            </p:cNvSpPr>
            <p:nvPr/>
          </p:nvSpPr>
          <p:spPr bwMode="auto">
            <a:xfrm>
              <a:off x="4422231" y="1883144"/>
              <a:ext cx="1619858" cy="1039997"/>
            </a:xfrm>
            <a:custGeom>
              <a:avLst/>
              <a:gdLst>
                <a:gd name="T0" fmla="*/ 640 w 640"/>
                <a:gd name="T1" fmla="*/ 66 h 411"/>
                <a:gd name="T2" fmla="*/ 640 w 640"/>
                <a:gd name="T3" fmla="*/ 66 h 411"/>
                <a:gd name="T4" fmla="*/ 602 w 640"/>
                <a:gd name="T5" fmla="*/ 1 h 411"/>
                <a:gd name="T6" fmla="*/ 202 w 640"/>
                <a:gd name="T7" fmla="*/ 0 h 411"/>
                <a:gd name="T8" fmla="*/ 1 w 640"/>
                <a:gd name="T9" fmla="*/ 347 h 411"/>
                <a:gd name="T10" fmla="*/ 0 w 640"/>
                <a:gd name="T11" fmla="*/ 347 h 411"/>
                <a:gd name="T12" fmla="*/ 38 w 640"/>
                <a:gd name="T13" fmla="*/ 411 h 411"/>
                <a:gd name="T14" fmla="*/ 239 w 640"/>
                <a:gd name="T15" fmla="*/ 65 h 411"/>
                <a:gd name="T16" fmla="*/ 639 w 640"/>
                <a:gd name="T17" fmla="*/ 65 h 411"/>
                <a:gd name="T18" fmla="*/ 640 w 640"/>
                <a:gd name="T19" fmla="*/ 6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11">
                  <a:moveTo>
                    <a:pt x="640" y="66"/>
                  </a:moveTo>
                  <a:cubicBezTo>
                    <a:pt x="640" y="66"/>
                    <a:pt x="640" y="66"/>
                    <a:pt x="640" y="66"/>
                  </a:cubicBezTo>
                  <a:cubicBezTo>
                    <a:pt x="602" y="1"/>
                    <a:pt x="602" y="1"/>
                    <a:pt x="602" y="1"/>
                  </a:cubicBezTo>
                  <a:cubicBezTo>
                    <a:pt x="202" y="0"/>
                    <a:pt x="202" y="0"/>
                    <a:pt x="202" y="0"/>
                  </a:cubicBezTo>
                  <a:cubicBezTo>
                    <a:pt x="1" y="347"/>
                    <a:pt x="1" y="347"/>
                    <a:pt x="1" y="347"/>
                  </a:cubicBezTo>
                  <a:cubicBezTo>
                    <a:pt x="0" y="347"/>
                    <a:pt x="0" y="347"/>
                    <a:pt x="0" y="347"/>
                  </a:cubicBezTo>
                  <a:cubicBezTo>
                    <a:pt x="38" y="411"/>
                    <a:pt x="38" y="411"/>
                    <a:pt x="38" y="411"/>
                  </a:cubicBezTo>
                  <a:cubicBezTo>
                    <a:pt x="239" y="65"/>
                    <a:pt x="239" y="65"/>
                    <a:pt x="239" y="65"/>
                  </a:cubicBezTo>
                  <a:cubicBezTo>
                    <a:pt x="639" y="65"/>
                    <a:pt x="639" y="65"/>
                    <a:pt x="639" y="65"/>
                  </a:cubicBezTo>
                  <a:lnTo>
                    <a:pt x="640" y="66"/>
                  </a:lnTo>
                  <a:close/>
                </a:path>
              </a:pathLst>
            </a:custGeom>
            <a:solidFill>
              <a:srgbClr val="445A7F">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0" name="Freeform 29">
              <a:extLst>
                <a:ext uri="{FF2B5EF4-FFF2-40B4-BE49-F238E27FC236}">
                  <a16:creationId xmlns:a16="http://schemas.microsoft.com/office/drawing/2014/main" id="{B44AF856-68C2-47C9-9573-1D6EEC23B839}"/>
                </a:ext>
              </a:extLst>
            </p:cNvPr>
            <p:cNvSpPr>
              <a:spLocks/>
            </p:cNvSpPr>
            <p:nvPr/>
          </p:nvSpPr>
          <p:spPr bwMode="auto">
            <a:xfrm>
              <a:off x="5335527" y="5169423"/>
              <a:ext cx="111218" cy="191653"/>
            </a:xfrm>
            <a:custGeom>
              <a:avLst/>
              <a:gdLst>
                <a:gd name="T0" fmla="*/ 0 w 44"/>
                <a:gd name="T1" fmla="*/ 76 h 76"/>
                <a:gd name="T2" fmla="*/ 44 w 44"/>
                <a:gd name="T3" fmla="*/ 0 h 76"/>
                <a:gd name="T4" fmla="*/ 44 w 44"/>
                <a:gd name="T5" fmla="*/ 0 h 76"/>
                <a:gd name="T6" fmla="*/ 0 w 44"/>
                <a:gd name="T7" fmla="*/ 76 h 76"/>
                <a:gd name="T8" fmla="*/ 0 w 44"/>
                <a:gd name="T9" fmla="*/ 76 h 76"/>
              </a:gdLst>
              <a:ahLst/>
              <a:cxnLst>
                <a:cxn ang="0">
                  <a:pos x="T0" y="T1"/>
                </a:cxn>
                <a:cxn ang="0">
                  <a:pos x="T2" y="T3"/>
                </a:cxn>
                <a:cxn ang="0">
                  <a:pos x="T4" y="T5"/>
                </a:cxn>
                <a:cxn ang="0">
                  <a:pos x="T6" y="T7"/>
                </a:cxn>
                <a:cxn ang="0">
                  <a:pos x="T8" y="T9"/>
                </a:cxn>
              </a:cxnLst>
              <a:rect l="0" t="0" r="r" b="b"/>
              <a:pathLst>
                <a:path w="44" h="76">
                  <a:moveTo>
                    <a:pt x="0" y="76"/>
                  </a:moveTo>
                  <a:cubicBezTo>
                    <a:pt x="44" y="0"/>
                    <a:pt x="44" y="0"/>
                    <a:pt x="44" y="0"/>
                  </a:cubicBezTo>
                  <a:cubicBezTo>
                    <a:pt x="44" y="0"/>
                    <a:pt x="44" y="0"/>
                    <a:pt x="44" y="0"/>
                  </a:cubicBezTo>
                  <a:cubicBezTo>
                    <a:pt x="0" y="76"/>
                    <a:pt x="0" y="76"/>
                    <a:pt x="0" y="76"/>
                  </a:cubicBezTo>
                  <a:cubicBezTo>
                    <a:pt x="0" y="76"/>
                    <a:pt x="0" y="76"/>
                    <a:pt x="0" y="76"/>
                  </a:cubicBez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1" name="Freeform 30">
              <a:extLst>
                <a:ext uri="{FF2B5EF4-FFF2-40B4-BE49-F238E27FC236}">
                  <a16:creationId xmlns:a16="http://schemas.microsoft.com/office/drawing/2014/main" id="{D311D778-17E4-4D40-8FF1-00514717183E}"/>
                </a:ext>
              </a:extLst>
            </p:cNvPr>
            <p:cNvSpPr>
              <a:spLocks/>
            </p:cNvSpPr>
            <p:nvPr/>
          </p:nvSpPr>
          <p:spPr bwMode="auto">
            <a:xfrm>
              <a:off x="3584825" y="4680426"/>
              <a:ext cx="1634250" cy="1080865"/>
            </a:xfrm>
            <a:custGeom>
              <a:avLst/>
              <a:gdLst>
                <a:gd name="T0" fmla="*/ 646 w 646"/>
                <a:gd name="T1" fmla="*/ 348 h 427"/>
                <a:gd name="T2" fmla="*/ 646 w 646"/>
                <a:gd name="T3" fmla="*/ 348 h 427"/>
                <a:gd name="T4" fmla="*/ 245 w 646"/>
                <a:gd name="T5" fmla="*/ 347 h 427"/>
                <a:gd name="T6" fmla="*/ 46 w 646"/>
                <a:gd name="T7" fmla="*/ 0 h 427"/>
                <a:gd name="T8" fmla="*/ 0 w 646"/>
                <a:gd name="T9" fmla="*/ 79 h 427"/>
                <a:gd name="T10" fmla="*/ 0 w 646"/>
                <a:gd name="T11" fmla="*/ 79 h 427"/>
                <a:gd name="T12" fmla="*/ 200 w 646"/>
                <a:gd name="T13" fmla="*/ 427 h 427"/>
                <a:gd name="T14" fmla="*/ 600 w 646"/>
                <a:gd name="T15" fmla="*/ 427 h 427"/>
                <a:gd name="T16" fmla="*/ 646 w 646"/>
                <a:gd name="T17" fmla="*/ 348 h 427"/>
                <a:gd name="T18" fmla="*/ 646 w 646"/>
                <a:gd name="T19" fmla="*/ 34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27">
                  <a:moveTo>
                    <a:pt x="646" y="348"/>
                  </a:moveTo>
                  <a:cubicBezTo>
                    <a:pt x="646" y="348"/>
                    <a:pt x="646" y="348"/>
                    <a:pt x="646" y="348"/>
                  </a:cubicBezTo>
                  <a:cubicBezTo>
                    <a:pt x="245" y="347"/>
                    <a:pt x="245" y="347"/>
                    <a:pt x="245" y="347"/>
                  </a:cubicBezTo>
                  <a:cubicBezTo>
                    <a:pt x="46" y="0"/>
                    <a:pt x="46" y="0"/>
                    <a:pt x="46" y="0"/>
                  </a:cubicBezTo>
                  <a:cubicBezTo>
                    <a:pt x="0" y="79"/>
                    <a:pt x="0" y="79"/>
                    <a:pt x="0" y="79"/>
                  </a:cubicBezTo>
                  <a:cubicBezTo>
                    <a:pt x="0" y="79"/>
                    <a:pt x="0" y="79"/>
                    <a:pt x="0" y="79"/>
                  </a:cubicBezTo>
                  <a:cubicBezTo>
                    <a:pt x="200" y="427"/>
                    <a:pt x="200" y="427"/>
                    <a:pt x="200" y="427"/>
                  </a:cubicBezTo>
                  <a:cubicBezTo>
                    <a:pt x="600" y="427"/>
                    <a:pt x="600" y="427"/>
                    <a:pt x="600" y="427"/>
                  </a:cubicBezTo>
                  <a:cubicBezTo>
                    <a:pt x="646" y="348"/>
                    <a:pt x="646" y="348"/>
                    <a:pt x="646" y="348"/>
                  </a:cubicBezTo>
                  <a:cubicBezTo>
                    <a:pt x="646" y="348"/>
                    <a:pt x="646" y="348"/>
                    <a:pt x="646" y="348"/>
                  </a:cubicBezTo>
                  <a:close/>
                </a:path>
              </a:pathLst>
            </a:custGeom>
            <a:solidFill>
              <a:schemeClr val="bg1">
                <a:lumMod val="85000"/>
              </a:scheme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2" name="Freeform 31">
              <a:extLst>
                <a:ext uri="{FF2B5EF4-FFF2-40B4-BE49-F238E27FC236}">
                  <a16:creationId xmlns:a16="http://schemas.microsoft.com/office/drawing/2014/main" id="{50362FE7-D389-4273-98DC-B2E6E5D9D6DD}"/>
                </a:ext>
              </a:extLst>
            </p:cNvPr>
            <p:cNvSpPr>
              <a:spLocks/>
            </p:cNvSpPr>
            <p:nvPr/>
          </p:nvSpPr>
          <p:spPr bwMode="auto">
            <a:xfrm>
              <a:off x="3817729" y="4278802"/>
              <a:ext cx="1629016" cy="1082274"/>
            </a:xfrm>
            <a:custGeom>
              <a:avLst/>
              <a:gdLst>
                <a:gd name="T0" fmla="*/ 956 w 1026"/>
                <a:gd name="T1" fmla="*/ 682 h 682"/>
                <a:gd name="T2" fmla="*/ 1026 w 1026"/>
                <a:gd name="T3" fmla="*/ 561 h 682"/>
                <a:gd name="T4" fmla="*/ 387 w 1026"/>
                <a:gd name="T5" fmla="*/ 561 h 682"/>
                <a:gd name="T6" fmla="*/ 68 w 1026"/>
                <a:gd name="T7" fmla="*/ 6 h 682"/>
                <a:gd name="T8" fmla="*/ 73 w 1026"/>
                <a:gd name="T9" fmla="*/ 2 h 682"/>
                <a:gd name="T10" fmla="*/ 73 w 1026"/>
                <a:gd name="T11" fmla="*/ 0 h 682"/>
                <a:gd name="T12" fmla="*/ 0 w 1026"/>
                <a:gd name="T13" fmla="*/ 128 h 682"/>
                <a:gd name="T14" fmla="*/ 0 w 1026"/>
                <a:gd name="T15" fmla="*/ 128 h 682"/>
                <a:gd name="T16" fmla="*/ 317 w 1026"/>
                <a:gd name="T17" fmla="*/ 681 h 682"/>
                <a:gd name="T18" fmla="*/ 956 w 1026"/>
                <a:gd name="T19"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6" h="682">
                  <a:moveTo>
                    <a:pt x="956" y="682"/>
                  </a:moveTo>
                  <a:lnTo>
                    <a:pt x="1026" y="561"/>
                  </a:lnTo>
                  <a:lnTo>
                    <a:pt x="387" y="561"/>
                  </a:lnTo>
                  <a:lnTo>
                    <a:pt x="68" y="6"/>
                  </a:lnTo>
                  <a:lnTo>
                    <a:pt x="73" y="2"/>
                  </a:lnTo>
                  <a:lnTo>
                    <a:pt x="73" y="0"/>
                  </a:lnTo>
                  <a:lnTo>
                    <a:pt x="0" y="128"/>
                  </a:lnTo>
                  <a:lnTo>
                    <a:pt x="0" y="128"/>
                  </a:lnTo>
                  <a:lnTo>
                    <a:pt x="317" y="681"/>
                  </a:lnTo>
                  <a:lnTo>
                    <a:pt x="956" y="682"/>
                  </a:lnTo>
                  <a:close/>
                </a:path>
              </a:pathLst>
            </a:custGeom>
            <a:solidFill>
              <a:schemeClr val="bg1">
                <a:lumMod val="85000"/>
              </a:scheme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3" name="Freeform 32">
              <a:extLst>
                <a:ext uri="{FF2B5EF4-FFF2-40B4-BE49-F238E27FC236}">
                  <a16:creationId xmlns:a16="http://schemas.microsoft.com/office/drawing/2014/main" id="{5921CE38-EF70-4C8F-8504-C5597DD69D0F}"/>
                </a:ext>
              </a:extLst>
            </p:cNvPr>
            <p:cNvSpPr>
              <a:spLocks/>
            </p:cNvSpPr>
            <p:nvPr/>
          </p:nvSpPr>
          <p:spPr bwMode="auto">
            <a:xfrm>
              <a:off x="7816343" y="4811483"/>
              <a:ext cx="92899" cy="156422"/>
            </a:xfrm>
            <a:custGeom>
              <a:avLst/>
              <a:gdLst>
                <a:gd name="T0" fmla="*/ 36 w 36"/>
                <a:gd name="T1" fmla="*/ 61 h 61"/>
                <a:gd name="T2" fmla="*/ 0 w 36"/>
                <a:gd name="T3" fmla="*/ 0 h 61"/>
                <a:gd name="T4" fmla="*/ 0 w 36"/>
                <a:gd name="T5" fmla="*/ 0 h 61"/>
                <a:gd name="T6" fmla="*/ 36 w 36"/>
                <a:gd name="T7" fmla="*/ 61 h 61"/>
                <a:gd name="T8" fmla="*/ 36 w 36"/>
                <a:gd name="T9" fmla="*/ 61 h 61"/>
              </a:gdLst>
              <a:ahLst/>
              <a:cxnLst>
                <a:cxn ang="0">
                  <a:pos x="T0" y="T1"/>
                </a:cxn>
                <a:cxn ang="0">
                  <a:pos x="T2" y="T3"/>
                </a:cxn>
                <a:cxn ang="0">
                  <a:pos x="T4" y="T5"/>
                </a:cxn>
                <a:cxn ang="0">
                  <a:pos x="T6" y="T7"/>
                </a:cxn>
                <a:cxn ang="0">
                  <a:pos x="T8" y="T9"/>
                </a:cxn>
              </a:cxnLst>
              <a:rect l="0" t="0" r="r" b="b"/>
              <a:pathLst>
                <a:path w="36" h="61">
                  <a:moveTo>
                    <a:pt x="36" y="61"/>
                  </a:moveTo>
                  <a:cubicBezTo>
                    <a:pt x="0" y="0"/>
                    <a:pt x="0" y="0"/>
                    <a:pt x="0" y="0"/>
                  </a:cubicBezTo>
                  <a:cubicBezTo>
                    <a:pt x="0" y="0"/>
                    <a:pt x="0" y="0"/>
                    <a:pt x="0" y="0"/>
                  </a:cubicBezTo>
                  <a:cubicBezTo>
                    <a:pt x="36" y="61"/>
                    <a:pt x="36" y="61"/>
                    <a:pt x="36" y="61"/>
                  </a:cubicBezTo>
                  <a:cubicBezTo>
                    <a:pt x="36" y="61"/>
                    <a:pt x="36" y="61"/>
                    <a:pt x="36" y="61"/>
                  </a:cubicBez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4" name="Freeform 33">
              <a:extLst>
                <a:ext uri="{FF2B5EF4-FFF2-40B4-BE49-F238E27FC236}">
                  <a16:creationId xmlns:a16="http://schemas.microsoft.com/office/drawing/2014/main" id="{90F8BE9D-D5D8-44D4-916B-641B2273D73E}"/>
                </a:ext>
              </a:extLst>
            </p:cNvPr>
            <p:cNvSpPr>
              <a:spLocks/>
            </p:cNvSpPr>
            <p:nvPr/>
          </p:nvSpPr>
          <p:spPr bwMode="auto">
            <a:xfrm>
              <a:off x="6477801" y="5128555"/>
              <a:ext cx="1619858" cy="1047044"/>
            </a:xfrm>
            <a:custGeom>
              <a:avLst/>
              <a:gdLst>
                <a:gd name="T0" fmla="*/ 601 w 640"/>
                <a:gd name="T1" fmla="*/ 0 h 414"/>
                <a:gd name="T2" fmla="*/ 601 w 640"/>
                <a:gd name="T3" fmla="*/ 0 h 414"/>
                <a:gd name="T4" fmla="*/ 602 w 640"/>
                <a:gd name="T5" fmla="*/ 2 h 414"/>
                <a:gd name="T6" fmla="*/ 401 w 640"/>
                <a:gd name="T7" fmla="*/ 348 h 414"/>
                <a:gd name="T8" fmla="*/ 0 w 640"/>
                <a:gd name="T9" fmla="*/ 348 h 414"/>
                <a:gd name="T10" fmla="*/ 38 w 640"/>
                <a:gd name="T11" fmla="*/ 413 h 414"/>
                <a:gd name="T12" fmla="*/ 38 w 640"/>
                <a:gd name="T13" fmla="*/ 413 h 414"/>
                <a:gd name="T14" fmla="*/ 439 w 640"/>
                <a:gd name="T15" fmla="*/ 414 h 414"/>
                <a:gd name="T16" fmla="*/ 640 w 640"/>
                <a:gd name="T17" fmla="*/ 67 h 414"/>
                <a:gd name="T18" fmla="*/ 601 w 640"/>
                <a:gd name="T1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14">
                  <a:moveTo>
                    <a:pt x="601" y="0"/>
                  </a:moveTo>
                  <a:cubicBezTo>
                    <a:pt x="601" y="0"/>
                    <a:pt x="601" y="0"/>
                    <a:pt x="601" y="0"/>
                  </a:cubicBezTo>
                  <a:cubicBezTo>
                    <a:pt x="602" y="2"/>
                    <a:pt x="602" y="2"/>
                    <a:pt x="602" y="2"/>
                  </a:cubicBezTo>
                  <a:cubicBezTo>
                    <a:pt x="401" y="348"/>
                    <a:pt x="401" y="348"/>
                    <a:pt x="401" y="348"/>
                  </a:cubicBezTo>
                  <a:cubicBezTo>
                    <a:pt x="0" y="348"/>
                    <a:pt x="0" y="348"/>
                    <a:pt x="0" y="348"/>
                  </a:cubicBezTo>
                  <a:cubicBezTo>
                    <a:pt x="38" y="413"/>
                    <a:pt x="38" y="413"/>
                    <a:pt x="38" y="413"/>
                  </a:cubicBezTo>
                  <a:cubicBezTo>
                    <a:pt x="38" y="413"/>
                    <a:pt x="38" y="413"/>
                    <a:pt x="38" y="413"/>
                  </a:cubicBezTo>
                  <a:cubicBezTo>
                    <a:pt x="439" y="414"/>
                    <a:pt x="439" y="414"/>
                    <a:pt x="439" y="414"/>
                  </a:cubicBezTo>
                  <a:cubicBezTo>
                    <a:pt x="640" y="67"/>
                    <a:pt x="640" y="67"/>
                    <a:pt x="640" y="67"/>
                  </a:cubicBezTo>
                  <a:lnTo>
                    <a:pt x="601" y="0"/>
                  </a:lnTo>
                  <a:close/>
                </a:path>
              </a:pathLst>
            </a:custGeom>
            <a:solidFill>
              <a:srgbClr val="56BCD7">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5" name="Freeform 34">
              <a:extLst>
                <a:ext uri="{FF2B5EF4-FFF2-40B4-BE49-F238E27FC236}">
                  <a16:creationId xmlns:a16="http://schemas.microsoft.com/office/drawing/2014/main" id="{490B649F-7D66-4DC3-9500-7E6E42C2F668}"/>
                </a:ext>
              </a:extLst>
            </p:cNvPr>
            <p:cNvSpPr>
              <a:spLocks/>
            </p:cNvSpPr>
            <p:nvPr/>
          </p:nvSpPr>
          <p:spPr bwMode="auto">
            <a:xfrm>
              <a:off x="6294619" y="4811483"/>
              <a:ext cx="1614624" cy="1034360"/>
            </a:xfrm>
            <a:custGeom>
              <a:avLst/>
              <a:gdLst>
                <a:gd name="T0" fmla="*/ 638 w 638"/>
                <a:gd name="T1" fmla="*/ 61 h 408"/>
                <a:gd name="T2" fmla="*/ 602 w 638"/>
                <a:gd name="T3" fmla="*/ 0 h 408"/>
                <a:gd name="T4" fmla="*/ 401 w 638"/>
                <a:gd name="T5" fmla="*/ 347 h 408"/>
                <a:gd name="T6" fmla="*/ 0 w 638"/>
                <a:gd name="T7" fmla="*/ 346 h 408"/>
                <a:gd name="T8" fmla="*/ 0 w 638"/>
                <a:gd name="T9" fmla="*/ 345 h 408"/>
                <a:gd name="T10" fmla="*/ 0 w 638"/>
                <a:gd name="T11" fmla="*/ 345 h 408"/>
                <a:gd name="T12" fmla="*/ 36 w 638"/>
                <a:gd name="T13" fmla="*/ 408 h 408"/>
                <a:gd name="T14" fmla="*/ 36 w 638"/>
                <a:gd name="T15" fmla="*/ 408 h 408"/>
                <a:gd name="T16" fmla="*/ 437 w 638"/>
                <a:gd name="T17" fmla="*/ 408 h 408"/>
                <a:gd name="T18" fmla="*/ 637 w 638"/>
                <a:gd name="T19" fmla="*/ 63 h 408"/>
                <a:gd name="T20" fmla="*/ 638 w 638"/>
                <a:gd name="T21" fmla="*/ 6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8" h="408">
                  <a:moveTo>
                    <a:pt x="638" y="61"/>
                  </a:moveTo>
                  <a:cubicBezTo>
                    <a:pt x="602" y="0"/>
                    <a:pt x="602" y="0"/>
                    <a:pt x="602" y="0"/>
                  </a:cubicBezTo>
                  <a:cubicBezTo>
                    <a:pt x="401" y="347"/>
                    <a:pt x="401" y="347"/>
                    <a:pt x="401" y="347"/>
                  </a:cubicBezTo>
                  <a:cubicBezTo>
                    <a:pt x="0" y="346"/>
                    <a:pt x="0" y="346"/>
                    <a:pt x="0" y="346"/>
                  </a:cubicBezTo>
                  <a:cubicBezTo>
                    <a:pt x="0" y="345"/>
                    <a:pt x="0" y="345"/>
                    <a:pt x="0" y="345"/>
                  </a:cubicBezTo>
                  <a:cubicBezTo>
                    <a:pt x="0" y="345"/>
                    <a:pt x="0" y="345"/>
                    <a:pt x="0" y="345"/>
                  </a:cubicBezTo>
                  <a:cubicBezTo>
                    <a:pt x="36" y="408"/>
                    <a:pt x="36" y="408"/>
                    <a:pt x="36" y="408"/>
                  </a:cubicBezTo>
                  <a:cubicBezTo>
                    <a:pt x="36" y="408"/>
                    <a:pt x="36" y="408"/>
                    <a:pt x="36" y="408"/>
                  </a:cubicBezTo>
                  <a:cubicBezTo>
                    <a:pt x="437" y="408"/>
                    <a:pt x="437" y="408"/>
                    <a:pt x="437" y="408"/>
                  </a:cubicBezTo>
                  <a:cubicBezTo>
                    <a:pt x="637" y="63"/>
                    <a:pt x="637" y="63"/>
                    <a:pt x="637" y="63"/>
                  </a:cubicBezTo>
                  <a:cubicBezTo>
                    <a:pt x="637" y="62"/>
                    <a:pt x="637" y="62"/>
                    <a:pt x="638" y="61"/>
                  </a:cubicBezTo>
                  <a:close/>
                </a:path>
              </a:pathLst>
            </a:custGeom>
            <a:solidFill>
              <a:srgbClr val="56BCD7">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6" name="Freeform 35">
              <a:extLst>
                <a:ext uri="{FF2B5EF4-FFF2-40B4-BE49-F238E27FC236}">
                  <a16:creationId xmlns:a16="http://schemas.microsoft.com/office/drawing/2014/main" id="{751D68E3-6C67-4FAB-A367-A046CDDE9C6B}"/>
                </a:ext>
              </a:extLst>
            </p:cNvPr>
            <p:cNvSpPr>
              <a:spLocks/>
            </p:cNvSpPr>
            <p:nvPr/>
          </p:nvSpPr>
          <p:spPr bwMode="auto">
            <a:xfrm>
              <a:off x="6765660" y="1752087"/>
              <a:ext cx="1623783" cy="1063954"/>
            </a:xfrm>
            <a:custGeom>
              <a:avLst/>
              <a:gdLst>
                <a:gd name="T0" fmla="*/ 600 w 642"/>
                <a:gd name="T1" fmla="*/ 420 h 420"/>
                <a:gd name="T2" fmla="*/ 601 w 642"/>
                <a:gd name="T3" fmla="*/ 420 h 420"/>
                <a:gd name="T4" fmla="*/ 642 w 642"/>
                <a:gd name="T5" fmla="*/ 349 h 420"/>
                <a:gd name="T6" fmla="*/ 442 w 642"/>
                <a:gd name="T7" fmla="*/ 1 h 420"/>
                <a:gd name="T8" fmla="*/ 41 w 642"/>
                <a:gd name="T9" fmla="*/ 0 h 420"/>
                <a:gd name="T10" fmla="*/ 41 w 642"/>
                <a:gd name="T11" fmla="*/ 0 h 420"/>
                <a:gd name="T12" fmla="*/ 0 w 642"/>
                <a:gd name="T13" fmla="*/ 71 h 420"/>
                <a:gd name="T14" fmla="*/ 401 w 642"/>
                <a:gd name="T15" fmla="*/ 72 h 420"/>
                <a:gd name="T16" fmla="*/ 601 w 642"/>
                <a:gd name="T17" fmla="*/ 419 h 420"/>
                <a:gd name="T18" fmla="*/ 600 w 642"/>
                <a:gd name="T19"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2" h="420">
                  <a:moveTo>
                    <a:pt x="600" y="420"/>
                  </a:moveTo>
                  <a:cubicBezTo>
                    <a:pt x="601" y="420"/>
                    <a:pt x="601" y="420"/>
                    <a:pt x="601" y="420"/>
                  </a:cubicBezTo>
                  <a:cubicBezTo>
                    <a:pt x="642" y="349"/>
                    <a:pt x="642" y="349"/>
                    <a:pt x="642" y="349"/>
                  </a:cubicBezTo>
                  <a:cubicBezTo>
                    <a:pt x="442" y="1"/>
                    <a:pt x="442" y="1"/>
                    <a:pt x="442" y="1"/>
                  </a:cubicBezTo>
                  <a:cubicBezTo>
                    <a:pt x="41" y="0"/>
                    <a:pt x="41" y="0"/>
                    <a:pt x="41" y="0"/>
                  </a:cubicBezTo>
                  <a:cubicBezTo>
                    <a:pt x="41" y="0"/>
                    <a:pt x="41" y="0"/>
                    <a:pt x="41" y="0"/>
                  </a:cubicBezTo>
                  <a:cubicBezTo>
                    <a:pt x="0" y="71"/>
                    <a:pt x="0" y="71"/>
                    <a:pt x="0" y="71"/>
                  </a:cubicBezTo>
                  <a:cubicBezTo>
                    <a:pt x="401" y="72"/>
                    <a:pt x="401" y="72"/>
                    <a:pt x="401" y="72"/>
                  </a:cubicBezTo>
                  <a:cubicBezTo>
                    <a:pt x="601" y="419"/>
                    <a:pt x="601" y="419"/>
                    <a:pt x="601" y="419"/>
                  </a:cubicBezTo>
                  <a:lnTo>
                    <a:pt x="600" y="420"/>
                  </a:lnTo>
                  <a:close/>
                </a:path>
              </a:pathLst>
            </a:custGeom>
            <a:solidFill>
              <a:srgbClr val="EF4231">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7" name="Freeform 36">
              <a:extLst>
                <a:ext uri="{FF2B5EF4-FFF2-40B4-BE49-F238E27FC236}">
                  <a16:creationId xmlns:a16="http://schemas.microsoft.com/office/drawing/2014/main" id="{BBE0F8F7-AE3F-4403-87F4-5A5F84C6039C}"/>
                </a:ext>
              </a:extLst>
            </p:cNvPr>
            <p:cNvSpPr>
              <a:spLocks/>
            </p:cNvSpPr>
            <p:nvPr/>
          </p:nvSpPr>
          <p:spPr bwMode="auto">
            <a:xfrm>
              <a:off x="8083266" y="2990783"/>
              <a:ext cx="98133" cy="171924"/>
            </a:xfrm>
            <a:custGeom>
              <a:avLst/>
              <a:gdLst>
                <a:gd name="T0" fmla="*/ 39 w 39"/>
                <a:gd name="T1" fmla="*/ 0 h 68"/>
                <a:gd name="T2" fmla="*/ 0 w 39"/>
                <a:gd name="T3" fmla="*/ 68 h 68"/>
                <a:gd name="T4" fmla="*/ 0 w 39"/>
                <a:gd name="T5" fmla="*/ 68 h 68"/>
                <a:gd name="T6" fmla="*/ 39 w 39"/>
                <a:gd name="T7" fmla="*/ 0 h 68"/>
                <a:gd name="T8" fmla="*/ 39 w 39"/>
                <a:gd name="T9" fmla="*/ 0 h 68"/>
              </a:gdLst>
              <a:ahLst/>
              <a:cxnLst>
                <a:cxn ang="0">
                  <a:pos x="T0" y="T1"/>
                </a:cxn>
                <a:cxn ang="0">
                  <a:pos x="T2" y="T3"/>
                </a:cxn>
                <a:cxn ang="0">
                  <a:pos x="T4" y="T5"/>
                </a:cxn>
                <a:cxn ang="0">
                  <a:pos x="T6" y="T7"/>
                </a:cxn>
                <a:cxn ang="0">
                  <a:pos x="T8" y="T9"/>
                </a:cxn>
              </a:cxnLst>
              <a:rect l="0" t="0" r="r" b="b"/>
              <a:pathLst>
                <a:path w="39" h="68">
                  <a:moveTo>
                    <a:pt x="39" y="0"/>
                  </a:moveTo>
                  <a:cubicBezTo>
                    <a:pt x="0" y="68"/>
                    <a:pt x="0" y="68"/>
                    <a:pt x="0" y="68"/>
                  </a:cubicBezTo>
                  <a:cubicBezTo>
                    <a:pt x="0" y="68"/>
                    <a:pt x="0" y="68"/>
                    <a:pt x="0" y="68"/>
                  </a:cubicBezTo>
                  <a:cubicBezTo>
                    <a:pt x="39" y="0"/>
                    <a:pt x="39" y="0"/>
                    <a:pt x="39" y="0"/>
                  </a:cubicBezTo>
                  <a:cubicBezTo>
                    <a:pt x="39" y="0"/>
                    <a:pt x="39" y="0"/>
                    <a:pt x="39" y="0"/>
                  </a:cubicBezTo>
                  <a:close/>
                </a:path>
              </a:pathLst>
            </a:custGeom>
            <a:solidFill>
              <a:srgbClr val="FFFFF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8" name="Freeform 37">
              <a:extLst>
                <a:ext uri="{FF2B5EF4-FFF2-40B4-BE49-F238E27FC236}">
                  <a16:creationId xmlns:a16="http://schemas.microsoft.com/office/drawing/2014/main" id="{76A53CFA-E6A0-4B90-B2B7-09C4F474FD25}"/>
                </a:ext>
              </a:extLst>
            </p:cNvPr>
            <p:cNvSpPr>
              <a:spLocks/>
            </p:cNvSpPr>
            <p:nvPr/>
          </p:nvSpPr>
          <p:spPr bwMode="auto">
            <a:xfrm>
              <a:off x="6557617" y="2112845"/>
              <a:ext cx="1623782" cy="1049862"/>
            </a:xfrm>
            <a:custGeom>
              <a:avLst/>
              <a:gdLst>
                <a:gd name="T0" fmla="*/ 5 w 1023"/>
                <a:gd name="T1" fmla="*/ 106 h 661"/>
                <a:gd name="T2" fmla="*/ 644 w 1023"/>
                <a:gd name="T3" fmla="*/ 108 h 661"/>
                <a:gd name="T4" fmla="*/ 961 w 1023"/>
                <a:gd name="T5" fmla="*/ 661 h 661"/>
                <a:gd name="T6" fmla="*/ 1023 w 1023"/>
                <a:gd name="T7" fmla="*/ 554 h 661"/>
                <a:gd name="T8" fmla="*/ 704 w 1023"/>
                <a:gd name="T9" fmla="*/ 0 h 661"/>
                <a:gd name="T10" fmla="*/ 65 w 1023"/>
                <a:gd name="T11" fmla="*/ 0 h 661"/>
                <a:gd name="T12" fmla="*/ 65 w 1023"/>
                <a:gd name="T13" fmla="*/ 0 h 661"/>
                <a:gd name="T14" fmla="*/ 0 w 1023"/>
                <a:gd name="T15" fmla="*/ 111 h 661"/>
                <a:gd name="T16" fmla="*/ 1 w 1023"/>
                <a:gd name="T17" fmla="*/ 111 h 661"/>
                <a:gd name="T18" fmla="*/ 5 w 1023"/>
                <a:gd name="T19" fmla="*/ 10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661">
                  <a:moveTo>
                    <a:pt x="5" y="106"/>
                  </a:moveTo>
                  <a:lnTo>
                    <a:pt x="644" y="108"/>
                  </a:lnTo>
                  <a:lnTo>
                    <a:pt x="961" y="661"/>
                  </a:lnTo>
                  <a:lnTo>
                    <a:pt x="1023" y="554"/>
                  </a:lnTo>
                  <a:lnTo>
                    <a:pt x="704" y="0"/>
                  </a:lnTo>
                  <a:lnTo>
                    <a:pt x="65" y="0"/>
                  </a:lnTo>
                  <a:lnTo>
                    <a:pt x="65" y="0"/>
                  </a:lnTo>
                  <a:lnTo>
                    <a:pt x="0" y="111"/>
                  </a:lnTo>
                  <a:lnTo>
                    <a:pt x="1" y="111"/>
                  </a:lnTo>
                  <a:lnTo>
                    <a:pt x="5" y="106"/>
                  </a:lnTo>
                  <a:close/>
                </a:path>
              </a:pathLst>
            </a:custGeom>
            <a:solidFill>
              <a:srgbClr val="EF4231">
                <a:lumMod val="20000"/>
                <a:lumOff val="80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39" name="Freeform 38">
              <a:extLst>
                <a:ext uri="{FF2B5EF4-FFF2-40B4-BE49-F238E27FC236}">
                  <a16:creationId xmlns:a16="http://schemas.microsoft.com/office/drawing/2014/main" id="{B3988027-579A-4801-9544-482C247CCC64}"/>
                </a:ext>
              </a:extLst>
            </p:cNvPr>
            <p:cNvSpPr>
              <a:spLocks/>
            </p:cNvSpPr>
            <p:nvPr/>
          </p:nvSpPr>
          <p:spPr bwMode="auto">
            <a:xfrm>
              <a:off x="4131756" y="1371600"/>
              <a:ext cx="1621166" cy="1048453"/>
            </a:xfrm>
            <a:custGeom>
              <a:avLst/>
              <a:gdLst>
                <a:gd name="T0" fmla="*/ 239 w 641"/>
                <a:gd name="T1" fmla="*/ 67 h 414"/>
                <a:gd name="T2" fmla="*/ 640 w 641"/>
                <a:gd name="T3" fmla="*/ 68 h 414"/>
                <a:gd name="T4" fmla="*/ 641 w 641"/>
                <a:gd name="T5" fmla="*/ 68 h 414"/>
                <a:gd name="T6" fmla="*/ 641 w 641"/>
                <a:gd name="T7" fmla="*/ 68 h 414"/>
                <a:gd name="T8" fmla="*/ 602 w 641"/>
                <a:gd name="T9" fmla="*/ 0 h 414"/>
                <a:gd name="T10" fmla="*/ 201 w 641"/>
                <a:gd name="T11" fmla="*/ 0 h 414"/>
                <a:gd name="T12" fmla="*/ 0 w 641"/>
                <a:gd name="T13" fmla="*/ 347 h 414"/>
                <a:gd name="T14" fmla="*/ 39 w 641"/>
                <a:gd name="T15" fmla="*/ 414 h 414"/>
                <a:gd name="T16" fmla="*/ 239 w 641"/>
                <a:gd name="T17" fmla="*/ 6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414">
                  <a:moveTo>
                    <a:pt x="239" y="67"/>
                  </a:moveTo>
                  <a:cubicBezTo>
                    <a:pt x="640" y="68"/>
                    <a:pt x="640" y="68"/>
                    <a:pt x="640" y="68"/>
                  </a:cubicBezTo>
                  <a:cubicBezTo>
                    <a:pt x="641" y="68"/>
                    <a:pt x="641" y="68"/>
                    <a:pt x="641" y="68"/>
                  </a:cubicBezTo>
                  <a:cubicBezTo>
                    <a:pt x="641" y="68"/>
                    <a:pt x="641" y="68"/>
                    <a:pt x="641" y="68"/>
                  </a:cubicBezTo>
                  <a:cubicBezTo>
                    <a:pt x="602" y="0"/>
                    <a:pt x="602" y="0"/>
                    <a:pt x="602" y="0"/>
                  </a:cubicBezTo>
                  <a:cubicBezTo>
                    <a:pt x="201" y="0"/>
                    <a:pt x="201" y="0"/>
                    <a:pt x="201" y="0"/>
                  </a:cubicBezTo>
                  <a:cubicBezTo>
                    <a:pt x="0" y="347"/>
                    <a:pt x="0" y="347"/>
                    <a:pt x="0" y="347"/>
                  </a:cubicBezTo>
                  <a:cubicBezTo>
                    <a:pt x="39" y="414"/>
                    <a:pt x="39" y="414"/>
                    <a:pt x="39" y="414"/>
                  </a:cubicBezTo>
                  <a:lnTo>
                    <a:pt x="239" y="67"/>
                  </a:lnTo>
                  <a:close/>
                </a:path>
              </a:pathLst>
            </a:custGeom>
            <a:solidFill>
              <a:srgbClr val="445A7F">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0" name="Freeform 39">
              <a:extLst>
                <a:ext uri="{FF2B5EF4-FFF2-40B4-BE49-F238E27FC236}">
                  <a16:creationId xmlns:a16="http://schemas.microsoft.com/office/drawing/2014/main" id="{08A27018-E191-4610-B448-BCA53E41F7E7}"/>
                </a:ext>
              </a:extLst>
            </p:cNvPr>
            <p:cNvSpPr>
              <a:spLocks/>
            </p:cNvSpPr>
            <p:nvPr/>
          </p:nvSpPr>
          <p:spPr bwMode="auto">
            <a:xfrm>
              <a:off x="5849747" y="1712629"/>
              <a:ext cx="69348" cy="124011"/>
            </a:xfrm>
            <a:custGeom>
              <a:avLst/>
              <a:gdLst>
                <a:gd name="T0" fmla="*/ 28 w 28"/>
                <a:gd name="T1" fmla="*/ 49 h 49"/>
                <a:gd name="T2" fmla="*/ 0 w 28"/>
                <a:gd name="T3" fmla="*/ 0 h 49"/>
                <a:gd name="T4" fmla="*/ 0 w 28"/>
                <a:gd name="T5" fmla="*/ 0 h 49"/>
                <a:gd name="T6" fmla="*/ 28 w 28"/>
                <a:gd name="T7" fmla="*/ 49 h 49"/>
              </a:gdLst>
              <a:ahLst/>
              <a:cxnLst>
                <a:cxn ang="0">
                  <a:pos x="T0" y="T1"/>
                </a:cxn>
                <a:cxn ang="0">
                  <a:pos x="T2" y="T3"/>
                </a:cxn>
                <a:cxn ang="0">
                  <a:pos x="T4" y="T5"/>
                </a:cxn>
                <a:cxn ang="0">
                  <a:pos x="T6" y="T7"/>
                </a:cxn>
              </a:cxnLst>
              <a:rect l="0" t="0" r="r" b="b"/>
              <a:pathLst>
                <a:path w="28" h="49">
                  <a:moveTo>
                    <a:pt x="28" y="49"/>
                  </a:moveTo>
                  <a:cubicBezTo>
                    <a:pt x="0" y="0"/>
                    <a:pt x="0" y="0"/>
                    <a:pt x="0" y="0"/>
                  </a:cubicBezTo>
                  <a:cubicBezTo>
                    <a:pt x="0" y="0"/>
                    <a:pt x="0" y="0"/>
                    <a:pt x="0" y="0"/>
                  </a:cubicBezTo>
                  <a:cubicBezTo>
                    <a:pt x="28" y="49"/>
                    <a:pt x="28" y="49"/>
                    <a:pt x="28" y="49"/>
                  </a:cubicBezTo>
                  <a:close/>
                </a:path>
              </a:pathLst>
            </a:custGeom>
            <a:solidFill>
              <a:srgbClr val="C9B99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1" name="Freeform 40">
              <a:extLst>
                <a:ext uri="{FF2B5EF4-FFF2-40B4-BE49-F238E27FC236}">
                  <a16:creationId xmlns:a16="http://schemas.microsoft.com/office/drawing/2014/main" id="{817C67A6-1717-4C31-A7AF-0240260B1CBD}"/>
                </a:ext>
              </a:extLst>
            </p:cNvPr>
            <p:cNvSpPr>
              <a:spLocks/>
            </p:cNvSpPr>
            <p:nvPr/>
          </p:nvSpPr>
          <p:spPr bwMode="auto">
            <a:xfrm>
              <a:off x="4325406" y="1712629"/>
              <a:ext cx="1622474" cy="1048453"/>
            </a:xfrm>
            <a:custGeom>
              <a:avLst/>
              <a:gdLst>
                <a:gd name="T0" fmla="*/ 0 w 641"/>
                <a:gd name="T1" fmla="*/ 346 h 414"/>
                <a:gd name="T2" fmla="*/ 0 w 641"/>
                <a:gd name="T3" fmla="*/ 346 h 414"/>
                <a:gd name="T4" fmla="*/ 39 w 641"/>
                <a:gd name="T5" fmla="*/ 414 h 414"/>
                <a:gd name="T6" fmla="*/ 240 w 641"/>
                <a:gd name="T7" fmla="*/ 67 h 414"/>
                <a:gd name="T8" fmla="*/ 640 w 641"/>
                <a:gd name="T9" fmla="*/ 68 h 414"/>
                <a:gd name="T10" fmla="*/ 641 w 641"/>
                <a:gd name="T11" fmla="*/ 68 h 414"/>
                <a:gd name="T12" fmla="*/ 641 w 641"/>
                <a:gd name="T13" fmla="*/ 68 h 414"/>
                <a:gd name="T14" fmla="*/ 602 w 641"/>
                <a:gd name="T15" fmla="*/ 0 h 414"/>
                <a:gd name="T16" fmla="*/ 201 w 641"/>
                <a:gd name="T17" fmla="*/ 0 h 414"/>
                <a:gd name="T18" fmla="*/ 0 w 641"/>
                <a:gd name="T19" fmla="*/ 34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414">
                  <a:moveTo>
                    <a:pt x="0" y="346"/>
                  </a:moveTo>
                  <a:cubicBezTo>
                    <a:pt x="0" y="346"/>
                    <a:pt x="0" y="346"/>
                    <a:pt x="0" y="346"/>
                  </a:cubicBezTo>
                  <a:cubicBezTo>
                    <a:pt x="39" y="414"/>
                    <a:pt x="39" y="414"/>
                    <a:pt x="39" y="414"/>
                  </a:cubicBezTo>
                  <a:cubicBezTo>
                    <a:pt x="240" y="67"/>
                    <a:pt x="240" y="67"/>
                    <a:pt x="240" y="67"/>
                  </a:cubicBezTo>
                  <a:cubicBezTo>
                    <a:pt x="640" y="68"/>
                    <a:pt x="640" y="68"/>
                    <a:pt x="640" y="68"/>
                  </a:cubicBezTo>
                  <a:cubicBezTo>
                    <a:pt x="641" y="68"/>
                    <a:pt x="641" y="68"/>
                    <a:pt x="641" y="68"/>
                  </a:cubicBezTo>
                  <a:cubicBezTo>
                    <a:pt x="641" y="68"/>
                    <a:pt x="641" y="68"/>
                    <a:pt x="641" y="68"/>
                  </a:cubicBezTo>
                  <a:cubicBezTo>
                    <a:pt x="602" y="0"/>
                    <a:pt x="602" y="0"/>
                    <a:pt x="602" y="0"/>
                  </a:cubicBezTo>
                  <a:cubicBezTo>
                    <a:pt x="201" y="0"/>
                    <a:pt x="201" y="0"/>
                    <a:pt x="201" y="0"/>
                  </a:cubicBezTo>
                  <a:lnTo>
                    <a:pt x="0" y="346"/>
                  </a:lnTo>
                  <a:close/>
                </a:path>
              </a:pathLst>
            </a:custGeom>
            <a:solidFill>
              <a:srgbClr val="445A7F">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2" name="Freeform 41">
              <a:extLst>
                <a:ext uri="{FF2B5EF4-FFF2-40B4-BE49-F238E27FC236}">
                  <a16:creationId xmlns:a16="http://schemas.microsoft.com/office/drawing/2014/main" id="{0DD44179-45B5-4526-A6FE-A41B24578786}"/>
                </a:ext>
              </a:extLst>
            </p:cNvPr>
            <p:cNvSpPr>
              <a:spLocks/>
            </p:cNvSpPr>
            <p:nvPr/>
          </p:nvSpPr>
          <p:spPr bwMode="auto">
            <a:xfrm>
              <a:off x="6038163" y="2045203"/>
              <a:ext cx="77199" cy="132466"/>
            </a:xfrm>
            <a:custGeom>
              <a:avLst/>
              <a:gdLst>
                <a:gd name="T0" fmla="*/ 30 w 30"/>
                <a:gd name="T1" fmla="*/ 53 h 53"/>
                <a:gd name="T2" fmla="*/ 0 w 30"/>
                <a:gd name="T3" fmla="*/ 0 h 53"/>
                <a:gd name="T4" fmla="*/ 0 w 30"/>
                <a:gd name="T5" fmla="*/ 0 h 53"/>
                <a:gd name="T6" fmla="*/ 30 w 30"/>
                <a:gd name="T7" fmla="*/ 53 h 53"/>
              </a:gdLst>
              <a:ahLst/>
              <a:cxnLst>
                <a:cxn ang="0">
                  <a:pos x="T0" y="T1"/>
                </a:cxn>
                <a:cxn ang="0">
                  <a:pos x="T2" y="T3"/>
                </a:cxn>
                <a:cxn ang="0">
                  <a:pos x="T4" y="T5"/>
                </a:cxn>
                <a:cxn ang="0">
                  <a:pos x="T6" y="T7"/>
                </a:cxn>
              </a:cxnLst>
              <a:rect l="0" t="0" r="r" b="b"/>
              <a:pathLst>
                <a:path w="30" h="53">
                  <a:moveTo>
                    <a:pt x="30" y="53"/>
                  </a:moveTo>
                  <a:cubicBezTo>
                    <a:pt x="0" y="0"/>
                    <a:pt x="0" y="0"/>
                    <a:pt x="0" y="0"/>
                  </a:cubicBezTo>
                  <a:cubicBezTo>
                    <a:pt x="0" y="0"/>
                    <a:pt x="0" y="0"/>
                    <a:pt x="0" y="0"/>
                  </a:cubicBezTo>
                  <a:cubicBezTo>
                    <a:pt x="30" y="53"/>
                    <a:pt x="30" y="53"/>
                    <a:pt x="30" y="53"/>
                  </a:cubicBezTo>
                  <a:close/>
                </a:path>
              </a:pathLst>
            </a:custGeom>
            <a:solidFill>
              <a:srgbClr val="C9B99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3" name="Freeform 42">
              <a:extLst>
                <a:ext uri="{FF2B5EF4-FFF2-40B4-BE49-F238E27FC236}">
                  <a16:creationId xmlns:a16="http://schemas.microsoft.com/office/drawing/2014/main" id="{F9A0A58D-B107-425F-B740-A73763956E36}"/>
                </a:ext>
              </a:extLst>
            </p:cNvPr>
            <p:cNvSpPr>
              <a:spLocks/>
            </p:cNvSpPr>
            <p:nvPr/>
          </p:nvSpPr>
          <p:spPr bwMode="auto">
            <a:xfrm>
              <a:off x="4517748" y="2046612"/>
              <a:ext cx="1792573" cy="1762922"/>
            </a:xfrm>
            <a:custGeom>
              <a:avLst/>
              <a:gdLst>
                <a:gd name="T0" fmla="*/ 201 w 708"/>
                <a:gd name="T1" fmla="*/ 0 h 697"/>
                <a:gd name="T2" fmla="*/ 0 w 708"/>
                <a:gd name="T3" fmla="*/ 346 h 697"/>
                <a:gd name="T4" fmla="*/ 0 w 708"/>
                <a:gd name="T5" fmla="*/ 347 h 697"/>
                <a:gd name="T6" fmla="*/ 1 w 708"/>
                <a:gd name="T7" fmla="*/ 349 h 697"/>
                <a:gd name="T8" fmla="*/ 1 w 708"/>
                <a:gd name="T9" fmla="*/ 349 h 697"/>
                <a:gd name="T10" fmla="*/ 201 w 708"/>
                <a:gd name="T11" fmla="*/ 697 h 697"/>
                <a:gd name="T12" fmla="*/ 602 w 708"/>
                <a:gd name="T13" fmla="*/ 697 h 697"/>
                <a:gd name="T14" fmla="*/ 654 w 708"/>
                <a:gd name="T15" fmla="*/ 607 h 697"/>
                <a:gd name="T16" fmla="*/ 652 w 708"/>
                <a:gd name="T17" fmla="*/ 605 h 697"/>
                <a:gd name="T18" fmla="*/ 652 w 708"/>
                <a:gd name="T19" fmla="*/ 605 h 697"/>
                <a:gd name="T20" fmla="*/ 615 w 708"/>
                <a:gd name="T21" fmla="*/ 540 h 697"/>
                <a:gd name="T22" fmla="*/ 615 w 708"/>
                <a:gd name="T23" fmla="*/ 540 h 697"/>
                <a:gd name="T24" fmla="*/ 577 w 708"/>
                <a:gd name="T25" fmla="*/ 473 h 697"/>
                <a:gd name="T26" fmla="*/ 577 w 708"/>
                <a:gd name="T27" fmla="*/ 472 h 697"/>
                <a:gd name="T28" fmla="*/ 568 w 708"/>
                <a:gd name="T29" fmla="*/ 458 h 697"/>
                <a:gd name="T30" fmla="*/ 571 w 708"/>
                <a:gd name="T31" fmla="*/ 423 h 697"/>
                <a:gd name="T32" fmla="*/ 670 w 708"/>
                <a:gd name="T33" fmla="*/ 252 h 697"/>
                <a:gd name="T34" fmla="*/ 670 w 708"/>
                <a:gd name="T35" fmla="*/ 252 h 697"/>
                <a:gd name="T36" fmla="*/ 708 w 708"/>
                <a:gd name="T37" fmla="*/ 186 h 697"/>
                <a:gd name="T38" fmla="*/ 707 w 708"/>
                <a:gd name="T39" fmla="*/ 184 h 697"/>
                <a:gd name="T40" fmla="*/ 707 w 708"/>
                <a:gd name="T41" fmla="*/ 184 h 697"/>
                <a:gd name="T42" fmla="*/ 670 w 708"/>
                <a:gd name="T43" fmla="*/ 119 h 697"/>
                <a:gd name="T44" fmla="*/ 601 w 708"/>
                <a:gd name="T45" fmla="*/ 0 h 697"/>
                <a:gd name="T46" fmla="*/ 201 w 708"/>
                <a:gd name="T4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8" h="697">
                  <a:moveTo>
                    <a:pt x="201" y="0"/>
                  </a:moveTo>
                  <a:cubicBezTo>
                    <a:pt x="0" y="346"/>
                    <a:pt x="0" y="346"/>
                    <a:pt x="0" y="346"/>
                  </a:cubicBezTo>
                  <a:cubicBezTo>
                    <a:pt x="0" y="347"/>
                    <a:pt x="0" y="347"/>
                    <a:pt x="0" y="347"/>
                  </a:cubicBezTo>
                  <a:cubicBezTo>
                    <a:pt x="1" y="349"/>
                    <a:pt x="1" y="349"/>
                    <a:pt x="1" y="349"/>
                  </a:cubicBezTo>
                  <a:cubicBezTo>
                    <a:pt x="1" y="349"/>
                    <a:pt x="1" y="349"/>
                    <a:pt x="1" y="349"/>
                  </a:cubicBezTo>
                  <a:cubicBezTo>
                    <a:pt x="201" y="697"/>
                    <a:pt x="201" y="697"/>
                    <a:pt x="201" y="697"/>
                  </a:cubicBezTo>
                  <a:cubicBezTo>
                    <a:pt x="602" y="697"/>
                    <a:pt x="602" y="697"/>
                    <a:pt x="602" y="697"/>
                  </a:cubicBezTo>
                  <a:cubicBezTo>
                    <a:pt x="654" y="607"/>
                    <a:pt x="654" y="607"/>
                    <a:pt x="654" y="607"/>
                  </a:cubicBezTo>
                  <a:cubicBezTo>
                    <a:pt x="652" y="605"/>
                    <a:pt x="652" y="605"/>
                    <a:pt x="652" y="605"/>
                  </a:cubicBezTo>
                  <a:cubicBezTo>
                    <a:pt x="652" y="605"/>
                    <a:pt x="652" y="605"/>
                    <a:pt x="652" y="605"/>
                  </a:cubicBezTo>
                  <a:cubicBezTo>
                    <a:pt x="615" y="540"/>
                    <a:pt x="615" y="540"/>
                    <a:pt x="615" y="540"/>
                  </a:cubicBezTo>
                  <a:cubicBezTo>
                    <a:pt x="615" y="540"/>
                    <a:pt x="615" y="540"/>
                    <a:pt x="615" y="540"/>
                  </a:cubicBezTo>
                  <a:cubicBezTo>
                    <a:pt x="577" y="473"/>
                    <a:pt x="577" y="473"/>
                    <a:pt x="577" y="473"/>
                  </a:cubicBezTo>
                  <a:cubicBezTo>
                    <a:pt x="577" y="472"/>
                    <a:pt x="577" y="472"/>
                    <a:pt x="577" y="472"/>
                  </a:cubicBezTo>
                  <a:cubicBezTo>
                    <a:pt x="568" y="458"/>
                    <a:pt x="568" y="458"/>
                    <a:pt x="568" y="458"/>
                  </a:cubicBezTo>
                  <a:cubicBezTo>
                    <a:pt x="564" y="447"/>
                    <a:pt x="565" y="434"/>
                    <a:pt x="571" y="423"/>
                  </a:cubicBezTo>
                  <a:cubicBezTo>
                    <a:pt x="670" y="252"/>
                    <a:pt x="670" y="252"/>
                    <a:pt x="670" y="252"/>
                  </a:cubicBezTo>
                  <a:cubicBezTo>
                    <a:pt x="670" y="252"/>
                    <a:pt x="670" y="252"/>
                    <a:pt x="670" y="252"/>
                  </a:cubicBezTo>
                  <a:cubicBezTo>
                    <a:pt x="708" y="186"/>
                    <a:pt x="708" y="186"/>
                    <a:pt x="708" y="186"/>
                  </a:cubicBezTo>
                  <a:cubicBezTo>
                    <a:pt x="707" y="184"/>
                    <a:pt x="707" y="184"/>
                    <a:pt x="707" y="184"/>
                  </a:cubicBezTo>
                  <a:cubicBezTo>
                    <a:pt x="707" y="184"/>
                    <a:pt x="707" y="184"/>
                    <a:pt x="707" y="184"/>
                  </a:cubicBezTo>
                  <a:cubicBezTo>
                    <a:pt x="670" y="119"/>
                    <a:pt x="670" y="119"/>
                    <a:pt x="670" y="119"/>
                  </a:cubicBezTo>
                  <a:cubicBezTo>
                    <a:pt x="601" y="0"/>
                    <a:pt x="601" y="0"/>
                    <a:pt x="601" y="0"/>
                  </a:cubicBezTo>
                  <a:lnTo>
                    <a:pt x="201" y="0"/>
                  </a:lnTo>
                  <a:close/>
                </a:path>
              </a:pathLst>
            </a:custGeom>
            <a:solidFill>
              <a:srgbClr val="445A7F"/>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4" name="Freeform 43">
              <a:extLst>
                <a:ext uri="{FF2B5EF4-FFF2-40B4-BE49-F238E27FC236}">
                  <a16:creationId xmlns:a16="http://schemas.microsoft.com/office/drawing/2014/main" id="{9ED07145-94AF-4717-AAA9-C356B121A71B}"/>
                </a:ext>
              </a:extLst>
            </p:cNvPr>
            <p:cNvSpPr>
              <a:spLocks/>
            </p:cNvSpPr>
            <p:nvPr/>
          </p:nvSpPr>
          <p:spPr bwMode="auto">
            <a:xfrm>
              <a:off x="5219075" y="5359666"/>
              <a:ext cx="119069" cy="204336"/>
            </a:xfrm>
            <a:custGeom>
              <a:avLst/>
              <a:gdLst>
                <a:gd name="T0" fmla="*/ 0 w 47"/>
                <a:gd name="T1" fmla="*/ 81 h 81"/>
                <a:gd name="T2" fmla="*/ 0 w 47"/>
                <a:gd name="T3" fmla="*/ 81 h 81"/>
                <a:gd name="T4" fmla="*/ 47 w 47"/>
                <a:gd name="T5" fmla="*/ 0 h 81"/>
                <a:gd name="T6" fmla="*/ 47 w 47"/>
                <a:gd name="T7" fmla="*/ 0 h 81"/>
                <a:gd name="T8" fmla="*/ 0 w 47"/>
                <a:gd name="T9" fmla="*/ 81 h 81"/>
              </a:gdLst>
              <a:ahLst/>
              <a:cxnLst>
                <a:cxn ang="0">
                  <a:pos x="T0" y="T1"/>
                </a:cxn>
                <a:cxn ang="0">
                  <a:pos x="T2" y="T3"/>
                </a:cxn>
                <a:cxn ang="0">
                  <a:pos x="T4" y="T5"/>
                </a:cxn>
                <a:cxn ang="0">
                  <a:pos x="T6" y="T7"/>
                </a:cxn>
                <a:cxn ang="0">
                  <a:pos x="T8" y="T9"/>
                </a:cxn>
              </a:cxnLst>
              <a:rect l="0" t="0" r="r" b="b"/>
              <a:pathLst>
                <a:path w="47" h="81">
                  <a:moveTo>
                    <a:pt x="0" y="81"/>
                  </a:moveTo>
                  <a:cubicBezTo>
                    <a:pt x="0" y="81"/>
                    <a:pt x="0" y="81"/>
                    <a:pt x="0" y="81"/>
                  </a:cubicBezTo>
                  <a:cubicBezTo>
                    <a:pt x="47" y="0"/>
                    <a:pt x="47" y="0"/>
                    <a:pt x="47" y="0"/>
                  </a:cubicBezTo>
                  <a:cubicBezTo>
                    <a:pt x="47" y="0"/>
                    <a:pt x="47" y="0"/>
                    <a:pt x="47" y="0"/>
                  </a:cubicBezTo>
                  <a:lnTo>
                    <a:pt x="0" y="81"/>
                  </a:lnTo>
                  <a:close/>
                </a:path>
              </a:pathLst>
            </a:custGeom>
            <a:solidFill>
              <a:srgbClr val="C9B99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5" name="Freeform 44">
              <a:extLst>
                <a:ext uri="{FF2B5EF4-FFF2-40B4-BE49-F238E27FC236}">
                  <a16:creationId xmlns:a16="http://schemas.microsoft.com/office/drawing/2014/main" id="{A9A88EA2-5BF5-40EA-8F97-8910A8A7D968}"/>
                </a:ext>
              </a:extLst>
            </p:cNvPr>
            <p:cNvSpPr>
              <a:spLocks/>
            </p:cNvSpPr>
            <p:nvPr/>
          </p:nvSpPr>
          <p:spPr bwMode="auto">
            <a:xfrm>
              <a:off x="3468373" y="4880534"/>
              <a:ext cx="1636868" cy="1083683"/>
            </a:xfrm>
            <a:custGeom>
              <a:avLst/>
              <a:gdLst>
                <a:gd name="T0" fmla="*/ 646 w 647"/>
                <a:gd name="T1" fmla="*/ 348 h 428"/>
                <a:gd name="T2" fmla="*/ 246 w 647"/>
                <a:gd name="T3" fmla="*/ 348 h 428"/>
                <a:gd name="T4" fmla="*/ 46 w 647"/>
                <a:gd name="T5" fmla="*/ 0 h 428"/>
                <a:gd name="T6" fmla="*/ 0 w 647"/>
                <a:gd name="T7" fmla="*/ 80 h 428"/>
                <a:gd name="T8" fmla="*/ 200 w 647"/>
                <a:gd name="T9" fmla="*/ 427 h 428"/>
                <a:gd name="T10" fmla="*/ 600 w 647"/>
                <a:gd name="T11" fmla="*/ 428 h 428"/>
                <a:gd name="T12" fmla="*/ 647 w 647"/>
                <a:gd name="T13" fmla="*/ 347 h 428"/>
                <a:gd name="T14" fmla="*/ 647 w 647"/>
                <a:gd name="T15" fmla="*/ 347 h 428"/>
                <a:gd name="T16" fmla="*/ 646 w 647"/>
                <a:gd name="T17" fmla="*/ 34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28">
                  <a:moveTo>
                    <a:pt x="646" y="348"/>
                  </a:moveTo>
                  <a:cubicBezTo>
                    <a:pt x="246" y="348"/>
                    <a:pt x="246" y="348"/>
                    <a:pt x="246" y="348"/>
                  </a:cubicBezTo>
                  <a:cubicBezTo>
                    <a:pt x="46" y="0"/>
                    <a:pt x="46" y="0"/>
                    <a:pt x="46" y="0"/>
                  </a:cubicBezTo>
                  <a:cubicBezTo>
                    <a:pt x="0" y="80"/>
                    <a:pt x="0" y="80"/>
                    <a:pt x="0" y="80"/>
                  </a:cubicBezTo>
                  <a:cubicBezTo>
                    <a:pt x="200" y="427"/>
                    <a:pt x="200" y="427"/>
                    <a:pt x="200" y="427"/>
                  </a:cubicBezTo>
                  <a:cubicBezTo>
                    <a:pt x="600" y="428"/>
                    <a:pt x="600" y="428"/>
                    <a:pt x="600" y="428"/>
                  </a:cubicBezTo>
                  <a:cubicBezTo>
                    <a:pt x="647" y="347"/>
                    <a:pt x="647" y="347"/>
                    <a:pt x="647" y="347"/>
                  </a:cubicBezTo>
                  <a:cubicBezTo>
                    <a:pt x="647" y="347"/>
                    <a:pt x="647" y="347"/>
                    <a:pt x="647" y="347"/>
                  </a:cubicBezTo>
                  <a:lnTo>
                    <a:pt x="646" y="348"/>
                  </a:lnTo>
                  <a:close/>
                </a:path>
              </a:pathLst>
            </a:custGeom>
            <a:solidFill>
              <a:schemeClr val="bg1">
                <a:lumMod val="65000"/>
              </a:scheme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6" name="Freeform 45">
              <a:extLst>
                <a:ext uri="{FF2B5EF4-FFF2-40B4-BE49-F238E27FC236}">
                  <a16:creationId xmlns:a16="http://schemas.microsoft.com/office/drawing/2014/main" id="{DFD6B69D-EBF9-4274-AE6F-0B67F6E06A61}"/>
                </a:ext>
              </a:extLst>
            </p:cNvPr>
            <p:cNvSpPr>
              <a:spLocks/>
            </p:cNvSpPr>
            <p:nvPr/>
          </p:nvSpPr>
          <p:spPr bwMode="auto">
            <a:xfrm>
              <a:off x="3701277" y="4481728"/>
              <a:ext cx="1636868" cy="1079455"/>
            </a:xfrm>
            <a:custGeom>
              <a:avLst/>
              <a:gdLst>
                <a:gd name="T0" fmla="*/ 199 w 647"/>
                <a:gd name="T1" fmla="*/ 426 h 427"/>
                <a:gd name="T2" fmla="*/ 600 w 647"/>
                <a:gd name="T3" fmla="*/ 427 h 427"/>
                <a:gd name="T4" fmla="*/ 647 w 647"/>
                <a:gd name="T5" fmla="*/ 347 h 427"/>
                <a:gd name="T6" fmla="*/ 647 w 647"/>
                <a:gd name="T7" fmla="*/ 347 h 427"/>
                <a:gd name="T8" fmla="*/ 646 w 647"/>
                <a:gd name="T9" fmla="*/ 348 h 427"/>
                <a:gd name="T10" fmla="*/ 245 w 647"/>
                <a:gd name="T11" fmla="*/ 347 h 427"/>
                <a:gd name="T12" fmla="*/ 46 w 647"/>
                <a:gd name="T13" fmla="*/ 0 h 427"/>
                <a:gd name="T14" fmla="*/ 0 w 647"/>
                <a:gd name="T15" fmla="*/ 79 h 427"/>
                <a:gd name="T16" fmla="*/ 0 w 647"/>
                <a:gd name="T17" fmla="*/ 79 h 427"/>
                <a:gd name="T18" fmla="*/ 199 w 647"/>
                <a:gd name="T19"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7" h="427">
                  <a:moveTo>
                    <a:pt x="199" y="426"/>
                  </a:moveTo>
                  <a:cubicBezTo>
                    <a:pt x="600" y="427"/>
                    <a:pt x="600" y="427"/>
                    <a:pt x="600" y="427"/>
                  </a:cubicBezTo>
                  <a:cubicBezTo>
                    <a:pt x="647" y="347"/>
                    <a:pt x="647" y="347"/>
                    <a:pt x="647" y="347"/>
                  </a:cubicBezTo>
                  <a:cubicBezTo>
                    <a:pt x="647" y="347"/>
                    <a:pt x="647" y="347"/>
                    <a:pt x="647" y="347"/>
                  </a:cubicBezTo>
                  <a:cubicBezTo>
                    <a:pt x="646" y="348"/>
                    <a:pt x="646" y="348"/>
                    <a:pt x="646" y="348"/>
                  </a:cubicBezTo>
                  <a:cubicBezTo>
                    <a:pt x="245" y="347"/>
                    <a:pt x="245" y="347"/>
                    <a:pt x="245" y="347"/>
                  </a:cubicBezTo>
                  <a:cubicBezTo>
                    <a:pt x="46" y="0"/>
                    <a:pt x="46" y="0"/>
                    <a:pt x="46" y="0"/>
                  </a:cubicBezTo>
                  <a:cubicBezTo>
                    <a:pt x="0" y="79"/>
                    <a:pt x="0" y="79"/>
                    <a:pt x="0" y="79"/>
                  </a:cubicBezTo>
                  <a:cubicBezTo>
                    <a:pt x="0" y="79"/>
                    <a:pt x="0" y="79"/>
                    <a:pt x="0" y="79"/>
                  </a:cubicBezTo>
                  <a:lnTo>
                    <a:pt x="199" y="426"/>
                  </a:lnTo>
                  <a:close/>
                </a:path>
              </a:pathLst>
            </a:custGeom>
            <a:solidFill>
              <a:schemeClr val="bg1">
                <a:lumMod val="65000"/>
              </a:scheme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7" name="Freeform 46">
              <a:extLst>
                <a:ext uri="{FF2B5EF4-FFF2-40B4-BE49-F238E27FC236}">
                  <a16:creationId xmlns:a16="http://schemas.microsoft.com/office/drawing/2014/main" id="{C95203E3-7604-4615-B200-471F6A9197D1}"/>
                </a:ext>
              </a:extLst>
            </p:cNvPr>
            <p:cNvSpPr>
              <a:spLocks/>
            </p:cNvSpPr>
            <p:nvPr/>
          </p:nvSpPr>
          <p:spPr bwMode="auto">
            <a:xfrm>
              <a:off x="3925021" y="3403681"/>
              <a:ext cx="2035944" cy="1765741"/>
            </a:xfrm>
            <a:custGeom>
              <a:avLst/>
              <a:gdLst>
                <a:gd name="T0" fmla="*/ 802 w 804"/>
                <a:gd name="T1" fmla="*/ 351 h 698"/>
                <a:gd name="T2" fmla="*/ 804 w 804"/>
                <a:gd name="T3" fmla="*/ 348 h 698"/>
                <a:gd name="T4" fmla="*/ 802 w 804"/>
                <a:gd name="T5" fmla="*/ 200 h 698"/>
                <a:gd name="T6" fmla="*/ 531 w 804"/>
                <a:gd name="T7" fmla="*/ 200 h 698"/>
                <a:gd name="T8" fmla="*/ 531 w 804"/>
                <a:gd name="T9" fmla="*/ 200 h 698"/>
                <a:gd name="T10" fmla="*/ 435 w 804"/>
                <a:gd name="T11" fmla="*/ 200 h 698"/>
                <a:gd name="T12" fmla="*/ 401 w 804"/>
                <a:gd name="T13" fmla="*/ 180 h 698"/>
                <a:gd name="T14" fmla="*/ 297 w 804"/>
                <a:gd name="T15" fmla="*/ 0 h 698"/>
                <a:gd name="T16" fmla="*/ 204 w 804"/>
                <a:gd name="T17" fmla="*/ 0 h 698"/>
                <a:gd name="T18" fmla="*/ 3 w 804"/>
                <a:gd name="T19" fmla="*/ 346 h 698"/>
                <a:gd name="T20" fmla="*/ 3 w 804"/>
                <a:gd name="T21" fmla="*/ 346 h 698"/>
                <a:gd name="T22" fmla="*/ 3 w 804"/>
                <a:gd name="T23" fmla="*/ 347 h 698"/>
                <a:gd name="T24" fmla="*/ 0 w 804"/>
                <a:gd name="T25" fmla="*/ 350 h 698"/>
                <a:gd name="T26" fmla="*/ 200 w 804"/>
                <a:gd name="T27" fmla="*/ 698 h 698"/>
                <a:gd name="T28" fmla="*/ 601 w 804"/>
                <a:gd name="T29" fmla="*/ 698 h 698"/>
                <a:gd name="T30" fmla="*/ 601 w 804"/>
                <a:gd name="T31" fmla="*/ 698 h 698"/>
                <a:gd name="T32" fmla="*/ 601 w 804"/>
                <a:gd name="T33" fmla="*/ 698 h 698"/>
                <a:gd name="T34" fmla="*/ 601 w 804"/>
                <a:gd name="T35" fmla="*/ 698 h 698"/>
                <a:gd name="T36" fmla="*/ 601 w 804"/>
                <a:gd name="T37" fmla="*/ 698 h 698"/>
                <a:gd name="T38" fmla="*/ 802 w 804"/>
                <a:gd name="T39" fmla="*/ 352 h 698"/>
                <a:gd name="T40" fmla="*/ 802 w 804"/>
                <a:gd name="T41" fmla="*/ 35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698">
                  <a:moveTo>
                    <a:pt x="802" y="351"/>
                  </a:moveTo>
                  <a:cubicBezTo>
                    <a:pt x="804" y="348"/>
                    <a:pt x="804" y="348"/>
                    <a:pt x="804" y="348"/>
                  </a:cubicBezTo>
                  <a:cubicBezTo>
                    <a:pt x="802" y="200"/>
                    <a:pt x="802" y="200"/>
                    <a:pt x="802" y="200"/>
                  </a:cubicBezTo>
                  <a:cubicBezTo>
                    <a:pt x="531" y="200"/>
                    <a:pt x="531" y="200"/>
                    <a:pt x="531" y="200"/>
                  </a:cubicBezTo>
                  <a:cubicBezTo>
                    <a:pt x="531" y="200"/>
                    <a:pt x="531" y="200"/>
                    <a:pt x="531" y="200"/>
                  </a:cubicBezTo>
                  <a:cubicBezTo>
                    <a:pt x="435" y="200"/>
                    <a:pt x="435" y="200"/>
                    <a:pt x="435" y="200"/>
                  </a:cubicBezTo>
                  <a:cubicBezTo>
                    <a:pt x="421" y="200"/>
                    <a:pt x="408" y="193"/>
                    <a:pt x="401" y="180"/>
                  </a:cubicBezTo>
                  <a:cubicBezTo>
                    <a:pt x="297" y="0"/>
                    <a:pt x="297" y="0"/>
                    <a:pt x="297" y="0"/>
                  </a:cubicBezTo>
                  <a:cubicBezTo>
                    <a:pt x="204" y="0"/>
                    <a:pt x="204" y="0"/>
                    <a:pt x="204" y="0"/>
                  </a:cubicBezTo>
                  <a:cubicBezTo>
                    <a:pt x="3" y="346"/>
                    <a:pt x="3" y="346"/>
                    <a:pt x="3" y="346"/>
                  </a:cubicBezTo>
                  <a:cubicBezTo>
                    <a:pt x="3" y="346"/>
                    <a:pt x="3" y="346"/>
                    <a:pt x="3" y="346"/>
                  </a:cubicBezTo>
                  <a:cubicBezTo>
                    <a:pt x="3" y="347"/>
                    <a:pt x="3" y="347"/>
                    <a:pt x="3" y="347"/>
                  </a:cubicBezTo>
                  <a:cubicBezTo>
                    <a:pt x="0" y="350"/>
                    <a:pt x="0" y="350"/>
                    <a:pt x="0" y="350"/>
                  </a:cubicBezTo>
                  <a:cubicBezTo>
                    <a:pt x="200" y="698"/>
                    <a:pt x="200" y="698"/>
                    <a:pt x="200" y="698"/>
                  </a:cubicBezTo>
                  <a:cubicBezTo>
                    <a:pt x="601" y="698"/>
                    <a:pt x="601" y="698"/>
                    <a:pt x="601" y="698"/>
                  </a:cubicBezTo>
                  <a:cubicBezTo>
                    <a:pt x="601" y="698"/>
                    <a:pt x="601" y="698"/>
                    <a:pt x="601" y="698"/>
                  </a:cubicBezTo>
                  <a:cubicBezTo>
                    <a:pt x="601" y="698"/>
                    <a:pt x="601" y="698"/>
                    <a:pt x="601" y="698"/>
                  </a:cubicBezTo>
                  <a:cubicBezTo>
                    <a:pt x="601" y="698"/>
                    <a:pt x="601" y="698"/>
                    <a:pt x="601" y="698"/>
                  </a:cubicBezTo>
                  <a:cubicBezTo>
                    <a:pt x="601" y="698"/>
                    <a:pt x="601" y="698"/>
                    <a:pt x="601" y="698"/>
                  </a:cubicBezTo>
                  <a:cubicBezTo>
                    <a:pt x="802" y="352"/>
                    <a:pt x="802" y="352"/>
                    <a:pt x="802" y="352"/>
                  </a:cubicBezTo>
                  <a:lnTo>
                    <a:pt x="802" y="351"/>
                  </a:lnTo>
                  <a:close/>
                </a:path>
              </a:pathLst>
            </a:custGeom>
            <a:solidFill>
              <a:schemeClr val="bg1">
                <a:lumMod val="50000"/>
              </a:scheme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8" name="Freeform 47">
              <a:extLst>
                <a:ext uri="{FF2B5EF4-FFF2-40B4-BE49-F238E27FC236}">
                  <a16:creationId xmlns:a16="http://schemas.microsoft.com/office/drawing/2014/main" id="{E6A9026B-6852-4E2B-9FA1-66D1695799D8}"/>
                </a:ext>
              </a:extLst>
            </p:cNvPr>
            <p:cNvSpPr>
              <a:spLocks/>
            </p:cNvSpPr>
            <p:nvPr/>
          </p:nvSpPr>
          <p:spPr bwMode="auto">
            <a:xfrm>
              <a:off x="7905318" y="4967905"/>
              <a:ext cx="98133" cy="166287"/>
            </a:xfrm>
            <a:custGeom>
              <a:avLst/>
              <a:gdLst>
                <a:gd name="T0" fmla="*/ 39 w 39"/>
                <a:gd name="T1" fmla="*/ 66 h 66"/>
                <a:gd name="T2" fmla="*/ 39 w 39"/>
                <a:gd name="T3" fmla="*/ 66 h 66"/>
                <a:gd name="T4" fmla="*/ 0 w 39"/>
                <a:gd name="T5" fmla="*/ 0 h 66"/>
                <a:gd name="T6" fmla="*/ 0 w 39"/>
                <a:gd name="T7" fmla="*/ 0 h 66"/>
                <a:gd name="T8" fmla="*/ 39 w 39"/>
                <a:gd name="T9" fmla="*/ 66 h 66"/>
              </a:gdLst>
              <a:ahLst/>
              <a:cxnLst>
                <a:cxn ang="0">
                  <a:pos x="T0" y="T1"/>
                </a:cxn>
                <a:cxn ang="0">
                  <a:pos x="T2" y="T3"/>
                </a:cxn>
                <a:cxn ang="0">
                  <a:pos x="T4" y="T5"/>
                </a:cxn>
                <a:cxn ang="0">
                  <a:pos x="T6" y="T7"/>
                </a:cxn>
                <a:cxn ang="0">
                  <a:pos x="T8" y="T9"/>
                </a:cxn>
              </a:cxnLst>
              <a:rect l="0" t="0" r="r" b="b"/>
              <a:pathLst>
                <a:path w="39" h="66">
                  <a:moveTo>
                    <a:pt x="39" y="66"/>
                  </a:moveTo>
                  <a:cubicBezTo>
                    <a:pt x="39" y="66"/>
                    <a:pt x="39" y="66"/>
                    <a:pt x="39" y="66"/>
                  </a:cubicBezTo>
                  <a:cubicBezTo>
                    <a:pt x="0" y="0"/>
                    <a:pt x="0" y="0"/>
                    <a:pt x="0" y="0"/>
                  </a:cubicBezTo>
                  <a:cubicBezTo>
                    <a:pt x="0" y="0"/>
                    <a:pt x="0" y="0"/>
                    <a:pt x="0" y="0"/>
                  </a:cubicBezTo>
                  <a:lnTo>
                    <a:pt x="39" y="66"/>
                  </a:lnTo>
                  <a:close/>
                </a:path>
              </a:pathLst>
            </a:custGeom>
            <a:solidFill>
              <a:srgbClr val="C9B99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49" name="Freeform 48">
              <a:extLst>
                <a:ext uri="{FF2B5EF4-FFF2-40B4-BE49-F238E27FC236}">
                  <a16:creationId xmlns:a16="http://schemas.microsoft.com/office/drawing/2014/main" id="{D72AF0EF-DA7B-43A5-B2E5-F684E625C761}"/>
                </a:ext>
              </a:extLst>
            </p:cNvPr>
            <p:cNvSpPr>
              <a:spLocks/>
            </p:cNvSpPr>
            <p:nvPr/>
          </p:nvSpPr>
          <p:spPr bwMode="auto">
            <a:xfrm>
              <a:off x="6574626" y="5297660"/>
              <a:ext cx="1615933" cy="1042816"/>
            </a:xfrm>
            <a:custGeom>
              <a:avLst/>
              <a:gdLst>
                <a:gd name="T0" fmla="*/ 602 w 639"/>
                <a:gd name="T1" fmla="*/ 0 h 412"/>
                <a:gd name="T2" fmla="*/ 602 w 639"/>
                <a:gd name="T3" fmla="*/ 0 h 412"/>
                <a:gd name="T4" fmla="*/ 401 w 639"/>
                <a:gd name="T5" fmla="*/ 347 h 412"/>
                <a:gd name="T6" fmla="*/ 0 w 639"/>
                <a:gd name="T7" fmla="*/ 346 h 412"/>
                <a:gd name="T8" fmla="*/ 37 w 639"/>
                <a:gd name="T9" fmla="*/ 411 h 412"/>
                <a:gd name="T10" fmla="*/ 438 w 639"/>
                <a:gd name="T11" fmla="*/ 412 h 412"/>
                <a:gd name="T12" fmla="*/ 639 w 639"/>
                <a:gd name="T13" fmla="*/ 65 h 412"/>
                <a:gd name="T14" fmla="*/ 602 w 639"/>
                <a:gd name="T15" fmla="*/ 0 h 412"/>
                <a:gd name="T16" fmla="*/ 602 w 639"/>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412">
                  <a:moveTo>
                    <a:pt x="602" y="0"/>
                  </a:moveTo>
                  <a:cubicBezTo>
                    <a:pt x="602" y="0"/>
                    <a:pt x="602" y="0"/>
                    <a:pt x="602" y="0"/>
                  </a:cubicBezTo>
                  <a:cubicBezTo>
                    <a:pt x="401" y="347"/>
                    <a:pt x="401" y="347"/>
                    <a:pt x="401" y="347"/>
                  </a:cubicBezTo>
                  <a:cubicBezTo>
                    <a:pt x="0" y="346"/>
                    <a:pt x="0" y="346"/>
                    <a:pt x="0" y="346"/>
                  </a:cubicBezTo>
                  <a:cubicBezTo>
                    <a:pt x="37" y="411"/>
                    <a:pt x="37" y="411"/>
                    <a:pt x="37" y="411"/>
                  </a:cubicBezTo>
                  <a:cubicBezTo>
                    <a:pt x="438" y="412"/>
                    <a:pt x="438" y="412"/>
                    <a:pt x="438" y="412"/>
                  </a:cubicBezTo>
                  <a:cubicBezTo>
                    <a:pt x="639" y="65"/>
                    <a:pt x="639" y="65"/>
                    <a:pt x="639" y="65"/>
                  </a:cubicBezTo>
                  <a:cubicBezTo>
                    <a:pt x="602" y="0"/>
                    <a:pt x="602" y="0"/>
                    <a:pt x="602" y="0"/>
                  </a:cubicBezTo>
                  <a:cubicBezTo>
                    <a:pt x="602" y="0"/>
                    <a:pt x="602" y="0"/>
                    <a:pt x="602" y="0"/>
                  </a:cubicBezTo>
                  <a:close/>
                </a:path>
              </a:pathLst>
            </a:custGeom>
            <a:solidFill>
              <a:srgbClr val="56BCD7">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0" name="Freeform 28">
              <a:extLst>
                <a:ext uri="{FF2B5EF4-FFF2-40B4-BE49-F238E27FC236}">
                  <a16:creationId xmlns:a16="http://schemas.microsoft.com/office/drawing/2014/main" id="{273A172C-BB74-4E7D-93DE-BCC33617C1A3}"/>
                </a:ext>
              </a:extLst>
            </p:cNvPr>
            <p:cNvSpPr>
              <a:spLocks/>
            </p:cNvSpPr>
            <p:nvPr/>
          </p:nvSpPr>
          <p:spPr bwMode="auto">
            <a:xfrm>
              <a:off x="6384902" y="4967905"/>
              <a:ext cx="1617241" cy="1041407"/>
            </a:xfrm>
            <a:custGeom>
              <a:avLst/>
              <a:gdLst>
                <a:gd name="T0" fmla="*/ 639 w 639"/>
                <a:gd name="T1" fmla="*/ 66 h 412"/>
                <a:gd name="T2" fmla="*/ 601 w 639"/>
                <a:gd name="T3" fmla="*/ 0 h 412"/>
                <a:gd name="T4" fmla="*/ 601 w 639"/>
                <a:gd name="T5" fmla="*/ 0 h 412"/>
                <a:gd name="T6" fmla="*/ 602 w 639"/>
                <a:gd name="T7" fmla="*/ 0 h 412"/>
                <a:gd name="T8" fmla="*/ 401 w 639"/>
                <a:gd name="T9" fmla="*/ 347 h 412"/>
                <a:gd name="T10" fmla="*/ 0 w 639"/>
                <a:gd name="T11" fmla="*/ 347 h 412"/>
                <a:gd name="T12" fmla="*/ 37 w 639"/>
                <a:gd name="T13" fmla="*/ 412 h 412"/>
                <a:gd name="T14" fmla="*/ 37 w 639"/>
                <a:gd name="T15" fmla="*/ 412 h 412"/>
                <a:gd name="T16" fmla="*/ 438 w 639"/>
                <a:gd name="T17" fmla="*/ 412 h 412"/>
                <a:gd name="T18" fmla="*/ 639 w 639"/>
                <a:gd name="T19" fmla="*/ 6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9" h="412">
                  <a:moveTo>
                    <a:pt x="639" y="66"/>
                  </a:moveTo>
                  <a:cubicBezTo>
                    <a:pt x="601" y="0"/>
                    <a:pt x="601" y="0"/>
                    <a:pt x="601" y="0"/>
                  </a:cubicBezTo>
                  <a:cubicBezTo>
                    <a:pt x="601" y="0"/>
                    <a:pt x="601" y="0"/>
                    <a:pt x="601" y="0"/>
                  </a:cubicBezTo>
                  <a:cubicBezTo>
                    <a:pt x="602" y="0"/>
                    <a:pt x="602" y="0"/>
                    <a:pt x="602" y="0"/>
                  </a:cubicBezTo>
                  <a:cubicBezTo>
                    <a:pt x="401" y="347"/>
                    <a:pt x="401" y="347"/>
                    <a:pt x="401" y="347"/>
                  </a:cubicBezTo>
                  <a:cubicBezTo>
                    <a:pt x="0" y="347"/>
                    <a:pt x="0" y="347"/>
                    <a:pt x="0" y="347"/>
                  </a:cubicBezTo>
                  <a:cubicBezTo>
                    <a:pt x="37" y="412"/>
                    <a:pt x="37" y="412"/>
                    <a:pt x="37" y="412"/>
                  </a:cubicBezTo>
                  <a:cubicBezTo>
                    <a:pt x="37" y="412"/>
                    <a:pt x="37" y="412"/>
                    <a:pt x="37" y="412"/>
                  </a:cubicBezTo>
                  <a:cubicBezTo>
                    <a:pt x="438" y="412"/>
                    <a:pt x="438" y="412"/>
                    <a:pt x="438" y="412"/>
                  </a:cubicBezTo>
                  <a:lnTo>
                    <a:pt x="639" y="66"/>
                  </a:lnTo>
                  <a:close/>
                </a:path>
              </a:pathLst>
            </a:custGeom>
            <a:solidFill>
              <a:srgbClr val="56BCD7">
                <a:lumMod val="75000"/>
              </a:srgbClr>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1" name="Freeform 29">
              <a:extLst>
                <a:ext uri="{FF2B5EF4-FFF2-40B4-BE49-F238E27FC236}">
                  <a16:creationId xmlns:a16="http://schemas.microsoft.com/office/drawing/2014/main" id="{19408154-D81C-4518-B0B8-CAD4E5D555D3}"/>
                </a:ext>
              </a:extLst>
            </p:cNvPr>
            <p:cNvSpPr>
              <a:spLocks/>
            </p:cNvSpPr>
            <p:nvPr/>
          </p:nvSpPr>
          <p:spPr bwMode="auto">
            <a:xfrm>
              <a:off x="5783016" y="3920862"/>
              <a:ext cx="2033327" cy="1768559"/>
            </a:xfrm>
            <a:custGeom>
              <a:avLst/>
              <a:gdLst>
                <a:gd name="T0" fmla="*/ 804 w 804"/>
                <a:gd name="T1" fmla="*/ 352 h 699"/>
                <a:gd name="T2" fmla="*/ 804 w 804"/>
                <a:gd name="T3" fmla="*/ 352 h 699"/>
                <a:gd name="T4" fmla="*/ 804 w 804"/>
                <a:gd name="T5" fmla="*/ 352 h 699"/>
                <a:gd name="T6" fmla="*/ 804 w 804"/>
                <a:gd name="T7" fmla="*/ 352 h 699"/>
                <a:gd name="T8" fmla="*/ 804 w 804"/>
                <a:gd name="T9" fmla="*/ 352 h 699"/>
                <a:gd name="T10" fmla="*/ 656 w 804"/>
                <a:gd name="T11" fmla="*/ 93 h 699"/>
                <a:gd name="T12" fmla="*/ 655 w 804"/>
                <a:gd name="T13" fmla="*/ 93 h 699"/>
                <a:gd name="T14" fmla="*/ 653 w 804"/>
                <a:gd name="T15" fmla="*/ 90 h 699"/>
                <a:gd name="T16" fmla="*/ 652 w 804"/>
                <a:gd name="T17" fmla="*/ 90 h 699"/>
                <a:gd name="T18" fmla="*/ 652 w 804"/>
                <a:gd name="T19" fmla="*/ 64 h 699"/>
                <a:gd name="T20" fmla="*/ 243 w 804"/>
                <a:gd name="T21" fmla="*/ 64 h 699"/>
                <a:gd name="T22" fmla="*/ 249 w 804"/>
                <a:gd name="T23" fmla="*/ 41 h 699"/>
                <a:gd name="T24" fmla="*/ 251 w 804"/>
                <a:gd name="T25" fmla="*/ 34 h 699"/>
                <a:gd name="T26" fmla="*/ 233 w 804"/>
                <a:gd name="T27" fmla="*/ 4 h 699"/>
                <a:gd name="T28" fmla="*/ 233 w 804"/>
                <a:gd name="T29" fmla="*/ 4 h 699"/>
                <a:gd name="T30" fmla="*/ 231 w 804"/>
                <a:gd name="T31" fmla="*/ 0 h 699"/>
                <a:gd name="T32" fmla="*/ 201 w 804"/>
                <a:gd name="T33" fmla="*/ 0 h 699"/>
                <a:gd name="T34" fmla="*/ 0 w 804"/>
                <a:gd name="T35" fmla="*/ 347 h 699"/>
                <a:gd name="T36" fmla="*/ 200 w 804"/>
                <a:gd name="T37" fmla="*/ 694 h 699"/>
                <a:gd name="T38" fmla="*/ 200 w 804"/>
                <a:gd name="T39" fmla="*/ 694 h 699"/>
                <a:gd name="T40" fmla="*/ 200 w 804"/>
                <a:gd name="T41" fmla="*/ 694 h 699"/>
                <a:gd name="T42" fmla="*/ 202 w 804"/>
                <a:gd name="T43" fmla="*/ 698 h 699"/>
                <a:gd name="T44" fmla="*/ 603 w 804"/>
                <a:gd name="T45" fmla="*/ 699 h 699"/>
                <a:gd name="T46" fmla="*/ 804 w 804"/>
                <a:gd name="T47" fmla="*/ 35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4" h="699">
                  <a:moveTo>
                    <a:pt x="804" y="352"/>
                  </a:moveTo>
                  <a:cubicBezTo>
                    <a:pt x="804" y="352"/>
                    <a:pt x="804" y="352"/>
                    <a:pt x="804" y="352"/>
                  </a:cubicBezTo>
                  <a:cubicBezTo>
                    <a:pt x="804" y="352"/>
                    <a:pt x="804" y="352"/>
                    <a:pt x="804" y="352"/>
                  </a:cubicBezTo>
                  <a:cubicBezTo>
                    <a:pt x="804" y="352"/>
                    <a:pt x="804" y="352"/>
                    <a:pt x="804" y="352"/>
                  </a:cubicBezTo>
                  <a:cubicBezTo>
                    <a:pt x="804" y="352"/>
                    <a:pt x="804" y="352"/>
                    <a:pt x="804" y="352"/>
                  </a:cubicBezTo>
                  <a:cubicBezTo>
                    <a:pt x="656" y="93"/>
                    <a:pt x="656" y="93"/>
                    <a:pt x="656" y="93"/>
                  </a:cubicBezTo>
                  <a:cubicBezTo>
                    <a:pt x="655" y="93"/>
                    <a:pt x="655" y="93"/>
                    <a:pt x="655" y="93"/>
                  </a:cubicBezTo>
                  <a:cubicBezTo>
                    <a:pt x="653" y="90"/>
                    <a:pt x="653" y="90"/>
                    <a:pt x="653" y="90"/>
                  </a:cubicBezTo>
                  <a:cubicBezTo>
                    <a:pt x="652" y="90"/>
                    <a:pt x="652" y="90"/>
                    <a:pt x="652" y="90"/>
                  </a:cubicBezTo>
                  <a:cubicBezTo>
                    <a:pt x="652" y="64"/>
                    <a:pt x="652" y="64"/>
                    <a:pt x="652" y="64"/>
                  </a:cubicBezTo>
                  <a:cubicBezTo>
                    <a:pt x="243" y="64"/>
                    <a:pt x="243" y="64"/>
                    <a:pt x="243" y="64"/>
                  </a:cubicBezTo>
                  <a:cubicBezTo>
                    <a:pt x="245" y="56"/>
                    <a:pt x="247" y="49"/>
                    <a:pt x="249" y="41"/>
                  </a:cubicBezTo>
                  <a:cubicBezTo>
                    <a:pt x="251" y="34"/>
                    <a:pt x="251" y="34"/>
                    <a:pt x="251" y="34"/>
                  </a:cubicBezTo>
                  <a:cubicBezTo>
                    <a:pt x="233" y="4"/>
                    <a:pt x="233" y="4"/>
                    <a:pt x="233" y="4"/>
                  </a:cubicBezTo>
                  <a:cubicBezTo>
                    <a:pt x="233" y="4"/>
                    <a:pt x="233" y="4"/>
                    <a:pt x="233" y="4"/>
                  </a:cubicBezTo>
                  <a:cubicBezTo>
                    <a:pt x="231" y="0"/>
                    <a:pt x="231" y="0"/>
                    <a:pt x="231" y="0"/>
                  </a:cubicBezTo>
                  <a:cubicBezTo>
                    <a:pt x="201" y="0"/>
                    <a:pt x="201" y="0"/>
                    <a:pt x="201" y="0"/>
                  </a:cubicBezTo>
                  <a:cubicBezTo>
                    <a:pt x="0" y="347"/>
                    <a:pt x="0" y="347"/>
                    <a:pt x="0" y="347"/>
                  </a:cubicBezTo>
                  <a:cubicBezTo>
                    <a:pt x="200" y="694"/>
                    <a:pt x="200" y="694"/>
                    <a:pt x="200" y="694"/>
                  </a:cubicBezTo>
                  <a:cubicBezTo>
                    <a:pt x="200" y="694"/>
                    <a:pt x="200" y="694"/>
                    <a:pt x="200" y="694"/>
                  </a:cubicBezTo>
                  <a:cubicBezTo>
                    <a:pt x="200" y="694"/>
                    <a:pt x="200" y="694"/>
                    <a:pt x="200" y="694"/>
                  </a:cubicBezTo>
                  <a:cubicBezTo>
                    <a:pt x="202" y="698"/>
                    <a:pt x="202" y="698"/>
                    <a:pt x="202" y="698"/>
                  </a:cubicBezTo>
                  <a:cubicBezTo>
                    <a:pt x="603" y="699"/>
                    <a:pt x="603" y="699"/>
                    <a:pt x="603" y="699"/>
                  </a:cubicBezTo>
                  <a:lnTo>
                    <a:pt x="804" y="352"/>
                  </a:lnTo>
                  <a:close/>
                </a:path>
              </a:pathLst>
            </a:custGeom>
            <a:solidFill>
              <a:srgbClr val="56BCD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2" name="Freeform 30">
              <a:extLst>
                <a:ext uri="{FF2B5EF4-FFF2-40B4-BE49-F238E27FC236}">
                  <a16:creationId xmlns:a16="http://schemas.microsoft.com/office/drawing/2014/main" id="{6AF91FD8-D542-42B2-A54A-E2965E8F301A}"/>
                </a:ext>
              </a:extLst>
            </p:cNvPr>
            <p:cNvSpPr>
              <a:spLocks/>
            </p:cNvSpPr>
            <p:nvPr/>
          </p:nvSpPr>
          <p:spPr bwMode="auto">
            <a:xfrm>
              <a:off x="8181400" y="2813223"/>
              <a:ext cx="103368" cy="178969"/>
            </a:xfrm>
            <a:custGeom>
              <a:avLst/>
              <a:gdLst>
                <a:gd name="T0" fmla="*/ 0 w 41"/>
                <a:gd name="T1" fmla="*/ 71 h 71"/>
                <a:gd name="T2" fmla="*/ 0 w 41"/>
                <a:gd name="T3" fmla="*/ 71 h 71"/>
                <a:gd name="T4" fmla="*/ 41 w 41"/>
                <a:gd name="T5" fmla="*/ 0 h 71"/>
                <a:gd name="T6" fmla="*/ 41 w 41"/>
                <a:gd name="T7" fmla="*/ 0 h 71"/>
                <a:gd name="T8" fmla="*/ 0 w 41"/>
                <a:gd name="T9" fmla="*/ 71 h 71"/>
              </a:gdLst>
              <a:ahLst/>
              <a:cxnLst>
                <a:cxn ang="0">
                  <a:pos x="T0" y="T1"/>
                </a:cxn>
                <a:cxn ang="0">
                  <a:pos x="T2" y="T3"/>
                </a:cxn>
                <a:cxn ang="0">
                  <a:pos x="T4" y="T5"/>
                </a:cxn>
                <a:cxn ang="0">
                  <a:pos x="T6" y="T7"/>
                </a:cxn>
                <a:cxn ang="0">
                  <a:pos x="T8" y="T9"/>
                </a:cxn>
              </a:cxnLst>
              <a:rect l="0" t="0" r="r" b="b"/>
              <a:pathLst>
                <a:path w="41" h="71">
                  <a:moveTo>
                    <a:pt x="0" y="71"/>
                  </a:moveTo>
                  <a:cubicBezTo>
                    <a:pt x="0" y="71"/>
                    <a:pt x="0" y="71"/>
                    <a:pt x="0" y="71"/>
                  </a:cubicBezTo>
                  <a:cubicBezTo>
                    <a:pt x="41" y="0"/>
                    <a:pt x="41" y="0"/>
                    <a:pt x="41" y="0"/>
                  </a:cubicBezTo>
                  <a:cubicBezTo>
                    <a:pt x="41" y="0"/>
                    <a:pt x="41" y="0"/>
                    <a:pt x="41" y="0"/>
                  </a:cubicBezTo>
                  <a:lnTo>
                    <a:pt x="0" y="71"/>
                  </a:lnTo>
                  <a:close/>
                </a:path>
              </a:pathLst>
            </a:custGeom>
            <a:solidFill>
              <a:srgbClr val="C9B997"/>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3" name="Freeform 31">
              <a:extLst>
                <a:ext uri="{FF2B5EF4-FFF2-40B4-BE49-F238E27FC236}">
                  <a16:creationId xmlns:a16="http://schemas.microsoft.com/office/drawing/2014/main" id="{0624BD59-2228-4CFE-92E3-E675FBFA23D6}"/>
                </a:ext>
              </a:extLst>
            </p:cNvPr>
            <p:cNvSpPr>
              <a:spLocks/>
            </p:cNvSpPr>
            <p:nvPr/>
          </p:nvSpPr>
          <p:spPr bwMode="auto">
            <a:xfrm>
              <a:off x="6869028" y="1575936"/>
              <a:ext cx="1623782" cy="1061135"/>
            </a:xfrm>
            <a:custGeom>
              <a:avLst/>
              <a:gdLst>
                <a:gd name="T0" fmla="*/ 442 w 642"/>
                <a:gd name="T1" fmla="*/ 0 h 419"/>
                <a:gd name="T2" fmla="*/ 41 w 642"/>
                <a:gd name="T3" fmla="*/ 0 h 419"/>
                <a:gd name="T4" fmla="*/ 0 w 642"/>
                <a:gd name="T5" fmla="*/ 70 h 419"/>
                <a:gd name="T6" fmla="*/ 401 w 642"/>
                <a:gd name="T7" fmla="*/ 71 h 419"/>
                <a:gd name="T8" fmla="*/ 601 w 642"/>
                <a:gd name="T9" fmla="*/ 419 h 419"/>
                <a:gd name="T10" fmla="*/ 600 w 642"/>
                <a:gd name="T11" fmla="*/ 419 h 419"/>
                <a:gd name="T12" fmla="*/ 600 w 642"/>
                <a:gd name="T13" fmla="*/ 419 h 419"/>
                <a:gd name="T14" fmla="*/ 642 w 642"/>
                <a:gd name="T15" fmla="*/ 348 h 419"/>
                <a:gd name="T16" fmla="*/ 442 w 642"/>
                <a:gd name="T1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419">
                  <a:moveTo>
                    <a:pt x="442" y="0"/>
                  </a:moveTo>
                  <a:cubicBezTo>
                    <a:pt x="41" y="0"/>
                    <a:pt x="41" y="0"/>
                    <a:pt x="41" y="0"/>
                  </a:cubicBezTo>
                  <a:cubicBezTo>
                    <a:pt x="0" y="70"/>
                    <a:pt x="0" y="70"/>
                    <a:pt x="0" y="70"/>
                  </a:cubicBezTo>
                  <a:cubicBezTo>
                    <a:pt x="401" y="71"/>
                    <a:pt x="401" y="71"/>
                    <a:pt x="401" y="71"/>
                  </a:cubicBezTo>
                  <a:cubicBezTo>
                    <a:pt x="601" y="419"/>
                    <a:pt x="601" y="419"/>
                    <a:pt x="601" y="419"/>
                  </a:cubicBezTo>
                  <a:cubicBezTo>
                    <a:pt x="600" y="419"/>
                    <a:pt x="600" y="419"/>
                    <a:pt x="600" y="419"/>
                  </a:cubicBezTo>
                  <a:cubicBezTo>
                    <a:pt x="600" y="419"/>
                    <a:pt x="600" y="419"/>
                    <a:pt x="600" y="419"/>
                  </a:cubicBezTo>
                  <a:cubicBezTo>
                    <a:pt x="642" y="348"/>
                    <a:pt x="642" y="348"/>
                    <a:pt x="642" y="348"/>
                  </a:cubicBezTo>
                  <a:lnTo>
                    <a:pt x="442" y="0"/>
                  </a:lnTo>
                  <a:close/>
                </a:path>
              </a:pathLst>
            </a:custGeom>
            <a:solidFill>
              <a:srgbClr val="C00000"/>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4" name="Freeform 32">
              <a:extLst>
                <a:ext uri="{FF2B5EF4-FFF2-40B4-BE49-F238E27FC236}">
                  <a16:creationId xmlns:a16="http://schemas.microsoft.com/office/drawing/2014/main" id="{7F63D9EA-8F00-4FDE-BC45-3E11861FAFAA}"/>
                </a:ext>
              </a:extLst>
            </p:cNvPr>
            <p:cNvSpPr>
              <a:spLocks/>
            </p:cNvSpPr>
            <p:nvPr/>
          </p:nvSpPr>
          <p:spPr bwMode="auto">
            <a:xfrm>
              <a:off x="6660984" y="1932466"/>
              <a:ext cx="1623783" cy="1059726"/>
            </a:xfrm>
            <a:custGeom>
              <a:avLst/>
              <a:gdLst>
                <a:gd name="T0" fmla="*/ 601 w 642"/>
                <a:gd name="T1" fmla="*/ 419 h 419"/>
                <a:gd name="T2" fmla="*/ 600 w 642"/>
                <a:gd name="T3" fmla="*/ 419 h 419"/>
                <a:gd name="T4" fmla="*/ 600 w 642"/>
                <a:gd name="T5" fmla="*/ 419 h 419"/>
                <a:gd name="T6" fmla="*/ 642 w 642"/>
                <a:gd name="T7" fmla="*/ 348 h 419"/>
                <a:gd name="T8" fmla="*/ 442 w 642"/>
                <a:gd name="T9" fmla="*/ 1 h 419"/>
                <a:gd name="T10" fmla="*/ 41 w 642"/>
                <a:gd name="T11" fmla="*/ 0 h 419"/>
                <a:gd name="T12" fmla="*/ 41 w 642"/>
                <a:gd name="T13" fmla="*/ 0 h 419"/>
                <a:gd name="T14" fmla="*/ 0 w 642"/>
                <a:gd name="T15" fmla="*/ 71 h 419"/>
                <a:gd name="T16" fmla="*/ 401 w 642"/>
                <a:gd name="T17" fmla="*/ 71 h 419"/>
                <a:gd name="T18" fmla="*/ 601 w 642"/>
                <a:gd name="T19"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2" h="419">
                  <a:moveTo>
                    <a:pt x="601" y="419"/>
                  </a:moveTo>
                  <a:cubicBezTo>
                    <a:pt x="600" y="419"/>
                    <a:pt x="600" y="419"/>
                    <a:pt x="600" y="419"/>
                  </a:cubicBezTo>
                  <a:cubicBezTo>
                    <a:pt x="600" y="419"/>
                    <a:pt x="600" y="419"/>
                    <a:pt x="600" y="419"/>
                  </a:cubicBezTo>
                  <a:cubicBezTo>
                    <a:pt x="642" y="348"/>
                    <a:pt x="642" y="348"/>
                    <a:pt x="642" y="348"/>
                  </a:cubicBezTo>
                  <a:cubicBezTo>
                    <a:pt x="442" y="1"/>
                    <a:pt x="442" y="1"/>
                    <a:pt x="442" y="1"/>
                  </a:cubicBezTo>
                  <a:cubicBezTo>
                    <a:pt x="41" y="0"/>
                    <a:pt x="41" y="0"/>
                    <a:pt x="41" y="0"/>
                  </a:cubicBezTo>
                  <a:cubicBezTo>
                    <a:pt x="41" y="0"/>
                    <a:pt x="41" y="0"/>
                    <a:pt x="41" y="0"/>
                  </a:cubicBezTo>
                  <a:cubicBezTo>
                    <a:pt x="0" y="71"/>
                    <a:pt x="0" y="71"/>
                    <a:pt x="0" y="71"/>
                  </a:cubicBezTo>
                  <a:cubicBezTo>
                    <a:pt x="401" y="71"/>
                    <a:pt x="401" y="71"/>
                    <a:pt x="401" y="71"/>
                  </a:cubicBezTo>
                  <a:lnTo>
                    <a:pt x="601" y="419"/>
                  </a:lnTo>
                  <a:close/>
                </a:path>
              </a:pathLst>
            </a:custGeom>
            <a:solidFill>
              <a:srgbClr val="C00000"/>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sp>
          <p:nvSpPr>
            <p:cNvPr id="55" name="Freeform 33">
              <a:extLst>
                <a:ext uri="{FF2B5EF4-FFF2-40B4-BE49-F238E27FC236}">
                  <a16:creationId xmlns:a16="http://schemas.microsoft.com/office/drawing/2014/main" id="{0BB3A5BF-36A4-4A36-9730-B67C7DA074FB}"/>
                </a:ext>
              </a:extLst>
            </p:cNvPr>
            <p:cNvSpPr>
              <a:spLocks/>
            </p:cNvSpPr>
            <p:nvPr/>
          </p:nvSpPr>
          <p:spPr bwMode="auto">
            <a:xfrm>
              <a:off x="6049940" y="2298860"/>
              <a:ext cx="2033327" cy="1767150"/>
            </a:xfrm>
            <a:custGeom>
              <a:avLst/>
              <a:gdLst>
                <a:gd name="T0" fmla="*/ 74 w 804"/>
                <a:gd name="T1" fmla="*/ 223 h 698"/>
                <a:gd name="T2" fmla="*/ 51 w 804"/>
                <a:gd name="T3" fmla="*/ 263 h 698"/>
                <a:gd name="T4" fmla="*/ 51 w 804"/>
                <a:gd name="T5" fmla="*/ 263 h 698"/>
                <a:gd name="T6" fmla="*/ 0 w 804"/>
                <a:gd name="T7" fmla="*/ 350 h 698"/>
                <a:gd name="T8" fmla="*/ 80 w 804"/>
                <a:gd name="T9" fmla="*/ 491 h 698"/>
                <a:gd name="T10" fmla="*/ 81 w 804"/>
                <a:gd name="T11" fmla="*/ 491 h 698"/>
                <a:gd name="T12" fmla="*/ 200 w 804"/>
                <a:gd name="T13" fmla="*/ 698 h 698"/>
                <a:gd name="T14" fmla="*/ 601 w 804"/>
                <a:gd name="T15" fmla="*/ 698 h 698"/>
                <a:gd name="T16" fmla="*/ 603 w 804"/>
                <a:gd name="T17" fmla="*/ 695 h 698"/>
                <a:gd name="T18" fmla="*/ 603 w 804"/>
                <a:gd name="T19" fmla="*/ 695 h 698"/>
                <a:gd name="T20" fmla="*/ 804 w 804"/>
                <a:gd name="T21" fmla="*/ 348 h 698"/>
                <a:gd name="T22" fmla="*/ 804 w 804"/>
                <a:gd name="T23" fmla="*/ 348 h 698"/>
                <a:gd name="T24" fmla="*/ 804 w 804"/>
                <a:gd name="T25" fmla="*/ 348 h 698"/>
                <a:gd name="T26" fmla="*/ 804 w 804"/>
                <a:gd name="T27" fmla="*/ 348 h 698"/>
                <a:gd name="T28" fmla="*/ 804 w 804"/>
                <a:gd name="T29" fmla="*/ 348 h 698"/>
                <a:gd name="T30" fmla="*/ 605 w 804"/>
                <a:gd name="T31" fmla="*/ 1 h 698"/>
                <a:gd name="T32" fmla="*/ 204 w 804"/>
                <a:gd name="T33" fmla="*/ 0 h 698"/>
                <a:gd name="T34" fmla="*/ 202 w 804"/>
                <a:gd name="T35" fmla="*/ 3 h 698"/>
                <a:gd name="T36" fmla="*/ 201 w 804"/>
                <a:gd name="T37" fmla="*/ 3 h 698"/>
                <a:gd name="T38" fmla="*/ 201 w 804"/>
                <a:gd name="T39" fmla="*/ 3 h 698"/>
                <a:gd name="T40" fmla="*/ 73 w 804"/>
                <a:gd name="T41" fmla="*/ 224 h 698"/>
                <a:gd name="T42" fmla="*/ 74 w 804"/>
                <a:gd name="T43" fmla="*/ 2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4" h="698">
                  <a:moveTo>
                    <a:pt x="74" y="223"/>
                  </a:moveTo>
                  <a:cubicBezTo>
                    <a:pt x="51" y="263"/>
                    <a:pt x="51" y="263"/>
                    <a:pt x="51" y="263"/>
                  </a:cubicBezTo>
                  <a:cubicBezTo>
                    <a:pt x="51" y="263"/>
                    <a:pt x="51" y="263"/>
                    <a:pt x="51" y="263"/>
                  </a:cubicBezTo>
                  <a:cubicBezTo>
                    <a:pt x="0" y="350"/>
                    <a:pt x="0" y="350"/>
                    <a:pt x="0" y="350"/>
                  </a:cubicBezTo>
                  <a:cubicBezTo>
                    <a:pt x="80" y="491"/>
                    <a:pt x="80" y="491"/>
                    <a:pt x="80" y="491"/>
                  </a:cubicBezTo>
                  <a:cubicBezTo>
                    <a:pt x="81" y="491"/>
                    <a:pt x="81" y="491"/>
                    <a:pt x="81" y="491"/>
                  </a:cubicBezTo>
                  <a:cubicBezTo>
                    <a:pt x="200" y="698"/>
                    <a:pt x="200" y="698"/>
                    <a:pt x="200" y="698"/>
                  </a:cubicBezTo>
                  <a:cubicBezTo>
                    <a:pt x="601" y="698"/>
                    <a:pt x="601" y="698"/>
                    <a:pt x="601" y="698"/>
                  </a:cubicBezTo>
                  <a:cubicBezTo>
                    <a:pt x="603" y="695"/>
                    <a:pt x="603" y="695"/>
                    <a:pt x="603" y="695"/>
                  </a:cubicBezTo>
                  <a:cubicBezTo>
                    <a:pt x="603" y="695"/>
                    <a:pt x="603" y="695"/>
                    <a:pt x="603" y="695"/>
                  </a:cubicBezTo>
                  <a:cubicBezTo>
                    <a:pt x="804" y="348"/>
                    <a:pt x="804" y="348"/>
                    <a:pt x="804" y="348"/>
                  </a:cubicBezTo>
                  <a:cubicBezTo>
                    <a:pt x="804" y="348"/>
                    <a:pt x="804" y="348"/>
                    <a:pt x="804" y="348"/>
                  </a:cubicBezTo>
                  <a:cubicBezTo>
                    <a:pt x="804" y="348"/>
                    <a:pt x="804" y="348"/>
                    <a:pt x="804" y="348"/>
                  </a:cubicBezTo>
                  <a:cubicBezTo>
                    <a:pt x="804" y="348"/>
                    <a:pt x="804" y="348"/>
                    <a:pt x="804" y="348"/>
                  </a:cubicBezTo>
                  <a:cubicBezTo>
                    <a:pt x="804" y="348"/>
                    <a:pt x="804" y="348"/>
                    <a:pt x="804" y="348"/>
                  </a:cubicBezTo>
                  <a:cubicBezTo>
                    <a:pt x="605" y="1"/>
                    <a:pt x="605" y="1"/>
                    <a:pt x="605" y="1"/>
                  </a:cubicBezTo>
                  <a:cubicBezTo>
                    <a:pt x="204" y="0"/>
                    <a:pt x="204" y="0"/>
                    <a:pt x="204" y="0"/>
                  </a:cubicBezTo>
                  <a:cubicBezTo>
                    <a:pt x="202" y="3"/>
                    <a:pt x="202" y="3"/>
                    <a:pt x="202" y="3"/>
                  </a:cubicBezTo>
                  <a:cubicBezTo>
                    <a:pt x="201" y="3"/>
                    <a:pt x="201" y="3"/>
                    <a:pt x="201" y="3"/>
                  </a:cubicBezTo>
                  <a:cubicBezTo>
                    <a:pt x="201" y="3"/>
                    <a:pt x="201" y="3"/>
                    <a:pt x="201" y="3"/>
                  </a:cubicBezTo>
                  <a:cubicBezTo>
                    <a:pt x="73" y="224"/>
                    <a:pt x="73" y="224"/>
                    <a:pt x="73" y="224"/>
                  </a:cubicBezTo>
                  <a:cubicBezTo>
                    <a:pt x="73" y="224"/>
                    <a:pt x="73" y="224"/>
                    <a:pt x="74" y="223"/>
                  </a:cubicBezTo>
                  <a:close/>
                </a:path>
              </a:pathLst>
            </a:custGeom>
            <a:solidFill>
              <a:srgbClr val="C00000"/>
            </a:solidFill>
            <a:ln w="9525">
              <a:noFill/>
              <a:round/>
              <a:headEnd/>
              <a:tailEnd/>
            </a:ln>
          </p:spPr>
          <p:txBody>
            <a:bodyPr/>
            <a:lstStyle/>
            <a:p>
              <a:pPr defTabSz="870722">
                <a:defRPr/>
              </a:pPr>
              <a:endParaRPr lang="en-US" sz="1714" kern="0">
                <a:solidFill>
                  <a:prstClr val="black"/>
                </a:solidFill>
                <a:cs typeface="Times" panose="02020603050405020304" pitchFamily="18" charset="0"/>
              </a:endParaRPr>
            </a:p>
          </p:txBody>
        </p:sp>
      </p:grpSp>
      <p:sp>
        <p:nvSpPr>
          <p:cNvPr id="29703" name="Rectangle 1">
            <a:extLst>
              <a:ext uri="{FF2B5EF4-FFF2-40B4-BE49-F238E27FC236}">
                <a16:creationId xmlns:a16="http://schemas.microsoft.com/office/drawing/2014/main" id="{75CD5CC1-4105-4767-8891-D86F711474C2}"/>
              </a:ext>
            </a:extLst>
          </p:cNvPr>
          <p:cNvSpPr>
            <a:spLocks noChangeArrowheads="1"/>
          </p:cNvSpPr>
          <p:nvPr/>
        </p:nvSpPr>
        <p:spPr bwMode="auto">
          <a:xfrm>
            <a:off x="6766152" y="3063239"/>
            <a:ext cx="1242786" cy="88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
                <a:srgbClr val="C00000"/>
              </a:buClr>
              <a:buFontTx/>
              <a:buNone/>
            </a:pPr>
            <a:r>
              <a:rPr lang="ar-DZ" altLang="en-US" sz="1714" b="1">
                <a:solidFill>
                  <a:schemeClr val="bg1"/>
                </a:solidFill>
                <a:latin typeface="Times" panose="02020603050405020304" pitchFamily="18" charset="0"/>
                <a:cs typeface="Times" panose="02020603050405020304" pitchFamily="18" charset="0"/>
              </a:rPr>
              <a:t>سجل</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ات المحاسبة</a:t>
            </a:r>
          </a:p>
          <a:p>
            <a:pPr algn="ctr">
              <a:spcBef>
                <a:spcPct val="0"/>
              </a:spcBef>
              <a:buClr>
                <a:srgbClr val="C00000"/>
              </a:buClr>
              <a:buFontTx/>
              <a:buNone/>
            </a:pPr>
            <a:r>
              <a:rPr lang="en-US" altLang="en-US" sz="1714" b="1">
                <a:solidFill>
                  <a:schemeClr val="bg1"/>
                </a:solidFill>
                <a:latin typeface="Times" panose="02020603050405020304" pitchFamily="18" charset="0"/>
                <a:cs typeface="Times" panose="02020603050405020304" pitchFamily="18" charset="0"/>
              </a:rPr>
              <a:t> </a:t>
            </a:r>
          </a:p>
        </p:txBody>
      </p:sp>
      <p:sp>
        <p:nvSpPr>
          <p:cNvPr id="29704" name="Rectangle 85">
            <a:extLst>
              <a:ext uri="{FF2B5EF4-FFF2-40B4-BE49-F238E27FC236}">
                <a16:creationId xmlns:a16="http://schemas.microsoft.com/office/drawing/2014/main" id="{30C11F1E-A942-4B76-9BF0-B1902C5AFFE2}"/>
              </a:ext>
            </a:extLst>
          </p:cNvPr>
          <p:cNvSpPr>
            <a:spLocks noChangeArrowheads="1"/>
          </p:cNvSpPr>
          <p:nvPr/>
        </p:nvSpPr>
        <p:spPr bwMode="auto">
          <a:xfrm>
            <a:off x="8164286" y="3421561"/>
            <a:ext cx="1241652" cy="6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
                <a:srgbClr val="C00000"/>
              </a:buClr>
              <a:buFontTx/>
              <a:buNone/>
            </a:pPr>
            <a:r>
              <a:rPr lang="ar-DZ" altLang="en-US" sz="1714" b="1">
                <a:solidFill>
                  <a:schemeClr val="bg1"/>
                </a:solidFill>
                <a:latin typeface="Times" panose="02020603050405020304" pitchFamily="18" charset="0"/>
                <a:cs typeface="Times" panose="02020603050405020304" pitchFamily="18" charset="0"/>
              </a:rPr>
              <a:t>الت</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خطيط المالي </a:t>
            </a:r>
            <a:endParaRPr lang="en-US" altLang="en-US" sz="1714" b="1">
              <a:solidFill>
                <a:schemeClr val="bg1"/>
              </a:solidFill>
              <a:latin typeface="Times" panose="02020603050405020304" pitchFamily="18" charset="0"/>
              <a:cs typeface="Times" panose="02020603050405020304" pitchFamily="18" charset="0"/>
            </a:endParaRPr>
          </a:p>
        </p:txBody>
      </p:sp>
      <p:sp>
        <p:nvSpPr>
          <p:cNvPr id="29705" name="Rectangle 86">
            <a:extLst>
              <a:ext uri="{FF2B5EF4-FFF2-40B4-BE49-F238E27FC236}">
                <a16:creationId xmlns:a16="http://schemas.microsoft.com/office/drawing/2014/main" id="{0BA11E71-98A4-4341-B29B-8DF7C19F28DC}"/>
              </a:ext>
            </a:extLst>
          </p:cNvPr>
          <p:cNvSpPr>
            <a:spLocks noChangeArrowheads="1"/>
          </p:cNvSpPr>
          <p:nvPr/>
        </p:nvSpPr>
        <p:spPr bwMode="auto">
          <a:xfrm>
            <a:off x="7946572" y="4747123"/>
            <a:ext cx="1241652"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
                <a:srgbClr val="C00000"/>
              </a:buClr>
              <a:buFontTx/>
              <a:buNone/>
            </a:pPr>
            <a:r>
              <a:rPr lang="ar-DZ" altLang="en-US" sz="1714" b="1">
                <a:solidFill>
                  <a:schemeClr val="bg1"/>
                </a:solidFill>
                <a:latin typeface="Times" panose="02020603050405020304" pitchFamily="18" charset="0"/>
                <a:cs typeface="Times" panose="02020603050405020304" pitchFamily="18" charset="0"/>
              </a:rPr>
              <a:t>المتابعة المالي</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ة</a:t>
            </a:r>
          </a:p>
        </p:txBody>
      </p:sp>
      <p:sp>
        <p:nvSpPr>
          <p:cNvPr id="29706" name="Rectangle 87">
            <a:extLst>
              <a:ext uri="{FF2B5EF4-FFF2-40B4-BE49-F238E27FC236}">
                <a16:creationId xmlns:a16="http://schemas.microsoft.com/office/drawing/2014/main" id="{BDBD27CD-60E9-4BC5-B514-81D2A3363CE2}"/>
              </a:ext>
            </a:extLst>
          </p:cNvPr>
          <p:cNvSpPr>
            <a:spLocks noChangeArrowheads="1"/>
          </p:cNvSpPr>
          <p:nvPr/>
        </p:nvSpPr>
        <p:spPr bwMode="auto">
          <a:xfrm>
            <a:off x="6368143" y="4266338"/>
            <a:ext cx="1242786" cy="6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
                <a:srgbClr val="C00000"/>
              </a:buClr>
              <a:buFontTx/>
              <a:buNone/>
            </a:pPr>
            <a:r>
              <a:rPr lang="ar-DZ" altLang="en-US" sz="1714" b="1">
                <a:solidFill>
                  <a:schemeClr val="bg1"/>
                </a:solidFill>
                <a:latin typeface="Times" panose="02020603050405020304" pitchFamily="18" charset="0"/>
                <a:cs typeface="Times" panose="02020603050405020304" pitchFamily="18" charset="0"/>
              </a:rPr>
              <a:t>الض</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وابط الد</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اخلي</a:t>
            </a:r>
            <a:r>
              <a:rPr lang="ar-LB" altLang="en-US" sz="1714" b="1">
                <a:solidFill>
                  <a:schemeClr val="bg1"/>
                </a:solidFill>
                <a:latin typeface="Times" panose="02020603050405020304" pitchFamily="18" charset="0"/>
                <a:cs typeface="Times" panose="02020603050405020304" pitchFamily="18" charset="0"/>
              </a:rPr>
              <a:t>ّ</a:t>
            </a:r>
            <a:r>
              <a:rPr lang="ar-DZ" altLang="en-US" sz="1714" b="1">
                <a:solidFill>
                  <a:schemeClr val="bg1"/>
                </a:solidFill>
                <a:latin typeface="Times" panose="02020603050405020304" pitchFamily="18" charset="0"/>
                <a:cs typeface="Times" panose="02020603050405020304" pitchFamily="18" charset="0"/>
              </a:rPr>
              <a:t>ة </a:t>
            </a:r>
          </a:p>
        </p:txBody>
      </p:sp>
      <p:sp>
        <p:nvSpPr>
          <p:cNvPr id="29707" name="Rectangle 16">
            <a:extLst>
              <a:ext uri="{FF2B5EF4-FFF2-40B4-BE49-F238E27FC236}">
                <a16:creationId xmlns:a16="http://schemas.microsoft.com/office/drawing/2014/main" id="{C667C974-6082-4107-9918-65AD22CCDD17}"/>
              </a:ext>
            </a:extLst>
          </p:cNvPr>
          <p:cNvSpPr>
            <a:spLocks noGrp="1" noChangeArrowheads="1"/>
          </p:cNvSpPr>
          <p:nvPr>
            <p:ph type="title"/>
          </p:nvPr>
        </p:nvSpPr>
        <p:spPr>
          <a:xfrm>
            <a:off x="2324554" y="1175249"/>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المكوّنات الأساسي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للإدارة المالي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a:t>
            </a:r>
          </a:p>
        </p:txBody>
      </p:sp>
      <p:sp>
        <p:nvSpPr>
          <p:cNvPr id="29708" name="Slide Number Placeholder 1">
            <a:extLst>
              <a:ext uri="{FF2B5EF4-FFF2-40B4-BE49-F238E27FC236}">
                <a16:creationId xmlns:a16="http://schemas.microsoft.com/office/drawing/2014/main" id="{ACF37162-9609-4A06-B0CE-F09EC70DCF17}"/>
              </a:ext>
            </a:extLst>
          </p:cNvPr>
          <p:cNvSpPr>
            <a:spLocks noGrp="1"/>
          </p:cNvSpPr>
          <p:nvPr>
            <p:ph type="sldNum" sz="quarter" idx="12"/>
          </p:nvPr>
        </p:nvSpPr>
        <p:spPr>
          <a:xfrm>
            <a:off x="8610600" y="59905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5C41AF-682E-4218-9864-67D004FE6E55}"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3608271942"/>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324554" y="1541010"/>
            <a:ext cx="7771946" cy="608919"/>
          </a:xfrm>
        </p:spPr>
        <p:txBody>
          <a:bodyPr/>
          <a:lstStyle/>
          <a:p>
            <a:pPr algn="r"/>
            <a:r>
              <a:rPr lang="ar-LB" altLang="en-US" sz="3857" b="1" dirty="0">
                <a:solidFill>
                  <a:srgbClr val="002A6C"/>
                </a:solidFill>
                <a:cs typeface="Times" panose="02020603050405020304" pitchFamily="18" charset="0"/>
              </a:rPr>
              <a:t>فقرات </a:t>
            </a:r>
            <a:r>
              <a:rPr lang="ar-DZ" altLang="en-US" sz="3857" b="1" dirty="0">
                <a:solidFill>
                  <a:srgbClr val="002A6C"/>
                </a:solidFill>
                <a:cs typeface="Times" panose="02020603050405020304" pitchFamily="18" charset="0"/>
              </a:rPr>
              <a:t>الت</a:t>
            </a:r>
            <a:r>
              <a:rPr lang="ar-LB" altLang="en-US" sz="3857" b="1" dirty="0">
                <a:solidFill>
                  <a:srgbClr val="002A6C"/>
                </a:solidFill>
                <a:cs typeface="Times" panose="02020603050405020304" pitchFamily="18" charset="0"/>
              </a:rPr>
              <a:t>ّ</a:t>
            </a:r>
            <a:r>
              <a:rPr lang="ar-DZ" altLang="en-US" sz="3857" b="1" dirty="0">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19</a:t>
            </a:fld>
            <a:endParaRPr lang="en-US" altLang="en-US"/>
          </a:p>
        </p:txBody>
      </p:sp>
      <p:sp>
        <p:nvSpPr>
          <p:cNvPr id="2" name="Rectangle 1">
            <a:extLst>
              <a:ext uri="{FF2B5EF4-FFF2-40B4-BE49-F238E27FC236}">
                <a16:creationId xmlns:a16="http://schemas.microsoft.com/office/drawing/2014/main" id="{24A245F3-1081-4937-B64E-168C60C62B48}"/>
              </a:ext>
            </a:extLst>
          </p:cNvPr>
          <p:cNvSpPr/>
          <p:nvPr/>
        </p:nvSpPr>
        <p:spPr>
          <a:xfrm>
            <a:off x="1523677" y="742434"/>
            <a:ext cx="854721" cy="369332"/>
          </a:xfrm>
          <a:prstGeom prst="rect">
            <a:avLst/>
          </a:prstGeom>
        </p:spPr>
        <p:txBody>
          <a:bodyPr wrap="none">
            <a:spAutoFit/>
          </a:bodyPr>
          <a:lstStyle/>
          <a:p>
            <a:pPr algn="r" rtl="1"/>
            <a:r>
              <a:rPr lang="ar-LB" b="1" dirty="0">
                <a:solidFill>
                  <a:srgbClr val="002A6C"/>
                </a:solidFill>
                <a:latin typeface="Times  (Body)"/>
                <a:cs typeface="Times" panose="02020603050405020304" pitchFamily="18" charset="0"/>
              </a:rPr>
              <a:t>الموازنة</a:t>
            </a:r>
            <a:r>
              <a:rPr lang="ar-DZ" b="1" dirty="0">
                <a:solidFill>
                  <a:srgbClr val="002A6C"/>
                </a:solidFill>
                <a:latin typeface="Times  (Body)"/>
                <a:cs typeface="Times" panose="02020603050405020304" pitchFamily="18" charset="0"/>
              </a:rPr>
              <a:t> </a:t>
            </a:r>
            <a:endParaRPr lang="ar-LB" b="1" dirty="0">
              <a:solidFill>
                <a:srgbClr val="002A6C"/>
              </a:solidFill>
              <a:latin typeface="Times  (Body)"/>
              <a:cs typeface="Times" panose="02020603050405020304" pitchFamily="18" charset="0"/>
            </a:endParaRPr>
          </a:p>
        </p:txBody>
      </p:sp>
    </p:spTree>
    <p:extLst>
      <p:ext uri="{BB962C8B-B14F-4D97-AF65-F5344CB8AC3E}">
        <p14:creationId xmlns:p14="http://schemas.microsoft.com/office/powerpoint/2010/main" val="123802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8A9D81-E54D-4759-93E0-254075B01812}"/>
              </a:ext>
            </a:extLst>
          </p:cNvPr>
          <p:cNvSpPr txBox="1">
            <a:spLocks/>
          </p:cNvSpPr>
          <p:nvPr/>
        </p:nvSpPr>
        <p:spPr>
          <a:xfrm>
            <a:off x="168348" y="1845752"/>
            <a:ext cx="11855303" cy="48217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r" rtl="1"/>
            <a:r>
              <a:rPr lang="ar-LB" dirty="0">
                <a:solidFill>
                  <a:schemeClr val="accent1">
                    <a:lumMod val="50000"/>
                  </a:schemeClr>
                </a:solidFill>
                <a:latin typeface="Gill Sans MT" panose="020B0502020104020203" pitchFamily="34" charset="0"/>
              </a:rPr>
              <a:t>يمتد</a:t>
            </a:r>
            <a:r>
              <a:rPr lang="ar-SA" dirty="0">
                <a:solidFill>
                  <a:schemeClr val="accent1">
                    <a:lumMod val="50000"/>
                  </a:schemeClr>
                </a:solidFill>
                <a:latin typeface="Gill Sans MT" panose="020B0502020104020203" pitchFamily="34" charset="0"/>
              </a:rPr>
              <a:t> برنامج دعم المجتمع المحل</a:t>
            </a:r>
            <a:r>
              <a:rPr lang="ar-LB" dirty="0">
                <a:solidFill>
                  <a:schemeClr val="accent1">
                    <a:lumMod val="50000"/>
                  </a:schemeClr>
                </a:solidFill>
                <a:latin typeface="Gill Sans MT" panose="020B0502020104020203" pitchFamily="34" charset="0"/>
              </a:rPr>
              <a:t>ّ</a:t>
            </a:r>
            <a:r>
              <a:rPr lang="ar-SA" dirty="0">
                <a:solidFill>
                  <a:schemeClr val="accent1">
                    <a:lumMod val="50000"/>
                  </a:schemeClr>
                </a:solidFill>
                <a:latin typeface="Gill Sans MT" panose="020B0502020104020203" pitchFamily="34" charset="0"/>
              </a:rPr>
              <a:t>ي </a:t>
            </a:r>
            <a:r>
              <a:rPr lang="ar-LB" dirty="0">
                <a:solidFill>
                  <a:schemeClr val="accent1">
                    <a:lumMod val="50000"/>
                  </a:schemeClr>
                </a:solidFill>
                <a:latin typeface="Gill Sans MT" panose="020B0502020104020203" pitchFamily="34" charset="0"/>
              </a:rPr>
              <a:t>في لبنان</a:t>
            </a:r>
            <a:r>
              <a:rPr lang="en-US" dirty="0">
                <a:solidFill>
                  <a:schemeClr val="accent1">
                    <a:lumMod val="50000"/>
                  </a:schemeClr>
                </a:solidFill>
                <a:latin typeface="Gill Sans MT" panose="020B0502020104020203" pitchFamily="34" charset="0"/>
              </a:rPr>
              <a:t> (CSP) </a:t>
            </a:r>
            <a:r>
              <a:rPr lang="ar-LB" dirty="0">
                <a:solidFill>
                  <a:schemeClr val="accent1">
                    <a:lumMod val="50000"/>
                  </a:schemeClr>
                </a:solidFill>
                <a:latin typeface="Gill Sans MT" panose="020B0502020104020203" pitchFamily="34" charset="0"/>
              </a:rPr>
              <a:t>المموّل من الوكالة الأميركية للتنمية الدولّية </a:t>
            </a:r>
            <a:r>
              <a:rPr lang="en-US" dirty="0">
                <a:solidFill>
                  <a:schemeClr val="accent1">
                    <a:lumMod val="50000"/>
                  </a:schemeClr>
                </a:solidFill>
                <a:latin typeface="Gill Sans MT" panose="020B0502020104020203" pitchFamily="34" charset="0"/>
              </a:rPr>
              <a:t>(USAID) </a:t>
            </a:r>
            <a:r>
              <a:rPr lang="ar-LB" dirty="0">
                <a:solidFill>
                  <a:schemeClr val="accent1">
                    <a:lumMod val="50000"/>
                  </a:schemeClr>
                </a:solidFill>
                <a:latin typeface="Gill Sans MT" panose="020B0502020104020203" pitchFamily="34" charset="0"/>
              </a:rPr>
              <a:t>على مدى سبع سنوات بموازنة قيمتها 80 مليون دولار أميركي. </a:t>
            </a:r>
            <a:endParaRPr lang="en-US" dirty="0">
              <a:solidFill>
                <a:schemeClr val="accent1">
                  <a:lumMod val="50000"/>
                </a:schemeClr>
              </a:solidFill>
              <a:latin typeface="Gill Sans MT" panose="020B0502020104020203" pitchFamily="34" charset="0"/>
            </a:endParaRPr>
          </a:p>
          <a:p>
            <a:pPr marL="0" indent="0" algn="r" rtl="1">
              <a:buNone/>
            </a:pPr>
            <a:endParaRPr lang="ar-LB" dirty="0">
              <a:solidFill>
                <a:schemeClr val="accent1">
                  <a:lumMod val="50000"/>
                </a:schemeClr>
              </a:solidFill>
              <a:latin typeface="Gill Sans MT" panose="020B0502020104020203" pitchFamily="34" charset="0"/>
            </a:endParaRPr>
          </a:p>
          <a:p>
            <a:pPr marL="457200" indent="-457200" algn="r" rtl="1"/>
            <a:r>
              <a:rPr lang="ar-LB" dirty="0">
                <a:solidFill>
                  <a:schemeClr val="accent1">
                    <a:lumMod val="50000"/>
                  </a:schemeClr>
                </a:solidFill>
                <a:latin typeface="Gill Sans MT" panose="020B0502020104020203" pitchFamily="34" charset="0"/>
              </a:rPr>
              <a:t>يقدم مجموعة واسعة من المبادرات لدعم المجتمعات المحلية الأكثرحر</a:t>
            </a:r>
            <a:r>
              <a:rPr lang="ar-LB" dirty="0">
                <a:solidFill>
                  <a:srgbClr val="002060"/>
                </a:solidFill>
                <a:latin typeface="Gill Sans MT" panose="020B0502020104020203" pitchFamily="34" charset="0"/>
              </a:rPr>
              <a:t>ماناً </a:t>
            </a:r>
            <a:r>
              <a:rPr lang="ar-LB" dirty="0">
                <a:solidFill>
                  <a:schemeClr val="accent1">
                    <a:lumMod val="50000"/>
                  </a:schemeClr>
                </a:solidFill>
                <a:latin typeface="Gill Sans MT" panose="020B0502020104020203" pitchFamily="34" charset="0"/>
              </a:rPr>
              <a:t>وذلك لتحسين الخدمات الأساسية ولتعزيز الفرص الإقتصادية.</a:t>
            </a:r>
            <a:endParaRPr lang="en-US" dirty="0">
              <a:solidFill>
                <a:schemeClr val="accent1">
                  <a:lumMod val="50000"/>
                </a:schemeClr>
              </a:solidFill>
              <a:latin typeface="Gill Sans MT" panose="020B0502020104020203" pitchFamily="34" charset="0"/>
            </a:endParaRPr>
          </a:p>
          <a:p>
            <a:pPr marL="457200" indent="-457200" algn="r" rtl="1"/>
            <a:endParaRPr lang="ar-LB" dirty="0">
              <a:solidFill>
                <a:schemeClr val="accent1">
                  <a:lumMod val="50000"/>
                </a:schemeClr>
              </a:solidFill>
              <a:latin typeface="Gill Sans MT" panose="020B0502020104020203" pitchFamily="34" charset="0"/>
            </a:endParaRPr>
          </a:p>
          <a:p>
            <a:pPr marL="457200" indent="-457200" algn="r" rtl="1"/>
            <a:r>
              <a:rPr lang="ar-LB" dirty="0">
                <a:solidFill>
                  <a:schemeClr val="accent1">
                    <a:lumMod val="50000"/>
                  </a:schemeClr>
                </a:solidFill>
                <a:latin typeface="Gill Sans MT" panose="020B0502020104020203" pitchFamily="34" charset="0"/>
              </a:rPr>
              <a:t>مناطق عمل البرنامج: الشمال والجنوب والبقاع</a:t>
            </a:r>
            <a:r>
              <a:rPr lang="en-US" dirty="0">
                <a:solidFill>
                  <a:schemeClr val="accent1">
                    <a:lumMod val="50000"/>
                  </a:schemeClr>
                </a:solidFill>
                <a:latin typeface="Gill Sans MT" panose="020B0502020104020203" pitchFamily="34" charset="0"/>
              </a:rPr>
              <a:t> </a:t>
            </a:r>
            <a:r>
              <a:rPr lang="ar-LB" dirty="0">
                <a:solidFill>
                  <a:schemeClr val="accent1">
                    <a:lumMod val="50000"/>
                  </a:schemeClr>
                </a:solidFill>
                <a:latin typeface="Gill Sans MT" panose="020B0502020104020203" pitchFamily="34" charset="0"/>
              </a:rPr>
              <a:t>مع احتمال التوسع الى مناطق أخرى </a:t>
            </a:r>
            <a:r>
              <a:rPr lang="ar-LB" dirty="0">
                <a:solidFill>
                  <a:srgbClr val="002060"/>
                </a:solidFill>
                <a:latin typeface="Gill Sans MT" panose="020B0502020104020203" pitchFamily="34" charset="0"/>
              </a:rPr>
              <a:t>وفقاً للحاجات</a:t>
            </a:r>
            <a:r>
              <a:rPr lang="ar-LB" dirty="0">
                <a:solidFill>
                  <a:schemeClr val="accent1">
                    <a:lumMod val="50000"/>
                  </a:schemeClr>
                </a:solidFill>
                <a:latin typeface="Gill Sans MT" panose="020B0502020104020203" pitchFamily="34" charset="0"/>
              </a:rPr>
              <a:t> والأولويات . </a:t>
            </a:r>
            <a:endParaRPr lang="en-US" dirty="0">
              <a:solidFill>
                <a:schemeClr val="accent1">
                  <a:lumMod val="50000"/>
                </a:schemeClr>
              </a:solidFill>
              <a:latin typeface="Gill Sans MT" panose="020B0502020104020203" pitchFamily="34" charset="0"/>
            </a:endParaRPr>
          </a:p>
        </p:txBody>
      </p:sp>
      <p:sp>
        <p:nvSpPr>
          <p:cNvPr id="4" name="Title 1">
            <a:extLst>
              <a:ext uri="{FF2B5EF4-FFF2-40B4-BE49-F238E27FC236}">
                <a16:creationId xmlns:a16="http://schemas.microsoft.com/office/drawing/2014/main" id="{8FB71767-3A2C-402E-A140-616193DC0399}"/>
              </a:ext>
            </a:extLst>
          </p:cNvPr>
          <p:cNvSpPr txBox="1">
            <a:spLocks/>
          </p:cNvSpPr>
          <p:nvPr/>
        </p:nvSpPr>
        <p:spPr>
          <a:xfrm>
            <a:off x="4684191" y="1619933"/>
            <a:ext cx="6705600" cy="643028"/>
          </a:xfrm>
          <a:prstGeom prst="rect">
            <a:avLst/>
          </a:prstGeom>
        </p:spPr>
        <p:txBody>
          <a:bodyPr>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rtl="1"/>
            <a:endParaRPr lang="en-US" sz="3200" dirty="0">
              <a:solidFill>
                <a:srgbClr val="C00000"/>
              </a:solidFill>
              <a:latin typeface="Gill Sans MT" panose="020B0502020104020203" pitchFamily="34" charset="0"/>
            </a:endParaRPr>
          </a:p>
        </p:txBody>
      </p:sp>
      <p:sp>
        <p:nvSpPr>
          <p:cNvPr id="5" name="Title 1">
            <a:extLst>
              <a:ext uri="{FF2B5EF4-FFF2-40B4-BE49-F238E27FC236}">
                <a16:creationId xmlns:a16="http://schemas.microsoft.com/office/drawing/2014/main" id="{58A92B2A-3F94-42DE-9C60-83C14965EC6C}"/>
              </a:ext>
            </a:extLst>
          </p:cNvPr>
          <p:cNvSpPr txBox="1">
            <a:spLocks/>
          </p:cNvSpPr>
          <p:nvPr/>
        </p:nvSpPr>
        <p:spPr>
          <a:xfrm>
            <a:off x="2667000" y="497192"/>
            <a:ext cx="6705600" cy="643028"/>
          </a:xfrm>
          <a:prstGeom prst="rect">
            <a:avLst/>
          </a:prstGeom>
        </p:spPr>
        <p:txBody>
          <a:bodyPr>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rtl="1"/>
            <a:r>
              <a:rPr lang="ar-LB" dirty="0"/>
              <a:t> </a:t>
            </a:r>
            <a:br>
              <a:rPr lang="en-US" dirty="0"/>
            </a:br>
            <a:r>
              <a:rPr lang="ar-LB" b="1" dirty="0">
                <a:solidFill>
                  <a:srgbClr val="C00000"/>
                </a:solidFill>
                <a:latin typeface="Gill Sans MT" panose="020B0502020104020203" pitchFamily="34" charset="0"/>
              </a:rPr>
              <a:t>  </a:t>
            </a:r>
            <a:endParaRPr lang="en-US" dirty="0">
              <a:solidFill>
                <a:srgbClr val="C00000"/>
              </a:solidFill>
              <a:latin typeface="Gill Sans MT" panose="020B0502020104020203" pitchFamily="34" charset="0"/>
            </a:endParaRPr>
          </a:p>
        </p:txBody>
      </p:sp>
      <p:sp>
        <p:nvSpPr>
          <p:cNvPr id="2" name="TextBox 1">
            <a:extLst>
              <a:ext uri="{FF2B5EF4-FFF2-40B4-BE49-F238E27FC236}">
                <a16:creationId xmlns:a16="http://schemas.microsoft.com/office/drawing/2014/main" id="{1C06472F-FA0C-4950-BCED-8CA069B761A5}"/>
              </a:ext>
            </a:extLst>
          </p:cNvPr>
          <p:cNvSpPr txBox="1"/>
          <p:nvPr/>
        </p:nvSpPr>
        <p:spPr>
          <a:xfrm>
            <a:off x="168348" y="914400"/>
            <a:ext cx="11855302" cy="914400"/>
          </a:xfrm>
          <a:prstGeom prst="rect">
            <a:avLst/>
          </a:prstGeom>
          <a:noFill/>
        </p:spPr>
        <p:txBody>
          <a:bodyPr vert="horz" wrap="none" lIns="91440" tIns="45720" rIns="91440" bIns="45720" rtlCol="0" anchor="ctr">
            <a:normAutofit/>
          </a:bodyPr>
          <a:lstStyle/>
          <a:p>
            <a:pPr algn="r"/>
            <a:r>
              <a:rPr lang="ar-LB" sz="4000" b="1" dirty="0">
                <a:solidFill>
                  <a:srgbClr val="C00000"/>
                </a:solidFill>
                <a:latin typeface="Gill Sans MT" panose="020B0502020104020203" pitchFamily="34" charset="0"/>
              </a:rPr>
              <a:t>لمحة عامة: </a:t>
            </a:r>
            <a:endParaRPr lang="en-US" sz="4000" dirty="0"/>
          </a:p>
        </p:txBody>
      </p:sp>
      <p:sp>
        <p:nvSpPr>
          <p:cNvPr id="6" name="Slide Number Placeholder 5">
            <a:extLst>
              <a:ext uri="{FF2B5EF4-FFF2-40B4-BE49-F238E27FC236}">
                <a16:creationId xmlns:a16="http://schemas.microsoft.com/office/drawing/2014/main" id="{117BC9E7-CB9E-41F5-B7CE-2A84A71F0313}"/>
              </a:ext>
            </a:extLst>
          </p:cNvPr>
          <p:cNvSpPr>
            <a:spLocks noGrp="1"/>
          </p:cNvSpPr>
          <p:nvPr>
            <p:ph type="sldNum" sz="quarter" idx="12"/>
          </p:nvPr>
        </p:nvSpPr>
        <p:spPr/>
        <p:txBody>
          <a:bodyPr/>
          <a:lstStyle/>
          <a:p>
            <a:fld id="{20F3B12A-0569-4606-B9B7-46414E8CFA38}" type="slidenum">
              <a:rPr lang="en-US" smtClean="0"/>
              <a:t>2</a:t>
            </a:fld>
            <a:endParaRPr lang="en-US"/>
          </a:p>
        </p:txBody>
      </p:sp>
    </p:spTree>
    <p:extLst>
      <p:ext uri="{BB962C8B-B14F-4D97-AF65-F5344CB8AC3E}">
        <p14:creationId xmlns:p14="http://schemas.microsoft.com/office/powerpoint/2010/main" val="365727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a:extLst>
              <a:ext uri="{FF2B5EF4-FFF2-40B4-BE49-F238E27FC236}">
                <a16:creationId xmlns:a16="http://schemas.microsoft.com/office/drawing/2014/main" id="{B07782BB-1B5B-4653-A25A-7DE64E38DB6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500" t="10666" r="8333" b="18668"/>
          <a:stretch>
            <a:fillRect/>
          </a:stretch>
        </p:blipFill>
        <p:spPr bwMode="auto">
          <a:xfrm>
            <a:off x="2122714" y="2736170"/>
            <a:ext cx="4844143" cy="28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09B868-1E58-4DBE-BF71-B34072715EC0}"/>
              </a:ext>
            </a:extLst>
          </p:cNvPr>
          <p:cNvSpPr/>
          <p:nvPr/>
        </p:nvSpPr>
        <p:spPr>
          <a:xfrm>
            <a:off x="5823857" y="2638652"/>
            <a:ext cx="4354286" cy="2919774"/>
          </a:xfrm>
          <a:prstGeom prst="rect">
            <a:avLst/>
          </a:prstGeom>
        </p:spPr>
        <p:txBody>
          <a:bodyPr>
            <a:spAutoFit/>
          </a:bodyPr>
          <a:lstStyle/>
          <a:p>
            <a:pPr marL="408222" indent="-408222" algn="r" rtl="1">
              <a:lnSpc>
                <a:spcPct val="200000"/>
              </a:lnSpc>
              <a:buClr>
                <a:srgbClr val="C00000"/>
              </a:buClr>
              <a:buFont typeface="Wingdings" panose="05000000000000000000" pitchFamily="2" charset="2"/>
              <a:buChar char="ü"/>
              <a:tabLst>
                <a:tab pos="3914400" algn="r"/>
              </a:tabLst>
              <a:defRPr/>
            </a:pPr>
            <a:r>
              <a:rPr lang="ar-LB" sz="2571" cap="small" dirty="0">
                <a:solidFill>
                  <a:srgbClr val="002A6C"/>
                </a:solidFill>
                <a:ea typeface="Times New Roman" panose="02020603050405020304" pitchFamily="18" charset="0"/>
                <a:cs typeface="Times" panose="02020603050405020304" pitchFamily="18" charset="0"/>
              </a:rPr>
              <a:t>تعريف ووظائف الموازنة</a:t>
            </a:r>
          </a:p>
          <a:p>
            <a:pPr marL="408222" indent="-408222" algn="r" rtl="1">
              <a:lnSpc>
                <a:spcPct val="200000"/>
              </a:lnSpc>
              <a:buClr>
                <a:srgbClr val="C00000"/>
              </a:buClr>
              <a:buFont typeface="Wingdings" panose="05000000000000000000" pitchFamily="2" charset="2"/>
              <a:buChar char="ü"/>
              <a:tabLst>
                <a:tab pos="3914400" algn="r"/>
              </a:tabLst>
              <a:defRPr/>
            </a:pPr>
            <a:r>
              <a:rPr lang="ar-LB" sz="2571" cap="small" dirty="0">
                <a:solidFill>
                  <a:srgbClr val="002A6C"/>
                </a:solidFill>
                <a:ea typeface="Times New Roman" panose="02020603050405020304" pitchFamily="18" charset="0"/>
                <a:cs typeface="Times" panose="02020603050405020304" pitchFamily="18" charset="0"/>
              </a:rPr>
              <a:t>أسس إعداد الموازنة</a:t>
            </a:r>
          </a:p>
          <a:p>
            <a:pPr marL="408222" indent="-408222" algn="r" rtl="1">
              <a:lnSpc>
                <a:spcPct val="200000"/>
              </a:lnSpc>
              <a:buClr>
                <a:srgbClr val="C00000"/>
              </a:buClr>
              <a:buFont typeface="Wingdings" panose="05000000000000000000" pitchFamily="2" charset="2"/>
              <a:buChar char="ü"/>
              <a:tabLst>
                <a:tab pos="3914400" algn="r"/>
              </a:tabLst>
              <a:defRPr/>
            </a:pPr>
            <a:r>
              <a:rPr lang="ar-LB" sz="2571" cap="small" dirty="0">
                <a:solidFill>
                  <a:srgbClr val="002A6C"/>
                </a:solidFill>
                <a:ea typeface="Times New Roman" panose="02020603050405020304" pitchFamily="18" charset="0"/>
                <a:cs typeface="Times" panose="02020603050405020304" pitchFamily="18" charset="0"/>
              </a:rPr>
              <a:t>مراقبة الموازنة</a:t>
            </a:r>
          </a:p>
          <a:p>
            <a:pPr algn="r" rtl="1">
              <a:lnSpc>
                <a:spcPct val="200000"/>
              </a:lnSpc>
              <a:buClr>
                <a:srgbClr val="C00000"/>
              </a:buClr>
              <a:tabLst>
                <a:tab pos="3914400" algn="r"/>
              </a:tabLst>
              <a:defRPr/>
            </a:pPr>
            <a:r>
              <a:rPr lang="en-US" sz="1714" cap="small" dirty="0">
                <a:solidFill>
                  <a:srgbClr val="002A6C"/>
                </a:solidFill>
                <a:ea typeface="Times New Roman" panose="02020603050405020304" pitchFamily="18" charset="0"/>
                <a:cs typeface="Times" panose="02020603050405020304" pitchFamily="18" charset="0"/>
              </a:rPr>
              <a:t>	</a:t>
            </a:r>
            <a:endParaRPr lang="en-US" sz="1143" cap="small" dirty="0">
              <a:solidFill>
                <a:srgbClr val="002A6C"/>
              </a:solidFill>
              <a:ea typeface="Times New Roman" panose="02020603050405020304" pitchFamily="18" charset="0"/>
              <a:cs typeface="Times" panose="02020603050405020304" pitchFamily="18" charset="0"/>
            </a:endParaRPr>
          </a:p>
        </p:txBody>
      </p:sp>
      <p:sp>
        <p:nvSpPr>
          <p:cNvPr id="6" name="Rectangle 16">
            <a:extLst>
              <a:ext uri="{FF2B5EF4-FFF2-40B4-BE49-F238E27FC236}">
                <a16:creationId xmlns:a16="http://schemas.microsoft.com/office/drawing/2014/main" id="{9B44C53E-31FA-4D2C-A3D3-381B1EACB01B}"/>
              </a:ext>
            </a:extLst>
          </p:cNvPr>
          <p:cNvSpPr>
            <a:spLocks noGrp="1" noChangeArrowheads="1"/>
          </p:cNvSpPr>
          <p:nvPr>
            <p:ph type="title"/>
          </p:nvPr>
        </p:nvSpPr>
        <p:spPr>
          <a:xfrm>
            <a:off x="2324554" y="1541010"/>
            <a:ext cx="7771946" cy="608919"/>
          </a:xfrm>
        </p:spPr>
        <p:txBody>
          <a:bodyPr/>
          <a:lstStyle/>
          <a:p>
            <a:pPr algn="r" rtl="1">
              <a:defRPr/>
            </a:pPr>
            <a:r>
              <a:rPr lang="ar-LB" sz="3857" b="1" cap="all" dirty="0">
                <a:solidFill>
                  <a:srgbClr val="002A6C"/>
                </a:solidFill>
                <a:latin typeface="Times" panose="02020603050405020304" pitchFamily="18" charset="0"/>
                <a:ea typeface="Times New Roman" panose="02020603050405020304" pitchFamily="18" charset="0"/>
                <a:cs typeface="Times" panose="02020603050405020304" pitchFamily="18" charset="0"/>
              </a:rPr>
              <a:t>الموازنة</a:t>
            </a:r>
            <a:endParaRPr lang="en-US" sz="3857" b="1" dirty="0">
              <a:solidFill>
                <a:srgbClr val="002A6C"/>
              </a:solidFill>
              <a:latin typeface="Times" panose="02020603050405020304" pitchFamily="18" charset="0"/>
              <a:cs typeface="Times" panose="02020603050405020304" pitchFamily="18" charset="0"/>
            </a:endParaRPr>
          </a:p>
        </p:txBody>
      </p:sp>
      <p:sp>
        <p:nvSpPr>
          <p:cNvPr id="99333" name="Slide Number Placeholder 1">
            <a:extLst>
              <a:ext uri="{FF2B5EF4-FFF2-40B4-BE49-F238E27FC236}">
                <a16:creationId xmlns:a16="http://schemas.microsoft.com/office/drawing/2014/main" id="{BACDBCB2-EDFA-4C7F-888E-5277B3AE90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A13FB3-DB85-4531-AABC-261FCF409989}" type="slidenum">
              <a:rPr lang="en-US" altLang="en-US"/>
              <a:pPr/>
              <a:t>20</a:t>
            </a:fld>
            <a:endParaRPr lang="en-US" altLang="en-US"/>
          </a:p>
        </p:txBody>
      </p:sp>
    </p:spTree>
    <p:extLst>
      <p:ext uri="{BB962C8B-B14F-4D97-AF65-F5344CB8AC3E}">
        <p14:creationId xmlns:p14="http://schemas.microsoft.com/office/powerpoint/2010/main" val="91095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5">
            <a:extLst>
              <a:ext uri="{FF2B5EF4-FFF2-40B4-BE49-F238E27FC236}">
                <a16:creationId xmlns:a16="http://schemas.microsoft.com/office/drawing/2014/main" id="{C1C4BC32-D10E-465C-8934-258ACC5DA3B9}"/>
              </a:ext>
            </a:extLst>
          </p:cNvPr>
          <p:cNvGrpSpPr>
            <a:grpSpLocks/>
          </p:cNvGrpSpPr>
          <p:nvPr/>
        </p:nvGrpSpPr>
        <p:grpSpPr bwMode="auto">
          <a:xfrm>
            <a:off x="6581321" y="5345340"/>
            <a:ext cx="3483429" cy="1548946"/>
            <a:chOff x="536575" y="7602538"/>
            <a:chExt cx="4876800" cy="2168525"/>
          </a:xfrm>
        </p:grpSpPr>
        <p:pic>
          <p:nvPicPr>
            <p:cNvPr id="101399" name="Picture 6">
              <a:extLst>
                <a:ext uri="{FF2B5EF4-FFF2-40B4-BE49-F238E27FC236}">
                  <a16:creationId xmlns:a16="http://schemas.microsoft.com/office/drawing/2014/main" id="{D168B7A2-0BEF-44FF-A2B0-414ED6A688F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 y="7602538"/>
              <a:ext cx="4876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00" name="Oval 27">
              <a:extLst>
                <a:ext uri="{FF2B5EF4-FFF2-40B4-BE49-F238E27FC236}">
                  <a16:creationId xmlns:a16="http://schemas.microsoft.com/office/drawing/2014/main" id="{5D4B81F6-9B7A-4B7D-8961-D8EDDDED901D}"/>
                </a:ext>
              </a:extLst>
            </p:cNvPr>
            <p:cNvSpPr>
              <a:spLocks noChangeArrowheads="1"/>
            </p:cNvSpPr>
            <p:nvPr/>
          </p:nvSpPr>
          <p:spPr bwMode="auto">
            <a:xfrm>
              <a:off x="914400" y="8237550"/>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1" name="Oval 28">
              <a:extLst>
                <a:ext uri="{FF2B5EF4-FFF2-40B4-BE49-F238E27FC236}">
                  <a16:creationId xmlns:a16="http://schemas.microsoft.com/office/drawing/2014/main" id="{E0F4FEDF-9FDE-4E94-9716-B07A437889AD}"/>
                </a:ext>
              </a:extLst>
            </p:cNvPr>
            <p:cNvSpPr>
              <a:spLocks noChangeArrowheads="1"/>
            </p:cNvSpPr>
            <p:nvPr/>
          </p:nvSpPr>
          <p:spPr bwMode="auto">
            <a:xfrm>
              <a:off x="1635125" y="8237549"/>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2" name="Oval 29">
              <a:extLst>
                <a:ext uri="{FF2B5EF4-FFF2-40B4-BE49-F238E27FC236}">
                  <a16:creationId xmlns:a16="http://schemas.microsoft.com/office/drawing/2014/main" id="{08D1E627-D52F-4D4A-A096-88FD22E2827E}"/>
                </a:ext>
              </a:extLst>
            </p:cNvPr>
            <p:cNvSpPr>
              <a:spLocks noChangeArrowheads="1"/>
            </p:cNvSpPr>
            <p:nvPr/>
          </p:nvSpPr>
          <p:spPr bwMode="auto">
            <a:xfrm>
              <a:off x="2347236" y="8327808"/>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3" name="Oval 30">
              <a:extLst>
                <a:ext uri="{FF2B5EF4-FFF2-40B4-BE49-F238E27FC236}">
                  <a16:creationId xmlns:a16="http://schemas.microsoft.com/office/drawing/2014/main" id="{D75DA129-8573-40DF-9F2C-81DED7FF0E7A}"/>
                </a:ext>
              </a:extLst>
            </p:cNvPr>
            <p:cNvSpPr>
              <a:spLocks noChangeArrowheads="1"/>
            </p:cNvSpPr>
            <p:nvPr/>
          </p:nvSpPr>
          <p:spPr bwMode="auto">
            <a:xfrm>
              <a:off x="3046965" y="8265866"/>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4" name="Oval 31">
              <a:extLst>
                <a:ext uri="{FF2B5EF4-FFF2-40B4-BE49-F238E27FC236}">
                  <a16:creationId xmlns:a16="http://schemas.microsoft.com/office/drawing/2014/main" id="{1F0A0652-780E-447B-BF47-714C42C7D12F}"/>
                </a:ext>
              </a:extLst>
            </p:cNvPr>
            <p:cNvSpPr>
              <a:spLocks noChangeArrowheads="1"/>
            </p:cNvSpPr>
            <p:nvPr/>
          </p:nvSpPr>
          <p:spPr bwMode="auto">
            <a:xfrm>
              <a:off x="3789417" y="8278281"/>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5" name="Oval 32">
              <a:extLst>
                <a:ext uri="{FF2B5EF4-FFF2-40B4-BE49-F238E27FC236}">
                  <a16:creationId xmlns:a16="http://schemas.microsoft.com/office/drawing/2014/main" id="{23F56146-455F-491D-80FB-040C60C27C67}"/>
                </a:ext>
              </a:extLst>
            </p:cNvPr>
            <p:cNvSpPr>
              <a:spLocks noChangeArrowheads="1"/>
            </p:cNvSpPr>
            <p:nvPr/>
          </p:nvSpPr>
          <p:spPr bwMode="auto">
            <a:xfrm>
              <a:off x="4538897" y="8237549"/>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406" name="TextBox 33">
              <a:extLst>
                <a:ext uri="{FF2B5EF4-FFF2-40B4-BE49-F238E27FC236}">
                  <a16:creationId xmlns:a16="http://schemas.microsoft.com/office/drawing/2014/main" id="{10A3FD70-91AB-46EE-B563-3B3559609AFB}"/>
                </a:ext>
              </a:extLst>
            </p:cNvPr>
            <p:cNvSpPr txBox="1">
              <a:spLocks noChangeArrowheads="1"/>
            </p:cNvSpPr>
            <p:nvPr/>
          </p:nvSpPr>
          <p:spPr bwMode="auto">
            <a:xfrm>
              <a:off x="4612758" y="8190290"/>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م</a:t>
              </a:r>
              <a:endParaRPr lang="en-US" altLang="en-US" sz="1286" b="1">
                <a:solidFill>
                  <a:srgbClr val="002A6C"/>
                </a:solidFill>
              </a:endParaRPr>
            </a:p>
          </p:txBody>
        </p:sp>
        <p:sp>
          <p:nvSpPr>
            <p:cNvPr id="101407" name="TextBox 34">
              <a:extLst>
                <a:ext uri="{FF2B5EF4-FFF2-40B4-BE49-F238E27FC236}">
                  <a16:creationId xmlns:a16="http://schemas.microsoft.com/office/drawing/2014/main" id="{A2EAE633-C4BD-4B0C-8D0B-5CFF0AEC9BD2}"/>
                </a:ext>
              </a:extLst>
            </p:cNvPr>
            <p:cNvSpPr txBox="1">
              <a:spLocks noChangeArrowheads="1"/>
            </p:cNvSpPr>
            <p:nvPr/>
          </p:nvSpPr>
          <p:spPr bwMode="auto">
            <a:xfrm>
              <a:off x="3841170" y="8224326"/>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و</a:t>
              </a:r>
              <a:endParaRPr lang="en-US" altLang="en-US" sz="1286" b="1">
                <a:solidFill>
                  <a:srgbClr val="002A6C"/>
                </a:solidFill>
              </a:endParaRPr>
            </a:p>
          </p:txBody>
        </p:sp>
        <p:sp>
          <p:nvSpPr>
            <p:cNvPr id="101408" name="TextBox 35">
              <a:extLst>
                <a:ext uri="{FF2B5EF4-FFF2-40B4-BE49-F238E27FC236}">
                  <a16:creationId xmlns:a16="http://schemas.microsoft.com/office/drawing/2014/main" id="{A76AE04C-0372-455F-8CDF-D691DB5B9AF5}"/>
                </a:ext>
              </a:extLst>
            </p:cNvPr>
            <p:cNvSpPr txBox="1">
              <a:spLocks noChangeArrowheads="1"/>
            </p:cNvSpPr>
            <p:nvPr/>
          </p:nvSpPr>
          <p:spPr bwMode="auto">
            <a:xfrm>
              <a:off x="3143643" y="8244332"/>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ا</a:t>
              </a:r>
              <a:endParaRPr lang="en-US" altLang="en-US" sz="1286" b="1">
                <a:solidFill>
                  <a:srgbClr val="002A6C"/>
                </a:solidFill>
              </a:endParaRPr>
            </a:p>
          </p:txBody>
        </p:sp>
        <p:sp>
          <p:nvSpPr>
            <p:cNvPr id="101409" name="TextBox 36">
              <a:extLst>
                <a:ext uri="{FF2B5EF4-FFF2-40B4-BE49-F238E27FC236}">
                  <a16:creationId xmlns:a16="http://schemas.microsoft.com/office/drawing/2014/main" id="{A5B6EDD4-54F4-4C45-ACBA-D14A241A784C}"/>
                </a:ext>
              </a:extLst>
            </p:cNvPr>
            <p:cNvSpPr txBox="1">
              <a:spLocks noChangeArrowheads="1"/>
            </p:cNvSpPr>
            <p:nvPr/>
          </p:nvSpPr>
          <p:spPr bwMode="auto">
            <a:xfrm>
              <a:off x="2429455" y="8239421"/>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ز</a:t>
              </a:r>
              <a:endParaRPr lang="en-US" altLang="en-US" sz="1286" b="1">
                <a:solidFill>
                  <a:srgbClr val="002A6C"/>
                </a:solidFill>
              </a:endParaRPr>
            </a:p>
          </p:txBody>
        </p:sp>
        <p:sp>
          <p:nvSpPr>
            <p:cNvPr id="101410" name="TextBox 37">
              <a:extLst>
                <a:ext uri="{FF2B5EF4-FFF2-40B4-BE49-F238E27FC236}">
                  <a16:creationId xmlns:a16="http://schemas.microsoft.com/office/drawing/2014/main" id="{AE15D695-5921-408D-8FD4-17926305AD8D}"/>
                </a:ext>
              </a:extLst>
            </p:cNvPr>
            <p:cNvSpPr txBox="1">
              <a:spLocks noChangeArrowheads="1"/>
            </p:cNvSpPr>
            <p:nvPr/>
          </p:nvSpPr>
          <p:spPr bwMode="auto">
            <a:xfrm>
              <a:off x="1679300" y="8211104"/>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ن</a:t>
              </a:r>
              <a:endParaRPr lang="en-US" altLang="en-US" sz="1286" b="1">
                <a:solidFill>
                  <a:srgbClr val="002A6C"/>
                </a:solidFill>
              </a:endParaRPr>
            </a:p>
          </p:txBody>
        </p:sp>
        <p:sp>
          <p:nvSpPr>
            <p:cNvPr id="101411" name="TextBox 38">
              <a:extLst>
                <a:ext uri="{FF2B5EF4-FFF2-40B4-BE49-F238E27FC236}">
                  <a16:creationId xmlns:a16="http://schemas.microsoft.com/office/drawing/2014/main" id="{BAC7987E-3599-4CDD-929C-C307AA173A94}"/>
                </a:ext>
              </a:extLst>
            </p:cNvPr>
            <p:cNvSpPr txBox="1">
              <a:spLocks noChangeArrowheads="1"/>
            </p:cNvSpPr>
            <p:nvPr/>
          </p:nvSpPr>
          <p:spPr bwMode="auto">
            <a:xfrm>
              <a:off x="973381" y="8197995"/>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ة</a:t>
              </a:r>
              <a:endParaRPr lang="en-US" altLang="en-US" sz="1286" b="1">
                <a:solidFill>
                  <a:srgbClr val="002A6C"/>
                </a:solidFill>
              </a:endParaRPr>
            </a:p>
          </p:txBody>
        </p:sp>
      </p:grpSp>
      <p:cxnSp>
        <p:nvCxnSpPr>
          <p:cNvPr id="101379" name="Straight Connector 4">
            <a:extLst>
              <a:ext uri="{FF2B5EF4-FFF2-40B4-BE49-F238E27FC236}">
                <a16:creationId xmlns:a16="http://schemas.microsoft.com/office/drawing/2014/main" id="{9FBEB135-E234-4210-BA2A-67DB7CBFF0C5}"/>
              </a:ext>
            </a:extLst>
          </p:cNvPr>
          <p:cNvCxnSpPr>
            <a:cxnSpLocks noChangeShapeType="1"/>
          </p:cNvCxnSpPr>
          <p:nvPr/>
        </p:nvCxnSpPr>
        <p:spPr bwMode="auto">
          <a:xfrm>
            <a:off x="5769429" y="1469571"/>
            <a:ext cx="0" cy="4735286"/>
          </a:xfrm>
          <a:prstGeom prst="line">
            <a:avLst/>
          </a:prstGeom>
          <a:noFill/>
          <a:ln w="9525" algn="ctr">
            <a:solidFill>
              <a:srgbClr val="002A6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Multiply 12">
            <a:extLst>
              <a:ext uri="{FF2B5EF4-FFF2-40B4-BE49-F238E27FC236}">
                <a16:creationId xmlns:a16="http://schemas.microsoft.com/office/drawing/2014/main" id="{6199E43F-70CB-4A2D-8B0F-D4B61388E8E0}"/>
              </a:ext>
            </a:extLst>
          </p:cNvPr>
          <p:cNvSpPr/>
          <p:nvPr/>
        </p:nvSpPr>
        <p:spPr bwMode="auto">
          <a:xfrm>
            <a:off x="8431893" y="5285242"/>
            <a:ext cx="1632857" cy="1469571"/>
          </a:xfrm>
          <a:prstGeom prst="mathMultiply">
            <a:avLst>
              <a:gd name="adj1" fmla="val 11553"/>
            </a:avLst>
          </a:prstGeom>
          <a:solidFill>
            <a:srgbClr val="DD2F31"/>
          </a:solidFill>
          <a:ln w="9525" cap="flat" cmpd="sng" algn="ctr">
            <a:noFill/>
            <a:prstDash val="solid"/>
            <a:round/>
            <a:headEnd type="none" w="med" len="med"/>
            <a:tailEnd type="none" w="med" len="med"/>
          </a:ln>
          <a:effectLst/>
        </p:spPr>
        <p:txBody>
          <a:bodyPr/>
          <a:lstStyle/>
          <a:p>
            <a:pPr>
              <a:defRPr/>
            </a:pPr>
            <a:endParaRPr lang="en-US" sz="1286">
              <a:latin typeface="Lucida Grande" charset="0"/>
              <a:ea typeface="Geneva" charset="0"/>
              <a:cs typeface="Geneva" charset="0"/>
            </a:endParaRPr>
          </a:p>
        </p:txBody>
      </p:sp>
      <p:sp>
        <p:nvSpPr>
          <p:cNvPr id="101381" name="TextBox 7">
            <a:extLst>
              <a:ext uri="{FF2B5EF4-FFF2-40B4-BE49-F238E27FC236}">
                <a16:creationId xmlns:a16="http://schemas.microsoft.com/office/drawing/2014/main" id="{E4331A8A-DBE7-4DBA-9E68-96576DF8753D}"/>
              </a:ext>
            </a:extLst>
          </p:cNvPr>
          <p:cNvSpPr txBox="1">
            <a:spLocks noChangeArrowheads="1"/>
          </p:cNvSpPr>
          <p:nvPr/>
        </p:nvSpPr>
        <p:spPr bwMode="auto">
          <a:xfrm>
            <a:off x="6096000" y="1139560"/>
            <a:ext cx="4171724" cy="422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857" b="1" dirty="0">
                <a:solidFill>
                  <a:srgbClr val="002A6C"/>
                </a:solidFill>
                <a:cs typeface="Times" panose="02020603050405020304" pitchFamily="18" charset="0"/>
              </a:rPr>
              <a:t>ما هي الموازنة؟</a:t>
            </a:r>
          </a:p>
          <a:p>
            <a:pPr algn="just" rtl="1"/>
            <a:endParaRPr lang="en-US" altLang="en-US" sz="2000" b="1" dirty="0">
              <a:solidFill>
                <a:srgbClr val="002A6C"/>
              </a:solidFill>
              <a:cs typeface="Times" panose="02020603050405020304" pitchFamily="18" charset="0"/>
            </a:endParaRPr>
          </a:p>
          <a:p>
            <a:pPr algn="just" rtl="1"/>
            <a:r>
              <a:rPr lang="ar-LB" altLang="en-US" sz="2000" dirty="0">
                <a:solidFill>
                  <a:srgbClr val="002A6C"/>
                </a:solidFill>
                <a:cs typeface="Times" panose="02020603050405020304" pitchFamily="18" charset="0"/>
              </a:rPr>
              <a:t>1- تصف الموازنة </a:t>
            </a:r>
            <a:r>
              <a:rPr lang="ar-LB" altLang="en-US" sz="2000" dirty="0">
                <a:solidFill>
                  <a:srgbClr val="C00000"/>
                </a:solidFill>
                <a:cs typeface="Times" panose="02020603050405020304" pitchFamily="18" charset="0"/>
              </a:rPr>
              <a:t>مبلغ من المال </a:t>
            </a:r>
            <a:r>
              <a:rPr lang="ar-LB" altLang="en-US" sz="2000" dirty="0">
                <a:solidFill>
                  <a:srgbClr val="002A6C"/>
                </a:solidFill>
                <a:cs typeface="Times" panose="02020603050405020304" pitchFamily="18" charset="0"/>
              </a:rPr>
              <a:t>تخطّط المنظّمة لجمعه وإنفاقه لغرض محدّد خلال فترة زمنيّة معيّنة</a:t>
            </a:r>
          </a:p>
          <a:p>
            <a:pPr algn="just" rtl="1"/>
            <a:endParaRPr lang="ar-LB" altLang="en-US" sz="2000" dirty="0">
              <a:solidFill>
                <a:srgbClr val="002A6C"/>
              </a:solidFill>
              <a:cs typeface="Times" panose="02020603050405020304" pitchFamily="18" charset="0"/>
            </a:endParaRPr>
          </a:p>
          <a:p>
            <a:pPr algn="just" rtl="1"/>
            <a:r>
              <a:rPr lang="ar-LB" altLang="en-US" sz="2000" dirty="0">
                <a:solidFill>
                  <a:srgbClr val="002A6C"/>
                </a:solidFill>
                <a:cs typeface="Times" panose="02020603050405020304" pitchFamily="18" charset="0"/>
              </a:rPr>
              <a:t>2- تعتبر الموازنة </a:t>
            </a:r>
            <a:r>
              <a:rPr lang="ar-LB" altLang="en-US" sz="2000" dirty="0">
                <a:solidFill>
                  <a:srgbClr val="C00000"/>
                </a:solidFill>
                <a:cs typeface="Times" panose="02020603050405020304" pitchFamily="18" charset="0"/>
              </a:rPr>
              <a:t>أداة التّخطيط الأساسيّة </a:t>
            </a:r>
            <a:r>
              <a:rPr lang="ar-LB" altLang="en-US" sz="2000" dirty="0">
                <a:solidFill>
                  <a:srgbClr val="002A6C"/>
                </a:solidFill>
                <a:cs typeface="Times" panose="02020603050405020304" pitchFamily="18" charset="0"/>
              </a:rPr>
              <a:t>للإدارة الماليّة من أجل تحقيق أهداف البرنامج بشكل عادل ومنصف</a:t>
            </a:r>
          </a:p>
          <a:p>
            <a:pPr algn="just" rtl="1"/>
            <a:endParaRPr lang="ar-LB" altLang="en-US" sz="2000" dirty="0">
              <a:solidFill>
                <a:srgbClr val="002A6C"/>
              </a:solidFill>
              <a:cs typeface="Times" panose="02020603050405020304" pitchFamily="18" charset="0"/>
            </a:endParaRPr>
          </a:p>
          <a:p>
            <a:pPr algn="just" rtl="1"/>
            <a:r>
              <a:rPr lang="ar-LB" altLang="en-US" sz="2000" dirty="0">
                <a:solidFill>
                  <a:srgbClr val="002A6C"/>
                </a:solidFill>
                <a:cs typeface="Times" panose="02020603050405020304" pitchFamily="18" charset="0"/>
              </a:rPr>
              <a:t>3- تحدّد الأرصدة بين الإيرادات والنّفقات</a:t>
            </a:r>
          </a:p>
          <a:p>
            <a:pPr algn="just" rtl="1"/>
            <a:endParaRPr lang="ar-LB" altLang="en-US" sz="2000" dirty="0">
              <a:solidFill>
                <a:srgbClr val="002A6C"/>
              </a:solidFill>
              <a:cs typeface="Times" panose="02020603050405020304" pitchFamily="18" charset="0"/>
            </a:endParaRPr>
          </a:p>
          <a:p>
            <a:pPr algn="just" rtl="1"/>
            <a:r>
              <a:rPr lang="ar-LB" altLang="en-US" sz="2000" dirty="0">
                <a:solidFill>
                  <a:srgbClr val="002A6C"/>
                </a:solidFill>
                <a:cs typeface="Times" panose="02020603050405020304" pitchFamily="18" charset="0"/>
              </a:rPr>
              <a:t>4- تؤمن تأكيد لخطّة طويلة الأجل</a:t>
            </a:r>
            <a:endParaRPr lang="en-US" altLang="en-US" sz="1286" b="1" dirty="0">
              <a:solidFill>
                <a:srgbClr val="002A6C"/>
              </a:solidFill>
              <a:cs typeface="Times" panose="02020603050405020304" pitchFamily="18" charset="0"/>
            </a:endParaRPr>
          </a:p>
        </p:txBody>
      </p:sp>
      <p:sp>
        <p:nvSpPr>
          <p:cNvPr id="9" name="TextBox 8">
            <a:extLst>
              <a:ext uri="{FF2B5EF4-FFF2-40B4-BE49-F238E27FC236}">
                <a16:creationId xmlns:a16="http://schemas.microsoft.com/office/drawing/2014/main" id="{3B9A9C1F-1C2C-4CE0-AF57-DC95E507ACA7}"/>
              </a:ext>
            </a:extLst>
          </p:cNvPr>
          <p:cNvSpPr txBox="1"/>
          <p:nvPr/>
        </p:nvSpPr>
        <p:spPr>
          <a:xfrm>
            <a:off x="928050" y="1345876"/>
            <a:ext cx="4353717" cy="2884316"/>
          </a:xfrm>
          <a:prstGeom prst="rect">
            <a:avLst/>
          </a:prstGeom>
          <a:noFill/>
        </p:spPr>
        <p:txBody>
          <a:bodyPr wrap="square">
            <a:spAutoFit/>
          </a:bodyPr>
          <a:lstStyle/>
          <a:p>
            <a:pPr algn="r" rtl="1">
              <a:defRPr/>
            </a:pPr>
            <a:r>
              <a:rPr lang="ar-LB" sz="2857" b="1" dirty="0">
                <a:solidFill>
                  <a:srgbClr val="002A6C"/>
                </a:solidFill>
                <a:cs typeface="Times" panose="02020603050405020304" pitchFamily="18" charset="0"/>
              </a:rPr>
              <a:t>الموازنة ليست</a:t>
            </a:r>
          </a:p>
          <a:p>
            <a:pPr algn="r" rtl="1">
              <a:defRPr/>
            </a:pPr>
            <a:endParaRPr lang="ar-LB" sz="2000" b="1" dirty="0">
              <a:solidFill>
                <a:srgbClr val="002A6C"/>
              </a:solidFill>
              <a:cs typeface="Times" panose="02020603050405020304" pitchFamily="18" charset="0"/>
            </a:endParaRPr>
          </a:p>
          <a:p>
            <a:pPr algn="r" rtl="1">
              <a:defRPr/>
            </a:pPr>
            <a:r>
              <a:rPr lang="ar-LB" sz="2000" dirty="0">
                <a:solidFill>
                  <a:srgbClr val="002A6C"/>
                </a:solidFill>
                <a:cs typeface="Times" panose="02020603050405020304" pitchFamily="18" charset="0"/>
              </a:rPr>
              <a:t>1- ثابتة</a:t>
            </a:r>
          </a:p>
          <a:p>
            <a:pPr algn="r" rtl="1">
              <a:defRPr/>
            </a:pPr>
            <a:endParaRPr lang="ar-LB" sz="2000" dirty="0">
              <a:solidFill>
                <a:srgbClr val="002A6C"/>
              </a:solidFill>
              <a:cs typeface="Times" panose="02020603050405020304" pitchFamily="18" charset="0"/>
            </a:endParaRPr>
          </a:p>
          <a:p>
            <a:pPr algn="r" rtl="1">
              <a:defRPr/>
            </a:pPr>
            <a:r>
              <a:rPr lang="ar-LB" sz="2000" dirty="0">
                <a:solidFill>
                  <a:srgbClr val="002A6C"/>
                </a:solidFill>
                <a:cs typeface="Times" panose="02020603050405020304" pitchFamily="18" charset="0"/>
              </a:rPr>
              <a:t>2- صورة متفائلة وغير واقعيّة عن كلفة الأشياء والدّخل </a:t>
            </a:r>
          </a:p>
          <a:p>
            <a:pPr algn="r" rtl="1">
              <a:defRPr/>
            </a:pPr>
            <a:endParaRPr lang="ar-LB" sz="2000" dirty="0">
              <a:solidFill>
                <a:srgbClr val="002A6C"/>
              </a:solidFill>
              <a:cs typeface="Times" panose="02020603050405020304" pitchFamily="18" charset="0"/>
            </a:endParaRPr>
          </a:p>
          <a:p>
            <a:pPr algn="just" rtl="1">
              <a:defRPr/>
            </a:pPr>
            <a:r>
              <a:rPr lang="ar-LB" sz="2000" dirty="0">
                <a:solidFill>
                  <a:srgbClr val="002A6C"/>
                </a:solidFill>
                <a:cs typeface="Times" panose="02020603050405020304" pitchFamily="18" charset="0"/>
              </a:rPr>
              <a:t>3- لا تطوّر الموازنة مع تقدّم الشّخص</a:t>
            </a:r>
            <a:endParaRPr lang="en-US" sz="2000" dirty="0">
              <a:solidFill>
                <a:srgbClr val="002A6C"/>
              </a:solidFill>
              <a:cs typeface="Times" panose="02020603050405020304" pitchFamily="18" charset="0"/>
            </a:endParaRPr>
          </a:p>
          <a:p>
            <a:pPr marL="367400" indent="-367400">
              <a:defRPr/>
            </a:pPr>
            <a:endParaRPr lang="en-US" sz="1286" dirty="0">
              <a:solidFill>
                <a:srgbClr val="002A6C"/>
              </a:solidFill>
              <a:cs typeface="Times" panose="02020603050405020304" pitchFamily="18" charset="0"/>
            </a:endParaRPr>
          </a:p>
        </p:txBody>
      </p:sp>
      <p:grpSp>
        <p:nvGrpSpPr>
          <p:cNvPr id="101383" name="Group 5">
            <a:extLst>
              <a:ext uri="{FF2B5EF4-FFF2-40B4-BE49-F238E27FC236}">
                <a16:creationId xmlns:a16="http://schemas.microsoft.com/office/drawing/2014/main" id="{5869116C-5F46-4CD5-BCFD-A1235847277C}"/>
              </a:ext>
            </a:extLst>
          </p:cNvPr>
          <p:cNvGrpSpPr>
            <a:grpSpLocks/>
          </p:cNvGrpSpPr>
          <p:nvPr/>
        </p:nvGrpSpPr>
        <p:grpSpPr bwMode="auto">
          <a:xfrm>
            <a:off x="1907268" y="5430385"/>
            <a:ext cx="3483429" cy="1548946"/>
            <a:chOff x="536575" y="7602538"/>
            <a:chExt cx="4876800" cy="2168525"/>
          </a:xfrm>
        </p:grpSpPr>
        <p:pic>
          <p:nvPicPr>
            <p:cNvPr id="101386" name="Picture 6">
              <a:extLst>
                <a:ext uri="{FF2B5EF4-FFF2-40B4-BE49-F238E27FC236}">
                  <a16:creationId xmlns:a16="http://schemas.microsoft.com/office/drawing/2014/main" id="{D60FDD55-0B42-4B05-B2DF-B901E52E020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 y="7602538"/>
              <a:ext cx="4876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Oval 3">
              <a:extLst>
                <a:ext uri="{FF2B5EF4-FFF2-40B4-BE49-F238E27FC236}">
                  <a16:creationId xmlns:a16="http://schemas.microsoft.com/office/drawing/2014/main" id="{4033A49B-2938-4C21-8E21-6A8397685C08}"/>
                </a:ext>
              </a:extLst>
            </p:cNvPr>
            <p:cNvSpPr>
              <a:spLocks noChangeArrowheads="1"/>
            </p:cNvSpPr>
            <p:nvPr/>
          </p:nvSpPr>
          <p:spPr bwMode="auto">
            <a:xfrm>
              <a:off x="914400" y="8237550"/>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88" name="Oval 13">
              <a:extLst>
                <a:ext uri="{FF2B5EF4-FFF2-40B4-BE49-F238E27FC236}">
                  <a16:creationId xmlns:a16="http://schemas.microsoft.com/office/drawing/2014/main" id="{57FD9EA2-8778-4966-9FD4-7199A5B39C7A}"/>
                </a:ext>
              </a:extLst>
            </p:cNvPr>
            <p:cNvSpPr>
              <a:spLocks noChangeArrowheads="1"/>
            </p:cNvSpPr>
            <p:nvPr/>
          </p:nvSpPr>
          <p:spPr bwMode="auto">
            <a:xfrm>
              <a:off x="1635125" y="8237549"/>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89" name="Oval 14">
              <a:extLst>
                <a:ext uri="{FF2B5EF4-FFF2-40B4-BE49-F238E27FC236}">
                  <a16:creationId xmlns:a16="http://schemas.microsoft.com/office/drawing/2014/main" id="{A8D1A4EE-2B9C-4919-B4CB-7E3C545CAA9F}"/>
                </a:ext>
              </a:extLst>
            </p:cNvPr>
            <p:cNvSpPr>
              <a:spLocks noChangeArrowheads="1"/>
            </p:cNvSpPr>
            <p:nvPr/>
          </p:nvSpPr>
          <p:spPr bwMode="auto">
            <a:xfrm>
              <a:off x="2347236" y="8327808"/>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90" name="Oval 15">
              <a:extLst>
                <a:ext uri="{FF2B5EF4-FFF2-40B4-BE49-F238E27FC236}">
                  <a16:creationId xmlns:a16="http://schemas.microsoft.com/office/drawing/2014/main" id="{C8BA1249-4042-4CCD-98B0-E06BFDDFB919}"/>
                </a:ext>
              </a:extLst>
            </p:cNvPr>
            <p:cNvSpPr>
              <a:spLocks noChangeArrowheads="1"/>
            </p:cNvSpPr>
            <p:nvPr/>
          </p:nvSpPr>
          <p:spPr bwMode="auto">
            <a:xfrm>
              <a:off x="3046965" y="8265866"/>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91" name="Oval 16">
              <a:extLst>
                <a:ext uri="{FF2B5EF4-FFF2-40B4-BE49-F238E27FC236}">
                  <a16:creationId xmlns:a16="http://schemas.microsoft.com/office/drawing/2014/main" id="{EB887BBE-75DC-42C2-9EB5-1DB791029EF3}"/>
                </a:ext>
              </a:extLst>
            </p:cNvPr>
            <p:cNvSpPr>
              <a:spLocks noChangeArrowheads="1"/>
            </p:cNvSpPr>
            <p:nvPr/>
          </p:nvSpPr>
          <p:spPr bwMode="auto">
            <a:xfrm>
              <a:off x="3789417" y="8278281"/>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92" name="Oval 17">
              <a:extLst>
                <a:ext uri="{FF2B5EF4-FFF2-40B4-BE49-F238E27FC236}">
                  <a16:creationId xmlns:a16="http://schemas.microsoft.com/office/drawing/2014/main" id="{B59817EC-4B06-4B49-B380-837E9D79AF37}"/>
                </a:ext>
              </a:extLst>
            </p:cNvPr>
            <p:cNvSpPr>
              <a:spLocks noChangeArrowheads="1"/>
            </p:cNvSpPr>
            <p:nvPr/>
          </p:nvSpPr>
          <p:spPr bwMode="auto">
            <a:xfrm>
              <a:off x="4538897" y="8237549"/>
              <a:ext cx="381000" cy="342887"/>
            </a:xfrm>
            <a:prstGeom prst="ellipse">
              <a:avLst/>
            </a:prstGeom>
            <a:solidFill>
              <a:srgbClr val="DFE4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101393" name="TextBox 4">
              <a:extLst>
                <a:ext uri="{FF2B5EF4-FFF2-40B4-BE49-F238E27FC236}">
                  <a16:creationId xmlns:a16="http://schemas.microsoft.com/office/drawing/2014/main" id="{61A8C605-32B6-4F6D-867B-31E4FFFF63B0}"/>
                </a:ext>
              </a:extLst>
            </p:cNvPr>
            <p:cNvSpPr txBox="1">
              <a:spLocks noChangeArrowheads="1"/>
            </p:cNvSpPr>
            <p:nvPr/>
          </p:nvSpPr>
          <p:spPr bwMode="auto">
            <a:xfrm>
              <a:off x="4612758" y="8190290"/>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م</a:t>
              </a:r>
              <a:endParaRPr lang="en-US" altLang="en-US" sz="1286" b="1">
                <a:solidFill>
                  <a:srgbClr val="002A6C"/>
                </a:solidFill>
              </a:endParaRPr>
            </a:p>
          </p:txBody>
        </p:sp>
        <p:sp>
          <p:nvSpPr>
            <p:cNvPr id="101394" name="TextBox 19">
              <a:extLst>
                <a:ext uri="{FF2B5EF4-FFF2-40B4-BE49-F238E27FC236}">
                  <a16:creationId xmlns:a16="http://schemas.microsoft.com/office/drawing/2014/main" id="{F938EA84-CD75-429B-82D5-B33D101ADA6E}"/>
                </a:ext>
              </a:extLst>
            </p:cNvPr>
            <p:cNvSpPr txBox="1">
              <a:spLocks noChangeArrowheads="1"/>
            </p:cNvSpPr>
            <p:nvPr/>
          </p:nvSpPr>
          <p:spPr bwMode="auto">
            <a:xfrm>
              <a:off x="3841170" y="8224326"/>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و</a:t>
              </a:r>
              <a:endParaRPr lang="en-US" altLang="en-US" sz="1286" b="1">
                <a:solidFill>
                  <a:srgbClr val="002A6C"/>
                </a:solidFill>
              </a:endParaRPr>
            </a:p>
          </p:txBody>
        </p:sp>
        <p:sp>
          <p:nvSpPr>
            <p:cNvPr id="101395" name="TextBox 20">
              <a:extLst>
                <a:ext uri="{FF2B5EF4-FFF2-40B4-BE49-F238E27FC236}">
                  <a16:creationId xmlns:a16="http://schemas.microsoft.com/office/drawing/2014/main" id="{F78E4E2E-8D8D-4799-B1C2-E1F08F386EB5}"/>
                </a:ext>
              </a:extLst>
            </p:cNvPr>
            <p:cNvSpPr txBox="1">
              <a:spLocks noChangeArrowheads="1"/>
            </p:cNvSpPr>
            <p:nvPr/>
          </p:nvSpPr>
          <p:spPr bwMode="auto">
            <a:xfrm>
              <a:off x="3143643" y="8244332"/>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ا</a:t>
              </a:r>
              <a:endParaRPr lang="en-US" altLang="en-US" sz="1286" b="1">
                <a:solidFill>
                  <a:srgbClr val="002A6C"/>
                </a:solidFill>
              </a:endParaRPr>
            </a:p>
          </p:txBody>
        </p:sp>
        <p:sp>
          <p:nvSpPr>
            <p:cNvPr id="101396" name="TextBox 21">
              <a:extLst>
                <a:ext uri="{FF2B5EF4-FFF2-40B4-BE49-F238E27FC236}">
                  <a16:creationId xmlns:a16="http://schemas.microsoft.com/office/drawing/2014/main" id="{3E754812-CBF0-457C-AE32-7E60D6E9FD6B}"/>
                </a:ext>
              </a:extLst>
            </p:cNvPr>
            <p:cNvSpPr txBox="1">
              <a:spLocks noChangeArrowheads="1"/>
            </p:cNvSpPr>
            <p:nvPr/>
          </p:nvSpPr>
          <p:spPr bwMode="auto">
            <a:xfrm>
              <a:off x="2429455" y="8239421"/>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ز</a:t>
              </a:r>
              <a:endParaRPr lang="en-US" altLang="en-US" sz="1286" b="1">
                <a:solidFill>
                  <a:srgbClr val="002A6C"/>
                </a:solidFill>
              </a:endParaRPr>
            </a:p>
          </p:txBody>
        </p:sp>
        <p:sp>
          <p:nvSpPr>
            <p:cNvPr id="101397" name="TextBox 22">
              <a:extLst>
                <a:ext uri="{FF2B5EF4-FFF2-40B4-BE49-F238E27FC236}">
                  <a16:creationId xmlns:a16="http://schemas.microsoft.com/office/drawing/2014/main" id="{8C66FDE6-0329-4376-BC97-05CB3F39C2CF}"/>
                </a:ext>
              </a:extLst>
            </p:cNvPr>
            <p:cNvSpPr txBox="1">
              <a:spLocks noChangeArrowheads="1"/>
            </p:cNvSpPr>
            <p:nvPr/>
          </p:nvSpPr>
          <p:spPr bwMode="auto">
            <a:xfrm>
              <a:off x="1679300" y="8211104"/>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ن</a:t>
              </a:r>
              <a:endParaRPr lang="en-US" altLang="en-US" sz="1286" b="1">
                <a:solidFill>
                  <a:srgbClr val="002A6C"/>
                </a:solidFill>
              </a:endParaRPr>
            </a:p>
          </p:txBody>
        </p:sp>
        <p:sp>
          <p:nvSpPr>
            <p:cNvPr id="101398" name="TextBox 23">
              <a:extLst>
                <a:ext uri="{FF2B5EF4-FFF2-40B4-BE49-F238E27FC236}">
                  <a16:creationId xmlns:a16="http://schemas.microsoft.com/office/drawing/2014/main" id="{81AEDC93-2574-499C-8463-0BDEA3A3DB92}"/>
                </a:ext>
              </a:extLst>
            </p:cNvPr>
            <p:cNvSpPr txBox="1">
              <a:spLocks noChangeArrowheads="1"/>
            </p:cNvSpPr>
            <p:nvPr/>
          </p:nvSpPr>
          <p:spPr bwMode="auto">
            <a:xfrm>
              <a:off x="973381" y="8197995"/>
              <a:ext cx="229635" cy="40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286" b="1">
                  <a:solidFill>
                    <a:srgbClr val="002A6C"/>
                  </a:solidFill>
                </a:rPr>
                <a:t>ة</a:t>
              </a:r>
              <a:endParaRPr lang="en-US" altLang="en-US" sz="1286" b="1">
                <a:solidFill>
                  <a:srgbClr val="002A6C"/>
                </a:solidFill>
              </a:endParaRPr>
            </a:p>
          </p:txBody>
        </p:sp>
      </p:grpSp>
      <p:sp>
        <p:nvSpPr>
          <p:cNvPr id="101384" name="Slide Number Placeholder 1">
            <a:extLst>
              <a:ext uri="{FF2B5EF4-FFF2-40B4-BE49-F238E27FC236}">
                <a16:creationId xmlns:a16="http://schemas.microsoft.com/office/drawing/2014/main" id="{D79E1B90-0AD5-4469-9657-6A9D472F9340}"/>
              </a:ext>
            </a:extLst>
          </p:cNvPr>
          <p:cNvSpPr>
            <a:spLocks noGrp="1"/>
          </p:cNvSpPr>
          <p:nvPr>
            <p:ph type="sldNum" sz="quarter" idx="12"/>
          </p:nvPr>
        </p:nvSpPr>
        <p:spPr>
          <a:xfrm>
            <a:off x="9176923" y="6289446"/>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B282B3-3839-4E99-A8AC-337AF1B1209E}" type="slidenum">
              <a:rPr lang="en-US" altLang="en-US"/>
              <a:pPr/>
              <a:t>21</a:t>
            </a:fld>
            <a:endParaRPr lang="en-US" altLang="en-US" dirty="0"/>
          </a:p>
        </p:txBody>
      </p:sp>
    </p:spTree>
    <p:extLst>
      <p:ext uri="{BB962C8B-B14F-4D97-AF65-F5344CB8AC3E}">
        <p14:creationId xmlns:p14="http://schemas.microsoft.com/office/powerpoint/2010/main" val="25948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1A066729-6DB3-41C9-B7B2-8FB45F0083CB}"/>
              </a:ext>
            </a:extLst>
          </p:cNvPr>
          <p:cNvSpPr>
            <a:spLocks noChangeArrowheads="1"/>
          </p:cNvSpPr>
          <p:nvPr/>
        </p:nvSpPr>
        <p:spPr bwMode="auto">
          <a:xfrm>
            <a:off x="1866446" y="1397496"/>
            <a:ext cx="8405813" cy="561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000" dirty="0">
                <a:solidFill>
                  <a:srgbClr val="002A6C"/>
                </a:solidFill>
                <a:cs typeface="Times" panose="02020603050405020304" pitchFamily="18" charset="0"/>
              </a:rPr>
              <a:t>للموازنة وظائف مختلفة، وهي مهمّة في كلّ مرحلة من مراحل المشروع</a:t>
            </a:r>
            <a:r>
              <a:rPr lang="en-US" altLang="en-US" sz="2000" dirty="0">
                <a:solidFill>
                  <a:srgbClr val="002A6C"/>
                </a:solidFill>
                <a:cs typeface="Times" panose="02020603050405020304" pitchFamily="18" charset="0"/>
              </a:rPr>
              <a:t> </a:t>
            </a:r>
            <a:endParaRPr lang="ar-LB" altLang="en-US" sz="2000" dirty="0">
              <a:solidFill>
                <a:srgbClr val="002A6C"/>
              </a:solidFill>
              <a:cs typeface="Times" panose="02020603050405020304" pitchFamily="18" charset="0"/>
            </a:endParaRPr>
          </a:p>
          <a:p>
            <a:pPr algn="just" rtl="1"/>
            <a:endParaRPr lang="en-US" altLang="en-US" sz="2000" dirty="0">
              <a:solidFill>
                <a:srgbClr val="002A6C"/>
              </a:solidFill>
              <a:cs typeface="Times" panose="02020603050405020304" pitchFamily="18" charset="0"/>
            </a:endParaRPr>
          </a:p>
          <a:p>
            <a:pPr lvl="1" algn="just" rtl="1">
              <a:buFont typeface="Arial" panose="020B0604020202020204" pitchFamily="34" charset="0"/>
              <a:buChar char="•"/>
            </a:pPr>
            <a:r>
              <a:rPr lang="ar-LB" altLang="en-US" sz="2000" dirty="0">
                <a:solidFill>
                  <a:srgbClr val="C00000"/>
                </a:solidFill>
                <a:cs typeface="Times" panose="02020603050405020304" pitchFamily="18" charset="0"/>
              </a:rPr>
              <a:t>التّخطيط:</a:t>
            </a:r>
            <a:r>
              <a:rPr lang="ar-LB" altLang="en-US" sz="2000" dirty="0">
                <a:solidFill>
                  <a:srgbClr val="002A6C"/>
                </a:solidFill>
                <a:cs typeface="Times" panose="02020603050405020304" pitchFamily="18" charset="0"/>
              </a:rPr>
              <a:t> تعتبر الموازنة ضروريّة للتّخطيط لمشروع جديد، بحيث يمكن للجهاز الإداري بناء فكرة دقيقة عن تكلفة المشروع . وهذا يسمح له بالعمل في حال توفّر المال لإكمال المشروع والاستفادة القصوى من الأموال المتاحة لديه .</a:t>
            </a:r>
          </a:p>
          <a:p>
            <a:pPr lvl="1" algn="just" rtl="1">
              <a:buFont typeface="Arial" panose="020B0604020202020204" pitchFamily="34" charset="0"/>
              <a:buChar char="•"/>
            </a:pPr>
            <a:endParaRPr lang="ar-LB" altLang="en-US" sz="2000" dirty="0">
              <a:solidFill>
                <a:srgbClr val="002A6C"/>
              </a:solidFill>
              <a:cs typeface="Times" panose="02020603050405020304" pitchFamily="18" charset="0"/>
            </a:endParaRPr>
          </a:p>
          <a:p>
            <a:pPr lvl="1" algn="just" rtl="1">
              <a:buFont typeface="Arial" panose="020B0604020202020204" pitchFamily="34" charset="0"/>
              <a:buChar char="•"/>
            </a:pPr>
            <a:r>
              <a:rPr lang="ar-LB" altLang="en-US" sz="2000" dirty="0">
                <a:solidFill>
                  <a:srgbClr val="C00000"/>
                </a:solidFill>
                <a:cs typeface="Times" panose="02020603050405020304" pitchFamily="18" charset="0"/>
              </a:rPr>
              <a:t>جمع التّبرّعات: </a:t>
            </a:r>
            <a:r>
              <a:rPr lang="ar-LB" altLang="en-US" sz="2000" dirty="0">
                <a:solidFill>
                  <a:srgbClr val="002A6C"/>
                </a:solidFill>
                <a:cs typeface="Times" panose="02020603050405020304" pitchFamily="18" charset="0"/>
              </a:rPr>
              <a:t>تعتبر الموازنة جزءً هامًّا من أيّ مفاوضات مع الجهات المانحة. وتحدّد الموازنة تفصيليًّا ما ستفعله المنظّمات غير الحكوميّة بالمنحة، بما في ذلك هدف إنفاق المال، والنّتائج الّتي ستحقّق .</a:t>
            </a:r>
          </a:p>
          <a:p>
            <a:pPr lvl="1" algn="just" rtl="1"/>
            <a:endParaRPr lang="ar-LB" altLang="en-US" sz="2000" dirty="0">
              <a:solidFill>
                <a:srgbClr val="002A6C"/>
              </a:solidFill>
              <a:cs typeface="Times" panose="02020603050405020304" pitchFamily="18" charset="0"/>
            </a:endParaRPr>
          </a:p>
          <a:p>
            <a:pPr lvl="1" algn="just" rtl="1">
              <a:buFont typeface="Arial" panose="020B0604020202020204" pitchFamily="34" charset="0"/>
              <a:buChar char="•"/>
            </a:pPr>
            <a:r>
              <a:rPr lang="ar-LB" altLang="en-US" sz="2000" dirty="0">
                <a:solidFill>
                  <a:srgbClr val="C00000"/>
                </a:solidFill>
                <a:cs typeface="Times" panose="02020603050405020304" pitchFamily="18" charset="0"/>
              </a:rPr>
              <a:t>تنفيذ المشروع: </a:t>
            </a:r>
            <a:r>
              <a:rPr lang="ar-LB" altLang="en-US" sz="2000" dirty="0">
                <a:solidFill>
                  <a:srgbClr val="002A6C"/>
                </a:solidFill>
                <a:cs typeface="Times" panose="02020603050405020304" pitchFamily="18" charset="0"/>
              </a:rPr>
              <a:t>هناك حاجة لموازنة دقيقة لمراقبة المشروع، فور بدء تشغيله. وتتمثّل أهم أداة للمراقبة المستمرّة في مقارنة التّكاليف الفعليّة مع التّكاليف المدرجة في الموازنة، وهذا أمر مستحيل من دون وجود موازنة دقيقة. قد يكون من الضّروري مراجعة الموازنة بعد بدء المشروع بسبب تغيير الخطط في بعض الأحيان.</a:t>
            </a:r>
          </a:p>
          <a:p>
            <a:pPr lvl="1" algn="just" rtl="1">
              <a:buFont typeface="Arial" panose="020B0604020202020204" pitchFamily="34" charset="0"/>
              <a:buChar char="•"/>
            </a:pPr>
            <a:endParaRPr lang="ar-LB" altLang="en-US" sz="2000" dirty="0">
              <a:solidFill>
                <a:srgbClr val="002A6C"/>
              </a:solidFill>
              <a:cs typeface="Times" panose="02020603050405020304" pitchFamily="18" charset="0"/>
            </a:endParaRPr>
          </a:p>
          <a:p>
            <a:pPr lvl="1" algn="just" rtl="1">
              <a:buFont typeface="Arial" panose="020B0604020202020204" pitchFamily="34" charset="0"/>
              <a:buChar char="•"/>
            </a:pPr>
            <a:r>
              <a:rPr lang="ar-LB" altLang="en-US" sz="2000" dirty="0">
                <a:solidFill>
                  <a:srgbClr val="C00000"/>
                </a:solidFill>
                <a:cs typeface="Times" panose="02020603050405020304" pitchFamily="18" charset="0"/>
              </a:rPr>
              <a:t>المراقبة والتّقييم: </a:t>
            </a:r>
            <a:r>
              <a:rPr lang="ar-LB" altLang="en-US" sz="2000" dirty="0">
                <a:solidFill>
                  <a:srgbClr val="002A6C"/>
                </a:solidFill>
                <a:cs typeface="Times" panose="02020603050405020304" pitchFamily="18" charset="0"/>
              </a:rPr>
              <a:t>يتمّ استخدام الموازنة كأداة لتقييم نجاح المشروع، عند انتهائه. كما تساعد على الإجابة على السّؤال : " هل نجح المشروع في تحقيق أهدافه؟ "</a:t>
            </a:r>
            <a:endParaRPr lang="en-US" altLang="en-US" sz="2000" dirty="0">
              <a:solidFill>
                <a:srgbClr val="002A6C"/>
              </a:solidFill>
              <a:cs typeface="Times" panose="02020603050405020304" pitchFamily="18" charset="0"/>
            </a:endParaRPr>
          </a:p>
          <a:p>
            <a:pPr lvl="1" algn="just"/>
            <a:endParaRPr lang="en-US" altLang="en-US" sz="1857" dirty="0">
              <a:solidFill>
                <a:srgbClr val="002A6C"/>
              </a:solidFill>
              <a:cs typeface="Times" panose="02020603050405020304" pitchFamily="18" charset="0"/>
            </a:endParaRPr>
          </a:p>
        </p:txBody>
      </p:sp>
      <p:sp>
        <p:nvSpPr>
          <p:cNvPr id="103427" name="Rectangle 16">
            <a:extLst>
              <a:ext uri="{FF2B5EF4-FFF2-40B4-BE49-F238E27FC236}">
                <a16:creationId xmlns:a16="http://schemas.microsoft.com/office/drawing/2014/main" id="{F3482F32-C50D-4775-92F5-4849B64F74AE}"/>
              </a:ext>
            </a:extLst>
          </p:cNvPr>
          <p:cNvSpPr>
            <a:spLocks noGrp="1" noChangeArrowheads="1"/>
          </p:cNvSpPr>
          <p:nvPr>
            <p:ph type="title"/>
          </p:nvPr>
        </p:nvSpPr>
        <p:spPr>
          <a:xfrm>
            <a:off x="2324554" y="815792"/>
            <a:ext cx="7771946" cy="608919"/>
          </a:xfrm>
        </p:spPr>
        <p:txBody>
          <a:bodyPr/>
          <a:lstStyle/>
          <a:p>
            <a:pPr algn="r"/>
            <a:r>
              <a:rPr lang="ar-LB" altLang="en-US" sz="3857" b="1" dirty="0">
                <a:solidFill>
                  <a:srgbClr val="002A6C"/>
                </a:solidFill>
                <a:latin typeface="Times" panose="02020603050405020304" pitchFamily="18" charset="0"/>
                <a:cs typeface="Times" panose="02020603050405020304" pitchFamily="18" charset="0"/>
              </a:rPr>
              <a:t>وظائف الموازنة</a:t>
            </a:r>
            <a:endParaRPr lang="en-US" altLang="en-US" sz="3857" b="1" dirty="0">
              <a:solidFill>
                <a:srgbClr val="002A6C"/>
              </a:solidFill>
              <a:latin typeface="Times" panose="02020603050405020304" pitchFamily="18" charset="0"/>
              <a:cs typeface="Times" panose="02020603050405020304" pitchFamily="18" charset="0"/>
            </a:endParaRPr>
          </a:p>
        </p:txBody>
      </p:sp>
      <p:sp>
        <p:nvSpPr>
          <p:cNvPr id="103428" name="Slide Number Placeholder 1">
            <a:extLst>
              <a:ext uri="{FF2B5EF4-FFF2-40B4-BE49-F238E27FC236}">
                <a16:creationId xmlns:a16="http://schemas.microsoft.com/office/drawing/2014/main" id="{523317CF-AACC-4D85-B94B-688F2BD53DF0}"/>
              </a:ext>
            </a:extLst>
          </p:cNvPr>
          <p:cNvSpPr>
            <a:spLocks noGrp="1"/>
          </p:cNvSpPr>
          <p:nvPr>
            <p:ph type="sldNum" sz="quarter" idx="12"/>
          </p:nvPr>
        </p:nvSpPr>
        <p:spPr>
          <a:xfrm>
            <a:off x="8724900" y="604220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0D6AAF-53FE-46AE-B451-74D92811C775}" type="slidenum">
              <a:rPr lang="en-US" altLang="en-US"/>
              <a:pPr/>
              <a:t>22</a:t>
            </a:fld>
            <a:endParaRPr lang="en-US" altLang="en-US" dirty="0"/>
          </a:p>
        </p:txBody>
      </p:sp>
    </p:spTree>
    <p:extLst>
      <p:ext uri="{BB962C8B-B14F-4D97-AF65-F5344CB8AC3E}">
        <p14:creationId xmlns:p14="http://schemas.microsoft.com/office/powerpoint/2010/main" val="665189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a:extLst>
              <a:ext uri="{FF2B5EF4-FFF2-40B4-BE49-F238E27FC236}">
                <a16:creationId xmlns:a16="http://schemas.microsoft.com/office/drawing/2014/main" id="{A8BE315B-5C25-4C05-910B-6D3FAD8572E8}"/>
              </a:ext>
            </a:extLst>
          </p:cNvPr>
          <p:cNvSpPr txBox="1">
            <a:spLocks/>
          </p:cNvSpPr>
          <p:nvPr/>
        </p:nvSpPr>
        <p:spPr bwMode="auto">
          <a:xfrm>
            <a:off x="1808617" y="1639610"/>
            <a:ext cx="873465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914400" indent="-319088">
              <a:spcBef>
                <a:spcPct val="20000"/>
              </a:spcBef>
              <a:buChar char="•"/>
              <a:defRPr>
                <a:solidFill>
                  <a:schemeClr val="tx1"/>
                </a:solidFill>
                <a:latin typeface="Arial" panose="020B0604020202020204" pitchFamily="34" charset="0"/>
              </a:defRPr>
            </a:lvl3pPr>
            <a:lvl4pPr marL="1371600" indent="-319088">
              <a:spcBef>
                <a:spcPct val="20000"/>
              </a:spcBef>
              <a:buChar char="–"/>
              <a:defRPr sz="2200">
                <a:solidFill>
                  <a:schemeClr val="tx1"/>
                </a:solidFill>
                <a:latin typeface="Arial" panose="020B0604020202020204" pitchFamily="34" charset="0"/>
              </a:defRPr>
            </a:lvl4pPr>
            <a:lvl5pPr marL="1828800" indent="-319088">
              <a:spcBef>
                <a:spcPct val="20000"/>
              </a:spcBef>
              <a:buChar char="»"/>
              <a:defRPr sz="2200">
                <a:solidFill>
                  <a:schemeClr val="tx1"/>
                </a:solidFill>
                <a:latin typeface="Arial" panose="020B0604020202020204" pitchFamily="34" charset="0"/>
              </a:defRPr>
            </a:lvl5pPr>
            <a:lvl6pPr indent="-319088" eaLnBrk="0" fontAlgn="base" hangingPunct="0">
              <a:spcBef>
                <a:spcPct val="20000"/>
              </a:spcBef>
              <a:spcAft>
                <a:spcPct val="0"/>
              </a:spcAft>
              <a:buChar char="»"/>
              <a:defRPr sz="2200">
                <a:solidFill>
                  <a:schemeClr val="tx1"/>
                </a:solidFill>
                <a:latin typeface="Arial" panose="020B0604020202020204" pitchFamily="34" charset="0"/>
              </a:defRPr>
            </a:lvl6pPr>
            <a:lvl7pPr indent="-319088" eaLnBrk="0" fontAlgn="base" hangingPunct="0">
              <a:spcBef>
                <a:spcPct val="20000"/>
              </a:spcBef>
              <a:spcAft>
                <a:spcPct val="0"/>
              </a:spcAft>
              <a:buChar char="»"/>
              <a:defRPr sz="2200">
                <a:solidFill>
                  <a:schemeClr val="tx1"/>
                </a:solidFill>
                <a:latin typeface="Arial" panose="020B0604020202020204" pitchFamily="34" charset="0"/>
              </a:defRPr>
            </a:lvl7pPr>
            <a:lvl8pPr indent="-319088" eaLnBrk="0" fontAlgn="base" hangingPunct="0">
              <a:spcBef>
                <a:spcPct val="20000"/>
              </a:spcBef>
              <a:spcAft>
                <a:spcPct val="0"/>
              </a:spcAft>
              <a:buChar char="»"/>
              <a:defRPr sz="2200">
                <a:solidFill>
                  <a:schemeClr val="tx1"/>
                </a:solidFill>
                <a:latin typeface="Arial" panose="020B0604020202020204" pitchFamily="34" charset="0"/>
              </a:defRPr>
            </a:lvl8pPr>
            <a:lvl9pPr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C00000"/>
                </a:solidFill>
                <a:latin typeface="Times" panose="02020603050405020304" pitchFamily="18" charset="0"/>
                <a:cs typeface="Times" panose="02020603050405020304" pitchFamily="18" charset="0"/>
              </a:rPr>
              <a:t>الوضوح والدّقة: </a:t>
            </a:r>
            <a:r>
              <a:rPr lang="ar-LB" altLang="en-US" sz="1714" dirty="0">
                <a:solidFill>
                  <a:srgbClr val="002A6C"/>
                </a:solidFill>
                <a:latin typeface="Times" panose="02020603050405020304" pitchFamily="18" charset="0"/>
                <a:cs typeface="Times" panose="02020603050405020304" pitchFamily="18" charset="0"/>
              </a:rPr>
              <a:t>بما أنّه يتعيّن على العديد من النّاس استخدام الموازنة لأغراض مختلفة، يجب أن يكونوا قادرين على فهم ذلك من دون أيّ معلومات إضافيّة </a:t>
            </a:r>
          </a:p>
          <a:p>
            <a:pPr algn="just" rtl="1" eaLnBrk="1" hangingPunct="1">
              <a:spcBef>
                <a:spcPct val="0"/>
              </a:spcBef>
              <a:buClr>
                <a:srgbClr val="C00000"/>
              </a:buClr>
              <a:buFont typeface="Times" panose="02020603050405020304" pitchFamily="18" charset="0"/>
              <a:buChar char="…"/>
            </a:pPr>
            <a:endParaRPr lang="ar-LB" altLang="en-US" sz="1714" dirty="0">
              <a:solidFill>
                <a:srgbClr val="002A6C"/>
              </a:solidFill>
              <a:latin typeface="Times" panose="02020603050405020304" pitchFamily="18" charset="0"/>
              <a:cs typeface="Times" panose="02020603050405020304" pitchFamily="18" charset="0"/>
            </a:endParaRP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C00000"/>
                </a:solidFill>
                <a:latin typeface="Times" panose="02020603050405020304" pitchFamily="18" charset="0"/>
                <a:cs typeface="Times" panose="02020603050405020304" pitchFamily="18" charset="0"/>
              </a:rPr>
              <a:t>ربط الموازنة بالرّسم البياني للحساب</a:t>
            </a:r>
            <a:r>
              <a:rPr lang="ar-LB" altLang="en-US" sz="1714" dirty="0">
                <a:solidFill>
                  <a:srgbClr val="002A6C"/>
                </a:solidFill>
                <a:latin typeface="Times" panose="02020603050405020304" pitchFamily="18" charset="0"/>
                <a:cs typeface="Times" panose="02020603050405020304" pitchFamily="18" charset="0"/>
              </a:rPr>
              <a:t>: بما أنه يتعيّن على بنود الموازنة أن تظهر في دفاتر الحسابات والتّقارير الإداريّة. يجب أن تكون بنود الموازنة والسّجلات المحاسبيّة منسّقة مما يسمح بوضع تقارير المراقبة. </a:t>
            </a:r>
          </a:p>
          <a:p>
            <a:pPr algn="just" rtl="1" eaLnBrk="1" hangingPunct="1">
              <a:spcBef>
                <a:spcPct val="0"/>
              </a:spcBef>
              <a:buClr>
                <a:srgbClr val="C00000"/>
              </a:buClr>
              <a:buFont typeface="Times" panose="02020603050405020304" pitchFamily="18" charset="0"/>
              <a:buChar char="…"/>
            </a:pPr>
            <a:endParaRPr lang="ar-LB" altLang="en-US" sz="1714" dirty="0">
              <a:solidFill>
                <a:srgbClr val="002A6C"/>
              </a:solidFill>
              <a:latin typeface="Times" panose="02020603050405020304" pitchFamily="18" charset="0"/>
              <a:cs typeface="Times" panose="02020603050405020304" pitchFamily="18" charset="0"/>
            </a:endParaRP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C00000"/>
                </a:solidFill>
                <a:latin typeface="Times" panose="02020603050405020304" pitchFamily="18" charset="0"/>
                <a:cs typeface="Times" panose="02020603050405020304" pitchFamily="18" charset="0"/>
              </a:rPr>
              <a:t>المبالغ المقدّرة مبرّرة </a:t>
            </a:r>
            <a:r>
              <a:rPr lang="ar-LB" altLang="en-US" sz="1714" dirty="0">
                <a:solidFill>
                  <a:srgbClr val="002A6C"/>
                </a:solidFill>
                <a:latin typeface="Times" panose="02020603050405020304" pitchFamily="18" charset="0"/>
                <a:cs typeface="Times" panose="02020603050405020304" pitchFamily="18" charset="0"/>
              </a:rPr>
              <a:t>: بناء على التّكاليف والأسعار التّاريخيّة.... </a:t>
            </a: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002A6C"/>
                </a:solidFill>
                <a:latin typeface="Times" panose="02020603050405020304" pitchFamily="18" charset="0"/>
                <a:cs typeface="Times" panose="02020603050405020304" pitchFamily="18" charset="0"/>
              </a:rPr>
              <a:t>يجب أن تكون </a:t>
            </a:r>
            <a:r>
              <a:rPr lang="ar-LB" altLang="en-US" sz="1714" dirty="0">
                <a:solidFill>
                  <a:srgbClr val="C00000"/>
                </a:solidFill>
                <a:latin typeface="Times" panose="02020603050405020304" pitchFamily="18" charset="0"/>
                <a:cs typeface="Times" panose="02020603050405020304" pitchFamily="18" charset="0"/>
              </a:rPr>
              <a:t>أرقام الموازنة معقولة</a:t>
            </a:r>
            <a:r>
              <a:rPr lang="ar-LB" altLang="en-US" sz="1714" dirty="0">
                <a:solidFill>
                  <a:srgbClr val="002A6C"/>
                </a:solidFill>
                <a:latin typeface="Times" panose="02020603050405020304" pitchFamily="18" charset="0"/>
                <a:cs typeface="Times" panose="02020603050405020304" pitchFamily="18" charset="0"/>
              </a:rPr>
              <a:t>، مسموح بها ومنسّقة </a:t>
            </a:r>
          </a:p>
          <a:p>
            <a:pPr algn="just" rtl="1" eaLnBrk="1" hangingPunct="1">
              <a:spcBef>
                <a:spcPct val="0"/>
              </a:spcBef>
              <a:buClr>
                <a:srgbClr val="C00000"/>
              </a:buClr>
              <a:buFont typeface="Times" panose="02020603050405020304" pitchFamily="18" charset="0"/>
              <a:buChar char="…"/>
            </a:pPr>
            <a:endParaRPr lang="ar-LB" altLang="en-US" sz="1714" dirty="0">
              <a:solidFill>
                <a:srgbClr val="002A6C"/>
              </a:solidFill>
              <a:latin typeface="Times" panose="02020603050405020304" pitchFamily="18" charset="0"/>
              <a:cs typeface="Times" panose="02020603050405020304" pitchFamily="18" charset="0"/>
            </a:endParaRP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92D050"/>
                </a:solidFill>
                <a:latin typeface="Times" panose="02020603050405020304" pitchFamily="18" charset="0"/>
                <a:cs typeface="Times" panose="02020603050405020304" pitchFamily="18" charset="0"/>
              </a:rPr>
              <a:t>لا</a:t>
            </a:r>
            <a:r>
              <a:rPr lang="ar-LB" altLang="en-US" sz="1714" dirty="0">
                <a:solidFill>
                  <a:srgbClr val="002A6C"/>
                </a:solidFill>
                <a:latin typeface="Times" panose="02020603050405020304" pitchFamily="18" charset="0"/>
                <a:cs typeface="Times" panose="02020603050405020304" pitchFamily="18" charset="0"/>
              </a:rPr>
              <a:t> يجب أن تحتوي الموازنة على  بند للطّوارئ كنسبة مئويّة</a:t>
            </a:r>
          </a:p>
          <a:p>
            <a:pPr algn="just" rtl="1" eaLnBrk="1" hangingPunct="1">
              <a:spcBef>
                <a:spcPct val="0"/>
              </a:spcBef>
              <a:buClr>
                <a:srgbClr val="C00000"/>
              </a:buClr>
              <a:buFont typeface="Times" panose="02020603050405020304" pitchFamily="18" charset="0"/>
              <a:buChar char="…"/>
            </a:pPr>
            <a:endParaRPr lang="ar-LB" altLang="en-US" sz="1714" dirty="0">
              <a:solidFill>
                <a:srgbClr val="002A6C"/>
              </a:solidFill>
              <a:latin typeface="Times" panose="02020603050405020304" pitchFamily="18" charset="0"/>
              <a:cs typeface="Times" panose="02020603050405020304" pitchFamily="18" charset="0"/>
            </a:endParaRP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002A6C"/>
                </a:solidFill>
                <a:latin typeface="Times" panose="02020603050405020304" pitchFamily="18" charset="0"/>
                <a:cs typeface="Times" panose="02020603050405020304" pitchFamily="18" charset="0"/>
              </a:rPr>
              <a:t>يجب أن تتضمّن الموازنة </a:t>
            </a:r>
            <a:r>
              <a:rPr lang="ar-LB" altLang="en-US" sz="1714" dirty="0">
                <a:solidFill>
                  <a:srgbClr val="C00000"/>
                </a:solidFill>
                <a:latin typeface="Times" panose="02020603050405020304" pitchFamily="18" charset="0"/>
                <a:cs typeface="Times" panose="02020603050405020304" pitchFamily="18" charset="0"/>
              </a:rPr>
              <a:t>التّكاليف المباشرة وغير المباشرة </a:t>
            </a:r>
          </a:p>
          <a:p>
            <a:pPr algn="just" rtl="1" eaLnBrk="1" hangingPunct="1">
              <a:spcBef>
                <a:spcPct val="0"/>
              </a:spcBef>
              <a:buClr>
                <a:srgbClr val="C00000"/>
              </a:buClr>
              <a:buFont typeface="Times" panose="02020603050405020304" pitchFamily="18" charset="0"/>
              <a:buChar char="…"/>
            </a:pPr>
            <a:endParaRPr lang="ar-LB" altLang="en-US" sz="1714" dirty="0">
              <a:solidFill>
                <a:srgbClr val="C00000"/>
              </a:solidFill>
              <a:latin typeface="Times" panose="02020603050405020304" pitchFamily="18" charset="0"/>
              <a:cs typeface="Times" panose="02020603050405020304" pitchFamily="18" charset="0"/>
            </a:endParaRPr>
          </a:p>
          <a:p>
            <a:pPr algn="just" rtl="1" eaLnBrk="1" hangingPunct="1">
              <a:lnSpc>
                <a:spcPct val="120000"/>
              </a:lnSpc>
              <a:spcBef>
                <a:spcPct val="0"/>
              </a:spcBef>
              <a:buClr>
                <a:srgbClr val="C00000"/>
              </a:buClr>
              <a:buFont typeface="Times" panose="02020603050405020304" pitchFamily="18" charset="0"/>
              <a:buChar char="…"/>
            </a:pPr>
            <a:r>
              <a:rPr lang="ar-LB" altLang="en-US" sz="1714" dirty="0">
                <a:solidFill>
                  <a:srgbClr val="002A6C"/>
                </a:solidFill>
                <a:latin typeface="Times" panose="02020603050405020304" pitchFamily="18" charset="0"/>
                <a:cs typeface="Times" panose="02020603050405020304" pitchFamily="18" charset="0"/>
              </a:rPr>
              <a:t>يجب أن تأخذ الموازنة بعين الاعتبار أيّة تدريبات أو احتياطات لدمج موضوع </a:t>
            </a:r>
            <a:r>
              <a:rPr lang="ar-LB" altLang="en-US" sz="1714" dirty="0" err="1">
                <a:solidFill>
                  <a:srgbClr val="002A6C"/>
                </a:solidFill>
                <a:latin typeface="Times" panose="02020603050405020304" pitchFamily="18" charset="0"/>
                <a:cs typeface="Times" panose="02020603050405020304" pitchFamily="18" charset="0"/>
              </a:rPr>
              <a:t>الجندرة</a:t>
            </a:r>
            <a:r>
              <a:rPr lang="ar-LB" altLang="en-US" sz="1714" dirty="0">
                <a:solidFill>
                  <a:srgbClr val="002A6C"/>
                </a:solidFill>
                <a:latin typeface="Times" panose="02020603050405020304" pitchFamily="18" charset="0"/>
                <a:cs typeface="Times" panose="02020603050405020304" pitchFamily="18" charset="0"/>
              </a:rPr>
              <a:t> بالبرنامج المطروح تنفيذه كي يفسح المجال لمشاركة متساوية للرّجل والمرأة بالمشروع</a:t>
            </a:r>
          </a:p>
        </p:txBody>
      </p:sp>
      <p:sp>
        <p:nvSpPr>
          <p:cNvPr id="105475" name="Rectangle 16">
            <a:extLst>
              <a:ext uri="{FF2B5EF4-FFF2-40B4-BE49-F238E27FC236}">
                <a16:creationId xmlns:a16="http://schemas.microsoft.com/office/drawing/2014/main" id="{5132964A-66BD-453C-BD33-ED23C8DA1E3E}"/>
              </a:ext>
            </a:extLst>
          </p:cNvPr>
          <p:cNvSpPr>
            <a:spLocks noGrp="1" noChangeArrowheads="1"/>
          </p:cNvSpPr>
          <p:nvPr>
            <p:ph type="title"/>
          </p:nvPr>
        </p:nvSpPr>
        <p:spPr>
          <a:xfrm>
            <a:off x="2324554" y="89462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نصائح حول إعداد الموازنة</a:t>
            </a:r>
          </a:p>
        </p:txBody>
      </p:sp>
      <p:sp>
        <p:nvSpPr>
          <p:cNvPr id="105476" name="Slide Number Placeholder 1">
            <a:extLst>
              <a:ext uri="{FF2B5EF4-FFF2-40B4-BE49-F238E27FC236}">
                <a16:creationId xmlns:a16="http://schemas.microsoft.com/office/drawing/2014/main" id="{9FC46BDB-BECA-4800-A740-10C6B6C90514}"/>
              </a:ext>
            </a:extLst>
          </p:cNvPr>
          <p:cNvSpPr>
            <a:spLocks noGrp="1"/>
          </p:cNvSpPr>
          <p:nvPr>
            <p:ph type="sldNum" sz="quarter" idx="12"/>
          </p:nvPr>
        </p:nvSpPr>
        <p:spPr>
          <a:xfrm>
            <a:off x="8912225" y="6231390"/>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67B946-3C8D-407D-BAF9-E33E8E961F5B}" type="slidenum">
              <a:rPr lang="en-US" altLang="en-US"/>
              <a:pPr/>
              <a:t>23</a:t>
            </a:fld>
            <a:endParaRPr lang="en-US" altLang="en-US" dirty="0"/>
          </a:p>
        </p:txBody>
      </p:sp>
    </p:spTree>
    <p:extLst>
      <p:ext uri="{BB962C8B-B14F-4D97-AF65-F5344CB8AC3E}">
        <p14:creationId xmlns:p14="http://schemas.microsoft.com/office/powerpoint/2010/main" val="328944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522" name="Straight Connector 4">
            <a:extLst>
              <a:ext uri="{FF2B5EF4-FFF2-40B4-BE49-F238E27FC236}">
                <a16:creationId xmlns:a16="http://schemas.microsoft.com/office/drawing/2014/main" id="{ACA28C45-AE4D-40B4-AB21-F23FF4C9688D}"/>
              </a:ext>
            </a:extLst>
          </p:cNvPr>
          <p:cNvCxnSpPr>
            <a:cxnSpLocks noChangeShapeType="1"/>
          </p:cNvCxnSpPr>
          <p:nvPr/>
        </p:nvCxnSpPr>
        <p:spPr bwMode="auto">
          <a:xfrm>
            <a:off x="6204857" y="1741714"/>
            <a:ext cx="0" cy="4735286"/>
          </a:xfrm>
          <a:prstGeom prst="line">
            <a:avLst/>
          </a:prstGeom>
          <a:noFill/>
          <a:ln w="9525" algn="ctr">
            <a:solidFill>
              <a:srgbClr val="002A6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7D6471F3-7054-494F-8858-DE52FAD5035F}"/>
              </a:ext>
            </a:extLst>
          </p:cNvPr>
          <p:cNvSpPr txBox="1"/>
          <p:nvPr/>
        </p:nvSpPr>
        <p:spPr>
          <a:xfrm>
            <a:off x="2013857" y="1796143"/>
            <a:ext cx="3646714" cy="4225324"/>
          </a:xfrm>
          <a:prstGeom prst="rect">
            <a:avLst/>
          </a:prstGeom>
          <a:noFill/>
        </p:spPr>
        <p:txBody>
          <a:bodyPr>
            <a:spAutoFit/>
          </a:bodyPr>
          <a:lstStyle/>
          <a:p>
            <a:pPr algn="r" rtl="1">
              <a:defRPr/>
            </a:pPr>
            <a:r>
              <a:rPr lang="ar-DZ" sz="2857" b="1" dirty="0">
                <a:solidFill>
                  <a:srgbClr val="002A6C"/>
                </a:solidFill>
                <a:cs typeface="Times" panose="02020603050405020304" pitchFamily="18" charset="0"/>
              </a:rPr>
              <a:t>الت</a:t>
            </a:r>
            <a:r>
              <a:rPr lang="ar-LB" sz="2857" b="1" dirty="0">
                <a:solidFill>
                  <a:srgbClr val="002A6C"/>
                </a:solidFill>
                <a:cs typeface="Times" panose="02020603050405020304" pitchFamily="18" charset="0"/>
              </a:rPr>
              <a:t>ّ</a:t>
            </a:r>
            <a:r>
              <a:rPr lang="ar-DZ" sz="2857" b="1" dirty="0">
                <a:solidFill>
                  <a:srgbClr val="002A6C"/>
                </a:solidFill>
                <a:cs typeface="Times" panose="02020603050405020304" pitchFamily="18" charset="0"/>
              </a:rPr>
              <a:t>كاليف غير المباشرة</a:t>
            </a:r>
          </a:p>
          <a:p>
            <a:pPr algn="r" rtl="1">
              <a:defRPr/>
            </a:pPr>
            <a:endParaRPr lang="en-US" sz="2000" b="1" dirty="0">
              <a:solidFill>
                <a:srgbClr val="002A6C"/>
              </a:solidFill>
              <a:cs typeface="Times" panose="02020603050405020304" pitchFamily="18" charset="0"/>
            </a:endParaRPr>
          </a:p>
          <a:p>
            <a:pPr algn="r" rtl="1">
              <a:defRPr/>
            </a:pPr>
            <a:r>
              <a:rPr lang="ar-DZ" sz="2000" dirty="0">
                <a:solidFill>
                  <a:srgbClr val="C00000"/>
                </a:solidFill>
                <a:cs typeface="Times" panose="02020603050405020304" pitchFamily="18" charset="0"/>
              </a:rPr>
              <a:t>الت</a:t>
            </a:r>
            <a:r>
              <a:rPr lang="ar-LB" sz="2000" dirty="0">
                <a:solidFill>
                  <a:srgbClr val="C00000"/>
                </a:solidFill>
                <a:cs typeface="Times" panose="02020603050405020304" pitchFamily="18" charset="0"/>
              </a:rPr>
              <a:t>ّ</a:t>
            </a:r>
            <a:r>
              <a:rPr lang="ar-DZ" sz="2000" dirty="0">
                <a:solidFill>
                  <a:srgbClr val="C00000"/>
                </a:solidFill>
                <a:cs typeface="Times" panose="02020603050405020304" pitchFamily="18" charset="0"/>
              </a:rPr>
              <a:t>كاليف المتكب</a:t>
            </a:r>
            <a:r>
              <a:rPr lang="ar-LB" sz="2000" dirty="0">
                <a:solidFill>
                  <a:srgbClr val="C00000"/>
                </a:solidFill>
                <a:cs typeface="Times" panose="02020603050405020304" pitchFamily="18" charset="0"/>
              </a:rPr>
              <a:t>ّ</a:t>
            </a:r>
            <a:r>
              <a:rPr lang="ar-DZ" sz="2000" dirty="0">
                <a:solidFill>
                  <a:srgbClr val="C00000"/>
                </a:solidFill>
                <a:cs typeface="Times" panose="02020603050405020304" pitchFamily="18" charset="0"/>
              </a:rPr>
              <a:t>دة لأهداف / أنشطة مترابطة أو مشتركة</a:t>
            </a:r>
            <a:r>
              <a:rPr lang="ar-DZ" sz="2000" dirty="0">
                <a:solidFill>
                  <a:srgbClr val="002A6C"/>
                </a:solidFill>
                <a:cs typeface="Times" panose="02020603050405020304" pitchFamily="18" charset="0"/>
              </a:rPr>
              <a:t>، وبالت</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الي لا يمكن تحديدها مع مشروع معي</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ن. مثلا: </a:t>
            </a:r>
            <a:endParaRPr lang="ar-LB" sz="2000" dirty="0">
              <a:solidFill>
                <a:srgbClr val="002A6C"/>
              </a:solidFill>
              <a:cs typeface="Times" panose="02020603050405020304" pitchFamily="18" charset="0"/>
            </a:endParaRPr>
          </a:p>
          <a:p>
            <a:pPr algn="r" rtl="1">
              <a:defRPr/>
            </a:pPr>
            <a:endParaRPr lang="ar-DZ" sz="2000" dirty="0">
              <a:solidFill>
                <a:srgbClr val="002A6C"/>
              </a:solidFill>
              <a:cs typeface="Times" panose="02020603050405020304" pitchFamily="18" charset="0"/>
            </a:endParaRPr>
          </a:p>
          <a:p>
            <a:pPr marL="326578" indent="-326578"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إيجار المكتب</a:t>
            </a:r>
          </a:p>
          <a:p>
            <a:pPr marL="326578" indent="-326578"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صيانة المكتب</a:t>
            </a:r>
          </a:p>
          <a:p>
            <a:pPr marL="326578" indent="-326578"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المرافق (تكاليف الكهرباء)</a:t>
            </a:r>
          </a:p>
          <a:p>
            <a:pPr marL="326578" indent="-326578"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رسوم الت</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دقيق</a:t>
            </a:r>
          </a:p>
          <a:p>
            <a:pPr marL="326578" indent="-326578"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رسوم الأرشفة والت</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سجيل</a:t>
            </a:r>
          </a:p>
          <a:p>
            <a:pPr algn="r" rtl="1">
              <a:defRPr/>
            </a:pPr>
            <a:endParaRPr lang="en-US" sz="2000" b="1" dirty="0">
              <a:solidFill>
                <a:srgbClr val="002A6C"/>
              </a:solidFill>
              <a:cs typeface="Times" panose="02020603050405020304" pitchFamily="18" charset="0"/>
            </a:endParaRPr>
          </a:p>
          <a:p>
            <a:pPr algn="r" rtl="1">
              <a:defRPr/>
            </a:pPr>
            <a:endParaRPr lang="en-US" sz="2000" b="1" dirty="0">
              <a:solidFill>
                <a:srgbClr val="002A6C"/>
              </a:solidFill>
              <a:cs typeface="Times" panose="02020603050405020304" pitchFamily="18" charset="0"/>
            </a:endParaRPr>
          </a:p>
        </p:txBody>
      </p:sp>
      <p:sp>
        <p:nvSpPr>
          <p:cNvPr id="11" name="TextBox 10">
            <a:extLst>
              <a:ext uri="{FF2B5EF4-FFF2-40B4-BE49-F238E27FC236}">
                <a16:creationId xmlns:a16="http://schemas.microsoft.com/office/drawing/2014/main" id="{BECD1581-0E40-48AB-A912-919B766D67E8}"/>
              </a:ext>
            </a:extLst>
          </p:cNvPr>
          <p:cNvSpPr txBox="1"/>
          <p:nvPr/>
        </p:nvSpPr>
        <p:spPr>
          <a:xfrm>
            <a:off x="6204857" y="1796143"/>
            <a:ext cx="3696607" cy="4533100"/>
          </a:xfrm>
          <a:prstGeom prst="rect">
            <a:avLst/>
          </a:prstGeom>
          <a:noFill/>
        </p:spPr>
        <p:txBody>
          <a:bodyPr>
            <a:spAutoFit/>
          </a:bodyPr>
          <a:lstStyle/>
          <a:p>
            <a:pPr algn="r">
              <a:defRPr/>
            </a:pPr>
            <a:r>
              <a:rPr lang="ar-DZ" sz="2857" b="1" dirty="0">
                <a:solidFill>
                  <a:srgbClr val="002A6C"/>
                </a:solidFill>
                <a:cs typeface="Times" panose="02020603050405020304" pitchFamily="18" charset="0"/>
              </a:rPr>
              <a:t>الت</a:t>
            </a:r>
            <a:r>
              <a:rPr lang="ar-LB" sz="2857" b="1" dirty="0">
                <a:solidFill>
                  <a:srgbClr val="002A6C"/>
                </a:solidFill>
                <a:cs typeface="Times" panose="02020603050405020304" pitchFamily="18" charset="0"/>
              </a:rPr>
              <a:t>ّ</a:t>
            </a:r>
            <a:r>
              <a:rPr lang="ar-DZ" sz="2857" b="1" dirty="0">
                <a:solidFill>
                  <a:srgbClr val="002A6C"/>
                </a:solidFill>
                <a:cs typeface="Times" panose="02020603050405020304" pitchFamily="18" charset="0"/>
              </a:rPr>
              <a:t>كاليف المباشرة</a:t>
            </a:r>
          </a:p>
          <a:p>
            <a:pPr algn="r">
              <a:defRPr/>
            </a:pPr>
            <a:endParaRPr lang="en-US" sz="2000" dirty="0">
              <a:solidFill>
                <a:srgbClr val="002A6C"/>
              </a:solidFill>
              <a:cs typeface="Times" panose="02020603050405020304" pitchFamily="18" charset="0"/>
            </a:endParaRPr>
          </a:p>
          <a:p>
            <a:pPr algn="r">
              <a:defRPr/>
            </a:pPr>
            <a:r>
              <a:rPr lang="ar-DZ" sz="2000" dirty="0">
                <a:solidFill>
                  <a:srgbClr val="C00000"/>
                </a:solidFill>
                <a:cs typeface="Times" panose="02020603050405020304" pitchFamily="18" charset="0"/>
              </a:rPr>
              <a:t>الت</a:t>
            </a:r>
            <a:r>
              <a:rPr lang="ar-LB" sz="2000" dirty="0">
                <a:solidFill>
                  <a:srgbClr val="C00000"/>
                </a:solidFill>
                <a:cs typeface="Times" panose="02020603050405020304" pitchFamily="18" charset="0"/>
              </a:rPr>
              <a:t>ّ</a:t>
            </a:r>
            <a:r>
              <a:rPr lang="ar-DZ" sz="2000" dirty="0">
                <a:solidFill>
                  <a:srgbClr val="C00000"/>
                </a:solidFill>
                <a:cs typeface="Times" panose="02020603050405020304" pitchFamily="18" charset="0"/>
              </a:rPr>
              <a:t>كاليف ال</a:t>
            </a:r>
            <a:r>
              <a:rPr lang="ar-LB" sz="2000" dirty="0">
                <a:solidFill>
                  <a:srgbClr val="C00000"/>
                </a:solidFill>
                <a:cs typeface="Times" panose="02020603050405020304" pitchFamily="18" charset="0"/>
              </a:rPr>
              <a:t>ّ</a:t>
            </a:r>
            <a:r>
              <a:rPr lang="ar-DZ" sz="2000" dirty="0">
                <a:solidFill>
                  <a:srgbClr val="C00000"/>
                </a:solidFill>
                <a:cs typeface="Times" panose="02020603050405020304" pitchFamily="18" charset="0"/>
              </a:rPr>
              <a:t>تي يمكن أن تفرض مباشرة</a:t>
            </a:r>
            <a:r>
              <a:rPr lang="ar-LB" sz="2000" dirty="0">
                <a:solidFill>
                  <a:srgbClr val="C00000"/>
                </a:solidFill>
                <a:cs typeface="Times" panose="02020603050405020304" pitchFamily="18" charset="0"/>
              </a:rPr>
              <a:t>ً</a:t>
            </a:r>
            <a:r>
              <a:rPr lang="ar-DZ" sz="2000" dirty="0">
                <a:solidFill>
                  <a:srgbClr val="C00000"/>
                </a:solidFill>
                <a:cs typeface="Times" panose="02020603050405020304" pitchFamily="18" charset="0"/>
              </a:rPr>
              <a:t> على المشروع</a:t>
            </a:r>
            <a:r>
              <a:rPr lang="ar-DZ" sz="2000" dirty="0">
                <a:solidFill>
                  <a:srgbClr val="002A6C"/>
                </a:solidFill>
                <a:cs typeface="Times" panose="02020603050405020304" pitchFamily="18" charset="0"/>
              </a:rPr>
              <a:t>. مثلا: </a:t>
            </a:r>
            <a:endParaRPr lang="ar-LB" sz="2000" dirty="0">
              <a:solidFill>
                <a:srgbClr val="002A6C"/>
              </a:solidFill>
              <a:cs typeface="Times" panose="02020603050405020304" pitchFamily="18" charset="0"/>
            </a:endParaRPr>
          </a:p>
          <a:p>
            <a:pPr algn="r">
              <a:defRPr/>
            </a:pPr>
            <a:endParaRPr lang="ar-DZ" sz="2000" dirty="0">
              <a:solidFill>
                <a:srgbClr val="002A6C"/>
              </a:solidFill>
              <a:cs typeface="Times" panose="02020603050405020304" pitchFamily="18" charset="0"/>
            </a:endParaRP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الر</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واتب</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المزايا الإضافي</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ة</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الس</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فر</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الت</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دريب</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المعد</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ات</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الإمدادات</a:t>
            </a: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الت</a:t>
            </a:r>
            <a:r>
              <a:rPr lang="ar-LB" sz="2000" dirty="0">
                <a:solidFill>
                  <a:srgbClr val="002A6C"/>
                </a:solidFill>
                <a:cs typeface="Times" panose="02020603050405020304" pitchFamily="18" charset="0"/>
              </a:rPr>
              <a:t>ّ</a:t>
            </a:r>
            <a:r>
              <a:rPr lang="ar-DZ" sz="2000" dirty="0">
                <a:solidFill>
                  <a:srgbClr val="002A6C"/>
                </a:solidFill>
                <a:cs typeface="Times" panose="02020603050405020304" pitchFamily="18" charset="0"/>
              </a:rPr>
              <a:t>واصل </a:t>
            </a:r>
            <a:endParaRPr lang="ar-LB" sz="2000" dirty="0">
              <a:solidFill>
                <a:srgbClr val="002A6C"/>
              </a:solidFill>
              <a:cs typeface="Times" panose="02020603050405020304" pitchFamily="18" charset="0"/>
            </a:endParaRPr>
          </a:p>
          <a:p>
            <a:pPr marL="244933" indent="-244933" algn="r" rtl="1">
              <a:buClr>
                <a:srgbClr val="C00000"/>
              </a:buClr>
              <a:buFont typeface="Times" panose="02020603050405020304" pitchFamily="18" charset="0"/>
              <a:buChar char="…"/>
              <a:defRPr/>
            </a:pPr>
            <a:r>
              <a:rPr lang="ar-DZ" sz="2000" dirty="0">
                <a:solidFill>
                  <a:srgbClr val="002A6C"/>
                </a:solidFill>
                <a:cs typeface="Times" panose="02020603050405020304" pitchFamily="18" charset="0"/>
              </a:rPr>
              <a:t>تكاليف الاستشارات</a:t>
            </a:r>
          </a:p>
          <a:p>
            <a:pPr algn="r">
              <a:defRPr/>
            </a:pPr>
            <a:endParaRPr lang="en-US" sz="2000" dirty="0">
              <a:solidFill>
                <a:srgbClr val="D7A8BC"/>
              </a:solidFill>
              <a:cs typeface="Times" panose="02020603050405020304" pitchFamily="18" charset="0"/>
            </a:endParaRPr>
          </a:p>
        </p:txBody>
      </p:sp>
      <p:sp>
        <p:nvSpPr>
          <p:cNvPr id="107525" name="Slide Number Placeholder 1">
            <a:extLst>
              <a:ext uri="{FF2B5EF4-FFF2-40B4-BE49-F238E27FC236}">
                <a16:creationId xmlns:a16="http://schemas.microsoft.com/office/drawing/2014/main" id="{4ED03D2E-FB63-4B2F-A571-6FA5ED336E11}"/>
              </a:ext>
            </a:extLst>
          </p:cNvPr>
          <p:cNvSpPr>
            <a:spLocks noGrp="1"/>
          </p:cNvSpPr>
          <p:nvPr>
            <p:ph type="sldNum" sz="quarter" idx="12"/>
          </p:nvPr>
        </p:nvSpPr>
        <p:spPr>
          <a:xfrm>
            <a:off x="8305800" y="636926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03B19B-F77D-4654-A8D7-B08535E80D92}" type="slidenum">
              <a:rPr lang="en-US" altLang="en-US"/>
              <a:pPr/>
              <a:t>24</a:t>
            </a:fld>
            <a:endParaRPr lang="en-US" altLang="en-US" dirty="0"/>
          </a:p>
        </p:txBody>
      </p:sp>
    </p:spTree>
    <p:extLst>
      <p:ext uri="{BB962C8B-B14F-4D97-AF65-F5344CB8AC3E}">
        <p14:creationId xmlns:p14="http://schemas.microsoft.com/office/powerpoint/2010/main" val="119743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1">
            <a:extLst>
              <a:ext uri="{FF2B5EF4-FFF2-40B4-BE49-F238E27FC236}">
                <a16:creationId xmlns:a16="http://schemas.microsoft.com/office/drawing/2014/main" id="{FB067345-F572-41C7-AF62-A10C4F6EB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84714"/>
            <a:ext cx="3918857" cy="2939143"/>
          </a:xfrm>
          <a:prstGeom prst="flowChartAlternateProcess">
            <a:avLst/>
          </a:prstGeom>
          <a:noFill/>
          <a:ln w="127000">
            <a:noFill/>
            <a:miter lim="800000"/>
            <a:headEnd/>
            <a:tailEnd/>
          </a:ln>
          <a:effectLst>
            <a:softEdge rad="317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02605F-095C-4BF4-BD4A-4323AF3CAA4A}"/>
              </a:ext>
            </a:extLst>
          </p:cNvPr>
          <p:cNvSpPr/>
          <p:nvPr/>
        </p:nvSpPr>
        <p:spPr>
          <a:xfrm>
            <a:off x="1796143" y="2884715"/>
            <a:ext cx="3810000" cy="2862322"/>
          </a:xfrm>
          <a:prstGeom prst="rect">
            <a:avLst/>
          </a:prstGeom>
        </p:spPr>
        <p:txBody>
          <a:bodyPr>
            <a:spAutoFit/>
          </a:bodyPr>
          <a:lstStyle/>
          <a:p>
            <a:pPr algn="r" rtl="1">
              <a:defRPr/>
            </a:pPr>
            <a:r>
              <a:rPr lang="ar-LB" sz="2857" b="1" dirty="0">
                <a:solidFill>
                  <a:srgbClr val="C00000"/>
                </a:solidFill>
                <a:cs typeface="Times" panose="02020603050405020304" pitchFamily="18" charset="0"/>
              </a:rPr>
              <a:t>ما هو سبب مراقبة الموازنة؟ </a:t>
            </a:r>
          </a:p>
          <a:p>
            <a:pPr algn="r" rtl="1">
              <a:defRPr/>
            </a:pPr>
            <a:endParaRPr lang="ar-LB" sz="2000" b="1" dirty="0">
              <a:solidFill>
                <a:srgbClr val="002A6C"/>
              </a:solidFill>
              <a:cs typeface="Times" panose="02020603050405020304" pitchFamily="18" charset="0"/>
            </a:endParaRPr>
          </a:p>
          <a:p>
            <a:pPr marL="367400" indent="-367400" algn="just" rtl="1">
              <a:buFont typeface="+mj-lt"/>
              <a:buAutoNum type="arabicPeriod"/>
              <a:defRPr/>
            </a:pPr>
            <a:r>
              <a:rPr lang="ar-LB" sz="2000" dirty="0">
                <a:solidFill>
                  <a:srgbClr val="002A6C"/>
                </a:solidFill>
                <a:cs typeface="Times" panose="02020603050405020304" pitchFamily="18" charset="0"/>
              </a:rPr>
              <a:t> ضمان استخدام الموارد بشكلٍ كافٍ وفعال</a:t>
            </a:r>
          </a:p>
          <a:p>
            <a:pPr marL="367400" indent="-367400" algn="just" rtl="1">
              <a:buFont typeface="+mj-lt"/>
              <a:buAutoNum type="arabicPeriod"/>
              <a:defRPr/>
            </a:pPr>
            <a:r>
              <a:rPr lang="ar-LB" sz="2000" dirty="0">
                <a:solidFill>
                  <a:srgbClr val="002A6C"/>
                </a:solidFill>
                <a:cs typeface="Times" panose="02020603050405020304" pitchFamily="18" charset="0"/>
              </a:rPr>
              <a:t> إظهار المساءلة </a:t>
            </a:r>
          </a:p>
          <a:p>
            <a:pPr marL="367400" indent="-367400" algn="just" rtl="1">
              <a:buFont typeface="+mj-lt"/>
              <a:buAutoNum type="arabicPeriod"/>
              <a:defRPr/>
            </a:pPr>
            <a:r>
              <a:rPr lang="ar-LB" sz="2000" dirty="0">
                <a:solidFill>
                  <a:srgbClr val="002A6C"/>
                </a:solidFill>
                <a:cs typeface="Times" panose="02020603050405020304" pitchFamily="18" charset="0"/>
              </a:rPr>
              <a:t> إتّخاذ القرارات الشّاملة المتعلّقة بالأعمال </a:t>
            </a:r>
          </a:p>
          <a:p>
            <a:pPr marL="367400" indent="-367400" algn="just" rtl="1">
              <a:buFont typeface="+mj-lt"/>
              <a:buAutoNum type="arabicPeriod"/>
              <a:defRPr/>
            </a:pPr>
            <a:r>
              <a:rPr lang="ar-LB" sz="2000" dirty="0">
                <a:solidFill>
                  <a:srgbClr val="002A6C"/>
                </a:solidFill>
                <a:cs typeface="Times" panose="02020603050405020304" pitchFamily="18" charset="0"/>
              </a:rPr>
              <a:t> إتخاذ الإجراءات التّصحيحيّة عند الحاجة</a:t>
            </a:r>
          </a:p>
          <a:p>
            <a:pPr>
              <a:defRPr/>
            </a:pPr>
            <a:endParaRPr lang="en-US" sz="3143" b="1" dirty="0">
              <a:solidFill>
                <a:srgbClr val="002A6C"/>
              </a:solidFill>
              <a:cs typeface="Times" panose="02020603050405020304" pitchFamily="18" charset="0"/>
            </a:endParaRPr>
          </a:p>
        </p:txBody>
      </p:sp>
      <p:sp>
        <p:nvSpPr>
          <p:cNvPr id="109572" name="Rectangle 16">
            <a:extLst>
              <a:ext uri="{FF2B5EF4-FFF2-40B4-BE49-F238E27FC236}">
                <a16:creationId xmlns:a16="http://schemas.microsoft.com/office/drawing/2014/main" id="{3981D35E-EF22-4430-9CD0-2EC66CEF40DD}"/>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مراقبة الموازنة</a:t>
            </a:r>
          </a:p>
        </p:txBody>
      </p:sp>
      <p:sp>
        <p:nvSpPr>
          <p:cNvPr id="109573" name="Slide Number Placeholder 1">
            <a:extLst>
              <a:ext uri="{FF2B5EF4-FFF2-40B4-BE49-F238E27FC236}">
                <a16:creationId xmlns:a16="http://schemas.microsoft.com/office/drawing/2014/main" id="{5F96B76D-FE1F-4448-83CC-D09A56D051C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948DA-5210-4A1C-8066-0000310B649C}" type="slidenum">
              <a:rPr lang="en-US" altLang="en-US"/>
              <a:pPr/>
              <a:t>25</a:t>
            </a:fld>
            <a:endParaRPr lang="en-US" altLang="en-US"/>
          </a:p>
        </p:txBody>
      </p:sp>
    </p:spTree>
    <p:extLst>
      <p:ext uri="{BB962C8B-B14F-4D97-AF65-F5344CB8AC3E}">
        <p14:creationId xmlns:p14="http://schemas.microsoft.com/office/powerpoint/2010/main" val="19745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4">
            <a:extLst>
              <a:ext uri="{FF2B5EF4-FFF2-40B4-BE49-F238E27FC236}">
                <a16:creationId xmlns:a16="http://schemas.microsoft.com/office/drawing/2014/main" id="{25AA991E-9E5E-4796-BACA-FB412AF2CEE6}"/>
              </a:ext>
            </a:extLst>
          </p:cNvPr>
          <p:cNvSpPr txBox="1">
            <a:spLocks noChangeArrowheads="1"/>
          </p:cNvSpPr>
          <p:nvPr/>
        </p:nvSpPr>
        <p:spPr bwMode="auto">
          <a:xfrm>
            <a:off x="2247447" y="1794098"/>
            <a:ext cx="809398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ar-LB" altLang="en-US" sz="2000" dirty="0">
              <a:solidFill>
                <a:srgbClr val="002A6C"/>
              </a:solidFill>
              <a:cs typeface="Times" panose="02020603050405020304" pitchFamily="18" charset="0"/>
            </a:endParaRPr>
          </a:p>
          <a:p>
            <a:pPr algn="just" rtl="1"/>
            <a:r>
              <a:rPr lang="ar-LB" altLang="en-US" sz="2000" b="1" dirty="0">
                <a:solidFill>
                  <a:srgbClr val="002A6C"/>
                </a:solidFill>
                <a:cs typeface="Times" panose="02020603050405020304" pitchFamily="18" charset="0"/>
              </a:rPr>
              <a:t>المعلومات الّتي يتعيّن إدراجها خلال عمليّة مراقبة الموازنة: </a:t>
            </a:r>
          </a:p>
          <a:p>
            <a:pPr algn="just" rtl="1"/>
            <a:endParaRPr lang="ar-LB" altLang="en-US" sz="2000" b="1" dirty="0">
              <a:solidFill>
                <a:srgbClr val="002A6C"/>
              </a:solidFill>
              <a:cs typeface="Times" panose="02020603050405020304" pitchFamily="18" charset="0"/>
            </a:endParaRPr>
          </a:p>
          <a:p>
            <a:pPr algn="just" rtl="1">
              <a:spcBef>
                <a:spcPts val="429"/>
              </a:spcBef>
            </a:pPr>
            <a:r>
              <a:rPr lang="ar-LB" altLang="en-US" sz="2000" dirty="0">
                <a:solidFill>
                  <a:srgbClr val="002A6C"/>
                </a:solidFill>
                <a:cs typeface="Times" panose="02020603050405020304" pitchFamily="18" charset="0"/>
              </a:rPr>
              <a:t>1 - </a:t>
            </a:r>
            <a:r>
              <a:rPr lang="ar-LB" altLang="en-US" sz="2000" dirty="0">
                <a:solidFill>
                  <a:srgbClr val="C00000"/>
                </a:solidFill>
                <a:cs typeface="Times" panose="02020603050405020304" pitchFamily="18" charset="0"/>
              </a:rPr>
              <a:t>الموازنة الأوّليّة </a:t>
            </a:r>
          </a:p>
          <a:p>
            <a:pPr algn="just" rtl="1">
              <a:spcBef>
                <a:spcPts val="429"/>
              </a:spcBef>
            </a:pPr>
            <a:r>
              <a:rPr lang="ar-LB" altLang="en-US" sz="2000" dirty="0">
                <a:solidFill>
                  <a:srgbClr val="002A6C"/>
                </a:solidFill>
                <a:cs typeface="Times" panose="02020603050405020304" pitchFamily="18" charset="0"/>
              </a:rPr>
              <a:t>2 - </a:t>
            </a:r>
            <a:r>
              <a:rPr lang="ar-LB" altLang="en-US" sz="2000" dirty="0">
                <a:solidFill>
                  <a:srgbClr val="C00000"/>
                </a:solidFill>
                <a:cs typeface="Times" panose="02020603050405020304" pitchFamily="18" charset="0"/>
              </a:rPr>
              <a:t>النّفقات الفعليّة </a:t>
            </a:r>
            <a:r>
              <a:rPr lang="ar-LB" altLang="en-US" sz="2000" dirty="0">
                <a:solidFill>
                  <a:srgbClr val="002A6C"/>
                </a:solidFill>
                <a:cs typeface="Times" panose="02020603050405020304" pitchFamily="18" charset="0"/>
              </a:rPr>
              <a:t>حتّى تاريخه</a:t>
            </a:r>
          </a:p>
          <a:p>
            <a:pPr algn="just" rtl="1">
              <a:spcBef>
                <a:spcPts val="429"/>
              </a:spcBef>
            </a:pPr>
            <a:r>
              <a:rPr lang="ar-LB" altLang="en-US" sz="2000" dirty="0">
                <a:solidFill>
                  <a:srgbClr val="002A6C"/>
                </a:solidFill>
                <a:cs typeface="Times" panose="02020603050405020304" pitchFamily="18" charset="0"/>
              </a:rPr>
              <a:t>3 - </a:t>
            </a:r>
            <a:r>
              <a:rPr lang="ar-LB" altLang="en-US" sz="2000" dirty="0">
                <a:solidFill>
                  <a:srgbClr val="C00000"/>
                </a:solidFill>
                <a:cs typeface="Times" panose="02020603050405020304" pitchFamily="18" charset="0"/>
              </a:rPr>
              <a:t>التزامات النّفقات </a:t>
            </a:r>
            <a:r>
              <a:rPr lang="ar-LB" altLang="en-US" sz="2000" dirty="0">
                <a:solidFill>
                  <a:srgbClr val="002A6C"/>
                </a:solidFill>
                <a:cs typeface="Times" panose="02020603050405020304" pitchFamily="18" charset="0"/>
              </a:rPr>
              <a:t>في المستقبل </a:t>
            </a:r>
          </a:p>
          <a:p>
            <a:pPr algn="just" rtl="1">
              <a:spcBef>
                <a:spcPts val="429"/>
              </a:spcBef>
            </a:pPr>
            <a:r>
              <a:rPr lang="ar-LB" altLang="en-US" sz="2000" dirty="0">
                <a:solidFill>
                  <a:srgbClr val="002A6C"/>
                </a:solidFill>
                <a:cs typeface="Times" panose="02020603050405020304" pitchFamily="18" charset="0"/>
              </a:rPr>
              <a:t>4 - </a:t>
            </a:r>
            <a:r>
              <a:rPr lang="ar-LB" altLang="en-US" sz="2000" dirty="0">
                <a:solidFill>
                  <a:srgbClr val="C00000"/>
                </a:solidFill>
                <a:cs typeface="Times" panose="02020603050405020304" pitchFamily="18" charset="0"/>
              </a:rPr>
              <a:t>الرّصيد من الميزانيّة السّنويّة المتبقّية</a:t>
            </a:r>
            <a:r>
              <a:rPr lang="ar-LB" altLang="en-US" sz="2000" dirty="0">
                <a:solidFill>
                  <a:srgbClr val="002A6C"/>
                </a:solidFill>
                <a:cs typeface="Times" panose="02020603050405020304" pitchFamily="18" charset="0"/>
              </a:rPr>
              <a:t>. تشير مقارنة النّفقات والالتزامات الفعليّة بموازنة السّنة كاملة إلى رصيد الموازنة المتبقّية عند المراجعة </a:t>
            </a:r>
          </a:p>
          <a:p>
            <a:pPr algn="just" rtl="1">
              <a:spcBef>
                <a:spcPts val="429"/>
              </a:spcBef>
            </a:pPr>
            <a:r>
              <a:rPr lang="ar-LB" altLang="en-US" sz="2000" dirty="0">
                <a:solidFill>
                  <a:srgbClr val="002A6C"/>
                </a:solidFill>
                <a:cs typeface="Times" panose="02020603050405020304" pitchFamily="18" charset="0"/>
              </a:rPr>
              <a:t>5 - </a:t>
            </a:r>
            <a:r>
              <a:rPr lang="ar-LB" altLang="en-US" sz="2000" dirty="0">
                <a:solidFill>
                  <a:srgbClr val="C00000"/>
                </a:solidFill>
                <a:cs typeface="Times" panose="02020603050405020304" pitchFamily="18" charset="0"/>
              </a:rPr>
              <a:t>المردود المتوقّع</a:t>
            </a:r>
            <a:r>
              <a:rPr lang="ar-LB" altLang="en-US" sz="2000" dirty="0">
                <a:solidFill>
                  <a:srgbClr val="002A6C"/>
                </a:solidFill>
                <a:cs typeface="Times" panose="02020603050405020304" pitchFamily="18" charset="0"/>
              </a:rPr>
              <a:t>. إنّه الموقف المتوقّع مقابل الموازنة في نهاية السّنة بعد الأخذ في الاعتبار جميع النّفقات المتوقّعة. قد لا يكون المردود المتوقّع متساوي مع الموازنة الأصليّة </a:t>
            </a:r>
          </a:p>
          <a:p>
            <a:pPr algn="just" rtl="1">
              <a:spcBef>
                <a:spcPts val="429"/>
              </a:spcBef>
            </a:pPr>
            <a:r>
              <a:rPr lang="ar-LB" altLang="en-US" sz="2000" dirty="0">
                <a:solidFill>
                  <a:srgbClr val="002A6C"/>
                </a:solidFill>
                <a:cs typeface="Times" panose="02020603050405020304" pitchFamily="18" charset="0"/>
              </a:rPr>
              <a:t>6 - </a:t>
            </a:r>
            <a:r>
              <a:rPr lang="ar-LB" altLang="en-US" sz="2000" dirty="0">
                <a:solidFill>
                  <a:srgbClr val="C00000"/>
                </a:solidFill>
                <a:cs typeface="Times" panose="02020603050405020304" pitchFamily="18" charset="0"/>
              </a:rPr>
              <a:t>تحليل وتفسير أي فروقات إيجابيّة أو سلبيّة </a:t>
            </a:r>
            <a:r>
              <a:rPr lang="ar-LB" altLang="en-US" sz="2000" dirty="0">
                <a:solidFill>
                  <a:srgbClr val="002A6C"/>
                </a:solidFill>
                <a:cs typeface="Times" panose="02020603050405020304" pitchFamily="18" charset="0"/>
              </a:rPr>
              <a:t>عند مقارنة النّفقات والمردود المتوقّع بالميزانيّة، بالإضافة إلى خطّة عمل موثّقة من أجل معالجة الفروقات السّلبيّة.</a:t>
            </a:r>
          </a:p>
        </p:txBody>
      </p:sp>
      <p:sp>
        <p:nvSpPr>
          <p:cNvPr id="111619" name="Rectangle 16">
            <a:extLst>
              <a:ext uri="{FF2B5EF4-FFF2-40B4-BE49-F238E27FC236}">
                <a16:creationId xmlns:a16="http://schemas.microsoft.com/office/drawing/2014/main" id="{5757B112-2599-4228-9F8A-8A8A5CD89AA8}"/>
              </a:ext>
            </a:extLst>
          </p:cNvPr>
          <p:cNvSpPr>
            <a:spLocks noGrp="1" noChangeArrowheads="1"/>
          </p:cNvSpPr>
          <p:nvPr>
            <p:ph type="title"/>
          </p:nvPr>
        </p:nvSpPr>
        <p:spPr>
          <a:xfrm>
            <a:off x="2499179" y="1076776"/>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مراقبة الموازنة</a:t>
            </a:r>
          </a:p>
        </p:txBody>
      </p:sp>
      <p:sp>
        <p:nvSpPr>
          <p:cNvPr id="111620" name="Slide Number Placeholder 1">
            <a:extLst>
              <a:ext uri="{FF2B5EF4-FFF2-40B4-BE49-F238E27FC236}">
                <a16:creationId xmlns:a16="http://schemas.microsoft.com/office/drawing/2014/main" id="{BBD64C26-C1B5-4070-8B7B-36D9D721CB8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991634-909F-45E8-AB21-586599D3AC04}" type="slidenum">
              <a:rPr lang="en-US" altLang="en-US"/>
              <a:pPr/>
              <a:t>26</a:t>
            </a:fld>
            <a:endParaRPr lang="en-US" altLang="en-US"/>
          </a:p>
        </p:txBody>
      </p:sp>
    </p:spTree>
    <p:extLst>
      <p:ext uri="{BB962C8B-B14F-4D97-AF65-F5344CB8AC3E}">
        <p14:creationId xmlns:p14="http://schemas.microsoft.com/office/powerpoint/2010/main" val="2457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4">
            <a:extLst>
              <a:ext uri="{FF2B5EF4-FFF2-40B4-BE49-F238E27FC236}">
                <a16:creationId xmlns:a16="http://schemas.microsoft.com/office/drawing/2014/main" id="{09084679-7213-4946-BD25-EFA984F7A7AE}"/>
              </a:ext>
            </a:extLst>
          </p:cNvPr>
          <p:cNvGraphicFramePr>
            <a:graphicFrameLocks/>
          </p:cNvGraphicFramePr>
          <p:nvPr>
            <p:extLst>
              <p:ext uri="{D42A27DB-BD31-4B8C-83A1-F6EECF244321}">
                <p14:modId xmlns:p14="http://schemas.microsoft.com/office/powerpoint/2010/main" val="2327783105"/>
              </p:ext>
            </p:extLst>
          </p:nvPr>
        </p:nvGraphicFramePr>
        <p:xfrm>
          <a:off x="2479299" y="1646511"/>
          <a:ext cx="7902054" cy="4852034"/>
        </p:xfrm>
        <a:graphic>
          <a:graphicData uri="http://schemas.openxmlformats.org/drawingml/2006/table">
            <a:tbl>
              <a:tblPr/>
              <a:tblGrid>
                <a:gridCol w="3608685">
                  <a:extLst>
                    <a:ext uri="{9D8B030D-6E8A-4147-A177-3AD203B41FA5}">
                      <a16:colId xmlns:a16="http://schemas.microsoft.com/office/drawing/2014/main" val="20000"/>
                    </a:ext>
                  </a:extLst>
                </a:gridCol>
                <a:gridCol w="4293369">
                  <a:extLst>
                    <a:ext uri="{9D8B030D-6E8A-4147-A177-3AD203B41FA5}">
                      <a16:colId xmlns:a16="http://schemas.microsoft.com/office/drawing/2014/main" val="20001"/>
                    </a:ext>
                  </a:extLst>
                </a:gridCol>
              </a:tblGrid>
              <a:tr h="268061">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ctr" fontAlgn="b"/>
                      <a:r>
                        <a:rPr lang="ar-LB" sz="1700" b="1" u="none" strike="noStrike" dirty="0">
                          <a:solidFill>
                            <a:srgbClr val="C00000"/>
                          </a:solidFill>
                          <a:effectLst/>
                          <a:latin typeface="Times  (Body)"/>
                        </a:rPr>
                        <a:t>الحلّ /</a:t>
                      </a:r>
                      <a:r>
                        <a:rPr lang="ar-LB" sz="1700" b="1" u="none" strike="noStrike" baseline="0" dirty="0">
                          <a:solidFill>
                            <a:srgbClr val="C00000"/>
                          </a:solidFill>
                          <a:effectLst/>
                          <a:latin typeface="Times  (Body)"/>
                        </a:rPr>
                        <a:t> الإجراء</a:t>
                      </a:r>
                      <a:endParaRPr lang="en-US" sz="1700" b="1" i="0" u="none" strike="noStrike" dirty="0">
                        <a:solidFill>
                          <a:srgbClr val="C00000"/>
                        </a:solidFill>
                        <a:effectLst/>
                        <a:latin typeface="Times  (Body)"/>
                      </a:endParaRPr>
                    </a:p>
                  </a:txBody>
                  <a:tcPr marL="6804" marR="6804" marT="680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ctr" fontAlgn="b"/>
                      <a:r>
                        <a:rPr lang="ar-LB" sz="1700" b="1" u="none" strike="noStrike" dirty="0">
                          <a:solidFill>
                            <a:srgbClr val="C00000"/>
                          </a:solidFill>
                          <a:effectLst/>
                          <a:latin typeface="Times  (Body)"/>
                        </a:rPr>
                        <a:t>المشكلة</a:t>
                      </a:r>
                      <a:endParaRPr lang="en-US" sz="1700" b="1" i="0" u="none" strike="noStrike" dirty="0">
                        <a:solidFill>
                          <a:srgbClr val="C00000"/>
                        </a:solidFill>
                        <a:effectLst/>
                        <a:latin typeface="Times  (Body)"/>
                      </a:endParaRPr>
                    </a:p>
                  </a:txBody>
                  <a:tcPr marL="6804" marR="6804" marT="680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574346">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342900" indent="-342900" algn="r" rtl="1" fontAlgn="t">
                        <a:buFontTx/>
                        <a:buChar char="-"/>
                      </a:pPr>
                      <a:r>
                        <a:rPr lang="ar-LB" sz="1700" b="0" i="0" u="none" strike="noStrike" dirty="0">
                          <a:solidFill>
                            <a:srgbClr val="002A6C"/>
                          </a:solidFill>
                          <a:effectLst/>
                          <a:latin typeface="Times  (Body)"/>
                        </a:rPr>
                        <a:t>الحصول على إذن لاستخدام المدّخرات من المبالغ</a:t>
                      </a:r>
                      <a:r>
                        <a:rPr lang="ar-LB" sz="1700" b="0" i="0" u="none" strike="noStrike" baseline="0" dirty="0">
                          <a:solidFill>
                            <a:srgbClr val="002A6C"/>
                          </a:solidFill>
                          <a:effectLst/>
                          <a:latin typeface="Times  (Body)"/>
                        </a:rPr>
                        <a:t> غير المنفقة في أماكن أخرى في الموازنة؟</a:t>
                      </a:r>
                    </a:p>
                    <a:p>
                      <a:pPr marL="342900" indent="-342900" algn="r" rtl="1" fontAlgn="t">
                        <a:buFontTx/>
                        <a:buChar char="-"/>
                      </a:pPr>
                      <a:r>
                        <a:rPr lang="ar-LB" sz="1700" b="0" i="0" u="none" strike="noStrike" baseline="0" dirty="0">
                          <a:solidFill>
                            <a:srgbClr val="002A6C"/>
                          </a:solidFill>
                          <a:effectLst/>
                          <a:latin typeface="Times  (Body)"/>
                        </a:rPr>
                        <a:t>خفض أو تأجيل بعض الأنشظة</a:t>
                      </a:r>
                    </a:p>
                    <a:p>
                      <a:pPr marL="342900" indent="-342900" algn="r" rtl="1" fontAlgn="t">
                        <a:buFontTx/>
                        <a:buChar char="-"/>
                      </a:pPr>
                      <a:r>
                        <a:rPr lang="ar-LB" sz="1700" b="0" i="0" u="none" strike="noStrike" baseline="0" dirty="0">
                          <a:solidFill>
                            <a:srgbClr val="002A6C"/>
                          </a:solidFill>
                          <a:effectLst/>
                          <a:latin typeface="Times  (Body)"/>
                        </a:rPr>
                        <a:t>إجراء عمليّة جمع الأموال لزيادة الدّخل </a:t>
                      </a:r>
                    </a:p>
                    <a:p>
                      <a:pPr marL="342900" indent="-342900" algn="r" rtl="1" fontAlgn="t">
                        <a:buFontTx/>
                        <a:buChar char="-"/>
                      </a:pPr>
                      <a:r>
                        <a:rPr lang="ar-LB" sz="1700" b="0" i="0" u="none" strike="noStrike" baseline="0" dirty="0">
                          <a:solidFill>
                            <a:srgbClr val="002A6C"/>
                          </a:solidFill>
                          <a:effectLst/>
                          <a:latin typeface="Times  (Body)"/>
                        </a:rPr>
                        <a:t>توسيع الأنشطة التي تدرّ الإيرادات</a:t>
                      </a:r>
                    </a:p>
                    <a:p>
                      <a:pPr marL="342900" indent="-342900" algn="r" rtl="1" fontAlgn="t">
                        <a:buFontTx/>
                        <a:buChar char="-"/>
                      </a:pPr>
                      <a:r>
                        <a:rPr lang="ar-LB" sz="1700" b="0" i="0" u="none" strike="noStrike" baseline="0" dirty="0">
                          <a:solidFill>
                            <a:srgbClr val="002A6C"/>
                          </a:solidFill>
                          <a:effectLst/>
                          <a:latin typeface="Times  (Body)"/>
                        </a:rPr>
                        <a:t>إستخدام الإحتياطات لتمويل أيّ عجز</a:t>
                      </a:r>
                      <a:endParaRPr lang="en-US" sz="1700" b="0" i="0" u="none" strike="noStrike" dirty="0">
                        <a:solidFill>
                          <a:srgbClr val="002A6C"/>
                        </a:solidFill>
                        <a:effectLst/>
                        <a:latin typeface="Times  (Body)"/>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0" indent="0" algn="r" fontAlgn="b">
                        <a:buFont typeface="Arial" panose="020B0604020202020204" pitchFamily="34" charset="0"/>
                        <a:buNone/>
                      </a:pPr>
                      <a:r>
                        <a:rPr lang="ar-LB" sz="1700" b="1" i="0" u="none" strike="noStrike" dirty="0">
                          <a:solidFill>
                            <a:srgbClr val="C00000"/>
                          </a:solidFill>
                          <a:effectLst/>
                          <a:latin typeface="Times  (Body)"/>
                        </a:rPr>
                        <a:t>بنود</a:t>
                      </a:r>
                      <a:r>
                        <a:rPr lang="ar-LB" sz="1700" b="1" i="0" u="none" strike="noStrike" baseline="0" dirty="0">
                          <a:solidFill>
                            <a:srgbClr val="C00000"/>
                          </a:solidFill>
                          <a:effectLst/>
                          <a:latin typeface="Times  (Body)"/>
                        </a:rPr>
                        <a:t> الموازنة معرّضة لتخطّي النّفقات المخصّصة</a:t>
                      </a:r>
                    </a:p>
                    <a:p>
                      <a:pPr marL="0" indent="0" algn="r" fontAlgn="b">
                        <a:buFont typeface="Arial" panose="020B0604020202020204" pitchFamily="34" charset="0"/>
                        <a:buNone/>
                      </a:pPr>
                      <a:r>
                        <a:rPr lang="ar-LB" sz="1700" b="0" i="0" u="none" strike="noStrike" baseline="0" dirty="0">
                          <a:solidFill>
                            <a:srgbClr val="002A6C"/>
                          </a:solidFill>
                          <a:effectLst/>
                          <a:latin typeface="Times  (Body)"/>
                        </a:rPr>
                        <a:t>- لذلك قد لا تتوفّر أموال كافية لإنجاز المشروع</a:t>
                      </a:r>
                      <a:endParaRPr lang="en-US" sz="1700" b="0" i="0" u="none" strike="noStrike" dirty="0">
                        <a:solidFill>
                          <a:srgbClr val="002A6C"/>
                        </a:solidFill>
                        <a:effectLst/>
                        <a:latin typeface="Times  (Body)"/>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1"/>
                  </a:ext>
                </a:extLst>
              </a:tr>
              <a:tr h="1051831">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342900" marR="0" indent="-342900" algn="r" defTabSz="1280160" rtl="1" eaLnBrk="1" fontAlgn="t" latinLnBrk="0" hangingPunct="1">
                        <a:lnSpc>
                          <a:spcPct val="100000"/>
                        </a:lnSpc>
                        <a:spcBef>
                          <a:spcPts val="0"/>
                        </a:spcBef>
                        <a:spcAft>
                          <a:spcPts val="0"/>
                        </a:spcAft>
                        <a:buClrTx/>
                        <a:buSzTx/>
                        <a:buFontTx/>
                        <a:buChar char="-"/>
                        <a:tabLst/>
                        <a:defRPr/>
                      </a:pPr>
                      <a:r>
                        <a:rPr lang="ar-LB" sz="1700" b="0" i="0" u="none" strike="noStrike" kern="1200" dirty="0">
                          <a:solidFill>
                            <a:srgbClr val="002A6C"/>
                          </a:solidFill>
                          <a:effectLst/>
                          <a:latin typeface="Times  (Body)"/>
                          <a:ea typeface="+mn-ea"/>
                          <a:cs typeface="+mn-cs"/>
                        </a:rPr>
                        <a:t>بذل جهود</a:t>
                      </a:r>
                      <a:r>
                        <a:rPr lang="ar-LB" sz="1700" b="0" i="0" u="none" strike="noStrike" kern="1200" baseline="0" dirty="0">
                          <a:solidFill>
                            <a:srgbClr val="002A6C"/>
                          </a:solidFill>
                          <a:effectLst/>
                          <a:latin typeface="Times  (Body)"/>
                          <a:ea typeface="+mn-ea"/>
                          <a:cs typeface="+mn-cs"/>
                        </a:rPr>
                        <a:t> لتحفيز المشروع بحيث يتمّ تحقيق الأهداف والإلتزامات تجاه الجهة المانحة</a:t>
                      </a:r>
                      <a:endParaRPr lang="ar-LB" sz="1700" b="0" i="0" u="none" strike="noStrike" kern="1200" dirty="0">
                        <a:solidFill>
                          <a:srgbClr val="002A6C"/>
                        </a:solidFill>
                        <a:effectLst/>
                        <a:latin typeface="Times  (Body)"/>
                        <a:ea typeface="+mn-ea"/>
                        <a:cs typeface="+mn-cs"/>
                      </a:endParaRPr>
                    </a:p>
                    <a:p>
                      <a:pPr marL="342900" indent="-342900" algn="r" defTabSz="1280160" rtl="1" eaLnBrk="1" fontAlgn="t" latinLnBrk="0" hangingPunct="1">
                        <a:buFontTx/>
                        <a:buChar char="-"/>
                      </a:pPr>
                      <a:endParaRPr lang="en-US" sz="1700" b="0" i="0" u="none" strike="noStrike" kern="1200" dirty="0">
                        <a:solidFill>
                          <a:srgbClr val="002A6C"/>
                        </a:solidFill>
                        <a:effectLst/>
                        <a:latin typeface="Times  (Body)"/>
                        <a:ea typeface="+mn-ea"/>
                        <a:cs typeface="+mn-cs"/>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0" indent="0" algn="r" defTabSz="1280160" rtl="0" eaLnBrk="1" fontAlgn="b" latinLnBrk="0" hangingPunct="1">
                        <a:buFont typeface="Arial" panose="020B0604020202020204" pitchFamily="34" charset="0"/>
                        <a:buNone/>
                      </a:pPr>
                      <a:endParaRPr lang="ar-LB" sz="1700" b="1" i="0" u="none" strike="noStrike" kern="1200" dirty="0">
                        <a:solidFill>
                          <a:srgbClr val="C00000"/>
                        </a:solidFill>
                        <a:effectLst/>
                        <a:latin typeface="Times  (Body)"/>
                        <a:ea typeface="+mn-ea"/>
                        <a:cs typeface="+mn-cs"/>
                      </a:endParaRPr>
                    </a:p>
                    <a:p>
                      <a:pPr marL="0" indent="0" algn="r" defTabSz="1280160" rtl="0" eaLnBrk="1" fontAlgn="b" latinLnBrk="0" hangingPunct="1">
                        <a:buFont typeface="Arial" panose="020B0604020202020204" pitchFamily="34" charset="0"/>
                        <a:buNone/>
                      </a:pPr>
                      <a:r>
                        <a:rPr lang="ar-LB" sz="1700" b="1" i="0" u="none" strike="noStrike" kern="1200" dirty="0">
                          <a:solidFill>
                            <a:srgbClr val="C00000"/>
                          </a:solidFill>
                          <a:effectLst/>
                          <a:latin typeface="Times  (Body)"/>
                          <a:ea typeface="+mn-ea"/>
                          <a:cs typeface="+mn-cs"/>
                        </a:rPr>
                        <a:t>تظهر بنود الموازنة نقصّا في الإنفاق</a:t>
                      </a:r>
                    </a:p>
                    <a:p>
                      <a:pPr marL="0" marR="0" indent="0" algn="r" defTabSz="1280160" rtl="1" eaLnBrk="1" fontAlgn="b" latinLnBrk="0" hangingPunct="1">
                        <a:lnSpc>
                          <a:spcPct val="100000"/>
                        </a:lnSpc>
                        <a:spcBef>
                          <a:spcPts val="0"/>
                        </a:spcBef>
                        <a:spcAft>
                          <a:spcPts val="0"/>
                        </a:spcAft>
                        <a:buClrTx/>
                        <a:buSzTx/>
                        <a:buFont typeface="Arial" panose="020B0604020202020204" pitchFamily="34" charset="0"/>
                        <a:buNone/>
                        <a:tabLst/>
                        <a:defRPr/>
                      </a:pPr>
                      <a:r>
                        <a:rPr lang="ar-LB" sz="1700" b="0" i="0" u="none" strike="noStrike" baseline="0" dirty="0">
                          <a:solidFill>
                            <a:srgbClr val="002A6C"/>
                          </a:solidFill>
                          <a:effectLst/>
                          <a:latin typeface="Times  (Body)"/>
                        </a:rPr>
                        <a:t>- يعني أنّه لم يتمّ إنجاز الأنشطة المخطّطة</a:t>
                      </a:r>
                      <a:endParaRPr lang="ar-LB" sz="1700" b="1" i="0" u="none" strike="noStrike" kern="1200" dirty="0">
                        <a:solidFill>
                          <a:srgbClr val="C00000"/>
                        </a:solidFill>
                        <a:effectLst/>
                        <a:latin typeface="Times  (Body)"/>
                        <a:ea typeface="+mn-ea"/>
                        <a:cs typeface="+mn-cs"/>
                      </a:endParaRPr>
                    </a:p>
                    <a:p>
                      <a:pPr marL="0" indent="0" algn="r" defTabSz="1280160" rtl="1" eaLnBrk="1" fontAlgn="ctr" latinLnBrk="0" hangingPunct="1">
                        <a:buFont typeface="Arial" panose="020B0604020202020204" pitchFamily="34" charset="0"/>
                        <a:buNone/>
                      </a:pPr>
                      <a:endParaRPr lang="en-US" sz="1700" u="none" strike="noStrike" kern="1200" dirty="0">
                        <a:solidFill>
                          <a:srgbClr val="002A6C"/>
                        </a:solidFill>
                        <a:effectLst/>
                        <a:latin typeface="Times  (Body)"/>
                        <a:ea typeface="+mn-ea"/>
                        <a:cs typeface="+mn-cs"/>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2"/>
                  </a:ext>
                </a:extLst>
              </a:tr>
              <a:tr h="1051831">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r" rtl="1" fontAlgn="ctr"/>
                      <a:r>
                        <a:rPr lang="ar-LB" sz="1700" b="0" u="none" strike="noStrike" kern="1200" dirty="0">
                          <a:solidFill>
                            <a:srgbClr val="002A6C"/>
                          </a:solidFill>
                          <a:effectLst/>
                          <a:latin typeface="Times  (Body)"/>
                          <a:ea typeface="+mn-ea"/>
                          <a:cs typeface="+mn-cs"/>
                        </a:rPr>
                        <a:t>إمّا:</a:t>
                      </a:r>
                    </a:p>
                    <a:p>
                      <a:pPr marL="342900" indent="-342900" algn="r" rtl="1" fontAlgn="ctr">
                        <a:buFontTx/>
                        <a:buChar char="-"/>
                      </a:pPr>
                      <a:r>
                        <a:rPr lang="ar-LB" sz="1700" b="0" u="none" strike="noStrike" kern="1200" dirty="0">
                          <a:solidFill>
                            <a:srgbClr val="002A6C"/>
                          </a:solidFill>
                          <a:effectLst/>
                          <a:latin typeface="Times  (Body)"/>
                          <a:ea typeface="+mn-ea"/>
                          <a:cs typeface="+mn-cs"/>
                        </a:rPr>
                        <a:t>زيادة</a:t>
                      </a:r>
                      <a:r>
                        <a:rPr lang="ar-LB" sz="1700" b="0" u="none" strike="noStrike" kern="1200" baseline="0" dirty="0">
                          <a:solidFill>
                            <a:srgbClr val="002A6C"/>
                          </a:solidFill>
                          <a:effectLst/>
                          <a:latin typeface="Times  (Body)"/>
                          <a:ea typeface="+mn-ea"/>
                          <a:cs typeface="+mn-cs"/>
                        </a:rPr>
                        <a:t> النّشاط في مجالات معيّنة أوّ</a:t>
                      </a:r>
                    </a:p>
                    <a:p>
                      <a:pPr marL="342900" indent="-342900" algn="r" rtl="1" fontAlgn="ctr">
                        <a:buFontTx/>
                        <a:buChar char="-"/>
                      </a:pPr>
                      <a:r>
                        <a:rPr lang="ar-LB" sz="1700" b="0" u="none" strike="noStrike" kern="1200" baseline="0" dirty="0">
                          <a:solidFill>
                            <a:srgbClr val="002A6C"/>
                          </a:solidFill>
                          <a:effectLst/>
                          <a:latin typeface="Times  (Body)"/>
                          <a:ea typeface="+mn-ea"/>
                          <a:cs typeface="+mn-cs"/>
                        </a:rPr>
                        <a:t>وضع الفائض جانبّا «لليوم الأسود» (في حال موافقة الحهة المانحة)</a:t>
                      </a:r>
                      <a:endParaRPr lang="en-US" sz="1700" b="0" u="none" strike="noStrike" kern="1200" dirty="0">
                        <a:solidFill>
                          <a:srgbClr val="002A6C"/>
                        </a:solidFill>
                        <a:effectLst/>
                        <a:latin typeface="Times  (Body)"/>
                        <a:ea typeface="+mn-ea"/>
                        <a:cs typeface="+mn-cs"/>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0" indent="0" algn="r" defTabSz="1280160" rtl="0" eaLnBrk="1" fontAlgn="b" latinLnBrk="0" hangingPunct="1">
                        <a:buFont typeface="Arial" panose="020B0604020202020204" pitchFamily="34" charset="0"/>
                        <a:buNone/>
                      </a:pPr>
                      <a:r>
                        <a:rPr lang="ar-LB" sz="1700" b="1" i="0" u="none" strike="noStrike" kern="1200" dirty="0">
                          <a:solidFill>
                            <a:srgbClr val="C00000"/>
                          </a:solidFill>
                          <a:effectLst/>
                          <a:latin typeface="Times  (Body)"/>
                          <a:ea typeface="+mn-ea"/>
                          <a:cs typeface="+mn-cs"/>
                        </a:rPr>
                        <a:t>الإيرادات إعلى من المتوقّع</a:t>
                      </a:r>
                      <a:endParaRPr lang="en-US" sz="1700" b="1" i="0" u="none" strike="noStrike" kern="1200" dirty="0">
                        <a:solidFill>
                          <a:srgbClr val="C00000"/>
                        </a:solidFill>
                        <a:effectLst/>
                        <a:latin typeface="Times  (Body)"/>
                        <a:ea typeface="+mn-ea"/>
                        <a:cs typeface="+mn-cs"/>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3"/>
                  </a:ext>
                </a:extLst>
              </a:tr>
              <a:tr h="659948">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r" rtl="1" fontAlgn="b"/>
                      <a:r>
                        <a:rPr lang="ar-LB" sz="1700" b="0" i="0" u="none" strike="noStrike" dirty="0">
                          <a:solidFill>
                            <a:srgbClr val="002A6C"/>
                          </a:solidFill>
                          <a:effectLst/>
                          <a:latin typeface="Times  (Body)"/>
                        </a:rPr>
                        <a:t>التّحقيق في سبب حصول ذلك – قد يكون ذلك إنذار مبكر لاحتمال</a:t>
                      </a:r>
                      <a:r>
                        <a:rPr lang="en-US" sz="1700" b="0" i="0" u="none" strike="noStrike" dirty="0">
                          <a:solidFill>
                            <a:srgbClr val="002A6C"/>
                          </a:solidFill>
                          <a:effectLst/>
                          <a:latin typeface="Times  (Body)"/>
                        </a:rPr>
                        <a:t> </a:t>
                      </a:r>
                      <a:r>
                        <a:rPr lang="ar-LB" sz="1700" b="0" i="0" u="none" strike="noStrike" dirty="0">
                          <a:solidFill>
                            <a:srgbClr val="002A6C"/>
                          </a:solidFill>
                          <a:effectLst/>
                          <a:latin typeface="Times  (Body)"/>
                        </a:rPr>
                        <a:t>وجود احتيال</a:t>
                      </a:r>
                      <a:endParaRPr lang="en-US" sz="1700" b="0" i="0" u="none" strike="noStrike" dirty="0">
                        <a:solidFill>
                          <a:srgbClr val="002A6C"/>
                        </a:solidFill>
                        <a:effectLst/>
                        <a:latin typeface="Times  (Body)"/>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0" indent="0" algn="r" defTabSz="1280160" rtl="0" eaLnBrk="1" fontAlgn="b" latinLnBrk="0" hangingPunct="1">
                        <a:buFont typeface="Arial" panose="020B0604020202020204" pitchFamily="34" charset="0"/>
                        <a:buNone/>
                      </a:pPr>
                      <a:r>
                        <a:rPr lang="ar-LB" sz="1700" b="1" i="0" u="none" strike="noStrike" kern="1200" dirty="0">
                          <a:solidFill>
                            <a:srgbClr val="C00000"/>
                          </a:solidFill>
                          <a:effectLst/>
                          <a:latin typeface="Times  (Body)"/>
                          <a:ea typeface="+mn-ea"/>
                          <a:cs typeface="+mn-cs"/>
                        </a:rPr>
                        <a:t>يظهر خطّ البنود المرتبط نتائج مختلفة </a:t>
                      </a:r>
                    </a:p>
                    <a:p>
                      <a:pPr marL="0" marR="0" indent="0" algn="r" defTabSz="1280160" rtl="0" eaLnBrk="1" fontAlgn="b" latinLnBrk="0" hangingPunct="1">
                        <a:lnSpc>
                          <a:spcPct val="100000"/>
                        </a:lnSpc>
                        <a:spcBef>
                          <a:spcPts val="0"/>
                        </a:spcBef>
                        <a:spcAft>
                          <a:spcPts val="0"/>
                        </a:spcAft>
                        <a:buClrTx/>
                        <a:buSzTx/>
                        <a:buFont typeface="Arial" panose="020B0604020202020204" pitchFamily="34" charset="0"/>
                        <a:buNone/>
                        <a:tabLst/>
                        <a:defRPr/>
                      </a:pPr>
                      <a:r>
                        <a:rPr lang="ar-LB" sz="1700" b="0" i="0" u="none" strike="noStrike" baseline="0" dirty="0">
                          <a:solidFill>
                            <a:srgbClr val="002A6C"/>
                          </a:solidFill>
                          <a:effectLst/>
                          <a:latin typeface="Times  (Body)"/>
                        </a:rPr>
                        <a:t>- تزوير أو إساءة استعمال الموازنة</a:t>
                      </a:r>
                      <a:endParaRPr lang="ar-LB" sz="1700" b="1" i="0" u="none" strike="noStrike" kern="1200" dirty="0">
                        <a:solidFill>
                          <a:srgbClr val="C00000"/>
                        </a:solidFill>
                        <a:effectLst/>
                        <a:latin typeface="Times  (Body)"/>
                        <a:ea typeface="+mn-ea"/>
                        <a:cs typeface="+mn-cs"/>
                      </a:endParaRPr>
                    </a:p>
                  </a:txBody>
                  <a:tcPr marL="6804" marR="6804" marT="68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4"/>
                  </a:ext>
                </a:extLst>
              </a:tr>
            </a:tbl>
          </a:graphicData>
        </a:graphic>
      </p:graphicFrame>
      <p:sp>
        <p:nvSpPr>
          <p:cNvPr id="113686" name="Rectangle 16">
            <a:extLst>
              <a:ext uri="{FF2B5EF4-FFF2-40B4-BE49-F238E27FC236}">
                <a16:creationId xmlns:a16="http://schemas.microsoft.com/office/drawing/2014/main" id="{2B257E94-AE83-4A90-B213-7D1C322D0687}"/>
              </a:ext>
            </a:extLst>
          </p:cNvPr>
          <p:cNvSpPr>
            <a:spLocks noGrp="1" noChangeArrowheads="1"/>
          </p:cNvSpPr>
          <p:nvPr>
            <p:ph type="title"/>
          </p:nvPr>
        </p:nvSpPr>
        <p:spPr>
          <a:xfrm>
            <a:off x="2479299" y="964235"/>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الموازنة : المشاكل / الحلول </a:t>
            </a:r>
          </a:p>
        </p:txBody>
      </p:sp>
      <p:sp>
        <p:nvSpPr>
          <p:cNvPr id="113687" name="Slide Number Placeholder 1">
            <a:extLst>
              <a:ext uri="{FF2B5EF4-FFF2-40B4-BE49-F238E27FC236}">
                <a16:creationId xmlns:a16="http://schemas.microsoft.com/office/drawing/2014/main" id="{5C2800AA-D14B-443C-8B97-5E44B2C45B89}"/>
              </a:ext>
            </a:extLst>
          </p:cNvPr>
          <p:cNvSpPr>
            <a:spLocks noGrp="1"/>
          </p:cNvSpPr>
          <p:nvPr>
            <p:ph type="sldNum" sz="quarter" idx="12"/>
          </p:nvPr>
        </p:nvSpPr>
        <p:spPr>
          <a:xfrm>
            <a:off x="9712701" y="6113795"/>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DDCA2B-697B-4E1C-B5EC-B4CBAB772BD1}" type="slidenum">
              <a:rPr lang="en-US" altLang="en-US"/>
              <a:pPr/>
              <a:t>27</a:t>
            </a:fld>
            <a:endParaRPr lang="en-US" altLang="en-US"/>
          </a:p>
        </p:txBody>
      </p:sp>
    </p:spTree>
    <p:extLst>
      <p:ext uri="{BB962C8B-B14F-4D97-AF65-F5344CB8AC3E}">
        <p14:creationId xmlns:p14="http://schemas.microsoft.com/office/powerpoint/2010/main" val="190067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830081734"/>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324554" y="1541010"/>
            <a:ext cx="7771946" cy="608919"/>
          </a:xfrm>
        </p:spPr>
        <p:txBody>
          <a:bodyPr/>
          <a:lstStyle/>
          <a:p>
            <a:pPr algn="r"/>
            <a:r>
              <a:rPr lang="ar-LB" altLang="en-US" sz="3857" b="1" dirty="0">
                <a:solidFill>
                  <a:srgbClr val="002A6C"/>
                </a:solidFill>
                <a:cs typeface="Times" panose="02020603050405020304" pitchFamily="18" charset="0"/>
              </a:rPr>
              <a:t>فقرات </a:t>
            </a:r>
            <a:r>
              <a:rPr lang="ar-DZ" altLang="en-US" sz="3857" b="1" dirty="0">
                <a:solidFill>
                  <a:srgbClr val="002A6C"/>
                </a:solidFill>
                <a:cs typeface="Times" panose="02020603050405020304" pitchFamily="18" charset="0"/>
              </a:rPr>
              <a:t>الت</a:t>
            </a:r>
            <a:r>
              <a:rPr lang="ar-LB" altLang="en-US" sz="3857" b="1" dirty="0">
                <a:solidFill>
                  <a:srgbClr val="002A6C"/>
                </a:solidFill>
                <a:cs typeface="Times" panose="02020603050405020304" pitchFamily="18" charset="0"/>
              </a:rPr>
              <a:t>ّ</a:t>
            </a:r>
            <a:r>
              <a:rPr lang="ar-DZ" altLang="en-US" sz="3857" b="1" dirty="0">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28</a:t>
            </a:fld>
            <a:endParaRPr lang="en-US" altLang="en-US"/>
          </a:p>
        </p:txBody>
      </p:sp>
      <p:sp>
        <p:nvSpPr>
          <p:cNvPr id="7" name="TextBox 6">
            <a:extLst>
              <a:ext uri="{FF2B5EF4-FFF2-40B4-BE49-F238E27FC236}">
                <a16:creationId xmlns:a16="http://schemas.microsoft.com/office/drawing/2014/main" id="{E265DF58-8C75-4FFF-BF10-570391531F49}"/>
              </a:ext>
            </a:extLst>
          </p:cNvPr>
          <p:cNvSpPr txBox="1"/>
          <p:nvPr/>
        </p:nvSpPr>
        <p:spPr>
          <a:xfrm>
            <a:off x="9851572" y="6247947"/>
            <a:ext cx="489857" cy="276999"/>
          </a:xfrm>
          <a:prstGeom prst="rect">
            <a:avLst/>
          </a:prstGeom>
          <a:noFill/>
        </p:spPr>
        <p:txBody>
          <a:bodyPr>
            <a:spAutoFit/>
          </a:bodyPr>
          <a:lstStyle/>
          <a:p>
            <a:pPr>
              <a:defRPr/>
            </a:pPr>
            <a:r>
              <a:rPr lang="en-US" sz="1200" dirty="0"/>
              <a:t>/5</a:t>
            </a:r>
            <a:r>
              <a:rPr lang="ar-LB" sz="1200" dirty="0"/>
              <a:t>6</a:t>
            </a:r>
            <a:endParaRPr lang="en-US" sz="1200" dirty="0"/>
          </a:p>
        </p:txBody>
      </p:sp>
      <p:sp>
        <p:nvSpPr>
          <p:cNvPr id="2" name="Rectangle 1">
            <a:extLst>
              <a:ext uri="{FF2B5EF4-FFF2-40B4-BE49-F238E27FC236}">
                <a16:creationId xmlns:a16="http://schemas.microsoft.com/office/drawing/2014/main" id="{24A245F3-1081-4937-B64E-168C60C62B48}"/>
              </a:ext>
            </a:extLst>
          </p:cNvPr>
          <p:cNvSpPr/>
          <p:nvPr/>
        </p:nvSpPr>
        <p:spPr>
          <a:xfrm>
            <a:off x="1523677" y="742434"/>
            <a:ext cx="854721" cy="369332"/>
          </a:xfrm>
          <a:prstGeom prst="rect">
            <a:avLst/>
          </a:prstGeom>
        </p:spPr>
        <p:txBody>
          <a:bodyPr wrap="none">
            <a:spAutoFit/>
          </a:bodyPr>
          <a:lstStyle/>
          <a:p>
            <a:pPr algn="r" rtl="1"/>
            <a:r>
              <a:rPr lang="ar-LB" b="1" dirty="0">
                <a:solidFill>
                  <a:srgbClr val="002A6C"/>
                </a:solidFill>
                <a:latin typeface="Times  (Body)"/>
                <a:cs typeface="Times" panose="02020603050405020304" pitchFamily="18" charset="0"/>
              </a:rPr>
              <a:t>الموازنة</a:t>
            </a:r>
            <a:r>
              <a:rPr lang="ar-DZ" b="1" dirty="0">
                <a:solidFill>
                  <a:srgbClr val="002A6C"/>
                </a:solidFill>
                <a:latin typeface="Times  (Body)"/>
                <a:cs typeface="Times" panose="02020603050405020304" pitchFamily="18" charset="0"/>
              </a:rPr>
              <a:t> </a:t>
            </a:r>
            <a:endParaRPr lang="ar-LB" b="1" dirty="0">
              <a:solidFill>
                <a:srgbClr val="002A6C"/>
              </a:solidFill>
              <a:latin typeface="Times  (Body)"/>
              <a:cs typeface="Times" panose="02020603050405020304" pitchFamily="18" charset="0"/>
            </a:endParaRPr>
          </a:p>
        </p:txBody>
      </p:sp>
    </p:spTree>
    <p:extLst>
      <p:ext uri="{BB962C8B-B14F-4D97-AF65-F5344CB8AC3E}">
        <p14:creationId xmlns:p14="http://schemas.microsoft.com/office/powerpoint/2010/main" val="3053658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47D7977E-A8F3-4012-B654-F5913ABF4F6D}"/>
              </a:ext>
            </a:extLst>
          </p:cNvPr>
          <p:cNvSpPr txBox="1">
            <a:spLocks noChangeArrowheads="1"/>
          </p:cNvSpPr>
          <p:nvPr/>
        </p:nvSpPr>
        <p:spPr bwMode="auto">
          <a:xfrm>
            <a:off x="1723572" y="3473870"/>
            <a:ext cx="8734652" cy="2862322"/>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3600" b="1" dirty="0">
              <a:solidFill>
                <a:schemeClr val="bg1"/>
              </a:solidFill>
              <a:latin typeface="Times" panose="02020603050405020304" pitchFamily="18" charset="0"/>
              <a:cs typeface="Times" panose="02020603050405020304" pitchFamily="18" charset="0"/>
            </a:endParaRPr>
          </a:p>
          <a:p>
            <a:pPr>
              <a:spcBef>
                <a:spcPct val="0"/>
              </a:spcBef>
              <a:buFontTx/>
              <a:buNone/>
              <a:defRPr/>
            </a:pPr>
            <a:endParaRPr lang="en-US" altLang="en-US" sz="3600" b="1" dirty="0">
              <a:solidFill>
                <a:schemeClr val="bg1"/>
              </a:solidFill>
              <a:latin typeface="Times" panose="02020603050405020304" pitchFamily="18" charset="0"/>
              <a:cs typeface="Times" panose="02020603050405020304" pitchFamily="18" charset="0"/>
            </a:endParaRPr>
          </a:p>
          <a:p>
            <a:pPr>
              <a:spcBef>
                <a:spcPct val="0"/>
              </a:spcBef>
              <a:buFontTx/>
              <a:buNone/>
              <a:defRPr/>
            </a:pPr>
            <a:endParaRPr lang="en-US" altLang="en-US" sz="3600" b="1" dirty="0">
              <a:solidFill>
                <a:schemeClr val="bg1"/>
              </a:solidFill>
              <a:latin typeface="Times" panose="02020603050405020304" pitchFamily="18" charset="0"/>
              <a:cs typeface="Times" panose="02020603050405020304" pitchFamily="18" charset="0"/>
            </a:endParaRPr>
          </a:p>
          <a:p>
            <a:pPr>
              <a:spcBef>
                <a:spcPct val="0"/>
              </a:spcBef>
              <a:buFontTx/>
              <a:buNone/>
              <a:defRPr/>
            </a:pPr>
            <a:endParaRPr lang="en-US" altLang="en-US" sz="3600" b="1" dirty="0">
              <a:solidFill>
                <a:schemeClr val="bg1"/>
              </a:solidFill>
              <a:latin typeface="Times" panose="02020603050405020304" pitchFamily="18" charset="0"/>
              <a:cs typeface="Times" panose="02020603050405020304" pitchFamily="18" charset="0"/>
            </a:endParaRPr>
          </a:p>
          <a:p>
            <a:pPr>
              <a:spcBef>
                <a:spcPct val="0"/>
              </a:spcBef>
              <a:buFontTx/>
              <a:buNone/>
              <a:defRPr/>
            </a:pPr>
            <a:endParaRPr lang="en-US" altLang="en-US" sz="3600" b="1" dirty="0">
              <a:solidFill>
                <a:schemeClr val="bg1"/>
              </a:solidFill>
              <a:latin typeface="Times" panose="02020603050405020304" pitchFamily="18" charset="0"/>
              <a:cs typeface="Times" panose="02020603050405020304" pitchFamily="18" charset="0"/>
            </a:endParaRPr>
          </a:p>
        </p:txBody>
      </p:sp>
      <p:sp>
        <p:nvSpPr>
          <p:cNvPr id="25" name="Rectangle 24">
            <a:extLst>
              <a:ext uri="{FF2B5EF4-FFF2-40B4-BE49-F238E27FC236}">
                <a16:creationId xmlns:a16="http://schemas.microsoft.com/office/drawing/2014/main" id="{C2A5AFB7-87B3-4BC5-94B7-3A0C423DAD0B}"/>
              </a:ext>
            </a:extLst>
          </p:cNvPr>
          <p:cNvSpPr/>
          <p:nvPr/>
        </p:nvSpPr>
        <p:spPr bwMode="auto">
          <a:xfrm>
            <a:off x="1676401" y="978320"/>
            <a:ext cx="8989143" cy="3193840"/>
          </a:xfrm>
          <a:prstGeom prst="rect">
            <a:avLst/>
          </a:prstGeom>
          <a:gradFill flip="none" rotWithShape="1">
            <a:gsLst>
              <a:gs pos="1250">
                <a:schemeClr val="bg1">
                  <a:lumMod val="95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920" dirty="0">
              <a:latin typeface="Times" panose="02020603050405020304" pitchFamily="18" charset="0"/>
              <a:cs typeface="Times" panose="02020603050405020304" pitchFamily="18" charset="0"/>
            </a:endParaRPr>
          </a:p>
        </p:txBody>
      </p:sp>
      <p:pic>
        <p:nvPicPr>
          <p:cNvPr id="33798" name="Picture 2">
            <a:extLst>
              <a:ext uri="{FF2B5EF4-FFF2-40B4-BE49-F238E27FC236}">
                <a16:creationId xmlns:a16="http://schemas.microsoft.com/office/drawing/2014/main" id="{DF6AAED0-07E8-4AE6-A8AE-383D9CD3BA18}"/>
              </a:ext>
            </a:extLst>
          </p:cNvPr>
          <p:cNvPicPr>
            <a:picLocks noChangeAspect="1"/>
          </p:cNvPicPr>
          <p:nvPr/>
        </p:nvPicPr>
        <p:blipFill>
          <a:blip r:embed="rId3">
            <a:extLst>
              <a:ext uri="{28A0092B-C50C-407E-A947-70E740481C1C}">
                <a14:useLocalDpi xmlns:a14="http://schemas.microsoft.com/office/drawing/2010/main" val="0"/>
              </a:ext>
            </a:extLst>
          </a:blip>
          <a:srcRect b="38930"/>
          <a:stretch>
            <a:fillRect/>
          </a:stretch>
        </p:blipFill>
        <p:spPr bwMode="auto">
          <a:xfrm>
            <a:off x="1673679" y="3225539"/>
            <a:ext cx="9002259" cy="309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455DE68-FA1C-4090-8AB9-742B7FB60738}"/>
              </a:ext>
            </a:extLst>
          </p:cNvPr>
          <p:cNvSpPr txBox="1"/>
          <p:nvPr/>
        </p:nvSpPr>
        <p:spPr>
          <a:xfrm>
            <a:off x="2122714" y="1912450"/>
            <a:ext cx="8109857" cy="1169551"/>
          </a:xfrm>
          <a:prstGeom prst="rect">
            <a:avLst/>
          </a:prstGeom>
          <a:noFill/>
        </p:spPr>
        <p:txBody>
          <a:bodyPr>
            <a:spAutoFit/>
          </a:bodyPr>
          <a:lstStyle/>
          <a:p>
            <a:pPr marL="408222" indent="-408222" algn="r" rtl="1">
              <a:buClr>
                <a:srgbClr val="C00000"/>
              </a:buClr>
              <a:buFont typeface="Wingdings" panose="05000000000000000000" pitchFamily="2" charset="2"/>
              <a:buChar char="q"/>
              <a:defRPr/>
            </a:pPr>
            <a:r>
              <a:rPr lang="ar-DZ" sz="2857" dirty="0">
                <a:solidFill>
                  <a:srgbClr val="002A6C"/>
                </a:solidFill>
                <a:cs typeface="Times" panose="02020603050405020304" pitchFamily="18" charset="0"/>
              </a:rPr>
              <a:t>هيكلي</a:t>
            </a:r>
            <a:r>
              <a:rPr lang="ar-LB" sz="2857" dirty="0">
                <a:solidFill>
                  <a:srgbClr val="002A6C"/>
                </a:solidFill>
                <a:cs typeface="Times" panose="02020603050405020304" pitchFamily="18" charset="0"/>
              </a:rPr>
              <a:t>ّ</a:t>
            </a:r>
            <a:r>
              <a:rPr lang="ar-DZ" sz="2857" dirty="0">
                <a:solidFill>
                  <a:srgbClr val="002A6C"/>
                </a:solidFill>
                <a:cs typeface="Times" panose="02020603050405020304" pitchFamily="18" charset="0"/>
              </a:rPr>
              <a:t>ة رموز المحاسبة</a:t>
            </a:r>
          </a:p>
          <a:p>
            <a:pPr marL="408222" indent="-408222" algn="r" rtl="1">
              <a:buClr>
                <a:srgbClr val="C00000"/>
              </a:buClr>
              <a:buFont typeface="Wingdings" panose="05000000000000000000" pitchFamily="2" charset="2"/>
              <a:buChar char="q"/>
              <a:defRPr/>
            </a:pPr>
            <a:r>
              <a:rPr lang="ar-DZ" sz="2857" dirty="0">
                <a:solidFill>
                  <a:srgbClr val="002A6C"/>
                </a:solidFill>
                <a:cs typeface="Times" panose="02020603050405020304" pitchFamily="18" charset="0"/>
              </a:rPr>
              <a:t>المستندات الد</a:t>
            </a:r>
            <a:r>
              <a:rPr lang="ar-LB" sz="2857" dirty="0">
                <a:solidFill>
                  <a:srgbClr val="002A6C"/>
                </a:solidFill>
                <a:cs typeface="Times" panose="02020603050405020304" pitchFamily="18" charset="0"/>
              </a:rPr>
              <a:t>ّ</a:t>
            </a:r>
            <a:r>
              <a:rPr lang="ar-DZ" sz="2857" dirty="0">
                <a:solidFill>
                  <a:srgbClr val="002A6C"/>
                </a:solidFill>
                <a:cs typeface="Times" panose="02020603050405020304" pitchFamily="18" charset="0"/>
              </a:rPr>
              <a:t>اعمة ودفاتر الحسابات </a:t>
            </a:r>
            <a:r>
              <a:rPr lang="en-US" sz="1286" dirty="0">
                <a:solidFill>
                  <a:srgbClr val="002A6C"/>
                </a:solidFill>
                <a:cs typeface="Times" panose="02020603050405020304" pitchFamily="18" charset="0"/>
              </a:rPr>
              <a:t> </a:t>
            </a:r>
          </a:p>
          <a:p>
            <a:pPr algn="r" rtl="1">
              <a:defRPr/>
            </a:pPr>
            <a:endParaRPr lang="en-US" sz="1286" dirty="0">
              <a:solidFill>
                <a:srgbClr val="002A6C"/>
              </a:solidFill>
              <a:cs typeface="Times" panose="02020603050405020304" pitchFamily="18" charset="0"/>
            </a:endParaRPr>
          </a:p>
        </p:txBody>
      </p:sp>
      <p:sp>
        <p:nvSpPr>
          <p:cNvPr id="33800" name="TextBox 2">
            <a:extLst>
              <a:ext uri="{FF2B5EF4-FFF2-40B4-BE49-F238E27FC236}">
                <a16:creationId xmlns:a16="http://schemas.microsoft.com/office/drawing/2014/main" id="{89755948-7954-43F8-BD91-3A0550D71A01}"/>
              </a:ext>
            </a:extLst>
          </p:cNvPr>
          <p:cNvSpPr txBox="1">
            <a:spLocks noChangeArrowheads="1"/>
          </p:cNvSpPr>
          <p:nvPr/>
        </p:nvSpPr>
        <p:spPr bwMode="auto">
          <a:xfrm rot="742678">
            <a:off x="4536849" y="4753576"/>
            <a:ext cx="4409848" cy="685893"/>
          </a:xfrm>
          <a:prstGeom prst="rect">
            <a:avLst/>
          </a:prstGeom>
          <a:solidFill>
            <a:srgbClr val="C8C5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DZ" altLang="en-US" sz="3857" b="1">
                <a:cs typeface="Times" panose="02020603050405020304" pitchFamily="18" charset="0"/>
              </a:rPr>
              <a:t>سجلات المحاسبة</a:t>
            </a:r>
          </a:p>
        </p:txBody>
      </p:sp>
      <p:sp>
        <p:nvSpPr>
          <p:cNvPr id="33801" name="Rectangle 16">
            <a:extLst>
              <a:ext uri="{FF2B5EF4-FFF2-40B4-BE49-F238E27FC236}">
                <a16:creationId xmlns:a16="http://schemas.microsoft.com/office/drawing/2014/main" id="{B2C414C7-66ED-440C-A48E-BDCAE7B8C3F9}"/>
              </a:ext>
            </a:extLst>
          </p:cNvPr>
          <p:cNvSpPr>
            <a:spLocks noGrp="1" noChangeArrowheads="1"/>
          </p:cNvSpPr>
          <p:nvPr>
            <p:ph type="title"/>
          </p:nvPr>
        </p:nvSpPr>
        <p:spPr>
          <a:xfrm>
            <a:off x="2324554" y="1006442"/>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سجل</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ات المحاسبة</a:t>
            </a:r>
          </a:p>
        </p:txBody>
      </p:sp>
      <p:sp>
        <p:nvSpPr>
          <p:cNvPr id="33802" name="Slide Number Placeholder 2">
            <a:extLst>
              <a:ext uri="{FF2B5EF4-FFF2-40B4-BE49-F238E27FC236}">
                <a16:creationId xmlns:a16="http://schemas.microsoft.com/office/drawing/2014/main" id="{6B8074F4-62C0-4B17-880A-4F33E3394CAC}"/>
              </a:ext>
            </a:extLst>
          </p:cNvPr>
          <p:cNvSpPr>
            <a:spLocks noGrp="1"/>
          </p:cNvSpPr>
          <p:nvPr>
            <p:ph type="sldNum" sz="quarter" idx="12"/>
          </p:nvPr>
        </p:nvSpPr>
        <p:spPr>
          <a:xfrm>
            <a:off x="8610600" y="58217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6B17DA-8009-47DA-AAA7-08609CB210A2}" type="slidenum">
              <a:rPr lang="en-US" altLang="en-US"/>
              <a:pPr/>
              <a:t>29</a:t>
            </a:fld>
            <a:endParaRPr lang="en-US" altLang="en-US"/>
          </a:p>
        </p:txBody>
      </p:sp>
      <p:sp>
        <p:nvSpPr>
          <p:cNvPr id="10" name="TextBox 9">
            <a:extLst>
              <a:ext uri="{FF2B5EF4-FFF2-40B4-BE49-F238E27FC236}">
                <a16:creationId xmlns:a16="http://schemas.microsoft.com/office/drawing/2014/main" id="{E617AE6D-E363-4E53-A708-99C6D39BFE5B}"/>
              </a:ext>
            </a:extLst>
          </p:cNvPr>
          <p:cNvSpPr txBox="1"/>
          <p:nvPr/>
        </p:nvSpPr>
        <p:spPr>
          <a:xfrm>
            <a:off x="9851572" y="5713379"/>
            <a:ext cx="489857" cy="276999"/>
          </a:xfrm>
          <a:prstGeom prst="rect">
            <a:avLst/>
          </a:prstGeom>
          <a:noFill/>
        </p:spPr>
        <p:txBody>
          <a:bodyPr>
            <a:spAutoFit/>
          </a:bodyPr>
          <a:lstStyle/>
          <a:p>
            <a:pPr>
              <a:defRPr/>
            </a:pPr>
            <a:r>
              <a:rPr lang="en-US" sz="1200" dirty="0"/>
              <a:t>/5</a:t>
            </a:r>
            <a:r>
              <a:rPr lang="ar-LB" sz="1200" dirty="0"/>
              <a:t>6</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F8E9B1-96F0-4EFE-B3FC-1A626DEF3FB8}"/>
              </a:ext>
            </a:extLst>
          </p:cNvPr>
          <p:cNvSpPr txBox="1">
            <a:spLocks/>
          </p:cNvSpPr>
          <p:nvPr/>
        </p:nvSpPr>
        <p:spPr>
          <a:xfrm>
            <a:off x="61359" y="998518"/>
            <a:ext cx="11915553" cy="588644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LB" sz="3000" dirty="0">
                <a:solidFill>
                  <a:srgbClr val="002060"/>
                </a:solidFill>
                <a:latin typeface="Gill Sans MT" panose="020B0502020104020203" pitchFamily="34" charset="0"/>
              </a:rPr>
              <a:t>يتعاون برنامج دعم المجتمع المحلي مع البلديات ومؤسسات المياه ومنظمات المجتمع المدني والمؤسسات</a:t>
            </a:r>
            <a:endParaRPr lang="en-US" sz="3000" dirty="0">
              <a:solidFill>
                <a:srgbClr val="002060"/>
              </a:solidFill>
              <a:latin typeface="Gill Sans MT" panose="020B0502020104020203" pitchFamily="34" charset="0"/>
            </a:endParaRPr>
          </a:p>
          <a:p>
            <a:pPr marL="0" indent="0" algn="r" rtl="1">
              <a:buNone/>
            </a:pPr>
            <a:r>
              <a:rPr lang="ar-LB" sz="3000" dirty="0">
                <a:solidFill>
                  <a:srgbClr val="002060"/>
                </a:solidFill>
                <a:latin typeface="Gill Sans MT" panose="020B0502020104020203" pitchFamily="34" charset="0"/>
              </a:rPr>
              <a:t> التعليمية والتدريبية والقطاع الخاص</a:t>
            </a:r>
            <a:r>
              <a:rPr lang="en-US" sz="3000" dirty="0">
                <a:solidFill>
                  <a:srgbClr val="002060"/>
                </a:solidFill>
                <a:latin typeface="Gill Sans MT" panose="020B0502020104020203" pitchFamily="34" charset="0"/>
              </a:rPr>
              <a:t> </a:t>
            </a:r>
            <a:r>
              <a:rPr lang="ar-LB" sz="3000" dirty="0">
                <a:solidFill>
                  <a:srgbClr val="002060"/>
                </a:solidFill>
                <a:latin typeface="Gill Sans MT" panose="020B0502020104020203" pitchFamily="34" charset="0"/>
              </a:rPr>
              <a:t>من خلال </a:t>
            </a:r>
            <a:r>
              <a:rPr lang="ar-LB" sz="3000" dirty="0">
                <a:solidFill>
                  <a:srgbClr val="002060"/>
                </a:solidFill>
              </a:rPr>
              <a:t>مزيج من المبادرات القصيرة والمتوسطة الأمد التي تحسّن</a:t>
            </a:r>
            <a:endParaRPr lang="en-US" sz="3000" dirty="0">
              <a:solidFill>
                <a:srgbClr val="002060"/>
              </a:solidFill>
            </a:endParaRPr>
          </a:p>
          <a:p>
            <a:pPr marL="0" indent="0" algn="r" rtl="1">
              <a:buNone/>
            </a:pPr>
            <a:r>
              <a:rPr lang="ar-LB" sz="3000" dirty="0">
                <a:solidFill>
                  <a:srgbClr val="002060"/>
                </a:solidFill>
              </a:rPr>
              <a:t> الفرص الاقتصادية وتعالج الفجوات  في تأمين الخدمات العامة:</a:t>
            </a:r>
            <a:endParaRPr lang="en-US" sz="3000" dirty="0">
              <a:solidFill>
                <a:srgbClr val="002060"/>
              </a:solidFill>
            </a:endParaRPr>
          </a:p>
          <a:p>
            <a:pPr marL="0" indent="0" algn="r" rtl="1">
              <a:buNone/>
            </a:pPr>
            <a:endParaRPr lang="en-US" sz="3000" dirty="0">
              <a:solidFill>
                <a:srgbClr val="002060"/>
              </a:solidFill>
              <a:latin typeface="Gill Sans MT" panose="020B0502020104020203" pitchFamily="34" charset="0"/>
            </a:endParaRPr>
          </a:p>
          <a:p>
            <a:pPr algn="r" rtl="1"/>
            <a:r>
              <a:rPr lang="ar-LB" sz="3000" dirty="0">
                <a:solidFill>
                  <a:srgbClr val="002060"/>
                </a:solidFill>
              </a:rPr>
              <a:t>مبادرات عاجلة قصيرة الأمد : صيانة - إعادة تأهيل بنى تحتية - شراء تجهيزات (خزانات مياه</a:t>
            </a:r>
            <a:endParaRPr lang="en-US" sz="3000" dirty="0">
              <a:solidFill>
                <a:srgbClr val="002060"/>
              </a:solidFill>
            </a:endParaRPr>
          </a:p>
          <a:p>
            <a:pPr marL="0" indent="0" algn="r" rtl="1">
              <a:buNone/>
            </a:pPr>
            <a:r>
              <a:rPr lang="ar-LB" sz="3000" dirty="0">
                <a:solidFill>
                  <a:srgbClr val="002060"/>
                </a:solidFill>
              </a:rPr>
              <a:t> ومولدات ومحولات كهربائية)...</a:t>
            </a:r>
            <a:endParaRPr lang="en-US" sz="3000" dirty="0">
              <a:solidFill>
                <a:srgbClr val="002060"/>
              </a:solidFill>
            </a:endParaRPr>
          </a:p>
          <a:p>
            <a:pPr marL="0" indent="0" algn="r" rtl="1">
              <a:buNone/>
            </a:pPr>
            <a:endParaRPr lang="ar-LB" sz="3000" dirty="0">
              <a:solidFill>
                <a:srgbClr val="002060"/>
              </a:solidFill>
            </a:endParaRPr>
          </a:p>
          <a:p>
            <a:pPr marL="342900" indent="-342900" algn="r" rtl="1"/>
            <a:r>
              <a:rPr lang="ar-LB" sz="3000" dirty="0">
                <a:solidFill>
                  <a:srgbClr val="002060"/>
                </a:solidFill>
              </a:rPr>
              <a:t>مبادرات متوسطة وطويلة الأمد لتحقيق تنمية محلية مستدامة : مشاريع لإدارة النفايات الصلبة – تقديم</a:t>
            </a:r>
            <a:endParaRPr lang="en-US" sz="3000" dirty="0">
              <a:solidFill>
                <a:srgbClr val="002060"/>
              </a:solidFill>
            </a:endParaRPr>
          </a:p>
          <a:p>
            <a:pPr marL="0" indent="0" algn="r" rtl="1">
              <a:buNone/>
            </a:pPr>
            <a:r>
              <a:rPr lang="ar-LB" sz="3000" dirty="0">
                <a:solidFill>
                  <a:srgbClr val="002060"/>
                </a:solidFill>
              </a:rPr>
              <a:t> معدات زراعية – مشاريع إستخدام الطاقة البديلة</a:t>
            </a:r>
            <a:r>
              <a:rPr lang="en-US" sz="3000" dirty="0">
                <a:solidFill>
                  <a:srgbClr val="002060"/>
                </a:solidFill>
              </a:rPr>
              <a:t> </a:t>
            </a:r>
            <a:r>
              <a:rPr lang="ar-LB" sz="3000" dirty="0">
                <a:solidFill>
                  <a:srgbClr val="002060"/>
                </a:solidFill>
              </a:rPr>
              <a:t>و تحسين و دعم الظروف المعيشية و تطوير القوى العاملة </a:t>
            </a:r>
            <a:endParaRPr lang="en-US" sz="3000" dirty="0">
              <a:solidFill>
                <a:srgbClr val="002060"/>
              </a:solidFill>
            </a:endParaRPr>
          </a:p>
          <a:p>
            <a:pPr marL="0" indent="0" algn="r" rtl="1">
              <a:buNone/>
            </a:pPr>
            <a:endParaRPr lang="en-US" sz="3000" dirty="0">
              <a:solidFill>
                <a:srgbClr val="002060"/>
              </a:solidFill>
            </a:endParaRPr>
          </a:p>
          <a:p>
            <a:pPr marL="0" indent="0" algn="r" rtl="1">
              <a:buNone/>
            </a:pPr>
            <a:r>
              <a:rPr lang="ar-LB" sz="3000" dirty="0">
                <a:solidFill>
                  <a:srgbClr val="002060"/>
                </a:solidFill>
              </a:rPr>
              <a:t>كما يقوم </a:t>
            </a:r>
            <a:r>
              <a:rPr lang="ar-SA" sz="3000" dirty="0">
                <a:solidFill>
                  <a:srgbClr val="002060"/>
                </a:solidFill>
              </a:rPr>
              <a:t>برنامج </a:t>
            </a:r>
            <a:r>
              <a:rPr lang="en-US" sz="3000" dirty="0">
                <a:solidFill>
                  <a:srgbClr val="002060"/>
                </a:solidFill>
              </a:rPr>
              <a:t>(CSP) </a:t>
            </a:r>
            <a:r>
              <a:rPr lang="ar-LB" sz="3000" dirty="0">
                <a:solidFill>
                  <a:srgbClr val="002060"/>
                </a:solidFill>
              </a:rPr>
              <a:t> بتقديم خبرات تقنية هادفة ومتخصصة بالإضافة إلى التدريب وبناء القدرات</a:t>
            </a:r>
            <a:endParaRPr lang="en-US" sz="3000" dirty="0">
              <a:solidFill>
                <a:srgbClr val="002060"/>
              </a:solidFill>
            </a:endParaRPr>
          </a:p>
          <a:p>
            <a:pPr marL="0" indent="0" algn="r" rtl="1">
              <a:buNone/>
            </a:pPr>
            <a:r>
              <a:rPr lang="ar-LB" sz="3000" dirty="0">
                <a:solidFill>
                  <a:srgbClr val="002060"/>
                </a:solidFill>
              </a:rPr>
              <a:t> استكما</a:t>
            </a:r>
            <a:r>
              <a:rPr lang="ar-LB" sz="3200" dirty="0">
                <a:solidFill>
                  <a:srgbClr val="002060"/>
                </a:solidFill>
                <a:latin typeface="Gill Sans MT" panose="020B0502020104020203" pitchFamily="34" charset="0"/>
              </a:rPr>
              <a:t>ل</a:t>
            </a:r>
            <a:r>
              <a:rPr lang="ar-LB" sz="3200" dirty="0">
                <a:solidFill>
                  <a:schemeClr val="bg1"/>
                </a:solidFill>
                <a:latin typeface="Gill Sans MT" panose="020B0502020104020203" pitchFamily="34" charset="0"/>
              </a:rPr>
              <a:t>اً</a:t>
            </a:r>
            <a:r>
              <a:rPr lang="ar-LB" sz="3000" dirty="0">
                <a:solidFill>
                  <a:srgbClr val="002060"/>
                </a:solidFill>
              </a:rPr>
              <a:t> لدعم تأهيل البنى التحتية و التجهيزات المقدّمة من البرنامج وذلك لتعزيز استدامة هذا الدعم بين</a:t>
            </a:r>
            <a:endParaRPr lang="en-US" sz="3000" dirty="0">
              <a:solidFill>
                <a:srgbClr val="002060"/>
              </a:solidFill>
            </a:endParaRPr>
          </a:p>
          <a:p>
            <a:pPr marL="0" indent="0" algn="r" rtl="1">
              <a:buNone/>
            </a:pPr>
            <a:r>
              <a:rPr lang="ar-LB" sz="3000" dirty="0">
                <a:solidFill>
                  <a:srgbClr val="002060"/>
                </a:solidFill>
              </a:rPr>
              <a:t> المجتمعات المستفيدة.</a:t>
            </a:r>
            <a:endParaRPr lang="en-US" sz="3000" dirty="0">
              <a:solidFill>
                <a:srgbClr val="002060"/>
              </a:solidFill>
            </a:endParaRPr>
          </a:p>
          <a:p>
            <a:pPr marL="342900" indent="-342900" algn="r" rtl="1"/>
            <a:endParaRPr lang="en-US" dirty="0">
              <a:solidFill>
                <a:srgbClr val="002060"/>
              </a:solidFill>
            </a:endParaRPr>
          </a:p>
          <a:p>
            <a:pPr marL="342900" indent="-342900" algn="r" rtl="1"/>
            <a:endParaRPr lang="en-US" dirty="0">
              <a:solidFill>
                <a:srgbClr val="002060"/>
              </a:solidFill>
            </a:endParaRPr>
          </a:p>
          <a:p>
            <a:pPr marL="0" indent="0" algn="r" rtl="1">
              <a:buNone/>
            </a:pPr>
            <a:endParaRPr lang="en-US" dirty="0"/>
          </a:p>
        </p:txBody>
      </p:sp>
      <p:sp>
        <p:nvSpPr>
          <p:cNvPr id="4" name="Title 1">
            <a:extLst>
              <a:ext uri="{FF2B5EF4-FFF2-40B4-BE49-F238E27FC236}">
                <a16:creationId xmlns:a16="http://schemas.microsoft.com/office/drawing/2014/main" id="{FC13C8D3-E349-4BF6-AD12-681E97289119}"/>
              </a:ext>
            </a:extLst>
          </p:cNvPr>
          <p:cNvSpPr txBox="1">
            <a:spLocks/>
          </p:cNvSpPr>
          <p:nvPr/>
        </p:nvSpPr>
        <p:spPr>
          <a:xfrm>
            <a:off x="5271312" y="355490"/>
            <a:ext cx="6705600" cy="643028"/>
          </a:xfrm>
          <a:prstGeom prst="rect">
            <a:avLst/>
          </a:prstGeom>
        </p:spPr>
        <p:txBody>
          <a:bodyPr>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rtl="1"/>
            <a:r>
              <a:rPr lang="ar-LB" sz="4000" b="1" dirty="0">
                <a:solidFill>
                  <a:srgbClr val="C00000"/>
                </a:solidFill>
              </a:rPr>
              <a:t>المبادرات والفئات المستهدفة:</a:t>
            </a:r>
            <a:endParaRPr lang="en-US" sz="4000" b="1" dirty="0">
              <a:solidFill>
                <a:srgbClr val="C00000"/>
              </a:solidFill>
            </a:endParaRPr>
          </a:p>
        </p:txBody>
      </p:sp>
      <p:sp>
        <p:nvSpPr>
          <p:cNvPr id="2" name="Slide Number Placeholder 1">
            <a:extLst>
              <a:ext uri="{FF2B5EF4-FFF2-40B4-BE49-F238E27FC236}">
                <a16:creationId xmlns:a16="http://schemas.microsoft.com/office/drawing/2014/main" id="{10247002-47F7-4E80-AEEE-CDC20C049F11}"/>
              </a:ext>
            </a:extLst>
          </p:cNvPr>
          <p:cNvSpPr>
            <a:spLocks noGrp="1"/>
          </p:cNvSpPr>
          <p:nvPr>
            <p:ph type="sldNum" sz="quarter" idx="12"/>
          </p:nvPr>
        </p:nvSpPr>
        <p:spPr/>
        <p:txBody>
          <a:bodyPr/>
          <a:lstStyle/>
          <a:p>
            <a:fld id="{20F3B12A-0569-4606-B9B7-46414E8CFA38}" type="slidenum">
              <a:rPr lang="en-US" smtClean="0"/>
              <a:t>3</a:t>
            </a:fld>
            <a:endParaRPr lang="en-US"/>
          </a:p>
        </p:txBody>
      </p:sp>
    </p:spTree>
    <p:extLst>
      <p:ext uri="{BB962C8B-B14F-4D97-AF65-F5344CB8AC3E}">
        <p14:creationId xmlns:p14="http://schemas.microsoft.com/office/powerpoint/2010/main" val="122183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604E6401-29EE-482E-8C71-8214950C6E77}"/>
              </a:ext>
            </a:extLst>
          </p:cNvPr>
          <p:cNvSpPr txBox="1">
            <a:spLocks noChangeArrowheads="1"/>
          </p:cNvSpPr>
          <p:nvPr/>
        </p:nvSpPr>
        <p:spPr bwMode="auto">
          <a:xfrm rot="16200000">
            <a:off x="-311263" y="4079309"/>
            <a:ext cx="5031241" cy="3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730250" indent="-182563">
              <a:spcBef>
                <a:spcPct val="20000"/>
              </a:spcBef>
              <a:buChar char="•"/>
              <a:defRPr>
                <a:solidFill>
                  <a:schemeClr val="tx1"/>
                </a:solidFill>
                <a:latin typeface="Arial" panose="020B0604020202020204" pitchFamily="34" charset="0"/>
              </a:defRPr>
            </a:lvl3pPr>
            <a:lvl4pPr marL="1004888" indent="-182563">
              <a:spcBef>
                <a:spcPct val="20000"/>
              </a:spcBef>
              <a:buChar char="–"/>
              <a:defRPr sz="2200">
                <a:solidFill>
                  <a:schemeClr val="tx1"/>
                </a:solidFill>
                <a:latin typeface="Arial" panose="020B0604020202020204" pitchFamily="34" charset="0"/>
              </a:defRPr>
            </a:lvl4pPr>
            <a:lvl5pPr marL="1279525" indent="-182563">
              <a:spcBef>
                <a:spcPct val="20000"/>
              </a:spcBef>
              <a:buChar char="»"/>
              <a:defRPr sz="22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22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22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22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lnSpc>
                <a:spcPct val="90000"/>
              </a:lnSpc>
              <a:spcBef>
                <a:spcPts val="857"/>
              </a:spcBef>
              <a:buClr>
                <a:srgbClr val="9E3611"/>
              </a:buClr>
              <a:buSzPct val="85000"/>
              <a:buNone/>
            </a:pPr>
            <a:r>
              <a:rPr lang="ar-DZ" altLang="en-US" sz="2400" dirty="0">
                <a:solidFill>
                  <a:srgbClr val="C00000"/>
                </a:solidFill>
                <a:latin typeface="Times (Body)"/>
              </a:rPr>
              <a:t>تقسم إلى نوعين رئيسيين</a:t>
            </a:r>
            <a:endParaRPr lang="en-GB" altLang="en-US" sz="2400" dirty="0">
              <a:solidFill>
                <a:srgbClr val="C00000"/>
              </a:solidFill>
              <a:latin typeface="Times (Body)"/>
            </a:endParaRPr>
          </a:p>
        </p:txBody>
      </p:sp>
      <p:graphicFrame>
        <p:nvGraphicFramePr>
          <p:cNvPr id="2" name="Diagram 1">
            <a:extLst>
              <a:ext uri="{FF2B5EF4-FFF2-40B4-BE49-F238E27FC236}">
                <a16:creationId xmlns:a16="http://schemas.microsoft.com/office/drawing/2014/main" id="{8277E17B-EF04-40EC-A047-9E7C072967F4}"/>
              </a:ext>
            </a:extLst>
          </p:cNvPr>
          <p:cNvGraphicFramePr/>
          <p:nvPr>
            <p:extLst>
              <p:ext uri="{D42A27DB-BD31-4B8C-83A1-F6EECF244321}">
                <p14:modId xmlns:p14="http://schemas.microsoft.com/office/powerpoint/2010/main" val="92260164"/>
              </p:ext>
            </p:extLst>
          </p:nvPr>
        </p:nvGraphicFramePr>
        <p:xfrm>
          <a:off x="2394857" y="2340429"/>
          <a:ext cx="756557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Rectangle 16">
            <a:extLst>
              <a:ext uri="{FF2B5EF4-FFF2-40B4-BE49-F238E27FC236}">
                <a16:creationId xmlns:a16="http://schemas.microsoft.com/office/drawing/2014/main" id="{95951B0B-060F-4091-BD8D-5E7744BA1556}"/>
              </a:ext>
            </a:extLst>
          </p:cNvPr>
          <p:cNvSpPr>
            <a:spLocks noGrp="1" noChangeArrowheads="1"/>
          </p:cNvSpPr>
          <p:nvPr>
            <p:ph type="title"/>
          </p:nvPr>
        </p:nvSpPr>
        <p:spPr>
          <a:xfrm>
            <a:off x="2324554" y="1541010"/>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سجل</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ات المحاسبة</a:t>
            </a:r>
          </a:p>
        </p:txBody>
      </p:sp>
      <p:sp>
        <p:nvSpPr>
          <p:cNvPr id="35845" name="Slide Number Placeholder 2">
            <a:extLst>
              <a:ext uri="{FF2B5EF4-FFF2-40B4-BE49-F238E27FC236}">
                <a16:creationId xmlns:a16="http://schemas.microsoft.com/office/drawing/2014/main" id="{3937A8CF-D05B-4734-B056-3E116B177F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B2249C-AB2E-4EA6-AB6A-BFC1961B62B6}" type="slidenum">
              <a:rPr lang="en-US" altLang="en-US"/>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548F06-AB67-40A7-A5DF-E467B50F884A}"/>
              </a:ext>
            </a:extLst>
          </p:cNvPr>
          <p:cNvSpPr txBox="1">
            <a:spLocks/>
          </p:cNvSpPr>
          <p:nvPr/>
        </p:nvSpPr>
        <p:spPr>
          <a:xfrm>
            <a:off x="5823857" y="2407331"/>
            <a:ext cx="4408714" cy="4287384"/>
          </a:xfrm>
          <a:prstGeom prst="rect">
            <a:avLst/>
          </a:prstGeom>
        </p:spPr>
        <p:txBody>
          <a:bodyPr/>
          <a:lstStyle>
            <a:lvl1pPr marL="182882" indent="-182882" algn="l" defTabSz="914411"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9"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52"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7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20"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24"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28"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31"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r" rtl="1">
              <a:buClr>
                <a:srgbClr val="D34817">
                  <a:lumMod val="75000"/>
                </a:srgbClr>
              </a:buClr>
              <a:defRPr/>
            </a:pPr>
            <a:r>
              <a:rPr lang="ar-LB" sz="2286" dirty="0">
                <a:solidFill>
                  <a:srgbClr val="222858"/>
                </a:solidFill>
                <a:latin typeface="Times" panose="02020603050405020304" pitchFamily="18" charset="0"/>
                <a:cs typeface="Times" panose="02020603050405020304" pitchFamily="18" charset="0"/>
              </a:rPr>
              <a:t>أهمّ </a:t>
            </a:r>
            <a:r>
              <a:rPr lang="ar-LB" sz="2286" b="1" dirty="0">
                <a:solidFill>
                  <a:srgbClr val="C00000"/>
                </a:solidFill>
                <a:latin typeface="Times" panose="02020603050405020304" pitchFamily="18" charset="0"/>
                <a:cs typeface="Times" panose="02020603050405020304" pitchFamily="18" charset="0"/>
              </a:rPr>
              <a:t>أداة تنظيميّة </a:t>
            </a:r>
            <a:r>
              <a:rPr lang="ar-LB" sz="2286" dirty="0">
                <a:solidFill>
                  <a:srgbClr val="222858"/>
                </a:solidFill>
                <a:latin typeface="Times" panose="02020603050405020304" pitchFamily="18" charset="0"/>
                <a:cs typeface="Times" panose="02020603050405020304" pitchFamily="18" charset="0"/>
              </a:rPr>
              <a:t>لعمليّات المحاسبة ووضع التّقارير</a:t>
            </a:r>
          </a:p>
          <a:p>
            <a:pPr algn="r" rtl="1">
              <a:buClr>
                <a:srgbClr val="D34817">
                  <a:lumMod val="75000"/>
                </a:srgbClr>
              </a:buClr>
              <a:defRPr/>
            </a:pPr>
            <a:endParaRPr lang="ar-LB" sz="2286" dirty="0">
              <a:solidFill>
                <a:srgbClr val="222858"/>
              </a:solidFill>
              <a:latin typeface="Times" panose="02020603050405020304" pitchFamily="18" charset="0"/>
              <a:cs typeface="Times" panose="02020603050405020304" pitchFamily="18" charset="0"/>
            </a:endParaRPr>
          </a:p>
          <a:p>
            <a:pPr algn="r" rtl="1">
              <a:buClr>
                <a:srgbClr val="D34817">
                  <a:lumMod val="75000"/>
                </a:srgbClr>
              </a:buClr>
              <a:defRPr/>
            </a:pPr>
            <a:r>
              <a:rPr lang="ar-LB" sz="2286" dirty="0">
                <a:solidFill>
                  <a:srgbClr val="222858"/>
                </a:solidFill>
                <a:latin typeface="Times" panose="02020603050405020304" pitchFamily="18" charset="0"/>
                <a:cs typeface="Times" panose="02020603050405020304" pitchFamily="18" charset="0"/>
              </a:rPr>
              <a:t>الدّليل المحاسبي يؤمن فرز مختلف أنواع الإيرادات والمصروفات في مجموعة من الفئات المحدّدة مسبقًا أو "الدّليل المحاسبي" الّتي عادةً ما تتبع ترتيبًا منطقيًّا: </a:t>
            </a:r>
          </a:p>
          <a:p>
            <a:pPr lvl="1" algn="r" rtl="1">
              <a:buClr>
                <a:srgbClr val="D34817">
                  <a:lumMod val="75000"/>
                </a:srgbClr>
              </a:buClr>
              <a:buFont typeface="Wingdings" pitchFamily="2" charset="2"/>
              <a:buChar char="ü"/>
              <a:defRPr/>
            </a:pPr>
            <a:r>
              <a:rPr lang="ar-LB" sz="2286" dirty="0">
                <a:solidFill>
                  <a:srgbClr val="222858"/>
                </a:solidFill>
                <a:latin typeface="Times" panose="02020603050405020304" pitchFamily="18" charset="0"/>
                <a:cs typeface="Times" panose="02020603050405020304" pitchFamily="18" charset="0"/>
              </a:rPr>
              <a:t>الدّخل</a:t>
            </a:r>
          </a:p>
          <a:p>
            <a:pPr lvl="1" algn="r" rtl="1">
              <a:buClr>
                <a:srgbClr val="D34817">
                  <a:lumMod val="75000"/>
                </a:srgbClr>
              </a:buClr>
              <a:buFont typeface="Wingdings" pitchFamily="2" charset="2"/>
              <a:buChar char="ü"/>
              <a:defRPr/>
            </a:pPr>
            <a:r>
              <a:rPr lang="ar-LB" sz="2286" dirty="0">
                <a:solidFill>
                  <a:srgbClr val="222858"/>
                </a:solidFill>
                <a:latin typeface="Times" panose="02020603050405020304" pitchFamily="18" charset="0"/>
                <a:cs typeface="Times" panose="02020603050405020304" pitchFamily="18" charset="0"/>
              </a:rPr>
              <a:t>النّفقات</a:t>
            </a:r>
          </a:p>
          <a:p>
            <a:pPr lvl="1" algn="r" rtl="1">
              <a:buClr>
                <a:srgbClr val="D34817">
                  <a:lumMod val="75000"/>
                </a:srgbClr>
              </a:buClr>
              <a:buFont typeface="Wingdings" pitchFamily="2" charset="2"/>
              <a:buChar char="ü"/>
              <a:defRPr/>
            </a:pPr>
            <a:r>
              <a:rPr lang="ar-LB" sz="2286" dirty="0">
                <a:solidFill>
                  <a:srgbClr val="222858"/>
                </a:solidFill>
                <a:latin typeface="Times" panose="02020603050405020304" pitchFamily="18" charset="0"/>
                <a:cs typeface="Times" panose="02020603050405020304" pitchFamily="18" charset="0"/>
              </a:rPr>
              <a:t>الأصول (الممتلكات)</a:t>
            </a:r>
          </a:p>
          <a:p>
            <a:pPr lvl="1" algn="r" rtl="1">
              <a:buClr>
                <a:srgbClr val="D34817">
                  <a:lumMod val="75000"/>
                </a:srgbClr>
              </a:buClr>
              <a:buFont typeface="Wingdings" pitchFamily="2" charset="2"/>
              <a:buChar char="ü"/>
              <a:defRPr/>
            </a:pPr>
            <a:r>
              <a:rPr lang="ar-LB" sz="2286" dirty="0">
                <a:solidFill>
                  <a:srgbClr val="222858"/>
                </a:solidFill>
                <a:latin typeface="Times" panose="02020603050405020304" pitchFamily="18" charset="0"/>
                <a:cs typeface="Times" panose="02020603050405020304" pitchFamily="18" charset="0"/>
              </a:rPr>
              <a:t>الإلتزامات (المستحقّات)</a:t>
            </a:r>
            <a:endParaRPr lang="ar-LB" sz="2286" b="1" dirty="0">
              <a:solidFill>
                <a:srgbClr val="222858"/>
              </a:solidFill>
              <a:latin typeface="Times" panose="02020603050405020304" pitchFamily="18" charset="0"/>
              <a:cs typeface="Times" panose="02020603050405020304" pitchFamily="18" charset="0"/>
            </a:endParaRPr>
          </a:p>
          <a:p>
            <a:pPr marL="195950" lvl="1" indent="0">
              <a:buClr>
                <a:srgbClr val="D34817">
                  <a:lumMod val="75000"/>
                </a:srgbClr>
              </a:buClr>
              <a:buNone/>
              <a:defRPr/>
            </a:pPr>
            <a:endParaRPr lang="en-US" sz="2286" dirty="0">
              <a:solidFill>
                <a:srgbClr val="222858"/>
              </a:solidFill>
              <a:latin typeface="Times" panose="02020603050405020304" pitchFamily="18" charset="0"/>
              <a:cs typeface="Times" panose="02020603050405020304" pitchFamily="18" charset="0"/>
            </a:endParaRPr>
          </a:p>
        </p:txBody>
      </p:sp>
      <p:pic>
        <p:nvPicPr>
          <p:cNvPr id="37891" name="Picture 1">
            <a:extLst>
              <a:ext uri="{FF2B5EF4-FFF2-40B4-BE49-F238E27FC236}">
                <a16:creationId xmlns:a16="http://schemas.microsoft.com/office/drawing/2014/main" id="{8C000E0B-14D9-42FC-96B0-BAFC6C8B5A18}"/>
              </a:ext>
            </a:extLst>
          </p:cNvPr>
          <p:cNvPicPr>
            <a:picLocks noChangeAspect="1"/>
          </p:cNvPicPr>
          <p:nvPr/>
        </p:nvPicPr>
        <p:blipFill>
          <a:blip r:embed="rId3">
            <a:extLst>
              <a:ext uri="{28A0092B-C50C-407E-A947-70E740481C1C}">
                <a14:useLocalDpi xmlns:a14="http://schemas.microsoft.com/office/drawing/2010/main" val="0"/>
              </a:ext>
            </a:extLst>
          </a:blip>
          <a:srcRect l="15067" t="14044" r="14024" b="25568"/>
          <a:stretch>
            <a:fillRect/>
          </a:stretch>
        </p:blipFill>
        <p:spPr bwMode="auto">
          <a:xfrm>
            <a:off x="1992313" y="3211286"/>
            <a:ext cx="3777116" cy="234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6">
            <a:extLst>
              <a:ext uri="{FF2B5EF4-FFF2-40B4-BE49-F238E27FC236}">
                <a16:creationId xmlns:a16="http://schemas.microsoft.com/office/drawing/2014/main" id="{0951FA70-BC6D-4426-8597-E7E3009EEBC6}"/>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الدّليل/ التّصميم المحاسبي</a:t>
            </a:r>
          </a:p>
        </p:txBody>
      </p:sp>
      <p:sp>
        <p:nvSpPr>
          <p:cNvPr id="37893" name="Slide Number Placeholder 1">
            <a:extLst>
              <a:ext uri="{FF2B5EF4-FFF2-40B4-BE49-F238E27FC236}">
                <a16:creationId xmlns:a16="http://schemas.microsoft.com/office/drawing/2014/main" id="{D7513DCA-E638-4A9C-8B82-8D11C9B3A5A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C7D495-E5BC-4B2A-836A-47B62E14FC3D}"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0750D5DF-625E-40C8-B574-C97D8CC8A8EB}"/>
              </a:ext>
            </a:extLst>
          </p:cNvPr>
          <p:cNvPicPr>
            <a:picLocks noChangeAspect="1"/>
          </p:cNvPicPr>
          <p:nvPr/>
        </p:nvPicPr>
        <p:blipFill>
          <a:blip r:embed="rId3">
            <a:extLst>
              <a:ext uri="{28A0092B-C50C-407E-A947-70E740481C1C}">
                <a14:useLocalDpi xmlns:a14="http://schemas.microsoft.com/office/drawing/2010/main" val="0"/>
              </a:ext>
            </a:extLst>
          </a:blip>
          <a:srcRect l="35202"/>
          <a:stretch>
            <a:fillRect/>
          </a:stretch>
        </p:blipFill>
        <p:spPr bwMode="auto">
          <a:xfrm>
            <a:off x="5551714" y="2524125"/>
            <a:ext cx="4990420" cy="368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39F81E2-64F4-4E3F-BEC3-F0B59EF5DFEE}"/>
              </a:ext>
            </a:extLst>
          </p:cNvPr>
          <p:cNvSpPr txBox="1"/>
          <p:nvPr/>
        </p:nvSpPr>
        <p:spPr>
          <a:xfrm>
            <a:off x="1544411" y="2789464"/>
            <a:ext cx="4007304" cy="3170099"/>
          </a:xfrm>
          <a:prstGeom prst="rect">
            <a:avLst/>
          </a:prstGeom>
          <a:noFill/>
        </p:spPr>
        <p:txBody>
          <a:bodyPr>
            <a:spAutoFit/>
          </a:bodyPr>
          <a:lstStyle/>
          <a:p>
            <a:pPr lvl="1" algn="r" rtl="1">
              <a:buClr>
                <a:srgbClr val="D34817">
                  <a:lumMod val="75000"/>
                </a:srgbClr>
              </a:buClr>
              <a:defRPr/>
            </a:pPr>
            <a:r>
              <a:rPr lang="ar-LB" sz="2000" b="1" dirty="0">
                <a:solidFill>
                  <a:srgbClr val="222858"/>
                </a:solidFill>
                <a:cs typeface="Times" panose="02020603050405020304" pitchFamily="18" charset="0"/>
              </a:rPr>
              <a:t>عادةً ما يشمل التّصميم ما يلي:</a:t>
            </a:r>
          </a:p>
          <a:p>
            <a:pPr lvl="1" algn="r" rtl="1">
              <a:buClr>
                <a:srgbClr val="D34817">
                  <a:lumMod val="75000"/>
                </a:srgbClr>
              </a:buClr>
              <a:buFont typeface="Wingdings" panose="05000000000000000000" pitchFamily="2" charset="2"/>
              <a:buChar char="ü"/>
              <a:defRPr/>
            </a:pPr>
            <a:r>
              <a:rPr lang="ar-LB" sz="2000" dirty="0">
                <a:solidFill>
                  <a:srgbClr val="222858"/>
                </a:solidFill>
                <a:cs typeface="Times" panose="02020603050405020304" pitchFamily="18" charset="0"/>
              </a:rPr>
              <a:t>إسم الحساب</a:t>
            </a:r>
          </a:p>
          <a:p>
            <a:pPr lvl="1" algn="r" rtl="1">
              <a:buClr>
                <a:srgbClr val="D34817">
                  <a:lumMod val="75000"/>
                </a:srgbClr>
              </a:buClr>
              <a:buFont typeface="Wingdings" panose="05000000000000000000" pitchFamily="2" charset="2"/>
              <a:buChar char="ü"/>
              <a:defRPr/>
            </a:pPr>
            <a:r>
              <a:rPr lang="ar-LB" sz="2000" dirty="0">
                <a:solidFill>
                  <a:srgbClr val="222858"/>
                </a:solidFill>
                <a:cs typeface="Times" panose="02020603050405020304" pitchFamily="18" charset="0"/>
              </a:rPr>
              <a:t>رقم الحساب (أو رقم المرجع) </a:t>
            </a:r>
          </a:p>
          <a:p>
            <a:pPr lvl="1" algn="r" rtl="1">
              <a:buClr>
                <a:srgbClr val="D34817">
                  <a:lumMod val="75000"/>
                </a:srgbClr>
              </a:buClr>
              <a:buFont typeface="Wingdings" panose="05000000000000000000" pitchFamily="2" charset="2"/>
              <a:buChar char="ü"/>
              <a:defRPr/>
            </a:pPr>
            <a:r>
              <a:rPr lang="ar-LB" sz="2000" dirty="0">
                <a:solidFill>
                  <a:srgbClr val="222858"/>
                </a:solidFill>
                <a:cs typeface="Times" panose="02020603050405020304" pitchFamily="18" charset="0"/>
              </a:rPr>
              <a:t>وصف لاستخدام الحساب – يعزز معالجة التّكاليف بشكل ثابت</a:t>
            </a:r>
          </a:p>
          <a:p>
            <a:pPr algn="r" rtl="1">
              <a:buClr>
                <a:srgbClr val="D34817">
                  <a:lumMod val="75000"/>
                </a:srgbClr>
              </a:buClr>
              <a:defRPr/>
            </a:pPr>
            <a:endParaRPr lang="ar-LB" sz="2000" dirty="0">
              <a:solidFill>
                <a:srgbClr val="222858"/>
              </a:solidFill>
              <a:cs typeface="Times" panose="02020603050405020304" pitchFamily="18" charset="0"/>
            </a:endParaRPr>
          </a:p>
          <a:p>
            <a:pPr marL="326578" indent="-326578" algn="r" rtl="1">
              <a:buClr>
                <a:srgbClr val="D34817">
                  <a:lumMod val="75000"/>
                </a:srgbClr>
              </a:buClr>
              <a:buFont typeface="Wingdings" panose="05000000000000000000" pitchFamily="2" charset="2"/>
              <a:buChar char="§"/>
              <a:defRPr/>
            </a:pPr>
            <a:r>
              <a:rPr lang="ar-LB" sz="2000" dirty="0">
                <a:solidFill>
                  <a:srgbClr val="222858"/>
                </a:solidFill>
                <a:cs typeface="Times" panose="02020603050405020304" pitchFamily="18" charset="0"/>
              </a:rPr>
              <a:t>تملك كل منظّمة دليل محاسبي مختلف</a:t>
            </a:r>
          </a:p>
          <a:p>
            <a:pPr marL="326578" indent="-326578" algn="r" rtl="1">
              <a:buClr>
                <a:srgbClr val="D34817">
                  <a:lumMod val="75000"/>
                </a:srgbClr>
              </a:buClr>
              <a:buFont typeface="Wingdings" panose="05000000000000000000" pitchFamily="2" charset="2"/>
              <a:buChar char="§"/>
              <a:defRPr/>
            </a:pPr>
            <a:r>
              <a:rPr lang="ar-LB" sz="2000" dirty="0">
                <a:solidFill>
                  <a:srgbClr val="222858"/>
                </a:solidFill>
                <a:cs typeface="Times" panose="02020603050405020304" pitchFamily="18" charset="0"/>
              </a:rPr>
              <a:t>يجب استخدام نفس الفئات في الموازنة والتّقارير الماليّة الخاصّة بالمنظّمة، وبالتّالي تعزيز الشّفافية والاتّساق.</a:t>
            </a:r>
            <a:endParaRPr lang="en-US" sz="2000" dirty="0">
              <a:solidFill>
                <a:srgbClr val="222858"/>
              </a:solidFill>
              <a:cs typeface="Times" panose="02020603050405020304" pitchFamily="18" charset="0"/>
            </a:endParaRPr>
          </a:p>
        </p:txBody>
      </p:sp>
      <p:sp>
        <p:nvSpPr>
          <p:cNvPr id="39940" name="Rectangle 16">
            <a:extLst>
              <a:ext uri="{FF2B5EF4-FFF2-40B4-BE49-F238E27FC236}">
                <a16:creationId xmlns:a16="http://schemas.microsoft.com/office/drawing/2014/main" id="{B5E5C0CD-9F82-489E-88D4-2B3DC1FA586F}"/>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الدّليل/ التّصميم المحاسبي</a:t>
            </a:r>
          </a:p>
        </p:txBody>
      </p:sp>
      <p:sp>
        <p:nvSpPr>
          <p:cNvPr id="39941" name="Slide Number Placeholder 1">
            <a:extLst>
              <a:ext uri="{FF2B5EF4-FFF2-40B4-BE49-F238E27FC236}">
                <a16:creationId xmlns:a16="http://schemas.microsoft.com/office/drawing/2014/main" id="{493A290B-2178-4905-982F-A99039755A9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D664B0-D26D-43D6-ADEE-2262B6065EF1}"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a:extLst>
              <a:ext uri="{FF2B5EF4-FFF2-40B4-BE49-F238E27FC236}">
                <a16:creationId xmlns:a16="http://schemas.microsoft.com/office/drawing/2014/main" id="{8A0C8C9C-D076-46BD-8160-5D7BB439DA02}"/>
              </a:ext>
            </a:extLst>
          </p:cNvPr>
          <p:cNvGrpSpPr>
            <a:grpSpLocks/>
          </p:cNvGrpSpPr>
          <p:nvPr/>
        </p:nvGrpSpPr>
        <p:grpSpPr bwMode="auto">
          <a:xfrm>
            <a:off x="1850571" y="2484438"/>
            <a:ext cx="3610429" cy="3611562"/>
            <a:chOff x="7162800" y="3352800"/>
            <a:chExt cx="5054600" cy="5056188"/>
          </a:xfrm>
        </p:grpSpPr>
        <p:pic>
          <p:nvPicPr>
            <p:cNvPr id="2" name="Picture 2">
              <a:extLst>
                <a:ext uri="{FF2B5EF4-FFF2-40B4-BE49-F238E27FC236}">
                  <a16:creationId xmlns:a16="http://schemas.microsoft.com/office/drawing/2014/main" id="{51624184-446F-4E37-99A5-68ED7AF96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352800"/>
              <a:ext cx="5054600" cy="5056188"/>
            </a:xfrm>
            <a:prstGeom prst="rect">
              <a:avLst/>
            </a:prstGeom>
            <a:noFill/>
            <a:ln w="0">
              <a:noFill/>
              <a:miter lim="800000"/>
              <a:headEnd/>
              <a:tailEnd/>
            </a:ln>
            <a:effectLst>
              <a:softEdge rad="317500"/>
            </a:effectLst>
            <a:extLst>
              <a:ext uri="{909E8E84-426E-40DD-AFC4-6F175D3DCCD1}">
                <a14:hiddenFill xmlns:a14="http://schemas.microsoft.com/office/drawing/2010/main">
                  <a:solidFill>
                    <a:srgbClr val="FFFFFF"/>
                  </a:solidFill>
                </a14:hiddenFill>
              </a:ext>
            </a:extLst>
          </p:spPr>
        </p:pic>
        <p:sp>
          <p:nvSpPr>
            <p:cNvPr id="41992" name="TextBox 1">
              <a:extLst>
                <a:ext uri="{FF2B5EF4-FFF2-40B4-BE49-F238E27FC236}">
                  <a16:creationId xmlns:a16="http://schemas.microsoft.com/office/drawing/2014/main" id="{EA306421-82F9-440E-A532-1D4F9A5F98A8}"/>
                </a:ext>
              </a:extLst>
            </p:cNvPr>
            <p:cNvSpPr txBox="1">
              <a:spLocks noChangeArrowheads="1"/>
            </p:cNvSpPr>
            <p:nvPr/>
          </p:nvSpPr>
          <p:spPr bwMode="auto">
            <a:xfrm rot="220205">
              <a:off x="8761132" y="4726443"/>
              <a:ext cx="2701802" cy="621735"/>
            </a:xfrm>
            <a:prstGeom prst="rect">
              <a:avLst/>
            </a:prstGeom>
            <a:solidFill>
              <a:srgbClr val="E5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2286" b="1">
                  <a:cs typeface="Times" panose="02020603050405020304" pitchFamily="18" charset="0"/>
                </a:rPr>
                <a:t>دائن</a:t>
              </a:r>
              <a:endParaRPr lang="en-US" altLang="en-US" sz="2286" b="1">
                <a:cs typeface="Times" panose="02020603050405020304" pitchFamily="18" charset="0"/>
              </a:endParaRPr>
            </a:p>
          </p:txBody>
        </p:sp>
        <p:sp>
          <p:nvSpPr>
            <p:cNvPr id="41993" name="TextBox 2">
              <a:extLst>
                <a:ext uri="{FF2B5EF4-FFF2-40B4-BE49-F238E27FC236}">
                  <a16:creationId xmlns:a16="http://schemas.microsoft.com/office/drawing/2014/main" id="{71310708-ADE9-40AB-8F0E-120FDF2225E2}"/>
                </a:ext>
              </a:extLst>
            </p:cNvPr>
            <p:cNvSpPr txBox="1">
              <a:spLocks noChangeArrowheads="1"/>
            </p:cNvSpPr>
            <p:nvPr/>
          </p:nvSpPr>
          <p:spPr bwMode="auto">
            <a:xfrm rot="1454197">
              <a:off x="8875750" y="6437249"/>
              <a:ext cx="1828800" cy="621735"/>
            </a:xfrm>
            <a:prstGeom prst="rect">
              <a:avLst/>
            </a:prstGeom>
            <a:solidFill>
              <a:srgbClr val="7C80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2286" b="1">
                  <a:cs typeface="Times" panose="02020603050405020304" pitchFamily="18" charset="0"/>
                </a:rPr>
                <a:t>مدين</a:t>
              </a:r>
              <a:endParaRPr lang="en-US" altLang="en-US" sz="2286" b="1">
                <a:cs typeface="Times" panose="02020603050405020304" pitchFamily="18" charset="0"/>
              </a:endParaRPr>
            </a:p>
          </p:txBody>
        </p:sp>
      </p:grpSp>
      <p:sp>
        <p:nvSpPr>
          <p:cNvPr id="41987" name="Rectangle 8">
            <a:extLst>
              <a:ext uri="{FF2B5EF4-FFF2-40B4-BE49-F238E27FC236}">
                <a16:creationId xmlns:a16="http://schemas.microsoft.com/office/drawing/2014/main" id="{69A32F48-D683-4A92-A609-560011FD30E6}"/>
              </a:ext>
            </a:extLst>
          </p:cNvPr>
          <p:cNvSpPr>
            <a:spLocks noChangeArrowheads="1"/>
          </p:cNvSpPr>
          <p:nvPr/>
        </p:nvSpPr>
        <p:spPr bwMode="auto">
          <a:xfrm>
            <a:off x="4522107" y="2177143"/>
            <a:ext cx="5894161" cy="440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ar-LB" altLang="en-US" sz="2286" b="1">
              <a:solidFill>
                <a:srgbClr val="222858"/>
              </a:solidFill>
              <a:cs typeface="Times" panose="02020603050405020304" pitchFamily="18" charset="0"/>
            </a:endParaRPr>
          </a:p>
          <a:p>
            <a:pPr algn="r" rtl="1"/>
            <a:r>
              <a:rPr lang="ar-LB" altLang="en-US" sz="2286" b="1">
                <a:solidFill>
                  <a:srgbClr val="C00000"/>
                </a:solidFill>
                <a:cs typeface="Times" panose="02020603050405020304" pitchFamily="18" charset="0"/>
              </a:rPr>
              <a:t>النّفقات</a:t>
            </a:r>
            <a:r>
              <a:rPr lang="ar-LB" altLang="en-US" sz="2286" b="1">
                <a:solidFill>
                  <a:srgbClr val="222858"/>
                </a:solidFill>
                <a:cs typeface="Times" panose="02020603050405020304" pitchFamily="18" charset="0"/>
              </a:rPr>
              <a:t> </a:t>
            </a:r>
            <a:r>
              <a:rPr lang="ar-LB" altLang="en-US" sz="2286">
                <a:solidFill>
                  <a:srgbClr val="222858"/>
                </a:solidFill>
                <a:cs typeface="Times" panose="02020603050405020304" pitchFamily="18" charset="0"/>
              </a:rPr>
              <a:t>تكون</a:t>
            </a:r>
            <a:r>
              <a:rPr lang="ar-LB" altLang="en-US" sz="2286" b="1">
                <a:solidFill>
                  <a:srgbClr val="222858"/>
                </a:solidFill>
                <a:cs typeface="Times" panose="02020603050405020304" pitchFamily="18" charset="0"/>
              </a:rPr>
              <a:t> </a:t>
            </a:r>
            <a:r>
              <a:rPr lang="ar-LB" altLang="en-US" sz="2286">
                <a:solidFill>
                  <a:srgbClr val="222858"/>
                </a:solidFill>
                <a:cs typeface="Times" panose="02020603050405020304" pitchFamily="18" charset="0"/>
              </a:rPr>
              <a:t>الحسابات مدينة ولها أرصدة مدينة</a:t>
            </a:r>
          </a:p>
          <a:p>
            <a:pPr algn="r" rtl="1"/>
            <a:r>
              <a:rPr lang="ar-LB" altLang="en-US" sz="2286" b="1">
                <a:solidFill>
                  <a:srgbClr val="C00000"/>
                </a:solidFill>
                <a:cs typeface="Times" panose="02020603050405020304" pitchFamily="18" charset="0"/>
              </a:rPr>
              <a:t>الإيرادات</a:t>
            </a:r>
            <a:r>
              <a:rPr lang="ar-LB" altLang="en-US" sz="2286">
                <a:solidFill>
                  <a:srgbClr val="222858"/>
                </a:solidFill>
                <a:cs typeface="Times" panose="02020603050405020304" pitchFamily="18" charset="0"/>
              </a:rPr>
              <a:t> تكون الحسابات دائنة ولها أرصدة دائنة</a:t>
            </a:r>
          </a:p>
          <a:p>
            <a:pPr algn="r" rtl="1"/>
            <a:endParaRPr lang="ar-LB" altLang="en-US" sz="2286">
              <a:solidFill>
                <a:srgbClr val="222858"/>
              </a:solidFill>
              <a:cs typeface="Times" panose="02020603050405020304" pitchFamily="18" charset="0"/>
            </a:endParaRPr>
          </a:p>
          <a:p>
            <a:pPr algn="r" rtl="1"/>
            <a:r>
              <a:rPr lang="ar-LB" altLang="en-US" sz="2286">
                <a:solidFill>
                  <a:srgbClr val="222858"/>
                </a:solidFill>
                <a:cs typeface="Times" panose="02020603050405020304" pitchFamily="18" charset="0"/>
              </a:rPr>
              <a:t>عادةً ما يكون لحسابات</a:t>
            </a:r>
            <a:r>
              <a:rPr lang="ar-LB" altLang="en-US" sz="2286">
                <a:solidFill>
                  <a:srgbClr val="C00000"/>
                </a:solidFill>
                <a:cs typeface="Times" panose="02020603050405020304" pitchFamily="18" charset="0"/>
              </a:rPr>
              <a:t> </a:t>
            </a:r>
            <a:r>
              <a:rPr lang="ar-LB" altLang="en-US" sz="2286" b="1">
                <a:solidFill>
                  <a:srgbClr val="C00000"/>
                </a:solidFill>
                <a:cs typeface="Times" panose="02020603050405020304" pitchFamily="18" charset="0"/>
              </a:rPr>
              <a:t>الأصول</a:t>
            </a:r>
            <a:r>
              <a:rPr lang="ar-LB" altLang="en-US" sz="2286">
                <a:solidFill>
                  <a:srgbClr val="C00000"/>
                </a:solidFill>
                <a:cs typeface="Times" panose="02020603050405020304" pitchFamily="18" charset="0"/>
              </a:rPr>
              <a:t> </a:t>
            </a:r>
            <a:r>
              <a:rPr lang="ar-LB" altLang="en-US" sz="2286">
                <a:solidFill>
                  <a:srgbClr val="222858"/>
                </a:solidFill>
                <a:cs typeface="Times" panose="02020603050405020304" pitchFamily="18" charset="0"/>
              </a:rPr>
              <a:t>أرصدة مدينة </a:t>
            </a:r>
          </a:p>
          <a:p>
            <a:pPr algn="r" rtl="1"/>
            <a:r>
              <a:rPr lang="ar-LB" altLang="en-US" sz="2286">
                <a:solidFill>
                  <a:srgbClr val="222858"/>
                </a:solidFill>
                <a:cs typeface="Times" panose="02020603050405020304" pitchFamily="18" charset="0"/>
              </a:rPr>
              <a:t>لزيادة حساب </a:t>
            </a:r>
            <a:r>
              <a:rPr lang="ar-LB" altLang="en-US" sz="2286" b="1">
                <a:solidFill>
                  <a:srgbClr val="C00000"/>
                </a:solidFill>
                <a:cs typeface="Times" panose="02020603050405020304" pitchFamily="18" charset="0"/>
              </a:rPr>
              <a:t>الأصول</a:t>
            </a:r>
            <a:r>
              <a:rPr lang="ar-LB" altLang="en-US" sz="2286">
                <a:solidFill>
                  <a:srgbClr val="C00000"/>
                </a:solidFill>
                <a:cs typeface="Times" panose="02020603050405020304" pitchFamily="18" charset="0"/>
              </a:rPr>
              <a:t>، </a:t>
            </a:r>
            <a:r>
              <a:rPr lang="ar-LB" altLang="en-US" sz="2286">
                <a:solidFill>
                  <a:srgbClr val="222858"/>
                </a:solidFill>
                <a:cs typeface="Times" panose="02020603050405020304" pitchFamily="18" charset="0"/>
              </a:rPr>
              <a:t>إجعل الحساب مدين </a:t>
            </a:r>
            <a:r>
              <a:rPr lang="en-US" altLang="en-US" sz="2286">
                <a:solidFill>
                  <a:srgbClr val="222858"/>
                </a:solidFill>
                <a:cs typeface="Times" panose="02020603050405020304" pitchFamily="18" charset="0"/>
              </a:rPr>
              <a:t>(Debit)</a:t>
            </a:r>
            <a:endParaRPr lang="ar-LB" altLang="en-US" sz="2286">
              <a:solidFill>
                <a:srgbClr val="222858"/>
              </a:solidFill>
              <a:cs typeface="Times" panose="02020603050405020304" pitchFamily="18" charset="0"/>
            </a:endParaRPr>
          </a:p>
          <a:p>
            <a:pPr algn="r" rtl="1"/>
            <a:r>
              <a:rPr lang="ar-LB" altLang="en-US" sz="2286">
                <a:solidFill>
                  <a:srgbClr val="222858"/>
                </a:solidFill>
                <a:cs typeface="Times" panose="02020603050405020304" pitchFamily="18" charset="0"/>
              </a:rPr>
              <a:t>لخفض حساب </a:t>
            </a:r>
            <a:r>
              <a:rPr lang="ar-LB" altLang="en-US" sz="2286" b="1">
                <a:solidFill>
                  <a:srgbClr val="C00000"/>
                </a:solidFill>
                <a:cs typeface="Times" panose="02020603050405020304" pitchFamily="18" charset="0"/>
              </a:rPr>
              <a:t>الأصول</a:t>
            </a:r>
            <a:r>
              <a:rPr lang="ar-LB" altLang="en-US" sz="2286">
                <a:solidFill>
                  <a:srgbClr val="222858"/>
                </a:solidFill>
                <a:cs typeface="Times" panose="02020603050405020304" pitchFamily="18" charset="0"/>
              </a:rPr>
              <a:t> إجعل الحساب دائن </a:t>
            </a:r>
            <a:r>
              <a:rPr lang="en-US" altLang="en-US" sz="2286">
                <a:solidFill>
                  <a:srgbClr val="222858"/>
                </a:solidFill>
                <a:cs typeface="Times" panose="02020603050405020304" pitchFamily="18" charset="0"/>
              </a:rPr>
              <a:t>(Credit)</a:t>
            </a:r>
            <a:endParaRPr lang="ar-LB" altLang="en-US" sz="2286">
              <a:solidFill>
                <a:srgbClr val="222858"/>
              </a:solidFill>
              <a:cs typeface="Times" panose="02020603050405020304" pitchFamily="18" charset="0"/>
            </a:endParaRPr>
          </a:p>
          <a:p>
            <a:pPr algn="r" rtl="1"/>
            <a:endParaRPr lang="ar-LB" altLang="en-US" sz="2286">
              <a:solidFill>
                <a:srgbClr val="222858"/>
              </a:solidFill>
              <a:cs typeface="Times" panose="02020603050405020304" pitchFamily="18" charset="0"/>
            </a:endParaRPr>
          </a:p>
          <a:p>
            <a:pPr algn="r" rtl="1"/>
            <a:r>
              <a:rPr lang="ar-LB" altLang="en-US" sz="2286">
                <a:solidFill>
                  <a:srgbClr val="222858"/>
                </a:solidFill>
                <a:cs typeface="Times" panose="02020603050405020304" pitchFamily="18" charset="0"/>
              </a:rPr>
              <a:t>عادةً ما يكون لحسابات</a:t>
            </a:r>
            <a:r>
              <a:rPr lang="ar-LB" altLang="en-US" sz="2286">
                <a:solidFill>
                  <a:srgbClr val="C00000"/>
                </a:solidFill>
                <a:cs typeface="Times" panose="02020603050405020304" pitchFamily="18" charset="0"/>
              </a:rPr>
              <a:t> </a:t>
            </a:r>
            <a:r>
              <a:rPr lang="ar-LB" altLang="en-US" sz="2286" b="1">
                <a:solidFill>
                  <a:srgbClr val="C00000"/>
                </a:solidFill>
                <a:cs typeface="Times" panose="02020603050405020304" pitchFamily="18" charset="0"/>
              </a:rPr>
              <a:t>الخصوم</a:t>
            </a:r>
            <a:r>
              <a:rPr lang="ar-LB" altLang="en-US" sz="2286">
                <a:solidFill>
                  <a:srgbClr val="C00000"/>
                </a:solidFill>
                <a:cs typeface="Times" panose="02020603050405020304" pitchFamily="18" charset="0"/>
              </a:rPr>
              <a:t> </a:t>
            </a:r>
            <a:r>
              <a:rPr lang="ar-LB" altLang="en-US" sz="2286">
                <a:solidFill>
                  <a:srgbClr val="222858"/>
                </a:solidFill>
                <a:cs typeface="Times" panose="02020603050405020304" pitchFamily="18" charset="0"/>
              </a:rPr>
              <a:t>أرصدة دائنة </a:t>
            </a:r>
          </a:p>
          <a:p>
            <a:pPr algn="r" rtl="1"/>
            <a:r>
              <a:rPr lang="ar-LB" altLang="en-US" sz="2286">
                <a:solidFill>
                  <a:srgbClr val="222858"/>
                </a:solidFill>
                <a:cs typeface="Times" panose="02020603050405020304" pitchFamily="18" charset="0"/>
              </a:rPr>
              <a:t>لزيادة حساب </a:t>
            </a:r>
            <a:r>
              <a:rPr lang="ar-LB" altLang="en-US" sz="2286" b="1">
                <a:solidFill>
                  <a:srgbClr val="C00000"/>
                </a:solidFill>
                <a:cs typeface="Times" panose="02020603050405020304" pitchFamily="18" charset="0"/>
              </a:rPr>
              <a:t>الخصوم</a:t>
            </a:r>
            <a:r>
              <a:rPr lang="ar-LB" altLang="en-US" sz="2286">
                <a:solidFill>
                  <a:srgbClr val="222858"/>
                </a:solidFill>
                <a:cs typeface="Times" panose="02020603050405020304" pitchFamily="18" charset="0"/>
              </a:rPr>
              <a:t>، إجعل الحساب دائن </a:t>
            </a:r>
            <a:r>
              <a:rPr lang="en-US" altLang="en-US" sz="2286">
                <a:solidFill>
                  <a:srgbClr val="222858"/>
                </a:solidFill>
                <a:cs typeface="Times" panose="02020603050405020304" pitchFamily="18" charset="0"/>
              </a:rPr>
              <a:t>(Credit)</a:t>
            </a:r>
            <a:endParaRPr lang="ar-LB" altLang="en-US" sz="2286">
              <a:solidFill>
                <a:srgbClr val="222858"/>
              </a:solidFill>
              <a:cs typeface="Times" panose="02020603050405020304" pitchFamily="18" charset="0"/>
            </a:endParaRPr>
          </a:p>
          <a:p>
            <a:pPr algn="r" rtl="1"/>
            <a:r>
              <a:rPr lang="ar-LB" altLang="en-US" sz="2286">
                <a:solidFill>
                  <a:srgbClr val="222858"/>
                </a:solidFill>
                <a:cs typeface="Times" panose="02020603050405020304" pitchFamily="18" charset="0"/>
              </a:rPr>
              <a:t>لخفض حساب</a:t>
            </a:r>
            <a:r>
              <a:rPr lang="ar-LB" altLang="en-US" sz="2286">
                <a:solidFill>
                  <a:srgbClr val="C00000"/>
                </a:solidFill>
                <a:cs typeface="Times" panose="02020603050405020304" pitchFamily="18" charset="0"/>
              </a:rPr>
              <a:t> </a:t>
            </a:r>
            <a:r>
              <a:rPr lang="ar-LB" altLang="en-US" sz="2286" b="1">
                <a:solidFill>
                  <a:srgbClr val="C00000"/>
                </a:solidFill>
                <a:cs typeface="Times" panose="02020603050405020304" pitchFamily="18" charset="0"/>
              </a:rPr>
              <a:t>الخصوم</a:t>
            </a:r>
            <a:r>
              <a:rPr lang="ar-LB" altLang="en-US" sz="2286">
                <a:solidFill>
                  <a:srgbClr val="222858"/>
                </a:solidFill>
                <a:cs typeface="Times" panose="02020603050405020304" pitchFamily="18" charset="0"/>
              </a:rPr>
              <a:t>، إجعل الحساب مدين</a:t>
            </a:r>
            <a:r>
              <a:rPr lang="en-US" altLang="en-US" sz="2286">
                <a:solidFill>
                  <a:srgbClr val="222858"/>
                </a:solidFill>
                <a:cs typeface="Times" panose="02020603050405020304" pitchFamily="18" charset="0"/>
              </a:rPr>
              <a:t>(Debit) </a:t>
            </a:r>
            <a:r>
              <a:rPr lang="ar-LB" altLang="en-US" sz="2286">
                <a:solidFill>
                  <a:srgbClr val="222858"/>
                </a:solidFill>
                <a:cs typeface="Times" panose="02020603050405020304" pitchFamily="18" charset="0"/>
              </a:rPr>
              <a:t> </a:t>
            </a:r>
            <a:br>
              <a:rPr lang="en-US" altLang="en-US" sz="2857">
                <a:solidFill>
                  <a:srgbClr val="222858"/>
                </a:solidFill>
                <a:cs typeface="Times" panose="02020603050405020304" pitchFamily="18" charset="0"/>
              </a:rPr>
            </a:br>
            <a:endParaRPr lang="en-US" altLang="en-US" sz="2857">
              <a:solidFill>
                <a:srgbClr val="222858"/>
              </a:solidFill>
              <a:cs typeface="Times" panose="02020603050405020304" pitchFamily="18" charset="0"/>
            </a:endParaRPr>
          </a:p>
        </p:txBody>
      </p:sp>
      <p:sp>
        <p:nvSpPr>
          <p:cNvPr id="41988" name="Rectangle 16">
            <a:extLst>
              <a:ext uri="{FF2B5EF4-FFF2-40B4-BE49-F238E27FC236}">
                <a16:creationId xmlns:a16="http://schemas.microsoft.com/office/drawing/2014/main" id="{078A8291-6520-4245-8418-2595C8AE2336}"/>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الدّليل/ التّصميم المحاسبي</a:t>
            </a:r>
          </a:p>
        </p:txBody>
      </p:sp>
      <p:sp>
        <p:nvSpPr>
          <p:cNvPr id="41989" name="Slide Number Placeholder 2">
            <a:extLst>
              <a:ext uri="{FF2B5EF4-FFF2-40B4-BE49-F238E27FC236}">
                <a16:creationId xmlns:a16="http://schemas.microsoft.com/office/drawing/2014/main" id="{C10510BA-693F-4C6E-A55A-30645CEA75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998BBF-CACC-4BEE-9470-6F3D3A890252}" type="slidenum">
              <a:rPr lang="en-US" altLang="en-US"/>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
            <a:extLst>
              <a:ext uri="{FF2B5EF4-FFF2-40B4-BE49-F238E27FC236}">
                <a16:creationId xmlns:a16="http://schemas.microsoft.com/office/drawing/2014/main" id="{4D38EF46-A59D-45BD-B6ED-84A71763D5AE}"/>
              </a:ext>
            </a:extLst>
          </p:cNvPr>
          <p:cNvPicPr>
            <a:picLocks noChangeAspect="1"/>
          </p:cNvPicPr>
          <p:nvPr/>
        </p:nvPicPr>
        <p:blipFill>
          <a:blip r:embed="rId3">
            <a:extLst>
              <a:ext uri="{28A0092B-C50C-407E-A947-70E740481C1C}">
                <a14:useLocalDpi xmlns:a14="http://schemas.microsoft.com/office/drawing/2010/main" val="0"/>
              </a:ext>
            </a:extLst>
          </a:blip>
          <a:srcRect r="46590"/>
          <a:stretch>
            <a:fillRect/>
          </a:stretch>
        </p:blipFill>
        <p:spPr bwMode="auto">
          <a:xfrm>
            <a:off x="2122714" y="2258611"/>
            <a:ext cx="2975429" cy="3703411"/>
          </a:xfrm>
          <a:prstGeom prst="rect">
            <a:avLst/>
          </a:prstGeom>
          <a:blipFill>
            <a:blip r:embed="rId4"/>
            <a:tile tx="0" ty="0" sx="100000" sy="100000" flip="none" algn="tl"/>
          </a:blipFill>
          <a:ln w="127000">
            <a:noFill/>
            <a:miter lim="800000"/>
            <a:headEnd/>
            <a:tailEnd/>
          </a:ln>
          <a:effectLst>
            <a:softEdge rad="317500"/>
          </a:effectLst>
        </p:spPr>
      </p:pic>
      <p:sp>
        <p:nvSpPr>
          <p:cNvPr id="44035" name="TextBox 1">
            <a:extLst>
              <a:ext uri="{FF2B5EF4-FFF2-40B4-BE49-F238E27FC236}">
                <a16:creationId xmlns:a16="http://schemas.microsoft.com/office/drawing/2014/main" id="{FE5C1293-6B69-4DCB-AABB-0C0E7EF9B7F0}"/>
              </a:ext>
            </a:extLst>
          </p:cNvPr>
          <p:cNvSpPr txBox="1">
            <a:spLocks noChangeArrowheads="1"/>
          </p:cNvSpPr>
          <p:nvPr/>
        </p:nvSpPr>
        <p:spPr bwMode="auto">
          <a:xfrm>
            <a:off x="3810000" y="3677156"/>
            <a:ext cx="1088571" cy="290208"/>
          </a:xfrm>
          <a:prstGeom prst="rect">
            <a:avLst/>
          </a:prstGeom>
          <a:solidFill>
            <a:srgbClr val="E9F0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DZ" altLang="en-US" sz="1286" b="1">
                <a:cs typeface="Times" panose="02020603050405020304" pitchFamily="18" charset="0"/>
              </a:rPr>
              <a:t>مراكز الت</a:t>
            </a:r>
            <a:r>
              <a:rPr lang="ar-LB" altLang="en-US" sz="1286" b="1">
                <a:cs typeface="Times" panose="02020603050405020304" pitchFamily="18" charset="0"/>
              </a:rPr>
              <a:t>ّ</a:t>
            </a:r>
            <a:r>
              <a:rPr lang="ar-DZ" altLang="en-US" sz="1286" b="1">
                <a:cs typeface="Times" panose="02020603050405020304" pitchFamily="18" charset="0"/>
              </a:rPr>
              <a:t>كلفة</a:t>
            </a:r>
          </a:p>
        </p:txBody>
      </p:sp>
      <p:sp>
        <p:nvSpPr>
          <p:cNvPr id="7" name="Rectangle 6">
            <a:extLst>
              <a:ext uri="{FF2B5EF4-FFF2-40B4-BE49-F238E27FC236}">
                <a16:creationId xmlns:a16="http://schemas.microsoft.com/office/drawing/2014/main" id="{221CB60E-C132-41CC-A885-F5A73195CFDD}"/>
              </a:ext>
            </a:extLst>
          </p:cNvPr>
          <p:cNvSpPr/>
          <p:nvPr/>
        </p:nvSpPr>
        <p:spPr>
          <a:xfrm>
            <a:off x="5388429" y="2087388"/>
            <a:ext cx="4913313" cy="4008983"/>
          </a:xfrm>
          <a:prstGeom prst="rect">
            <a:avLst/>
          </a:prstGeom>
        </p:spPr>
        <p:txBody>
          <a:bodyPr>
            <a:spAutoFit/>
          </a:bodyPr>
          <a:lstStyle/>
          <a:p>
            <a:pPr marL="114301" indent="-130633" algn="just" defTabSz="653164" rtl="1">
              <a:lnSpc>
                <a:spcPct val="90000"/>
              </a:lnSpc>
              <a:buClr>
                <a:srgbClr val="D34817">
                  <a:lumMod val="75000"/>
                </a:srgbClr>
              </a:buClr>
              <a:buSzPct val="85000"/>
              <a:buFont typeface="Wingdings" pitchFamily="2" charset="2"/>
              <a:buChar char="§"/>
              <a:defRPr/>
            </a:pPr>
            <a:r>
              <a:rPr lang="ar-LB" sz="2571" dirty="0">
                <a:solidFill>
                  <a:srgbClr val="222858"/>
                </a:solidFill>
                <a:cs typeface="Times" panose="02020603050405020304" pitchFamily="18" charset="0"/>
              </a:rPr>
              <a:t>عندما يتمّ إعطاء المنح لغرض معيّن لا بدّ من تقييدها محاسبيًّا بشكل منفصل بحيث يمكن للمنظّمة أن تثبت للمانحين كيف استخدمت هذه الأموال. </a:t>
            </a:r>
          </a:p>
          <a:p>
            <a:pPr marL="114301" indent="-130633" algn="just" defTabSz="653164" rtl="1">
              <a:lnSpc>
                <a:spcPct val="90000"/>
              </a:lnSpc>
              <a:buClr>
                <a:srgbClr val="D34817">
                  <a:lumMod val="75000"/>
                </a:srgbClr>
              </a:buClr>
              <a:buSzPct val="85000"/>
              <a:buFont typeface="Wingdings" pitchFamily="2" charset="2"/>
              <a:buChar char="§"/>
              <a:defRPr/>
            </a:pPr>
            <a:endParaRPr lang="ar-LB" sz="2571" dirty="0">
              <a:solidFill>
                <a:srgbClr val="222858"/>
              </a:solidFill>
              <a:cs typeface="Times" panose="02020603050405020304" pitchFamily="18" charset="0"/>
            </a:endParaRPr>
          </a:p>
          <a:p>
            <a:pPr marL="114301" indent="-130633" algn="just" defTabSz="653164" rtl="1">
              <a:lnSpc>
                <a:spcPct val="90000"/>
              </a:lnSpc>
              <a:buClr>
                <a:srgbClr val="D34817">
                  <a:lumMod val="75000"/>
                </a:srgbClr>
              </a:buClr>
              <a:buSzPct val="85000"/>
              <a:buFont typeface="Wingdings" pitchFamily="2" charset="2"/>
              <a:buChar char="§"/>
              <a:defRPr/>
            </a:pPr>
            <a:r>
              <a:rPr lang="ar-LB" sz="2571" dirty="0">
                <a:solidFill>
                  <a:srgbClr val="222858"/>
                </a:solidFill>
                <a:cs typeface="Times" panose="02020603050405020304" pitchFamily="18" charset="0"/>
              </a:rPr>
              <a:t>يتمّ تطبيق مراكز التّكلفة عادةً على المشاريع أو الوظائف أو الإدارات، الّتي لها ميزانيّتها ومصادر التّمويل الخاصّة بها. </a:t>
            </a:r>
          </a:p>
          <a:p>
            <a:pPr algn="just" defTabSz="653164" rtl="1">
              <a:lnSpc>
                <a:spcPct val="90000"/>
              </a:lnSpc>
              <a:buClr>
                <a:srgbClr val="D34817">
                  <a:lumMod val="75000"/>
                </a:srgbClr>
              </a:buClr>
              <a:buSzPct val="85000"/>
              <a:defRPr/>
            </a:pPr>
            <a:endParaRPr lang="ar-LB" sz="2571" dirty="0">
              <a:solidFill>
                <a:srgbClr val="222858"/>
              </a:solidFill>
              <a:cs typeface="Times" panose="02020603050405020304" pitchFamily="18" charset="0"/>
            </a:endParaRPr>
          </a:p>
          <a:p>
            <a:pPr marL="114301" indent="-130633" algn="just" defTabSz="653164" rtl="1">
              <a:lnSpc>
                <a:spcPct val="90000"/>
              </a:lnSpc>
              <a:buClr>
                <a:srgbClr val="D34817">
                  <a:lumMod val="75000"/>
                </a:srgbClr>
              </a:buClr>
              <a:buSzPct val="85000"/>
              <a:buFont typeface="Wingdings" pitchFamily="2" charset="2"/>
              <a:buChar char="§"/>
              <a:defRPr/>
            </a:pPr>
            <a:r>
              <a:rPr lang="ar-LB" sz="2571" dirty="0">
                <a:solidFill>
                  <a:srgbClr val="222858"/>
                </a:solidFill>
                <a:cs typeface="Times" panose="02020603050405020304" pitchFamily="18" charset="0"/>
              </a:rPr>
              <a:t>تساعدنا مراكز التّكلفة على تحديد "إلى أي ميزانيّة مشروع أو إدارة تنتمي؟"</a:t>
            </a:r>
          </a:p>
        </p:txBody>
      </p:sp>
      <p:sp>
        <p:nvSpPr>
          <p:cNvPr id="44037" name="Rectangle 16">
            <a:extLst>
              <a:ext uri="{FF2B5EF4-FFF2-40B4-BE49-F238E27FC236}">
                <a16:creationId xmlns:a16="http://schemas.microsoft.com/office/drawing/2014/main" id="{FC7B3B69-D72F-4DFB-9FE8-D30E7DEAAAB6}"/>
              </a:ext>
            </a:extLst>
          </p:cNvPr>
          <p:cNvSpPr>
            <a:spLocks noGrp="1" noChangeArrowheads="1"/>
          </p:cNvSpPr>
          <p:nvPr>
            <p:ph type="title"/>
          </p:nvPr>
        </p:nvSpPr>
        <p:spPr>
          <a:xfrm>
            <a:off x="2324554" y="1189317"/>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مراكز التّكلفة</a:t>
            </a:r>
          </a:p>
        </p:txBody>
      </p:sp>
      <p:sp>
        <p:nvSpPr>
          <p:cNvPr id="44038" name="Slide Number Placeholder 1">
            <a:extLst>
              <a:ext uri="{FF2B5EF4-FFF2-40B4-BE49-F238E27FC236}">
                <a16:creationId xmlns:a16="http://schemas.microsoft.com/office/drawing/2014/main" id="{E00B9887-CB7B-48F3-B285-E9A986C1FBA5}"/>
              </a:ext>
            </a:extLst>
          </p:cNvPr>
          <p:cNvSpPr>
            <a:spLocks noGrp="1"/>
          </p:cNvSpPr>
          <p:nvPr>
            <p:ph type="sldNum" sz="quarter" idx="12"/>
          </p:nvPr>
        </p:nvSpPr>
        <p:spPr>
          <a:xfrm>
            <a:off x="8610600" y="600465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B310C2-923C-42F3-B3D0-D67F99D357B3}" type="slidenum">
              <a:rPr lang="en-US" altLang="en-US"/>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34504A62-8022-44D3-8ADA-35875CDF3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0714" y="1890545"/>
            <a:ext cx="4953000" cy="457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
            <a:extLst>
              <a:ext uri="{FF2B5EF4-FFF2-40B4-BE49-F238E27FC236}">
                <a16:creationId xmlns:a16="http://schemas.microsoft.com/office/drawing/2014/main" id="{0C6E81FB-B842-439A-8015-5188BE1015B3}"/>
              </a:ext>
            </a:extLst>
          </p:cNvPr>
          <p:cNvSpPr>
            <a:spLocks noChangeArrowheads="1"/>
          </p:cNvSpPr>
          <p:nvPr/>
        </p:nvSpPr>
        <p:spPr bwMode="auto">
          <a:xfrm>
            <a:off x="2013857" y="2308965"/>
            <a:ext cx="2721429" cy="32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286" b="1" dirty="0">
                <a:solidFill>
                  <a:srgbClr val="C00000"/>
                </a:solidFill>
                <a:cs typeface="Times" panose="02020603050405020304" pitchFamily="18" charset="0"/>
              </a:rPr>
              <a:t>طلب الشراء</a:t>
            </a:r>
            <a:r>
              <a:rPr lang="ar-LB" altLang="en-US" sz="2286" dirty="0">
                <a:solidFill>
                  <a:srgbClr val="C00000"/>
                </a:solidFill>
                <a:cs typeface="Times" panose="02020603050405020304" pitchFamily="18" charset="0"/>
              </a:rPr>
              <a:t> </a:t>
            </a:r>
            <a:r>
              <a:rPr lang="ar-LB" altLang="en-US" sz="2286" dirty="0">
                <a:solidFill>
                  <a:srgbClr val="222858"/>
                </a:solidFill>
                <a:cs typeface="Times" panose="02020603050405020304" pitchFamily="18" charset="0"/>
              </a:rPr>
              <a:t>هو وثيقة دقيقة لإعلام قسم المشتريات بالمواد الّتي يتعيّن أن يطلبها، كمّيتها، وقيمتها التّقديريّة. يحتوي أيضًا على إذنٍ لمتابعة عمليّة الّشراء. كما يجب أن يتضمّن توقيع الطّالب/ة وموافقة المشرف/ة</a:t>
            </a:r>
            <a:r>
              <a:rPr lang="en-US" altLang="en-US" sz="2286" dirty="0">
                <a:solidFill>
                  <a:srgbClr val="222858"/>
                </a:solidFill>
                <a:cs typeface="Times" panose="02020603050405020304" pitchFamily="18" charset="0"/>
              </a:rPr>
              <a:t>.</a:t>
            </a:r>
          </a:p>
        </p:txBody>
      </p:sp>
      <p:sp>
        <p:nvSpPr>
          <p:cNvPr id="50180" name="Rectangle 16">
            <a:extLst>
              <a:ext uri="{FF2B5EF4-FFF2-40B4-BE49-F238E27FC236}">
                <a16:creationId xmlns:a16="http://schemas.microsoft.com/office/drawing/2014/main" id="{5ABE49F6-7AF7-473C-84D6-718711C6461B}"/>
              </a:ext>
            </a:extLst>
          </p:cNvPr>
          <p:cNvSpPr>
            <a:spLocks noGrp="1" noChangeArrowheads="1"/>
          </p:cNvSpPr>
          <p:nvPr>
            <p:ph type="title"/>
          </p:nvPr>
        </p:nvSpPr>
        <p:spPr>
          <a:xfrm>
            <a:off x="2324554" y="1203385"/>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طلب </a:t>
            </a:r>
            <a:r>
              <a:rPr lang="ar-LB" altLang="en-US" sz="3857" b="1" dirty="0">
                <a:solidFill>
                  <a:srgbClr val="002A6C"/>
                </a:solidFill>
                <a:latin typeface="Times" panose="02020603050405020304" pitchFamily="18" charset="0"/>
                <a:cs typeface="Times" panose="02020603050405020304" pitchFamily="18" charset="0"/>
              </a:rPr>
              <a:t>ال</a:t>
            </a:r>
            <a:r>
              <a:rPr lang="ar-DZ" altLang="en-US" sz="3857" b="1" dirty="0">
                <a:solidFill>
                  <a:srgbClr val="002A6C"/>
                </a:solidFill>
                <a:latin typeface="Times" panose="02020603050405020304" pitchFamily="18" charset="0"/>
                <a:cs typeface="Times" panose="02020603050405020304" pitchFamily="18" charset="0"/>
              </a:rPr>
              <a:t>شراء</a:t>
            </a:r>
          </a:p>
        </p:txBody>
      </p:sp>
      <p:sp>
        <p:nvSpPr>
          <p:cNvPr id="50181" name="Slide Number Placeholder 1">
            <a:extLst>
              <a:ext uri="{FF2B5EF4-FFF2-40B4-BE49-F238E27FC236}">
                <a16:creationId xmlns:a16="http://schemas.microsoft.com/office/drawing/2014/main" id="{D69EF270-3F2C-4BC0-8AE2-979067669E21}"/>
              </a:ext>
            </a:extLst>
          </p:cNvPr>
          <p:cNvSpPr>
            <a:spLocks noGrp="1"/>
          </p:cNvSpPr>
          <p:nvPr>
            <p:ph type="sldNum" sz="quarter" idx="12"/>
          </p:nvPr>
        </p:nvSpPr>
        <p:spPr>
          <a:xfrm>
            <a:off x="8610600" y="601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B35AAB-5BC4-4B1C-AC65-D191D8FD42E8}"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55B6480D-439C-430D-B87B-7A5D5FC9F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2857" y="1554481"/>
            <a:ext cx="4844143" cy="4517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7" name="Rectangle 4">
            <a:extLst>
              <a:ext uri="{FF2B5EF4-FFF2-40B4-BE49-F238E27FC236}">
                <a16:creationId xmlns:a16="http://schemas.microsoft.com/office/drawing/2014/main" id="{4EF0909D-486E-45F4-A89D-B3E6666CFCC3}"/>
              </a:ext>
            </a:extLst>
          </p:cNvPr>
          <p:cNvSpPr>
            <a:spLocks noChangeArrowheads="1"/>
          </p:cNvSpPr>
          <p:nvPr/>
        </p:nvSpPr>
        <p:spPr bwMode="auto">
          <a:xfrm>
            <a:off x="1909536" y="1970634"/>
            <a:ext cx="3261179" cy="36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286" b="1">
                <a:solidFill>
                  <a:srgbClr val="C00000"/>
                </a:solidFill>
                <a:cs typeface="Times" panose="02020603050405020304" pitchFamily="18" charset="0"/>
              </a:rPr>
              <a:t>أمر الشّراء</a:t>
            </a:r>
            <a:r>
              <a:rPr lang="ar-LB" altLang="en-US" sz="2286">
                <a:solidFill>
                  <a:srgbClr val="222858"/>
                </a:solidFill>
                <a:cs typeface="Times" panose="02020603050405020304" pitchFamily="18" charset="0"/>
              </a:rPr>
              <a:t> هو  وثيقة يصدرها المشتري/ة كأذن لعمليّة الشّراء.</a:t>
            </a:r>
          </a:p>
          <a:p>
            <a:pPr algn="just" rtl="1"/>
            <a:r>
              <a:rPr lang="ar-LB" altLang="en-US" sz="2286">
                <a:solidFill>
                  <a:srgbClr val="222858"/>
                </a:solidFill>
                <a:cs typeface="Times" panose="02020603050405020304" pitchFamily="18" charset="0"/>
              </a:rPr>
              <a:t> عندما يوقّع من قبل البائع/ة، يصبح العقد ملزماً للطّرفين. </a:t>
            </a:r>
          </a:p>
          <a:p>
            <a:pPr algn="just" rtl="1"/>
            <a:r>
              <a:rPr lang="ar-LB" altLang="en-US" sz="2286">
                <a:solidFill>
                  <a:srgbClr val="222858"/>
                </a:solidFill>
                <a:cs typeface="Times" panose="02020603050405020304" pitchFamily="18" charset="0"/>
              </a:rPr>
              <a:t>أمر شراء يحدّد الوصف، الكمّيّات، الأسعار، الخصومات، شروط الدّفع، تاريخ التّسليم، الشّحنة، الأحكام والشّروط الأخرى المرتبطة بها، ويحدّد البائع/ة. </a:t>
            </a:r>
            <a:endParaRPr lang="en-US" altLang="en-US" sz="2286">
              <a:solidFill>
                <a:srgbClr val="222858"/>
              </a:solidFill>
              <a:cs typeface="Times" panose="02020603050405020304" pitchFamily="18" charset="0"/>
            </a:endParaRPr>
          </a:p>
        </p:txBody>
      </p:sp>
      <p:sp>
        <p:nvSpPr>
          <p:cNvPr id="52228" name="Rectangle 16">
            <a:extLst>
              <a:ext uri="{FF2B5EF4-FFF2-40B4-BE49-F238E27FC236}">
                <a16:creationId xmlns:a16="http://schemas.microsoft.com/office/drawing/2014/main" id="{8741F900-B93B-486B-99CC-95544E0697BD}"/>
              </a:ext>
            </a:extLst>
          </p:cNvPr>
          <p:cNvSpPr>
            <a:spLocks noGrp="1" noChangeArrowheads="1"/>
          </p:cNvSpPr>
          <p:nvPr>
            <p:ph type="title"/>
          </p:nvPr>
        </p:nvSpPr>
        <p:spPr>
          <a:xfrm>
            <a:off x="2324554" y="809491"/>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أمر </a:t>
            </a:r>
            <a:r>
              <a:rPr lang="ar-LB" altLang="en-US" sz="3857" b="1" dirty="0">
                <a:solidFill>
                  <a:srgbClr val="002A6C"/>
                </a:solidFill>
                <a:latin typeface="Times" panose="02020603050405020304" pitchFamily="18" charset="0"/>
                <a:cs typeface="Times" panose="02020603050405020304" pitchFamily="18" charset="0"/>
              </a:rPr>
              <a:t>ال</a:t>
            </a:r>
            <a:r>
              <a:rPr lang="ar-DZ" altLang="en-US" sz="3857" b="1" dirty="0">
                <a:solidFill>
                  <a:srgbClr val="002A6C"/>
                </a:solidFill>
                <a:latin typeface="Times" panose="02020603050405020304" pitchFamily="18" charset="0"/>
                <a:cs typeface="Times" panose="02020603050405020304" pitchFamily="18" charset="0"/>
              </a:rPr>
              <a:t>ش</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راء</a:t>
            </a:r>
          </a:p>
        </p:txBody>
      </p:sp>
      <p:sp>
        <p:nvSpPr>
          <p:cNvPr id="52229" name="Slide Number Placeholder 1">
            <a:extLst>
              <a:ext uri="{FF2B5EF4-FFF2-40B4-BE49-F238E27FC236}">
                <a16:creationId xmlns:a16="http://schemas.microsoft.com/office/drawing/2014/main" id="{AA6D9FB9-3887-4B32-8F96-A0FF50D88227}"/>
              </a:ext>
            </a:extLst>
          </p:cNvPr>
          <p:cNvSpPr>
            <a:spLocks noGrp="1"/>
          </p:cNvSpPr>
          <p:nvPr>
            <p:ph type="sldNum" sz="quarter" idx="12"/>
          </p:nvPr>
        </p:nvSpPr>
        <p:spPr>
          <a:xfrm>
            <a:off x="8610600" y="562483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70CA0A-C435-4BCC-91E6-489C6C02BE12}" type="slidenum">
              <a:rPr lang="en-US" altLang="en-US"/>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5E2DF23A-AB96-4FE2-98D8-8955EF2F49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0714" y="1942458"/>
            <a:ext cx="5225143" cy="404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1">
            <a:extLst>
              <a:ext uri="{FF2B5EF4-FFF2-40B4-BE49-F238E27FC236}">
                <a16:creationId xmlns:a16="http://schemas.microsoft.com/office/drawing/2014/main" id="{683AC8CE-26EF-42EF-8FB0-A18F3C06930E}"/>
              </a:ext>
            </a:extLst>
          </p:cNvPr>
          <p:cNvSpPr>
            <a:spLocks noChangeArrowheads="1"/>
          </p:cNvSpPr>
          <p:nvPr/>
        </p:nvSpPr>
        <p:spPr bwMode="auto">
          <a:xfrm>
            <a:off x="1796143" y="2525297"/>
            <a:ext cx="3265714" cy="29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286" b="1" dirty="0">
                <a:solidFill>
                  <a:srgbClr val="C00000"/>
                </a:solidFill>
                <a:cs typeface="Times" panose="02020603050405020304" pitchFamily="18" charset="0"/>
              </a:rPr>
              <a:t>قسيمة الدّفع</a:t>
            </a:r>
            <a:r>
              <a:rPr lang="en-US" altLang="en-US" sz="2286" b="1" dirty="0">
                <a:solidFill>
                  <a:srgbClr val="C00000"/>
                </a:solidFill>
                <a:cs typeface="Times" panose="02020603050405020304" pitchFamily="18" charset="0"/>
              </a:rPr>
              <a:t> </a:t>
            </a:r>
            <a:r>
              <a:rPr lang="ar-LB" altLang="en-US" sz="2286" dirty="0">
                <a:solidFill>
                  <a:srgbClr val="222858"/>
                </a:solidFill>
                <a:cs typeface="Times" panose="02020603050405020304" pitchFamily="18" charset="0"/>
              </a:rPr>
              <a:t>هي وثيقة ضروريّة للحصول على إذنٍ خطي لأيَ مدفوعات. تتطلّب المعاملات المصرفيّة، فضلًا عن أيّ معاملة نقديّة، توقيعين معتمدين كحدٍّ أدنى. يجب ترقيمها بشكلٍ مسبق ودعمها بالفاتورة وعمليّة المزايدة في حال وجودها.</a:t>
            </a:r>
            <a:endParaRPr lang="en-US" altLang="en-US" sz="2286" dirty="0">
              <a:solidFill>
                <a:srgbClr val="222858"/>
              </a:solidFill>
              <a:cs typeface="Times" panose="02020603050405020304" pitchFamily="18" charset="0"/>
            </a:endParaRPr>
          </a:p>
        </p:txBody>
      </p:sp>
      <p:sp>
        <p:nvSpPr>
          <p:cNvPr id="54276" name="Rectangle 16">
            <a:extLst>
              <a:ext uri="{FF2B5EF4-FFF2-40B4-BE49-F238E27FC236}">
                <a16:creationId xmlns:a16="http://schemas.microsoft.com/office/drawing/2014/main" id="{F7B355F8-8DD4-4F54-A579-94E3B6EEF058}"/>
              </a:ext>
            </a:extLst>
          </p:cNvPr>
          <p:cNvSpPr>
            <a:spLocks noGrp="1" noChangeArrowheads="1"/>
          </p:cNvSpPr>
          <p:nvPr>
            <p:ph type="title"/>
          </p:nvPr>
        </p:nvSpPr>
        <p:spPr>
          <a:xfrm>
            <a:off x="2324554" y="1161182"/>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قسيمة الد</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فع </a:t>
            </a:r>
          </a:p>
        </p:txBody>
      </p:sp>
      <p:sp>
        <p:nvSpPr>
          <p:cNvPr id="54277" name="Slide Number Placeholder 1">
            <a:extLst>
              <a:ext uri="{FF2B5EF4-FFF2-40B4-BE49-F238E27FC236}">
                <a16:creationId xmlns:a16="http://schemas.microsoft.com/office/drawing/2014/main" id="{9430C8BF-8923-4FE1-BCB3-178DF74ABDB1}"/>
              </a:ext>
            </a:extLst>
          </p:cNvPr>
          <p:cNvSpPr>
            <a:spLocks noGrp="1"/>
          </p:cNvSpPr>
          <p:nvPr>
            <p:ph type="sldNum" sz="quarter" idx="12"/>
          </p:nvPr>
        </p:nvSpPr>
        <p:spPr>
          <a:xfrm>
            <a:off x="8871355" y="6160672"/>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1B60B4-76A4-4F6F-BABA-5231650D5C0C}" type="slidenum">
              <a:rPr lang="en-US" altLang="en-US"/>
              <a:pPr/>
              <a:t>37</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4">
            <a:extLst>
              <a:ext uri="{FF2B5EF4-FFF2-40B4-BE49-F238E27FC236}">
                <a16:creationId xmlns:a16="http://schemas.microsoft.com/office/drawing/2014/main" id="{864DA5B8-348B-4E52-833F-D2F84B839301}"/>
              </a:ext>
            </a:extLst>
          </p:cNvPr>
          <p:cNvGraphicFramePr>
            <a:graphicFrameLocks noChangeAspect="1"/>
          </p:cNvGraphicFramePr>
          <p:nvPr>
            <p:extLst>
              <p:ext uri="{D42A27DB-BD31-4B8C-83A1-F6EECF244321}">
                <p14:modId xmlns:p14="http://schemas.microsoft.com/office/powerpoint/2010/main" val="2627640638"/>
              </p:ext>
            </p:extLst>
          </p:nvPr>
        </p:nvGraphicFramePr>
        <p:xfrm>
          <a:off x="5007714" y="1888770"/>
          <a:ext cx="5132161" cy="4325937"/>
        </p:xfrm>
        <a:graphic>
          <a:graphicData uri="http://schemas.openxmlformats.org/presentationml/2006/ole">
            <mc:AlternateContent xmlns:mc="http://schemas.openxmlformats.org/markup-compatibility/2006">
              <mc:Choice xmlns:v="urn:schemas-microsoft-com:vml" Requires="v">
                <p:oleObj spid="_x0000_s1041" name="Worksheet" r:id="rId4" imgW="9277328" imgH="7848589" progId="Excel.Sheet.8">
                  <p:embed/>
                </p:oleObj>
              </mc:Choice>
              <mc:Fallback>
                <p:oleObj name="Worksheet" r:id="rId4" imgW="9277328" imgH="7848589" progId="Excel.Sheet.8">
                  <p:embed/>
                  <p:pic>
                    <p:nvPicPr>
                      <p:cNvPr id="56322" name="Object 4">
                        <a:extLst>
                          <a:ext uri="{FF2B5EF4-FFF2-40B4-BE49-F238E27FC236}">
                            <a16:creationId xmlns:a16="http://schemas.microsoft.com/office/drawing/2014/main" id="{864DA5B8-348B-4E52-833F-D2F84B839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7714" y="1888770"/>
                        <a:ext cx="5132161" cy="4325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3" name="Rectangle 4">
            <a:extLst>
              <a:ext uri="{FF2B5EF4-FFF2-40B4-BE49-F238E27FC236}">
                <a16:creationId xmlns:a16="http://schemas.microsoft.com/office/drawing/2014/main" id="{85DC1A9D-B500-4C08-B320-C6F393C47BF3}"/>
              </a:ext>
            </a:extLst>
          </p:cNvPr>
          <p:cNvSpPr>
            <a:spLocks noChangeArrowheads="1"/>
          </p:cNvSpPr>
          <p:nvPr/>
        </p:nvSpPr>
        <p:spPr bwMode="auto">
          <a:xfrm>
            <a:off x="1850572" y="3212421"/>
            <a:ext cx="2884714" cy="220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286" b="1">
                <a:solidFill>
                  <a:srgbClr val="C00000"/>
                </a:solidFill>
                <a:cs typeface="Times" panose="02020603050405020304" pitchFamily="18" charset="0"/>
              </a:rPr>
              <a:t>إشعار البضائع الواردة </a:t>
            </a:r>
            <a:r>
              <a:rPr lang="ar-LB" altLang="en-US" sz="2286">
                <a:solidFill>
                  <a:srgbClr val="222858"/>
                </a:solidFill>
                <a:cs typeface="Times" panose="02020603050405020304" pitchFamily="18" charset="0"/>
              </a:rPr>
              <a:t>هو</a:t>
            </a:r>
            <a:r>
              <a:rPr lang="ar-LB" altLang="en-US" sz="2286" b="1">
                <a:solidFill>
                  <a:srgbClr val="C00000"/>
                </a:solidFill>
                <a:cs typeface="Times" panose="02020603050405020304" pitchFamily="18" charset="0"/>
              </a:rPr>
              <a:t> </a:t>
            </a:r>
            <a:r>
              <a:rPr lang="ar-LB" altLang="en-US" sz="2286">
                <a:solidFill>
                  <a:srgbClr val="222858"/>
                </a:solidFill>
                <a:cs typeface="Times" panose="02020603050405020304" pitchFamily="18" charset="0"/>
              </a:rPr>
              <a:t>سجلّ البضائع الواردة عند نقطة الإستلام. ويستخدم هذا السّجل لتأكيد إستلام جميع السّلع وغالباً ما يقارن بأمر الشّراء قبل الدّفع.</a:t>
            </a:r>
            <a:endParaRPr lang="en-US" altLang="en-US" sz="2286">
              <a:solidFill>
                <a:srgbClr val="222858"/>
              </a:solidFill>
              <a:cs typeface="Times" panose="02020603050405020304" pitchFamily="18" charset="0"/>
            </a:endParaRPr>
          </a:p>
        </p:txBody>
      </p:sp>
      <p:sp>
        <p:nvSpPr>
          <p:cNvPr id="56324" name="Rectangle 16">
            <a:extLst>
              <a:ext uri="{FF2B5EF4-FFF2-40B4-BE49-F238E27FC236}">
                <a16:creationId xmlns:a16="http://schemas.microsoft.com/office/drawing/2014/main" id="{33FD1B08-CB3D-4E2F-ACD6-32D03436F37D}"/>
              </a:ext>
            </a:extLst>
          </p:cNvPr>
          <p:cNvSpPr>
            <a:spLocks noGrp="1" noChangeArrowheads="1"/>
          </p:cNvSpPr>
          <p:nvPr>
            <p:ph type="title"/>
          </p:nvPr>
        </p:nvSpPr>
        <p:spPr>
          <a:xfrm>
            <a:off x="2324554" y="1138208"/>
            <a:ext cx="7771946" cy="608919"/>
          </a:xfrm>
        </p:spPr>
        <p:txBody>
          <a:bodyPr/>
          <a:lstStyle/>
          <a:p>
            <a:pPr algn="r" rtl="1"/>
            <a:r>
              <a:rPr lang="ar-DZ" altLang="en-US" sz="3857" b="1" dirty="0">
                <a:solidFill>
                  <a:srgbClr val="002A6C"/>
                </a:solidFill>
                <a:latin typeface="Times" panose="02020603050405020304" pitchFamily="18" charset="0"/>
                <a:cs typeface="Times" panose="02020603050405020304" pitchFamily="18" charset="0"/>
              </a:rPr>
              <a:t>إشعار البضائع الواردة</a:t>
            </a:r>
          </a:p>
        </p:txBody>
      </p:sp>
      <p:sp>
        <p:nvSpPr>
          <p:cNvPr id="56325" name="Slide Number Placeholder 1">
            <a:extLst>
              <a:ext uri="{FF2B5EF4-FFF2-40B4-BE49-F238E27FC236}">
                <a16:creationId xmlns:a16="http://schemas.microsoft.com/office/drawing/2014/main" id="{CED1E922-C35D-4FD3-AC97-41824679E1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5FAD5E-D9E1-4E0E-BCC7-881A91C8000B}" type="slidenum">
              <a:rPr lang="en-US" altLang="en-US"/>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1">
            <a:extLst>
              <a:ext uri="{FF2B5EF4-FFF2-40B4-BE49-F238E27FC236}">
                <a16:creationId xmlns:a16="http://schemas.microsoft.com/office/drawing/2014/main" id="{C28DC445-6DF6-4B9E-952B-1D43D5CF521C}"/>
              </a:ext>
            </a:extLst>
          </p:cNvPr>
          <p:cNvGraphicFramePr>
            <a:graphicFrameLocks noChangeAspect="1"/>
          </p:cNvGraphicFramePr>
          <p:nvPr>
            <p:extLst>
              <p:ext uri="{D42A27DB-BD31-4B8C-83A1-F6EECF244321}">
                <p14:modId xmlns:p14="http://schemas.microsoft.com/office/powerpoint/2010/main" val="2953209590"/>
              </p:ext>
            </p:extLst>
          </p:nvPr>
        </p:nvGraphicFramePr>
        <p:xfrm>
          <a:off x="3244170" y="2608886"/>
          <a:ext cx="5932714" cy="3525384"/>
        </p:xfrm>
        <a:graphic>
          <a:graphicData uri="http://schemas.openxmlformats.org/presentationml/2006/ole">
            <mc:AlternateContent xmlns:mc="http://schemas.openxmlformats.org/markup-compatibility/2006">
              <mc:Choice xmlns:v="urn:schemas-microsoft-com:vml" Requires="v">
                <p:oleObj spid="_x0000_s2065" name="Worksheet" r:id="rId4" imgW="5591285" imgH="4038476" progId="Excel.Sheet.12">
                  <p:embed/>
                </p:oleObj>
              </mc:Choice>
              <mc:Fallback>
                <p:oleObj name="Worksheet" r:id="rId4" imgW="5591285" imgH="4038476" progId="Excel.Sheet.12">
                  <p:embed/>
                  <p:pic>
                    <p:nvPicPr>
                      <p:cNvPr id="58370" name="Object 1">
                        <a:extLst>
                          <a:ext uri="{FF2B5EF4-FFF2-40B4-BE49-F238E27FC236}">
                            <a16:creationId xmlns:a16="http://schemas.microsoft.com/office/drawing/2014/main" id="{C28DC445-6DF6-4B9E-952B-1D43D5CF5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170" y="2608886"/>
                        <a:ext cx="5932714" cy="3525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4">
            <a:extLst>
              <a:ext uri="{FF2B5EF4-FFF2-40B4-BE49-F238E27FC236}">
                <a16:creationId xmlns:a16="http://schemas.microsoft.com/office/drawing/2014/main" id="{F6FFE36D-50F9-48B2-898C-D25A23A0E1E3}"/>
              </a:ext>
            </a:extLst>
          </p:cNvPr>
          <p:cNvSpPr>
            <a:spLocks noChangeArrowheads="1"/>
          </p:cNvSpPr>
          <p:nvPr/>
        </p:nvSpPr>
        <p:spPr bwMode="auto">
          <a:xfrm>
            <a:off x="2529020" y="1977912"/>
            <a:ext cx="7627938" cy="4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lnSpc>
                <a:spcPct val="90000"/>
              </a:lnSpc>
              <a:spcBef>
                <a:spcPts val="857"/>
              </a:spcBef>
              <a:buClr>
                <a:srgbClr val="9E3611"/>
              </a:buClr>
              <a:buSzPct val="85000"/>
            </a:pPr>
            <a:r>
              <a:rPr lang="ar-LB" altLang="en-US" sz="2286" b="1" dirty="0">
                <a:solidFill>
                  <a:srgbClr val="C00000"/>
                </a:solidFill>
                <a:cs typeface="Times" panose="02020603050405020304" pitchFamily="18" charset="0"/>
              </a:rPr>
              <a:t>الإيصال</a:t>
            </a:r>
            <a:r>
              <a:rPr lang="ar-LB" altLang="en-US" sz="2286" dirty="0">
                <a:solidFill>
                  <a:srgbClr val="222858"/>
                </a:solidFill>
                <a:cs typeface="Times" panose="02020603050405020304" pitchFamily="18" charset="0"/>
              </a:rPr>
              <a:t> هو إقرار خطّي باستلام مادّة محدّدة أو مبلغ من المال</a:t>
            </a:r>
            <a:r>
              <a:rPr lang="en-US" altLang="en-US" sz="2286" dirty="0">
                <a:solidFill>
                  <a:srgbClr val="222858"/>
                </a:solidFill>
                <a:cs typeface="Times" panose="02020603050405020304" pitchFamily="18" charset="0"/>
              </a:rPr>
              <a:t>.</a:t>
            </a:r>
          </a:p>
        </p:txBody>
      </p:sp>
      <p:sp>
        <p:nvSpPr>
          <p:cNvPr id="58372" name="Rectangle 16">
            <a:extLst>
              <a:ext uri="{FF2B5EF4-FFF2-40B4-BE49-F238E27FC236}">
                <a16:creationId xmlns:a16="http://schemas.microsoft.com/office/drawing/2014/main" id="{ECDEB434-A3D3-4390-A75A-E43EEB1C8354}"/>
              </a:ext>
            </a:extLst>
          </p:cNvPr>
          <p:cNvSpPr>
            <a:spLocks noGrp="1" noChangeArrowheads="1"/>
          </p:cNvSpPr>
          <p:nvPr>
            <p:ph type="title"/>
          </p:nvPr>
        </p:nvSpPr>
        <p:spPr>
          <a:xfrm>
            <a:off x="2324554" y="1104220"/>
            <a:ext cx="7771946" cy="608919"/>
          </a:xfrm>
        </p:spPr>
        <p:txBody>
          <a:bodyPr/>
          <a:lstStyle/>
          <a:p>
            <a:pPr algn="r"/>
            <a:r>
              <a:rPr lang="ar-LB" altLang="en-US" sz="3857" b="1" dirty="0" err="1">
                <a:solidFill>
                  <a:srgbClr val="002A6C"/>
                </a:solidFill>
                <a:latin typeface="Times" panose="02020603050405020304" pitchFamily="18" charset="0"/>
                <a:cs typeface="Times" panose="02020603050405020304" pitchFamily="18" charset="0"/>
              </a:rPr>
              <a:t>الإ</a:t>
            </a:r>
            <a:r>
              <a:rPr lang="ar-DZ" altLang="en-US" sz="3857" b="1" dirty="0">
                <a:solidFill>
                  <a:srgbClr val="002A6C"/>
                </a:solidFill>
                <a:latin typeface="Times" panose="02020603050405020304" pitchFamily="18" charset="0"/>
                <a:cs typeface="Times" panose="02020603050405020304" pitchFamily="18" charset="0"/>
              </a:rPr>
              <a:t>يصال</a:t>
            </a:r>
            <a:endParaRPr lang="en-US" altLang="en-US" sz="3857" b="1" dirty="0">
              <a:solidFill>
                <a:srgbClr val="002A6C"/>
              </a:solidFill>
              <a:latin typeface="Times" panose="02020603050405020304" pitchFamily="18" charset="0"/>
              <a:cs typeface="Times" panose="02020603050405020304" pitchFamily="18" charset="0"/>
            </a:endParaRPr>
          </a:p>
        </p:txBody>
      </p:sp>
      <p:sp>
        <p:nvSpPr>
          <p:cNvPr id="58373" name="Slide Number Placeholder 1">
            <a:extLst>
              <a:ext uri="{FF2B5EF4-FFF2-40B4-BE49-F238E27FC236}">
                <a16:creationId xmlns:a16="http://schemas.microsoft.com/office/drawing/2014/main" id="{69351D6E-D976-4FD7-9D70-0C580C7496C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64E718-C77E-4B27-97F3-BC9E8FE34720}" type="slidenum">
              <a:rPr lang="en-US" altLang="en-US"/>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D160D5-F2BF-4572-B6F0-99620D60FE82}"/>
              </a:ext>
            </a:extLst>
          </p:cNvPr>
          <p:cNvSpPr txBox="1">
            <a:spLocks/>
          </p:cNvSpPr>
          <p:nvPr/>
        </p:nvSpPr>
        <p:spPr>
          <a:xfrm>
            <a:off x="247650" y="847726"/>
            <a:ext cx="11696700" cy="990599"/>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sz="4000" b="1" dirty="0">
                <a:solidFill>
                  <a:srgbClr val="C00000"/>
                </a:solidFill>
                <a:latin typeface="Gill Sans MT" panose="020B0502020104020203" pitchFamily="34" charset="0"/>
              </a:rPr>
              <a:t>مكونات البرنامج:</a:t>
            </a:r>
            <a:endParaRPr lang="en-US" sz="4000" b="1" dirty="0">
              <a:solidFill>
                <a:srgbClr val="C00000"/>
              </a:solidFill>
              <a:latin typeface="Gill Sans MT" panose="020B0502020104020203" pitchFamily="34" charset="0"/>
            </a:endParaRPr>
          </a:p>
        </p:txBody>
      </p:sp>
      <p:sp>
        <p:nvSpPr>
          <p:cNvPr id="5" name="Subtitle 2">
            <a:extLst>
              <a:ext uri="{FF2B5EF4-FFF2-40B4-BE49-F238E27FC236}">
                <a16:creationId xmlns:a16="http://schemas.microsoft.com/office/drawing/2014/main" id="{EA1DF12D-92A4-429A-8767-42359C6B8423}"/>
              </a:ext>
            </a:extLst>
          </p:cNvPr>
          <p:cNvSpPr txBox="1">
            <a:spLocks/>
          </p:cNvSpPr>
          <p:nvPr/>
        </p:nvSpPr>
        <p:spPr>
          <a:xfrm>
            <a:off x="1562100" y="1756220"/>
            <a:ext cx="10487025" cy="3463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r" rtl="1">
              <a:buFont typeface="+mj-lt"/>
              <a:buAutoNum type="arabicPeriod"/>
            </a:pPr>
            <a:r>
              <a:rPr lang="ar-LB" dirty="0">
                <a:solidFill>
                  <a:srgbClr val="002060"/>
                </a:solidFill>
              </a:rPr>
              <a:t>إدارة المشروع</a:t>
            </a:r>
            <a:endParaRPr lang="en-US" dirty="0">
              <a:solidFill>
                <a:srgbClr val="002060"/>
              </a:solidFill>
            </a:endParaRPr>
          </a:p>
          <a:p>
            <a:pPr marL="514350" indent="-514350" algn="r" rtl="1">
              <a:buFont typeface="+mj-lt"/>
              <a:buAutoNum type="arabicPeriod"/>
            </a:pPr>
            <a:r>
              <a:rPr lang="ar-LB" dirty="0">
                <a:solidFill>
                  <a:srgbClr val="002060"/>
                </a:solidFill>
              </a:rPr>
              <a:t>مشاريع دعم المجتمع المحلّي</a:t>
            </a:r>
            <a:endParaRPr lang="en-US" dirty="0">
              <a:solidFill>
                <a:srgbClr val="002060"/>
              </a:solidFill>
            </a:endParaRPr>
          </a:p>
          <a:p>
            <a:pPr marL="514350" indent="-514350" algn="r" rtl="1">
              <a:buFont typeface="+mj-lt"/>
              <a:buAutoNum type="arabicPeriod"/>
            </a:pPr>
            <a:r>
              <a:rPr lang="ar-LB" dirty="0">
                <a:solidFill>
                  <a:srgbClr val="002060"/>
                </a:solidFill>
              </a:rPr>
              <a:t>تنمية القدرات والدعم التقني	</a:t>
            </a:r>
            <a:endParaRPr lang="en-US" dirty="0">
              <a:solidFill>
                <a:srgbClr val="002060"/>
              </a:solidFill>
            </a:endParaRPr>
          </a:p>
          <a:p>
            <a:pPr marL="514350" indent="-514350" algn="r" rtl="1">
              <a:buFont typeface="+mj-lt"/>
              <a:buAutoNum type="arabicPeriod"/>
            </a:pPr>
            <a:r>
              <a:rPr lang="ar-LB" dirty="0">
                <a:solidFill>
                  <a:srgbClr val="002060"/>
                </a:solidFill>
              </a:rPr>
              <a:t>تنمية القوى العاملة</a:t>
            </a:r>
            <a:endParaRPr lang="en-US" dirty="0">
              <a:solidFill>
                <a:srgbClr val="002060"/>
              </a:solidFill>
            </a:endParaRPr>
          </a:p>
          <a:p>
            <a:pPr marL="514350" indent="-514350" algn="r" rtl="1">
              <a:buFont typeface="+mj-lt"/>
              <a:buAutoNum type="arabicPeriod"/>
            </a:pPr>
            <a:r>
              <a:rPr lang="ar-LB" dirty="0">
                <a:solidFill>
                  <a:srgbClr val="002060"/>
                </a:solidFill>
              </a:rPr>
              <a:t>إدراة مياه الصرف الصحّي </a:t>
            </a:r>
            <a:endParaRPr lang="en-US" dirty="0">
              <a:solidFill>
                <a:srgbClr val="002060"/>
              </a:solidFill>
            </a:endParaRPr>
          </a:p>
        </p:txBody>
      </p:sp>
      <p:sp>
        <p:nvSpPr>
          <p:cNvPr id="2" name="Slide Number Placeholder 1">
            <a:extLst>
              <a:ext uri="{FF2B5EF4-FFF2-40B4-BE49-F238E27FC236}">
                <a16:creationId xmlns:a16="http://schemas.microsoft.com/office/drawing/2014/main" id="{A31980AB-C748-4D62-A696-15820BF126F4}"/>
              </a:ext>
            </a:extLst>
          </p:cNvPr>
          <p:cNvSpPr>
            <a:spLocks noGrp="1"/>
          </p:cNvSpPr>
          <p:nvPr>
            <p:ph type="sldNum" sz="quarter" idx="12"/>
          </p:nvPr>
        </p:nvSpPr>
        <p:spPr/>
        <p:txBody>
          <a:bodyPr/>
          <a:lstStyle/>
          <a:p>
            <a:fld id="{20F3B12A-0569-4606-B9B7-46414E8CFA38}" type="slidenum">
              <a:rPr lang="en-US" smtClean="0"/>
              <a:t>4</a:t>
            </a:fld>
            <a:endParaRPr lang="en-US"/>
          </a:p>
        </p:txBody>
      </p:sp>
    </p:spTree>
    <p:extLst>
      <p:ext uri="{BB962C8B-B14F-4D97-AF65-F5344CB8AC3E}">
        <p14:creationId xmlns:p14="http://schemas.microsoft.com/office/powerpoint/2010/main" val="187426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AB450529-134B-45CD-9C7D-409A2E6459CA}"/>
              </a:ext>
            </a:extLst>
          </p:cNvPr>
          <p:cNvSpPr>
            <a:spLocks noChangeArrowheads="1"/>
          </p:cNvSpPr>
          <p:nvPr/>
        </p:nvSpPr>
        <p:spPr bwMode="auto">
          <a:xfrm>
            <a:off x="1524000" y="1754621"/>
            <a:ext cx="881742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spcBef>
                <a:spcPct val="0"/>
              </a:spcBef>
              <a:buFontTx/>
              <a:buAutoNum type="arabicPeriod"/>
            </a:pPr>
            <a:r>
              <a:rPr lang="ar-LB" altLang="en-US" sz="2000" dirty="0" err="1">
                <a:solidFill>
                  <a:srgbClr val="C00000"/>
                </a:solidFill>
                <a:latin typeface="Times" panose="02020603050405020304" pitchFamily="18" charset="0"/>
                <a:cs typeface="Times" panose="02020603050405020304" pitchFamily="18" charset="0"/>
              </a:rPr>
              <a:t>إسم</a:t>
            </a:r>
            <a:r>
              <a:rPr lang="ar-LB" altLang="en-US" sz="2000" dirty="0">
                <a:solidFill>
                  <a:srgbClr val="C00000"/>
                </a:solidFill>
                <a:latin typeface="Times" panose="02020603050405020304" pitchFamily="18" charset="0"/>
                <a:cs typeface="Times" panose="02020603050405020304" pitchFamily="18" charset="0"/>
              </a:rPr>
              <a:t> المشروع </a:t>
            </a:r>
            <a:r>
              <a:rPr lang="ar-LB" altLang="en-US" sz="2000" dirty="0">
                <a:solidFill>
                  <a:srgbClr val="222858"/>
                </a:solidFill>
                <a:latin typeface="Times" panose="02020603050405020304" pitchFamily="18" charset="0"/>
                <a:cs typeface="Times" panose="02020603050405020304" pitchFamily="18" charset="0"/>
              </a:rPr>
              <a:t>- من أجل التّحديد بأن القسيمة تعود لمشروع معيّن، يتعيّن ختم / وضع علامة </a:t>
            </a:r>
            <a:r>
              <a:rPr lang="ar-LB" altLang="en-US" sz="2000" dirty="0" err="1">
                <a:solidFill>
                  <a:srgbClr val="222858"/>
                </a:solidFill>
                <a:latin typeface="Times" panose="02020603050405020304" pitchFamily="18" charset="0"/>
                <a:cs typeface="Times" panose="02020603050405020304" pitchFamily="18" charset="0"/>
              </a:rPr>
              <a:t>إسم</a:t>
            </a:r>
            <a:r>
              <a:rPr lang="ar-LB" altLang="en-US" sz="2000" dirty="0">
                <a:solidFill>
                  <a:srgbClr val="222858"/>
                </a:solidFill>
                <a:latin typeface="Times" panose="02020603050405020304" pitchFamily="18" charset="0"/>
                <a:cs typeface="Times" panose="02020603050405020304" pitchFamily="18" charset="0"/>
              </a:rPr>
              <a:t> المشروع على القسيمة. </a:t>
            </a:r>
          </a:p>
          <a:p>
            <a:pPr algn="r" rtl="1">
              <a:spcBef>
                <a:spcPct val="0"/>
              </a:spcBef>
              <a:buFontTx/>
              <a:buAutoNum type="arabicPeriod"/>
            </a:pPr>
            <a:endParaRPr lang="ar-LB" altLang="en-US" sz="2000" dirty="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a:pPr>
            <a:r>
              <a:rPr lang="ar-LB" altLang="en-US" sz="2000" dirty="0">
                <a:solidFill>
                  <a:srgbClr val="C00000"/>
                </a:solidFill>
                <a:latin typeface="Times" panose="02020603050405020304" pitchFamily="18" charset="0"/>
                <a:cs typeface="Times" panose="02020603050405020304" pitchFamily="18" charset="0"/>
              </a:rPr>
              <a:t>رقم القسيمة </a:t>
            </a:r>
            <a:r>
              <a:rPr lang="ar-LB" altLang="en-US" sz="2000" dirty="0">
                <a:solidFill>
                  <a:srgbClr val="222858"/>
                </a:solidFill>
                <a:latin typeface="Times" panose="02020603050405020304" pitchFamily="18" charset="0"/>
                <a:cs typeface="Times" panose="02020603050405020304" pitchFamily="18" charset="0"/>
              </a:rPr>
              <a:t>- يجب ترقيم القسيمة كما يجب طبع هذه الأرقام بشكل مسبق. </a:t>
            </a:r>
          </a:p>
          <a:p>
            <a:pPr algn="r" rtl="1">
              <a:spcBef>
                <a:spcPct val="0"/>
              </a:spcBef>
              <a:buFontTx/>
              <a:buAutoNum type="arabicPeriod"/>
            </a:pPr>
            <a:endParaRPr lang="ar-LB" altLang="en-US" sz="2000" dirty="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a:pPr>
            <a:r>
              <a:rPr lang="ar-LB" altLang="en-US" sz="2000" dirty="0">
                <a:solidFill>
                  <a:srgbClr val="C00000"/>
                </a:solidFill>
                <a:latin typeface="Times" panose="02020603050405020304" pitchFamily="18" charset="0"/>
                <a:cs typeface="Times" panose="02020603050405020304" pitchFamily="18" charset="0"/>
              </a:rPr>
              <a:t>تاريخ القسيمة </a:t>
            </a:r>
            <a:r>
              <a:rPr lang="ar-LB" altLang="en-US" sz="2000" dirty="0">
                <a:solidFill>
                  <a:srgbClr val="222858"/>
                </a:solidFill>
                <a:latin typeface="Times" panose="02020603050405020304" pitchFamily="18" charset="0"/>
                <a:cs typeface="Times" panose="02020603050405020304" pitchFamily="18" charset="0"/>
              </a:rPr>
              <a:t>المستخدمة ورقمها التّسلسلي.</a:t>
            </a:r>
          </a:p>
          <a:p>
            <a:pPr algn="r" rtl="1">
              <a:spcBef>
                <a:spcPct val="0"/>
              </a:spcBef>
              <a:buFontTx/>
              <a:buAutoNum type="arabicPeriod"/>
            </a:pPr>
            <a:endParaRPr lang="ar-LB" altLang="en-US" sz="2000" dirty="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a:pPr>
            <a:r>
              <a:rPr lang="ar-LB" altLang="en-US" sz="2000" dirty="0">
                <a:solidFill>
                  <a:srgbClr val="C00000"/>
                </a:solidFill>
                <a:latin typeface="Times" panose="02020603050405020304" pitchFamily="18" charset="0"/>
                <a:cs typeface="Times" panose="02020603050405020304" pitchFamily="18" charset="0"/>
              </a:rPr>
              <a:t>التّصنيف - </a:t>
            </a:r>
            <a:r>
              <a:rPr lang="ar-LB" altLang="en-US" sz="2000" dirty="0">
                <a:solidFill>
                  <a:srgbClr val="222858"/>
                </a:solidFill>
                <a:latin typeface="Times" panose="02020603050405020304" pitchFamily="18" charset="0"/>
                <a:cs typeface="Times" panose="02020603050405020304" pitchFamily="18" charset="0"/>
              </a:rPr>
              <a:t>يتمّ تحديد مراكز التّكلفة وبنود الموازنة بوضوح في الاقتراح. استنادا إلى طبيعة النّفقات، يتمّ التّحقق من صحّة تصنيف النّفقات في مختلف بنود الموازنة كما يظهر في الاقتراح.</a:t>
            </a:r>
          </a:p>
          <a:p>
            <a:pPr algn="r" rtl="1">
              <a:spcBef>
                <a:spcPct val="0"/>
              </a:spcBef>
              <a:buFontTx/>
              <a:buAutoNum type="arabicPeriod"/>
            </a:pPr>
            <a:endParaRPr lang="ar-LB" altLang="en-US" sz="2000" dirty="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a:pPr>
            <a:r>
              <a:rPr lang="ar-LB" altLang="en-US" sz="2000" dirty="0">
                <a:solidFill>
                  <a:srgbClr val="C00000"/>
                </a:solidFill>
                <a:latin typeface="Times" panose="02020603050405020304" pitchFamily="18" charset="0"/>
                <a:cs typeface="Times" panose="02020603050405020304" pitchFamily="18" charset="0"/>
              </a:rPr>
              <a:t>السّرد - </a:t>
            </a:r>
            <a:r>
              <a:rPr lang="ar-LB" altLang="en-US" sz="2000" dirty="0">
                <a:solidFill>
                  <a:srgbClr val="222858"/>
                </a:solidFill>
                <a:latin typeface="Times" panose="02020603050405020304" pitchFamily="18" charset="0"/>
                <a:cs typeface="Times" panose="02020603050405020304" pitchFamily="18" charset="0"/>
              </a:rPr>
              <a:t>يجب أن يكون هناك سرد مفصّل لدعم التّصنيف الّذي يبيّن وصفاً عن الصّفقة.</a:t>
            </a:r>
            <a:endParaRPr lang="ar-LB" altLang="en-US" sz="2000" dirty="0">
              <a:solidFill>
                <a:srgbClr val="C00000"/>
              </a:solidFill>
              <a:latin typeface="Times" panose="02020603050405020304" pitchFamily="18" charset="0"/>
              <a:cs typeface="Times" panose="02020603050405020304" pitchFamily="18" charset="0"/>
            </a:endParaRPr>
          </a:p>
          <a:p>
            <a:pPr algn="r" rtl="1">
              <a:spcBef>
                <a:spcPct val="0"/>
              </a:spcBef>
              <a:buFontTx/>
              <a:buAutoNum type="arabicPeriod"/>
            </a:pPr>
            <a:endParaRPr lang="ar-LB" altLang="en-US" sz="2000" dirty="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a:pPr>
            <a:r>
              <a:rPr lang="ar-LB" altLang="en-US" sz="2000" dirty="0">
                <a:solidFill>
                  <a:srgbClr val="C00000"/>
                </a:solidFill>
                <a:latin typeface="Times" panose="02020603050405020304" pitchFamily="18" charset="0"/>
                <a:cs typeface="Times" panose="02020603050405020304" pitchFamily="18" charset="0"/>
              </a:rPr>
              <a:t>المبلغ - </a:t>
            </a:r>
            <a:r>
              <a:rPr lang="ar-LB" altLang="en-US" sz="2000" dirty="0">
                <a:solidFill>
                  <a:srgbClr val="222858"/>
                </a:solidFill>
                <a:latin typeface="Times" panose="02020603050405020304" pitchFamily="18" charset="0"/>
                <a:cs typeface="Times" panose="02020603050405020304" pitchFamily="18" charset="0"/>
              </a:rPr>
              <a:t>يتمّ التّحقق من أنّ المبلغ المذكور على القسيمة يساوي المبلغ الوارد في الوثائق الدّاعمة، أو يطابق أي تسويات تمّ تنفيذها (على سبيل المثال: المبالغ المعدّلة المدفوعة سلفًا) </a:t>
            </a:r>
          </a:p>
          <a:p>
            <a:pPr algn="r" rtl="1">
              <a:spcBef>
                <a:spcPct val="0"/>
              </a:spcBef>
              <a:buFontTx/>
              <a:buAutoNum type="arabicPeriod"/>
            </a:pPr>
            <a:endParaRPr lang="en-US" altLang="en-US" sz="2000" dirty="0">
              <a:solidFill>
                <a:srgbClr val="222858"/>
              </a:solidFill>
              <a:latin typeface="Times" panose="02020603050405020304" pitchFamily="18" charset="0"/>
              <a:cs typeface="Times" panose="02020603050405020304" pitchFamily="18" charset="0"/>
            </a:endParaRPr>
          </a:p>
        </p:txBody>
      </p:sp>
      <p:sp>
        <p:nvSpPr>
          <p:cNvPr id="60419" name="Rectangle 16">
            <a:extLst>
              <a:ext uri="{FF2B5EF4-FFF2-40B4-BE49-F238E27FC236}">
                <a16:creationId xmlns:a16="http://schemas.microsoft.com/office/drawing/2014/main" id="{2CB3F6CD-A3CB-418E-B0AE-286FEA0E2041}"/>
              </a:ext>
            </a:extLst>
          </p:cNvPr>
          <p:cNvSpPr>
            <a:spLocks noGrp="1" noChangeArrowheads="1"/>
          </p:cNvSpPr>
          <p:nvPr>
            <p:ph type="title"/>
          </p:nvPr>
        </p:nvSpPr>
        <p:spPr>
          <a:xfrm>
            <a:off x="2347331" y="1006438"/>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أساسي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ات الت</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حق</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ق من صح</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القسيمة </a:t>
            </a:r>
          </a:p>
        </p:txBody>
      </p:sp>
      <p:sp>
        <p:nvSpPr>
          <p:cNvPr id="60420" name="Slide Number Placeholder 1">
            <a:extLst>
              <a:ext uri="{FF2B5EF4-FFF2-40B4-BE49-F238E27FC236}">
                <a16:creationId xmlns:a16="http://schemas.microsoft.com/office/drawing/2014/main" id="{EBB354C1-187A-4396-A13A-A3CA59D96370}"/>
              </a:ext>
            </a:extLst>
          </p:cNvPr>
          <p:cNvSpPr>
            <a:spLocks noGrp="1"/>
          </p:cNvSpPr>
          <p:nvPr>
            <p:ph type="sldNum" sz="quarter" idx="12"/>
          </p:nvPr>
        </p:nvSpPr>
        <p:spPr>
          <a:xfrm>
            <a:off x="8214277" y="6234548"/>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AADE4CB-E96C-4611-A852-0102BA78CC68}" type="slidenum">
              <a:rPr lang="en-US" altLang="en-US"/>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C56C24DA-E8DD-48BC-B3A0-09F5266EF67E}"/>
              </a:ext>
            </a:extLst>
          </p:cNvPr>
          <p:cNvSpPr>
            <a:spLocks noChangeArrowheads="1"/>
          </p:cNvSpPr>
          <p:nvPr/>
        </p:nvSpPr>
        <p:spPr bwMode="auto">
          <a:xfrm>
            <a:off x="1494270" y="2059375"/>
            <a:ext cx="898071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spcBef>
                <a:spcPct val="0"/>
              </a:spcBef>
              <a:buFontTx/>
              <a:buAutoNum type="arabicPeriod" startAt="7"/>
            </a:pPr>
            <a:r>
              <a:rPr lang="ar-LB" altLang="en-US" sz="2000">
                <a:solidFill>
                  <a:srgbClr val="C00000"/>
                </a:solidFill>
                <a:latin typeface="Times" panose="02020603050405020304" pitchFamily="18" charset="0"/>
                <a:cs typeface="Times" panose="02020603050405020304" pitchFamily="18" charset="0"/>
              </a:rPr>
              <a:t>الوثائق الدّاعمة – </a:t>
            </a:r>
            <a:r>
              <a:rPr lang="ar-LB" altLang="en-US" sz="2000">
                <a:solidFill>
                  <a:srgbClr val="222858"/>
                </a:solidFill>
                <a:latin typeface="Times" panose="02020603050405020304" pitchFamily="18" charset="0"/>
                <a:cs typeface="Times" panose="02020603050405020304" pitchFamily="18" charset="0"/>
              </a:rPr>
              <a:t>وهي عبارة عن فواتير أصليّة تشكّل الإثبات الحقيقي على المعاملات الّتي تمّ الدّفع على أساسها. ويستند تصنيف النّفقات على طبيعة النّفقات الّتي تظهر في هذه الوثائق ويجب أن يكون المبلغ على القسيمة المبلغ نفسه المذكور في هذه الوثائق.</a:t>
            </a:r>
          </a:p>
          <a:p>
            <a:pPr algn="r" rtl="1">
              <a:spcBef>
                <a:spcPct val="0"/>
              </a:spcBef>
              <a:buFontTx/>
              <a:buAutoNum type="arabicPeriod" startAt="7"/>
            </a:pPr>
            <a:endParaRPr lang="ar-LB" altLang="en-US" sz="2000">
              <a:solidFill>
                <a:srgbClr val="222858"/>
              </a:solidFill>
              <a:latin typeface="Times" panose="02020603050405020304" pitchFamily="18" charset="0"/>
              <a:cs typeface="Times" panose="02020603050405020304" pitchFamily="18" charset="0"/>
            </a:endParaRPr>
          </a:p>
          <a:p>
            <a:pPr algn="r" rtl="1">
              <a:spcBef>
                <a:spcPct val="0"/>
              </a:spcBef>
              <a:buFontTx/>
              <a:buAutoNum type="arabicPeriod" startAt="7"/>
            </a:pPr>
            <a:r>
              <a:rPr lang="ar-LB" altLang="en-US" sz="2000">
                <a:solidFill>
                  <a:srgbClr val="C00000"/>
                </a:solidFill>
                <a:latin typeface="Times" panose="02020603050405020304" pitchFamily="18" charset="0"/>
                <a:cs typeface="Times" panose="02020603050405020304" pitchFamily="18" charset="0"/>
              </a:rPr>
              <a:t> توقيع الشّخص الّذي يعدّ القسيمة.</a:t>
            </a:r>
          </a:p>
          <a:p>
            <a:pPr algn="r" rtl="1">
              <a:spcBef>
                <a:spcPct val="0"/>
              </a:spcBef>
              <a:buFontTx/>
              <a:buAutoNum type="arabicPeriod" startAt="7"/>
            </a:pPr>
            <a:endParaRPr lang="ar-LB" altLang="en-US" sz="2000">
              <a:solidFill>
                <a:srgbClr val="C00000"/>
              </a:solidFill>
              <a:latin typeface="Times" panose="02020603050405020304" pitchFamily="18" charset="0"/>
              <a:cs typeface="Times" panose="02020603050405020304" pitchFamily="18" charset="0"/>
            </a:endParaRPr>
          </a:p>
          <a:p>
            <a:pPr algn="r" rtl="1">
              <a:spcBef>
                <a:spcPct val="0"/>
              </a:spcBef>
              <a:buFontTx/>
              <a:buAutoNum type="arabicPeriod" startAt="7"/>
            </a:pPr>
            <a:r>
              <a:rPr lang="ar-LB" altLang="en-US" sz="2000">
                <a:solidFill>
                  <a:srgbClr val="C00000"/>
                </a:solidFill>
                <a:latin typeface="Times" panose="02020603050405020304" pitchFamily="18" charset="0"/>
                <a:cs typeface="Times" panose="02020603050405020304" pitchFamily="18" charset="0"/>
              </a:rPr>
              <a:t>توقيع الشّخص الذي يجيز الدّفع / القسيمة </a:t>
            </a:r>
            <a:r>
              <a:rPr lang="ar-LB" altLang="en-US" sz="2000">
                <a:solidFill>
                  <a:srgbClr val="222858"/>
                </a:solidFill>
                <a:latin typeface="Times" panose="02020603050405020304" pitchFamily="18" charset="0"/>
                <a:cs typeface="Times" panose="02020603050405020304" pitchFamily="18" charset="0"/>
              </a:rPr>
              <a:t>(للتّأكد من تفويض الصّلاحياّت لكلّ عضوٍ ضمن المنظّمة مخوّل الموافقة على المدفوعات). </a:t>
            </a:r>
          </a:p>
          <a:p>
            <a:pPr algn="r" rtl="1">
              <a:spcBef>
                <a:spcPct val="0"/>
              </a:spcBef>
              <a:buFontTx/>
              <a:buAutoNum type="arabicPeriod" startAt="7"/>
            </a:pPr>
            <a:endParaRPr lang="ar-LB" altLang="en-US" sz="2000">
              <a:solidFill>
                <a:srgbClr val="C00000"/>
              </a:solidFill>
              <a:latin typeface="Times" panose="02020603050405020304" pitchFamily="18" charset="0"/>
              <a:cs typeface="Times" panose="02020603050405020304" pitchFamily="18" charset="0"/>
            </a:endParaRPr>
          </a:p>
          <a:p>
            <a:pPr algn="r" rtl="1">
              <a:spcBef>
                <a:spcPct val="0"/>
              </a:spcBef>
              <a:buFontTx/>
              <a:buAutoNum type="arabicPeriod" startAt="7"/>
            </a:pPr>
            <a:r>
              <a:rPr lang="ar-LB" altLang="en-US" sz="2000">
                <a:solidFill>
                  <a:srgbClr val="C00000"/>
                </a:solidFill>
                <a:latin typeface="Times" panose="02020603050405020304" pitchFamily="18" charset="0"/>
                <a:cs typeface="Times" panose="02020603050405020304" pitchFamily="18" charset="0"/>
              </a:rPr>
              <a:t> توقيع الشّخص الّذي يستلم المبلغ المدفوع، في حال وجد.</a:t>
            </a:r>
          </a:p>
          <a:p>
            <a:pPr algn="r" rtl="1">
              <a:spcBef>
                <a:spcPct val="0"/>
              </a:spcBef>
              <a:buFontTx/>
              <a:buAutoNum type="arabicPeriod" startAt="7"/>
            </a:pPr>
            <a:endParaRPr lang="ar-LB" altLang="en-US" sz="2000">
              <a:solidFill>
                <a:srgbClr val="C00000"/>
              </a:solidFill>
              <a:latin typeface="Times" panose="02020603050405020304" pitchFamily="18" charset="0"/>
              <a:cs typeface="Times" panose="02020603050405020304" pitchFamily="18" charset="0"/>
            </a:endParaRPr>
          </a:p>
          <a:p>
            <a:pPr algn="r" rtl="1">
              <a:spcBef>
                <a:spcPct val="0"/>
              </a:spcBef>
              <a:buFontTx/>
              <a:buAutoNum type="arabicPeriod" startAt="7"/>
            </a:pPr>
            <a:r>
              <a:rPr lang="ar-LB" altLang="en-US" sz="2000">
                <a:solidFill>
                  <a:srgbClr val="C00000"/>
                </a:solidFill>
                <a:latin typeface="Times" panose="02020603050405020304" pitchFamily="18" charset="0"/>
                <a:cs typeface="Times" panose="02020603050405020304" pitchFamily="18" charset="0"/>
              </a:rPr>
              <a:t>ختم القسائم والوثائق الدّاعمة بعبارة ”مدفوع“ بعد الدّفع </a:t>
            </a:r>
            <a:r>
              <a:rPr lang="ar-LB" altLang="en-US" sz="2000">
                <a:solidFill>
                  <a:srgbClr val="222858"/>
                </a:solidFill>
                <a:latin typeface="Times" panose="02020603050405020304" pitchFamily="18" charset="0"/>
                <a:cs typeface="Times" panose="02020603050405020304" pitchFamily="18" charset="0"/>
              </a:rPr>
              <a:t>لتجنّب الدّفع مرّتين وتوفير الأرقام المرجعيّة للقسائم ورقم الشيك عند الاقتضاء.</a:t>
            </a:r>
          </a:p>
        </p:txBody>
      </p:sp>
      <p:sp>
        <p:nvSpPr>
          <p:cNvPr id="62467" name="Rectangle 16">
            <a:extLst>
              <a:ext uri="{FF2B5EF4-FFF2-40B4-BE49-F238E27FC236}">
                <a16:creationId xmlns:a16="http://schemas.microsoft.com/office/drawing/2014/main" id="{EA72EE5E-FF18-4454-956E-6D57EC00040C}"/>
              </a:ext>
            </a:extLst>
          </p:cNvPr>
          <p:cNvSpPr>
            <a:spLocks noGrp="1" noChangeArrowheads="1"/>
          </p:cNvSpPr>
          <p:nvPr>
            <p:ph type="title"/>
          </p:nvPr>
        </p:nvSpPr>
        <p:spPr>
          <a:xfrm>
            <a:off x="2324554" y="1273724"/>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أساسي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ات الت</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حق</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ق من صح</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القسيمة </a:t>
            </a:r>
          </a:p>
        </p:txBody>
      </p:sp>
      <p:sp>
        <p:nvSpPr>
          <p:cNvPr id="62468" name="Slide Number Placeholder 1">
            <a:extLst>
              <a:ext uri="{FF2B5EF4-FFF2-40B4-BE49-F238E27FC236}">
                <a16:creationId xmlns:a16="http://schemas.microsoft.com/office/drawing/2014/main" id="{49615B0A-FFD7-4856-8E3D-7256579E4586}"/>
              </a:ext>
            </a:extLst>
          </p:cNvPr>
          <p:cNvSpPr>
            <a:spLocks noGrp="1"/>
          </p:cNvSpPr>
          <p:nvPr>
            <p:ph type="sldNum" sz="quarter" idx="12"/>
          </p:nvPr>
        </p:nvSpPr>
        <p:spPr>
          <a:xfrm>
            <a:off x="8750526" y="6329535"/>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544E17-B868-47F8-8681-AAFDCC3A68F0}" type="slidenum">
              <a:rPr lang="en-US" altLang="en-US"/>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a:extLst>
              <a:ext uri="{FF2B5EF4-FFF2-40B4-BE49-F238E27FC236}">
                <a16:creationId xmlns:a16="http://schemas.microsoft.com/office/drawing/2014/main" id="{8B1E055E-E998-473A-9C8D-2893470A68C5}"/>
              </a:ext>
            </a:extLst>
          </p:cNvPr>
          <p:cNvSpPr txBox="1">
            <a:spLocks/>
          </p:cNvSpPr>
          <p:nvPr/>
        </p:nvSpPr>
        <p:spPr bwMode="auto">
          <a:xfrm>
            <a:off x="1848304" y="1700120"/>
            <a:ext cx="8493125" cy="418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itchFamily="34" charset="0"/>
              </a:defRPr>
            </a:lvl1pPr>
            <a:lvl2pPr marL="914400" indent="-514350">
              <a:spcBef>
                <a:spcPct val="20000"/>
              </a:spcBef>
              <a:buChar char="–"/>
              <a:defRPr sz="2800">
                <a:solidFill>
                  <a:schemeClr val="tx1"/>
                </a:solidFill>
                <a:latin typeface="Arial" pitchFamily="34" charset="0"/>
              </a:defRPr>
            </a:lvl2pPr>
            <a:lvl3pPr marL="914400" indent="-319088">
              <a:spcBef>
                <a:spcPct val="20000"/>
              </a:spcBef>
              <a:buChar char="•"/>
              <a:defRPr>
                <a:solidFill>
                  <a:schemeClr val="tx1"/>
                </a:solidFill>
                <a:latin typeface="Arial" pitchFamily="34" charset="0"/>
              </a:defRPr>
            </a:lvl3pPr>
            <a:lvl4pPr marL="1371600" indent="-319088">
              <a:spcBef>
                <a:spcPct val="20000"/>
              </a:spcBef>
              <a:buChar char="–"/>
              <a:defRPr sz="2200">
                <a:solidFill>
                  <a:schemeClr val="tx1"/>
                </a:solidFill>
                <a:latin typeface="Arial" pitchFamily="34" charset="0"/>
              </a:defRPr>
            </a:lvl4pPr>
            <a:lvl5pPr marL="1828800" indent="-319088">
              <a:spcBef>
                <a:spcPct val="20000"/>
              </a:spcBef>
              <a:buChar char="»"/>
              <a:defRPr sz="2200">
                <a:solidFill>
                  <a:schemeClr val="tx1"/>
                </a:solidFill>
                <a:latin typeface="Arial" pitchFamily="34" charset="0"/>
              </a:defRPr>
            </a:lvl5pPr>
            <a:lvl6pPr indent="-319088" eaLnBrk="0" fontAlgn="base" hangingPunct="0">
              <a:spcBef>
                <a:spcPct val="20000"/>
              </a:spcBef>
              <a:spcAft>
                <a:spcPct val="0"/>
              </a:spcAft>
              <a:buChar char="»"/>
              <a:defRPr sz="2200">
                <a:solidFill>
                  <a:schemeClr val="tx1"/>
                </a:solidFill>
                <a:latin typeface="Arial" pitchFamily="34" charset="0"/>
              </a:defRPr>
            </a:lvl6pPr>
            <a:lvl7pPr indent="-319088" eaLnBrk="0" fontAlgn="base" hangingPunct="0">
              <a:spcBef>
                <a:spcPct val="20000"/>
              </a:spcBef>
              <a:spcAft>
                <a:spcPct val="0"/>
              </a:spcAft>
              <a:buChar char="»"/>
              <a:defRPr sz="2200">
                <a:solidFill>
                  <a:schemeClr val="tx1"/>
                </a:solidFill>
                <a:latin typeface="Arial" pitchFamily="34" charset="0"/>
              </a:defRPr>
            </a:lvl7pPr>
            <a:lvl8pPr indent="-319088" eaLnBrk="0" fontAlgn="base" hangingPunct="0">
              <a:spcBef>
                <a:spcPct val="20000"/>
              </a:spcBef>
              <a:spcAft>
                <a:spcPct val="0"/>
              </a:spcAft>
              <a:buChar char="»"/>
              <a:defRPr sz="2200">
                <a:solidFill>
                  <a:schemeClr val="tx1"/>
                </a:solidFill>
                <a:latin typeface="Arial" pitchFamily="34" charset="0"/>
              </a:defRPr>
            </a:lvl8pPr>
            <a:lvl9pPr indent="-319088" eaLnBrk="0" fontAlgn="base" hangingPunct="0">
              <a:spcBef>
                <a:spcPct val="20000"/>
              </a:spcBef>
              <a:spcAft>
                <a:spcPct val="0"/>
              </a:spcAft>
              <a:buChar char="»"/>
              <a:defRPr sz="2200">
                <a:solidFill>
                  <a:schemeClr val="tx1"/>
                </a:solidFill>
                <a:latin typeface="Arial" pitchFamily="34" charset="0"/>
              </a:defRPr>
            </a:lvl9pPr>
          </a:lstStyle>
          <a:p>
            <a:pPr algn="r" rtl="1">
              <a:lnSpc>
                <a:spcPct val="80000"/>
              </a:lnSpc>
              <a:spcBef>
                <a:spcPts val="714"/>
              </a:spcBef>
              <a:buFont typeface="Lucida Grande"/>
              <a:buAutoNum type="arabicPeriod"/>
              <a:defRPr/>
            </a:pPr>
            <a:r>
              <a:rPr lang="ar-LB" altLang="en-US" sz="1857" dirty="0">
                <a:solidFill>
                  <a:srgbClr val="222858"/>
                </a:solidFill>
                <a:latin typeface="Times" charset="0"/>
                <a:cs typeface="Times" charset="0"/>
              </a:rPr>
              <a:t>يتمّ تسجيل المعاملات اليوميّة للشّيكات والمدفوعات والمتحصّلات النّقديّة في دفتر النّقد .</a:t>
            </a:r>
          </a:p>
          <a:p>
            <a:pPr lvl="1" algn="r" rtl="1">
              <a:lnSpc>
                <a:spcPct val="80000"/>
              </a:lnSpc>
              <a:spcBef>
                <a:spcPts val="357"/>
              </a:spcBef>
              <a:buFont typeface="Arial" pitchFamily="34" charset="0"/>
              <a:buChar char="•"/>
              <a:defRPr/>
            </a:pPr>
            <a:r>
              <a:rPr lang="ar-LB" altLang="en-US" sz="1857" dirty="0">
                <a:solidFill>
                  <a:srgbClr val="222858"/>
                </a:solidFill>
                <a:latin typeface="Times" charset="0"/>
                <a:cs typeface="Times" charset="0"/>
              </a:rPr>
              <a:t>يجب أن يحفظ  دفتر نقد منفصل لكل حساب مصرفي يستخدم في أيّ مكتب.</a:t>
            </a:r>
          </a:p>
          <a:p>
            <a:pPr lvl="1" algn="r" rtl="1">
              <a:lnSpc>
                <a:spcPct val="80000"/>
              </a:lnSpc>
              <a:spcBef>
                <a:spcPts val="357"/>
              </a:spcBef>
              <a:buFont typeface="Arial" pitchFamily="34" charset="0"/>
              <a:buChar char="•"/>
              <a:defRPr/>
            </a:pPr>
            <a:r>
              <a:rPr lang="ar-LB" altLang="en-US" sz="1857" dirty="0">
                <a:solidFill>
                  <a:srgbClr val="222858"/>
                </a:solidFill>
                <a:latin typeface="Times" charset="0"/>
                <a:cs typeface="Times" charset="0"/>
              </a:rPr>
              <a:t>يمكن استخدام  دفتر النّقد للحفاظ على توفّر رصيد جاري للتّشغيل.</a:t>
            </a:r>
          </a:p>
          <a:p>
            <a:pPr lvl="1" algn="r" rtl="1">
              <a:lnSpc>
                <a:spcPct val="80000"/>
              </a:lnSpc>
              <a:spcBef>
                <a:spcPts val="357"/>
              </a:spcBef>
              <a:buFont typeface="Arial" pitchFamily="34" charset="0"/>
              <a:buChar char="•"/>
              <a:defRPr/>
            </a:pPr>
            <a:r>
              <a:rPr lang="ar-LB" altLang="en-US" sz="1857" dirty="0">
                <a:solidFill>
                  <a:srgbClr val="222858"/>
                </a:solidFill>
                <a:latin typeface="Times" charset="0"/>
                <a:cs typeface="Times" charset="0"/>
              </a:rPr>
              <a:t>يجب ملء صفّ منفصل في دفتر </a:t>
            </a:r>
            <a:r>
              <a:rPr lang="ar-DZ" altLang="en-US" sz="1857" dirty="0">
                <a:solidFill>
                  <a:srgbClr val="002A6C"/>
                </a:solidFill>
                <a:latin typeface="Times" charset="0"/>
                <a:cs typeface="Times" charset="0"/>
              </a:rPr>
              <a:t>الن</a:t>
            </a:r>
            <a:r>
              <a:rPr lang="ar-LB" altLang="en-US" sz="1857" dirty="0">
                <a:solidFill>
                  <a:srgbClr val="002A6C"/>
                </a:solidFill>
                <a:latin typeface="Times" charset="0"/>
                <a:cs typeface="Times" charset="0"/>
              </a:rPr>
              <a:t>ّ</a:t>
            </a:r>
            <a:r>
              <a:rPr lang="ar-DZ" altLang="en-US" sz="1857" dirty="0">
                <a:solidFill>
                  <a:srgbClr val="002A6C"/>
                </a:solidFill>
                <a:latin typeface="Times" charset="0"/>
                <a:cs typeface="Times" charset="0"/>
              </a:rPr>
              <a:t>قد</a:t>
            </a:r>
            <a:r>
              <a:rPr lang="ar-LB" altLang="en-US" sz="1857" dirty="0">
                <a:solidFill>
                  <a:srgbClr val="222858"/>
                </a:solidFill>
                <a:latin typeface="Times" charset="0"/>
                <a:cs typeface="Times" charset="0"/>
              </a:rPr>
              <a:t> لكلّ معاملة .</a:t>
            </a:r>
          </a:p>
          <a:p>
            <a:pPr lvl="1" algn="r" rtl="1">
              <a:lnSpc>
                <a:spcPct val="80000"/>
              </a:lnSpc>
              <a:spcBef>
                <a:spcPts val="357"/>
              </a:spcBef>
              <a:buFont typeface="Arial" pitchFamily="34" charset="0"/>
              <a:buChar char="•"/>
              <a:defRPr/>
            </a:pPr>
            <a:endParaRPr lang="ar-LB" altLang="en-US" sz="1857" dirty="0">
              <a:solidFill>
                <a:srgbClr val="222858"/>
              </a:solidFill>
              <a:latin typeface="Times" charset="0"/>
              <a:cs typeface="Times" charset="0"/>
            </a:endParaRPr>
          </a:p>
          <a:p>
            <a:pPr algn="r" rtl="1">
              <a:lnSpc>
                <a:spcPct val="80000"/>
              </a:lnSpc>
              <a:spcBef>
                <a:spcPts val="714"/>
              </a:spcBef>
              <a:buFont typeface="Lucida Grande"/>
              <a:buAutoNum type="arabicPeriod"/>
              <a:defRPr/>
            </a:pPr>
            <a:r>
              <a:rPr lang="ar-LB" altLang="en-US" sz="1857" dirty="0">
                <a:solidFill>
                  <a:srgbClr val="222858"/>
                </a:solidFill>
                <a:latin typeface="Times" charset="0"/>
                <a:cs typeface="Times" charset="0"/>
              </a:rPr>
              <a:t>يجب على كلّ إدخال أن يتضمّن :</a:t>
            </a:r>
          </a:p>
          <a:p>
            <a:pPr lvl="1" algn="r" rtl="1">
              <a:lnSpc>
                <a:spcPct val="80000"/>
              </a:lnSpc>
              <a:spcBef>
                <a:spcPts val="357"/>
              </a:spcBef>
              <a:buNone/>
              <a:defRPr/>
            </a:pPr>
            <a:r>
              <a:rPr lang="ar-LB" altLang="en-US" sz="1857" dirty="0">
                <a:solidFill>
                  <a:srgbClr val="222858"/>
                </a:solidFill>
                <a:latin typeface="Times" charset="0"/>
                <a:cs typeface="Times" charset="0"/>
              </a:rPr>
              <a:t>أ. </a:t>
            </a:r>
            <a:r>
              <a:rPr lang="ar-LB" altLang="en-US" sz="1857" u="sng" dirty="0">
                <a:solidFill>
                  <a:srgbClr val="C00000"/>
                </a:solidFill>
                <a:latin typeface="Times" charset="0"/>
                <a:cs typeface="Times" charset="0"/>
              </a:rPr>
              <a:t>تاريخ</a:t>
            </a:r>
            <a:r>
              <a:rPr lang="ar-LB" altLang="en-US" sz="1857" dirty="0">
                <a:solidFill>
                  <a:srgbClr val="C00000"/>
                </a:solidFill>
                <a:latin typeface="Times" charset="0"/>
                <a:cs typeface="Times" charset="0"/>
              </a:rPr>
              <a:t> </a:t>
            </a:r>
            <a:r>
              <a:rPr lang="ar-LB" altLang="en-US" sz="1857" dirty="0">
                <a:solidFill>
                  <a:srgbClr val="222858"/>
                </a:solidFill>
                <a:latin typeface="Times" charset="0"/>
                <a:cs typeface="Times" charset="0"/>
              </a:rPr>
              <a:t>استلام الإيصال أو الدّفع</a:t>
            </a:r>
          </a:p>
          <a:p>
            <a:pPr lvl="1" algn="r" rtl="1">
              <a:lnSpc>
                <a:spcPct val="80000"/>
              </a:lnSpc>
              <a:spcBef>
                <a:spcPts val="357"/>
              </a:spcBef>
              <a:buNone/>
              <a:defRPr/>
            </a:pPr>
            <a:r>
              <a:rPr lang="ar-LB" altLang="en-US" sz="1857" dirty="0">
                <a:solidFill>
                  <a:srgbClr val="222858"/>
                </a:solidFill>
                <a:latin typeface="Times" charset="0"/>
                <a:cs typeface="Times" charset="0"/>
              </a:rPr>
              <a:t>ب. </a:t>
            </a:r>
            <a:r>
              <a:rPr lang="ar-LB" altLang="en-US" sz="1857" u="sng" dirty="0">
                <a:solidFill>
                  <a:srgbClr val="C00000"/>
                </a:solidFill>
                <a:latin typeface="Times" charset="0"/>
                <a:cs typeface="Times" charset="0"/>
              </a:rPr>
              <a:t>رقم المرجع </a:t>
            </a:r>
            <a:r>
              <a:rPr lang="ar-LB" altLang="en-US" sz="1857" dirty="0">
                <a:solidFill>
                  <a:srgbClr val="222858"/>
                </a:solidFill>
                <a:latin typeface="Times" charset="0"/>
                <a:cs typeface="Times" charset="0"/>
              </a:rPr>
              <a:t>الذي يمكن أن يكون: </a:t>
            </a:r>
          </a:p>
          <a:p>
            <a:pPr marL="1020556" lvl="1" algn="r" rtl="1">
              <a:lnSpc>
                <a:spcPct val="80000"/>
              </a:lnSpc>
              <a:spcBef>
                <a:spcPts val="357"/>
              </a:spcBef>
              <a:buNone/>
              <a:defRPr/>
            </a:pPr>
            <a:r>
              <a:rPr lang="ar-LB" altLang="en-US" sz="1857" dirty="0">
                <a:solidFill>
                  <a:srgbClr val="222858"/>
                </a:solidFill>
                <a:latin typeface="Times" charset="0"/>
                <a:cs typeface="Times" charset="0"/>
              </a:rPr>
              <a:t>- رقم قسيمة الدّفع أو رقم الشّيك للمدفوعات. </a:t>
            </a:r>
          </a:p>
          <a:p>
            <a:pPr marL="1020556" lvl="1" algn="r" rtl="1">
              <a:lnSpc>
                <a:spcPct val="80000"/>
              </a:lnSpc>
              <a:spcBef>
                <a:spcPts val="357"/>
              </a:spcBef>
              <a:buNone/>
              <a:defRPr/>
            </a:pPr>
            <a:r>
              <a:rPr lang="ar-LB" altLang="en-US" sz="1857" dirty="0">
                <a:solidFill>
                  <a:srgbClr val="222858"/>
                </a:solidFill>
                <a:latin typeface="Times" charset="0"/>
                <a:cs typeface="Times" charset="0"/>
              </a:rPr>
              <a:t>- أمّا بالنّسبة للإيصالات، فيمكن استخدام رقم الإيصال أو رقم الكشف المصرفي (في ما يتعلّق بالفائدة أو التّحويلات الواردة)</a:t>
            </a:r>
          </a:p>
          <a:p>
            <a:pPr lvl="1" algn="r" rtl="1">
              <a:lnSpc>
                <a:spcPct val="80000"/>
              </a:lnSpc>
              <a:spcBef>
                <a:spcPts val="357"/>
              </a:spcBef>
              <a:buNone/>
              <a:defRPr/>
            </a:pPr>
            <a:r>
              <a:rPr lang="ar-LB" altLang="en-US" sz="1857" dirty="0">
                <a:solidFill>
                  <a:srgbClr val="C00000"/>
                </a:solidFill>
                <a:latin typeface="Times" charset="0"/>
                <a:cs typeface="Times" charset="0"/>
              </a:rPr>
              <a:t>ج- </a:t>
            </a:r>
            <a:r>
              <a:rPr lang="ar-LB" altLang="en-US" sz="1857" u="sng" dirty="0">
                <a:solidFill>
                  <a:srgbClr val="C00000"/>
                </a:solidFill>
                <a:latin typeface="Times" charset="0"/>
                <a:cs typeface="Times" charset="0"/>
              </a:rPr>
              <a:t>إسم</a:t>
            </a:r>
            <a:r>
              <a:rPr lang="ar-LB" altLang="en-US" sz="1857" dirty="0">
                <a:solidFill>
                  <a:srgbClr val="C00000"/>
                </a:solidFill>
                <a:latin typeface="Times" charset="0"/>
                <a:cs typeface="Times" charset="0"/>
              </a:rPr>
              <a:t> المورد </a:t>
            </a:r>
            <a:r>
              <a:rPr lang="ar-LB" altLang="en-US" sz="1857" dirty="0">
                <a:solidFill>
                  <a:srgbClr val="222858"/>
                </a:solidFill>
                <a:latin typeface="Times" charset="0"/>
                <a:cs typeface="Times" charset="0"/>
              </a:rPr>
              <a:t>(أو إسم الشّخص الّذي تمّ استلام المبالغ النقديّة منه)</a:t>
            </a:r>
          </a:p>
          <a:p>
            <a:pPr lvl="1" algn="r" rtl="1">
              <a:lnSpc>
                <a:spcPct val="80000"/>
              </a:lnSpc>
              <a:spcBef>
                <a:spcPts val="357"/>
              </a:spcBef>
              <a:buNone/>
              <a:defRPr/>
            </a:pPr>
            <a:r>
              <a:rPr lang="ar-LB" altLang="en-US" sz="1857" dirty="0">
                <a:solidFill>
                  <a:srgbClr val="222858"/>
                </a:solidFill>
                <a:latin typeface="Times" charset="0"/>
                <a:cs typeface="Times" charset="0"/>
              </a:rPr>
              <a:t>د- </a:t>
            </a:r>
            <a:r>
              <a:rPr lang="ar-LB" altLang="en-US" sz="1857" u="sng" dirty="0">
                <a:solidFill>
                  <a:srgbClr val="C00000"/>
                </a:solidFill>
                <a:latin typeface="Times" charset="0"/>
                <a:cs typeface="Times" charset="0"/>
              </a:rPr>
              <a:t>وصف مختصر</a:t>
            </a:r>
            <a:r>
              <a:rPr lang="ar-LB" altLang="en-US" sz="1857" dirty="0">
                <a:solidFill>
                  <a:srgbClr val="C00000"/>
                </a:solidFill>
                <a:latin typeface="Times" charset="0"/>
                <a:cs typeface="Times" charset="0"/>
              </a:rPr>
              <a:t> </a:t>
            </a:r>
            <a:r>
              <a:rPr lang="ar-LB" altLang="en-US" sz="1857" dirty="0">
                <a:solidFill>
                  <a:srgbClr val="222858"/>
                </a:solidFill>
                <a:latin typeface="Times" charset="0"/>
                <a:cs typeface="Times" charset="0"/>
              </a:rPr>
              <a:t>للإيصال أو البضائع / الخدمات الّتي تمّ شراؤها (يجب أن تكون دقيقة قدر الأمكان)</a:t>
            </a:r>
          </a:p>
          <a:p>
            <a:pPr lvl="1" algn="r" rtl="1">
              <a:lnSpc>
                <a:spcPct val="80000"/>
              </a:lnSpc>
              <a:spcBef>
                <a:spcPts val="357"/>
              </a:spcBef>
              <a:buNone/>
              <a:defRPr/>
            </a:pPr>
            <a:r>
              <a:rPr lang="ar-LB" altLang="en-US" sz="1857" dirty="0">
                <a:solidFill>
                  <a:srgbClr val="222858"/>
                </a:solidFill>
                <a:latin typeface="Times" charset="0"/>
                <a:cs typeface="Times" charset="0"/>
              </a:rPr>
              <a:t>ه- </a:t>
            </a:r>
            <a:r>
              <a:rPr lang="ar-LB" altLang="en-US" sz="1857" u="sng" dirty="0">
                <a:solidFill>
                  <a:srgbClr val="C00000"/>
                </a:solidFill>
                <a:latin typeface="Times" charset="0"/>
                <a:cs typeface="Times" charset="0"/>
              </a:rPr>
              <a:t>رمز الحسابات ذات الصلة</a:t>
            </a:r>
            <a:r>
              <a:rPr lang="ar-LB" altLang="en-US" sz="1857" dirty="0">
                <a:solidFill>
                  <a:srgbClr val="C00000"/>
                </a:solidFill>
                <a:latin typeface="Times" charset="0"/>
                <a:cs typeface="Times" charset="0"/>
              </a:rPr>
              <a:t> </a:t>
            </a:r>
            <a:r>
              <a:rPr lang="ar-LB" altLang="en-US" sz="1857" dirty="0">
                <a:solidFill>
                  <a:srgbClr val="222858"/>
                </a:solidFill>
                <a:latin typeface="Times" charset="0"/>
                <a:cs typeface="Times" charset="0"/>
              </a:rPr>
              <a:t>(مع الإحتفاظ بلائحة برموز الحساب على مكتبك)</a:t>
            </a:r>
          </a:p>
          <a:p>
            <a:pPr lvl="1" algn="r" rtl="1">
              <a:lnSpc>
                <a:spcPct val="80000"/>
              </a:lnSpc>
              <a:spcBef>
                <a:spcPts val="357"/>
              </a:spcBef>
              <a:buNone/>
              <a:defRPr/>
            </a:pPr>
            <a:r>
              <a:rPr lang="ar-LB" altLang="en-US" sz="1857" dirty="0">
                <a:solidFill>
                  <a:srgbClr val="222858"/>
                </a:solidFill>
                <a:latin typeface="Times" charset="0"/>
                <a:cs typeface="Times" charset="0"/>
              </a:rPr>
              <a:t>و- </a:t>
            </a:r>
            <a:r>
              <a:rPr lang="ar-LB" altLang="en-US" sz="1857" u="sng" dirty="0">
                <a:solidFill>
                  <a:srgbClr val="C00000"/>
                </a:solidFill>
                <a:latin typeface="Times" charset="0"/>
                <a:cs typeface="Times" charset="0"/>
              </a:rPr>
              <a:t>المبلغ</a:t>
            </a:r>
            <a:r>
              <a:rPr lang="ar-LB" altLang="en-US" sz="1857" u="sng" dirty="0">
                <a:solidFill>
                  <a:srgbClr val="222858"/>
                </a:solidFill>
                <a:latin typeface="Times" charset="0"/>
                <a:cs typeface="Times" charset="0"/>
              </a:rPr>
              <a:t> </a:t>
            </a:r>
            <a:r>
              <a:rPr lang="ar-LB" altLang="en-US" sz="1857" dirty="0">
                <a:solidFill>
                  <a:srgbClr val="222858"/>
                </a:solidFill>
                <a:latin typeface="Times" charset="0"/>
                <a:cs typeface="Times" charset="0"/>
              </a:rPr>
              <a:t>الّذي تمّ استلامه في عامود الإيصالات أو إنفاقه في عامود المدفوعات.</a:t>
            </a:r>
          </a:p>
        </p:txBody>
      </p:sp>
      <p:sp>
        <p:nvSpPr>
          <p:cNvPr id="64515" name="Rectangle 16">
            <a:extLst>
              <a:ext uri="{FF2B5EF4-FFF2-40B4-BE49-F238E27FC236}">
                <a16:creationId xmlns:a16="http://schemas.microsoft.com/office/drawing/2014/main" id="{54ED975F-6EBF-48AE-B5DE-9FBAEFB8712B}"/>
              </a:ext>
            </a:extLst>
          </p:cNvPr>
          <p:cNvSpPr>
            <a:spLocks noGrp="1" noChangeArrowheads="1"/>
          </p:cNvSpPr>
          <p:nvPr>
            <p:ph type="title"/>
          </p:nvPr>
        </p:nvSpPr>
        <p:spPr>
          <a:xfrm>
            <a:off x="2324554" y="893897"/>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دفتر الن</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قد</a:t>
            </a:r>
          </a:p>
        </p:txBody>
      </p:sp>
      <p:sp>
        <p:nvSpPr>
          <p:cNvPr id="64516" name="Slide Number Placeholder 1">
            <a:extLst>
              <a:ext uri="{FF2B5EF4-FFF2-40B4-BE49-F238E27FC236}">
                <a16:creationId xmlns:a16="http://schemas.microsoft.com/office/drawing/2014/main" id="{F62389D2-630B-46CE-A2F2-DEA584B8DFFB}"/>
              </a:ext>
            </a:extLst>
          </p:cNvPr>
          <p:cNvSpPr>
            <a:spLocks noGrp="1"/>
          </p:cNvSpPr>
          <p:nvPr>
            <p:ph type="sldNum" sz="quarter" idx="12"/>
          </p:nvPr>
        </p:nvSpPr>
        <p:spPr>
          <a:xfrm>
            <a:off x="8436429" y="6081620"/>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2D7651-F3C1-4DDE-84B6-33AA0E230E88}" type="slidenum">
              <a:rPr lang="en-US" altLang="en-US"/>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40179114-BF97-4EF6-AA45-D884FEE822C8}"/>
              </a:ext>
            </a:extLst>
          </p:cNvPr>
          <p:cNvSpPr>
            <a:spLocks noChangeArrowheads="1"/>
          </p:cNvSpPr>
          <p:nvPr/>
        </p:nvSpPr>
        <p:spPr bwMode="auto">
          <a:xfrm>
            <a:off x="2286000" y="1816914"/>
            <a:ext cx="814841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25">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rtl="1">
              <a:spcBef>
                <a:spcPts val="991"/>
              </a:spcBef>
              <a:buNone/>
            </a:pPr>
            <a:r>
              <a:rPr lang="ar-LB" altLang="en-US" sz="2000">
                <a:solidFill>
                  <a:srgbClr val="222858"/>
                </a:solidFill>
                <a:latin typeface="Times" panose="02020603050405020304" pitchFamily="18" charset="0"/>
                <a:cs typeface="Times" panose="02020603050405020304" pitchFamily="18" charset="0"/>
              </a:rPr>
              <a:t>أنشئت منظّمة حكوميّة؛ استلمت مساعدات قدرها 10.000 دولار أمريكي. كما أنّها تفاوض التّسهيلات المصرفيّة. </a:t>
            </a:r>
          </a:p>
          <a:p>
            <a:pPr algn="just" rtl="1">
              <a:spcBef>
                <a:spcPct val="0"/>
              </a:spcBef>
              <a:buFontTx/>
              <a:buNone/>
            </a:pPr>
            <a:endParaRPr lang="ar-LB" altLang="en-US" sz="2000">
              <a:solidFill>
                <a:srgbClr val="222858"/>
              </a:solidFill>
              <a:latin typeface="Times" panose="02020603050405020304" pitchFamily="18" charset="0"/>
              <a:cs typeface="Times" panose="02020603050405020304" pitchFamily="18" charset="0"/>
            </a:endParaRPr>
          </a:p>
          <a:p>
            <a:pPr algn="just" rtl="1">
              <a:spcBef>
                <a:spcPct val="0"/>
              </a:spcBef>
              <a:buFontTx/>
              <a:buNone/>
            </a:pPr>
            <a:r>
              <a:rPr lang="ar-LB" altLang="en-US" sz="2000">
                <a:solidFill>
                  <a:srgbClr val="222858"/>
                </a:solidFill>
                <a:latin typeface="Times" panose="02020603050405020304" pitchFamily="18" charset="0"/>
                <a:cs typeface="Times" panose="02020603050405020304" pitchFamily="18" charset="0"/>
              </a:rPr>
              <a:t>إن المعاملات خلال السّنة هي كالتّالي:</a:t>
            </a:r>
          </a:p>
          <a:p>
            <a:pPr algn="just" rtl="1">
              <a:spcBef>
                <a:spcPct val="0"/>
              </a:spcBef>
              <a:buFontTx/>
              <a:buNone/>
            </a:pPr>
            <a:endParaRPr lang="ar-LB" altLang="en-US" sz="2000">
              <a:solidFill>
                <a:srgbClr val="222858"/>
              </a:solidFill>
              <a:latin typeface="Times" panose="02020603050405020304" pitchFamily="18" charset="0"/>
              <a:cs typeface="Times" panose="02020603050405020304" pitchFamily="18" charset="0"/>
            </a:endParaRP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6 مقاعد يتمّ شراؤها عن طريق الائتمان بقيمة 300 د.أ لكلّ مقعد</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سحب نقدي بقيمة 5.000 د.أ</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5 طاولات تمّ شراؤها نقدًا بقيمة 350 د.أ لكلّ طاولة </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إستئجار مبنى بقيمة 100 د.أ في الشّهر</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سلفة بقيمة 500 د.أ مدفوعة للجهة (أ) كسلفة سفر </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تقدّم الجهة (أ) فواتير بقيمة 200 د.أ وتعيد 300 د.أ</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سلفة طبّيّة بقيمة 500 د.أ تدفع للجهة (ك)، الموظّف</a:t>
            </a:r>
            <a:r>
              <a:rPr lang="en-US" altLang="en-US" sz="2000">
                <a:solidFill>
                  <a:srgbClr val="222858"/>
                </a:solidFill>
                <a:latin typeface="Times" panose="02020603050405020304" pitchFamily="18" charset="0"/>
                <a:cs typeface="Times" panose="02020603050405020304" pitchFamily="18" charset="0"/>
              </a:rPr>
              <a:t>/</a:t>
            </a:r>
            <a:r>
              <a:rPr lang="ar-LB" altLang="en-US" sz="2000">
                <a:solidFill>
                  <a:srgbClr val="222858"/>
                </a:solidFill>
                <a:latin typeface="Times" panose="02020603050405020304" pitchFamily="18" charset="0"/>
                <a:cs typeface="Times" panose="02020603050405020304" pitchFamily="18" charset="0"/>
              </a:rPr>
              <a:t>ة</a:t>
            </a:r>
          </a:p>
          <a:p>
            <a:pPr algn="just" rtl="1">
              <a:spcBef>
                <a:spcPct val="0"/>
              </a:spcBef>
              <a:buFontTx/>
              <a:buAutoNum type="arabicParenR"/>
            </a:pPr>
            <a:r>
              <a:rPr lang="ar-LB" altLang="en-US" sz="2000">
                <a:solidFill>
                  <a:srgbClr val="222858"/>
                </a:solidFill>
                <a:latin typeface="Times" panose="02020603050405020304" pitchFamily="18" charset="0"/>
                <a:cs typeface="Times" panose="02020603050405020304" pitchFamily="18" charset="0"/>
              </a:rPr>
              <a:t> يقدّم/تقدّم الموظّف/ة (ك) طلب للحصول على 550 د.أ. تدفع المنظّمة الرّصيد له/لها. </a:t>
            </a:r>
          </a:p>
        </p:txBody>
      </p:sp>
      <p:sp>
        <p:nvSpPr>
          <p:cNvPr id="66563" name="Rectangle 16">
            <a:extLst>
              <a:ext uri="{FF2B5EF4-FFF2-40B4-BE49-F238E27FC236}">
                <a16:creationId xmlns:a16="http://schemas.microsoft.com/office/drawing/2014/main" id="{CC905805-1455-44D6-8324-70A8F8946B41}"/>
              </a:ext>
            </a:extLst>
          </p:cNvPr>
          <p:cNvSpPr>
            <a:spLocks noGrp="1" noChangeArrowheads="1"/>
          </p:cNvSpPr>
          <p:nvPr>
            <p:ph type="title"/>
          </p:nvPr>
        </p:nvSpPr>
        <p:spPr>
          <a:xfrm>
            <a:off x="2324554" y="893897"/>
            <a:ext cx="7771946" cy="608919"/>
          </a:xfrm>
        </p:spPr>
        <p:txBody>
          <a:bodyPr/>
          <a:lstStyle/>
          <a:p>
            <a:pPr algn="r" rtl="1"/>
            <a:r>
              <a:rPr lang="ar-LB" altLang="en-US" sz="3857" b="1" dirty="0">
                <a:solidFill>
                  <a:srgbClr val="002A6C"/>
                </a:solidFill>
                <a:cs typeface="Times" panose="02020603050405020304" pitchFamily="18" charset="0"/>
              </a:rPr>
              <a:t>التّمرين رقم 2: دفتر النّقد</a:t>
            </a:r>
            <a:endParaRPr lang="en-US" altLang="en-US" sz="3857" b="1" dirty="0">
              <a:solidFill>
                <a:srgbClr val="002A6C"/>
              </a:solidFill>
              <a:cs typeface="Times" panose="02020603050405020304" pitchFamily="18" charset="0"/>
            </a:endParaRPr>
          </a:p>
        </p:txBody>
      </p:sp>
      <p:sp>
        <p:nvSpPr>
          <p:cNvPr id="66564" name="Slide Number Placeholder 1">
            <a:extLst>
              <a:ext uri="{FF2B5EF4-FFF2-40B4-BE49-F238E27FC236}">
                <a16:creationId xmlns:a16="http://schemas.microsoft.com/office/drawing/2014/main" id="{598437C5-54A8-4ED4-BA1B-F96309AF7725}"/>
              </a:ext>
            </a:extLst>
          </p:cNvPr>
          <p:cNvSpPr>
            <a:spLocks noGrp="1"/>
          </p:cNvSpPr>
          <p:nvPr>
            <p:ph type="sldNum" sz="quarter" idx="12"/>
          </p:nvPr>
        </p:nvSpPr>
        <p:spPr>
          <a:xfrm>
            <a:off x="8610600" y="570923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2933EF-FFB7-4FB9-A5BE-8F55D2A6ED72}" type="slidenum">
              <a:rPr lang="en-US" altLang="en-US"/>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a:extLst>
              <a:ext uri="{FF2B5EF4-FFF2-40B4-BE49-F238E27FC236}">
                <a16:creationId xmlns:a16="http://schemas.microsoft.com/office/drawing/2014/main" id="{B17ACC89-B345-45DE-927A-73F93DCD4512}"/>
              </a:ext>
            </a:extLst>
          </p:cNvPr>
          <p:cNvGrpSpPr>
            <a:grpSpLocks/>
          </p:cNvGrpSpPr>
          <p:nvPr/>
        </p:nvGrpSpPr>
        <p:grpSpPr bwMode="auto">
          <a:xfrm>
            <a:off x="7184572" y="2422072"/>
            <a:ext cx="2979964" cy="3837214"/>
            <a:chOff x="7010400" y="3101975"/>
            <a:chExt cx="4171950" cy="5372100"/>
          </a:xfrm>
        </p:grpSpPr>
        <p:pic>
          <p:nvPicPr>
            <p:cNvPr id="68615" name="Picture 1">
              <a:extLst>
                <a:ext uri="{FF2B5EF4-FFF2-40B4-BE49-F238E27FC236}">
                  <a16:creationId xmlns:a16="http://schemas.microsoft.com/office/drawing/2014/main" id="{B3E4D342-7180-4D64-9549-B721FD02EDB5}"/>
                </a:ext>
              </a:extLst>
            </p:cNvPr>
            <p:cNvPicPr>
              <a:picLocks noChangeAspect="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010400" y="3101975"/>
              <a:ext cx="41719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Box 1">
              <a:extLst>
                <a:ext uri="{FF2B5EF4-FFF2-40B4-BE49-F238E27FC236}">
                  <a16:creationId xmlns:a16="http://schemas.microsoft.com/office/drawing/2014/main" id="{99A16212-8873-4C2B-B285-9680B1B23D45}"/>
                </a:ext>
              </a:extLst>
            </p:cNvPr>
            <p:cNvSpPr txBox="1">
              <a:spLocks noChangeArrowheads="1"/>
            </p:cNvSpPr>
            <p:nvPr/>
          </p:nvSpPr>
          <p:spPr bwMode="auto">
            <a:xfrm>
              <a:off x="7092175" y="3207604"/>
              <a:ext cx="3804423" cy="867878"/>
            </a:xfrm>
            <a:prstGeom prst="rect">
              <a:avLst/>
            </a:prstGeom>
            <a:solidFill>
              <a:srgbClr val="22285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1714" b="1">
                  <a:solidFill>
                    <a:schemeClr val="bg1"/>
                  </a:solidFill>
                  <a:cs typeface="Times" panose="02020603050405020304" pitchFamily="18" charset="0"/>
                </a:rPr>
                <a:t>ملكيّة خاصّة</a:t>
              </a:r>
            </a:p>
            <a:p>
              <a:pPr algn="ctr"/>
              <a:r>
                <a:rPr lang="ar-LB" altLang="en-US" sz="1714" b="1">
                  <a:solidFill>
                    <a:schemeClr val="bg1"/>
                  </a:solidFill>
                  <a:cs typeface="Times" panose="02020603050405020304" pitchFamily="18" charset="0"/>
                </a:rPr>
                <a:t> « إسم الجمعيّة»</a:t>
              </a:r>
              <a:endParaRPr lang="en-US" altLang="en-US" sz="1714" b="1">
                <a:solidFill>
                  <a:schemeClr val="bg1"/>
                </a:solidFill>
                <a:cs typeface="Times" panose="02020603050405020304" pitchFamily="18" charset="0"/>
              </a:endParaRPr>
            </a:p>
          </p:txBody>
        </p:sp>
        <p:sp>
          <p:nvSpPr>
            <p:cNvPr id="68617" name="TextBox 5">
              <a:extLst>
                <a:ext uri="{FF2B5EF4-FFF2-40B4-BE49-F238E27FC236}">
                  <a16:creationId xmlns:a16="http://schemas.microsoft.com/office/drawing/2014/main" id="{4A47504F-2A9D-45C4-B148-C42187B26303}"/>
                </a:ext>
              </a:extLst>
            </p:cNvPr>
            <p:cNvSpPr txBox="1">
              <a:spLocks noChangeArrowheads="1"/>
            </p:cNvSpPr>
            <p:nvPr/>
          </p:nvSpPr>
          <p:spPr bwMode="auto">
            <a:xfrm>
              <a:off x="7168376" y="6400799"/>
              <a:ext cx="3804423" cy="867878"/>
            </a:xfrm>
            <a:prstGeom prst="rect">
              <a:avLst/>
            </a:prstGeom>
            <a:solidFill>
              <a:srgbClr val="22285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1714" b="1">
                  <a:solidFill>
                    <a:schemeClr val="bg1"/>
                  </a:solidFill>
                  <a:cs typeface="Times" panose="02020603050405020304" pitchFamily="18" charset="0"/>
                </a:rPr>
                <a:t>ملكيّة خاصّة</a:t>
              </a:r>
            </a:p>
            <a:p>
              <a:pPr algn="ctr"/>
              <a:r>
                <a:rPr lang="ar-LB" altLang="en-US" sz="1714" b="1">
                  <a:solidFill>
                    <a:schemeClr val="bg1"/>
                  </a:solidFill>
                  <a:cs typeface="Times" panose="02020603050405020304" pitchFamily="18" charset="0"/>
                </a:rPr>
                <a:t> « إسم الجمعيّة»</a:t>
              </a:r>
              <a:endParaRPr lang="en-US" altLang="en-US" sz="1714" b="1">
                <a:solidFill>
                  <a:schemeClr val="bg1"/>
                </a:solidFill>
                <a:cs typeface="Times" panose="02020603050405020304" pitchFamily="18" charset="0"/>
              </a:endParaRPr>
            </a:p>
          </p:txBody>
        </p:sp>
      </p:grpSp>
      <p:sp>
        <p:nvSpPr>
          <p:cNvPr id="68611" name="Rectangle 8">
            <a:extLst>
              <a:ext uri="{FF2B5EF4-FFF2-40B4-BE49-F238E27FC236}">
                <a16:creationId xmlns:a16="http://schemas.microsoft.com/office/drawing/2014/main" id="{FA5CE25A-93CE-403B-BA7B-C96F2584BF0D}"/>
              </a:ext>
            </a:extLst>
          </p:cNvPr>
          <p:cNvSpPr>
            <a:spLocks noChangeArrowheads="1"/>
          </p:cNvSpPr>
          <p:nvPr/>
        </p:nvSpPr>
        <p:spPr bwMode="auto">
          <a:xfrm>
            <a:off x="2231572" y="2789465"/>
            <a:ext cx="40798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000">
                <a:solidFill>
                  <a:srgbClr val="222858"/>
                </a:solidFill>
                <a:cs typeface="Times" panose="02020603050405020304" pitchFamily="18" charset="0"/>
              </a:rPr>
              <a:t>يجب وضع </a:t>
            </a:r>
            <a:r>
              <a:rPr lang="ar-LB" altLang="en-US" sz="2000">
                <a:solidFill>
                  <a:srgbClr val="C00000"/>
                </a:solidFill>
                <a:cs typeface="Times" panose="02020603050405020304" pitchFamily="18" charset="0"/>
              </a:rPr>
              <a:t>سجلّ الأصول والموجودات </a:t>
            </a:r>
            <a:r>
              <a:rPr lang="ar-LB" altLang="en-US" sz="2000">
                <a:solidFill>
                  <a:srgbClr val="222858"/>
                </a:solidFill>
                <a:cs typeface="Times" panose="02020603050405020304" pitchFamily="18" charset="0"/>
              </a:rPr>
              <a:t>مع ورقة إدخال أو تسجيل لكلّ سلعة. وينبغي وسم كلّ من الأصول برقم مرجعي فريد لغرض التّحديد. يحتوي السّجل معلوماتٍ حول مكان وتاريخ الشراء، كلفة السّلعة؛ رقم الوسم، الأرقام التّسلسليّة، وتفاصيل حول الضّمانات أو التّأمينات. قد يحتوي أيضًا على معلومات عن الاستهلاك، عند الحاجة. يتعيّن أن تذكر ورقة السّجلّ أيضًا مكان الإحتفاظ بالسّلعة، والمسؤول/ة عن الصّيانة والأمن.</a:t>
            </a:r>
            <a:endParaRPr lang="ar-LB" altLang="en-US" sz="1286">
              <a:solidFill>
                <a:srgbClr val="222858"/>
              </a:solidFill>
              <a:cs typeface="Times" panose="02020603050405020304" pitchFamily="18" charset="0"/>
            </a:endParaRPr>
          </a:p>
        </p:txBody>
      </p:sp>
      <p:sp>
        <p:nvSpPr>
          <p:cNvPr id="9" name="Rectangle 16">
            <a:extLst>
              <a:ext uri="{FF2B5EF4-FFF2-40B4-BE49-F238E27FC236}">
                <a16:creationId xmlns:a16="http://schemas.microsoft.com/office/drawing/2014/main" id="{C78C0EA8-3C48-4F37-B384-A709101D8C7C}"/>
              </a:ext>
            </a:extLst>
          </p:cNvPr>
          <p:cNvSpPr>
            <a:spLocks noGrp="1" noChangeArrowheads="1"/>
          </p:cNvSpPr>
          <p:nvPr>
            <p:ph type="title"/>
          </p:nvPr>
        </p:nvSpPr>
        <p:spPr>
          <a:xfrm>
            <a:off x="2324554" y="1541010"/>
            <a:ext cx="7771946" cy="608919"/>
          </a:xfrm>
        </p:spPr>
        <p:txBody>
          <a:bodyPr/>
          <a:lstStyle/>
          <a:p>
            <a:pPr algn="r" rtl="1">
              <a:defRPr/>
            </a:pPr>
            <a:r>
              <a:rPr lang="ar-LB" sz="3857" b="1" cap="all" dirty="0">
                <a:solidFill>
                  <a:srgbClr val="222858"/>
                </a:solidFill>
                <a:latin typeface="Times" panose="02020603050405020304" pitchFamily="18" charset="0"/>
                <a:ea typeface="Times New Roman" panose="02020603050405020304" pitchFamily="18" charset="0"/>
                <a:cs typeface="Times" panose="02020603050405020304" pitchFamily="18" charset="0"/>
              </a:rPr>
              <a:t>سجلّ الأصول / الموجودات</a:t>
            </a:r>
            <a:endParaRPr lang="en-US" sz="3857" b="1" dirty="0">
              <a:solidFill>
                <a:srgbClr val="222858"/>
              </a:solidFill>
              <a:latin typeface="Times" panose="02020603050405020304" pitchFamily="18" charset="0"/>
              <a:cs typeface="Times" panose="02020603050405020304" pitchFamily="18" charset="0"/>
            </a:endParaRPr>
          </a:p>
        </p:txBody>
      </p:sp>
      <p:sp>
        <p:nvSpPr>
          <p:cNvPr id="68613" name="Slide Number Placeholder 1">
            <a:extLst>
              <a:ext uri="{FF2B5EF4-FFF2-40B4-BE49-F238E27FC236}">
                <a16:creationId xmlns:a16="http://schemas.microsoft.com/office/drawing/2014/main" id="{62C542A6-A09B-4F9C-ABF3-1F0D3CED2F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5CE128-9E3A-4BB5-A262-68A93B310980}" type="slidenum">
              <a:rPr lang="en-US" altLang="en-US"/>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D3FB3DA4-EED2-470C-93AB-8E7B1F243A99}"/>
              </a:ext>
            </a:extLst>
          </p:cNvPr>
          <p:cNvPicPr>
            <a:picLocks noChangeAspect="1"/>
          </p:cNvPicPr>
          <p:nvPr/>
        </p:nvPicPr>
        <p:blipFill>
          <a:blip r:embed="rId3">
            <a:extLst>
              <a:ext uri="{28A0092B-C50C-407E-A947-70E740481C1C}">
                <a14:useLocalDpi xmlns:a14="http://schemas.microsoft.com/office/drawing/2010/main" val="0"/>
              </a:ext>
            </a:extLst>
          </a:blip>
          <a:srcRect l="25403" r="13689" b="7292"/>
          <a:stretch>
            <a:fillRect/>
          </a:stretch>
        </p:blipFill>
        <p:spPr bwMode="auto">
          <a:xfrm>
            <a:off x="5023304" y="1794368"/>
            <a:ext cx="5209268" cy="445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5">
            <a:extLst>
              <a:ext uri="{FF2B5EF4-FFF2-40B4-BE49-F238E27FC236}">
                <a16:creationId xmlns:a16="http://schemas.microsoft.com/office/drawing/2014/main" id="{A6EE1D94-9C73-49D5-996D-6326CB64B7A1}"/>
              </a:ext>
            </a:extLst>
          </p:cNvPr>
          <p:cNvSpPr>
            <a:spLocks noChangeArrowheads="1"/>
          </p:cNvSpPr>
          <p:nvPr/>
        </p:nvSpPr>
        <p:spPr bwMode="auto">
          <a:xfrm>
            <a:off x="1965098" y="2606261"/>
            <a:ext cx="2443616" cy="220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LB" altLang="en-US" sz="2286" b="1">
                <a:solidFill>
                  <a:srgbClr val="C00000"/>
                </a:solidFill>
                <a:cs typeface="Times" panose="02020603050405020304" pitchFamily="18" charset="0"/>
              </a:rPr>
              <a:t>السّجلّ العام </a:t>
            </a:r>
            <a:r>
              <a:rPr lang="ar-LB" altLang="en-US" sz="2286">
                <a:solidFill>
                  <a:srgbClr val="222858"/>
                </a:solidFill>
                <a:cs typeface="Times" panose="02020603050405020304" pitchFamily="18" charset="0"/>
              </a:rPr>
              <a:t>يسمح بمتابعة جميع المعاملات الماليّة إذ إنه مركز يجمع كلّ المعاملات الماليّة الّتي تسجّل في النّظام المحاسبي.</a:t>
            </a:r>
          </a:p>
        </p:txBody>
      </p:sp>
      <p:sp>
        <p:nvSpPr>
          <p:cNvPr id="70660" name="Rectangle 16">
            <a:extLst>
              <a:ext uri="{FF2B5EF4-FFF2-40B4-BE49-F238E27FC236}">
                <a16:creationId xmlns:a16="http://schemas.microsoft.com/office/drawing/2014/main" id="{38846F5E-518D-4049-B56B-0EDA1B0ED696}"/>
              </a:ext>
            </a:extLst>
          </p:cNvPr>
          <p:cNvSpPr>
            <a:spLocks noGrp="1" noChangeArrowheads="1"/>
          </p:cNvSpPr>
          <p:nvPr>
            <p:ph type="title"/>
          </p:nvPr>
        </p:nvSpPr>
        <p:spPr>
          <a:xfrm>
            <a:off x="2324554" y="1043708"/>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الس</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جل</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 العام</a:t>
            </a:r>
          </a:p>
        </p:txBody>
      </p:sp>
      <p:sp>
        <p:nvSpPr>
          <p:cNvPr id="70661" name="Slide Number Placeholder 1">
            <a:extLst>
              <a:ext uri="{FF2B5EF4-FFF2-40B4-BE49-F238E27FC236}">
                <a16:creationId xmlns:a16="http://schemas.microsoft.com/office/drawing/2014/main" id="{12F2E691-C929-4395-AB25-4BDAF3114E32}"/>
              </a:ext>
            </a:extLst>
          </p:cNvPr>
          <p:cNvSpPr>
            <a:spLocks noGrp="1"/>
          </p:cNvSpPr>
          <p:nvPr>
            <p:ph type="sldNum" sz="quarter" idx="12"/>
          </p:nvPr>
        </p:nvSpPr>
        <p:spPr>
          <a:xfrm>
            <a:off x="8610600" y="585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B43F7F-E9B4-4C2C-B83E-C19E4A5AE127}" type="slidenum">
              <a:rPr lang="en-US" altLang="en-US"/>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306EDCC7-D6B7-4E05-9E6A-5A622A51A5F7}"/>
              </a:ext>
            </a:extLst>
          </p:cNvPr>
          <p:cNvSpPr/>
          <p:nvPr/>
        </p:nvSpPr>
        <p:spPr>
          <a:xfrm>
            <a:off x="1959429" y="2286000"/>
            <a:ext cx="2005920" cy="921884"/>
          </a:xfrm>
          <a:prstGeom prst="wave">
            <a:avLst/>
          </a:prstGeom>
          <a:solidFill>
            <a:srgbClr val="002A6C"/>
          </a:solidFill>
          <a:ln w="12700" cap="flat" cmpd="sng" algn="ctr">
            <a:noFill/>
            <a:prstDash val="solid"/>
            <a:miter lim="800000"/>
          </a:ln>
          <a:effectLst/>
        </p:spPr>
        <p:txBody>
          <a:bodyPr anchor="ctr"/>
          <a:lstStyle/>
          <a:p>
            <a:pPr algn="ctr">
              <a:defRPr/>
            </a:pPr>
            <a:r>
              <a:rPr lang="ar-DZ" sz="1714" kern="0" dirty="0">
                <a:solidFill>
                  <a:prstClr val="white"/>
                </a:solidFill>
                <a:cs typeface="Times" panose="02020603050405020304" pitchFamily="18" charset="0"/>
              </a:rPr>
              <a:t>إيصالات المصروفات النثري</a:t>
            </a:r>
            <a:r>
              <a:rPr lang="ar-LB" sz="1714" kern="0" dirty="0">
                <a:solidFill>
                  <a:prstClr val="white"/>
                </a:solidFill>
                <a:cs typeface="Times" panose="02020603050405020304" pitchFamily="18" charset="0"/>
              </a:rPr>
              <a:t>ّ</a:t>
            </a:r>
            <a:r>
              <a:rPr lang="ar-DZ" sz="1714" kern="0" dirty="0">
                <a:solidFill>
                  <a:prstClr val="white"/>
                </a:solidFill>
                <a:cs typeface="Times" panose="02020603050405020304" pitchFamily="18" charset="0"/>
              </a:rPr>
              <a:t>ة</a:t>
            </a:r>
          </a:p>
        </p:txBody>
      </p:sp>
      <p:sp>
        <p:nvSpPr>
          <p:cNvPr id="7" name="Wave 6">
            <a:extLst>
              <a:ext uri="{FF2B5EF4-FFF2-40B4-BE49-F238E27FC236}">
                <a16:creationId xmlns:a16="http://schemas.microsoft.com/office/drawing/2014/main" id="{64FB173D-4EB5-43D5-93ED-FFCC617C0477}"/>
              </a:ext>
            </a:extLst>
          </p:cNvPr>
          <p:cNvSpPr/>
          <p:nvPr/>
        </p:nvSpPr>
        <p:spPr>
          <a:xfrm>
            <a:off x="1959429" y="3051402"/>
            <a:ext cx="2005920" cy="921884"/>
          </a:xfrm>
          <a:prstGeom prst="wave">
            <a:avLst/>
          </a:prstGeom>
          <a:solidFill>
            <a:srgbClr val="002A6C">
              <a:alpha val="80000"/>
            </a:srgbClr>
          </a:solidFill>
          <a:ln w="12700" cap="flat" cmpd="sng" algn="ctr">
            <a:noFill/>
            <a:prstDash val="solid"/>
            <a:miter lim="800000"/>
          </a:ln>
          <a:effectLst/>
        </p:spPr>
        <p:txBody>
          <a:bodyPr anchor="ctr"/>
          <a:lstStyle/>
          <a:p>
            <a:pPr algn="ctr">
              <a:defRPr/>
            </a:pPr>
            <a:r>
              <a:rPr lang="ar-DZ" sz="1714" kern="0" dirty="0">
                <a:solidFill>
                  <a:prstClr val="white"/>
                </a:solidFill>
                <a:cs typeface="Times" panose="02020603050405020304" pitchFamily="18" charset="0"/>
              </a:rPr>
              <a:t>إيصالات بالأموال المدفوعة أو المستلمة</a:t>
            </a:r>
          </a:p>
        </p:txBody>
      </p:sp>
      <p:sp>
        <p:nvSpPr>
          <p:cNvPr id="8" name="Wave 7">
            <a:extLst>
              <a:ext uri="{FF2B5EF4-FFF2-40B4-BE49-F238E27FC236}">
                <a16:creationId xmlns:a16="http://schemas.microsoft.com/office/drawing/2014/main" id="{0B1703C5-B6DF-4709-A826-A4C5D329A262}"/>
              </a:ext>
            </a:extLst>
          </p:cNvPr>
          <p:cNvSpPr/>
          <p:nvPr/>
        </p:nvSpPr>
        <p:spPr>
          <a:xfrm>
            <a:off x="1959429" y="3810000"/>
            <a:ext cx="2005920" cy="921884"/>
          </a:xfrm>
          <a:prstGeom prst="wave">
            <a:avLst/>
          </a:prstGeom>
          <a:solidFill>
            <a:srgbClr val="002A6C">
              <a:alpha val="60000"/>
            </a:srgbClr>
          </a:solidFill>
          <a:ln w="12700" cap="flat" cmpd="sng" algn="ctr">
            <a:noFill/>
            <a:prstDash val="solid"/>
            <a:miter lim="800000"/>
          </a:ln>
          <a:effectLst/>
        </p:spPr>
        <p:txBody>
          <a:bodyPr anchor="ctr"/>
          <a:lstStyle/>
          <a:p>
            <a:pPr algn="ctr">
              <a:defRPr/>
            </a:pPr>
            <a:r>
              <a:rPr lang="ar-DZ" sz="1714" kern="0" dirty="0">
                <a:solidFill>
                  <a:prstClr val="white"/>
                </a:solidFill>
                <a:cs typeface="Times" panose="02020603050405020304" pitchFamily="18" charset="0"/>
              </a:rPr>
              <a:t>القسائم والكشوفات المصرفي</a:t>
            </a:r>
            <a:r>
              <a:rPr lang="ar-LB" sz="1714" kern="0" dirty="0">
                <a:solidFill>
                  <a:prstClr val="white"/>
                </a:solidFill>
                <a:cs typeface="Times" panose="02020603050405020304" pitchFamily="18" charset="0"/>
              </a:rPr>
              <a:t>ّ</a:t>
            </a:r>
            <a:r>
              <a:rPr lang="ar-DZ" sz="1714" kern="0" dirty="0">
                <a:solidFill>
                  <a:prstClr val="white"/>
                </a:solidFill>
                <a:cs typeface="Times" panose="02020603050405020304" pitchFamily="18" charset="0"/>
              </a:rPr>
              <a:t>ة</a:t>
            </a:r>
          </a:p>
        </p:txBody>
      </p:sp>
      <p:sp>
        <p:nvSpPr>
          <p:cNvPr id="9" name="Wave 8">
            <a:extLst>
              <a:ext uri="{FF2B5EF4-FFF2-40B4-BE49-F238E27FC236}">
                <a16:creationId xmlns:a16="http://schemas.microsoft.com/office/drawing/2014/main" id="{81DE86DE-0E26-4C51-A446-B2BF15B3EE8D}"/>
              </a:ext>
            </a:extLst>
          </p:cNvPr>
          <p:cNvSpPr/>
          <p:nvPr/>
        </p:nvSpPr>
        <p:spPr>
          <a:xfrm>
            <a:off x="1959429" y="4572000"/>
            <a:ext cx="2005920" cy="921884"/>
          </a:xfrm>
          <a:prstGeom prst="wave">
            <a:avLst/>
          </a:prstGeom>
          <a:solidFill>
            <a:srgbClr val="002A6C">
              <a:alpha val="40000"/>
            </a:srgbClr>
          </a:solidFill>
          <a:ln w="12700" cap="flat" cmpd="sng" algn="ctr">
            <a:noFill/>
            <a:prstDash val="solid"/>
            <a:miter lim="800000"/>
          </a:ln>
          <a:effectLst/>
        </p:spPr>
        <p:txBody>
          <a:bodyPr anchor="ctr"/>
          <a:lstStyle/>
          <a:p>
            <a:pPr algn="ctr">
              <a:defRPr/>
            </a:pPr>
            <a:r>
              <a:rPr lang="ar-DZ" sz="1714" kern="0" dirty="0">
                <a:solidFill>
                  <a:prstClr val="white"/>
                </a:solidFill>
                <a:cs typeface="Times" panose="02020603050405020304" pitchFamily="18" charset="0"/>
              </a:rPr>
              <a:t>قسائم الد</a:t>
            </a:r>
            <a:r>
              <a:rPr lang="ar-LB" sz="1714" kern="0" dirty="0">
                <a:solidFill>
                  <a:prstClr val="white"/>
                </a:solidFill>
                <a:cs typeface="Times" panose="02020603050405020304" pitchFamily="18" charset="0"/>
              </a:rPr>
              <a:t>ّ</a:t>
            </a:r>
            <a:r>
              <a:rPr lang="ar-DZ" sz="1714" kern="0" dirty="0">
                <a:solidFill>
                  <a:prstClr val="white"/>
                </a:solidFill>
                <a:cs typeface="Times" panose="02020603050405020304" pitchFamily="18" charset="0"/>
              </a:rPr>
              <a:t>فع</a:t>
            </a:r>
          </a:p>
        </p:txBody>
      </p:sp>
      <p:sp>
        <p:nvSpPr>
          <p:cNvPr id="10" name="Wave 9">
            <a:extLst>
              <a:ext uri="{FF2B5EF4-FFF2-40B4-BE49-F238E27FC236}">
                <a16:creationId xmlns:a16="http://schemas.microsoft.com/office/drawing/2014/main" id="{7440470B-D3A7-4955-9572-176ADCC68839}"/>
              </a:ext>
            </a:extLst>
          </p:cNvPr>
          <p:cNvSpPr/>
          <p:nvPr/>
        </p:nvSpPr>
        <p:spPr>
          <a:xfrm>
            <a:off x="1959429" y="5334000"/>
            <a:ext cx="2005920" cy="921884"/>
          </a:xfrm>
          <a:prstGeom prst="wave">
            <a:avLst/>
          </a:prstGeom>
          <a:solidFill>
            <a:srgbClr val="002A6C">
              <a:alpha val="20000"/>
            </a:srgbClr>
          </a:solidFill>
          <a:ln w="12700" cap="flat" cmpd="sng" algn="ctr">
            <a:noFill/>
            <a:prstDash val="solid"/>
            <a:miter lim="800000"/>
          </a:ln>
          <a:effectLst/>
        </p:spPr>
        <p:txBody>
          <a:bodyPr anchor="ctr"/>
          <a:lstStyle/>
          <a:p>
            <a:pPr algn="ctr">
              <a:defRPr/>
            </a:pPr>
            <a:r>
              <a:rPr lang="ar-DZ" sz="1714" kern="0" dirty="0">
                <a:solidFill>
                  <a:prstClr val="white"/>
                </a:solidFill>
                <a:cs typeface="Times" panose="02020603050405020304" pitchFamily="18" charset="0"/>
              </a:rPr>
              <a:t>سندات القيد</a:t>
            </a:r>
          </a:p>
        </p:txBody>
      </p:sp>
      <p:sp>
        <p:nvSpPr>
          <p:cNvPr id="11" name="Frame 10">
            <a:extLst>
              <a:ext uri="{FF2B5EF4-FFF2-40B4-BE49-F238E27FC236}">
                <a16:creationId xmlns:a16="http://schemas.microsoft.com/office/drawing/2014/main" id="{9A9594F2-804E-4F7F-80AE-120D52B3E643}"/>
              </a:ext>
            </a:extLst>
          </p:cNvPr>
          <p:cNvSpPr/>
          <p:nvPr/>
        </p:nvSpPr>
        <p:spPr>
          <a:xfrm>
            <a:off x="4517572" y="2721429"/>
            <a:ext cx="1802946" cy="947964"/>
          </a:xfrm>
          <a:prstGeom prst="frame">
            <a:avLst/>
          </a:prstGeom>
          <a:solidFill>
            <a:srgbClr val="002A6C">
              <a:alpha val="50000"/>
            </a:srgbClr>
          </a:solidFill>
          <a:ln w="12700" cap="flat" cmpd="sng" algn="ctr">
            <a:noFill/>
            <a:prstDash val="solid"/>
            <a:miter lim="800000"/>
          </a:ln>
          <a:effectLst/>
        </p:spPr>
        <p:txBody>
          <a:bodyPr anchor="ctr"/>
          <a:lstStyle/>
          <a:p>
            <a:pPr algn="ctr">
              <a:defRPr/>
            </a:pPr>
            <a:r>
              <a:rPr lang="ar-DZ" sz="2000" kern="0" dirty="0">
                <a:solidFill>
                  <a:srgbClr val="002A6C"/>
                </a:solidFill>
                <a:cs typeface="Times" panose="02020603050405020304" pitchFamily="18" charset="0"/>
              </a:rPr>
              <a:t>دفتر المصاريف الن</a:t>
            </a:r>
            <a:r>
              <a:rPr lang="ar-LB" sz="2000" kern="0" dirty="0">
                <a:solidFill>
                  <a:srgbClr val="002A6C"/>
                </a:solidFill>
                <a:cs typeface="Times" panose="02020603050405020304" pitchFamily="18" charset="0"/>
              </a:rPr>
              <a:t>ّ</a:t>
            </a:r>
            <a:r>
              <a:rPr lang="ar-DZ" sz="2000" kern="0" dirty="0">
                <a:solidFill>
                  <a:srgbClr val="002A6C"/>
                </a:solidFill>
                <a:cs typeface="Times" panose="02020603050405020304" pitchFamily="18" charset="0"/>
              </a:rPr>
              <a:t>ثري</a:t>
            </a:r>
            <a:r>
              <a:rPr lang="ar-LB" sz="2000" kern="0" dirty="0">
                <a:solidFill>
                  <a:srgbClr val="002A6C"/>
                </a:solidFill>
                <a:cs typeface="Times" panose="02020603050405020304" pitchFamily="18" charset="0"/>
              </a:rPr>
              <a:t>ّ</a:t>
            </a:r>
            <a:r>
              <a:rPr lang="ar-DZ" sz="2000" kern="0" dirty="0">
                <a:solidFill>
                  <a:srgbClr val="002A6C"/>
                </a:solidFill>
                <a:cs typeface="Times" panose="02020603050405020304" pitchFamily="18" charset="0"/>
              </a:rPr>
              <a:t>ة</a:t>
            </a:r>
          </a:p>
        </p:txBody>
      </p:sp>
      <p:sp>
        <p:nvSpPr>
          <p:cNvPr id="12" name="Frame 11">
            <a:extLst>
              <a:ext uri="{FF2B5EF4-FFF2-40B4-BE49-F238E27FC236}">
                <a16:creationId xmlns:a16="http://schemas.microsoft.com/office/drawing/2014/main" id="{64679D36-B0A1-4ED0-8786-3909FFE04F15}"/>
              </a:ext>
            </a:extLst>
          </p:cNvPr>
          <p:cNvSpPr/>
          <p:nvPr/>
        </p:nvSpPr>
        <p:spPr>
          <a:xfrm>
            <a:off x="4517572" y="3839482"/>
            <a:ext cx="1802946" cy="946831"/>
          </a:xfrm>
          <a:prstGeom prst="frame">
            <a:avLst/>
          </a:prstGeom>
          <a:solidFill>
            <a:srgbClr val="002A6C">
              <a:alpha val="50000"/>
            </a:srgbClr>
          </a:solidFill>
          <a:ln w="12700" cap="flat" cmpd="sng" algn="ctr">
            <a:noFill/>
            <a:prstDash val="solid"/>
            <a:miter lim="800000"/>
          </a:ln>
          <a:effectLst/>
        </p:spPr>
        <p:txBody>
          <a:bodyPr anchor="ctr"/>
          <a:lstStyle/>
          <a:p>
            <a:pPr algn="ctr">
              <a:defRPr/>
            </a:pPr>
            <a:r>
              <a:rPr lang="ar-DZ" sz="2000" kern="0" dirty="0">
                <a:solidFill>
                  <a:srgbClr val="002A6C"/>
                </a:solidFill>
                <a:cs typeface="Times" panose="02020603050405020304" pitchFamily="18" charset="0"/>
              </a:rPr>
              <a:t>دفتر البنك</a:t>
            </a:r>
          </a:p>
        </p:txBody>
      </p:sp>
      <p:sp>
        <p:nvSpPr>
          <p:cNvPr id="13" name="Frame 12">
            <a:extLst>
              <a:ext uri="{FF2B5EF4-FFF2-40B4-BE49-F238E27FC236}">
                <a16:creationId xmlns:a16="http://schemas.microsoft.com/office/drawing/2014/main" id="{2B814A8E-2A4C-4644-9EF5-8DEC8A7CF381}"/>
              </a:ext>
            </a:extLst>
          </p:cNvPr>
          <p:cNvSpPr/>
          <p:nvPr/>
        </p:nvSpPr>
        <p:spPr>
          <a:xfrm>
            <a:off x="4517572" y="4956402"/>
            <a:ext cx="1802946" cy="947964"/>
          </a:xfrm>
          <a:prstGeom prst="frame">
            <a:avLst/>
          </a:prstGeom>
          <a:solidFill>
            <a:srgbClr val="002A6C">
              <a:alpha val="50000"/>
            </a:srgbClr>
          </a:solidFill>
          <a:ln w="12700" cap="flat" cmpd="sng" algn="ctr">
            <a:noFill/>
            <a:prstDash val="solid"/>
            <a:miter lim="800000"/>
          </a:ln>
          <a:effectLst/>
        </p:spPr>
        <p:txBody>
          <a:bodyPr anchor="ctr"/>
          <a:lstStyle/>
          <a:p>
            <a:pPr algn="ctr">
              <a:defRPr/>
            </a:pPr>
            <a:r>
              <a:rPr lang="ar-DZ" sz="2000" kern="0" dirty="0">
                <a:solidFill>
                  <a:srgbClr val="002A6C"/>
                </a:solidFill>
                <a:cs typeface="Times" panose="02020603050405020304" pitchFamily="18" charset="0"/>
              </a:rPr>
              <a:t>الس</a:t>
            </a:r>
            <a:r>
              <a:rPr lang="ar-LB" sz="2000" kern="0" dirty="0">
                <a:solidFill>
                  <a:srgbClr val="002A6C"/>
                </a:solidFill>
                <a:cs typeface="Times" panose="02020603050405020304" pitchFamily="18" charset="0"/>
              </a:rPr>
              <a:t>ّ</a:t>
            </a:r>
            <a:r>
              <a:rPr lang="ar-DZ" sz="2000" kern="0" dirty="0">
                <a:solidFill>
                  <a:srgbClr val="002A6C"/>
                </a:solidFill>
                <a:cs typeface="Times" panose="02020603050405020304" pitchFamily="18" charset="0"/>
              </a:rPr>
              <a:t>جل</a:t>
            </a:r>
            <a:r>
              <a:rPr lang="ar-LB" sz="2000" kern="0" dirty="0">
                <a:solidFill>
                  <a:srgbClr val="002A6C"/>
                </a:solidFill>
                <a:cs typeface="Times" panose="02020603050405020304" pitchFamily="18" charset="0"/>
              </a:rPr>
              <a:t>ّ</a:t>
            </a:r>
            <a:r>
              <a:rPr lang="ar-DZ" sz="2000" kern="0" dirty="0">
                <a:solidFill>
                  <a:srgbClr val="002A6C"/>
                </a:solidFill>
                <a:cs typeface="Times" panose="02020603050405020304" pitchFamily="18" charset="0"/>
              </a:rPr>
              <a:t> ودفاتر يومي</a:t>
            </a:r>
            <a:r>
              <a:rPr lang="ar-LB" sz="2000" kern="0" dirty="0">
                <a:solidFill>
                  <a:srgbClr val="002A6C"/>
                </a:solidFill>
                <a:cs typeface="Times" panose="02020603050405020304" pitchFamily="18" charset="0"/>
              </a:rPr>
              <a:t>ّ</a:t>
            </a:r>
            <a:r>
              <a:rPr lang="ar-DZ" sz="2000" kern="0" dirty="0">
                <a:solidFill>
                  <a:srgbClr val="002A6C"/>
                </a:solidFill>
                <a:cs typeface="Times" panose="02020603050405020304" pitchFamily="18" charset="0"/>
              </a:rPr>
              <a:t>ة أخرى</a:t>
            </a:r>
          </a:p>
        </p:txBody>
      </p:sp>
      <p:cxnSp>
        <p:nvCxnSpPr>
          <p:cNvPr id="72714" name="Straight Arrow Connector 13">
            <a:extLst>
              <a:ext uri="{FF2B5EF4-FFF2-40B4-BE49-F238E27FC236}">
                <a16:creationId xmlns:a16="http://schemas.microsoft.com/office/drawing/2014/main" id="{95C87565-D9BB-41DA-A3DD-18B43DC563E0}"/>
              </a:ext>
            </a:extLst>
          </p:cNvPr>
          <p:cNvCxnSpPr>
            <a:cxnSpLocks noChangeShapeType="1"/>
            <a:stCxn id="5" idx="3"/>
          </p:cNvCxnSpPr>
          <p:nvPr/>
        </p:nvCxnSpPr>
        <p:spPr bwMode="auto">
          <a:xfrm>
            <a:off x="3965349" y="2746375"/>
            <a:ext cx="552223" cy="449036"/>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15" name="Straight Arrow Connector 14">
            <a:extLst>
              <a:ext uri="{FF2B5EF4-FFF2-40B4-BE49-F238E27FC236}">
                <a16:creationId xmlns:a16="http://schemas.microsoft.com/office/drawing/2014/main" id="{9D045B46-3CE7-41A3-AA06-2F57FC06E05F}"/>
              </a:ext>
            </a:extLst>
          </p:cNvPr>
          <p:cNvCxnSpPr>
            <a:cxnSpLocks noChangeShapeType="1"/>
            <a:stCxn id="7" idx="3"/>
          </p:cNvCxnSpPr>
          <p:nvPr/>
        </p:nvCxnSpPr>
        <p:spPr bwMode="auto">
          <a:xfrm>
            <a:off x="3965349" y="3512911"/>
            <a:ext cx="552223" cy="649741"/>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16" name="Straight Arrow Connector 15">
            <a:extLst>
              <a:ext uri="{FF2B5EF4-FFF2-40B4-BE49-F238E27FC236}">
                <a16:creationId xmlns:a16="http://schemas.microsoft.com/office/drawing/2014/main" id="{20C3B3DF-310D-4571-B1BC-936B72E7DC97}"/>
              </a:ext>
            </a:extLst>
          </p:cNvPr>
          <p:cNvCxnSpPr>
            <a:cxnSpLocks noChangeShapeType="1"/>
            <a:stCxn id="8" idx="3"/>
            <a:endCxn id="12" idx="1"/>
          </p:cNvCxnSpPr>
          <p:nvPr/>
        </p:nvCxnSpPr>
        <p:spPr bwMode="auto">
          <a:xfrm>
            <a:off x="3965349" y="4270376"/>
            <a:ext cx="552223" cy="43089"/>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17" name="Straight Arrow Connector 16">
            <a:extLst>
              <a:ext uri="{FF2B5EF4-FFF2-40B4-BE49-F238E27FC236}">
                <a16:creationId xmlns:a16="http://schemas.microsoft.com/office/drawing/2014/main" id="{5FB228D3-9AE5-4E93-92CA-14943C6D7489}"/>
              </a:ext>
            </a:extLst>
          </p:cNvPr>
          <p:cNvCxnSpPr>
            <a:cxnSpLocks noChangeShapeType="1"/>
            <a:stCxn id="9" idx="3"/>
          </p:cNvCxnSpPr>
          <p:nvPr/>
        </p:nvCxnSpPr>
        <p:spPr bwMode="auto">
          <a:xfrm flipV="1">
            <a:off x="3965349" y="4556125"/>
            <a:ext cx="552223" cy="476250"/>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18" name="Straight Arrow Connector 17">
            <a:extLst>
              <a:ext uri="{FF2B5EF4-FFF2-40B4-BE49-F238E27FC236}">
                <a16:creationId xmlns:a16="http://schemas.microsoft.com/office/drawing/2014/main" id="{CE67E631-EA6C-4116-ACEB-F4AFA66ED2D5}"/>
              </a:ext>
            </a:extLst>
          </p:cNvPr>
          <p:cNvCxnSpPr>
            <a:cxnSpLocks noChangeShapeType="1"/>
            <a:stCxn id="10" idx="3"/>
          </p:cNvCxnSpPr>
          <p:nvPr/>
        </p:nvCxnSpPr>
        <p:spPr bwMode="auto">
          <a:xfrm flipV="1">
            <a:off x="3965349" y="5487081"/>
            <a:ext cx="552223" cy="307294"/>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19" name="Bevel 18">
            <a:extLst>
              <a:ext uri="{FF2B5EF4-FFF2-40B4-BE49-F238E27FC236}">
                <a16:creationId xmlns:a16="http://schemas.microsoft.com/office/drawing/2014/main" id="{5F535546-635C-404B-90D8-2FB4E4C648B3}"/>
              </a:ext>
            </a:extLst>
          </p:cNvPr>
          <p:cNvSpPr/>
          <p:nvPr/>
        </p:nvSpPr>
        <p:spPr>
          <a:xfrm>
            <a:off x="7528152" y="3507241"/>
            <a:ext cx="2004786" cy="1395866"/>
          </a:xfrm>
          <a:prstGeom prst="bevel">
            <a:avLst/>
          </a:prstGeom>
          <a:solidFill>
            <a:srgbClr val="002A6C">
              <a:alpha val="50000"/>
            </a:srgbClr>
          </a:solidFill>
          <a:ln w="12700" cap="flat" cmpd="sng" algn="ctr">
            <a:noFill/>
            <a:prstDash val="solid"/>
            <a:miter lim="800000"/>
          </a:ln>
          <a:effectLst/>
        </p:spPr>
        <p:txBody>
          <a:bodyPr anchor="ctr"/>
          <a:lstStyle/>
          <a:p>
            <a:pPr algn="ctr">
              <a:defRPr/>
            </a:pPr>
            <a:r>
              <a:rPr lang="ar-DZ" sz="2286" b="1" kern="0" dirty="0">
                <a:ln w="0"/>
                <a:solidFill>
                  <a:srgbClr val="002A6C"/>
                </a:solidFill>
                <a:cs typeface="Times" panose="02020603050405020304" pitchFamily="18" charset="0"/>
              </a:rPr>
              <a:t>الس</a:t>
            </a:r>
            <a:r>
              <a:rPr lang="ar-LB" sz="2286" b="1" kern="0" dirty="0">
                <a:ln w="0"/>
                <a:solidFill>
                  <a:srgbClr val="002A6C"/>
                </a:solidFill>
                <a:cs typeface="Times" panose="02020603050405020304" pitchFamily="18" charset="0"/>
              </a:rPr>
              <a:t>ّ</a:t>
            </a:r>
            <a:r>
              <a:rPr lang="ar-DZ" sz="2286" b="1" kern="0" dirty="0">
                <a:ln w="0"/>
                <a:solidFill>
                  <a:srgbClr val="002A6C"/>
                </a:solidFill>
                <a:cs typeface="Times" panose="02020603050405020304" pitchFamily="18" charset="0"/>
              </a:rPr>
              <a:t>جل العام</a:t>
            </a:r>
          </a:p>
        </p:txBody>
      </p:sp>
      <p:sp>
        <p:nvSpPr>
          <p:cNvPr id="20" name="Curved Left Arrow 19">
            <a:extLst>
              <a:ext uri="{FF2B5EF4-FFF2-40B4-BE49-F238E27FC236}">
                <a16:creationId xmlns:a16="http://schemas.microsoft.com/office/drawing/2014/main" id="{0E401984-E4FF-4B8C-8A4C-365FB6716DCF}"/>
              </a:ext>
            </a:extLst>
          </p:cNvPr>
          <p:cNvSpPr/>
          <p:nvPr/>
        </p:nvSpPr>
        <p:spPr>
          <a:xfrm>
            <a:off x="9512527" y="4037921"/>
            <a:ext cx="525009" cy="1466169"/>
          </a:xfrm>
          <a:prstGeom prst="curvedLeftArrow">
            <a:avLst/>
          </a:prstGeom>
          <a:solidFill>
            <a:srgbClr val="002A6C"/>
          </a:solidFill>
          <a:ln w="12700" cap="flat" cmpd="sng" algn="ctr">
            <a:noFill/>
            <a:prstDash val="solid"/>
            <a:miter lim="800000"/>
          </a:ln>
          <a:effectLst/>
        </p:spPr>
        <p:txBody>
          <a:bodyPr anchor="ctr"/>
          <a:lstStyle/>
          <a:p>
            <a:pPr algn="ctr">
              <a:defRPr/>
            </a:pPr>
            <a:endParaRPr lang="en-US" sz="1429" kern="0" dirty="0">
              <a:solidFill>
                <a:prstClr val="black"/>
              </a:solidFill>
              <a:cs typeface="Times" panose="02020603050405020304" pitchFamily="18" charset="0"/>
            </a:endParaRPr>
          </a:p>
        </p:txBody>
      </p:sp>
      <p:sp>
        <p:nvSpPr>
          <p:cNvPr id="72721" name="TextBox 20">
            <a:extLst>
              <a:ext uri="{FF2B5EF4-FFF2-40B4-BE49-F238E27FC236}">
                <a16:creationId xmlns:a16="http://schemas.microsoft.com/office/drawing/2014/main" id="{371F7C6A-6579-451C-8465-2216796873E7}"/>
              </a:ext>
            </a:extLst>
          </p:cNvPr>
          <p:cNvSpPr txBox="1">
            <a:spLocks noChangeArrowheads="1"/>
          </p:cNvSpPr>
          <p:nvPr/>
        </p:nvSpPr>
        <p:spPr bwMode="auto">
          <a:xfrm>
            <a:off x="7452178" y="5127625"/>
            <a:ext cx="2060349" cy="4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ar-DZ" altLang="en-US" sz="2286" b="1">
                <a:solidFill>
                  <a:srgbClr val="002A6C"/>
                </a:solidFill>
                <a:cs typeface="Times" panose="02020603050405020304" pitchFamily="18" charset="0"/>
              </a:rPr>
              <a:t>الت</a:t>
            </a:r>
            <a:r>
              <a:rPr lang="ar-LB" altLang="en-US" sz="2286" b="1">
                <a:solidFill>
                  <a:srgbClr val="002A6C"/>
                </a:solidFill>
                <a:cs typeface="Times" panose="02020603050405020304" pitchFamily="18" charset="0"/>
              </a:rPr>
              <a:t>ّ</a:t>
            </a:r>
            <a:r>
              <a:rPr lang="ar-DZ" altLang="en-US" sz="2286" b="1">
                <a:solidFill>
                  <a:srgbClr val="002A6C"/>
                </a:solidFill>
                <a:cs typeface="Times" panose="02020603050405020304" pitchFamily="18" charset="0"/>
              </a:rPr>
              <a:t>قارير المالي</a:t>
            </a:r>
            <a:r>
              <a:rPr lang="ar-LB" altLang="en-US" sz="2286" b="1">
                <a:solidFill>
                  <a:srgbClr val="002A6C"/>
                </a:solidFill>
                <a:cs typeface="Times" panose="02020603050405020304" pitchFamily="18" charset="0"/>
              </a:rPr>
              <a:t>ّ</a:t>
            </a:r>
            <a:r>
              <a:rPr lang="ar-DZ" altLang="en-US" sz="2286" b="1">
                <a:solidFill>
                  <a:srgbClr val="002A6C"/>
                </a:solidFill>
                <a:cs typeface="Times" panose="02020603050405020304" pitchFamily="18" charset="0"/>
              </a:rPr>
              <a:t>ة</a:t>
            </a:r>
          </a:p>
        </p:txBody>
      </p:sp>
      <p:cxnSp>
        <p:nvCxnSpPr>
          <p:cNvPr id="72722" name="Straight Arrow Connector 21">
            <a:extLst>
              <a:ext uri="{FF2B5EF4-FFF2-40B4-BE49-F238E27FC236}">
                <a16:creationId xmlns:a16="http://schemas.microsoft.com/office/drawing/2014/main" id="{FB492E0B-9F81-4E08-9E2E-12C099C8FD0F}"/>
              </a:ext>
            </a:extLst>
          </p:cNvPr>
          <p:cNvCxnSpPr>
            <a:cxnSpLocks noChangeShapeType="1"/>
          </p:cNvCxnSpPr>
          <p:nvPr/>
        </p:nvCxnSpPr>
        <p:spPr bwMode="auto">
          <a:xfrm>
            <a:off x="6296706" y="3286125"/>
            <a:ext cx="1211036" cy="521607"/>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23" name="Straight Arrow Connector 22">
            <a:extLst>
              <a:ext uri="{FF2B5EF4-FFF2-40B4-BE49-F238E27FC236}">
                <a16:creationId xmlns:a16="http://schemas.microsoft.com/office/drawing/2014/main" id="{3955A1CD-2847-48AC-9CBE-A61E82B7A3F7}"/>
              </a:ext>
            </a:extLst>
          </p:cNvPr>
          <p:cNvCxnSpPr>
            <a:cxnSpLocks noChangeShapeType="1"/>
          </p:cNvCxnSpPr>
          <p:nvPr/>
        </p:nvCxnSpPr>
        <p:spPr bwMode="auto">
          <a:xfrm>
            <a:off x="6310313" y="4175125"/>
            <a:ext cx="1197429" cy="85045"/>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72724" name="Straight Arrow Connector 23">
            <a:extLst>
              <a:ext uri="{FF2B5EF4-FFF2-40B4-BE49-F238E27FC236}">
                <a16:creationId xmlns:a16="http://schemas.microsoft.com/office/drawing/2014/main" id="{610A12BC-5978-4897-8CE5-3E5A9C5FF37D}"/>
              </a:ext>
            </a:extLst>
          </p:cNvPr>
          <p:cNvCxnSpPr>
            <a:cxnSpLocks noChangeShapeType="1"/>
          </p:cNvCxnSpPr>
          <p:nvPr/>
        </p:nvCxnSpPr>
        <p:spPr bwMode="auto">
          <a:xfrm flipV="1">
            <a:off x="6320518" y="4627563"/>
            <a:ext cx="1187224" cy="637268"/>
          </a:xfrm>
          <a:prstGeom prst="straightConnector1">
            <a:avLst/>
          </a:prstGeom>
          <a:noFill/>
          <a:ln w="63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72725" name="Rectangle 16">
            <a:extLst>
              <a:ext uri="{FF2B5EF4-FFF2-40B4-BE49-F238E27FC236}">
                <a16:creationId xmlns:a16="http://schemas.microsoft.com/office/drawing/2014/main" id="{0378E2EB-3011-4665-8886-CF5D8417FB72}"/>
              </a:ext>
            </a:extLst>
          </p:cNvPr>
          <p:cNvSpPr>
            <a:spLocks noGrp="1" noChangeArrowheads="1"/>
          </p:cNvSpPr>
          <p:nvPr>
            <p:ph type="title"/>
          </p:nvPr>
        </p:nvSpPr>
        <p:spPr>
          <a:xfrm>
            <a:off x="2324554" y="1541010"/>
            <a:ext cx="7771946" cy="608919"/>
          </a:xfrm>
        </p:spPr>
        <p:txBody>
          <a:bodyPr/>
          <a:lstStyle/>
          <a:p>
            <a:pPr algn="r"/>
            <a:r>
              <a:rPr lang="ar-DZ" altLang="en-US" sz="3857" b="1" dirty="0">
                <a:solidFill>
                  <a:srgbClr val="002A6C"/>
                </a:solidFill>
                <a:latin typeface="Times" panose="02020603050405020304" pitchFamily="18" charset="0"/>
                <a:cs typeface="Times" panose="02020603050405020304" pitchFamily="18" charset="0"/>
              </a:rPr>
              <a:t>كيفي</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ة توافق كل</a:t>
            </a:r>
            <a:r>
              <a:rPr lang="ar-LB" altLang="en-US" sz="3857" b="1" dirty="0">
                <a:solidFill>
                  <a:srgbClr val="002A6C"/>
                </a:solidFill>
                <a:latin typeface="Times" panose="02020603050405020304" pitchFamily="18" charset="0"/>
                <a:cs typeface="Times" panose="02020603050405020304" pitchFamily="18" charset="0"/>
              </a:rPr>
              <a:t>ّ</a:t>
            </a:r>
            <a:r>
              <a:rPr lang="ar-DZ" altLang="en-US" sz="3857" b="1" dirty="0">
                <a:solidFill>
                  <a:srgbClr val="002A6C"/>
                </a:solidFill>
                <a:latin typeface="Times" panose="02020603050405020304" pitchFamily="18" charset="0"/>
                <a:cs typeface="Times" panose="02020603050405020304" pitchFamily="18" charset="0"/>
              </a:rPr>
              <a:t> شيء</a:t>
            </a:r>
          </a:p>
        </p:txBody>
      </p:sp>
      <p:sp>
        <p:nvSpPr>
          <p:cNvPr id="72726" name="Slide Number Placeholder 1">
            <a:extLst>
              <a:ext uri="{FF2B5EF4-FFF2-40B4-BE49-F238E27FC236}">
                <a16:creationId xmlns:a16="http://schemas.microsoft.com/office/drawing/2014/main" id="{49FCA377-AB37-4E96-93D2-701A4535669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4DC9F0-4F9D-489A-917F-909996B59BFC}" type="slidenum">
              <a:rPr lang="en-US" altLang="en-US"/>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2499756630"/>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324554" y="1541010"/>
            <a:ext cx="7771946" cy="608919"/>
          </a:xfrm>
        </p:spPr>
        <p:txBody>
          <a:bodyPr/>
          <a:lstStyle/>
          <a:p>
            <a:pPr algn="r"/>
            <a:r>
              <a:rPr lang="ar-LB" altLang="en-US" sz="3857" b="1" dirty="0">
                <a:solidFill>
                  <a:srgbClr val="002A6C"/>
                </a:solidFill>
                <a:cs typeface="Times" panose="02020603050405020304" pitchFamily="18" charset="0"/>
              </a:rPr>
              <a:t>فقرات </a:t>
            </a:r>
            <a:r>
              <a:rPr lang="ar-DZ" altLang="en-US" sz="3857" b="1" dirty="0">
                <a:solidFill>
                  <a:srgbClr val="002A6C"/>
                </a:solidFill>
                <a:cs typeface="Times" panose="02020603050405020304" pitchFamily="18" charset="0"/>
              </a:rPr>
              <a:t>الت</a:t>
            </a:r>
            <a:r>
              <a:rPr lang="ar-LB" altLang="en-US" sz="3857" b="1" dirty="0">
                <a:solidFill>
                  <a:srgbClr val="002A6C"/>
                </a:solidFill>
                <a:cs typeface="Times" panose="02020603050405020304" pitchFamily="18" charset="0"/>
              </a:rPr>
              <a:t>ّ</a:t>
            </a:r>
            <a:r>
              <a:rPr lang="ar-DZ" altLang="en-US" sz="3857" b="1" dirty="0">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47</a:t>
            </a:fld>
            <a:endParaRPr lang="en-US" altLang="en-US"/>
          </a:p>
        </p:txBody>
      </p:sp>
      <p:sp>
        <p:nvSpPr>
          <p:cNvPr id="2" name="Rectangle 1">
            <a:extLst>
              <a:ext uri="{FF2B5EF4-FFF2-40B4-BE49-F238E27FC236}">
                <a16:creationId xmlns:a16="http://schemas.microsoft.com/office/drawing/2014/main" id="{24A245F3-1081-4937-B64E-168C60C62B48}"/>
              </a:ext>
            </a:extLst>
          </p:cNvPr>
          <p:cNvSpPr/>
          <p:nvPr/>
        </p:nvSpPr>
        <p:spPr>
          <a:xfrm>
            <a:off x="1523677" y="742434"/>
            <a:ext cx="854721" cy="369332"/>
          </a:xfrm>
          <a:prstGeom prst="rect">
            <a:avLst/>
          </a:prstGeom>
        </p:spPr>
        <p:txBody>
          <a:bodyPr wrap="none">
            <a:spAutoFit/>
          </a:bodyPr>
          <a:lstStyle/>
          <a:p>
            <a:pPr algn="r" rtl="1"/>
            <a:r>
              <a:rPr lang="ar-LB" b="1" dirty="0">
                <a:solidFill>
                  <a:srgbClr val="002A6C"/>
                </a:solidFill>
                <a:latin typeface="Times  (Body)"/>
                <a:cs typeface="Times" panose="02020603050405020304" pitchFamily="18" charset="0"/>
              </a:rPr>
              <a:t>الموازنة</a:t>
            </a:r>
            <a:r>
              <a:rPr lang="ar-DZ" b="1" dirty="0">
                <a:solidFill>
                  <a:srgbClr val="002A6C"/>
                </a:solidFill>
                <a:latin typeface="Times  (Body)"/>
                <a:cs typeface="Times" panose="02020603050405020304" pitchFamily="18" charset="0"/>
              </a:rPr>
              <a:t> </a:t>
            </a:r>
            <a:endParaRPr lang="ar-LB" b="1" dirty="0">
              <a:solidFill>
                <a:srgbClr val="002A6C"/>
              </a:solidFill>
              <a:latin typeface="Times  (Body)"/>
              <a:cs typeface="Times" panose="02020603050405020304" pitchFamily="18" charset="0"/>
            </a:endParaRPr>
          </a:p>
        </p:txBody>
      </p:sp>
    </p:spTree>
    <p:extLst>
      <p:ext uri="{BB962C8B-B14F-4D97-AF65-F5344CB8AC3E}">
        <p14:creationId xmlns:p14="http://schemas.microsoft.com/office/powerpoint/2010/main" val="3827424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22C59A11-F574-463E-AB0F-8B82CD29E473}"/>
              </a:ext>
            </a:extLst>
          </p:cNvPr>
          <p:cNvSpPr>
            <a:spLocks noChangeArrowheads="1"/>
          </p:cNvSpPr>
          <p:nvPr/>
        </p:nvSpPr>
        <p:spPr bwMode="auto">
          <a:xfrm>
            <a:off x="1778471" y="1365567"/>
            <a:ext cx="8635057" cy="49907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800">
              <a:latin typeface="Times" panose="02020603050405020304" pitchFamily="18" charset="0"/>
            </a:endParaRPr>
          </a:p>
        </p:txBody>
      </p:sp>
      <p:sp>
        <p:nvSpPr>
          <p:cNvPr id="18435" name="Slide Number Placeholder 1">
            <a:extLst>
              <a:ext uri="{FF2B5EF4-FFF2-40B4-BE49-F238E27FC236}">
                <a16:creationId xmlns:a16="http://schemas.microsoft.com/office/drawing/2014/main" id="{D399E6CB-1820-41B1-A7BD-025E6B2D4D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0E4C68C-72A6-47E7-9EC1-5691A87D4838}" type="slidenum">
              <a:rPr lang="en-US" altLang="en-US"/>
              <a:pPr/>
              <a:t>48</a:t>
            </a:fld>
            <a:endParaRPr lang="en-US" altLang="en-US"/>
          </a:p>
        </p:txBody>
      </p:sp>
      <p:sp>
        <p:nvSpPr>
          <p:cNvPr id="18437" name="Rectangle 2">
            <a:extLst>
              <a:ext uri="{FF2B5EF4-FFF2-40B4-BE49-F238E27FC236}">
                <a16:creationId xmlns:a16="http://schemas.microsoft.com/office/drawing/2014/main" id="{07A9E8ED-AA02-428A-A769-E510F49CCD81}"/>
              </a:ext>
            </a:extLst>
          </p:cNvPr>
          <p:cNvSpPr>
            <a:spLocks noChangeArrowheads="1"/>
          </p:cNvSpPr>
          <p:nvPr/>
        </p:nvSpPr>
        <p:spPr bwMode="auto">
          <a:xfrm>
            <a:off x="2667000" y="3017385"/>
            <a:ext cx="6749143" cy="207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spcBef>
                <a:spcPct val="20000"/>
              </a:spcBef>
            </a:pPr>
            <a:r>
              <a:rPr lang="ar-LB" altLang="en-US" sz="4286" b="1" i="1">
                <a:solidFill>
                  <a:srgbClr val="002A6C"/>
                </a:solidFill>
                <a:cs typeface="Times" panose="02020603050405020304" pitchFamily="18" charset="0"/>
              </a:rPr>
              <a:t>أن تكون المنظّمة صغيرة ليس عذراً لرقابة ماليّة ضعيفة؛ إنّما حافز للتّفكير ملياً في طرق مناسبة لوضعها</a:t>
            </a:r>
            <a:r>
              <a:rPr lang="ar-LB" altLang="en-US" sz="3857" b="1" i="1">
                <a:solidFill>
                  <a:srgbClr val="002A6C"/>
                </a:solidFill>
                <a:cs typeface="Times" panose="02020603050405020304" pitchFamily="18"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6AF2595A-EBF5-4EA9-981C-FD9F4352E61F}"/>
              </a:ext>
            </a:extLst>
          </p:cNvPr>
          <p:cNvSpPr>
            <a:spLocks noGrp="1"/>
          </p:cNvSpPr>
          <p:nvPr>
            <p:ph type="sldNum" sz="quarter" idx="12"/>
          </p:nvPr>
        </p:nvSpPr>
        <p:spPr>
          <a:xfrm>
            <a:off x="8098518" y="6030578"/>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415B29-0D32-42F8-BF67-B8F3E298D346}" type="slidenum">
              <a:rPr lang="en-US" altLang="en-US" sz="1429">
                <a:latin typeface="Times" panose="02020603050405020304" pitchFamily="18" charset="0"/>
                <a:cs typeface="Times" panose="02020603050405020304" pitchFamily="18" charset="0"/>
              </a:rPr>
              <a:pPr/>
              <a:t>49</a:t>
            </a:fld>
            <a:endParaRPr lang="en-US" altLang="en-US" sz="1429">
              <a:latin typeface="Times" panose="02020603050405020304" pitchFamily="18" charset="0"/>
              <a:cs typeface="Times" panose="02020603050405020304" pitchFamily="18" charset="0"/>
            </a:endParaRPr>
          </a:p>
        </p:txBody>
      </p:sp>
      <p:sp>
        <p:nvSpPr>
          <p:cNvPr id="21508" name="Rectangle 1">
            <a:extLst>
              <a:ext uri="{FF2B5EF4-FFF2-40B4-BE49-F238E27FC236}">
                <a16:creationId xmlns:a16="http://schemas.microsoft.com/office/drawing/2014/main" id="{09B5864B-3C9F-4613-B9D6-C10EF9E5D031}"/>
              </a:ext>
            </a:extLst>
          </p:cNvPr>
          <p:cNvSpPr>
            <a:spLocks noChangeArrowheads="1"/>
          </p:cNvSpPr>
          <p:nvPr/>
        </p:nvSpPr>
        <p:spPr bwMode="auto">
          <a:xfrm>
            <a:off x="3374572" y="1195316"/>
            <a:ext cx="6585857" cy="4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lnSpc>
                <a:spcPct val="90000"/>
              </a:lnSpc>
              <a:spcBef>
                <a:spcPts val="857"/>
              </a:spcBef>
              <a:buClr>
                <a:srgbClr val="C2113A"/>
              </a:buClr>
              <a:buSzPct val="85000"/>
            </a:pPr>
            <a:r>
              <a:rPr lang="ar-LB" altLang="en-US" sz="2286">
                <a:solidFill>
                  <a:srgbClr val="002A6C"/>
                </a:solidFill>
                <a:cs typeface="Times" panose="02020603050405020304" pitchFamily="18" charset="0"/>
              </a:rPr>
              <a:t>تساعد الرقابة الداخلية المنظمات الغير الحكومية في:</a:t>
            </a:r>
            <a:endParaRPr lang="en-US" altLang="en-US" sz="2571">
              <a:solidFill>
                <a:srgbClr val="002A6C"/>
              </a:solidFill>
              <a:cs typeface="Times" panose="02020603050405020304" pitchFamily="18" charset="0"/>
            </a:endParaRPr>
          </a:p>
        </p:txBody>
      </p:sp>
      <p:sp>
        <p:nvSpPr>
          <p:cNvPr id="21509" name="Rectangle 16">
            <a:extLst>
              <a:ext uri="{FF2B5EF4-FFF2-40B4-BE49-F238E27FC236}">
                <a16:creationId xmlns:a16="http://schemas.microsoft.com/office/drawing/2014/main" id="{405896C2-D47C-4035-9556-EFF14403A855}"/>
              </a:ext>
            </a:extLst>
          </p:cNvPr>
          <p:cNvSpPr>
            <a:spLocks noGrp="1" noChangeArrowheads="1"/>
          </p:cNvSpPr>
          <p:nvPr>
            <p:ph type="title"/>
          </p:nvPr>
        </p:nvSpPr>
        <p:spPr>
          <a:xfrm>
            <a:off x="2231572" y="542173"/>
            <a:ext cx="7771946" cy="608920"/>
          </a:xfrm>
        </p:spPr>
        <p:txBody>
          <a:bodyPr/>
          <a:lstStyle/>
          <a:p>
            <a:pPr algn="r"/>
            <a:r>
              <a:rPr lang="ar-LB" altLang="en-US" sz="3857">
                <a:solidFill>
                  <a:srgbClr val="002A6C"/>
                </a:solidFill>
                <a:latin typeface="Times" panose="02020603050405020304" pitchFamily="18" charset="0"/>
                <a:cs typeface="Times" panose="02020603050405020304" pitchFamily="18" charset="0"/>
              </a:rPr>
              <a:t>أهداف الرقابة الداخلية</a:t>
            </a:r>
          </a:p>
        </p:txBody>
      </p:sp>
      <p:sp>
        <p:nvSpPr>
          <p:cNvPr id="21510" name="Isosceles Triangle 3">
            <a:extLst>
              <a:ext uri="{FF2B5EF4-FFF2-40B4-BE49-F238E27FC236}">
                <a16:creationId xmlns:a16="http://schemas.microsoft.com/office/drawing/2014/main" id="{E295F7A4-CD49-4344-A56C-C33912FF50D7}"/>
              </a:ext>
            </a:extLst>
          </p:cNvPr>
          <p:cNvSpPr>
            <a:spLocks noChangeArrowheads="1"/>
          </p:cNvSpPr>
          <p:nvPr/>
        </p:nvSpPr>
        <p:spPr bwMode="auto">
          <a:xfrm rot="16200000">
            <a:off x="8917215" y="1981129"/>
            <a:ext cx="555625"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13" name="Rounded Rectangle 12">
            <a:extLst>
              <a:ext uri="{FF2B5EF4-FFF2-40B4-BE49-F238E27FC236}">
                <a16:creationId xmlns:a16="http://schemas.microsoft.com/office/drawing/2014/main" id="{527F8DAB-52D7-46C8-9CCF-8710C0CAD8C2}"/>
              </a:ext>
            </a:extLst>
          </p:cNvPr>
          <p:cNvSpPr/>
          <p:nvPr/>
        </p:nvSpPr>
        <p:spPr bwMode="auto">
          <a:xfrm>
            <a:off x="1905000" y="1801968"/>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buClr>
                <a:srgbClr val="C2113A"/>
              </a:buClr>
              <a:buSzPct val="85000"/>
              <a:defRPr/>
            </a:pPr>
            <a:r>
              <a:rPr lang="ar-LB" altLang="en-US" sz="2286" dirty="0">
                <a:solidFill>
                  <a:srgbClr val="002A6C"/>
                </a:solidFill>
                <a:cs typeface="Times" panose="02020603050405020304" pitchFamily="18" charset="0"/>
              </a:rPr>
              <a:t>معالجة مخاطر الوقوع بالأخطاء، الالتباس أو الاحتيال بشكل يومي.</a:t>
            </a:r>
            <a:endParaRPr lang="en-US" altLang="en-US" sz="2286" dirty="0">
              <a:solidFill>
                <a:srgbClr val="002A6C"/>
              </a:solidFill>
              <a:cs typeface="Times" panose="02020603050405020304" pitchFamily="18" charset="0"/>
            </a:endParaRPr>
          </a:p>
        </p:txBody>
      </p:sp>
      <p:sp>
        <p:nvSpPr>
          <p:cNvPr id="14" name="Rounded Rectangle 13">
            <a:extLst>
              <a:ext uri="{FF2B5EF4-FFF2-40B4-BE49-F238E27FC236}">
                <a16:creationId xmlns:a16="http://schemas.microsoft.com/office/drawing/2014/main" id="{A586F9E5-B889-402B-A383-78217840449E}"/>
              </a:ext>
            </a:extLst>
          </p:cNvPr>
          <p:cNvSpPr/>
          <p:nvPr/>
        </p:nvSpPr>
        <p:spPr bwMode="auto">
          <a:xfrm>
            <a:off x="1905000" y="2675093"/>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buClr>
                <a:srgbClr val="C2113A"/>
              </a:buClr>
              <a:buSzPct val="85000"/>
              <a:defRPr/>
            </a:pPr>
            <a:r>
              <a:rPr lang="ar-LB" altLang="en-US" sz="2286" dirty="0">
                <a:solidFill>
                  <a:srgbClr val="002A6C"/>
                </a:solidFill>
                <a:cs typeface="Times" panose="02020603050405020304" pitchFamily="18" charset="0"/>
              </a:rPr>
              <a:t>حماية الموظفين من أي ضغط يمارس عليهم من أجل سوء استخدام الأموال ومن الشبهة بالقيام بالمخالفات</a:t>
            </a:r>
            <a:r>
              <a:rPr lang="en-US" altLang="en-US" sz="2286" dirty="0">
                <a:solidFill>
                  <a:srgbClr val="002A6C"/>
                </a:solidFill>
                <a:cs typeface="Times" panose="02020603050405020304" pitchFamily="18" charset="0"/>
              </a:rPr>
              <a:t>.</a:t>
            </a:r>
            <a:endParaRPr lang="ar-LB" altLang="en-US" sz="2286" dirty="0">
              <a:solidFill>
                <a:srgbClr val="002A6C"/>
              </a:solidFill>
              <a:cs typeface="Times" panose="02020603050405020304" pitchFamily="18" charset="0"/>
            </a:endParaRPr>
          </a:p>
        </p:txBody>
      </p:sp>
      <p:sp>
        <p:nvSpPr>
          <p:cNvPr id="15" name="Rounded Rectangle 14">
            <a:extLst>
              <a:ext uri="{FF2B5EF4-FFF2-40B4-BE49-F238E27FC236}">
                <a16:creationId xmlns:a16="http://schemas.microsoft.com/office/drawing/2014/main" id="{07A43A44-C4AF-47D2-BDB3-42E25180CB42}"/>
              </a:ext>
            </a:extLst>
          </p:cNvPr>
          <p:cNvSpPr/>
          <p:nvPr/>
        </p:nvSpPr>
        <p:spPr bwMode="auto">
          <a:xfrm>
            <a:off x="1905000" y="3538013"/>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lnSpc>
                <a:spcPct val="150000"/>
              </a:lnSpc>
              <a:buClr>
                <a:srgbClr val="C2113A"/>
              </a:buClr>
              <a:buSzPct val="85000"/>
              <a:defRPr/>
            </a:pPr>
            <a:r>
              <a:rPr lang="ar-DZ" altLang="en-US" sz="2286" dirty="0">
                <a:solidFill>
                  <a:srgbClr val="002A6C"/>
                </a:solidFill>
                <a:cs typeface="Times" panose="02020603050405020304" pitchFamily="18" charset="0"/>
              </a:rPr>
              <a:t>ضمان مصداقية التقارير المالية</a:t>
            </a:r>
            <a:endParaRPr lang="ar-LB" altLang="en-US" sz="2286" dirty="0">
              <a:solidFill>
                <a:srgbClr val="002A6C"/>
              </a:solidFill>
              <a:cs typeface="Times" panose="02020603050405020304" pitchFamily="18" charset="0"/>
            </a:endParaRPr>
          </a:p>
        </p:txBody>
      </p:sp>
      <p:sp>
        <p:nvSpPr>
          <p:cNvPr id="16" name="Rounded Rectangle 15">
            <a:extLst>
              <a:ext uri="{FF2B5EF4-FFF2-40B4-BE49-F238E27FC236}">
                <a16:creationId xmlns:a16="http://schemas.microsoft.com/office/drawing/2014/main" id="{0BD422F4-178E-4F74-8224-932DD3E4975F}"/>
              </a:ext>
            </a:extLst>
          </p:cNvPr>
          <p:cNvSpPr/>
          <p:nvPr/>
        </p:nvSpPr>
        <p:spPr bwMode="auto">
          <a:xfrm>
            <a:off x="1905000" y="4408870"/>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buClr>
                <a:srgbClr val="C2113A"/>
              </a:buClr>
              <a:buSzPct val="85000"/>
              <a:defRPr/>
            </a:pPr>
            <a:r>
              <a:rPr lang="ar-DZ" altLang="en-US" sz="2286" dirty="0">
                <a:solidFill>
                  <a:srgbClr val="002A6C"/>
                </a:solidFill>
                <a:cs typeface="Times" panose="02020603050405020304" pitchFamily="18" charset="0"/>
              </a:rPr>
              <a:t>ضمان الامتثال للقوانين و</a:t>
            </a:r>
            <a:r>
              <a:rPr lang="ar-LB" altLang="en-US" sz="2286" dirty="0">
                <a:solidFill>
                  <a:srgbClr val="002A6C"/>
                </a:solidFill>
                <a:cs typeface="Times" panose="02020603050405020304" pitchFamily="18" charset="0"/>
              </a:rPr>
              <a:t>الاجراءات</a:t>
            </a:r>
            <a:r>
              <a:rPr lang="ar-DZ" altLang="en-US" sz="2286" dirty="0">
                <a:solidFill>
                  <a:srgbClr val="002A6C"/>
                </a:solidFill>
                <a:cs typeface="Times" panose="02020603050405020304" pitchFamily="18" charset="0"/>
              </a:rPr>
              <a:t> المعمول بها</a:t>
            </a:r>
            <a:br>
              <a:rPr lang="ar-DZ" altLang="en-US" sz="2286" dirty="0">
                <a:solidFill>
                  <a:srgbClr val="002A6C"/>
                </a:solidFill>
                <a:cs typeface="Times" panose="02020603050405020304" pitchFamily="18" charset="0"/>
              </a:rPr>
            </a:br>
            <a:r>
              <a:rPr lang="ar-DZ" altLang="en-US" sz="2286" dirty="0">
                <a:solidFill>
                  <a:srgbClr val="002A6C"/>
                </a:solidFill>
                <a:cs typeface="Times" panose="02020603050405020304" pitchFamily="18" charset="0"/>
              </a:rPr>
              <a:t>ضمان فعالية وكفاءة عمليات البرنامج</a:t>
            </a:r>
            <a:endParaRPr lang="en-US" altLang="en-US" sz="2286" dirty="0">
              <a:solidFill>
                <a:srgbClr val="002A6C"/>
              </a:solidFill>
              <a:cs typeface="Times" panose="02020603050405020304" pitchFamily="18" charset="0"/>
            </a:endParaRPr>
          </a:p>
        </p:txBody>
      </p:sp>
      <p:sp>
        <p:nvSpPr>
          <p:cNvPr id="21515" name="Isosceles Triangle 3">
            <a:extLst>
              <a:ext uri="{FF2B5EF4-FFF2-40B4-BE49-F238E27FC236}">
                <a16:creationId xmlns:a16="http://schemas.microsoft.com/office/drawing/2014/main" id="{94DD1621-438D-41AC-BF8B-C5948B19D1AC}"/>
              </a:ext>
            </a:extLst>
          </p:cNvPr>
          <p:cNvSpPr>
            <a:spLocks noChangeArrowheads="1"/>
          </p:cNvSpPr>
          <p:nvPr/>
        </p:nvSpPr>
        <p:spPr bwMode="auto">
          <a:xfrm rot="16200000">
            <a:off x="8893402" y="2808897"/>
            <a:ext cx="555625"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21516" name="Isosceles Triangle 3">
            <a:extLst>
              <a:ext uri="{FF2B5EF4-FFF2-40B4-BE49-F238E27FC236}">
                <a16:creationId xmlns:a16="http://schemas.microsoft.com/office/drawing/2014/main" id="{F1335CBC-3E65-4AF5-8D75-193DC72D950D}"/>
              </a:ext>
            </a:extLst>
          </p:cNvPr>
          <p:cNvSpPr>
            <a:spLocks noChangeArrowheads="1"/>
          </p:cNvSpPr>
          <p:nvPr/>
        </p:nvSpPr>
        <p:spPr bwMode="auto">
          <a:xfrm rot="16200000">
            <a:off x="8907009" y="3694495"/>
            <a:ext cx="555625"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21517" name="Isosceles Triangle 3">
            <a:extLst>
              <a:ext uri="{FF2B5EF4-FFF2-40B4-BE49-F238E27FC236}">
                <a16:creationId xmlns:a16="http://schemas.microsoft.com/office/drawing/2014/main" id="{68C0AB2F-1C9B-4D0C-AA70-5ADD6BD7E018}"/>
              </a:ext>
            </a:extLst>
          </p:cNvPr>
          <p:cNvSpPr>
            <a:spLocks noChangeArrowheads="1"/>
          </p:cNvSpPr>
          <p:nvPr/>
        </p:nvSpPr>
        <p:spPr bwMode="auto">
          <a:xfrm rot="16200000">
            <a:off x="8893402" y="4572156"/>
            <a:ext cx="555625"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17" name="Rounded Rectangle 16">
            <a:extLst>
              <a:ext uri="{FF2B5EF4-FFF2-40B4-BE49-F238E27FC236}">
                <a16:creationId xmlns:a16="http://schemas.microsoft.com/office/drawing/2014/main" id="{62F58CE3-CD50-4BB2-BF32-4A82C026B1C0}"/>
              </a:ext>
            </a:extLst>
          </p:cNvPr>
          <p:cNvSpPr/>
          <p:nvPr/>
        </p:nvSpPr>
        <p:spPr bwMode="auto">
          <a:xfrm>
            <a:off x="1905000" y="5317147"/>
            <a:ext cx="7021286" cy="718911"/>
          </a:xfrm>
          <a:prstGeom prst="roundRect">
            <a:avLst/>
          </a:prstGeom>
          <a:solidFill>
            <a:schemeClr val="bg2">
              <a:lumMod val="20000"/>
              <a:lumOff val="80000"/>
            </a:schemeClr>
          </a:solidFill>
          <a:ln w="28575" cap="flat" cmpd="sng" algn="ctr">
            <a:solidFill>
              <a:schemeClr val="tx2"/>
            </a:solidFill>
            <a:prstDash val="solid"/>
            <a:round/>
            <a:headEnd type="none" w="med" len="med"/>
            <a:tailEnd type="none" w="med" len="med"/>
          </a:ln>
          <a:effectLst/>
        </p:spPr>
        <p:txBody>
          <a:bodyPr anchor="ctr"/>
          <a:lstStyle/>
          <a:p>
            <a:pPr algn="justLow" rtl="1">
              <a:buClr>
                <a:srgbClr val="C2113A"/>
              </a:buClr>
              <a:buSzPct val="85000"/>
              <a:defRPr/>
            </a:pPr>
            <a:r>
              <a:rPr lang="ar-LB" altLang="en-US" sz="2286" dirty="0">
                <a:solidFill>
                  <a:srgbClr val="002A6C"/>
                </a:solidFill>
                <a:cs typeface="Times" panose="02020603050405020304" pitchFamily="18" charset="0"/>
              </a:rPr>
              <a:t>تامين </a:t>
            </a:r>
            <a:r>
              <a:rPr lang="ar-DZ" altLang="en-US" sz="2286" dirty="0">
                <a:solidFill>
                  <a:srgbClr val="002A6C"/>
                </a:solidFill>
                <a:cs typeface="Times" panose="02020603050405020304" pitchFamily="18" charset="0"/>
              </a:rPr>
              <a:t>فعالي</a:t>
            </a:r>
            <a:r>
              <a:rPr lang="ar-LB" altLang="en-US" sz="2286" dirty="0">
                <a:solidFill>
                  <a:srgbClr val="002A6C"/>
                </a:solidFill>
                <a:cs typeface="Times" panose="02020603050405020304" pitchFamily="18" charset="0"/>
              </a:rPr>
              <a:t>ّ</a:t>
            </a:r>
            <a:r>
              <a:rPr lang="ar-DZ" altLang="en-US" sz="2286" dirty="0">
                <a:solidFill>
                  <a:srgbClr val="002A6C"/>
                </a:solidFill>
                <a:cs typeface="Times" panose="02020603050405020304" pitchFamily="18" charset="0"/>
              </a:rPr>
              <a:t>ة وكفاءة عمليات البرنامج</a:t>
            </a:r>
            <a:endParaRPr lang="en-US" altLang="en-US" sz="2286" dirty="0">
              <a:solidFill>
                <a:srgbClr val="002A6C"/>
              </a:solidFill>
              <a:cs typeface="Times" panose="02020603050405020304" pitchFamily="18" charset="0"/>
            </a:endParaRPr>
          </a:p>
        </p:txBody>
      </p:sp>
      <p:sp>
        <p:nvSpPr>
          <p:cNvPr id="21519" name="Isosceles Triangle 3">
            <a:extLst>
              <a:ext uri="{FF2B5EF4-FFF2-40B4-BE49-F238E27FC236}">
                <a16:creationId xmlns:a16="http://schemas.microsoft.com/office/drawing/2014/main" id="{D4039CEE-C956-4D21-AA4A-946ABD793FC2}"/>
              </a:ext>
            </a:extLst>
          </p:cNvPr>
          <p:cNvSpPr>
            <a:spLocks noChangeArrowheads="1"/>
          </p:cNvSpPr>
          <p:nvPr/>
        </p:nvSpPr>
        <p:spPr bwMode="auto">
          <a:xfrm rot="16200000">
            <a:off x="8893402" y="5465692"/>
            <a:ext cx="555625"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B37A6A-A342-47BF-AE70-DF01363BA7EC}"/>
              </a:ext>
            </a:extLst>
          </p:cNvPr>
          <p:cNvSpPr txBox="1">
            <a:spLocks/>
          </p:cNvSpPr>
          <p:nvPr/>
        </p:nvSpPr>
        <p:spPr>
          <a:xfrm>
            <a:off x="5144387" y="962874"/>
            <a:ext cx="6705600" cy="643028"/>
          </a:xfrm>
          <a:prstGeom prst="rect">
            <a:avLst/>
          </a:prstGeom>
        </p:spPr>
        <p:txBody>
          <a:bodyPr>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rtl="1"/>
            <a:r>
              <a:rPr lang="ar-LB" sz="4000" b="1" dirty="0">
                <a:solidFill>
                  <a:srgbClr val="C00000"/>
                </a:solidFill>
              </a:rPr>
              <a:t>النتائج المتوقعة:</a:t>
            </a:r>
            <a:endParaRPr lang="en-US" sz="4000" b="1" dirty="0">
              <a:solidFill>
                <a:srgbClr val="C00000"/>
              </a:solidFill>
            </a:endParaRPr>
          </a:p>
        </p:txBody>
      </p:sp>
      <p:sp>
        <p:nvSpPr>
          <p:cNvPr id="4" name="Subtitle 2">
            <a:extLst>
              <a:ext uri="{FF2B5EF4-FFF2-40B4-BE49-F238E27FC236}">
                <a16:creationId xmlns:a16="http://schemas.microsoft.com/office/drawing/2014/main" id="{0E75AD2B-DF77-48EC-A551-096E71362EE6}"/>
              </a:ext>
            </a:extLst>
          </p:cNvPr>
          <p:cNvSpPr txBox="1">
            <a:spLocks/>
          </p:cNvSpPr>
          <p:nvPr/>
        </p:nvSpPr>
        <p:spPr>
          <a:xfrm>
            <a:off x="152399" y="1871157"/>
            <a:ext cx="11947451" cy="46704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r>
              <a:rPr lang="ar-LB" dirty="0">
                <a:solidFill>
                  <a:srgbClr val="002060"/>
                </a:solidFill>
              </a:rPr>
              <a:t>130 تدخل مجتمعي بالشراكة مع أصحاب المصلحة المحليين لإفادة ما يزيد عن </a:t>
            </a:r>
            <a:r>
              <a:rPr lang="en-US" dirty="0">
                <a:solidFill>
                  <a:srgbClr val="002060"/>
                </a:solidFill>
              </a:rPr>
              <a:t> 645,000</a:t>
            </a:r>
            <a:r>
              <a:rPr lang="ar-LB" dirty="0">
                <a:solidFill>
                  <a:srgbClr val="002060"/>
                </a:solidFill>
              </a:rPr>
              <a:t>شخص</a:t>
            </a:r>
            <a:endParaRPr lang="en-US" dirty="0">
              <a:solidFill>
                <a:srgbClr val="002060"/>
              </a:solidFill>
            </a:endParaRPr>
          </a:p>
          <a:p>
            <a:pPr marL="0" lvl="0" indent="0" algn="r" rtl="1">
              <a:buNone/>
            </a:pPr>
            <a:endParaRPr lang="en-US" dirty="0">
              <a:solidFill>
                <a:srgbClr val="002060"/>
              </a:solidFill>
            </a:endParaRPr>
          </a:p>
          <a:p>
            <a:pPr lvl="0" algn="r" rtl="1"/>
            <a:r>
              <a:rPr lang="en-US" dirty="0">
                <a:solidFill>
                  <a:srgbClr val="002060"/>
                </a:solidFill>
              </a:rPr>
              <a:t> </a:t>
            </a:r>
            <a:r>
              <a:rPr lang="ar-LB" dirty="0">
                <a:solidFill>
                  <a:srgbClr val="002060"/>
                </a:solidFill>
              </a:rPr>
              <a:t>مجتمعات مستفيدة أكثر قدرة للحفاظ على المساعدات المقدمة وجمع مصادر الإيرادات المحلية لتلبية احتياجات المجتمع ذات الأولوية</a:t>
            </a:r>
            <a:endParaRPr lang="en-US" dirty="0">
              <a:solidFill>
                <a:srgbClr val="002060"/>
              </a:solidFill>
            </a:endParaRPr>
          </a:p>
          <a:p>
            <a:pPr marL="0" lvl="0" indent="0" algn="r" rtl="1">
              <a:buNone/>
            </a:pPr>
            <a:endParaRPr lang="en-US" dirty="0">
              <a:solidFill>
                <a:srgbClr val="002060"/>
              </a:solidFill>
            </a:endParaRPr>
          </a:p>
          <a:p>
            <a:pPr lvl="0" algn="r" rtl="1"/>
            <a:r>
              <a:rPr lang="en-US" dirty="0">
                <a:solidFill>
                  <a:srgbClr val="002060"/>
                </a:solidFill>
              </a:rPr>
              <a:t>    </a:t>
            </a:r>
            <a:r>
              <a:rPr lang="ar-LB" dirty="0">
                <a:solidFill>
                  <a:srgbClr val="002060"/>
                </a:solidFill>
              </a:rPr>
              <a:t> 500 وظيفة موازية  لدوام عمل  كامل </a:t>
            </a:r>
            <a:endParaRPr lang="en-US" dirty="0">
              <a:solidFill>
                <a:srgbClr val="002060"/>
              </a:solidFill>
            </a:endParaRPr>
          </a:p>
          <a:p>
            <a:pPr marL="0" lvl="0" indent="0" algn="r" rtl="1">
              <a:buNone/>
            </a:pPr>
            <a:r>
              <a:rPr lang="ar-LB" dirty="0">
                <a:solidFill>
                  <a:srgbClr val="002060"/>
                </a:solidFill>
              </a:rPr>
              <a:t> </a:t>
            </a:r>
            <a:endParaRPr lang="en-US" dirty="0">
              <a:solidFill>
                <a:srgbClr val="002060"/>
              </a:solidFill>
            </a:endParaRPr>
          </a:p>
          <a:p>
            <a:pPr lvl="0" algn="r" rtl="1"/>
            <a:r>
              <a:rPr lang="ar-LB" dirty="0">
                <a:solidFill>
                  <a:srgbClr val="002060"/>
                </a:solidFill>
              </a:rPr>
              <a:t> معالجة 12000م3 من مياه الصرف الصحي يوميا" قبل تصريفها في البيئة </a:t>
            </a:r>
            <a:endParaRPr lang="en-US" dirty="0">
              <a:solidFill>
                <a:srgbClr val="002060"/>
              </a:solidFill>
            </a:endParaRPr>
          </a:p>
          <a:p>
            <a:pPr marL="0" indent="0" algn="r">
              <a:buNone/>
            </a:pPr>
            <a:r>
              <a:rPr lang="en-US" dirty="0"/>
              <a:t> </a:t>
            </a:r>
          </a:p>
          <a:p>
            <a:pPr algn="r" rtl="1"/>
            <a:endParaRPr lang="ar-LB" dirty="0"/>
          </a:p>
          <a:p>
            <a:pPr algn="r" rtl="1"/>
            <a:endParaRPr lang="en-US" dirty="0"/>
          </a:p>
        </p:txBody>
      </p:sp>
      <p:sp>
        <p:nvSpPr>
          <p:cNvPr id="2" name="Slide Number Placeholder 1">
            <a:extLst>
              <a:ext uri="{FF2B5EF4-FFF2-40B4-BE49-F238E27FC236}">
                <a16:creationId xmlns:a16="http://schemas.microsoft.com/office/drawing/2014/main" id="{BA906CA1-1423-4A27-AD1F-D6BD5A81C12D}"/>
              </a:ext>
            </a:extLst>
          </p:cNvPr>
          <p:cNvSpPr>
            <a:spLocks noGrp="1"/>
          </p:cNvSpPr>
          <p:nvPr>
            <p:ph type="sldNum" sz="quarter" idx="12"/>
          </p:nvPr>
        </p:nvSpPr>
        <p:spPr/>
        <p:txBody>
          <a:bodyPr/>
          <a:lstStyle/>
          <a:p>
            <a:fld id="{20F3B12A-0569-4606-B9B7-46414E8CFA38}" type="slidenum">
              <a:rPr lang="en-US" smtClean="0"/>
              <a:t>5</a:t>
            </a:fld>
            <a:endParaRPr lang="en-US"/>
          </a:p>
        </p:txBody>
      </p:sp>
    </p:spTree>
    <p:extLst>
      <p:ext uri="{BB962C8B-B14F-4D97-AF65-F5344CB8AC3E}">
        <p14:creationId xmlns:p14="http://schemas.microsoft.com/office/powerpoint/2010/main" val="4071382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E7F22426-6CF9-4362-A582-001456ABF6D8}"/>
              </a:ext>
            </a:extLst>
          </p:cNvPr>
          <p:cNvSpPr>
            <a:spLocks noGrp="1"/>
          </p:cNvSpPr>
          <p:nvPr>
            <p:ph type="sldNum" sz="quarter" idx="12"/>
          </p:nvPr>
        </p:nvSpPr>
        <p:spPr>
          <a:xfrm>
            <a:off x="8187517"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86">
                <a:solidFill>
                  <a:schemeClr val="tx1"/>
                </a:solidFill>
                <a:latin typeface="Times" panose="02020603050405020304" pitchFamily="18" charset="0"/>
              </a:defRPr>
            </a:lvl1pPr>
            <a:lvl2pPr marL="530689" indent="-204111">
              <a:defRPr sz="2786">
                <a:solidFill>
                  <a:schemeClr val="tx1"/>
                </a:solidFill>
                <a:latin typeface="Times" panose="02020603050405020304" pitchFamily="18" charset="0"/>
              </a:defRPr>
            </a:lvl2pPr>
            <a:lvl3pPr marL="816445" indent="-163289">
              <a:defRPr sz="2786">
                <a:solidFill>
                  <a:schemeClr val="tx1"/>
                </a:solidFill>
                <a:latin typeface="Times" panose="02020603050405020304" pitchFamily="18" charset="0"/>
              </a:defRPr>
            </a:lvl3pPr>
            <a:lvl4pPr marL="1143023" indent="-163289">
              <a:defRPr sz="2786">
                <a:solidFill>
                  <a:schemeClr val="tx1"/>
                </a:solidFill>
                <a:latin typeface="Times" panose="02020603050405020304" pitchFamily="18" charset="0"/>
              </a:defRPr>
            </a:lvl4pPr>
            <a:lvl5pPr marL="1469601" indent="-163289">
              <a:defRPr sz="2786">
                <a:solidFill>
                  <a:schemeClr val="tx1"/>
                </a:solidFill>
                <a:latin typeface="Times" panose="02020603050405020304" pitchFamily="18" charset="0"/>
              </a:defRPr>
            </a:lvl5pPr>
            <a:lvl6pPr marL="1796179" indent="-163289" eaLnBrk="0" fontAlgn="base" hangingPunct="0">
              <a:spcBef>
                <a:spcPct val="0"/>
              </a:spcBef>
              <a:spcAft>
                <a:spcPct val="0"/>
              </a:spcAft>
              <a:defRPr sz="2786">
                <a:solidFill>
                  <a:schemeClr val="tx1"/>
                </a:solidFill>
                <a:latin typeface="Times" panose="02020603050405020304" pitchFamily="18" charset="0"/>
              </a:defRPr>
            </a:lvl6pPr>
            <a:lvl7pPr marL="2122757" indent="-163289" eaLnBrk="0" fontAlgn="base" hangingPunct="0">
              <a:spcBef>
                <a:spcPct val="0"/>
              </a:spcBef>
              <a:spcAft>
                <a:spcPct val="0"/>
              </a:spcAft>
              <a:defRPr sz="2786">
                <a:solidFill>
                  <a:schemeClr val="tx1"/>
                </a:solidFill>
                <a:latin typeface="Times" panose="02020603050405020304" pitchFamily="18" charset="0"/>
              </a:defRPr>
            </a:lvl7pPr>
            <a:lvl8pPr marL="2449335" indent="-163289" eaLnBrk="0" fontAlgn="base" hangingPunct="0">
              <a:spcBef>
                <a:spcPct val="0"/>
              </a:spcBef>
              <a:spcAft>
                <a:spcPct val="0"/>
              </a:spcAft>
              <a:defRPr sz="2786">
                <a:solidFill>
                  <a:schemeClr val="tx1"/>
                </a:solidFill>
                <a:latin typeface="Times" panose="02020603050405020304" pitchFamily="18" charset="0"/>
              </a:defRPr>
            </a:lvl8pPr>
            <a:lvl9pPr marL="2775913" indent="-163289" eaLnBrk="0" fontAlgn="base" hangingPunct="0">
              <a:spcBef>
                <a:spcPct val="0"/>
              </a:spcBef>
              <a:spcAft>
                <a:spcPct val="0"/>
              </a:spcAft>
              <a:defRPr sz="2786">
                <a:solidFill>
                  <a:schemeClr val="tx1"/>
                </a:solidFill>
                <a:latin typeface="Times" panose="02020603050405020304" pitchFamily="18" charset="0"/>
              </a:defRPr>
            </a:lvl9pPr>
          </a:lstStyle>
          <a:p>
            <a:fld id="{2A6F3481-2D29-4A7C-9C3B-AD6B097FF95D}" type="slidenum">
              <a:rPr lang="en-US" altLang="en-US" sz="1143">
                <a:cs typeface="Times" panose="02020603050405020304" pitchFamily="18" charset="0"/>
              </a:rPr>
              <a:pPr/>
              <a:t>50</a:t>
            </a:fld>
            <a:endParaRPr lang="en-US" altLang="en-US" sz="1143" dirty="0">
              <a:cs typeface="Times" panose="02020603050405020304" pitchFamily="18" charset="0"/>
            </a:endParaRPr>
          </a:p>
        </p:txBody>
      </p:sp>
      <p:sp>
        <p:nvSpPr>
          <p:cNvPr id="7" name="TextBox 6">
            <a:extLst>
              <a:ext uri="{FF2B5EF4-FFF2-40B4-BE49-F238E27FC236}">
                <a16:creationId xmlns:a16="http://schemas.microsoft.com/office/drawing/2014/main" id="{B961100A-14A5-4C9D-9D2F-FD249A6213D3}"/>
              </a:ext>
            </a:extLst>
          </p:cNvPr>
          <p:cNvSpPr txBox="1"/>
          <p:nvPr/>
        </p:nvSpPr>
        <p:spPr>
          <a:xfrm>
            <a:off x="774346" y="1446893"/>
            <a:ext cx="8810625" cy="685893"/>
          </a:xfrm>
          <a:prstGeom prst="rect">
            <a:avLst/>
          </a:prstGeom>
          <a:noFill/>
        </p:spPr>
        <p:txBody>
          <a:bodyPr>
            <a:spAutoFit/>
          </a:bodyPr>
          <a:lstStyle/>
          <a:p>
            <a:pPr algn="r" rtl="1">
              <a:defRPr/>
            </a:pPr>
            <a:r>
              <a:rPr lang="ar-LB" sz="3857" b="1" cap="all" dirty="0">
                <a:solidFill>
                  <a:srgbClr val="002A6C"/>
                </a:solidFill>
                <a:ea typeface="Tahoma" panose="020B0604030504040204" pitchFamily="34" charset="0"/>
                <a:cs typeface="Times" panose="02020603050405020304" pitchFamily="18" charset="0"/>
              </a:rPr>
              <a:t>نوع الرّقابة الدّاخليّة</a:t>
            </a:r>
            <a:endParaRPr lang="en-US" sz="3857" b="1" cap="all" dirty="0">
              <a:solidFill>
                <a:srgbClr val="002A6C"/>
              </a:solidFill>
              <a:ea typeface="Tahoma" panose="020B0604030504040204" pitchFamily="34" charset="0"/>
              <a:cs typeface="Times" panose="02020603050405020304" pitchFamily="18" charset="0"/>
            </a:endParaRPr>
          </a:p>
        </p:txBody>
      </p:sp>
      <p:pic>
        <p:nvPicPr>
          <p:cNvPr id="29701" name="Picture 7">
            <a:extLst>
              <a:ext uri="{FF2B5EF4-FFF2-40B4-BE49-F238E27FC236}">
                <a16:creationId xmlns:a16="http://schemas.microsoft.com/office/drawing/2014/main" id="{E082D641-B741-4861-8051-96CDE8957A00}"/>
              </a:ext>
            </a:extLst>
          </p:cNvPr>
          <p:cNvPicPr>
            <a:picLocks noChangeAspect="1"/>
          </p:cNvPicPr>
          <p:nvPr/>
        </p:nvPicPr>
        <p:blipFill>
          <a:blip r:embed="rId3">
            <a:extLst>
              <a:ext uri="{28A0092B-C50C-407E-A947-70E740481C1C}">
                <a14:useLocalDpi xmlns:a14="http://schemas.microsoft.com/office/drawing/2010/main" val="0"/>
              </a:ext>
            </a:extLst>
          </a:blip>
          <a:srcRect l="42387" t="17708" r="41946" b="62500"/>
          <a:stretch>
            <a:fillRect/>
          </a:stretch>
        </p:blipFill>
        <p:spPr bwMode="auto">
          <a:xfrm>
            <a:off x="5342944" y="3596822"/>
            <a:ext cx="819830" cy="58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C6B12E9-D535-4F7F-A823-60FB73E2C868}"/>
              </a:ext>
            </a:extLst>
          </p:cNvPr>
          <p:cNvSpPr txBox="1"/>
          <p:nvPr/>
        </p:nvSpPr>
        <p:spPr>
          <a:xfrm>
            <a:off x="5183060" y="3102429"/>
            <a:ext cx="1088571" cy="290208"/>
          </a:xfrm>
          <a:prstGeom prst="rect">
            <a:avLst/>
          </a:prstGeom>
          <a:noFill/>
        </p:spPr>
        <p:txBody>
          <a:bodyPr>
            <a:spAutoFit/>
          </a:bodyPr>
          <a:lstStyle/>
          <a:p>
            <a:pPr algn="ctr" rtl="1">
              <a:defRPr/>
            </a:pPr>
            <a:r>
              <a:rPr lang="ar-LB" sz="1286" b="1" dirty="0">
                <a:solidFill>
                  <a:schemeClr val="bg1">
                    <a:lumMod val="50000"/>
                  </a:schemeClr>
                </a:solidFill>
                <a:cs typeface="Times" panose="02020603050405020304" pitchFamily="18" charset="0"/>
              </a:rPr>
              <a:t>مقابل </a:t>
            </a:r>
            <a:endParaRPr lang="en-US" sz="1286" b="1" dirty="0">
              <a:solidFill>
                <a:schemeClr val="bg1">
                  <a:lumMod val="50000"/>
                </a:schemeClr>
              </a:solidFill>
              <a:cs typeface="Times" panose="02020603050405020304" pitchFamily="18" charset="0"/>
            </a:endParaRPr>
          </a:p>
        </p:txBody>
      </p:sp>
      <p:grpSp>
        <p:nvGrpSpPr>
          <p:cNvPr id="29703" name="Group 4">
            <a:extLst>
              <a:ext uri="{FF2B5EF4-FFF2-40B4-BE49-F238E27FC236}">
                <a16:creationId xmlns:a16="http://schemas.microsoft.com/office/drawing/2014/main" id="{AB3A1117-B093-4CF6-8C77-13D6AC461BC1}"/>
              </a:ext>
            </a:extLst>
          </p:cNvPr>
          <p:cNvGrpSpPr>
            <a:grpSpLocks/>
          </p:cNvGrpSpPr>
          <p:nvPr/>
        </p:nvGrpSpPr>
        <p:grpSpPr bwMode="auto">
          <a:xfrm>
            <a:off x="1428623" y="2721429"/>
            <a:ext cx="3972151" cy="3297719"/>
            <a:chOff x="693737" y="6785044"/>
            <a:chExt cx="6309360" cy="4616531"/>
          </a:xfrm>
        </p:grpSpPr>
        <p:sp>
          <p:nvSpPr>
            <p:cNvPr id="14344" name="TextBox 7">
              <a:extLst>
                <a:ext uri="{FF2B5EF4-FFF2-40B4-BE49-F238E27FC236}">
                  <a16:creationId xmlns:a16="http://schemas.microsoft.com/office/drawing/2014/main" id="{A7048E08-B24A-4C38-941E-061B0FB4A6AA}"/>
                </a:ext>
              </a:extLst>
            </p:cNvPr>
            <p:cNvSpPr txBox="1">
              <a:spLocks noChangeArrowheads="1"/>
            </p:cNvSpPr>
            <p:nvPr/>
          </p:nvSpPr>
          <p:spPr bwMode="auto">
            <a:xfrm>
              <a:off x="693737" y="6785044"/>
              <a:ext cx="6309360" cy="216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a:solidFill>
                    <a:schemeClr val="tx1"/>
                  </a:solidFill>
                  <a:latin typeface="Times" charset="0"/>
                </a:defRPr>
              </a:lvl1pPr>
              <a:lvl2pPr marL="742950" indent="-285750">
                <a:defRPr sz="3900">
                  <a:solidFill>
                    <a:schemeClr val="tx1"/>
                  </a:solidFill>
                  <a:latin typeface="Times" charset="0"/>
                </a:defRPr>
              </a:lvl2pPr>
              <a:lvl3pPr marL="1143000" indent="-228600">
                <a:defRPr sz="3900">
                  <a:solidFill>
                    <a:schemeClr val="tx1"/>
                  </a:solidFill>
                  <a:latin typeface="Times" charset="0"/>
                </a:defRPr>
              </a:lvl3pPr>
              <a:lvl4pPr marL="1600200" indent="-228600">
                <a:defRPr sz="3900">
                  <a:solidFill>
                    <a:schemeClr val="tx1"/>
                  </a:solidFill>
                  <a:latin typeface="Times" charset="0"/>
                </a:defRPr>
              </a:lvl4pPr>
              <a:lvl5pPr marL="2057400" indent="-228600">
                <a:defRPr sz="3900">
                  <a:solidFill>
                    <a:schemeClr val="tx1"/>
                  </a:solidFill>
                  <a:latin typeface="Times" charset="0"/>
                </a:defRPr>
              </a:lvl5pPr>
              <a:lvl6pPr marL="2514600" indent="-228600" eaLnBrk="0" fontAlgn="base" hangingPunct="0">
                <a:spcBef>
                  <a:spcPct val="0"/>
                </a:spcBef>
                <a:spcAft>
                  <a:spcPct val="0"/>
                </a:spcAft>
                <a:defRPr sz="3900">
                  <a:solidFill>
                    <a:schemeClr val="tx1"/>
                  </a:solidFill>
                  <a:latin typeface="Times" charset="0"/>
                </a:defRPr>
              </a:lvl6pPr>
              <a:lvl7pPr marL="2971800" indent="-228600" eaLnBrk="0" fontAlgn="base" hangingPunct="0">
                <a:spcBef>
                  <a:spcPct val="0"/>
                </a:spcBef>
                <a:spcAft>
                  <a:spcPct val="0"/>
                </a:spcAft>
                <a:defRPr sz="3900">
                  <a:solidFill>
                    <a:schemeClr val="tx1"/>
                  </a:solidFill>
                  <a:latin typeface="Times" charset="0"/>
                </a:defRPr>
              </a:lvl7pPr>
              <a:lvl8pPr marL="3429000" indent="-228600" eaLnBrk="0" fontAlgn="base" hangingPunct="0">
                <a:spcBef>
                  <a:spcPct val="0"/>
                </a:spcBef>
                <a:spcAft>
                  <a:spcPct val="0"/>
                </a:spcAft>
                <a:defRPr sz="3900">
                  <a:solidFill>
                    <a:schemeClr val="tx1"/>
                  </a:solidFill>
                  <a:latin typeface="Times" charset="0"/>
                </a:defRPr>
              </a:lvl8pPr>
              <a:lvl9pPr marL="3886200" indent="-228600" eaLnBrk="0" fontAlgn="base" hangingPunct="0">
                <a:spcBef>
                  <a:spcPct val="0"/>
                </a:spcBef>
                <a:spcAft>
                  <a:spcPct val="0"/>
                </a:spcAft>
                <a:defRPr sz="3900">
                  <a:solidFill>
                    <a:schemeClr val="tx1"/>
                  </a:solidFill>
                  <a:latin typeface="Times" charset="0"/>
                </a:defRPr>
              </a:lvl9pPr>
            </a:lstStyle>
            <a:p>
              <a:pPr algn="ctr" rtl="1">
                <a:defRPr/>
              </a:pPr>
              <a:r>
                <a:rPr lang="ar-LB" altLang="en-US" sz="4714" dirty="0">
                  <a:solidFill>
                    <a:srgbClr val="002A6C"/>
                  </a:solidFill>
                  <a:latin typeface="Times" panose="02020603050405020304" pitchFamily="18" charset="0"/>
                  <a:cs typeface="Times" panose="02020603050405020304" pitchFamily="18" charset="0"/>
                </a:rPr>
                <a:t>الرّقابة الدّاخلية </a:t>
              </a:r>
              <a:r>
                <a:rPr lang="ar-LB" altLang="en-US" sz="4714" b="1" dirty="0">
                  <a:solidFill>
                    <a:srgbClr val="002A6C"/>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الوقائية</a:t>
              </a:r>
              <a:r>
                <a:rPr lang="ar-LB" altLang="en-US" sz="4714" b="1" dirty="0">
                  <a:solidFill>
                    <a:srgbClr val="002A6C"/>
                  </a:solidFill>
                  <a:latin typeface="Times" panose="02020603050405020304" pitchFamily="18" charset="0"/>
                  <a:cs typeface="Times" panose="02020603050405020304" pitchFamily="18" charset="0"/>
                </a:rPr>
                <a:t> </a:t>
              </a:r>
            </a:p>
          </p:txBody>
        </p:sp>
        <p:sp>
          <p:nvSpPr>
            <p:cNvPr id="29709" name="TextBox 2">
              <a:extLst>
                <a:ext uri="{FF2B5EF4-FFF2-40B4-BE49-F238E27FC236}">
                  <a16:creationId xmlns:a16="http://schemas.microsoft.com/office/drawing/2014/main" id="{3AC721A5-9538-44C2-AC2B-9EFC043B5243}"/>
                </a:ext>
              </a:extLst>
            </p:cNvPr>
            <p:cNvSpPr txBox="1">
              <a:spLocks noChangeArrowheads="1"/>
            </p:cNvSpPr>
            <p:nvPr/>
          </p:nvSpPr>
          <p:spPr bwMode="auto">
            <a:xfrm>
              <a:off x="693737" y="8902496"/>
              <a:ext cx="6309360" cy="560121"/>
            </a:xfrm>
            <a:prstGeom prst="rect">
              <a:avLst/>
            </a:prstGeom>
            <a:solidFill>
              <a:srgbClr val="CE1D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LB" altLang="en-US" sz="2000" dirty="0">
                  <a:solidFill>
                    <a:schemeClr val="bg1"/>
                  </a:solidFill>
                  <a:cs typeface="Times" panose="02020603050405020304" pitchFamily="18" charset="0"/>
                </a:rPr>
                <a:t>تمنع حدوث المشاكل</a:t>
              </a:r>
            </a:p>
          </p:txBody>
        </p:sp>
        <p:sp>
          <p:nvSpPr>
            <p:cNvPr id="29710" name="Rectangle 3">
              <a:extLst>
                <a:ext uri="{FF2B5EF4-FFF2-40B4-BE49-F238E27FC236}">
                  <a16:creationId xmlns:a16="http://schemas.microsoft.com/office/drawing/2014/main" id="{FC596442-9311-45B0-BBC5-034C0B030F2C}"/>
                </a:ext>
              </a:extLst>
            </p:cNvPr>
            <p:cNvSpPr>
              <a:spLocks noChangeArrowheads="1"/>
            </p:cNvSpPr>
            <p:nvPr/>
          </p:nvSpPr>
          <p:spPr bwMode="auto">
            <a:xfrm>
              <a:off x="693737" y="9425716"/>
              <a:ext cx="6309360" cy="19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143" dirty="0">
                  <a:solidFill>
                    <a:srgbClr val="002A6C"/>
                  </a:solidFill>
                  <a:cs typeface="Times" panose="02020603050405020304" pitchFamily="18" charset="0"/>
                </a:rPr>
                <a:t>مثال: </a:t>
              </a:r>
              <a:r>
                <a:rPr lang="ar-LB" altLang="en-US" sz="2143" b="1" dirty="0">
                  <a:solidFill>
                    <a:srgbClr val="002A6C"/>
                  </a:solidFill>
                  <a:cs typeface="Times" panose="02020603050405020304" pitchFamily="18" charset="0"/>
                </a:rPr>
                <a:t>الفصل بين المهام</a:t>
              </a:r>
            </a:p>
            <a:p>
              <a:pPr algn="r" rtl="1"/>
              <a:r>
                <a:rPr lang="ar-LB" altLang="en-US" sz="2143" dirty="0">
                  <a:solidFill>
                    <a:srgbClr val="002A6C"/>
                  </a:solidFill>
                  <a:cs typeface="Times" panose="02020603050405020304" pitchFamily="18" charset="0"/>
                </a:rPr>
                <a:t>تقاسم المسؤوليات المالية بين الأفراد بشكل منفصل مثل عد الأموال، تسجيل المعاملات ومراجعة التقارير </a:t>
              </a:r>
              <a:endParaRPr lang="en-US" altLang="en-US" sz="2143" dirty="0">
                <a:solidFill>
                  <a:srgbClr val="002A6C"/>
                </a:solidFill>
                <a:cs typeface="Times" panose="02020603050405020304" pitchFamily="18" charset="0"/>
              </a:endParaRPr>
            </a:p>
          </p:txBody>
        </p:sp>
      </p:grpSp>
      <p:grpSp>
        <p:nvGrpSpPr>
          <p:cNvPr id="29704" name="Group 14">
            <a:extLst>
              <a:ext uri="{FF2B5EF4-FFF2-40B4-BE49-F238E27FC236}">
                <a16:creationId xmlns:a16="http://schemas.microsoft.com/office/drawing/2014/main" id="{6CD991AD-EB60-4643-BEA8-EFFAE77BACB2}"/>
              </a:ext>
            </a:extLst>
          </p:cNvPr>
          <p:cNvGrpSpPr>
            <a:grpSpLocks/>
          </p:cNvGrpSpPr>
          <p:nvPr/>
        </p:nvGrpSpPr>
        <p:grpSpPr bwMode="auto">
          <a:xfrm>
            <a:off x="6106078" y="2721428"/>
            <a:ext cx="3971018" cy="2786470"/>
            <a:chOff x="693737" y="6785044"/>
            <a:chExt cx="6309360" cy="2342094"/>
          </a:xfrm>
        </p:grpSpPr>
        <p:sp>
          <p:nvSpPr>
            <p:cNvPr id="16" name="TextBox 7">
              <a:extLst>
                <a:ext uri="{FF2B5EF4-FFF2-40B4-BE49-F238E27FC236}">
                  <a16:creationId xmlns:a16="http://schemas.microsoft.com/office/drawing/2014/main" id="{F1B7B2A8-1AA8-4D56-9DBF-D647699761A2}"/>
                </a:ext>
              </a:extLst>
            </p:cNvPr>
            <p:cNvSpPr txBox="1">
              <a:spLocks noChangeArrowheads="1"/>
            </p:cNvSpPr>
            <p:nvPr/>
          </p:nvSpPr>
          <p:spPr bwMode="auto">
            <a:xfrm>
              <a:off x="693737" y="6785044"/>
              <a:ext cx="6309360" cy="129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a:solidFill>
                    <a:schemeClr val="tx1"/>
                  </a:solidFill>
                  <a:latin typeface="Times" charset="0"/>
                </a:defRPr>
              </a:lvl1pPr>
              <a:lvl2pPr marL="742950" indent="-285750">
                <a:defRPr sz="3900">
                  <a:solidFill>
                    <a:schemeClr val="tx1"/>
                  </a:solidFill>
                  <a:latin typeface="Times" charset="0"/>
                </a:defRPr>
              </a:lvl2pPr>
              <a:lvl3pPr marL="1143000" indent="-228600">
                <a:defRPr sz="3900">
                  <a:solidFill>
                    <a:schemeClr val="tx1"/>
                  </a:solidFill>
                  <a:latin typeface="Times" charset="0"/>
                </a:defRPr>
              </a:lvl3pPr>
              <a:lvl4pPr marL="1600200" indent="-228600">
                <a:defRPr sz="3900">
                  <a:solidFill>
                    <a:schemeClr val="tx1"/>
                  </a:solidFill>
                  <a:latin typeface="Times" charset="0"/>
                </a:defRPr>
              </a:lvl4pPr>
              <a:lvl5pPr marL="2057400" indent="-228600">
                <a:defRPr sz="3900">
                  <a:solidFill>
                    <a:schemeClr val="tx1"/>
                  </a:solidFill>
                  <a:latin typeface="Times" charset="0"/>
                </a:defRPr>
              </a:lvl5pPr>
              <a:lvl6pPr marL="2514600" indent="-228600" eaLnBrk="0" fontAlgn="base" hangingPunct="0">
                <a:spcBef>
                  <a:spcPct val="0"/>
                </a:spcBef>
                <a:spcAft>
                  <a:spcPct val="0"/>
                </a:spcAft>
                <a:defRPr sz="3900">
                  <a:solidFill>
                    <a:schemeClr val="tx1"/>
                  </a:solidFill>
                  <a:latin typeface="Times" charset="0"/>
                </a:defRPr>
              </a:lvl6pPr>
              <a:lvl7pPr marL="2971800" indent="-228600" eaLnBrk="0" fontAlgn="base" hangingPunct="0">
                <a:spcBef>
                  <a:spcPct val="0"/>
                </a:spcBef>
                <a:spcAft>
                  <a:spcPct val="0"/>
                </a:spcAft>
                <a:defRPr sz="3900">
                  <a:solidFill>
                    <a:schemeClr val="tx1"/>
                  </a:solidFill>
                  <a:latin typeface="Times" charset="0"/>
                </a:defRPr>
              </a:lvl7pPr>
              <a:lvl8pPr marL="3429000" indent="-228600" eaLnBrk="0" fontAlgn="base" hangingPunct="0">
                <a:spcBef>
                  <a:spcPct val="0"/>
                </a:spcBef>
                <a:spcAft>
                  <a:spcPct val="0"/>
                </a:spcAft>
                <a:defRPr sz="3900">
                  <a:solidFill>
                    <a:schemeClr val="tx1"/>
                  </a:solidFill>
                  <a:latin typeface="Times" charset="0"/>
                </a:defRPr>
              </a:lvl8pPr>
              <a:lvl9pPr marL="3886200" indent="-228600" eaLnBrk="0" fontAlgn="base" hangingPunct="0">
                <a:spcBef>
                  <a:spcPct val="0"/>
                </a:spcBef>
                <a:spcAft>
                  <a:spcPct val="0"/>
                </a:spcAft>
                <a:defRPr sz="3900">
                  <a:solidFill>
                    <a:schemeClr val="tx1"/>
                  </a:solidFill>
                  <a:latin typeface="Times" charset="0"/>
                </a:defRPr>
              </a:lvl9pPr>
            </a:lstStyle>
            <a:p>
              <a:pPr algn="r" rtl="1">
                <a:defRPr/>
              </a:pPr>
              <a:r>
                <a:rPr lang="ar-LB" altLang="en-US" sz="4714" dirty="0">
                  <a:solidFill>
                    <a:srgbClr val="002A6C"/>
                  </a:solidFill>
                  <a:latin typeface="Times" panose="02020603050405020304" pitchFamily="18" charset="0"/>
                  <a:cs typeface="Times" panose="02020603050405020304" pitchFamily="18" charset="0"/>
                </a:rPr>
                <a:t>الرّقابة الدّاخلية </a:t>
              </a:r>
              <a:r>
                <a:rPr lang="ar-LB" altLang="en-US" sz="4714" b="1" dirty="0">
                  <a:solidFill>
                    <a:srgbClr val="002A6C"/>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التّحقّقيّة</a:t>
              </a:r>
              <a:r>
                <a:rPr lang="ar-LB" altLang="en-US" sz="4714" b="1" dirty="0">
                  <a:solidFill>
                    <a:srgbClr val="002A6C"/>
                  </a:solidFill>
                  <a:latin typeface="Times" panose="02020603050405020304" pitchFamily="18" charset="0"/>
                  <a:cs typeface="Times" panose="02020603050405020304" pitchFamily="18" charset="0"/>
                </a:rPr>
                <a:t> </a:t>
              </a:r>
            </a:p>
          </p:txBody>
        </p:sp>
        <p:sp>
          <p:nvSpPr>
            <p:cNvPr id="29706" name="TextBox 16">
              <a:extLst>
                <a:ext uri="{FF2B5EF4-FFF2-40B4-BE49-F238E27FC236}">
                  <a16:creationId xmlns:a16="http://schemas.microsoft.com/office/drawing/2014/main" id="{3F201DBD-01F2-4FA2-9E32-98A9CF822294}"/>
                </a:ext>
              </a:extLst>
            </p:cNvPr>
            <p:cNvSpPr txBox="1">
              <a:spLocks noChangeArrowheads="1"/>
            </p:cNvSpPr>
            <p:nvPr/>
          </p:nvSpPr>
          <p:spPr bwMode="auto">
            <a:xfrm>
              <a:off x="693737" y="8076703"/>
              <a:ext cx="6309360" cy="336302"/>
            </a:xfrm>
            <a:prstGeom prst="rect">
              <a:avLst/>
            </a:prstGeom>
            <a:solidFill>
              <a:srgbClr val="CE1D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LB" altLang="en-US" sz="2000">
                  <a:solidFill>
                    <a:schemeClr val="bg1"/>
                  </a:solidFill>
                  <a:cs typeface="Times" panose="02020603050405020304" pitchFamily="18" charset="0"/>
                </a:rPr>
                <a:t>تحدّد المشاكل بعد حصولها</a:t>
              </a:r>
            </a:p>
          </p:txBody>
        </p:sp>
        <p:sp>
          <p:nvSpPr>
            <p:cNvPr id="29707" name="Rectangle 17">
              <a:extLst>
                <a:ext uri="{FF2B5EF4-FFF2-40B4-BE49-F238E27FC236}">
                  <a16:creationId xmlns:a16="http://schemas.microsoft.com/office/drawing/2014/main" id="{D8B1A18A-3806-46F4-A609-0285F142043F}"/>
                </a:ext>
              </a:extLst>
            </p:cNvPr>
            <p:cNvSpPr>
              <a:spLocks noChangeArrowheads="1"/>
            </p:cNvSpPr>
            <p:nvPr/>
          </p:nvSpPr>
          <p:spPr bwMode="auto">
            <a:xfrm>
              <a:off x="693737" y="8458200"/>
              <a:ext cx="6309360" cy="6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286" dirty="0">
                  <a:solidFill>
                    <a:srgbClr val="002A6C"/>
                  </a:solidFill>
                  <a:cs typeface="Times" panose="02020603050405020304" pitchFamily="18" charset="0"/>
                </a:rPr>
                <a:t>مثال: </a:t>
              </a:r>
              <a:r>
                <a:rPr lang="ar-LB" altLang="en-US" sz="2286" b="1" dirty="0">
                  <a:solidFill>
                    <a:srgbClr val="002A6C"/>
                  </a:solidFill>
                  <a:cs typeface="Times" panose="02020603050405020304" pitchFamily="18" charset="0"/>
                </a:rPr>
                <a:t>مراجعة</a:t>
              </a:r>
              <a:r>
                <a:rPr lang="ar-LB" altLang="en-US" sz="2286" dirty="0">
                  <a:solidFill>
                    <a:srgbClr val="002A6C"/>
                  </a:solidFill>
                  <a:cs typeface="Times" panose="02020603050405020304" pitchFamily="18" charset="0"/>
                </a:rPr>
                <a:t> البيانات الماليّة الشّهريّة من قبل شخص لم يُعِدّ المحاسبة</a:t>
              </a:r>
              <a:endParaRPr lang="en-US" altLang="en-US" sz="2286" dirty="0">
                <a:solidFill>
                  <a:srgbClr val="002A6C"/>
                </a:solidFill>
                <a:cs typeface="Times" panose="02020603050405020304" pitchFamily="18"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7152D-4DA5-4163-BBC6-92CC9B609255}"/>
              </a:ext>
            </a:extLst>
          </p:cNvPr>
          <p:cNvSpPr txBox="1"/>
          <p:nvPr/>
        </p:nvSpPr>
        <p:spPr>
          <a:xfrm>
            <a:off x="1299483" y="1349375"/>
            <a:ext cx="8810625" cy="532005"/>
          </a:xfrm>
          <a:prstGeom prst="rect">
            <a:avLst/>
          </a:prstGeom>
          <a:noFill/>
        </p:spPr>
        <p:txBody>
          <a:bodyPr>
            <a:spAutoFit/>
          </a:bodyPr>
          <a:lstStyle/>
          <a:p>
            <a:pPr algn="r">
              <a:defRPr/>
            </a:pPr>
            <a:r>
              <a:rPr lang="ar-LB" sz="2857" b="1" cap="all" dirty="0">
                <a:solidFill>
                  <a:srgbClr val="002A6C"/>
                </a:solidFill>
                <a:latin typeface="Times  (Body)"/>
                <a:ea typeface="Times New Roman" panose="02020603050405020304" pitchFamily="18" charset="0"/>
                <a:cs typeface="Times New Roman" panose="02020603050405020304" pitchFamily="18" charset="0"/>
              </a:rPr>
              <a:t>إجراءات الرّقابة الدّاخليّة </a:t>
            </a:r>
            <a:endParaRPr lang="en-US" sz="2286" i="1" dirty="0">
              <a:solidFill>
                <a:srgbClr val="002A6C"/>
              </a:solidFill>
              <a:latin typeface="Times BODY "/>
            </a:endParaRPr>
          </a:p>
        </p:txBody>
      </p:sp>
      <p:sp>
        <p:nvSpPr>
          <p:cNvPr id="34819" name="Slide Number Placeholder 1">
            <a:extLst>
              <a:ext uri="{FF2B5EF4-FFF2-40B4-BE49-F238E27FC236}">
                <a16:creationId xmlns:a16="http://schemas.microsoft.com/office/drawing/2014/main" id="{8F1ECBAE-7248-49D0-A3DD-7EA9D1F0E19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35724A-813E-48E8-81C7-29B28A6BE8B6}" type="slidenum">
              <a:rPr lang="en-US" altLang="en-US"/>
              <a:pPr/>
              <a:t>51</a:t>
            </a:fld>
            <a:endParaRPr lang="en-US" altLang="en-US"/>
          </a:p>
        </p:txBody>
      </p:sp>
      <p:sp>
        <p:nvSpPr>
          <p:cNvPr id="34821" name="Rectangle 1">
            <a:extLst>
              <a:ext uri="{FF2B5EF4-FFF2-40B4-BE49-F238E27FC236}">
                <a16:creationId xmlns:a16="http://schemas.microsoft.com/office/drawing/2014/main" id="{A9EA340D-C705-46EF-89D8-AD786CB4BE95}"/>
              </a:ext>
            </a:extLst>
          </p:cNvPr>
          <p:cNvSpPr>
            <a:spLocks noChangeArrowheads="1"/>
          </p:cNvSpPr>
          <p:nvPr/>
        </p:nvSpPr>
        <p:spPr bwMode="auto">
          <a:xfrm>
            <a:off x="2205491" y="2008188"/>
            <a:ext cx="7891009" cy="4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429">
                <a:solidFill>
                  <a:srgbClr val="002A6C"/>
                </a:solidFill>
                <a:latin typeface="Times BODY "/>
              </a:rPr>
              <a:t>تندرج كافة إجراءات الرقابة الداخلية تقريباً في إحدى الفئات السبعة التالية:</a:t>
            </a:r>
            <a:endParaRPr lang="en-US" altLang="en-US" sz="2429">
              <a:solidFill>
                <a:srgbClr val="002A6C"/>
              </a:solidFill>
              <a:latin typeface="Times  (Body)"/>
            </a:endParaRPr>
          </a:p>
        </p:txBody>
      </p:sp>
      <p:sp>
        <p:nvSpPr>
          <p:cNvPr id="7" name="Rounded Rectangle 6">
            <a:extLst>
              <a:ext uri="{FF2B5EF4-FFF2-40B4-BE49-F238E27FC236}">
                <a16:creationId xmlns:a16="http://schemas.microsoft.com/office/drawing/2014/main" id="{D1B3610A-5043-40CB-A085-40F93D95E918}"/>
              </a:ext>
            </a:extLst>
          </p:cNvPr>
          <p:cNvSpPr/>
          <p:nvPr/>
        </p:nvSpPr>
        <p:spPr bwMode="auto">
          <a:xfrm>
            <a:off x="2354036" y="2745242"/>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a:defRPr/>
            </a:pPr>
            <a:r>
              <a:rPr lang="ar-LB" altLang="en-US" sz="2286" dirty="0">
                <a:solidFill>
                  <a:srgbClr val="C00000"/>
                </a:solidFill>
                <a:cs typeface="Times" panose="02020603050405020304" pitchFamily="18" charset="0"/>
              </a:rPr>
              <a:t>التحقق المادي - </a:t>
            </a:r>
            <a:r>
              <a:rPr lang="ar-LB" altLang="en-US" sz="2286" dirty="0">
                <a:solidFill>
                  <a:srgbClr val="002A6C"/>
                </a:solidFill>
                <a:cs typeface="Times" panose="02020603050405020304" pitchFamily="18" charset="0"/>
              </a:rPr>
              <a:t>جرد النقدية، التحقق من الأصول وجرد الموجودات</a:t>
            </a:r>
          </a:p>
        </p:txBody>
      </p:sp>
      <p:sp>
        <p:nvSpPr>
          <p:cNvPr id="8" name="Rounded Rectangle 7">
            <a:extLst>
              <a:ext uri="{FF2B5EF4-FFF2-40B4-BE49-F238E27FC236}">
                <a16:creationId xmlns:a16="http://schemas.microsoft.com/office/drawing/2014/main" id="{B746C4FE-3A70-4CBD-8585-B69C0FA8567A}"/>
              </a:ext>
            </a:extLst>
          </p:cNvPr>
          <p:cNvSpPr/>
          <p:nvPr/>
        </p:nvSpPr>
        <p:spPr bwMode="auto">
          <a:xfrm>
            <a:off x="2340428" y="3697742"/>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2"/>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الولوج المحدود - </a:t>
            </a:r>
            <a:r>
              <a:rPr lang="ar-LB" altLang="en-US" sz="2286" dirty="0">
                <a:solidFill>
                  <a:srgbClr val="002A6C"/>
                </a:solidFill>
                <a:cs typeface="Times" panose="02020603050405020304" pitchFamily="18" charset="0"/>
              </a:rPr>
              <a:t>الأقفال، كلمات السر والتوقيع المصرفي</a:t>
            </a:r>
          </a:p>
        </p:txBody>
      </p:sp>
      <p:sp>
        <p:nvSpPr>
          <p:cNvPr id="9" name="Rounded Rectangle 8">
            <a:extLst>
              <a:ext uri="{FF2B5EF4-FFF2-40B4-BE49-F238E27FC236}">
                <a16:creationId xmlns:a16="http://schemas.microsoft.com/office/drawing/2014/main" id="{A0B01211-ABE2-468D-8B0B-D33181931AA7}"/>
              </a:ext>
            </a:extLst>
          </p:cNvPr>
          <p:cNvSpPr/>
          <p:nvPr/>
        </p:nvSpPr>
        <p:spPr bwMode="auto">
          <a:xfrm>
            <a:off x="2354036" y="4677456"/>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3"/>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المستندات النموذجية - </a:t>
            </a:r>
            <a:r>
              <a:rPr lang="ar-LB" altLang="en-US" sz="2286" dirty="0">
                <a:solidFill>
                  <a:srgbClr val="002A6C"/>
                </a:solidFill>
                <a:cs typeface="Times" panose="02020603050405020304" pitchFamily="18" charset="0"/>
              </a:rPr>
              <a:t>نماذج الإيصالات وقسائم الدفع، والطلبات وأوامر الشراء المحلية، ورقة التوقيع على بدل السفر الخ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A86DBD-CDE5-4470-B163-77A1948D5CF9}"/>
              </a:ext>
            </a:extLst>
          </p:cNvPr>
          <p:cNvSpPr txBox="1"/>
          <p:nvPr/>
        </p:nvSpPr>
        <p:spPr>
          <a:xfrm>
            <a:off x="1171348" y="1360714"/>
            <a:ext cx="8810626" cy="532005"/>
          </a:xfrm>
          <a:prstGeom prst="rect">
            <a:avLst/>
          </a:prstGeom>
          <a:noFill/>
        </p:spPr>
        <p:txBody>
          <a:bodyPr>
            <a:spAutoFit/>
          </a:bodyPr>
          <a:lstStyle/>
          <a:p>
            <a:pPr algn="r">
              <a:defRPr/>
            </a:pPr>
            <a:r>
              <a:rPr lang="ar-LB" sz="2857" b="1" cap="all" dirty="0">
                <a:solidFill>
                  <a:srgbClr val="002A6C"/>
                </a:solidFill>
                <a:latin typeface="Times  (Body)"/>
                <a:ea typeface="Times New Roman" panose="02020603050405020304" pitchFamily="18" charset="0"/>
                <a:cs typeface="Times New Roman" panose="02020603050405020304" pitchFamily="18" charset="0"/>
              </a:rPr>
              <a:t>إجراءات الرّقابة الدّاخليّة </a:t>
            </a:r>
            <a:endParaRPr lang="en-US" sz="2286" i="1" dirty="0">
              <a:solidFill>
                <a:srgbClr val="002A6C"/>
              </a:solidFill>
              <a:latin typeface="Times BODY "/>
            </a:endParaRPr>
          </a:p>
        </p:txBody>
      </p:sp>
      <p:sp>
        <p:nvSpPr>
          <p:cNvPr id="35843" name="Slide Number Placeholder 1">
            <a:extLst>
              <a:ext uri="{FF2B5EF4-FFF2-40B4-BE49-F238E27FC236}">
                <a16:creationId xmlns:a16="http://schemas.microsoft.com/office/drawing/2014/main" id="{75C3EA7D-87DD-4B05-8059-8824E84A0A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759F94-91AF-425E-9C70-60231D38F532}" type="slidenum">
              <a:rPr lang="en-US" altLang="en-US"/>
              <a:pPr/>
              <a:t>52</a:t>
            </a:fld>
            <a:endParaRPr lang="en-US" altLang="en-US"/>
          </a:p>
        </p:txBody>
      </p:sp>
      <p:sp>
        <p:nvSpPr>
          <p:cNvPr id="35845" name="Rectangle 1">
            <a:extLst>
              <a:ext uri="{FF2B5EF4-FFF2-40B4-BE49-F238E27FC236}">
                <a16:creationId xmlns:a16="http://schemas.microsoft.com/office/drawing/2014/main" id="{D156F5C4-0E91-443A-8DFB-5ED1C2C9806E}"/>
              </a:ext>
            </a:extLst>
          </p:cNvPr>
          <p:cNvSpPr>
            <a:spLocks noChangeArrowheads="1"/>
          </p:cNvSpPr>
          <p:nvPr/>
        </p:nvSpPr>
        <p:spPr bwMode="auto">
          <a:xfrm>
            <a:off x="2205491" y="2008188"/>
            <a:ext cx="7891009" cy="4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429">
                <a:solidFill>
                  <a:srgbClr val="002A6C"/>
                </a:solidFill>
                <a:latin typeface="Times BODY "/>
              </a:rPr>
              <a:t>تندرج كافة إجراءات الرقابة الداخلية تقريباً في إحدى الفئات السبعة التالية:</a:t>
            </a:r>
            <a:endParaRPr lang="en-US" altLang="en-US" sz="2429">
              <a:solidFill>
                <a:srgbClr val="002A6C"/>
              </a:solidFill>
              <a:latin typeface="Times  (Body)"/>
            </a:endParaRPr>
          </a:p>
        </p:txBody>
      </p:sp>
      <p:sp>
        <p:nvSpPr>
          <p:cNvPr id="7" name="Rounded Rectangle 6">
            <a:extLst>
              <a:ext uri="{FF2B5EF4-FFF2-40B4-BE49-F238E27FC236}">
                <a16:creationId xmlns:a16="http://schemas.microsoft.com/office/drawing/2014/main" id="{CE914675-3922-46EF-8122-CF0887175F65}"/>
              </a:ext>
            </a:extLst>
          </p:cNvPr>
          <p:cNvSpPr/>
          <p:nvPr/>
        </p:nvSpPr>
        <p:spPr bwMode="auto">
          <a:xfrm>
            <a:off x="2340428" y="2558143"/>
            <a:ext cx="7021286" cy="979714"/>
          </a:xfrm>
          <a:prstGeom prst="roundRect">
            <a:avLst/>
          </a:prstGeom>
          <a:solidFill>
            <a:schemeClr val="bg2">
              <a:lumMod val="20000"/>
              <a:lumOff val="80000"/>
            </a:schemeClr>
          </a:solidFill>
          <a:ln w="28575" cap="flat" cmpd="sng" algn="ctr">
            <a:solidFill>
              <a:schemeClr val="tx2"/>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4"/>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الفصل بين الواجبات - </a:t>
            </a:r>
            <a:r>
              <a:rPr lang="ar-LB" altLang="en-US" sz="2286" dirty="0">
                <a:solidFill>
                  <a:srgbClr val="002A6C"/>
                </a:solidFill>
                <a:cs typeface="Times" panose="02020603050405020304" pitchFamily="18" charset="0"/>
              </a:rPr>
              <a:t>التأكد من عدم قيام شخص واحد بالمعاملة من البداية إلى النهاية، لا مراجعة ذاتية أو إذن ذاتي. ويطبق ذلك في عملية الشراء. </a:t>
            </a:r>
          </a:p>
        </p:txBody>
      </p:sp>
      <p:sp>
        <p:nvSpPr>
          <p:cNvPr id="8" name="Rounded Rectangle 7">
            <a:extLst>
              <a:ext uri="{FF2B5EF4-FFF2-40B4-BE49-F238E27FC236}">
                <a16:creationId xmlns:a16="http://schemas.microsoft.com/office/drawing/2014/main" id="{5E9B6345-B2D1-455D-A3E6-5C4C7DD75242}"/>
              </a:ext>
            </a:extLst>
          </p:cNvPr>
          <p:cNvSpPr/>
          <p:nvPr/>
        </p:nvSpPr>
        <p:spPr bwMode="auto">
          <a:xfrm>
            <a:off x="2340428" y="3697742"/>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5"/>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آليات المراقبة -</a:t>
            </a:r>
            <a:r>
              <a:rPr lang="ar-LB" altLang="en-US" sz="2286" dirty="0">
                <a:solidFill>
                  <a:srgbClr val="002A6C"/>
                </a:solidFill>
                <a:cs typeface="Times" panose="02020603050405020304" pitchFamily="18" charset="0"/>
              </a:rPr>
              <a:t> مراقبة  المصروفات النثرية، السجلات المحاسبية، و التسويات المصرفية </a:t>
            </a:r>
          </a:p>
        </p:txBody>
      </p:sp>
      <p:sp>
        <p:nvSpPr>
          <p:cNvPr id="9" name="Rounded Rectangle 8">
            <a:extLst>
              <a:ext uri="{FF2B5EF4-FFF2-40B4-BE49-F238E27FC236}">
                <a16:creationId xmlns:a16="http://schemas.microsoft.com/office/drawing/2014/main" id="{6F1288A4-D43C-4C00-9C24-2157420B656B}"/>
              </a:ext>
            </a:extLst>
          </p:cNvPr>
          <p:cNvSpPr/>
          <p:nvPr/>
        </p:nvSpPr>
        <p:spPr bwMode="auto">
          <a:xfrm>
            <a:off x="2354036" y="4677456"/>
            <a:ext cx="7021286" cy="718911"/>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6"/>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الموافقة </a:t>
            </a:r>
            <a:r>
              <a:rPr lang="ar-LB" altLang="en-US" sz="2286" dirty="0">
                <a:solidFill>
                  <a:srgbClr val="002A6C"/>
                </a:solidFill>
                <a:cs typeface="Times" panose="02020603050405020304" pitchFamily="18" charset="0"/>
              </a:rPr>
              <a:t>موافقة الأشخاص المسؤولين عن الموازنة على المدفوعات، موافقة المجلس على التصرف بالأصول الخ ... </a:t>
            </a:r>
          </a:p>
        </p:txBody>
      </p:sp>
      <p:sp>
        <p:nvSpPr>
          <p:cNvPr id="10" name="Rounded Rectangle 9">
            <a:extLst>
              <a:ext uri="{FF2B5EF4-FFF2-40B4-BE49-F238E27FC236}">
                <a16:creationId xmlns:a16="http://schemas.microsoft.com/office/drawing/2014/main" id="{8F47BC2E-A3D9-4A07-9347-8760BC725675}"/>
              </a:ext>
            </a:extLst>
          </p:cNvPr>
          <p:cNvSpPr/>
          <p:nvPr/>
        </p:nvSpPr>
        <p:spPr bwMode="auto">
          <a:xfrm>
            <a:off x="2326821" y="5658304"/>
            <a:ext cx="7021286" cy="737054"/>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marL="367400" indent="-367400" algn="justLow" rtl="1">
              <a:buClr>
                <a:srgbClr val="C00000"/>
              </a:buClr>
              <a:buSzPct val="85000"/>
              <a:buFont typeface="+mj-lt"/>
              <a:buAutoNum type="arabicPeriod" startAt="7"/>
              <a:defRPr/>
            </a:pPr>
            <a:r>
              <a:rPr lang="ar-LB" altLang="en-US" sz="2286" dirty="0">
                <a:solidFill>
                  <a:srgbClr val="002A6C"/>
                </a:solidFill>
                <a:cs typeface="Times" panose="02020603050405020304" pitchFamily="18" charset="0"/>
              </a:rPr>
              <a:t> </a:t>
            </a:r>
            <a:r>
              <a:rPr lang="ar-LB" altLang="en-US" sz="2286" dirty="0">
                <a:solidFill>
                  <a:srgbClr val="C00000"/>
                </a:solidFill>
                <a:cs typeface="Times" panose="02020603050405020304" pitchFamily="18" charset="0"/>
              </a:rPr>
              <a:t>التسوية - </a:t>
            </a:r>
            <a:r>
              <a:rPr lang="ar-LB" altLang="en-US" sz="2286" dirty="0">
                <a:solidFill>
                  <a:srgbClr val="002A6C"/>
                </a:solidFill>
                <a:cs typeface="Times" panose="02020603050405020304" pitchFamily="18" charset="0"/>
              </a:rPr>
              <a:t>المقارنة بين كشف الحساب المصرفي  والدفاتر المحاسبية، الصندوق، تسوية السجلات المحاسبية.......</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8F2E5-E49C-4E82-9C72-D878FAE1225C}"/>
              </a:ext>
            </a:extLst>
          </p:cNvPr>
          <p:cNvSpPr txBox="1"/>
          <p:nvPr/>
        </p:nvSpPr>
        <p:spPr>
          <a:xfrm>
            <a:off x="1668009" y="1255259"/>
            <a:ext cx="8382000" cy="685893"/>
          </a:xfrm>
          <a:prstGeom prst="rect">
            <a:avLst/>
          </a:prstGeom>
          <a:noFill/>
        </p:spPr>
        <p:txBody>
          <a:bodyPr>
            <a:spAutoFit/>
          </a:bodyPr>
          <a:lstStyle/>
          <a:p>
            <a:pPr algn="r" rtl="1">
              <a:defRPr/>
            </a:pPr>
            <a:r>
              <a:rPr lang="ar-LB" sz="3857" b="1" cap="all" dirty="0">
                <a:solidFill>
                  <a:srgbClr val="002A6C"/>
                </a:solidFill>
                <a:ea typeface="Times New Roman" panose="02020603050405020304" pitchFamily="18" charset="0"/>
                <a:cs typeface="Times" panose="02020603050405020304" pitchFamily="18" charset="0"/>
              </a:rPr>
              <a:t>الرّقابة المادّيّة</a:t>
            </a:r>
          </a:p>
        </p:txBody>
      </p:sp>
      <p:sp>
        <p:nvSpPr>
          <p:cNvPr id="39939" name="Slide Number Placeholder 1">
            <a:extLst>
              <a:ext uri="{FF2B5EF4-FFF2-40B4-BE49-F238E27FC236}">
                <a16:creationId xmlns:a16="http://schemas.microsoft.com/office/drawing/2014/main" id="{D0896D03-9281-441E-8493-119F251CEDB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560455-009A-48E8-B4F2-1FA8FD904B24}" type="slidenum">
              <a:rPr lang="en-US" altLang="en-US">
                <a:latin typeface="Times" panose="02020603050405020304" pitchFamily="18" charset="0"/>
                <a:cs typeface="Times" panose="02020603050405020304" pitchFamily="18" charset="0"/>
              </a:rPr>
              <a:pPr/>
              <a:t>53</a:t>
            </a:fld>
            <a:endParaRPr lang="en-US" altLang="en-US">
              <a:latin typeface="Times" panose="02020603050405020304" pitchFamily="18" charset="0"/>
              <a:cs typeface="Times" panose="02020603050405020304" pitchFamily="18" charset="0"/>
            </a:endParaRPr>
          </a:p>
        </p:txBody>
      </p:sp>
      <p:sp>
        <p:nvSpPr>
          <p:cNvPr id="7" name="Rectangle 6">
            <a:extLst>
              <a:ext uri="{FF2B5EF4-FFF2-40B4-BE49-F238E27FC236}">
                <a16:creationId xmlns:a16="http://schemas.microsoft.com/office/drawing/2014/main" id="{D14E89A4-E921-4905-9608-982B2676D9A1}"/>
              </a:ext>
            </a:extLst>
          </p:cNvPr>
          <p:cNvSpPr/>
          <p:nvPr/>
        </p:nvSpPr>
        <p:spPr>
          <a:xfrm>
            <a:off x="2939143" y="2122715"/>
            <a:ext cx="6572250" cy="3477683"/>
          </a:xfrm>
          <a:prstGeom prst="rect">
            <a:avLst/>
          </a:prstGeom>
        </p:spPr>
        <p:txBody>
          <a:bodyPr lIns="91440" tIns="45720" rIns="91440" bIns="45720">
            <a:spAutoFit/>
          </a:bodyPr>
          <a:lstStyle/>
          <a:p>
            <a:pPr algn="r" defTabSz="914429" rtl="1">
              <a:lnSpc>
                <a:spcPct val="90000"/>
              </a:lnSpc>
              <a:spcBef>
                <a:spcPts val="1200"/>
              </a:spcBef>
              <a:buClr>
                <a:srgbClr val="C2113A"/>
              </a:buClr>
              <a:buSzPct val="85000"/>
              <a:defRPr/>
            </a:pPr>
            <a:r>
              <a:rPr lang="ar-LB" sz="2857" dirty="0">
                <a:solidFill>
                  <a:srgbClr val="002A6C"/>
                </a:solidFill>
                <a:cs typeface="Times" panose="02020603050405020304" pitchFamily="18" charset="0"/>
              </a:rPr>
              <a:t>الرّقابة المادّيّة هي الإحتياطات الإضافيّة المتّخذة لحماية موارد المنظّمة.</a:t>
            </a:r>
          </a:p>
          <a:p>
            <a:pPr algn="r" defTabSz="914429" rtl="1">
              <a:lnSpc>
                <a:spcPct val="90000"/>
              </a:lnSpc>
              <a:spcBef>
                <a:spcPts val="1200"/>
              </a:spcBef>
              <a:buClr>
                <a:srgbClr val="C2113A"/>
              </a:buClr>
              <a:buSzPct val="85000"/>
              <a:defRPr/>
            </a:pPr>
            <a:r>
              <a:rPr lang="ar-LB" sz="2857" dirty="0">
                <a:solidFill>
                  <a:srgbClr val="002A6C"/>
                </a:solidFill>
                <a:cs typeface="Times" panose="02020603050405020304" pitchFamily="18" charset="0"/>
              </a:rPr>
              <a:t> </a:t>
            </a:r>
          </a:p>
          <a:p>
            <a:pPr marL="457209" indent="-457209" algn="r" defTabSz="914429" rtl="1">
              <a:lnSpc>
                <a:spcPct val="90000"/>
              </a:lnSpc>
              <a:spcBef>
                <a:spcPts val="1200"/>
              </a:spcBef>
              <a:buClr>
                <a:srgbClr val="C2113A"/>
              </a:buClr>
              <a:buSzPct val="85000"/>
              <a:buFont typeface="Wingdings" panose="05000000000000000000" pitchFamily="2" charset="2"/>
              <a:buChar char="§"/>
              <a:defRPr/>
            </a:pPr>
            <a:r>
              <a:rPr lang="ar-LB" sz="2857" dirty="0">
                <a:solidFill>
                  <a:srgbClr val="002A6C"/>
                </a:solidFill>
                <a:cs typeface="Times" panose="02020603050405020304" pitchFamily="18" charset="0"/>
              </a:rPr>
              <a:t>امتلاك خزنة</a:t>
            </a:r>
          </a:p>
          <a:p>
            <a:pPr marL="457209" indent="-457209" algn="r" defTabSz="914429" rtl="1">
              <a:lnSpc>
                <a:spcPct val="90000"/>
              </a:lnSpc>
              <a:spcBef>
                <a:spcPts val="1200"/>
              </a:spcBef>
              <a:buClr>
                <a:srgbClr val="C2113A"/>
              </a:buClr>
              <a:buSzPct val="85000"/>
              <a:buFont typeface="Wingdings" panose="05000000000000000000" pitchFamily="2" charset="2"/>
              <a:buChar char="§"/>
              <a:defRPr/>
            </a:pPr>
            <a:r>
              <a:rPr lang="ar-LB" sz="2857" dirty="0">
                <a:solidFill>
                  <a:srgbClr val="002A6C"/>
                </a:solidFill>
                <a:cs typeface="Times" panose="02020603050405020304" pitchFamily="18" charset="0"/>
              </a:rPr>
              <a:t>التأمين</a:t>
            </a:r>
          </a:p>
          <a:p>
            <a:pPr marL="457209" indent="-457209" algn="r" defTabSz="914429" rtl="1">
              <a:lnSpc>
                <a:spcPct val="90000"/>
              </a:lnSpc>
              <a:spcBef>
                <a:spcPts val="1200"/>
              </a:spcBef>
              <a:buClr>
                <a:srgbClr val="C2113A"/>
              </a:buClr>
              <a:buSzPct val="85000"/>
              <a:buFont typeface="Wingdings" panose="05000000000000000000" pitchFamily="2" charset="2"/>
              <a:buChar char="§"/>
              <a:defRPr/>
            </a:pPr>
            <a:r>
              <a:rPr lang="ar-LB" sz="2857" dirty="0">
                <a:solidFill>
                  <a:srgbClr val="002A6C"/>
                </a:solidFill>
                <a:cs typeface="Times" panose="02020603050405020304" pitchFamily="18" charset="0"/>
              </a:rPr>
              <a:t>الحفاظ على الأصول الثابتة (سجلاّت الأصول، والمركبات وسياسات الصّيانة)</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8">
            <a:extLst>
              <a:ext uri="{FF2B5EF4-FFF2-40B4-BE49-F238E27FC236}">
                <a16:creationId xmlns:a16="http://schemas.microsoft.com/office/drawing/2014/main" id="{D42645D7-DBFD-42B1-BF6F-5606A2051FB3}"/>
              </a:ext>
            </a:extLst>
          </p:cNvPr>
          <p:cNvSpPr txBox="1">
            <a:spLocks noChangeArrowheads="1"/>
          </p:cNvSpPr>
          <p:nvPr/>
        </p:nvSpPr>
        <p:spPr bwMode="auto">
          <a:xfrm>
            <a:off x="1348043" y="905679"/>
            <a:ext cx="8734652"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3857" b="1">
                <a:solidFill>
                  <a:srgbClr val="002A6C"/>
                </a:solidFill>
                <a:cs typeface="Times" panose="02020603050405020304" pitchFamily="18" charset="0"/>
              </a:rPr>
              <a:t>تفويض الصلاحية</a:t>
            </a:r>
            <a:endParaRPr lang="en-US" altLang="en-US" sz="3857" b="1">
              <a:solidFill>
                <a:srgbClr val="002A6C"/>
              </a:solidFill>
              <a:cs typeface="Times" panose="02020603050405020304" pitchFamily="18" charset="0"/>
            </a:endParaRPr>
          </a:p>
        </p:txBody>
      </p:sp>
      <p:sp>
        <p:nvSpPr>
          <p:cNvPr id="43011" name="Content Placeholder 2">
            <a:extLst>
              <a:ext uri="{FF2B5EF4-FFF2-40B4-BE49-F238E27FC236}">
                <a16:creationId xmlns:a16="http://schemas.microsoft.com/office/drawing/2014/main" id="{CD5C4253-4354-489E-AE80-B4DE5923B096}"/>
              </a:ext>
            </a:extLst>
          </p:cNvPr>
          <p:cNvSpPr txBox="1">
            <a:spLocks/>
          </p:cNvSpPr>
          <p:nvPr/>
        </p:nvSpPr>
        <p:spPr bwMode="auto">
          <a:xfrm>
            <a:off x="3688472" y="1685822"/>
            <a:ext cx="607785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730250" indent="-182563">
              <a:spcBef>
                <a:spcPct val="20000"/>
              </a:spcBef>
              <a:buChar char="•"/>
              <a:defRPr>
                <a:solidFill>
                  <a:schemeClr val="tx1"/>
                </a:solidFill>
                <a:latin typeface="Arial" panose="020B0604020202020204" pitchFamily="34" charset="0"/>
              </a:defRPr>
            </a:lvl3pPr>
            <a:lvl4pPr marL="1004888" indent="-182563">
              <a:spcBef>
                <a:spcPct val="20000"/>
              </a:spcBef>
              <a:buChar char="–"/>
              <a:defRPr sz="2200">
                <a:solidFill>
                  <a:schemeClr val="tx1"/>
                </a:solidFill>
                <a:latin typeface="Arial" panose="020B0604020202020204" pitchFamily="34" charset="0"/>
              </a:defRPr>
            </a:lvl4pPr>
            <a:lvl5pPr marL="1279525" indent="-182563">
              <a:spcBef>
                <a:spcPct val="20000"/>
              </a:spcBef>
              <a:buChar char="»"/>
              <a:defRPr sz="22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22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22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22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lnSpc>
                <a:spcPct val="90000"/>
              </a:lnSpc>
              <a:spcBef>
                <a:spcPts val="857"/>
              </a:spcBef>
              <a:buClr>
                <a:srgbClr val="9E3611"/>
              </a:buClr>
              <a:buSzPct val="85000"/>
              <a:buNone/>
            </a:pPr>
            <a:r>
              <a:rPr lang="ar-LB" altLang="en-US" sz="2286">
                <a:solidFill>
                  <a:srgbClr val="002A6C"/>
                </a:solidFill>
                <a:latin typeface="Times" panose="02020603050405020304" pitchFamily="18" charset="0"/>
                <a:cs typeface="Times" panose="02020603050405020304" pitchFamily="18" charset="0"/>
              </a:rPr>
              <a:t>يجب أن يتضمن مستند تفويض الصلاحية التعليمات المتعلقة بالواجبات التالية:</a:t>
            </a:r>
          </a:p>
          <a:p>
            <a:pPr algn="r" rtl="1">
              <a:lnSpc>
                <a:spcPct val="90000"/>
              </a:lnSpc>
              <a:spcBef>
                <a:spcPts val="857"/>
              </a:spcBef>
              <a:buClr>
                <a:srgbClr val="9E3611"/>
              </a:buClr>
              <a:buSzPct val="85000"/>
              <a:buNone/>
            </a:pPr>
            <a:endParaRPr lang="en-US" altLang="en-US" sz="2286">
              <a:solidFill>
                <a:srgbClr val="002A6C"/>
              </a:solidFill>
              <a:latin typeface="Times" panose="02020603050405020304" pitchFamily="18" charset="0"/>
              <a:cs typeface="Times" panose="02020603050405020304" pitchFamily="18" charset="0"/>
            </a:endParaRPr>
          </a:p>
          <a:p>
            <a:pPr>
              <a:lnSpc>
                <a:spcPct val="90000"/>
              </a:lnSpc>
              <a:spcBef>
                <a:spcPts val="857"/>
              </a:spcBef>
              <a:buClr>
                <a:srgbClr val="9E3611"/>
              </a:buClr>
              <a:buSzPct val="85000"/>
              <a:buNone/>
            </a:pPr>
            <a:endParaRPr lang="en-US" altLang="en-US" sz="1286">
              <a:solidFill>
                <a:srgbClr val="000000"/>
              </a:solidFill>
              <a:latin typeface="Times" panose="02020603050405020304" pitchFamily="18" charset="0"/>
              <a:cs typeface="Times" panose="02020603050405020304" pitchFamily="18" charset="0"/>
            </a:endParaRPr>
          </a:p>
        </p:txBody>
      </p:sp>
      <p:graphicFrame>
        <p:nvGraphicFramePr>
          <p:cNvPr id="10" name="Table 9">
            <a:extLst>
              <a:ext uri="{FF2B5EF4-FFF2-40B4-BE49-F238E27FC236}">
                <a16:creationId xmlns:a16="http://schemas.microsoft.com/office/drawing/2014/main" id="{C4F22F3F-EB9A-4859-B975-3E340CD36B78}"/>
              </a:ext>
            </a:extLst>
          </p:cNvPr>
          <p:cNvGraphicFramePr>
            <a:graphicFrameLocks noGrp="1"/>
          </p:cNvGraphicFramePr>
          <p:nvPr>
            <p:extLst>
              <p:ext uri="{D42A27DB-BD31-4B8C-83A1-F6EECF244321}">
                <p14:modId xmlns:p14="http://schemas.microsoft.com/office/powerpoint/2010/main" val="3020972770"/>
              </p:ext>
            </p:extLst>
          </p:nvPr>
        </p:nvGraphicFramePr>
        <p:xfrm>
          <a:off x="1203665" y="2158351"/>
          <a:ext cx="7058019" cy="4781052"/>
        </p:xfrm>
        <a:graphic>
          <a:graphicData uri="http://schemas.openxmlformats.org/drawingml/2006/table">
            <a:tbl>
              <a:tblPr firstRow="1" bandRow="1">
                <a:tableStyleId>{5FD0F851-EC5A-4D38-B0AD-8093EC10F338}</a:tableStyleId>
              </a:tblPr>
              <a:tblGrid>
                <a:gridCol w="7058019">
                  <a:extLst>
                    <a:ext uri="{9D8B030D-6E8A-4147-A177-3AD203B41FA5}">
                      <a16:colId xmlns:a16="http://schemas.microsoft.com/office/drawing/2014/main" val="20000"/>
                    </a:ext>
                  </a:extLst>
                </a:gridCol>
              </a:tblGrid>
              <a:tr h="709310">
                <a:tc>
                  <a:txBody>
                    <a:bodyPr/>
                    <a:lstStyle/>
                    <a:p>
                      <a:pPr algn="r" rtl="1"/>
                      <a:r>
                        <a:rPr lang="ar-DZ" sz="2400" b="0" dirty="0"/>
                        <a:t>وضع  طلبيات السلع والخدمات والموافقة عليها </a:t>
                      </a:r>
                      <a:endParaRPr lang="ar-LB" sz="2400" b="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0"/>
                  </a:ext>
                </a:extLst>
              </a:tr>
              <a:tr h="709310">
                <a:tc>
                  <a:txBody>
                    <a:bodyPr/>
                    <a:lstStyle/>
                    <a:p>
                      <a:pPr algn="r" rtl="1"/>
                      <a:r>
                        <a:rPr lang="ar-DZ" sz="2400" kern="1200" dirty="0"/>
                        <a:t>توقيع الشيكات </a:t>
                      </a:r>
                      <a:endParaRPr lang="ar-LB" sz="2400" kern="120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1"/>
                  </a:ext>
                </a:extLst>
              </a:tr>
              <a:tr h="709310">
                <a:tc>
                  <a:txBody>
                    <a:bodyPr/>
                    <a:lstStyle/>
                    <a:p>
                      <a:pPr algn="r" rtl="1"/>
                      <a:r>
                        <a:rPr lang="ar-DZ" sz="2400" kern="1200" dirty="0"/>
                        <a:t>التعامل مع النقد والشيكات </a:t>
                      </a:r>
                      <a:endParaRPr lang="ar-LB" sz="2400" kern="120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2"/>
                  </a:ext>
                </a:extLst>
              </a:tr>
              <a:tr h="709310">
                <a:tc>
                  <a:txBody>
                    <a:bodyPr/>
                    <a:lstStyle/>
                    <a:p>
                      <a:pPr algn="r" rtl="1"/>
                      <a:r>
                        <a:rPr lang="ar-DZ" sz="2400" kern="1200" dirty="0"/>
                        <a:t>الوصول إلى الخزنة والمصروفات </a:t>
                      </a:r>
                      <a:r>
                        <a:rPr lang="ar-DZ" sz="2400" dirty="0"/>
                        <a:t>النثرية</a:t>
                      </a:r>
                      <a:endParaRPr lang="ar-LB" sz="240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3"/>
                  </a:ext>
                </a:extLst>
              </a:tr>
              <a:tr h="709310">
                <a:tc>
                  <a:txBody>
                    <a:bodyPr/>
                    <a:lstStyle/>
                    <a:p>
                      <a:pPr algn="r" rtl="1"/>
                      <a:r>
                        <a:rPr lang="ar-DZ" sz="2400" dirty="0"/>
                        <a:t>التحقق من السجلات المحاسبية والموافقة عليها</a:t>
                      </a:r>
                      <a:endParaRPr lang="ar-LB" sz="240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4"/>
                  </a:ext>
                </a:extLst>
              </a:tr>
              <a:tr h="709310">
                <a:tc>
                  <a:txBody>
                    <a:bodyPr/>
                    <a:lstStyle/>
                    <a:p>
                      <a:pPr algn="r" rtl="1"/>
                      <a:r>
                        <a:rPr lang="ar-DZ" sz="2400" dirty="0"/>
                        <a:t>توقيع المستندات القانونية</a:t>
                      </a:r>
                      <a:endParaRPr lang="ar-LB" sz="2400" dirty="0"/>
                    </a:p>
                    <a:p>
                      <a:pPr algn="r" rtl="1"/>
                      <a:endParaRPr lang="en-US" sz="2400" b="0" dirty="0">
                        <a:solidFill>
                          <a:srgbClr val="002A6C"/>
                        </a:solidFill>
                        <a:latin typeface="Times" panose="02020603050405020304" pitchFamily="18" charset="0"/>
                        <a:cs typeface="Times" panose="02020603050405020304" pitchFamily="18" charset="0"/>
                      </a:endParaRPr>
                    </a:p>
                  </a:txBody>
                  <a:tcPr marL="65314" marR="65314" marT="32661" marB="32661" anchor="ctr"/>
                </a:tc>
                <a:extLst>
                  <a:ext uri="{0D108BD9-81ED-4DB2-BD59-A6C34878D82A}">
                    <a16:rowId xmlns:a16="http://schemas.microsoft.com/office/drawing/2014/main" val="10005"/>
                  </a:ext>
                </a:extLst>
              </a:tr>
            </a:tbl>
          </a:graphicData>
        </a:graphic>
      </p:graphicFrame>
      <p:sp>
        <p:nvSpPr>
          <p:cNvPr id="43028" name="Slide Number Placeholder 12">
            <a:extLst>
              <a:ext uri="{FF2B5EF4-FFF2-40B4-BE49-F238E27FC236}">
                <a16:creationId xmlns:a16="http://schemas.microsoft.com/office/drawing/2014/main" id="{7853F077-18C0-429A-B313-04FACBFE75A0}"/>
              </a:ext>
            </a:extLst>
          </p:cNvPr>
          <p:cNvSpPr>
            <a:spLocks noGrp="1"/>
          </p:cNvSpPr>
          <p:nvPr>
            <p:ph type="sldNum" sz="quarter" idx="12"/>
          </p:nvPr>
        </p:nvSpPr>
        <p:spPr>
          <a:xfrm>
            <a:off x="8924500" y="586502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7E90DD6-891A-4FF6-9903-B7B198B30E3E}" type="slidenum">
              <a:rPr lang="en-US" altLang="en-US"/>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5818615-B063-4AAC-9679-03D993F71B75}"/>
              </a:ext>
            </a:extLst>
          </p:cNvPr>
          <p:cNvSpPr txBox="1">
            <a:spLocks/>
          </p:cNvSpPr>
          <p:nvPr/>
        </p:nvSpPr>
        <p:spPr>
          <a:xfrm>
            <a:off x="1692322" y="1427652"/>
            <a:ext cx="9403308" cy="4953000"/>
          </a:xfrm>
          <a:prstGeom prst="rect">
            <a:avLst/>
          </a:prstGeom>
        </p:spPr>
        <p:txBody>
          <a:bodyPr/>
          <a:lstStyle>
            <a:lvl1pPr marL="182882" indent="-182882" algn="l" defTabSz="914411"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9"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52"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76" indent="-182882"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20"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24"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28"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31" indent="-228603" algn="l" defTabSz="914411"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rtl="1">
              <a:buNone/>
              <a:defRPr/>
            </a:pPr>
            <a:r>
              <a:rPr lang="ar-LB" sz="2286" dirty="0">
                <a:solidFill>
                  <a:srgbClr val="002A6C"/>
                </a:solidFill>
                <a:latin typeface="Times" panose="02020603050405020304" pitchFamily="18" charset="0"/>
                <a:cs typeface="Times" panose="02020603050405020304" pitchFamily="18" charset="0"/>
              </a:rPr>
              <a:t>المبادئ التوجيهية الأساسية التي يجب اتباعها عند تفويض الصلاحية:</a:t>
            </a:r>
          </a:p>
          <a:p>
            <a:pPr marL="0" indent="0" algn="just" rtl="1">
              <a:buNone/>
              <a:defRPr/>
            </a:pPr>
            <a:r>
              <a:rPr lang="ar-LB" sz="2286" dirty="0">
                <a:solidFill>
                  <a:srgbClr val="002A6C"/>
                </a:solidFill>
                <a:latin typeface="Times" panose="02020603050405020304" pitchFamily="18" charset="0"/>
                <a:cs typeface="Times" panose="02020603050405020304" pitchFamily="18" charset="0"/>
              </a:rPr>
              <a:t> </a:t>
            </a:r>
            <a:endParaRPr lang="en-US" sz="2286" dirty="0">
              <a:solidFill>
                <a:srgbClr val="002A6C"/>
              </a:solidFill>
              <a:latin typeface="Times" panose="02020603050405020304" pitchFamily="18" charset="0"/>
              <a:cs typeface="Times" panose="02020603050405020304" pitchFamily="18" charset="0"/>
            </a:endParaRPr>
          </a:p>
          <a:p>
            <a:pPr algn="just" rtl="1">
              <a:buClr>
                <a:srgbClr val="C00000"/>
              </a:buClr>
              <a:buFont typeface="Wingdings" pitchFamily="2" charset="2"/>
              <a:buChar char="q"/>
              <a:defRPr/>
            </a:pPr>
            <a:r>
              <a:rPr lang="ar-LB" sz="2286" b="1" dirty="0">
                <a:solidFill>
                  <a:srgbClr val="C2113A"/>
                </a:solidFill>
                <a:latin typeface="Times" panose="02020603050405020304" pitchFamily="18" charset="0"/>
                <a:cs typeface="Times" panose="02020603050405020304" pitchFamily="18" charset="0"/>
              </a:rPr>
              <a:t>يجب أن تكون الحدود أو الشروط التي تنطبق على الصلاحية المفوضة محددة بوضوح</a:t>
            </a:r>
            <a:r>
              <a:rPr lang="ar-LB" sz="2286" dirty="0">
                <a:solidFill>
                  <a:srgbClr val="C2113A"/>
                </a:solidFill>
                <a:latin typeface="Times" panose="02020603050405020304" pitchFamily="18" charset="0"/>
                <a:cs typeface="Times" panose="02020603050405020304" pitchFamily="18" charset="0"/>
              </a:rPr>
              <a:t>. </a:t>
            </a:r>
          </a:p>
          <a:p>
            <a:pPr marL="0" indent="0" algn="just" rtl="1">
              <a:buClr>
                <a:srgbClr val="C00000"/>
              </a:buClr>
              <a:buNone/>
              <a:defRPr/>
            </a:pPr>
            <a:r>
              <a:rPr lang="ar-LB" sz="2286" dirty="0">
                <a:solidFill>
                  <a:srgbClr val="002A6C"/>
                </a:solidFill>
                <a:latin typeface="Times" panose="02020603050405020304" pitchFamily="18" charset="0"/>
                <a:cs typeface="Times" panose="02020603050405020304" pitchFamily="18" charset="0"/>
              </a:rPr>
              <a:t>على سبيل المثال، يمكن تفويض أي شخص للقيام بالنفقات بشكل لا يتعدى المبلغ المحدد. عادة ما يتم توثيق هذه الحدود في جدول التفويض الذي يحدد صلاحية الموافقة على المعاملات لمختلف مستويات الإدارة</a:t>
            </a:r>
            <a:r>
              <a:rPr lang="ar-LB" sz="1714" dirty="0">
                <a:solidFill>
                  <a:srgbClr val="002A6C"/>
                </a:solidFill>
                <a:latin typeface="Times" panose="02020603050405020304" pitchFamily="18" charset="0"/>
                <a:cs typeface="Times" panose="02020603050405020304" pitchFamily="18" charset="0"/>
              </a:rPr>
              <a:t>.</a:t>
            </a:r>
          </a:p>
          <a:p>
            <a:pPr marL="0" indent="0" algn="just" rtl="1">
              <a:buClr>
                <a:srgbClr val="C00000"/>
              </a:buClr>
              <a:buNone/>
              <a:defRPr/>
            </a:pPr>
            <a:endParaRPr lang="ar-LB" sz="1714" dirty="0">
              <a:solidFill>
                <a:schemeClr val="accent6">
                  <a:lumMod val="75000"/>
                </a:schemeClr>
              </a:solidFill>
              <a:latin typeface="Times" panose="02020603050405020304" pitchFamily="18" charset="0"/>
              <a:cs typeface="Times" panose="02020603050405020304" pitchFamily="18" charset="0"/>
            </a:endParaRPr>
          </a:p>
          <a:p>
            <a:pPr algn="r" rtl="1">
              <a:buClr>
                <a:srgbClr val="C00000"/>
              </a:buClr>
              <a:buFont typeface="Wingdings" pitchFamily="2" charset="2"/>
              <a:buChar char="q"/>
              <a:defRPr/>
            </a:pPr>
            <a:r>
              <a:rPr lang="ar-LB" sz="2286" b="1" dirty="0">
                <a:solidFill>
                  <a:srgbClr val="C2113A"/>
                </a:solidFill>
                <a:latin typeface="Times" panose="02020603050405020304" pitchFamily="18" charset="0"/>
                <a:cs typeface="Times" panose="02020603050405020304" pitchFamily="18" charset="0"/>
              </a:rPr>
              <a:t>لا ينبغي لأحد أن يأذن بأي معاملة سيستفيد منها شخصياً</a:t>
            </a:r>
            <a:r>
              <a:rPr lang="ar-LB" sz="1714" dirty="0">
                <a:solidFill>
                  <a:srgbClr val="C2113A"/>
                </a:solidFill>
                <a:latin typeface="Times (Body)"/>
              </a:rPr>
              <a:t>. </a:t>
            </a:r>
          </a:p>
          <a:p>
            <a:pPr marL="0" indent="0" algn="r" rtl="1">
              <a:buClr>
                <a:srgbClr val="C00000"/>
              </a:buClr>
              <a:buNone/>
              <a:defRPr/>
            </a:pPr>
            <a:r>
              <a:rPr lang="ar-LB" sz="2286" dirty="0">
                <a:solidFill>
                  <a:srgbClr val="002A6C"/>
                </a:solidFill>
                <a:latin typeface="Times" panose="02020603050405020304" pitchFamily="18" charset="0"/>
                <a:cs typeface="Times" panose="02020603050405020304" pitchFamily="18" charset="0"/>
              </a:rPr>
              <a:t>فذلك يشكك في نزاهة الإدارة</a:t>
            </a:r>
            <a:r>
              <a:rPr lang="ar-LB" sz="1714" dirty="0">
                <a:solidFill>
                  <a:srgbClr val="002A6C"/>
                </a:solidFill>
                <a:latin typeface="Times (Body)"/>
              </a:rPr>
              <a:t>.</a:t>
            </a:r>
          </a:p>
          <a:p>
            <a:pPr marL="0" indent="0" algn="r" rtl="1">
              <a:buClr>
                <a:srgbClr val="C00000"/>
              </a:buClr>
              <a:buNone/>
              <a:defRPr/>
            </a:pPr>
            <a:r>
              <a:rPr lang="ar-LB" sz="1714" dirty="0">
                <a:solidFill>
                  <a:schemeClr val="accent6">
                    <a:lumMod val="75000"/>
                  </a:schemeClr>
                </a:solidFill>
                <a:latin typeface="Times (Body)"/>
              </a:rPr>
              <a:t> </a:t>
            </a:r>
          </a:p>
          <a:p>
            <a:pPr algn="r" rtl="1">
              <a:buClr>
                <a:srgbClr val="C00000"/>
              </a:buClr>
              <a:buFont typeface="Wingdings" pitchFamily="2" charset="2"/>
              <a:buChar char="q"/>
              <a:defRPr/>
            </a:pPr>
            <a:r>
              <a:rPr lang="ar-LB" sz="2286" b="1" dirty="0">
                <a:solidFill>
                  <a:srgbClr val="C2113A"/>
                </a:solidFill>
                <a:latin typeface="Times" panose="02020603050405020304" pitchFamily="18" charset="0"/>
                <a:cs typeface="Times" panose="02020603050405020304" pitchFamily="18" charset="0"/>
              </a:rPr>
              <a:t>لا يجوز السماح للمرؤوسين بالدفع للمدراء</a:t>
            </a:r>
            <a:endParaRPr lang="ar-LB" sz="1714" b="1" dirty="0">
              <a:solidFill>
                <a:srgbClr val="C2113A"/>
              </a:solidFill>
              <a:latin typeface="Times (Body)"/>
            </a:endParaRPr>
          </a:p>
          <a:p>
            <a:pPr marL="0" indent="0" algn="r" rtl="1">
              <a:buClr>
                <a:srgbClr val="C00000"/>
              </a:buClr>
              <a:buNone/>
              <a:defRPr/>
            </a:pPr>
            <a:r>
              <a:rPr lang="ar-LB" sz="2286" dirty="0">
                <a:solidFill>
                  <a:srgbClr val="002A6C"/>
                </a:solidFill>
                <a:latin typeface="Times" panose="02020603050405020304" pitchFamily="18" charset="0"/>
                <a:cs typeface="Times" panose="02020603050405020304" pitchFamily="18" charset="0"/>
              </a:rPr>
              <a:t>تمنح هذه الصلاحية لشخص أعلى في الهيكل الإداري</a:t>
            </a:r>
            <a:r>
              <a:rPr lang="ar-LB" sz="1714" dirty="0">
                <a:solidFill>
                  <a:schemeClr val="accent6">
                    <a:lumMod val="75000"/>
                  </a:schemeClr>
                </a:solidFill>
                <a:latin typeface="Times (Body)"/>
              </a:rPr>
              <a:t>.</a:t>
            </a:r>
            <a:endParaRPr lang="en-US" sz="1714" dirty="0">
              <a:solidFill>
                <a:schemeClr val="accent6">
                  <a:lumMod val="75000"/>
                </a:schemeClr>
              </a:solidFill>
              <a:latin typeface="Times (Body)"/>
            </a:endParaRPr>
          </a:p>
          <a:p>
            <a:pPr marL="0" indent="0" algn="just" rtl="1">
              <a:buClr>
                <a:srgbClr val="C00000"/>
              </a:buClr>
              <a:buNone/>
              <a:defRPr/>
            </a:pPr>
            <a:endParaRPr lang="ar-LB" sz="1714" dirty="0">
              <a:solidFill>
                <a:schemeClr val="accent6">
                  <a:lumMod val="75000"/>
                </a:schemeClr>
              </a:solidFill>
              <a:latin typeface="Times" panose="02020603050405020304" pitchFamily="18" charset="0"/>
              <a:cs typeface="Times" panose="02020603050405020304" pitchFamily="18" charset="0"/>
            </a:endParaRPr>
          </a:p>
          <a:p>
            <a:pPr marL="0" indent="0" algn="just" rtl="1">
              <a:buClr>
                <a:srgbClr val="C00000"/>
              </a:buClr>
              <a:buNone/>
              <a:defRPr/>
            </a:pPr>
            <a:endParaRPr lang="en-US" sz="1000" dirty="0">
              <a:solidFill>
                <a:schemeClr val="accent6">
                  <a:lumMod val="75000"/>
                </a:schemeClr>
              </a:solidFill>
              <a:latin typeface="Times" panose="02020603050405020304" pitchFamily="18" charset="0"/>
              <a:cs typeface="Times" panose="02020603050405020304" pitchFamily="18" charset="0"/>
            </a:endParaRPr>
          </a:p>
        </p:txBody>
      </p:sp>
      <p:sp>
        <p:nvSpPr>
          <p:cNvPr id="8" name="TextBox 8">
            <a:extLst>
              <a:ext uri="{FF2B5EF4-FFF2-40B4-BE49-F238E27FC236}">
                <a16:creationId xmlns:a16="http://schemas.microsoft.com/office/drawing/2014/main" id="{8568A656-BDA6-4023-9718-5254AB98C005}"/>
              </a:ext>
            </a:extLst>
          </p:cNvPr>
          <p:cNvSpPr txBox="1">
            <a:spLocks noChangeArrowheads="1"/>
          </p:cNvSpPr>
          <p:nvPr/>
        </p:nvSpPr>
        <p:spPr bwMode="auto">
          <a:xfrm>
            <a:off x="2026650" y="701545"/>
            <a:ext cx="8734652"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cs typeface="Times" panose="02020603050405020304" pitchFamily="18" charset="0"/>
              </a:rPr>
              <a:t>تفويض الصلاحية</a:t>
            </a:r>
            <a:endParaRPr lang="en-US" altLang="en-US" sz="3600" b="1" dirty="0">
              <a:solidFill>
                <a:srgbClr val="002A6C"/>
              </a:solidFill>
              <a:cs typeface="Times" panose="02020603050405020304" pitchFamily="18" charset="0"/>
            </a:endParaRPr>
          </a:p>
        </p:txBody>
      </p:sp>
      <p:sp>
        <p:nvSpPr>
          <p:cNvPr id="45060" name="Slide Number Placeholder 2">
            <a:extLst>
              <a:ext uri="{FF2B5EF4-FFF2-40B4-BE49-F238E27FC236}">
                <a16:creationId xmlns:a16="http://schemas.microsoft.com/office/drawing/2014/main" id="{C2D8FEFD-82AC-46C5-B7A2-09741922FD82}"/>
              </a:ext>
            </a:extLst>
          </p:cNvPr>
          <p:cNvSpPr>
            <a:spLocks noGrp="1"/>
          </p:cNvSpPr>
          <p:nvPr>
            <p:ph type="sldNum" sz="quarter" idx="12"/>
          </p:nvPr>
        </p:nvSpPr>
        <p:spPr>
          <a:xfrm>
            <a:off x="8610600" y="598785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9D605D0-A045-47B3-8975-B93A3C8CF410}" type="slidenum">
              <a:rPr lang="en-US" altLang="en-US"/>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CAB93913-162D-45E3-8D6A-D3A2D4774230}"/>
              </a:ext>
            </a:extLst>
          </p:cNvPr>
          <p:cNvSpPr txBox="1">
            <a:spLocks noChangeArrowheads="1"/>
          </p:cNvSpPr>
          <p:nvPr/>
        </p:nvSpPr>
        <p:spPr bwMode="auto">
          <a:xfrm>
            <a:off x="1753054" y="1308554"/>
            <a:ext cx="8810625"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cs typeface="Times" panose="02020603050405020304" pitchFamily="18" charset="0"/>
              </a:rPr>
              <a:t>الفصل بين المهام المالية / مهام المحاسبة</a:t>
            </a:r>
            <a:endParaRPr lang="en-US" altLang="en-US" sz="3600" b="1" dirty="0">
              <a:solidFill>
                <a:srgbClr val="002A6C"/>
              </a:solidFill>
              <a:cs typeface="Times" panose="02020603050405020304" pitchFamily="18" charset="0"/>
            </a:endParaRPr>
          </a:p>
        </p:txBody>
      </p:sp>
      <p:sp>
        <p:nvSpPr>
          <p:cNvPr id="49156" name="Isosceles Triangle 3">
            <a:extLst>
              <a:ext uri="{FF2B5EF4-FFF2-40B4-BE49-F238E27FC236}">
                <a16:creationId xmlns:a16="http://schemas.microsoft.com/office/drawing/2014/main" id="{A1F14069-AA71-4126-9CB2-F7D64E0CB63B}"/>
              </a:ext>
            </a:extLst>
          </p:cNvPr>
          <p:cNvSpPr>
            <a:spLocks noChangeArrowheads="1"/>
          </p:cNvSpPr>
          <p:nvPr/>
        </p:nvSpPr>
        <p:spPr bwMode="auto">
          <a:xfrm rot="16200000">
            <a:off x="9633857" y="2831420"/>
            <a:ext cx="381000"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49157" name="Isosceles Triangle 3">
            <a:extLst>
              <a:ext uri="{FF2B5EF4-FFF2-40B4-BE49-F238E27FC236}">
                <a16:creationId xmlns:a16="http://schemas.microsoft.com/office/drawing/2014/main" id="{7A829AF0-5835-4611-9447-67BE5C6D23FA}"/>
              </a:ext>
            </a:extLst>
          </p:cNvPr>
          <p:cNvSpPr>
            <a:spLocks noChangeArrowheads="1"/>
          </p:cNvSpPr>
          <p:nvPr/>
        </p:nvSpPr>
        <p:spPr bwMode="auto">
          <a:xfrm rot="16200000">
            <a:off x="9633857" y="4572000"/>
            <a:ext cx="381000" cy="381000"/>
          </a:xfrm>
          <a:prstGeom prst="triangle">
            <a:avLst>
              <a:gd name="adj" fmla="val 50000"/>
            </a:avLst>
          </a:prstGeom>
          <a:solidFill>
            <a:srgbClr val="C2113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571">
              <a:cs typeface="Times" panose="02020603050405020304" pitchFamily="18" charset="0"/>
            </a:endParaRPr>
          </a:p>
        </p:txBody>
      </p:sp>
      <p:sp>
        <p:nvSpPr>
          <p:cNvPr id="7" name="Rounded Rectangle 6">
            <a:extLst>
              <a:ext uri="{FF2B5EF4-FFF2-40B4-BE49-F238E27FC236}">
                <a16:creationId xmlns:a16="http://schemas.microsoft.com/office/drawing/2014/main" id="{7D0DD987-062E-4D78-9BF2-00B8079FE1A0}"/>
              </a:ext>
            </a:extLst>
          </p:cNvPr>
          <p:cNvSpPr/>
          <p:nvPr/>
        </p:nvSpPr>
        <p:spPr bwMode="auto">
          <a:xfrm>
            <a:off x="2340428" y="2481036"/>
            <a:ext cx="7021286" cy="1237116"/>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buClr>
                <a:srgbClr val="C00000"/>
              </a:buClr>
              <a:buSzPct val="85000"/>
              <a:defRPr/>
            </a:pPr>
            <a:r>
              <a:rPr lang="ar-LB" altLang="en-US" sz="2286" dirty="0">
                <a:solidFill>
                  <a:srgbClr val="002A6C"/>
                </a:solidFill>
                <a:cs typeface="Times" panose="02020603050405020304" pitchFamily="18" charset="0"/>
              </a:rPr>
              <a:t>الشرط الأساسي هو أن </a:t>
            </a:r>
            <a:r>
              <a:rPr lang="ar-LB" altLang="en-US" sz="2286" dirty="0">
                <a:solidFill>
                  <a:srgbClr val="C00000"/>
                </a:solidFill>
                <a:cs typeface="Times" panose="02020603050405020304" pitchFamily="18" charset="0"/>
              </a:rPr>
              <a:t>موظف (ة) واحد لا يجب ان يتحمل مسؤولية تنفيذ جميع مراحل المعاملة المالية</a:t>
            </a:r>
            <a:r>
              <a:rPr lang="ar-LB" altLang="en-US" sz="2286" dirty="0">
                <a:solidFill>
                  <a:srgbClr val="002A6C"/>
                </a:solidFill>
                <a:cs typeface="Times" panose="02020603050405020304" pitchFamily="18" charset="0"/>
              </a:rPr>
              <a:t>، من طلب الشراء، تحضير الدفع، اصدار الدفع وتسجيل المدفوعات في النظام المحاسبي.</a:t>
            </a:r>
          </a:p>
        </p:txBody>
      </p:sp>
      <p:sp>
        <p:nvSpPr>
          <p:cNvPr id="8" name="Rounded Rectangle 7">
            <a:extLst>
              <a:ext uri="{FF2B5EF4-FFF2-40B4-BE49-F238E27FC236}">
                <a16:creationId xmlns:a16="http://schemas.microsoft.com/office/drawing/2014/main" id="{9739C1FE-FA20-4CFD-A3C4-3D0A4B6FAE24}"/>
              </a:ext>
            </a:extLst>
          </p:cNvPr>
          <p:cNvSpPr/>
          <p:nvPr/>
        </p:nvSpPr>
        <p:spPr bwMode="auto">
          <a:xfrm>
            <a:off x="2340428" y="4117296"/>
            <a:ext cx="7021286" cy="1370919"/>
          </a:xfrm>
          <a:prstGeom prst="roundRect">
            <a:avLst/>
          </a:prstGeom>
          <a:solidFill>
            <a:schemeClr val="bg2">
              <a:lumMod val="20000"/>
              <a:lumOff val="80000"/>
            </a:schemeClr>
          </a:solidFill>
          <a:ln w="28575" cap="flat" cmpd="sng" algn="ctr">
            <a:solidFill>
              <a:srgbClr val="002A6C"/>
            </a:solidFill>
            <a:prstDash val="solid"/>
            <a:round/>
            <a:headEnd type="none" w="med" len="med"/>
            <a:tailEnd type="none" w="med" len="med"/>
          </a:ln>
          <a:effectLst/>
        </p:spPr>
        <p:txBody>
          <a:bodyPr anchor="ctr"/>
          <a:lstStyle/>
          <a:p>
            <a:pPr algn="justLow" rtl="1">
              <a:buClr>
                <a:srgbClr val="C00000"/>
              </a:buClr>
              <a:buSzPct val="85000"/>
              <a:defRPr/>
            </a:pPr>
            <a:r>
              <a:rPr lang="ar-LB" altLang="en-US" sz="2286" dirty="0">
                <a:solidFill>
                  <a:srgbClr val="002A6C"/>
                </a:solidFill>
                <a:cs typeface="Times" panose="02020603050405020304" pitchFamily="18" charset="0"/>
              </a:rPr>
              <a:t>بعيداً عن ضعف الرقابة المالية، يؤدي وضع مسؤولية كبيرة تتعلق بوظيفة معينة على عاتق شخص واحد إلى </a:t>
            </a:r>
            <a:r>
              <a:rPr lang="ar-LB" altLang="en-US" sz="2286" dirty="0">
                <a:solidFill>
                  <a:srgbClr val="C00000"/>
                </a:solidFill>
                <a:cs typeface="Times" panose="02020603050405020304" pitchFamily="18" charset="0"/>
              </a:rPr>
              <a:t>وقف تشغيل هذه الوظيفة في حال ترك الموظف(ة) العمل</a:t>
            </a:r>
            <a:r>
              <a:rPr lang="ar-LB" altLang="en-US" sz="2286" dirty="0">
                <a:solidFill>
                  <a:srgbClr val="002A6C"/>
                </a:solidFill>
                <a:cs typeface="Times" panose="02020603050405020304" pitchFamily="18" charset="0"/>
              </a:rPr>
              <a:t> في المنظمة أو في حال الغياب لفترات طويلة.</a:t>
            </a:r>
          </a:p>
        </p:txBody>
      </p:sp>
      <p:sp>
        <p:nvSpPr>
          <p:cNvPr id="49160" name="Slide Number Placeholder 1">
            <a:extLst>
              <a:ext uri="{FF2B5EF4-FFF2-40B4-BE49-F238E27FC236}">
                <a16:creationId xmlns:a16="http://schemas.microsoft.com/office/drawing/2014/main" id="{24FF98FE-5625-46CC-8679-769A33DB08C9}"/>
              </a:ext>
            </a:extLst>
          </p:cNvPr>
          <p:cNvSpPr>
            <a:spLocks noGrp="1"/>
          </p:cNvSpPr>
          <p:nvPr>
            <p:ph type="sldNum" sz="quarter" idx="12"/>
          </p:nvPr>
        </p:nvSpPr>
        <p:spPr>
          <a:xfrm>
            <a:off x="8452757" y="631258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D1CE6B-23A6-47F2-9B56-256854A028B1}" type="slidenum">
              <a:rPr lang="en-US" altLang="en-US"/>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a16="http://schemas.microsoft.com/office/drawing/2014/main" id="{22FA3E6A-C223-49E0-AA16-D481B47E07F3}"/>
              </a:ext>
            </a:extLst>
          </p:cNvPr>
          <p:cNvSpPr txBox="1">
            <a:spLocks noChangeArrowheads="1"/>
          </p:cNvSpPr>
          <p:nvPr/>
        </p:nvSpPr>
        <p:spPr bwMode="auto">
          <a:xfrm>
            <a:off x="1753054" y="5753554"/>
            <a:ext cx="80905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000">
                <a:solidFill>
                  <a:srgbClr val="C00000"/>
                </a:solidFill>
                <a:cs typeface="Times" panose="02020603050405020304" pitchFamily="18" charset="0"/>
              </a:rPr>
              <a:t>في حال عدم وجود وظيفة واحدة من الوظائف المذكورة أعلاه، يجب إيلاء المزيد من الاهتمام لعملية الإشراف على الموظفين/الموظفات</a:t>
            </a:r>
          </a:p>
          <a:p>
            <a:pPr algn="r" rtl="1"/>
            <a:endParaRPr lang="en-US" altLang="en-US" sz="2000">
              <a:solidFill>
                <a:srgbClr val="C00000"/>
              </a:solidFill>
              <a:cs typeface="Times" panose="02020603050405020304" pitchFamily="18" charset="0"/>
            </a:endParaRPr>
          </a:p>
        </p:txBody>
      </p:sp>
      <p:pic>
        <p:nvPicPr>
          <p:cNvPr id="51203" name="Picture 4">
            <a:extLst>
              <a:ext uri="{FF2B5EF4-FFF2-40B4-BE49-F238E27FC236}">
                <a16:creationId xmlns:a16="http://schemas.microsoft.com/office/drawing/2014/main" id="{22AD3A07-F068-4B6E-8E44-12CC72486E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3634" y="5908902"/>
            <a:ext cx="407080" cy="3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7D1A62FC-5526-4E52-9B07-2E1364D18905}"/>
              </a:ext>
            </a:extLst>
          </p:cNvPr>
          <p:cNvSpPr txBox="1">
            <a:spLocks noChangeArrowheads="1"/>
          </p:cNvSpPr>
          <p:nvPr/>
        </p:nvSpPr>
        <p:spPr bwMode="auto">
          <a:xfrm>
            <a:off x="2164669" y="683991"/>
            <a:ext cx="8810625"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rPr>
              <a:t>الفصل بين المهام المالية / مهام المحاسبة</a:t>
            </a:r>
            <a:endParaRPr lang="en-US" altLang="en-US" sz="3600" b="1" dirty="0">
              <a:solidFill>
                <a:srgbClr val="002A6C"/>
              </a:solidFill>
            </a:endParaRPr>
          </a:p>
        </p:txBody>
      </p:sp>
      <p:graphicFrame>
        <p:nvGraphicFramePr>
          <p:cNvPr id="3" name="Diagram 2">
            <a:extLst>
              <a:ext uri="{FF2B5EF4-FFF2-40B4-BE49-F238E27FC236}">
                <a16:creationId xmlns:a16="http://schemas.microsoft.com/office/drawing/2014/main" id="{ACAF948C-5D07-496B-B75D-5280A13ADB4A}"/>
              </a:ext>
            </a:extLst>
          </p:cNvPr>
          <p:cNvGraphicFramePr/>
          <p:nvPr>
            <p:extLst>
              <p:ext uri="{D42A27DB-BD31-4B8C-83A1-F6EECF244321}">
                <p14:modId xmlns:p14="http://schemas.microsoft.com/office/powerpoint/2010/main" val="1127448685"/>
              </p:ext>
            </p:extLst>
          </p:nvPr>
        </p:nvGraphicFramePr>
        <p:xfrm>
          <a:off x="4104861" y="1485670"/>
          <a:ext cx="7116092" cy="406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7" name="Slide Number Placeholder 3">
            <a:extLst>
              <a:ext uri="{FF2B5EF4-FFF2-40B4-BE49-F238E27FC236}">
                <a16:creationId xmlns:a16="http://schemas.microsoft.com/office/drawing/2014/main" id="{AFD605CE-BF67-4E8D-909A-5F7B5FD36C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8DBEE4-B8AB-4AD8-90D2-6CBA1B840F6B}" type="slidenum">
              <a:rPr lang="en-US" altLang="en-US"/>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B49D4569-6CA8-40D5-B22B-610AB1B369D3}"/>
              </a:ext>
            </a:extLst>
          </p:cNvPr>
          <p:cNvSpPr txBox="1">
            <a:spLocks noChangeArrowheads="1"/>
          </p:cNvSpPr>
          <p:nvPr/>
        </p:nvSpPr>
        <p:spPr bwMode="auto">
          <a:xfrm>
            <a:off x="1753054" y="1251858"/>
            <a:ext cx="8810625"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cs typeface="Times" panose="02020603050405020304" pitchFamily="18" charset="0"/>
              </a:rPr>
              <a:t>الفصل بين الواجبات:  رأيان أفضل من رأي واحد</a:t>
            </a:r>
            <a:endParaRPr lang="en-US" altLang="en-US" sz="3600" b="1" dirty="0">
              <a:solidFill>
                <a:srgbClr val="002A6C"/>
              </a:solidFill>
              <a:cs typeface="Times" panose="02020603050405020304" pitchFamily="18" charset="0"/>
            </a:endParaRPr>
          </a:p>
        </p:txBody>
      </p:sp>
      <p:sp>
        <p:nvSpPr>
          <p:cNvPr id="52227" name="Text Box 8">
            <a:extLst>
              <a:ext uri="{FF2B5EF4-FFF2-40B4-BE49-F238E27FC236}">
                <a16:creationId xmlns:a16="http://schemas.microsoft.com/office/drawing/2014/main" id="{18C9136F-DF9D-477F-9CB0-4E399E5F1449}"/>
              </a:ext>
            </a:extLst>
          </p:cNvPr>
          <p:cNvSpPr txBox="1">
            <a:spLocks noChangeArrowheads="1"/>
          </p:cNvSpPr>
          <p:nvPr/>
        </p:nvSpPr>
        <p:spPr bwMode="auto">
          <a:xfrm>
            <a:off x="1122589" y="4734152"/>
            <a:ext cx="2952750" cy="69666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rtl="1">
              <a:spcBef>
                <a:spcPct val="50000"/>
              </a:spcBef>
              <a:buFontTx/>
              <a:buChar char="•"/>
            </a:pPr>
            <a:r>
              <a:rPr lang="ar-LB" altLang="en-US" sz="1571" b="1">
                <a:solidFill>
                  <a:srgbClr val="002A6C"/>
                </a:solidFill>
                <a:latin typeface="Lucida Grande"/>
                <a:ea typeface="Geneva"/>
                <a:cs typeface="Geneva"/>
              </a:rPr>
              <a:t>الشيكات</a:t>
            </a:r>
            <a:endParaRPr lang="en-US" altLang="en-US" sz="1571" b="1">
              <a:solidFill>
                <a:srgbClr val="002A6C"/>
              </a:solidFill>
              <a:latin typeface="Lucida Grande"/>
              <a:ea typeface="Geneva"/>
              <a:cs typeface="Geneva"/>
            </a:endParaRPr>
          </a:p>
          <a:p>
            <a:pPr algn="r" rtl="1">
              <a:spcBef>
                <a:spcPct val="50000"/>
              </a:spcBef>
              <a:buFontTx/>
              <a:buChar char="•"/>
            </a:pPr>
            <a:r>
              <a:rPr lang="ar-LB" altLang="en-US" sz="1571" b="1">
                <a:solidFill>
                  <a:srgbClr val="002A6C"/>
                </a:solidFill>
                <a:latin typeface="Lucida Grande"/>
                <a:ea typeface="Geneva"/>
                <a:cs typeface="Geneva"/>
              </a:rPr>
              <a:t>المدفوعات – المصروفات النثرية</a:t>
            </a:r>
            <a:endParaRPr lang="en-US" altLang="en-US" sz="1571" b="1">
              <a:solidFill>
                <a:srgbClr val="002A6C"/>
              </a:solidFill>
              <a:latin typeface="Lucida Grande"/>
              <a:ea typeface="Geneva"/>
              <a:cs typeface="Geneva"/>
            </a:endParaRPr>
          </a:p>
        </p:txBody>
      </p:sp>
      <p:sp>
        <p:nvSpPr>
          <p:cNvPr id="52228" name="Text Box 9">
            <a:extLst>
              <a:ext uri="{FF2B5EF4-FFF2-40B4-BE49-F238E27FC236}">
                <a16:creationId xmlns:a16="http://schemas.microsoft.com/office/drawing/2014/main" id="{1430050C-1655-4110-8DA8-83BC32EA8F90}"/>
              </a:ext>
            </a:extLst>
          </p:cNvPr>
          <p:cNvSpPr txBox="1">
            <a:spLocks noChangeArrowheads="1"/>
          </p:cNvSpPr>
          <p:nvPr/>
        </p:nvSpPr>
        <p:spPr bwMode="auto">
          <a:xfrm>
            <a:off x="5769429" y="2287135"/>
            <a:ext cx="2996974" cy="7462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rtl="1">
              <a:spcBef>
                <a:spcPct val="50000"/>
              </a:spcBef>
              <a:buClr>
                <a:srgbClr val="002A6C"/>
              </a:buClr>
              <a:buFontTx/>
              <a:buChar char="•"/>
            </a:pPr>
            <a:r>
              <a:rPr lang="ar-LB" altLang="en-US" sz="1571" b="1">
                <a:solidFill>
                  <a:srgbClr val="002A6C"/>
                </a:solidFill>
                <a:latin typeface="Lucida Grande"/>
                <a:ea typeface="Geneva"/>
                <a:cs typeface="Geneva"/>
              </a:rPr>
              <a:t>صلاحية التوقيع</a:t>
            </a:r>
            <a:endParaRPr lang="en-US" altLang="en-US" sz="1786" b="1">
              <a:solidFill>
                <a:srgbClr val="002A6C"/>
              </a:solidFill>
              <a:latin typeface="Lucida Grande"/>
              <a:ea typeface="Geneva"/>
              <a:cs typeface="Geneva"/>
            </a:endParaRPr>
          </a:p>
          <a:p>
            <a:pPr algn="r" rtl="1">
              <a:spcBef>
                <a:spcPct val="50000"/>
              </a:spcBef>
              <a:buClr>
                <a:srgbClr val="002A6C"/>
              </a:buClr>
              <a:buFontTx/>
              <a:buChar char="•"/>
            </a:pPr>
            <a:r>
              <a:rPr lang="ar-LB" altLang="en-US" sz="1786" b="1">
                <a:solidFill>
                  <a:srgbClr val="002A6C"/>
                </a:solidFill>
                <a:latin typeface="Lucida Grande"/>
                <a:ea typeface="Geneva"/>
                <a:cs typeface="Geneva"/>
              </a:rPr>
              <a:t>الموافقة على المعاملات</a:t>
            </a:r>
            <a:endParaRPr lang="en-US" altLang="en-US" sz="1786" b="1">
              <a:solidFill>
                <a:srgbClr val="002A6C"/>
              </a:solidFill>
              <a:latin typeface="Lucida Grande"/>
              <a:ea typeface="Geneva"/>
              <a:cs typeface="Geneva"/>
            </a:endParaRPr>
          </a:p>
        </p:txBody>
      </p:sp>
      <p:sp>
        <p:nvSpPr>
          <p:cNvPr id="52229" name="Text Box 10">
            <a:extLst>
              <a:ext uri="{FF2B5EF4-FFF2-40B4-BE49-F238E27FC236}">
                <a16:creationId xmlns:a16="http://schemas.microsoft.com/office/drawing/2014/main" id="{64F84B88-362C-480B-82A1-E6EF5CF48D38}"/>
              </a:ext>
            </a:extLst>
          </p:cNvPr>
          <p:cNvSpPr txBox="1">
            <a:spLocks noChangeArrowheads="1"/>
          </p:cNvSpPr>
          <p:nvPr/>
        </p:nvSpPr>
        <p:spPr bwMode="auto">
          <a:xfrm>
            <a:off x="3963081" y="5315857"/>
            <a:ext cx="3032125" cy="54290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rtl="1">
              <a:buFontTx/>
              <a:buChar char="•"/>
            </a:pPr>
            <a:r>
              <a:rPr lang="ar-LB" altLang="en-US" sz="1357" b="1">
                <a:solidFill>
                  <a:schemeClr val="bg1"/>
                </a:solidFill>
                <a:latin typeface="Lucida Grande"/>
                <a:ea typeface="Geneva"/>
                <a:cs typeface="Geneva"/>
              </a:rPr>
              <a:t>المقارنة العادية</a:t>
            </a:r>
            <a:endParaRPr lang="en-US" altLang="en-US" sz="1571" b="1">
              <a:solidFill>
                <a:schemeClr val="bg1"/>
              </a:solidFill>
              <a:latin typeface="Lucida Grande"/>
              <a:ea typeface="Geneva"/>
              <a:cs typeface="Geneva"/>
            </a:endParaRPr>
          </a:p>
          <a:p>
            <a:pPr algn="r" rtl="1">
              <a:buFontTx/>
              <a:buChar char="•"/>
            </a:pPr>
            <a:r>
              <a:rPr lang="ar-LB" altLang="en-US" sz="1571" b="1">
                <a:solidFill>
                  <a:schemeClr val="bg1"/>
                </a:solidFill>
                <a:latin typeface="Lucida Grande"/>
                <a:ea typeface="Geneva"/>
                <a:cs typeface="Geneva"/>
              </a:rPr>
              <a:t>اتخاذ تدابير بشأن الفروقات</a:t>
            </a:r>
            <a:endParaRPr lang="en-US" altLang="en-US" sz="1571" b="1">
              <a:solidFill>
                <a:schemeClr val="bg1"/>
              </a:solidFill>
              <a:latin typeface="Lucida Grande"/>
              <a:ea typeface="Geneva"/>
              <a:cs typeface="Geneva"/>
            </a:endParaRPr>
          </a:p>
        </p:txBody>
      </p:sp>
      <p:sp>
        <p:nvSpPr>
          <p:cNvPr id="52230" name="Text Box 10">
            <a:extLst>
              <a:ext uri="{FF2B5EF4-FFF2-40B4-BE49-F238E27FC236}">
                <a16:creationId xmlns:a16="http://schemas.microsoft.com/office/drawing/2014/main" id="{96A366F6-E1E6-4323-8B58-B81ABB7FDACB}"/>
              </a:ext>
            </a:extLst>
          </p:cNvPr>
          <p:cNvSpPr txBox="1">
            <a:spLocks noChangeArrowheads="1"/>
          </p:cNvSpPr>
          <p:nvPr/>
        </p:nvSpPr>
        <p:spPr bwMode="auto">
          <a:xfrm>
            <a:off x="7845652" y="5368018"/>
            <a:ext cx="2639786" cy="69666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rtl="1">
              <a:spcBef>
                <a:spcPct val="50000"/>
              </a:spcBef>
              <a:buFontTx/>
              <a:buChar char="•"/>
            </a:pPr>
            <a:r>
              <a:rPr lang="en-US" altLang="en-US" sz="1357" b="1">
                <a:solidFill>
                  <a:srgbClr val="2B4277"/>
                </a:solidFill>
                <a:latin typeface="Lucida Grande"/>
                <a:ea typeface="Geneva"/>
                <a:cs typeface="Geneva"/>
              </a:rPr>
              <a:t> </a:t>
            </a:r>
            <a:r>
              <a:rPr lang="ar-LB" altLang="en-US" sz="1571" b="1">
                <a:solidFill>
                  <a:srgbClr val="002A6C"/>
                </a:solidFill>
                <a:latin typeface="Lucida Grande"/>
                <a:ea typeface="Geneva"/>
                <a:cs typeface="Geneva"/>
              </a:rPr>
              <a:t>حفظ / نشر السجلات</a:t>
            </a:r>
            <a:endParaRPr lang="en-US" altLang="en-US" sz="1571" b="1">
              <a:solidFill>
                <a:srgbClr val="002A6C"/>
              </a:solidFill>
              <a:latin typeface="Lucida Grande"/>
              <a:ea typeface="Geneva"/>
              <a:cs typeface="Geneva"/>
            </a:endParaRPr>
          </a:p>
          <a:p>
            <a:pPr algn="r" rtl="1">
              <a:spcBef>
                <a:spcPct val="50000"/>
              </a:spcBef>
              <a:buFontTx/>
              <a:buChar char="•"/>
            </a:pPr>
            <a:r>
              <a:rPr lang="en-US" altLang="en-US" sz="1571" b="1">
                <a:solidFill>
                  <a:srgbClr val="002A6C"/>
                </a:solidFill>
                <a:latin typeface="Lucida Grande"/>
                <a:ea typeface="Geneva"/>
                <a:cs typeface="Geneva"/>
              </a:rPr>
              <a:t> </a:t>
            </a:r>
            <a:r>
              <a:rPr lang="ar-LB" altLang="en-US" sz="1571" b="1">
                <a:solidFill>
                  <a:srgbClr val="002A6C"/>
                </a:solidFill>
                <a:latin typeface="Lucida Grande"/>
                <a:ea typeface="Geneva"/>
                <a:cs typeface="Geneva"/>
              </a:rPr>
              <a:t>مراقبة معالجة الكمبيوتر </a:t>
            </a:r>
            <a:endParaRPr lang="en-US" altLang="en-US" sz="1571" b="1">
              <a:solidFill>
                <a:srgbClr val="002A6C"/>
              </a:solidFill>
              <a:latin typeface="Lucida Grande"/>
              <a:ea typeface="Geneva"/>
              <a:cs typeface="Geneva"/>
            </a:endParaRPr>
          </a:p>
        </p:txBody>
      </p:sp>
      <p:sp>
        <p:nvSpPr>
          <p:cNvPr id="52231" name="Text Box 8">
            <a:extLst>
              <a:ext uri="{FF2B5EF4-FFF2-40B4-BE49-F238E27FC236}">
                <a16:creationId xmlns:a16="http://schemas.microsoft.com/office/drawing/2014/main" id="{93AB6009-18DF-4394-AB55-02C8DD47226D}"/>
              </a:ext>
            </a:extLst>
          </p:cNvPr>
          <p:cNvSpPr txBox="1">
            <a:spLocks noChangeArrowheads="1"/>
          </p:cNvSpPr>
          <p:nvPr/>
        </p:nvSpPr>
        <p:spPr bwMode="auto">
          <a:xfrm>
            <a:off x="1742849" y="5453063"/>
            <a:ext cx="2332491" cy="69666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rtl="1">
              <a:spcBef>
                <a:spcPct val="50000"/>
              </a:spcBef>
              <a:buFontTx/>
              <a:buChar char="•"/>
            </a:pPr>
            <a:r>
              <a:rPr lang="en-US" altLang="en-US" sz="1571" b="1">
                <a:solidFill>
                  <a:srgbClr val="002A6C"/>
                </a:solidFill>
                <a:latin typeface="Lucida Grande"/>
                <a:ea typeface="Geneva"/>
                <a:cs typeface="Geneva"/>
              </a:rPr>
              <a:t> </a:t>
            </a:r>
            <a:r>
              <a:rPr lang="ar-LB" altLang="en-US" sz="1571" b="1">
                <a:solidFill>
                  <a:srgbClr val="002A6C"/>
                </a:solidFill>
                <a:latin typeface="Lucida Grande"/>
                <a:ea typeface="Geneva"/>
                <a:cs typeface="Geneva"/>
              </a:rPr>
              <a:t>الحيازة المادية</a:t>
            </a:r>
          </a:p>
          <a:p>
            <a:pPr algn="r" rtl="1">
              <a:spcBef>
                <a:spcPct val="50000"/>
              </a:spcBef>
              <a:buFontTx/>
              <a:buChar char="•"/>
            </a:pPr>
            <a:r>
              <a:rPr lang="ar-LB" altLang="en-US" sz="1571" b="1">
                <a:solidFill>
                  <a:srgbClr val="002A6C"/>
                </a:solidFill>
                <a:latin typeface="Lucida Grande"/>
                <a:ea typeface="Geneva"/>
                <a:cs typeface="Geneva"/>
              </a:rPr>
              <a:t>المراقبة المادية</a:t>
            </a:r>
            <a:endParaRPr lang="en-US" altLang="en-US" sz="1571" b="1">
              <a:solidFill>
                <a:srgbClr val="002A6C"/>
              </a:solidFill>
              <a:latin typeface="Lucida Grande"/>
              <a:ea typeface="Geneva"/>
              <a:cs typeface="Geneva"/>
            </a:endParaRPr>
          </a:p>
        </p:txBody>
      </p:sp>
      <p:graphicFrame>
        <p:nvGraphicFramePr>
          <p:cNvPr id="2" name="Diagram 1">
            <a:extLst>
              <a:ext uri="{FF2B5EF4-FFF2-40B4-BE49-F238E27FC236}">
                <a16:creationId xmlns:a16="http://schemas.microsoft.com/office/drawing/2014/main" id="{F56FC885-FF7D-4A3A-8A12-D0A2C5398DE9}"/>
              </a:ext>
            </a:extLst>
          </p:cNvPr>
          <p:cNvGraphicFramePr/>
          <p:nvPr>
            <p:extLst>
              <p:ext uri="{D42A27DB-BD31-4B8C-83A1-F6EECF244321}">
                <p14:modId xmlns:p14="http://schemas.microsoft.com/office/powerpoint/2010/main" val="3660561006"/>
              </p:ext>
            </p:extLst>
          </p:nvPr>
        </p:nvGraphicFramePr>
        <p:xfrm>
          <a:off x="3112634" y="1956027"/>
          <a:ext cx="6303509" cy="452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34" name="Slide Number Placeholder 2">
            <a:extLst>
              <a:ext uri="{FF2B5EF4-FFF2-40B4-BE49-F238E27FC236}">
                <a16:creationId xmlns:a16="http://schemas.microsoft.com/office/drawing/2014/main" id="{CD5F1E80-8D22-41CE-AE8C-6B9A58D7F55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0039B2-854E-4A82-BA69-4787200C1A96}" type="slidenum">
              <a:rPr lang="en-US" altLang="en-US"/>
              <a:pPr/>
              <a:t>58</a:t>
            </a:fld>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a:extLst>
              <a:ext uri="{FF2B5EF4-FFF2-40B4-BE49-F238E27FC236}">
                <a16:creationId xmlns:a16="http://schemas.microsoft.com/office/drawing/2014/main" id="{4E308F60-E652-48C6-B427-6915EE3D344F}"/>
              </a:ext>
            </a:extLst>
          </p:cNvPr>
          <p:cNvSpPr txBox="1">
            <a:spLocks noChangeArrowheads="1"/>
          </p:cNvSpPr>
          <p:nvPr/>
        </p:nvSpPr>
        <p:spPr bwMode="auto">
          <a:xfrm>
            <a:off x="2151310" y="722896"/>
            <a:ext cx="8810625"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3857" b="1" dirty="0">
                <a:solidFill>
                  <a:srgbClr val="002A6C"/>
                </a:solidFill>
                <a:cs typeface="Times" panose="02020603050405020304" pitchFamily="18" charset="0"/>
              </a:rPr>
              <a:t>الفصل بين الواجبات</a:t>
            </a:r>
            <a:endParaRPr lang="en-US" altLang="en-US" sz="3857" b="1" dirty="0">
              <a:solidFill>
                <a:srgbClr val="002A6C"/>
              </a:solidFill>
              <a:cs typeface="Times" panose="02020603050405020304" pitchFamily="18" charset="0"/>
            </a:endParaRPr>
          </a:p>
        </p:txBody>
      </p:sp>
      <p:sp>
        <p:nvSpPr>
          <p:cNvPr id="53252" name="Rectangle 1">
            <a:extLst>
              <a:ext uri="{FF2B5EF4-FFF2-40B4-BE49-F238E27FC236}">
                <a16:creationId xmlns:a16="http://schemas.microsoft.com/office/drawing/2014/main" id="{F6559315-059D-4B05-801D-ACD2F1432810}"/>
              </a:ext>
            </a:extLst>
          </p:cNvPr>
          <p:cNvSpPr>
            <a:spLocks noChangeArrowheads="1"/>
          </p:cNvSpPr>
          <p:nvPr/>
        </p:nvSpPr>
        <p:spPr bwMode="auto">
          <a:xfrm>
            <a:off x="2469944" y="1598917"/>
            <a:ext cx="8076973" cy="17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2800" dirty="0">
                <a:solidFill>
                  <a:srgbClr val="002A6C"/>
                </a:solidFill>
                <a:cs typeface="Times" panose="02020603050405020304" pitchFamily="18" charset="0"/>
              </a:rPr>
              <a:t>الوظائف الهامة والإجراءات ذات الصلة التي يتعين فصلها بين الموظفين هي:</a:t>
            </a:r>
            <a:br>
              <a:rPr lang="en-US" altLang="en-US" sz="3143" dirty="0">
                <a:cs typeface="Times" panose="02020603050405020304" pitchFamily="18" charset="0"/>
              </a:rPr>
            </a:br>
            <a:endParaRPr lang="en-US" altLang="en-US" sz="3143" dirty="0">
              <a:cs typeface="Times" panose="02020603050405020304" pitchFamily="18" charset="0"/>
            </a:endParaRP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Payroll</a:t>
            </a:r>
          </a:p>
          <a:p>
            <a:r>
              <a:rPr lang="en-US" altLang="en-US" sz="3143" dirty="0">
                <a:cs typeface="Times" panose="02020603050405020304" pitchFamily="18" charset="0"/>
              </a:rPr>
              <a:t> </a:t>
            </a:r>
          </a:p>
          <a:p>
            <a:r>
              <a:rPr lang="en-US" altLang="en-US" sz="3143" dirty="0">
                <a:cs typeface="Times" panose="02020603050405020304" pitchFamily="18" charset="0"/>
              </a:rPr>
              <a:t> </a:t>
            </a:r>
          </a:p>
          <a:p>
            <a:r>
              <a:rPr lang="en-US" altLang="en-US" sz="3143" dirty="0">
                <a:cs typeface="Times" panose="02020603050405020304" pitchFamily="18" charset="0"/>
              </a:rPr>
              <a:t>Account </a:t>
            </a:r>
            <a:r>
              <a:rPr lang="en-US" altLang="en-US" sz="3143" dirty="0" err="1">
                <a:cs typeface="Times" panose="02020603050405020304" pitchFamily="18" charset="0"/>
              </a:rPr>
              <a:t>ing</a:t>
            </a:r>
            <a:endParaRPr lang="en-US" altLang="en-US" sz="3143" dirty="0">
              <a:cs typeface="Times" panose="02020603050405020304" pitchFamily="18" charset="0"/>
            </a:endParaRPr>
          </a:p>
          <a:p>
            <a:br>
              <a:rPr lang="en-US" altLang="en-US" sz="3143" dirty="0">
                <a:cs typeface="Times" panose="02020603050405020304" pitchFamily="18" charset="0"/>
              </a:rPr>
            </a:br>
            <a:r>
              <a:rPr lang="en-US" altLang="en-US" sz="3143" b="1" dirty="0" err="1">
                <a:solidFill>
                  <a:schemeClr val="bg1"/>
                </a:solidFill>
                <a:cs typeface="Times" panose="02020603050405020304" pitchFamily="18" charset="0"/>
              </a:rPr>
              <a:t>egregation</a:t>
            </a:r>
            <a:r>
              <a:rPr lang="en-US" altLang="en-US" sz="3143" b="1" dirty="0">
                <a:solidFill>
                  <a:schemeClr val="bg1"/>
                </a:solidFill>
                <a:cs typeface="Times" panose="02020603050405020304" pitchFamily="18" charset="0"/>
              </a:rPr>
              <a:t> of Duties:</a:t>
            </a:r>
            <a:br>
              <a:rPr lang="en-US" altLang="en-US" sz="3143" b="1" dirty="0">
                <a:solidFill>
                  <a:schemeClr val="bg1"/>
                </a:solidFill>
                <a:cs typeface="Times" panose="02020603050405020304" pitchFamily="18" charset="0"/>
              </a:rPr>
            </a:br>
            <a:r>
              <a:rPr lang="en-US" altLang="en-US" sz="3143" b="1" dirty="0">
                <a:solidFill>
                  <a:schemeClr val="bg1"/>
                </a:solidFill>
                <a:cs typeface="Times" panose="02020603050405020304" pitchFamily="18" charset="0"/>
              </a:rPr>
              <a:t>Two Heads are Better than One</a:t>
            </a:r>
          </a:p>
          <a:p>
            <a:r>
              <a:rPr lang="en-US" altLang="en-US" sz="3143" b="1" dirty="0">
                <a:solidFill>
                  <a:schemeClr val="bg1"/>
                </a:solidFill>
                <a:cs typeface="Times" panose="02020603050405020304" pitchFamily="18" charset="0"/>
              </a:rPr>
              <a:t>Heads are Better than One</a:t>
            </a:r>
          </a:p>
        </p:txBody>
      </p:sp>
      <p:graphicFrame>
        <p:nvGraphicFramePr>
          <p:cNvPr id="4" name="Table 3">
            <a:extLst>
              <a:ext uri="{FF2B5EF4-FFF2-40B4-BE49-F238E27FC236}">
                <a16:creationId xmlns:a16="http://schemas.microsoft.com/office/drawing/2014/main" id="{C50835A4-D2AD-48D5-8EFA-A1C5C8DC2926}"/>
              </a:ext>
            </a:extLst>
          </p:cNvPr>
          <p:cNvGraphicFramePr>
            <a:graphicFrameLocks noGrp="1"/>
          </p:cNvGraphicFramePr>
          <p:nvPr>
            <p:extLst>
              <p:ext uri="{D42A27DB-BD31-4B8C-83A1-F6EECF244321}">
                <p14:modId xmlns:p14="http://schemas.microsoft.com/office/powerpoint/2010/main" val="3103804461"/>
              </p:ext>
            </p:extLst>
          </p:nvPr>
        </p:nvGraphicFramePr>
        <p:xfrm>
          <a:off x="2151310" y="2658391"/>
          <a:ext cx="8395607" cy="2790820"/>
        </p:xfrm>
        <a:graphic>
          <a:graphicData uri="http://schemas.openxmlformats.org/drawingml/2006/table">
            <a:tbl>
              <a:tblPr>
                <a:tableStyleId>{0505E3EF-67EA-436B-97B2-0124C06EBD24}</a:tableStyleId>
              </a:tblPr>
              <a:tblGrid>
                <a:gridCol w="4814661">
                  <a:extLst>
                    <a:ext uri="{9D8B030D-6E8A-4147-A177-3AD203B41FA5}">
                      <a16:colId xmlns:a16="http://schemas.microsoft.com/office/drawing/2014/main" val="20000"/>
                    </a:ext>
                  </a:extLst>
                </a:gridCol>
                <a:gridCol w="3580946">
                  <a:extLst>
                    <a:ext uri="{9D8B030D-6E8A-4147-A177-3AD203B41FA5}">
                      <a16:colId xmlns:a16="http://schemas.microsoft.com/office/drawing/2014/main" val="20001"/>
                    </a:ext>
                  </a:extLst>
                </a:gridCol>
              </a:tblGrid>
              <a:tr h="0">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LB" altLang="en-US" sz="2000" b="1" u="none" strike="noStrike" cap="none" normalizeH="0" baseline="0" dirty="0">
                          <a:ln>
                            <a:noFill/>
                          </a:ln>
                          <a:solidFill>
                            <a:srgbClr val="C00000"/>
                          </a:solidFill>
                          <a:effectLst/>
                        </a:rPr>
                        <a:t>الواجبات وإجراء الفصل بينها</a:t>
                      </a:r>
                      <a:endParaRPr kumimoji="0" lang="en-US" altLang="en-US" sz="2000" b="1" u="none" strike="noStrike" cap="none" normalizeH="0" baseline="0" dirty="0">
                        <a:ln>
                          <a:noFill/>
                        </a:ln>
                        <a:solidFill>
                          <a:srgbClr val="C00000"/>
                        </a:solidFill>
                        <a:effectLst/>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C00000"/>
                        </a:solidFill>
                        <a:effectLst/>
                        <a:latin typeface="Times  (Body)"/>
                      </a:endParaRPr>
                    </a:p>
                  </a:txBody>
                  <a:tcPr marL="9525" marR="9525" marT="9524" marB="0" anchor="ctr" horzOverflow="overflow"/>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2000" b="1" u="none" strike="noStrike" cap="none" normalizeH="0" baseline="0" dirty="0">
                          <a:ln>
                            <a:noFill/>
                          </a:ln>
                          <a:solidFill>
                            <a:srgbClr val="C00000"/>
                          </a:solidFill>
                          <a:effectLst/>
                        </a:rPr>
                        <a:t>الوظائف</a:t>
                      </a:r>
                      <a:endParaRPr kumimoji="0" lang="en-US" altLang="en-US" sz="2000" b="1" i="0" u="none" strike="noStrike" cap="none" normalizeH="0" baseline="0" dirty="0">
                        <a:ln>
                          <a:noFill/>
                        </a:ln>
                        <a:solidFill>
                          <a:srgbClr val="C00000"/>
                        </a:solidFill>
                        <a:effectLst/>
                        <a:latin typeface="Times  (Body)"/>
                      </a:endParaRPr>
                    </a:p>
                  </a:txBody>
                  <a:tcPr marL="9525" marR="9525" marT="9524" marB="0" anchor="ctr" horzOverflow="overflow"/>
                </a:tc>
                <a:extLst>
                  <a:ext uri="{0D108BD9-81ED-4DB2-BD59-A6C34878D82A}">
                    <a16:rowId xmlns:a16="http://schemas.microsoft.com/office/drawing/2014/main" val="10000"/>
                  </a:ext>
                </a:extLst>
              </a:tr>
              <a:tr h="435452">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التفويض بالدفع، التعامل مع الأموال النقدية، تسجيل المعاملات</a:t>
                      </a: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المدفوعات النقدية والمصروفات النثرية</a:t>
                      </a:r>
                      <a:endParaRPr kumimoji="0" lang="en-US" altLang="en-US" sz="2000" u="none" strike="noStrike" cap="none" normalizeH="0" baseline="0" dirty="0">
                        <a:ln>
                          <a:noFill/>
                        </a:ln>
                        <a:solidFill>
                          <a:srgbClr val="002A6C"/>
                        </a:solidFill>
                        <a:effectLst/>
                      </a:endParaRPr>
                    </a:p>
                    <a:p>
                      <a:pPr marL="0" marR="0" lvl="0" indent="0" algn="r" defTabSz="914400" rtl="1" eaLnBrk="1" fontAlgn="b"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extLst>
                  <a:ext uri="{0D108BD9-81ED-4DB2-BD59-A6C34878D82A}">
                    <a16:rowId xmlns:a16="http://schemas.microsoft.com/office/drawing/2014/main" val="10001"/>
                  </a:ext>
                </a:extLst>
              </a:tr>
              <a:tr h="314324">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a:ln>
                            <a:noFill/>
                          </a:ln>
                          <a:solidFill>
                            <a:srgbClr val="002A6C"/>
                          </a:solidFill>
                          <a:effectLst/>
                        </a:rPr>
                        <a:t>طلب البضائع؛ استلام البضائع</a:t>
                      </a:r>
                      <a:endParaRPr kumimoji="0" lang="en-US" altLang="en-US" sz="2000" b="0" i="0" u="none" strike="noStrike" cap="none" normalizeH="0" baseline="0">
                        <a:ln>
                          <a:noFill/>
                        </a:ln>
                        <a:solidFill>
                          <a:srgbClr val="002A6C"/>
                        </a:solidFill>
                        <a:effectLst/>
                        <a:latin typeface="Times  (Body)"/>
                      </a:endParaRPr>
                    </a:p>
                  </a:txBody>
                  <a:tcPr marL="9525" marR="9525" marT="9524" marB="0" anchor="ctr" horzOverflow="overflow"/>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المشتريات</a:t>
                      </a: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extLst>
                  <a:ext uri="{0D108BD9-81ED-4DB2-BD59-A6C34878D82A}">
                    <a16:rowId xmlns:a16="http://schemas.microsoft.com/office/drawing/2014/main" val="10002"/>
                  </a:ext>
                </a:extLst>
              </a:tr>
              <a:tr h="619124">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a:ln>
                            <a:noFill/>
                          </a:ln>
                          <a:solidFill>
                            <a:srgbClr val="002A6C"/>
                          </a:solidFill>
                          <a:effectLst/>
                        </a:rPr>
                        <a:t>الوصاية والحفاظ على الأصول؛ الحفاظ على السجلات</a:t>
                      </a:r>
                      <a:endParaRPr kumimoji="0" lang="ar-LB" altLang="en-US" sz="2000" b="0" i="0" u="none" strike="noStrike" cap="none" normalizeH="0" baseline="0">
                        <a:ln>
                          <a:noFill/>
                        </a:ln>
                        <a:solidFill>
                          <a:srgbClr val="002A6C"/>
                        </a:solidFill>
                        <a:effectLst/>
                        <a:latin typeface="Times  (Body)"/>
                      </a:endParaRPr>
                    </a:p>
                  </a:txBody>
                  <a:tcPr marL="9525" marR="9525" marT="9524" marB="0" anchor="ctr" horzOverflow="overflow"/>
                </a:tc>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إدارة الأصول الثابتة والمخزون</a:t>
                      </a:r>
                      <a:endParaRPr kumimoji="0" lang="en-US" altLang="en-US" sz="2000" u="none" strike="noStrike" cap="none" normalizeH="0" baseline="0" dirty="0">
                        <a:ln>
                          <a:noFill/>
                        </a:ln>
                        <a:solidFill>
                          <a:srgbClr val="002A6C"/>
                        </a:solidFill>
                        <a:effectLst/>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extLst>
                  <a:ext uri="{0D108BD9-81ED-4DB2-BD59-A6C34878D82A}">
                    <a16:rowId xmlns:a16="http://schemas.microsoft.com/office/drawing/2014/main" val="10003"/>
                  </a:ext>
                </a:extLst>
              </a:tr>
              <a:tr h="619124">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تحضير جدول الرواتب والموافقة على رواتب الموظفين </a:t>
                      </a:r>
                      <a:endParaRPr kumimoji="0" lang="en-US" altLang="en-US" sz="2000" u="none" strike="noStrike" cap="none" normalizeH="0" baseline="0" dirty="0">
                        <a:ln>
                          <a:noFill/>
                        </a:ln>
                        <a:solidFill>
                          <a:srgbClr val="002A6C"/>
                        </a:solidFill>
                        <a:effectLst/>
                      </a:endParaRPr>
                    </a:p>
                    <a:p>
                      <a:pPr marL="0" marR="0" lvl="0" indent="0" algn="r" defTabSz="914400" rtl="1" eaLnBrk="1" fontAlgn="b"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2000" u="none" strike="noStrike" cap="none" normalizeH="0" baseline="0" dirty="0">
                          <a:ln>
                            <a:noFill/>
                          </a:ln>
                          <a:solidFill>
                            <a:srgbClr val="002A6C"/>
                          </a:solidFill>
                          <a:effectLst/>
                        </a:rPr>
                        <a:t>جدول الرواتب</a:t>
                      </a:r>
                      <a:endParaRPr kumimoji="0" lang="en-US" altLang="en-US" sz="2000" u="none" strike="noStrike" cap="none" normalizeH="0" baseline="0" dirty="0">
                        <a:ln>
                          <a:noFill/>
                        </a:ln>
                        <a:solidFill>
                          <a:srgbClr val="002A6C"/>
                        </a:solidFill>
                        <a:effectLst/>
                      </a:endParaRPr>
                    </a:p>
                    <a:p>
                      <a:pPr marL="0" marR="0" lvl="0" indent="0" algn="r" defTabSz="914400" rtl="1" eaLnBrk="1" fontAlgn="b"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A6C"/>
                        </a:solidFill>
                        <a:effectLst/>
                        <a:latin typeface="Times  (Body)"/>
                      </a:endParaRPr>
                    </a:p>
                  </a:txBody>
                  <a:tcPr marL="9525" marR="9525" marT="9524" marB="0" anchor="ctr" horzOverflow="overflow"/>
                </a:tc>
                <a:extLst>
                  <a:ext uri="{0D108BD9-81ED-4DB2-BD59-A6C34878D82A}">
                    <a16:rowId xmlns:a16="http://schemas.microsoft.com/office/drawing/2014/main" val="10004"/>
                  </a:ext>
                </a:extLst>
              </a:tr>
            </a:tbl>
          </a:graphicData>
        </a:graphic>
      </p:graphicFrame>
      <p:sp>
        <p:nvSpPr>
          <p:cNvPr id="53274" name="Slide Number Placeholder 1">
            <a:extLst>
              <a:ext uri="{FF2B5EF4-FFF2-40B4-BE49-F238E27FC236}">
                <a16:creationId xmlns:a16="http://schemas.microsoft.com/office/drawing/2014/main" id="{277FD689-AF4F-48CD-9A03-62E53DC9614C}"/>
              </a:ext>
            </a:extLst>
          </p:cNvPr>
          <p:cNvSpPr>
            <a:spLocks noGrp="1"/>
          </p:cNvSpPr>
          <p:nvPr>
            <p:ph type="sldNum" sz="quarter" idx="12"/>
          </p:nvPr>
        </p:nvSpPr>
        <p:spPr>
          <a:xfrm>
            <a:off x="8658727" y="615281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80017D-1623-4DE6-94F8-305AC286E47C}" type="slidenum">
              <a:rPr lang="en-US" altLang="en-US" smtClean="0"/>
              <a:pPr/>
              <a:t>59</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8" name="Title 7">
            <a:extLst>
              <a:ext uri="{FF2B5EF4-FFF2-40B4-BE49-F238E27FC236}">
                <a16:creationId xmlns:a16="http://schemas.microsoft.com/office/drawing/2014/main" id="{93897C44-B53B-443E-9060-022C4E0DE52C}"/>
              </a:ext>
            </a:extLst>
          </p:cNvPr>
          <p:cNvSpPr>
            <a:spLocks noGrp="1"/>
          </p:cNvSpPr>
          <p:nvPr>
            <p:ph type="title"/>
          </p:nvPr>
        </p:nvSpPr>
        <p:spPr>
          <a:xfrm>
            <a:off x="507125" y="2961330"/>
            <a:ext cx="5111496" cy="1097280"/>
          </a:xfrm>
        </p:spPr>
        <p:txBody>
          <a:bodyPr vert="horz" lIns="91440" tIns="45720" rIns="91440" bIns="45720" rtlCol="0" anchor="ctr">
            <a:normAutofit/>
          </a:bodyPr>
          <a:lstStyle/>
          <a:p>
            <a:pPr algn="l"/>
            <a:r>
              <a:rPr lang="en-US" kern="1200" dirty="0" err="1">
                <a:solidFill>
                  <a:srgbClr val="FFFFFE"/>
                </a:solidFill>
                <a:latin typeface="+mj-lt"/>
                <a:ea typeface="+mj-ea"/>
                <a:cs typeface="+mn-cs"/>
              </a:rPr>
              <a:t>تدريب</a:t>
            </a:r>
            <a:r>
              <a:rPr lang="en-US" kern="1200" dirty="0">
                <a:solidFill>
                  <a:srgbClr val="FFFFFE"/>
                </a:solidFill>
                <a:latin typeface="+mj-lt"/>
                <a:ea typeface="+mj-ea"/>
                <a:cs typeface="+mn-cs"/>
              </a:rPr>
              <a:t> </a:t>
            </a:r>
            <a:r>
              <a:rPr lang="en-US" kern="1200" dirty="0" err="1">
                <a:solidFill>
                  <a:srgbClr val="FFFFFE"/>
                </a:solidFill>
                <a:latin typeface="+mj-lt"/>
                <a:ea typeface="+mj-ea"/>
                <a:cs typeface="+mn-cs"/>
              </a:rPr>
              <a:t>حول</a:t>
            </a:r>
            <a:r>
              <a:rPr lang="en-US" kern="1200" dirty="0">
                <a:solidFill>
                  <a:srgbClr val="FFFFFE"/>
                </a:solidFill>
                <a:latin typeface="+mj-lt"/>
                <a:ea typeface="+mj-ea"/>
                <a:cs typeface="+mn-cs"/>
              </a:rPr>
              <a:t> </a:t>
            </a:r>
            <a:r>
              <a:rPr lang="en-US" kern="1200" dirty="0" err="1">
                <a:solidFill>
                  <a:srgbClr val="FFFFFE"/>
                </a:solidFill>
                <a:latin typeface="+mj-lt"/>
                <a:ea typeface="+mj-ea"/>
                <a:cs typeface="+mn-cs"/>
              </a:rPr>
              <a:t>الإدارة</a:t>
            </a:r>
            <a:r>
              <a:rPr lang="en-US" kern="1200" dirty="0">
                <a:solidFill>
                  <a:srgbClr val="FFFFFE"/>
                </a:solidFill>
                <a:latin typeface="+mj-lt"/>
                <a:ea typeface="+mj-ea"/>
                <a:cs typeface="+mn-cs"/>
              </a:rPr>
              <a:t> </a:t>
            </a:r>
            <a:r>
              <a:rPr lang="en-US" kern="1200" dirty="0" err="1">
                <a:solidFill>
                  <a:srgbClr val="FFFFFE"/>
                </a:solidFill>
                <a:latin typeface="+mj-lt"/>
                <a:ea typeface="+mj-ea"/>
                <a:cs typeface="+mn-cs"/>
              </a:rPr>
              <a:t>المالية</a:t>
            </a:r>
            <a:r>
              <a:rPr lang="en-US" kern="1200" dirty="0">
                <a:solidFill>
                  <a:srgbClr val="FFFFFE"/>
                </a:solidFill>
                <a:latin typeface="+mj-lt"/>
                <a:ea typeface="+mj-ea"/>
                <a:cs typeface="+mn-cs"/>
              </a:rPr>
              <a:t> </a:t>
            </a:r>
          </a:p>
        </p:txBody>
      </p:sp>
      <p:sp>
        <p:nvSpPr>
          <p:cNvPr id="23" name="TextBox 1">
            <a:extLst>
              <a:ext uri="{FF2B5EF4-FFF2-40B4-BE49-F238E27FC236}">
                <a16:creationId xmlns:a16="http://schemas.microsoft.com/office/drawing/2014/main" id="{245752AA-6419-404B-B37A-2D8784343AEF}"/>
              </a:ext>
            </a:extLst>
          </p:cNvPr>
          <p:cNvSpPr txBox="1">
            <a:spLocks noChangeArrowheads="1"/>
          </p:cNvSpPr>
          <p:nvPr/>
        </p:nvSpPr>
        <p:spPr bwMode="auto">
          <a:xfrm>
            <a:off x="6096000" y="5336891"/>
            <a:ext cx="5937504" cy="934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rtl="1">
              <a:lnSpc>
                <a:spcPct val="90000"/>
              </a:lnSpc>
              <a:spcBef>
                <a:spcPct val="0"/>
              </a:spcBef>
              <a:spcAft>
                <a:spcPts val="600"/>
              </a:spcAft>
              <a:buNone/>
            </a:pPr>
            <a:r>
              <a:rPr lang="en-US" altLang="en-US" sz="1400" dirty="0" err="1">
                <a:solidFill>
                  <a:schemeClr val="bg1"/>
                </a:solidFill>
                <a:latin typeface="+mn-lt"/>
              </a:rPr>
              <a:t>تم</a:t>
            </a:r>
            <a:r>
              <a:rPr lang="en-US" altLang="en-US" sz="1400" dirty="0">
                <a:solidFill>
                  <a:schemeClr val="bg1"/>
                </a:solidFill>
                <a:latin typeface="+mn-lt"/>
              </a:rPr>
              <a:t> </a:t>
            </a:r>
            <a:r>
              <a:rPr lang="en-US" altLang="en-US" sz="1400" dirty="0" err="1">
                <a:solidFill>
                  <a:schemeClr val="bg1"/>
                </a:solidFill>
                <a:latin typeface="+mn-lt"/>
              </a:rPr>
              <a:t>تطوير</a:t>
            </a:r>
            <a:r>
              <a:rPr lang="en-US" altLang="en-US" sz="1400" dirty="0">
                <a:solidFill>
                  <a:schemeClr val="bg1"/>
                </a:solidFill>
                <a:latin typeface="+mn-lt"/>
              </a:rPr>
              <a:t> </a:t>
            </a:r>
            <a:r>
              <a:rPr lang="en-US" altLang="en-US" sz="1400" dirty="0" err="1">
                <a:solidFill>
                  <a:schemeClr val="bg1"/>
                </a:solidFill>
                <a:latin typeface="+mn-lt"/>
              </a:rPr>
              <a:t>هذه</a:t>
            </a:r>
            <a:r>
              <a:rPr lang="en-US" altLang="en-US" sz="1400" dirty="0">
                <a:solidFill>
                  <a:schemeClr val="bg1"/>
                </a:solidFill>
                <a:latin typeface="+mn-lt"/>
              </a:rPr>
              <a:t> </a:t>
            </a:r>
            <a:r>
              <a:rPr lang="en-US" altLang="en-US" sz="1400" dirty="0" err="1">
                <a:solidFill>
                  <a:schemeClr val="bg1"/>
                </a:solidFill>
                <a:latin typeface="+mn-lt"/>
              </a:rPr>
              <a:t>المنشورة</a:t>
            </a:r>
            <a:r>
              <a:rPr lang="en-US" altLang="en-US" sz="1400" dirty="0">
                <a:solidFill>
                  <a:schemeClr val="bg1"/>
                </a:solidFill>
                <a:latin typeface="+mn-lt"/>
              </a:rPr>
              <a:t> </a:t>
            </a:r>
            <a:r>
              <a:rPr lang="en-US" altLang="en-US" sz="1400" dirty="0" err="1">
                <a:solidFill>
                  <a:schemeClr val="bg1"/>
                </a:solidFill>
                <a:latin typeface="+mn-lt"/>
              </a:rPr>
              <a:t>بفضل</a:t>
            </a:r>
            <a:r>
              <a:rPr lang="en-US" altLang="en-US" sz="1400" dirty="0">
                <a:solidFill>
                  <a:schemeClr val="bg1"/>
                </a:solidFill>
                <a:latin typeface="+mn-lt"/>
              </a:rPr>
              <a:t> </a:t>
            </a:r>
            <a:r>
              <a:rPr lang="en-US" altLang="en-US" sz="1400" dirty="0" err="1">
                <a:solidFill>
                  <a:schemeClr val="bg1"/>
                </a:solidFill>
                <a:latin typeface="+mn-lt"/>
              </a:rPr>
              <a:t>دعم</a:t>
            </a:r>
            <a:r>
              <a:rPr lang="en-US" altLang="en-US" sz="1400" dirty="0">
                <a:solidFill>
                  <a:schemeClr val="bg1"/>
                </a:solidFill>
                <a:latin typeface="+mn-lt"/>
              </a:rPr>
              <a:t> </a:t>
            </a:r>
            <a:r>
              <a:rPr lang="en-US" altLang="en-US" sz="1400" dirty="0" err="1">
                <a:solidFill>
                  <a:schemeClr val="bg1"/>
                </a:solidFill>
                <a:latin typeface="+mn-lt"/>
              </a:rPr>
              <a:t>الشعب</a:t>
            </a:r>
            <a:r>
              <a:rPr lang="en-US" altLang="en-US" sz="1400" dirty="0">
                <a:solidFill>
                  <a:schemeClr val="bg1"/>
                </a:solidFill>
                <a:latin typeface="+mn-lt"/>
              </a:rPr>
              <a:t> </a:t>
            </a:r>
            <a:r>
              <a:rPr lang="en-US" altLang="en-US" sz="1400" dirty="0" err="1">
                <a:solidFill>
                  <a:schemeClr val="bg1"/>
                </a:solidFill>
                <a:latin typeface="+mn-lt"/>
              </a:rPr>
              <a:t>الأميركي</a:t>
            </a:r>
            <a:r>
              <a:rPr lang="en-US" altLang="en-US" sz="1400" dirty="0">
                <a:solidFill>
                  <a:schemeClr val="bg1"/>
                </a:solidFill>
                <a:latin typeface="+mn-lt"/>
              </a:rPr>
              <a:t> </a:t>
            </a:r>
            <a:r>
              <a:rPr lang="en-US" altLang="en-US" sz="1400" dirty="0" err="1">
                <a:solidFill>
                  <a:schemeClr val="bg1"/>
                </a:solidFill>
                <a:latin typeface="+mn-lt"/>
              </a:rPr>
              <a:t>من</a:t>
            </a:r>
            <a:r>
              <a:rPr lang="en-US" altLang="en-US" sz="1400" dirty="0">
                <a:solidFill>
                  <a:schemeClr val="bg1"/>
                </a:solidFill>
                <a:latin typeface="+mn-lt"/>
              </a:rPr>
              <a:t> </a:t>
            </a:r>
            <a:r>
              <a:rPr lang="en-US" altLang="en-US" sz="1400" dirty="0" err="1">
                <a:solidFill>
                  <a:schemeClr val="bg1"/>
                </a:solidFill>
                <a:latin typeface="+mn-lt"/>
              </a:rPr>
              <a:t>خلال</a:t>
            </a:r>
            <a:r>
              <a:rPr lang="en-US" altLang="en-US" sz="1400" dirty="0">
                <a:solidFill>
                  <a:schemeClr val="bg1"/>
                </a:solidFill>
                <a:latin typeface="+mn-lt"/>
              </a:rPr>
              <a:t> </a:t>
            </a:r>
            <a:r>
              <a:rPr lang="en-US" altLang="en-US" sz="1400" dirty="0" err="1">
                <a:solidFill>
                  <a:schemeClr val="bg1"/>
                </a:solidFill>
                <a:latin typeface="+mn-lt"/>
              </a:rPr>
              <a:t>الوكالة</a:t>
            </a:r>
            <a:r>
              <a:rPr lang="en-US" altLang="en-US" sz="1400" dirty="0">
                <a:solidFill>
                  <a:schemeClr val="bg1"/>
                </a:solidFill>
                <a:latin typeface="+mn-lt"/>
              </a:rPr>
              <a:t> </a:t>
            </a:r>
            <a:r>
              <a:rPr lang="en-US" altLang="en-US" sz="1400" dirty="0" err="1">
                <a:solidFill>
                  <a:schemeClr val="bg1"/>
                </a:solidFill>
                <a:latin typeface="+mn-lt"/>
              </a:rPr>
              <a:t>الأمريكية</a:t>
            </a:r>
            <a:r>
              <a:rPr lang="en-US" altLang="en-US" sz="1400" dirty="0">
                <a:solidFill>
                  <a:schemeClr val="bg1"/>
                </a:solidFill>
                <a:latin typeface="+mn-lt"/>
              </a:rPr>
              <a:t> </a:t>
            </a:r>
            <a:r>
              <a:rPr lang="en-US" altLang="en-US" sz="1400" dirty="0" err="1">
                <a:solidFill>
                  <a:schemeClr val="bg1"/>
                </a:solidFill>
                <a:latin typeface="+mn-lt"/>
              </a:rPr>
              <a:t>للتنمية</a:t>
            </a:r>
            <a:r>
              <a:rPr lang="en-US" altLang="en-US" sz="1400" dirty="0">
                <a:solidFill>
                  <a:schemeClr val="bg1"/>
                </a:solidFill>
                <a:latin typeface="+mn-lt"/>
              </a:rPr>
              <a:t> </a:t>
            </a:r>
            <a:r>
              <a:rPr lang="en-US" altLang="en-US" sz="1400" dirty="0" err="1">
                <a:solidFill>
                  <a:schemeClr val="bg1"/>
                </a:solidFill>
                <a:latin typeface="+mn-lt"/>
              </a:rPr>
              <a:t>الدولية</a:t>
            </a:r>
            <a:r>
              <a:rPr lang="en-US" altLang="en-US" sz="1400" dirty="0">
                <a:solidFill>
                  <a:schemeClr val="bg1"/>
                </a:solidFill>
                <a:latin typeface="+mn-lt"/>
              </a:rPr>
              <a:t>(USAID) . </a:t>
            </a:r>
            <a:r>
              <a:rPr lang="en-US" altLang="en-US" sz="1400" dirty="0" err="1">
                <a:solidFill>
                  <a:schemeClr val="bg1"/>
                </a:solidFill>
                <a:latin typeface="+mn-lt"/>
              </a:rPr>
              <a:t>إن</a:t>
            </a:r>
            <a:r>
              <a:rPr lang="en-US" altLang="en-US" sz="1400" dirty="0">
                <a:solidFill>
                  <a:schemeClr val="bg1"/>
                </a:solidFill>
                <a:latin typeface="+mn-lt"/>
              </a:rPr>
              <a:t> </a:t>
            </a:r>
            <a:r>
              <a:rPr lang="en-US" altLang="en-US" sz="1400" dirty="0" err="1">
                <a:solidFill>
                  <a:schemeClr val="bg1"/>
                </a:solidFill>
                <a:latin typeface="+mn-lt"/>
              </a:rPr>
              <a:t>محتويات</a:t>
            </a:r>
            <a:r>
              <a:rPr lang="en-US" altLang="en-US" sz="1400" dirty="0">
                <a:solidFill>
                  <a:schemeClr val="bg1"/>
                </a:solidFill>
                <a:latin typeface="+mn-lt"/>
              </a:rPr>
              <a:t> </a:t>
            </a:r>
            <a:r>
              <a:rPr lang="en-US" altLang="en-US" sz="1400" dirty="0" err="1">
                <a:solidFill>
                  <a:schemeClr val="bg1"/>
                </a:solidFill>
                <a:latin typeface="+mn-lt"/>
              </a:rPr>
              <a:t>هذه</a:t>
            </a:r>
            <a:r>
              <a:rPr lang="en-US" altLang="en-US" sz="1400" dirty="0">
                <a:solidFill>
                  <a:schemeClr val="bg1"/>
                </a:solidFill>
                <a:latin typeface="+mn-lt"/>
              </a:rPr>
              <a:t> </a:t>
            </a:r>
            <a:r>
              <a:rPr lang="en-US" altLang="en-US" sz="1400" dirty="0" err="1">
                <a:solidFill>
                  <a:schemeClr val="bg1"/>
                </a:solidFill>
                <a:latin typeface="+mn-lt"/>
              </a:rPr>
              <a:t>المنشورة</a:t>
            </a:r>
            <a:r>
              <a:rPr lang="en-US" altLang="en-US" sz="1400" dirty="0">
                <a:solidFill>
                  <a:schemeClr val="bg1"/>
                </a:solidFill>
                <a:latin typeface="+mn-lt"/>
              </a:rPr>
              <a:t> </a:t>
            </a:r>
            <a:r>
              <a:rPr lang="en-US" altLang="en-US" sz="1400" dirty="0" err="1">
                <a:solidFill>
                  <a:schemeClr val="bg1"/>
                </a:solidFill>
                <a:latin typeface="+mn-lt"/>
              </a:rPr>
              <a:t>هي</a:t>
            </a:r>
            <a:r>
              <a:rPr lang="en-US" altLang="en-US" sz="1400" dirty="0">
                <a:solidFill>
                  <a:schemeClr val="bg1"/>
                </a:solidFill>
                <a:latin typeface="+mn-lt"/>
              </a:rPr>
              <a:t> </a:t>
            </a:r>
            <a:r>
              <a:rPr lang="en-US" altLang="en-US" sz="1400" dirty="0" err="1">
                <a:solidFill>
                  <a:schemeClr val="bg1"/>
                </a:solidFill>
                <a:latin typeface="+mn-lt"/>
              </a:rPr>
              <a:t>مسؤولية</a:t>
            </a:r>
            <a:r>
              <a:rPr lang="en-US" altLang="en-US" sz="1400" dirty="0">
                <a:solidFill>
                  <a:schemeClr val="bg1"/>
                </a:solidFill>
                <a:latin typeface="+mn-lt"/>
              </a:rPr>
              <a:t> </a:t>
            </a:r>
            <a:r>
              <a:rPr lang="en-US" altLang="en-US" sz="1400" dirty="0" err="1">
                <a:solidFill>
                  <a:schemeClr val="bg1"/>
                </a:solidFill>
                <a:latin typeface="+mn-lt"/>
              </a:rPr>
              <a:t>الاستشاري</a:t>
            </a:r>
            <a:r>
              <a:rPr lang="en-US" altLang="en-US" sz="1400" dirty="0">
                <a:solidFill>
                  <a:schemeClr val="bg1"/>
                </a:solidFill>
                <a:latin typeface="+mn-lt"/>
              </a:rPr>
              <a:t>، </a:t>
            </a:r>
            <a:r>
              <a:rPr lang="en-US" altLang="en-US" sz="1400" dirty="0" err="1">
                <a:solidFill>
                  <a:schemeClr val="bg1"/>
                </a:solidFill>
                <a:latin typeface="+mn-lt"/>
              </a:rPr>
              <a:t>ولا</a:t>
            </a:r>
            <a:r>
              <a:rPr lang="en-US" altLang="en-US" sz="1400" dirty="0">
                <a:solidFill>
                  <a:schemeClr val="bg1"/>
                </a:solidFill>
                <a:latin typeface="+mn-lt"/>
              </a:rPr>
              <a:t> </a:t>
            </a:r>
            <a:r>
              <a:rPr lang="en-US" altLang="en-US" sz="1400" dirty="0" err="1">
                <a:solidFill>
                  <a:schemeClr val="bg1"/>
                </a:solidFill>
                <a:latin typeface="+mn-lt"/>
              </a:rPr>
              <a:t>تعكس</a:t>
            </a:r>
            <a:r>
              <a:rPr lang="en-US" altLang="en-US" sz="1400" dirty="0">
                <a:solidFill>
                  <a:schemeClr val="bg1"/>
                </a:solidFill>
                <a:latin typeface="+mn-lt"/>
              </a:rPr>
              <a:t> </a:t>
            </a:r>
            <a:r>
              <a:rPr lang="en-US" altLang="en-US" sz="1400" dirty="0" err="1">
                <a:solidFill>
                  <a:schemeClr val="bg1"/>
                </a:solidFill>
                <a:latin typeface="+mn-lt"/>
              </a:rPr>
              <a:t>بالضرورة</a:t>
            </a:r>
            <a:r>
              <a:rPr lang="en-US" altLang="en-US" sz="1400" dirty="0">
                <a:solidFill>
                  <a:schemeClr val="bg1"/>
                </a:solidFill>
                <a:latin typeface="+mn-lt"/>
              </a:rPr>
              <a:t> </a:t>
            </a:r>
            <a:r>
              <a:rPr lang="en-US" altLang="en-US" sz="1400" dirty="0" err="1">
                <a:solidFill>
                  <a:schemeClr val="bg1"/>
                </a:solidFill>
                <a:latin typeface="+mn-lt"/>
              </a:rPr>
              <a:t>وجهة</a:t>
            </a:r>
            <a:r>
              <a:rPr lang="en-US" altLang="en-US" sz="1400" dirty="0">
                <a:solidFill>
                  <a:schemeClr val="bg1"/>
                </a:solidFill>
                <a:latin typeface="+mn-lt"/>
              </a:rPr>
              <a:t> </a:t>
            </a:r>
            <a:r>
              <a:rPr lang="en-US" altLang="en-US" sz="1400" dirty="0" err="1">
                <a:solidFill>
                  <a:schemeClr val="bg1"/>
                </a:solidFill>
                <a:latin typeface="+mn-lt"/>
              </a:rPr>
              <a:t>نظر</a:t>
            </a:r>
            <a:r>
              <a:rPr lang="en-US" altLang="en-US" sz="1400" dirty="0">
                <a:solidFill>
                  <a:schemeClr val="bg1"/>
                </a:solidFill>
                <a:latin typeface="+mn-lt"/>
              </a:rPr>
              <a:t> </a:t>
            </a:r>
            <a:r>
              <a:rPr lang="en-US" altLang="en-US" sz="1400" dirty="0" err="1">
                <a:solidFill>
                  <a:schemeClr val="bg1"/>
                </a:solidFill>
                <a:latin typeface="+mn-lt"/>
              </a:rPr>
              <a:t>او</a:t>
            </a:r>
            <a:r>
              <a:rPr lang="en-US" altLang="en-US" sz="1400" dirty="0">
                <a:solidFill>
                  <a:schemeClr val="bg1"/>
                </a:solidFill>
                <a:latin typeface="+mn-lt"/>
              </a:rPr>
              <a:t> </a:t>
            </a:r>
            <a:r>
              <a:rPr lang="ar-LB" altLang="en-US" sz="1400" dirty="0">
                <a:solidFill>
                  <a:schemeClr val="bg1"/>
                </a:solidFill>
                <a:latin typeface="+mn-lt"/>
              </a:rPr>
              <a:t>آ</a:t>
            </a:r>
            <a:r>
              <a:rPr lang="en-US" altLang="en-US" sz="1400" dirty="0" err="1">
                <a:solidFill>
                  <a:schemeClr val="bg1"/>
                </a:solidFill>
                <a:latin typeface="+mn-lt"/>
              </a:rPr>
              <a:t>راء</a:t>
            </a:r>
            <a:r>
              <a:rPr lang="en-US" altLang="en-US" sz="1400" dirty="0">
                <a:solidFill>
                  <a:schemeClr val="bg1"/>
                </a:solidFill>
                <a:latin typeface="+mn-lt"/>
              </a:rPr>
              <a:t> </a:t>
            </a:r>
            <a:r>
              <a:rPr lang="en-US" altLang="en-US" sz="1400" dirty="0" err="1">
                <a:solidFill>
                  <a:schemeClr val="bg1"/>
                </a:solidFill>
                <a:latin typeface="+mn-lt"/>
              </a:rPr>
              <a:t>الوكالة</a:t>
            </a:r>
            <a:r>
              <a:rPr lang="en-US" altLang="en-US" sz="1400" dirty="0">
                <a:solidFill>
                  <a:schemeClr val="bg1"/>
                </a:solidFill>
                <a:latin typeface="+mn-lt"/>
              </a:rPr>
              <a:t> </a:t>
            </a:r>
            <a:r>
              <a:rPr lang="en-US" altLang="en-US" sz="1400" dirty="0" err="1">
                <a:solidFill>
                  <a:schemeClr val="bg1"/>
                </a:solidFill>
                <a:latin typeface="+mn-lt"/>
              </a:rPr>
              <a:t>الأمريكية</a:t>
            </a:r>
            <a:r>
              <a:rPr lang="en-US" altLang="en-US" sz="1400" dirty="0">
                <a:solidFill>
                  <a:schemeClr val="bg1"/>
                </a:solidFill>
                <a:latin typeface="+mn-lt"/>
              </a:rPr>
              <a:t> </a:t>
            </a:r>
            <a:r>
              <a:rPr lang="en-US" altLang="en-US" sz="1400" dirty="0" err="1">
                <a:solidFill>
                  <a:schemeClr val="bg1"/>
                </a:solidFill>
                <a:latin typeface="+mn-lt"/>
              </a:rPr>
              <a:t>للتنمية</a:t>
            </a:r>
            <a:r>
              <a:rPr lang="en-US" altLang="en-US" sz="1400" dirty="0">
                <a:solidFill>
                  <a:schemeClr val="bg1"/>
                </a:solidFill>
                <a:latin typeface="+mn-lt"/>
              </a:rPr>
              <a:t> </a:t>
            </a:r>
            <a:r>
              <a:rPr lang="en-US" altLang="en-US" sz="1400" dirty="0" err="1">
                <a:solidFill>
                  <a:schemeClr val="bg1"/>
                </a:solidFill>
                <a:latin typeface="+mn-lt"/>
              </a:rPr>
              <a:t>أو</a:t>
            </a:r>
            <a:r>
              <a:rPr lang="en-US" altLang="en-US" sz="1400" dirty="0">
                <a:solidFill>
                  <a:schemeClr val="bg1"/>
                </a:solidFill>
                <a:latin typeface="+mn-lt"/>
              </a:rPr>
              <a:t> </a:t>
            </a:r>
            <a:r>
              <a:rPr lang="en-US" altLang="en-US" sz="1400" dirty="0" err="1">
                <a:solidFill>
                  <a:schemeClr val="bg1"/>
                </a:solidFill>
                <a:latin typeface="+mn-lt"/>
              </a:rPr>
              <a:t>حكومة</a:t>
            </a:r>
            <a:r>
              <a:rPr lang="en-US" altLang="en-US" sz="1400" dirty="0">
                <a:solidFill>
                  <a:schemeClr val="bg1"/>
                </a:solidFill>
                <a:latin typeface="+mn-lt"/>
              </a:rPr>
              <a:t> </a:t>
            </a:r>
            <a:r>
              <a:rPr lang="en-US" altLang="en-US" sz="1400" dirty="0" err="1">
                <a:solidFill>
                  <a:schemeClr val="bg1"/>
                </a:solidFill>
                <a:latin typeface="+mn-lt"/>
              </a:rPr>
              <a:t>الولايات</a:t>
            </a:r>
            <a:r>
              <a:rPr lang="en-US" altLang="en-US" sz="1400" dirty="0">
                <a:solidFill>
                  <a:schemeClr val="bg1"/>
                </a:solidFill>
                <a:latin typeface="+mn-lt"/>
              </a:rPr>
              <a:t> </a:t>
            </a:r>
            <a:r>
              <a:rPr lang="en-US" altLang="en-US" sz="1400" dirty="0" err="1">
                <a:solidFill>
                  <a:schemeClr val="bg1"/>
                </a:solidFill>
                <a:latin typeface="+mn-lt"/>
              </a:rPr>
              <a:t>المتحدة</a:t>
            </a:r>
            <a:r>
              <a:rPr lang="en-US" altLang="en-US" sz="1400" dirty="0">
                <a:solidFill>
                  <a:schemeClr val="bg1"/>
                </a:solidFill>
                <a:latin typeface="+mn-lt"/>
              </a:rPr>
              <a:t>.</a:t>
            </a:r>
          </a:p>
        </p:txBody>
      </p:sp>
      <p:pic>
        <p:nvPicPr>
          <p:cNvPr id="12" name="Picture 11" descr="A picture containing remote&#10;&#10;Description automatically generated">
            <a:extLst>
              <a:ext uri="{FF2B5EF4-FFF2-40B4-BE49-F238E27FC236}">
                <a16:creationId xmlns:a16="http://schemas.microsoft.com/office/drawing/2014/main" id="{BD1FA3D3-B826-42B9-ACC3-8CDD2B5B31C1}"/>
              </a:ext>
            </a:extLst>
          </p:cNvPr>
          <p:cNvPicPr>
            <a:picLocks noChangeAspect="1"/>
          </p:cNvPicPr>
          <p:nvPr/>
        </p:nvPicPr>
        <p:blipFill rotWithShape="1">
          <a:blip r:embed="rId3">
            <a:extLst>
              <a:ext uri="{28A0092B-C50C-407E-A947-70E740481C1C}">
                <a14:useLocalDpi xmlns:a14="http://schemas.microsoft.com/office/drawing/2010/main" val="0"/>
              </a:ext>
            </a:extLst>
          </a:blip>
          <a:srcRect r="3" b="23151"/>
          <a:stretch/>
        </p:blipFill>
        <p:spPr>
          <a:xfrm>
            <a:off x="6790977" y="521208"/>
            <a:ext cx="5401023"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p:spPr>
      </p:pic>
      <p:sp>
        <p:nvSpPr>
          <p:cNvPr id="3" name="Slide Number Placeholder 2">
            <a:extLst>
              <a:ext uri="{FF2B5EF4-FFF2-40B4-BE49-F238E27FC236}">
                <a16:creationId xmlns:a16="http://schemas.microsoft.com/office/drawing/2014/main" id="{F181E736-83BD-46C3-BF89-1AF7B621AA33}"/>
              </a:ext>
            </a:extLst>
          </p:cNvPr>
          <p:cNvSpPr>
            <a:spLocks noGrp="1"/>
          </p:cNvSpPr>
          <p:nvPr>
            <p:ph type="sldNum" sz="quarter" idx="12"/>
          </p:nvPr>
        </p:nvSpPr>
        <p:spPr>
          <a:xfrm>
            <a:off x="10496550" y="6356350"/>
            <a:ext cx="857249" cy="365125"/>
          </a:xfrm>
        </p:spPr>
        <p:txBody>
          <a:bodyPr vert="horz" lIns="91440" tIns="45720" rIns="91440" bIns="45720" rtlCol="0" anchor="ctr">
            <a:normAutofit/>
          </a:bodyPr>
          <a:lstStyle/>
          <a:p>
            <a:pPr>
              <a:spcAft>
                <a:spcPts val="600"/>
              </a:spcAft>
            </a:pPr>
            <a:fld id="{20F3B12A-0569-4606-B9B7-46414E8CFA38}" type="slidenum">
              <a:rPr lang="en-US">
                <a:solidFill>
                  <a:srgbClr val="898989"/>
                </a:solidFill>
              </a:rPr>
              <a:pPr>
                <a:spcAft>
                  <a:spcPts val="600"/>
                </a:spcAft>
              </a:pPr>
              <a:t>6</a:t>
            </a:fld>
            <a:endParaRPr lang="en-US">
              <a:solidFill>
                <a:srgbClr val="898989"/>
              </a:solidFill>
            </a:endParaRPr>
          </a:p>
        </p:txBody>
      </p:sp>
      <p:sp>
        <p:nvSpPr>
          <p:cNvPr id="9" name="TextBox 8">
            <a:extLst>
              <a:ext uri="{FF2B5EF4-FFF2-40B4-BE49-F238E27FC236}">
                <a16:creationId xmlns:a16="http://schemas.microsoft.com/office/drawing/2014/main" id="{E9BB8D7E-1C99-4818-825E-60E91EB2FA95}"/>
              </a:ext>
            </a:extLst>
          </p:cNvPr>
          <p:cNvSpPr txBox="1"/>
          <p:nvPr/>
        </p:nvSpPr>
        <p:spPr>
          <a:xfrm>
            <a:off x="9304282" y="4945793"/>
            <a:ext cx="2049517" cy="662152"/>
          </a:xfrm>
          <a:prstGeom prst="rect">
            <a:avLst/>
          </a:prstGeom>
          <a:noFill/>
        </p:spPr>
        <p:txBody>
          <a:bodyPr vert="horz" wrap="square" lIns="91440" tIns="45720" rIns="91440" bIns="45720" rtlCol="0" anchor="ctr">
            <a:normAutofit/>
          </a:bodyPr>
          <a:lstStyle/>
          <a:p>
            <a:pPr algn="l">
              <a:spcAft>
                <a:spcPts val="600"/>
              </a:spcAft>
            </a:pPr>
            <a:r>
              <a:rPr lang="ar-LB" dirty="0"/>
              <a:t>المدرب: أليس عازار</a:t>
            </a:r>
            <a:endParaRPr lang="en-US"/>
          </a:p>
        </p:txBody>
      </p:sp>
      <p:pic>
        <p:nvPicPr>
          <p:cNvPr id="16" name="Picture 15" descr="Logo&#10;&#10;Description automatically generated">
            <a:extLst>
              <a:ext uri="{FF2B5EF4-FFF2-40B4-BE49-F238E27FC236}">
                <a16:creationId xmlns:a16="http://schemas.microsoft.com/office/drawing/2014/main" id="{966FC759-61AC-48F5-A2FB-DAAF7C56F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73" y="544143"/>
            <a:ext cx="3615084" cy="2555703"/>
          </a:xfrm>
          <a:prstGeom prst="rect">
            <a:avLst/>
          </a:prstGeom>
        </p:spPr>
      </p:pic>
      <p:sp>
        <p:nvSpPr>
          <p:cNvPr id="17" name="TextBox 16">
            <a:extLst>
              <a:ext uri="{FF2B5EF4-FFF2-40B4-BE49-F238E27FC236}">
                <a16:creationId xmlns:a16="http://schemas.microsoft.com/office/drawing/2014/main" id="{1E9AF9F4-A0AF-47C1-A0A7-2A6340CB2F02}"/>
              </a:ext>
            </a:extLst>
          </p:cNvPr>
          <p:cNvSpPr txBox="1"/>
          <p:nvPr/>
        </p:nvSpPr>
        <p:spPr>
          <a:xfrm>
            <a:off x="2948152" y="5336891"/>
            <a:ext cx="1907627" cy="512116"/>
          </a:xfrm>
          <a:prstGeom prst="rect">
            <a:avLst/>
          </a:prstGeom>
          <a:noFill/>
        </p:spPr>
        <p:txBody>
          <a:bodyPr vert="horz" wrap="square" lIns="91440" tIns="45720" rIns="91440" bIns="45720" rtlCol="0" anchor="ctr">
            <a:normAutofit/>
          </a:bodyPr>
          <a:lstStyle/>
          <a:p>
            <a:pPr algn="l"/>
            <a:r>
              <a:rPr lang="ar-LB" dirty="0"/>
              <a:t>المدرب: أليس عازار</a:t>
            </a:r>
            <a:endParaRPr lang="en-US" dirty="0"/>
          </a:p>
        </p:txBody>
      </p:sp>
    </p:spTree>
    <p:extLst>
      <p:ext uri="{BB962C8B-B14F-4D97-AF65-F5344CB8AC3E}">
        <p14:creationId xmlns:p14="http://schemas.microsoft.com/office/powerpoint/2010/main" val="246267393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006F7FCD-E3AF-4A22-B8D9-4B3AB7EA9988}"/>
              </a:ext>
            </a:extLst>
          </p:cNvPr>
          <p:cNvSpPr txBox="1">
            <a:spLocks noChangeArrowheads="1"/>
          </p:cNvSpPr>
          <p:nvPr/>
        </p:nvSpPr>
        <p:spPr bwMode="auto">
          <a:xfrm>
            <a:off x="1306286" y="1308554"/>
            <a:ext cx="8810625"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rPr>
              <a:t>الرقابة النقدية: التسوية المصرفية</a:t>
            </a:r>
            <a:endParaRPr lang="en-US" altLang="en-US" sz="3600" b="1" dirty="0">
              <a:solidFill>
                <a:srgbClr val="002A6C"/>
              </a:solidFill>
            </a:endParaRPr>
          </a:p>
        </p:txBody>
      </p:sp>
      <p:sp>
        <p:nvSpPr>
          <p:cNvPr id="30723" name="Content Placeholder 2">
            <a:extLst>
              <a:ext uri="{FF2B5EF4-FFF2-40B4-BE49-F238E27FC236}">
                <a16:creationId xmlns:a16="http://schemas.microsoft.com/office/drawing/2014/main" id="{028A31C5-61B7-452A-99A5-DA2B1C02876E}"/>
              </a:ext>
            </a:extLst>
          </p:cNvPr>
          <p:cNvSpPr txBox="1">
            <a:spLocks/>
          </p:cNvSpPr>
          <p:nvPr/>
        </p:nvSpPr>
        <p:spPr bwMode="auto">
          <a:xfrm>
            <a:off x="3683000" y="2138590"/>
            <a:ext cx="5659438" cy="1063625"/>
          </a:xfrm>
          <a:prstGeom prst="rect">
            <a:avLst/>
          </a:prstGeom>
          <a:noFill/>
          <a:ln w="9525">
            <a:noFill/>
            <a:miter lim="800000"/>
            <a:headEnd/>
            <a:tailEnd/>
          </a:ln>
        </p:spPr>
        <p:txBody>
          <a:bodyPr/>
          <a:lstStyle/>
          <a:p>
            <a:pPr algn="r" rtl="1">
              <a:spcBef>
                <a:spcPts val="1000"/>
              </a:spcBef>
              <a:defRPr/>
            </a:pPr>
            <a:r>
              <a:rPr lang="ar-LB" altLang="en-US" sz="2571" b="1" dirty="0">
                <a:solidFill>
                  <a:srgbClr val="002A6C"/>
                </a:solidFill>
                <a:latin typeface="Times  (Body)"/>
              </a:rPr>
              <a:t>تعريف التسوية المصرفية: </a:t>
            </a:r>
          </a:p>
          <a:p>
            <a:pPr algn="r" rtl="1">
              <a:spcBef>
                <a:spcPts val="1000"/>
              </a:spcBef>
              <a:defRPr/>
            </a:pPr>
            <a:r>
              <a:rPr lang="ar-LB" altLang="en-US" sz="2286" dirty="0">
                <a:solidFill>
                  <a:srgbClr val="002A6C"/>
                </a:solidFill>
                <a:latin typeface="Times  (Body)"/>
              </a:rPr>
              <a:t>هي طريقة للتوفيق بين الرصيد المبين في كشف الحساب المصرفي والرصيد في الدفاتر المحاسبية في أي تاريخ معين</a:t>
            </a:r>
            <a:endParaRPr lang="en-US" altLang="en-US" sz="2286" dirty="0">
              <a:solidFill>
                <a:srgbClr val="002A6C"/>
              </a:solidFill>
              <a:latin typeface="Times  (Body)"/>
            </a:endParaRPr>
          </a:p>
        </p:txBody>
      </p:sp>
      <p:sp>
        <p:nvSpPr>
          <p:cNvPr id="30724" name="Content Placeholder 2">
            <a:extLst>
              <a:ext uri="{FF2B5EF4-FFF2-40B4-BE49-F238E27FC236}">
                <a16:creationId xmlns:a16="http://schemas.microsoft.com/office/drawing/2014/main" id="{01366BAE-EABB-4BF3-94FB-4416CC24DD01}"/>
              </a:ext>
            </a:extLst>
          </p:cNvPr>
          <p:cNvSpPr txBox="1">
            <a:spLocks/>
          </p:cNvSpPr>
          <p:nvPr/>
        </p:nvSpPr>
        <p:spPr bwMode="auto">
          <a:xfrm>
            <a:off x="3485697" y="3864429"/>
            <a:ext cx="5856741" cy="2210027"/>
          </a:xfrm>
          <a:prstGeom prst="rect">
            <a:avLst/>
          </a:prstGeom>
          <a:noFill/>
          <a:ln w="9525">
            <a:noFill/>
            <a:miter lim="800000"/>
            <a:headEnd/>
            <a:tailEnd/>
          </a:ln>
        </p:spPr>
        <p:txBody>
          <a:bodyPr/>
          <a:lstStyle/>
          <a:p>
            <a:pPr algn="r" rtl="1">
              <a:lnSpc>
                <a:spcPct val="90000"/>
              </a:lnSpc>
              <a:spcBef>
                <a:spcPts val="1000"/>
              </a:spcBef>
              <a:defRPr/>
            </a:pPr>
            <a:r>
              <a:rPr lang="ar-LB" altLang="en-US" sz="2571" b="1" dirty="0">
                <a:solidFill>
                  <a:srgbClr val="002A6C"/>
                </a:solidFill>
                <a:latin typeface="Times (Body)"/>
              </a:rPr>
              <a:t>المستندات المطلوبة: </a:t>
            </a:r>
          </a:p>
          <a:p>
            <a:pPr algn="r" rtl="1">
              <a:lnSpc>
                <a:spcPct val="90000"/>
              </a:lnSpc>
              <a:spcBef>
                <a:spcPts val="1000"/>
              </a:spcBef>
              <a:defRPr/>
            </a:pPr>
            <a:r>
              <a:rPr lang="ar-LB" altLang="en-US" sz="2286" b="1" dirty="0">
                <a:solidFill>
                  <a:srgbClr val="C2113A"/>
                </a:solidFill>
                <a:latin typeface="Times (Body)"/>
              </a:rPr>
              <a:t>كشف حساب المصرف</a:t>
            </a:r>
            <a:r>
              <a:rPr lang="ar-LB" altLang="en-US" sz="2286" dirty="0">
                <a:solidFill>
                  <a:schemeClr val="accent6">
                    <a:lumMod val="75000"/>
                  </a:schemeClr>
                </a:solidFill>
                <a:latin typeface="Times (Body)"/>
              </a:rPr>
              <a:t>: </a:t>
            </a:r>
            <a:r>
              <a:rPr lang="ar-LB" altLang="en-US" sz="2286" dirty="0">
                <a:solidFill>
                  <a:srgbClr val="002A6C"/>
                </a:solidFill>
                <a:latin typeface="Times (Body)"/>
              </a:rPr>
              <a:t>وهو سجل يحتفظ به المصرف لجميع المعاملات التي تمر في الحساب المصرفي </a:t>
            </a:r>
          </a:p>
          <a:p>
            <a:pPr algn="r" rtl="1">
              <a:lnSpc>
                <a:spcPct val="90000"/>
              </a:lnSpc>
              <a:spcBef>
                <a:spcPts val="1000"/>
              </a:spcBef>
              <a:defRPr/>
            </a:pPr>
            <a:r>
              <a:rPr lang="ar-LB" altLang="en-US" sz="2286" b="1" dirty="0">
                <a:solidFill>
                  <a:srgbClr val="C2113A"/>
                </a:solidFill>
                <a:latin typeface="Times (Body)"/>
              </a:rPr>
              <a:t>سجل الحسابات</a:t>
            </a:r>
            <a:r>
              <a:rPr lang="ar-LB" altLang="en-US" sz="2286" dirty="0">
                <a:solidFill>
                  <a:srgbClr val="002A6C"/>
                </a:solidFill>
                <a:latin typeface="Times (Body)"/>
              </a:rPr>
              <a:t>: سجل يتضمن جميع المعاملات التي تمر في الحساب المصرفي</a:t>
            </a:r>
            <a:endParaRPr lang="en-US" altLang="en-US" sz="2857" dirty="0">
              <a:solidFill>
                <a:srgbClr val="002A6C"/>
              </a:solidFill>
              <a:latin typeface="Times (Body)"/>
            </a:endParaRPr>
          </a:p>
        </p:txBody>
      </p:sp>
      <p:sp>
        <p:nvSpPr>
          <p:cNvPr id="59398" name="Slide Number Placeholder 1">
            <a:extLst>
              <a:ext uri="{FF2B5EF4-FFF2-40B4-BE49-F238E27FC236}">
                <a16:creationId xmlns:a16="http://schemas.microsoft.com/office/drawing/2014/main" id="{323BF64A-0546-44E9-88A6-7E82D6A830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8167F9-57D5-4073-B146-300A868488A1}" type="slidenum">
              <a:rPr lang="en-US" altLang="en-US"/>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27D132-9FF2-4EBC-B6A2-A2B38B4368E0}"/>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78000" y="2209800"/>
            <a:ext cx="8785941" cy="2000132"/>
          </a:xfrm>
          <a:prstGeom prst="rect">
            <a:avLst/>
          </a:prstGeom>
          <a:effectLst>
            <a:glow rad="228600">
              <a:schemeClr val="bg1">
                <a:alpha val="40000"/>
              </a:schemeClr>
            </a:glow>
          </a:effectLst>
        </p:spPr>
      </p:pic>
      <p:sp>
        <p:nvSpPr>
          <p:cNvPr id="60419" name="Content Placeholder 2">
            <a:extLst>
              <a:ext uri="{FF2B5EF4-FFF2-40B4-BE49-F238E27FC236}">
                <a16:creationId xmlns:a16="http://schemas.microsoft.com/office/drawing/2014/main" id="{B24BF0B0-6727-4EC9-8E6F-22CA9458DB75}"/>
              </a:ext>
            </a:extLst>
          </p:cNvPr>
          <p:cNvSpPr txBox="1">
            <a:spLocks/>
          </p:cNvSpPr>
          <p:nvPr/>
        </p:nvSpPr>
        <p:spPr bwMode="auto">
          <a:xfrm>
            <a:off x="1778000" y="4801054"/>
            <a:ext cx="8785679" cy="1143000"/>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p>
            <a:pPr algn="ctr" rtl="1">
              <a:lnSpc>
                <a:spcPct val="90000"/>
              </a:lnSpc>
              <a:spcBef>
                <a:spcPts val="1000"/>
              </a:spcBef>
            </a:pPr>
            <a:r>
              <a:rPr lang="ar-LB" altLang="en-US" sz="2857" b="1">
                <a:solidFill>
                  <a:schemeClr val="bg1"/>
                </a:solidFill>
                <a:cs typeface="Times" panose="02020603050405020304" pitchFamily="18" charset="0"/>
              </a:rPr>
              <a:t>الرصيد المصرفي المعدل = رصيد سجل الحسابات المعدل</a:t>
            </a:r>
            <a:endParaRPr lang="en-US" altLang="en-US" sz="2857">
              <a:solidFill>
                <a:schemeClr val="bg1"/>
              </a:solidFill>
              <a:cs typeface="Times" panose="02020603050405020304" pitchFamily="18" charset="0"/>
            </a:endParaRPr>
          </a:p>
        </p:txBody>
      </p:sp>
      <p:sp>
        <p:nvSpPr>
          <p:cNvPr id="6" name="TextBox 4">
            <a:extLst>
              <a:ext uri="{FF2B5EF4-FFF2-40B4-BE49-F238E27FC236}">
                <a16:creationId xmlns:a16="http://schemas.microsoft.com/office/drawing/2014/main" id="{D81AA3CB-E222-43CD-9503-390C3932C340}"/>
              </a:ext>
            </a:extLst>
          </p:cNvPr>
          <p:cNvSpPr txBox="1">
            <a:spLocks noChangeArrowheads="1"/>
          </p:cNvSpPr>
          <p:nvPr/>
        </p:nvSpPr>
        <p:spPr bwMode="auto">
          <a:xfrm>
            <a:off x="1753054" y="1308554"/>
            <a:ext cx="8810625" cy="646331"/>
          </a:xfrm>
          <a:prstGeom prst="rect">
            <a:avLst/>
          </a:prstGeom>
          <a:noFill/>
          <a:ln w="9525">
            <a:noFill/>
            <a:miter lim="800000"/>
            <a:headEnd/>
            <a:tailEnd/>
          </a:ln>
        </p:spPr>
        <p:txBody>
          <a:bodyPr>
            <a:spAutoFit/>
          </a:bodyPr>
          <a:lstStyle/>
          <a:p>
            <a:pPr algn="r" rtl="1">
              <a:defRPr/>
            </a:pPr>
            <a:r>
              <a:rPr lang="ar-LB" altLang="en-US" sz="3600" b="1" dirty="0">
                <a:solidFill>
                  <a:srgbClr val="002A6C"/>
                </a:solidFill>
                <a:cs typeface="Times" panose="02020603050405020304" pitchFamily="18" charset="0"/>
              </a:rPr>
              <a:t>الرقابة النقدية: التسوية المصرفية</a:t>
            </a:r>
            <a:endParaRPr lang="en-US" altLang="en-US" sz="3600" b="1" dirty="0">
              <a:solidFill>
                <a:srgbClr val="002A6C"/>
              </a:solidFill>
              <a:cs typeface="Times" panose="02020603050405020304" pitchFamily="18" charset="0"/>
            </a:endParaRPr>
          </a:p>
        </p:txBody>
      </p:sp>
      <p:sp>
        <p:nvSpPr>
          <p:cNvPr id="60422" name="Slide Number Placeholder 1">
            <a:extLst>
              <a:ext uri="{FF2B5EF4-FFF2-40B4-BE49-F238E27FC236}">
                <a16:creationId xmlns:a16="http://schemas.microsoft.com/office/drawing/2014/main" id="{E4BB6E6D-8146-44FA-875B-4D80D8163F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C6E325-7195-44BD-97D3-B6D38C27595D}" type="slidenum">
              <a:rPr lang="en-US" altLang="en-US"/>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0950541-650E-434B-BEB1-82AB86CA63B1}"/>
              </a:ext>
            </a:extLst>
          </p:cNvPr>
          <p:cNvGraphicFramePr/>
          <p:nvPr>
            <p:extLst>
              <p:ext uri="{D42A27DB-BD31-4B8C-83A1-F6EECF244321}">
                <p14:modId xmlns:p14="http://schemas.microsoft.com/office/powerpoint/2010/main" val="4102896985"/>
              </p:ext>
            </p:extLst>
          </p:nvPr>
        </p:nvGraphicFramePr>
        <p:xfrm>
          <a:off x="2423290" y="625019"/>
          <a:ext cx="9150012" cy="5829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8" name="Slide Number Placeholder 2">
            <a:extLst>
              <a:ext uri="{FF2B5EF4-FFF2-40B4-BE49-F238E27FC236}">
                <a16:creationId xmlns:a16="http://schemas.microsoft.com/office/drawing/2014/main" id="{4E256F61-A871-4ADA-8EB6-19F7BA9950B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B415E0-0D27-4EFD-BC61-A65A7BFB941A}" type="slidenum">
              <a:rPr lang="en-US" altLang="en-US"/>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BB269430-1364-4B13-B672-F5DAFF3170C9}"/>
              </a:ext>
            </a:extLst>
          </p:cNvPr>
          <p:cNvSpPr txBox="1">
            <a:spLocks/>
          </p:cNvSpPr>
          <p:nvPr/>
        </p:nvSpPr>
        <p:spPr bwMode="auto">
          <a:xfrm>
            <a:off x="1772331" y="2286000"/>
            <a:ext cx="8786812" cy="2775857"/>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p>
            <a:pPr algn="ctr">
              <a:lnSpc>
                <a:spcPct val="90000"/>
              </a:lnSpc>
              <a:spcBef>
                <a:spcPts val="1000"/>
              </a:spcBef>
            </a:pPr>
            <a:endParaRPr lang="en-US" altLang="en-US" sz="2857" b="1">
              <a:solidFill>
                <a:schemeClr val="bg1"/>
              </a:solidFill>
              <a:cs typeface="Times" panose="02020603050405020304" pitchFamily="18" charset="0"/>
            </a:endParaRPr>
          </a:p>
          <a:p>
            <a:pPr algn="ctr" rtl="1">
              <a:lnSpc>
                <a:spcPct val="90000"/>
              </a:lnSpc>
              <a:spcBef>
                <a:spcPts val="1000"/>
              </a:spcBef>
            </a:pPr>
            <a:r>
              <a:rPr lang="ar-LB" altLang="en-US" sz="4286" b="1">
                <a:solidFill>
                  <a:schemeClr val="bg1"/>
                </a:solidFill>
                <a:cs typeface="Times" panose="02020603050405020304" pitchFamily="18" charset="0"/>
              </a:rPr>
              <a:t>الرصيد المصرفي المعدل </a:t>
            </a:r>
          </a:p>
          <a:p>
            <a:pPr algn="ctr" rtl="1">
              <a:lnSpc>
                <a:spcPct val="90000"/>
              </a:lnSpc>
              <a:spcBef>
                <a:spcPts val="1000"/>
              </a:spcBef>
            </a:pPr>
            <a:r>
              <a:rPr lang="ar-LB" altLang="en-US" sz="4286" b="1">
                <a:solidFill>
                  <a:schemeClr val="bg1"/>
                </a:solidFill>
                <a:cs typeface="Times" panose="02020603050405020304" pitchFamily="18" charset="0"/>
              </a:rPr>
              <a:t>= </a:t>
            </a:r>
          </a:p>
          <a:p>
            <a:pPr algn="ctr" rtl="1">
              <a:lnSpc>
                <a:spcPct val="90000"/>
              </a:lnSpc>
              <a:spcBef>
                <a:spcPts val="1000"/>
              </a:spcBef>
            </a:pPr>
            <a:r>
              <a:rPr lang="ar-LB" altLang="en-US" sz="4286" b="1">
                <a:solidFill>
                  <a:schemeClr val="bg1"/>
                </a:solidFill>
                <a:cs typeface="Times" panose="02020603050405020304" pitchFamily="18" charset="0"/>
              </a:rPr>
              <a:t>رصيد سجل الحسابات المعدل</a:t>
            </a:r>
          </a:p>
          <a:p>
            <a:pPr algn="ctr" rtl="1">
              <a:lnSpc>
                <a:spcPct val="90000"/>
              </a:lnSpc>
              <a:spcBef>
                <a:spcPts val="1000"/>
              </a:spcBef>
            </a:pPr>
            <a:endParaRPr lang="en-US" altLang="en-US" sz="4286">
              <a:solidFill>
                <a:schemeClr val="bg1"/>
              </a:solidFill>
              <a:cs typeface="Times" panose="02020603050405020304" pitchFamily="18" charset="0"/>
            </a:endParaRPr>
          </a:p>
        </p:txBody>
      </p:sp>
      <p:sp>
        <p:nvSpPr>
          <p:cNvPr id="63492" name="Slide Number Placeholder 1">
            <a:extLst>
              <a:ext uri="{FF2B5EF4-FFF2-40B4-BE49-F238E27FC236}">
                <a16:creationId xmlns:a16="http://schemas.microsoft.com/office/drawing/2014/main" id="{314707AD-076A-4A8B-B365-47E92A5955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55D786-4673-4DBF-9F04-E9B8A53D9BE2}" type="slidenum">
              <a:rPr lang="en-US" altLang="en-US"/>
              <a:pPr/>
              <a:t>63</a:t>
            </a:fld>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0BDCB4-FDB9-481D-8AE5-E49C6961F8A7}"/>
              </a:ext>
            </a:extLst>
          </p:cNvPr>
          <p:cNvSpPr txBox="1"/>
          <p:nvPr/>
        </p:nvSpPr>
        <p:spPr>
          <a:xfrm>
            <a:off x="1285875" y="1493384"/>
            <a:ext cx="8810625" cy="620042"/>
          </a:xfrm>
          <a:prstGeom prst="rect">
            <a:avLst/>
          </a:prstGeom>
          <a:noFill/>
        </p:spPr>
        <p:txBody>
          <a:bodyPr>
            <a:spAutoFit/>
          </a:bodyPr>
          <a:lstStyle/>
          <a:p>
            <a:pPr algn="r" rtl="1">
              <a:defRPr/>
            </a:pPr>
            <a:r>
              <a:rPr lang="ar-LB" sz="3429" b="1" cap="all" dirty="0">
                <a:solidFill>
                  <a:srgbClr val="002A6C"/>
                </a:solidFill>
                <a:ea typeface="Times New Roman" panose="02020603050405020304" pitchFamily="18" charset="0"/>
                <a:cs typeface="Times" panose="02020603050405020304" pitchFamily="18" charset="0"/>
              </a:rPr>
              <a:t>تمرين رقم 2</a:t>
            </a:r>
            <a:r>
              <a:rPr lang="en-US" sz="3429" b="1" cap="all" dirty="0">
                <a:solidFill>
                  <a:srgbClr val="002A6C"/>
                </a:solidFill>
                <a:ea typeface="Times New Roman" panose="02020603050405020304" pitchFamily="18" charset="0"/>
                <a:cs typeface="Times" panose="02020603050405020304" pitchFamily="18" charset="0"/>
              </a:rPr>
              <a:t>: </a:t>
            </a:r>
            <a:r>
              <a:rPr lang="ar-LB" sz="3429" b="1" cap="all" dirty="0">
                <a:solidFill>
                  <a:srgbClr val="002A6C"/>
                </a:solidFill>
                <a:ea typeface="Times New Roman" panose="02020603050405020304" pitchFamily="18" charset="0"/>
                <a:cs typeface="Times" panose="02020603050405020304" pitchFamily="18" charset="0"/>
              </a:rPr>
              <a:t> </a:t>
            </a:r>
            <a:r>
              <a:rPr lang="en-US" sz="3429" b="1" cap="all" dirty="0">
                <a:solidFill>
                  <a:srgbClr val="002A6C"/>
                </a:solidFill>
                <a:ea typeface="Times New Roman" panose="02020603050405020304" pitchFamily="18" charset="0"/>
                <a:cs typeface="Times" panose="02020603050405020304" pitchFamily="18" charset="0"/>
              </a:rPr>
              <a:t> </a:t>
            </a:r>
            <a:r>
              <a:rPr lang="ar-LB" sz="3429" b="1" cap="all" dirty="0">
                <a:solidFill>
                  <a:srgbClr val="002A6C"/>
                </a:solidFill>
                <a:ea typeface="Times New Roman" panose="02020603050405020304" pitchFamily="18" charset="0"/>
                <a:cs typeface="Times" panose="02020603050405020304" pitchFamily="18" charset="0"/>
              </a:rPr>
              <a:t>التسوية المصرفيّة</a:t>
            </a:r>
            <a:endParaRPr lang="en-US" sz="3429" b="1" cap="all" dirty="0">
              <a:solidFill>
                <a:srgbClr val="002A6C"/>
              </a:solidFill>
              <a:ea typeface="Times New Roman" panose="02020603050405020304" pitchFamily="18" charset="0"/>
              <a:cs typeface="Times" panose="02020603050405020304" pitchFamily="18" charset="0"/>
            </a:endParaRPr>
          </a:p>
        </p:txBody>
      </p:sp>
      <p:sp>
        <p:nvSpPr>
          <p:cNvPr id="64516" name="Flowchart: Connector 1">
            <a:extLst>
              <a:ext uri="{FF2B5EF4-FFF2-40B4-BE49-F238E27FC236}">
                <a16:creationId xmlns:a16="http://schemas.microsoft.com/office/drawing/2014/main" id="{4897DF61-289D-4598-A36E-F8D88CD77499}"/>
              </a:ext>
            </a:extLst>
          </p:cNvPr>
          <p:cNvSpPr>
            <a:spLocks noChangeArrowheads="1"/>
          </p:cNvSpPr>
          <p:nvPr/>
        </p:nvSpPr>
        <p:spPr bwMode="auto">
          <a:xfrm>
            <a:off x="2354036" y="2068286"/>
            <a:ext cx="1850571" cy="1741714"/>
          </a:xfrm>
          <a:prstGeom prst="flowChartConnector">
            <a:avLst/>
          </a:prstGeom>
          <a:solidFill>
            <a:schemeClr val="accent1">
              <a:lumMod val="40000"/>
              <a:lumOff val="60000"/>
            </a:schemeClr>
          </a:solidFill>
          <a:ln>
            <a:noFill/>
          </a:ln>
          <a:effectLst/>
        </p:spPr>
        <p:txBody>
          <a:bodyPr anchor="ctr"/>
          <a:lstStyle/>
          <a:p>
            <a:pPr algn="ctr"/>
            <a:r>
              <a:rPr lang="ar-DZ" altLang="en-US" sz="2286">
                <a:solidFill>
                  <a:srgbClr val="002A6C"/>
                </a:solidFill>
                <a:cs typeface="Times" panose="02020603050405020304" pitchFamily="18" charset="0"/>
              </a:rPr>
              <a:t>كشف حساب المصرف</a:t>
            </a:r>
            <a:endParaRPr lang="en-US" altLang="en-US" sz="2286">
              <a:solidFill>
                <a:srgbClr val="002A6C"/>
              </a:solidFill>
              <a:cs typeface="Times" panose="02020603050405020304" pitchFamily="18" charset="0"/>
            </a:endParaRPr>
          </a:p>
        </p:txBody>
      </p:sp>
      <p:sp>
        <p:nvSpPr>
          <p:cNvPr id="64517" name="Flowchart: Connector 7">
            <a:extLst>
              <a:ext uri="{FF2B5EF4-FFF2-40B4-BE49-F238E27FC236}">
                <a16:creationId xmlns:a16="http://schemas.microsoft.com/office/drawing/2014/main" id="{CFAA089B-9338-43F1-B1CC-9237B6FB6B79}"/>
              </a:ext>
            </a:extLst>
          </p:cNvPr>
          <p:cNvSpPr>
            <a:spLocks noChangeArrowheads="1"/>
          </p:cNvSpPr>
          <p:nvPr/>
        </p:nvSpPr>
        <p:spPr bwMode="auto">
          <a:xfrm>
            <a:off x="2394857" y="4626429"/>
            <a:ext cx="1850571" cy="1741714"/>
          </a:xfrm>
          <a:prstGeom prst="flowChartConnector">
            <a:avLst/>
          </a:prstGeom>
          <a:solidFill>
            <a:schemeClr val="accent1">
              <a:lumMod val="40000"/>
              <a:lumOff val="60000"/>
            </a:schemeClr>
          </a:solidFill>
          <a:ln>
            <a:noFill/>
          </a:ln>
          <a:effectLst/>
        </p:spPr>
        <p:txBody>
          <a:bodyPr anchor="ctr"/>
          <a:lstStyle/>
          <a:p>
            <a:pPr algn="ctr"/>
            <a:r>
              <a:rPr lang="ar-DZ" altLang="en-US" sz="2286">
                <a:solidFill>
                  <a:srgbClr val="002A6C"/>
                </a:solidFill>
                <a:cs typeface="Times" panose="02020603050405020304" pitchFamily="18" charset="0"/>
              </a:rPr>
              <a:t>سجل الحسابات</a:t>
            </a:r>
            <a:endParaRPr lang="en-US" altLang="en-US" sz="2286">
              <a:solidFill>
                <a:srgbClr val="002A6C"/>
              </a:solidFill>
              <a:cs typeface="Times" panose="02020603050405020304" pitchFamily="18" charset="0"/>
            </a:endParaRPr>
          </a:p>
        </p:txBody>
      </p:sp>
      <p:sp>
        <p:nvSpPr>
          <p:cNvPr id="3" name="Not Equal 2">
            <a:extLst>
              <a:ext uri="{FF2B5EF4-FFF2-40B4-BE49-F238E27FC236}">
                <a16:creationId xmlns:a16="http://schemas.microsoft.com/office/drawing/2014/main" id="{15C81681-2A15-46A8-80DF-B93C71B66A73}"/>
              </a:ext>
            </a:extLst>
          </p:cNvPr>
          <p:cNvSpPr/>
          <p:nvPr/>
        </p:nvSpPr>
        <p:spPr bwMode="auto">
          <a:xfrm>
            <a:off x="2626178" y="3918857"/>
            <a:ext cx="1306286" cy="549956"/>
          </a:xfrm>
          <a:prstGeom prst="mathNotEqual">
            <a:avLst/>
          </a:prstGeom>
          <a:solidFill>
            <a:srgbClr val="C00000"/>
          </a:solidFill>
          <a:ln w="9525" cap="flat" cmpd="sng" algn="ctr">
            <a:noFill/>
            <a:prstDash val="solid"/>
            <a:round/>
            <a:headEnd type="none" w="med" len="med"/>
            <a:tailEnd type="none" w="med" len="med"/>
          </a:ln>
          <a:effectLst/>
        </p:spPr>
        <p:txBody>
          <a:bodyPr/>
          <a:lstStyle/>
          <a:p>
            <a:pPr>
              <a:defRPr/>
            </a:pPr>
            <a:endParaRPr lang="en-US" sz="2000">
              <a:latin typeface="Times" charset="0"/>
            </a:endParaRPr>
          </a:p>
        </p:txBody>
      </p:sp>
      <p:sp>
        <p:nvSpPr>
          <p:cNvPr id="64519" name="Right Arrow 8">
            <a:extLst>
              <a:ext uri="{FF2B5EF4-FFF2-40B4-BE49-F238E27FC236}">
                <a16:creationId xmlns:a16="http://schemas.microsoft.com/office/drawing/2014/main" id="{2D7ABDAC-5C48-4486-9ECB-4589E31826E9}"/>
              </a:ext>
            </a:extLst>
          </p:cNvPr>
          <p:cNvSpPr>
            <a:spLocks noChangeArrowheads="1"/>
          </p:cNvSpPr>
          <p:nvPr/>
        </p:nvSpPr>
        <p:spPr bwMode="auto">
          <a:xfrm>
            <a:off x="4483554" y="3646714"/>
            <a:ext cx="2027464" cy="1143000"/>
          </a:xfrm>
          <a:prstGeom prst="rightArrow">
            <a:avLst>
              <a:gd name="adj1" fmla="val 50000"/>
              <a:gd name="adj2" fmla="val 50003"/>
            </a:avLst>
          </a:prstGeom>
          <a:solidFill>
            <a:srgbClr val="002A6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000"/>
          </a:p>
        </p:txBody>
      </p:sp>
      <p:sp>
        <p:nvSpPr>
          <p:cNvPr id="64520" name="Flowchart: Connector 10">
            <a:extLst>
              <a:ext uri="{FF2B5EF4-FFF2-40B4-BE49-F238E27FC236}">
                <a16:creationId xmlns:a16="http://schemas.microsoft.com/office/drawing/2014/main" id="{F0E1D738-478B-4BBD-B01E-C14A810402D9}"/>
              </a:ext>
            </a:extLst>
          </p:cNvPr>
          <p:cNvSpPr>
            <a:spLocks noChangeArrowheads="1"/>
          </p:cNvSpPr>
          <p:nvPr/>
        </p:nvSpPr>
        <p:spPr bwMode="auto">
          <a:xfrm>
            <a:off x="6694714" y="2775858"/>
            <a:ext cx="2979964" cy="2879045"/>
          </a:xfrm>
          <a:prstGeom prst="flowChartConnector">
            <a:avLst/>
          </a:prstGeom>
          <a:solidFill>
            <a:schemeClr val="accent1">
              <a:lumMod val="60000"/>
              <a:lumOff val="40000"/>
            </a:schemeClr>
          </a:solidFill>
          <a:ln>
            <a:noFill/>
          </a:ln>
          <a:effectLst/>
        </p:spPr>
        <p:txBody>
          <a:bodyPr anchor="ctr"/>
          <a:lstStyle/>
          <a:p>
            <a:pPr algn="ctr"/>
            <a:r>
              <a:rPr lang="ar-DZ" altLang="en-US" sz="4714">
                <a:solidFill>
                  <a:srgbClr val="002A6C"/>
                </a:solidFill>
                <a:cs typeface="Times" panose="02020603050405020304" pitchFamily="18" charset="0"/>
              </a:rPr>
              <a:t>التسوية المصرفيّة</a:t>
            </a:r>
          </a:p>
        </p:txBody>
      </p:sp>
      <p:sp>
        <p:nvSpPr>
          <p:cNvPr id="64521" name="Slide Number Placeholder 9">
            <a:extLst>
              <a:ext uri="{FF2B5EF4-FFF2-40B4-BE49-F238E27FC236}">
                <a16:creationId xmlns:a16="http://schemas.microsoft.com/office/drawing/2014/main" id="{05313051-0ABF-4FA4-A2F9-7FFDB8878C3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2052824-B15B-49AE-9C23-559CD227010E}" type="slidenum">
              <a:rPr lang="en-US" altLang="en-US"/>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4">
            <a:extLst>
              <a:ext uri="{FF2B5EF4-FFF2-40B4-BE49-F238E27FC236}">
                <a16:creationId xmlns:a16="http://schemas.microsoft.com/office/drawing/2014/main" id="{BFC16772-7348-4351-A9F2-F05184EBB5F2}"/>
              </a:ext>
            </a:extLst>
          </p:cNvPr>
          <p:cNvSpPr txBox="1">
            <a:spLocks noChangeArrowheads="1"/>
          </p:cNvSpPr>
          <p:nvPr/>
        </p:nvSpPr>
        <p:spPr bwMode="auto">
          <a:xfrm>
            <a:off x="-1088571" y="1415143"/>
            <a:ext cx="11079616" cy="7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4286" b="1">
                <a:solidFill>
                  <a:srgbClr val="002A6C"/>
                </a:solidFill>
                <a:cs typeface="Times" panose="02020603050405020304" pitchFamily="18" charset="0"/>
              </a:rPr>
              <a:t>مراقبة المصروفات النثرية</a:t>
            </a:r>
            <a:endParaRPr lang="en-US" altLang="en-US" sz="4286" b="1">
              <a:solidFill>
                <a:srgbClr val="002A6C"/>
              </a:solidFill>
              <a:cs typeface="Times" panose="02020603050405020304" pitchFamily="18" charset="0"/>
            </a:endParaRPr>
          </a:p>
        </p:txBody>
      </p:sp>
      <p:sp>
        <p:nvSpPr>
          <p:cNvPr id="37891" name="Content Placeholder 2">
            <a:extLst>
              <a:ext uri="{FF2B5EF4-FFF2-40B4-BE49-F238E27FC236}">
                <a16:creationId xmlns:a16="http://schemas.microsoft.com/office/drawing/2014/main" id="{CDDDE763-F8A0-4C5D-8AE0-95250C429297}"/>
              </a:ext>
            </a:extLst>
          </p:cNvPr>
          <p:cNvSpPr txBox="1">
            <a:spLocks/>
          </p:cNvSpPr>
          <p:nvPr/>
        </p:nvSpPr>
        <p:spPr bwMode="auto">
          <a:xfrm>
            <a:off x="3211286" y="2577420"/>
            <a:ext cx="6234339" cy="36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2400">
                <a:solidFill>
                  <a:schemeClr val="tx1"/>
                </a:solidFill>
                <a:latin typeface="Arial" panose="020B0604020202020204" pitchFamily="34" charset="0"/>
              </a:defRPr>
            </a:lvl1pPr>
            <a:lvl2pPr marL="742950" indent="-182563">
              <a:spcBef>
                <a:spcPct val="20000"/>
              </a:spcBef>
              <a:buChar char="–"/>
              <a:defRPr sz="2000">
                <a:solidFill>
                  <a:schemeClr val="tx1"/>
                </a:solidFill>
                <a:latin typeface="Arial" panose="020B0604020202020204" pitchFamily="34" charset="0"/>
              </a:defRPr>
            </a:lvl2pPr>
            <a:lvl3pPr marL="730250" indent="-182563">
              <a:spcBef>
                <a:spcPct val="20000"/>
              </a:spcBef>
              <a:buChar char="•"/>
              <a:defRPr>
                <a:solidFill>
                  <a:schemeClr val="tx1"/>
                </a:solidFill>
                <a:latin typeface="Arial" panose="020B0604020202020204" pitchFamily="34" charset="0"/>
              </a:defRPr>
            </a:lvl3pPr>
            <a:lvl4pPr marL="1004888" indent="-182563">
              <a:spcBef>
                <a:spcPct val="20000"/>
              </a:spcBef>
              <a:buChar char="–"/>
              <a:defRPr sz="1600">
                <a:solidFill>
                  <a:schemeClr val="tx1"/>
                </a:solidFill>
                <a:latin typeface="Arial" panose="020B0604020202020204" pitchFamily="34" charset="0"/>
              </a:defRPr>
            </a:lvl4pPr>
            <a:lvl5pPr marL="1279525" indent="-182563">
              <a:spcBef>
                <a:spcPct val="20000"/>
              </a:spcBef>
              <a:buChar char="»"/>
              <a:defRPr sz="16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16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16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16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lgn="r" rtl="1">
              <a:lnSpc>
                <a:spcPct val="80000"/>
              </a:lnSpc>
              <a:spcBef>
                <a:spcPts val="1200"/>
              </a:spcBef>
              <a:buClr>
                <a:srgbClr val="002A6C"/>
              </a:buClr>
              <a:buSzPct val="85000"/>
              <a:buNone/>
              <a:defRPr/>
            </a:pPr>
            <a:r>
              <a:rPr lang="ar-LB" sz="2857" dirty="0">
                <a:solidFill>
                  <a:srgbClr val="002A6C"/>
                </a:solidFill>
                <a:latin typeface="Times" panose="02020603050405020304" pitchFamily="18" charset="0"/>
                <a:cs typeface="Times" panose="02020603050405020304" pitchFamily="18" charset="0"/>
              </a:rPr>
              <a:t>القواعد الذهبية للتعامل مع النقد:</a:t>
            </a:r>
          </a:p>
          <a:p>
            <a:pPr marL="0" indent="0" algn="r" rtl="1">
              <a:lnSpc>
                <a:spcPct val="80000"/>
              </a:lnSpc>
              <a:spcBef>
                <a:spcPts val="1200"/>
              </a:spcBef>
              <a:buClr>
                <a:srgbClr val="002A6C"/>
              </a:buClr>
              <a:buSzPct val="85000"/>
              <a:buNone/>
              <a:defRPr/>
            </a:pPr>
            <a:endParaRPr lang="en-US" sz="2857" dirty="0">
              <a:solidFill>
                <a:srgbClr val="002A6C"/>
              </a:solidFill>
              <a:latin typeface="Times" panose="02020603050405020304" pitchFamily="18" charset="0"/>
              <a:cs typeface="Times" panose="02020603050405020304" pitchFamily="18" charset="0"/>
            </a:endParaRPr>
          </a:p>
          <a:p>
            <a:pPr algn="r" rtl="1">
              <a:lnSpc>
                <a:spcPct val="80000"/>
              </a:lnSpc>
              <a:spcBef>
                <a:spcPts val="1200"/>
              </a:spcBef>
              <a:buClr>
                <a:srgbClr val="C00000"/>
              </a:buClr>
              <a:buSzPct val="85000"/>
              <a:defRPr/>
            </a:pPr>
            <a:r>
              <a:rPr lang="ar-LB" sz="2857" dirty="0">
                <a:solidFill>
                  <a:srgbClr val="002A6C"/>
                </a:solidFill>
                <a:latin typeface="Times" panose="02020603050405020304" pitchFamily="18" charset="0"/>
                <a:cs typeface="Times" panose="02020603050405020304" pitchFamily="18" charset="0"/>
              </a:rPr>
              <a:t>إعطاء إيصالات دائما</a:t>
            </a:r>
            <a:r>
              <a:rPr lang="ar-LB" sz="2857" dirty="0">
                <a:solidFill>
                  <a:srgbClr val="FF0000"/>
                </a:solidFill>
                <a:latin typeface="Times" panose="02020603050405020304" pitchFamily="18" charset="0"/>
                <a:cs typeface="Times" panose="02020603050405020304" pitchFamily="18" charset="0"/>
              </a:rPr>
              <a:t>ً</a:t>
            </a:r>
            <a:r>
              <a:rPr lang="ar-LB" sz="2857" dirty="0">
                <a:solidFill>
                  <a:srgbClr val="002A6C"/>
                </a:solidFill>
                <a:latin typeface="Times" panose="02020603050405020304" pitchFamily="18" charset="0"/>
                <a:cs typeface="Times" panose="02020603050405020304" pitchFamily="18" charset="0"/>
              </a:rPr>
              <a:t> مقابل المال المستلم</a:t>
            </a:r>
          </a:p>
          <a:p>
            <a:pPr algn="r" rtl="1">
              <a:lnSpc>
                <a:spcPct val="80000"/>
              </a:lnSpc>
              <a:spcBef>
                <a:spcPts val="1200"/>
              </a:spcBef>
              <a:buClr>
                <a:srgbClr val="C00000"/>
              </a:buClr>
              <a:buSzPct val="85000"/>
              <a:defRPr/>
            </a:pPr>
            <a:r>
              <a:rPr lang="ar-LB" sz="2857" dirty="0">
                <a:solidFill>
                  <a:srgbClr val="002A6C"/>
                </a:solidFill>
                <a:latin typeface="Times" panose="02020603050405020304" pitchFamily="18" charset="0"/>
                <a:cs typeface="Times" panose="02020603050405020304" pitchFamily="18" charset="0"/>
              </a:rPr>
              <a:t>الحصول دائماً على إيصال بالمبلغ المدفوع </a:t>
            </a:r>
          </a:p>
          <a:p>
            <a:pPr algn="r" rtl="1">
              <a:lnSpc>
                <a:spcPct val="80000"/>
              </a:lnSpc>
              <a:spcBef>
                <a:spcPts val="1200"/>
              </a:spcBef>
              <a:buClr>
                <a:srgbClr val="C00000"/>
              </a:buClr>
              <a:buSzPct val="85000"/>
              <a:defRPr/>
            </a:pPr>
            <a:r>
              <a:rPr lang="ar-LB" sz="2857" dirty="0">
                <a:solidFill>
                  <a:srgbClr val="002A6C"/>
                </a:solidFill>
                <a:latin typeface="Times" panose="02020603050405020304" pitchFamily="18" charset="0"/>
                <a:cs typeface="Times" panose="02020603050405020304" pitchFamily="18" charset="0"/>
              </a:rPr>
              <a:t>إيداع مبالغ نقدية إضافية في المصرف</a:t>
            </a:r>
          </a:p>
          <a:p>
            <a:pPr algn="r" rtl="1">
              <a:lnSpc>
                <a:spcPct val="80000"/>
              </a:lnSpc>
              <a:spcBef>
                <a:spcPts val="1200"/>
              </a:spcBef>
              <a:buClr>
                <a:srgbClr val="C00000"/>
              </a:buClr>
              <a:buSzPct val="85000"/>
              <a:defRPr/>
            </a:pPr>
            <a:r>
              <a:rPr lang="ar-LB" sz="2857" dirty="0">
                <a:solidFill>
                  <a:srgbClr val="002A6C"/>
                </a:solidFill>
                <a:latin typeface="Times" panose="02020603050405020304" pitchFamily="18" charset="0"/>
                <a:cs typeface="Times" panose="02020603050405020304" pitchFamily="18" charset="0"/>
              </a:rPr>
              <a:t>تقييد الوصول إلى المصروفات النثرية </a:t>
            </a:r>
          </a:p>
          <a:p>
            <a:pPr algn="r" rtl="1">
              <a:lnSpc>
                <a:spcPct val="80000"/>
              </a:lnSpc>
              <a:spcBef>
                <a:spcPts val="1200"/>
              </a:spcBef>
              <a:buClr>
                <a:srgbClr val="C00000"/>
              </a:buClr>
              <a:buSzPct val="85000"/>
              <a:defRPr/>
            </a:pPr>
            <a:r>
              <a:rPr lang="ar-LB" sz="2857" dirty="0">
                <a:solidFill>
                  <a:srgbClr val="002A6C"/>
                </a:solidFill>
                <a:latin typeface="Times" panose="02020603050405020304" pitchFamily="18" charset="0"/>
                <a:cs typeface="Times" panose="02020603050405020304" pitchFamily="18" charset="0"/>
              </a:rPr>
              <a:t>الحفاظ على أدنى حد ممكن من المعاملات النقدية</a:t>
            </a:r>
            <a:endParaRPr lang="en-US" sz="2857" dirty="0">
              <a:solidFill>
                <a:srgbClr val="002A6C"/>
              </a:solidFill>
              <a:latin typeface="Times" panose="02020603050405020304" pitchFamily="18" charset="0"/>
              <a:cs typeface="Times" panose="02020603050405020304" pitchFamily="18" charset="0"/>
            </a:endParaRPr>
          </a:p>
          <a:p>
            <a:pPr>
              <a:lnSpc>
                <a:spcPct val="80000"/>
              </a:lnSpc>
              <a:spcBef>
                <a:spcPts val="1200"/>
              </a:spcBef>
              <a:buClr>
                <a:srgbClr val="9E3611"/>
              </a:buClr>
              <a:buSzPct val="85000"/>
              <a:buFont typeface="Wingdings" panose="05000000000000000000" pitchFamily="2" charset="2"/>
              <a:buChar char="§"/>
              <a:defRPr/>
            </a:pPr>
            <a:endParaRPr lang="en-US" sz="1429" dirty="0">
              <a:solidFill>
                <a:srgbClr val="000000"/>
              </a:solidFill>
              <a:latin typeface="Times" panose="02020603050405020304" pitchFamily="18" charset="0"/>
              <a:cs typeface="Times" panose="02020603050405020304" pitchFamily="18" charset="0"/>
            </a:endParaRPr>
          </a:p>
        </p:txBody>
      </p:sp>
      <p:sp>
        <p:nvSpPr>
          <p:cNvPr id="66564" name="Slide Number Placeholder 1">
            <a:extLst>
              <a:ext uri="{FF2B5EF4-FFF2-40B4-BE49-F238E27FC236}">
                <a16:creationId xmlns:a16="http://schemas.microsoft.com/office/drawing/2014/main" id="{2A2F9EB2-0A72-44F5-8BCA-8A028BC5E8A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9FCB11-18D2-448E-A613-A5DE12333494}" type="slidenum">
              <a:rPr lang="en-US" altLang="en-US"/>
              <a:pPr/>
              <a:t>65</a:t>
            </a:fld>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EE9658-79E4-4B0E-8619-435B02A2E5B1}"/>
              </a:ext>
            </a:extLst>
          </p:cNvPr>
          <p:cNvSpPr txBox="1"/>
          <p:nvPr/>
        </p:nvSpPr>
        <p:spPr>
          <a:xfrm>
            <a:off x="214960" y="2195713"/>
            <a:ext cx="2287608" cy="2466573"/>
          </a:xfrm>
          <a:prstGeom prst="rect">
            <a:avLst/>
          </a:prstGeom>
          <a:noFill/>
        </p:spPr>
        <p:txBody>
          <a:bodyPr vert="horz" wrap="square">
            <a:spAutoFit/>
          </a:bodyPr>
          <a:lstStyle/>
          <a:p>
            <a:pPr algn="r" rtl="1">
              <a:defRPr/>
            </a:pPr>
            <a:r>
              <a:rPr lang="ar-LB" sz="3857" b="1" cap="all" dirty="0">
                <a:solidFill>
                  <a:srgbClr val="002A6C"/>
                </a:solidFill>
                <a:ea typeface="Times New Roman" panose="02020603050405020304" pitchFamily="18" charset="0"/>
                <a:cs typeface="Times" panose="02020603050405020304" pitchFamily="18" charset="0"/>
              </a:rPr>
              <a:t>مراقبة المصروفات النثرية: التسوية</a:t>
            </a:r>
            <a:endParaRPr lang="en-US" sz="3857" b="1" cap="all" dirty="0">
              <a:solidFill>
                <a:srgbClr val="002A6C"/>
              </a:solidFill>
              <a:ea typeface="Times New Roman" panose="02020603050405020304" pitchFamily="18" charset="0"/>
              <a:cs typeface="Times" panose="02020603050405020304" pitchFamily="18" charset="0"/>
            </a:endParaRPr>
          </a:p>
        </p:txBody>
      </p:sp>
      <p:graphicFrame>
        <p:nvGraphicFramePr>
          <p:cNvPr id="6" name="Table 5">
            <a:extLst>
              <a:ext uri="{FF2B5EF4-FFF2-40B4-BE49-F238E27FC236}">
                <a16:creationId xmlns:a16="http://schemas.microsoft.com/office/drawing/2014/main" id="{0B94AD9F-16B0-4525-9929-EDAC6A0754D6}"/>
              </a:ext>
            </a:extLst>
          </p:cNvPr>
          <p:cNvGraphicFramePr>
            <a:graphicFrameLocks noGrp="1"/>
          </p:cNvGraphicFramePr>
          <p:nvPr>
            <p:extLst>
              <p:ext uri="{D42A27DB-BD31-4B8C-83A1-F6EECF244321}">
                <p14:modId xmlns:p14="http://schemas.microsoft.com/office/powerpoint/2010/main" val="1722785516"/>
              </p:ext>
            </p:extLst>
          </p:nvPr>
        </p:nvGraphicFramePr>
        <p:xfrm>
          <a:off x="2728749" y="396012"/>
          <a:ext cx="8228009" cy="6065974"/>
        </p:xfrm>
        <a:graphic>
          <a:graphicData uri="http://schemas.openxmlformats.org/drawingml/2006/table">
            <a:tbl>
              <a:tblPr/>
              <a:tblGrid>
                <a:gridCol w="2669602">
                  <a:extLst>
                    <a:ext uri="{9D8B030D-6E8A-4147-A177-3AD203B41FA5}">
                      <a16:colId xmlns:a16="http://schemas.microsoft.com/office/drawing/2014/main" val="20000"/>
                    </a:ext>
                  </a:extLst>
                </a:gridCol>
                <a:gridCol w="1942107">
                  <a:extLst>
                    <a:ext uri="{9D8B030D-6E8A-4147-A177-3AD203B41FA5}">
                      <a16:colId xmlns:a16="http://schemas.microsoft.com/office/drawing/2014/main" val="20001"/>
                    </a:ext>
                  </a:extLst>
                </a:gridCol>
                <a:gridCol w="3616300">
                  <a:extLst>
                    <a:ext uri="{9D8B030D-6E8A-4147-A177-3AD203B41FA5}">
                      <a16:colId xmlns:a16="http://schemas.microsoft.com/office/drawing/2014/main" val="20002"/>
                    </a:ext>
                  </a:extLst>
                </a:gridCol>
              </a:tblGrid>
              <a:tr h="178235">
                <a:tc gridSpan="3">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المبالغ النقدية المتوفرة</a:t>
                      </a:r>
                      <a:endParaRPr kumimoji="0" lang="en-US" altLang="en-US" sz="1400" b="1"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8235">
                <a:tc gridSpan="3">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العملة</a:t>
                      </a:r>
                      <a:endParaRPr kumimoji="0" lang="en-US" altLang="en-US" sz="1400" b="1"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8235">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7698">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ase" latinLnBrk="0" hangingPunct="1">
                        <a:lnSpc>
                          <a:spcPct val="100000"/>
                        </a:lnSpc>
                        <a:spcBef>
                          <a:spcPct val="0"/>
                        </a:spcBef>
                        <a:spcAft>
                          <a:spcPct val="0"/>
                        </a:spcAft>
                        <a:buClrTx/>
                        <a:buSzTx/>
                        <a:buFontTx/>
                        <a:buNone/>
                        <a:tabLst/>
                      </a:pPr>
                      <a:r>
                        <a:rPr kumimoji="0" lang="ar-LB" altLang="en-US" sz="1800" b="1" i="0" u="none" strike="noStrike" cap="none" normalizeH="0" baseline="0">
                          <a:ln>
                            <a:noFill/>
                          </a:ln>
                          <a:solidFill>
                            <a:srgbClr val="4A5873"/>
                          </a:solidFill>
                          <a:effectLst/>
                          <a:latin typeface="Arial" panose="020B0604020202020204" pitchFamily="34" charset="0"/>
                        </a:rPr>
                        <a:t>المبلغ</a:t>
                      </a: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الكمية</a:t>
                      </a:r>
                      <a:endParaRPr kumimoji="0" lang="en-US" altLang="en-US" sz="1400" b="1"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الفئة</a:t>
                      </a:r>
                      <a:endParaRPr kumimoji="0" lang="en-US" altLang="en-US" sz="1400" b="1"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a:ln>
                            <a:noFill/>
                          </a:ln>
                          <a:solidFill>
                            <a:srgbClr val="4A5873"/>
                          </a:solidFill>
                          <a:effectLst/>
                          <a:latin typeface="Arial" panose="020B0604020202020204" pitchFamily="34" charset="0"/>
                        </a:rPr>
                        <a:t>100.000</a:t>
                      </a: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50,000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20,000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10,000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5,000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1,000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500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ctr"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250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المجموع</a:t>
                      </a:r>
                      <a:endParaRPr kumimoji="0" lang="en-US" altLang="en-US" sz="1400" b="1"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a:ln>
                            <a:noFill/>
                          </a:ln>
                          <a:solidFill>
                            <a:srgbClr val="4A5873"/>
                          </a:solidFill>
                          <a:effectLst/>
                          <a:latin typeface="Arial" panose="020B0604020202020204" pitchFamily="34" charset="0"/>
                        </a:rPr>
                        <a:t>المجموع وفقا لدفتر الأستاذ</a:t>
                      </a: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4259">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1279525"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A5873"/>
                          </a:solidFill>
                          <a:effectLst/>
                          <a:latin typeface="Arial" panose="020B0604020202020204" pitchFamily="34" charset="0"/>
                        </a:rPr>
                        <a:t> </a:t>
                      </a: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a:ln>
                            <a:noFill/>
                          </a:ln>
                          <a:solidFill>
                            <a:srgbClr val="4A5873"/>
                          </a:solidFill>
                          <a:effectLst/>
                          <a:latin typeface="Arial" panose="020B0604020202020204" pitchFamily="34" charset="0"/>
                        </a:rPr>
                        <a:t>الفرق</a:t>
                      </a: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51356">
                <a:tc gridSpan="2">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a:ln>
                            <a:noFill/>
                          </a:ln>
                          <a:solidFill>
                            <a:srgbClr val="4A5873"/>
                          </a:solidFill>
                          <a:effectLst/>
                          <a:latin typeface="Arial" panose="020B0604020202020204" pitchFamily="34" charset="0"/>
                        </a:rPr>
                        <a:t>الجرد:</a:t>
                      </a:r>
                      <a:r>
                        <a:rPr kumimoji="0" lang="en-US" altLang="en-US" sz="1400" b="0" i="0" u="none" strike="noStrike" cap="none" normalizeH="0" baseline="0">
                          <a:ln>
                            <a:noFill/>
                          </a:ln>
                          <a:solidFill>
                            <a:srgbClr val="4A5873"/>
                          </a:solidFill>
                          <a:effectLst/>
                          <a:latin typeface="Arial" panose="020B0604020202020204" pitchFamily="34" charset="0"/>
                        </a:rPr>
                        <a:t>____________________________</a:t>
                      </a:r>
                    </a:p>
                  </a:txBody>
                  <a:tcPr marL="6304" marR="6304" marT="6302"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ar-LB" altLang="en-US" sz="1400" b="1" i="0" u="none" strike="noStrike" cap="none" normalizeH="0" baseline="0">
                          <a:ln>
                            <a:noFill/>
                          </a:ln>
                          <a:solidFill>
                            <a:srgbClr val="4A5873"/>
                          </a:solidFill>
                          <a:effectLst/>
                          <a:latin typeface="Arial" panose="020B0604020202020204" pitchFamily="34" charset="0"/>
                        </a:rPr>
                        <a:t>التاريخ:</a:t>
                      </a:r>
                      <a:r>
                        <a:rPr kumimoji="0" lang="en-US" altLang="en-US" sz="1400" b="1" i="0" u="none" strike="noStrike" cap="none" normalizeH="0" baseline="0">
                          <a:ln>
                            <a:noFill/>
                          </a:ln>
                          <a:solidFill>
                            <a:srgbClr val="4A5873"/>
                          </a:solidFill>
                          <a:effectLst/>
                          <a:latin typeface="Arial" panose="020B0604020202020204" pitchFamily="34" charset="0"/>
                        </a:rPr>
                        <a:t>______________________________</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4A5873"/>
                        </a:solidFill>
                        <a:effectLst/>
                        <a:latin typeface="Arial" panose="020B0604020202020204" pitchFamily="34" charset="0"/>
                      </a:endParaRPr>
                    </a:p>
                  </a:txBody>
                  <a:tcPr marL="6304" marR="6304" marT="6302"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5"/>
                  </a:ext>
                </a:extLst>
              </a:tr>
              <a:tr h="351356">
                <a:tc gridSpan="2">
                  <a:txBody>
                    <a:bodyPr/>
                    <a:lstStyle>
                      <a:lvl1pPr defTabSz="1279525">
                        <a:spcBef>
                          <a:spcPct val="20000"/>
                        </a:spcBef>
                        <a:defRPr sz="2900">
                          <a:solidFill>
                            <a:schemeClr val="tx1"/>
                          </a:solidFill>
                          <a:latin typeface="Arial" panose="020B0604020202020204" pitchFamily="34" charset="0"/>
                        </a:defRPr>
                      </a:lvl1pPr>
                      <a:lvl2pPr defTabSz="1279525">
                        <a:spcBef>
                          <a:spcPct val="20000"/>
                        </a:spcBef>
                        <a:defRPr sz="2400">
                          <a:solidFill>
                            <a:schemeClr val="tx1"/>
                          </a:solidFill>
                          <a:latin typeface="Arial" panose="020B0604020202020204" pitchFamily="34" charset="0"/>
                        </a:defRPr>
                      </a:lvl2pPr>
                      <a:lvl3pPr defTabSz="1279525">
                        <a:spcBef>
                          <a:spcPct val="20000"/>
                        </a:spcBef>
                        <a:defRPr sz="1600">
                          <a:solidFill>
                            <a:schemeClr val="tx1"/>
                          </a:solidFill>
                          <a:latin typeface="Arial" panose="020B0604020202020204" pitchFamily="34" charset="0"/>
                        </a:defRPr>
                      </a:lvl3pPr>
                      <a:lvl4pPr defTabSz="1279525">
                        <a:spcBef>
                          <a:spcPct val="20000"/>
                        </a:spcBef>
                        <a:defRPr sz="2000">
                          <a:solidFill>
                            <a:schemeClr val="tx1"/>
                          </a:solidFill>
                          <a:latin typeface="Arial" panose="020B0604020202020204" pitchFamily="34" charset="0"/>
                        </a:defRPr>
                      </a:lvl4pPr>
                      <a:lvl5pPr defTabSz="1279525">
                        <a:spcBef>
                          <a:spcPct val="20000"/>
                        </a:spcBef>
                        <a:defRPr sz="2000">
                          <a:solidFill>
                            <a:schemeClr val="tx1"/>
                          </a:solidFill>
                          <a:latin typeface="Arial" panose="020B0604020202020204" pitchFamily="34" charset="0"/>
                        </a:defRPr>
                      </a:lvl5pPr>
                      <a:lvl6pPr marL="3016250" indent="-730250" defTabSz="1279525" eaLnBrk="0" fontAlgn="base" hangingPunct="0">
                        <a:spcBef>
                          <a:spcPct val="20000"/>
                        </a:spcBef>
                        <a:spcAft>
                          <a:spcPct val="0"/>
                        </a:spcAft>
                        <a:defRPr sz="2000">
                          <a:solidFill>
                            <a:schemeClr val="tx1"/>
                          </a:solidFill>
                          <a:latin typeface="Arial" panose="020B0604020202020204" pitchFamily="34" charset="0"/>
                        </a:defRPr>
                      </a:lvl6pPr>
                      <a:lvl7pPr marL="3473450" indent="-730250" defTabSz="1279525" eaLnBrk="0" fontAlgn="base" hangingPunct="0">
                        <a:spcBef>
                          <a:spcPct val="20000"/>
                        </a:spcBef>
                        <a:spcAft>
                          <a:spcPct val="0"/>
                        </a:spcAft>
                        <a:defRPr sz="2000">
                          <a:solidFill>
                            <a:schemeClr val="tx1"/>
                          </a:solidFill>
                          <a:latin typeface="Arial" panose="020B0604020202020204" pitchFamily="34" charset="0"/>
                        </a:defRPr>
                      </a:lvl7pPr>
                      <a:lvl8pPr marL="3930650" indent="-730250" defTabSz="1279525" eaLnBrk="0" fontAlgn="base" hangingPunct="0">
                        <a:spcBef>
                          <a:spcPct val="20000"/>
                        </a:spcBef>
                        <a:spcAft>
                          <a:spcPct val="0"/>
                        </a:spcAft>
                        <a:defRPr sz="2000">
                          <a:solidFill>
                            <a:schemeClr val="tx1"/>
                          </a:solidFill>
                          <a:latin typeface="Arial" panose="020B0604020202020204" pitchFamily="34" charset="0"/>
                        </a:defRPr>
                      </a:lvl8pPr>
                      <a:lvl9pPr marL="4387850" indent="-730250" defTabSz="1279525"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1279525" rtl="1"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dirty="0">
                          <a:ln>
                            <a:noFill/>
                          </a:ln>
                          <a:solidFill>
                            <a:srgbClr val="4A5873"/>
                          </a:solidFill>
                          <a:effectLst/>
                          <a:latin typeface="Arial" panose="020B0604020202020204" pitchFamily="34" charset="0"/>
                        </a:rPr>
                        <a:t>المراجعة: </a:t>
                      </a:r>
                      <a:r>
                        <a:rPr kumimoji="0" lang="en-US" altLang="en-US" sz="1400" b="0" i="0" u="none" strike="noStrike" cap="none" normalizeH="0" baseline="0" dirty="0">
                          <a:ln>
                            <a:noFill/>
                          </a:ln>
                          <a:solidFill>
                            <a:srgbClr val="4A5873"/>
                          </a:solidFill>
                          <a:effectLst/>
                          <a:latin typeface="Arial" panose="020B0604020202020204" pitchFamily="34" charset="0"/>
                        </a:rPr>
                        <a:t>____________________________</a:t>
                      </a:r>
                    </a:p>
                  </a:txBody>
                  <a:tcPr marL="6304" marR="6304" marT="6302"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defRPr sz="29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marL="3016250" indent="-730250" eaLnBrk="0" fontAlgn="base" hangingPunct="0">
                        <a:spcBef>
                          <a:spcPct val="20000"/>
                        </a:spcBef>
                        <a:spcAft>
                          <a:spcPct val="0"/>
                        </a:spcAft>
                        <a:defRPr sz="2000">
                          <a:solidFill>
                            <a:schemeClr val="tx1"/>
                          </a:solidFill>
                          <a:latin typeface="Arial" panose="020B0604020202020204" pitchFamily="34" charset="0"/>
                        </a:defRPr>
                      </a:lvl6pPr>
                      <a:lvl7pPr marL="3473450" indent="-730250" eaLnBrk="0" fontAlgn="base" hangingPunct="0">
                        <a:spcBef>
                          <a:spcPct val="20000"/>
                        </a:spcBef>
                        <a:spcAft>
                          <a:spcPct val="0"/>
                        </a:spcAft>
                        <a:defRPr sz="2000">
                          <a:solidFill>
                            <a:schemeClr val="tx1"/>
                          </a:solidFill>
                          <a:latin typeface="Arial" panose="020B0604020202020204" pitchFamily="34" charset="0"/>
                        </a:defRPr>
                      </a:lvl7pPr>
                      <a:lvl8pPr marL="3930650" indent="-730250" eaLnBrk="0" fontAlgn="base" hangingPunct="0">
                        <a:spcBef>
                          <a:spcPct val="20000"/>
                        </a:spcBef>
                        <a:spcAft>
                          <a:spcPct val="0"/>
                        </a:spcAft>
                        <a:defRPr sz="2000">
                          <a:solidFill>
                            <a:schemeClr val="tx1"/>
                          </a:solidFill>
                          <a:latin typeface="Arial" panose="020B0604020202020204" pitchFamily="34" charset="0"/>
                        </a:defRPr>
                      </a:lvl8pPr>
                      <a:lvl9pPr marL="4387850" indent="-730250" eaLnBrk="0" fontAlgn="base" hangingPunct="0">
                        <a:spcBef>
                          <a:spcPct val="20000"/>
                        </a:spcBef>
                        <a:spcAft>
                          <a:spcPct val="0"/>
                        </a:spcAft>
                        <a:defRPr sz="2000">
                          <a:solidFill>
                            <a:schemeClr val="tx1"/>
                          </a:solidFill>
                          <a:latin typeface="Arial" panose="020B060402020202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pPr>
                      <a:r>
                        <a:rPr kumimoji="0" lang="ar-LB" altLang="en-US" sz="1400" b="0" i="0" u="none" strike="noStrike" cap="none" normalizeH="0" baseline="0" dirty="0">
                          <a:ln>
                            <a:noFill/>
                          </a:ln>
                          <a:solidFill>
                            <a:srgbClr val="4A5873"/>
                          </a:solidFill>
                          <a:effectLst/>
                          <a:latin typeface="Arial" panose="020B0604020202020204" pitchFamily="34" charset="0"/>
                        </a:rPr>
                        <a:t>الموافقة:</a:t>
                      </a:r>
                      <a:r>
                        <a:rPr kumimoji="0" lang="en-US" altLang="en-US" sz="1400" b="0" i="0" u="none" strike="noStrike" cap="none" normalizeH="0" baseline="0" dirty="0">
                          <a:ln>
                            <a:noFill/>
                          </a:ln>
                          <a:solidFill>
                            <a:srgbClr val="4A5873"/>
                          </a:solidFill>
                          <a:effectLst/>
                          <a:latin typeface="Arial" panose="020B0604020202020204" pitchFamily="34" charset="0"/>
                        </a:rPr>
                        <a:t>:_________________________</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5873"/>
                        </a:solidFill>
                        <a:effectLst/>
                        <a:latin typeface="Arial" panose="020B0604020202020204" pitchFamily="34" charset="0"/>
                      </a:endParaRPr>
                    </a:p>
                  </a:txBody>
                  <a:tcPr marL="6304" marR="6304" marT="6302"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bl>
          </a:graphicData>
        </a:graphic>
      </p:graphicFrame>
      <p:sp>
        <p:nvSpPr>
          <p:cNvPr id="68674" name="Slide Number Placeholder 1">
            <a:extLst>
              <a:ext uri="{FF2B5EF4-FFF2-40B4-BE49-F238E27FC236}">
                <a16:creationId xmlns:a16="http://schemas.microsoft.com/office/drawing/2014/main" id="{EE598D30-6B10-49A0-9FEB-E1FA3774410C}"/>
              </a:ext>
            </a:extLst>
          </p:cNvPr>
          <p:cNvSpPr>
            <a:spLocks noGrp="1"/>
          </p:cNvSpPr>
          <p:nvPr>
            <p:ph type="sldNum" sz="quarter" idx="12"/>
          </p:nvPr>
        </p:nvSpPr>
        <p:spPr>
          <a:xfrm>
            <a:off x="8992737" y="560572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DE4727-18B1-4B34-8BFE-DC830E469CBA}" type="slidenum">
              <a:rPr lang="en-US" altLang="en-US"/>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1730859913"/>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324554" y="1541010"/>
            <a:ext cx="7771946" cy="608919"/>
          </a:xfrm>
        </p:spPr>
        <p:txBody>
          <a:bodyPr/>
          <a:lstStyle/>
          <a:p>
            <a:pPr algn="r"/>
            <a:r>
              <a:rPr lang="ar-LB" altLang="en-US" sz="3857">
                <a:solidFill>
                  <a:srgbClr val="002A6C"/>
                </a:solidFill>
                <a:cs typeface="Times" panose="02020603050405020304" pitchFamily="18" charset="0"/>
              </a:rPr>
              <a:t>فقرات </a:t>
            </a:r>
            <a:r>
              <a:rPr lang="ar-DZ" altLang="en-US" sz="3857">
                <a:solidFill>
                  <a:srgbClr val="002A6C"/>
                </a:solidFill>
                <a:cs typeface="Times" panose="02020603050405020304" pitchFamily="18" charset="0"/>
              </a:rPr>
              <a:t>الت</a:t>
            </a:r>
            <a:r>
              <a:rPr lang="ar-LB" altLang="en-US" sz="3857">
                <a:solidFill>
                  <a:srgbClr val="002A6C"/>
                </a:solidFill>
                <a:cs typeface="Times" panose="02020603050405020304" pitchFamily="18" charset="0"/>
              </a:rPr>
              <a:t>ّ</a:t>
            </a:r>
            <a:r>
              <a:rPr lang="ar-DZ" altLang="en-US" sz="3857">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67</a:t>
            </a:fld>
            <a:endParaRPr lang="en-US" altLang="en-US"/>
          </a:p>
        </p:txBody>
      </p:sp>
      <p:sp>
        <p:nvSpPr>
          <p:cNvPr id="2" name="Rectangle 1">
            <a:extLst>
              <a:ext uri="{FF2B5EF4-FFF2-40B4-BE49-F238E27FC236}">
                <a16:creationId xmlns:a16="http://schemas.microsoft.com/office/drawing/2014/main" id="{24A245F3-1081-4937-B64E-168C60C62B48}"/>
              </a:ext>
            </a:extLst>
          </p:cNvPr>
          <p:cNvSpPr/>
          <p:nvPr/>
        </p:nvSpPr>
        <p:spPr>
          <a:xfrm>
            <a:off x="1523677" y="742434"/>
            <a:ext cx="854721" cy="369332"/>
          </a:xfrm>
          <a:prstGeom prst="rect">
            <a:avLst/>
          </a:prstGeom>
        </p:spPr>
        <p:txBody>
          <a:bodyPr wrap="none">
            <a:spAutoFit/>
          </a:bodyPr>
          <a:lstStyle/>
          <a:p>
            <a:pPr algn="r" rtl="1"/>
            <a:r>
              <a:rPr lang="ar-LB" b="1" dirty="0">
                <a:solidFill>
                  <a:srgbClr val="002A6C"/>
                </a:solidFill>
                <a:latin typeface="Times  (Body)"/>
                <a:cs typeface="Times" panose="02020603050405020304" pitchFamily="18" charset="0"/>
              </a:rPr>
              <a:t>الموازنة</a:t>
            </a:r>
            <a:r>
              <a:rPr lang="ar-DZ" b="1" dirty="0">
                <a:solidFill>
                  <a:srgbClr val="002A6C"/>
                </a:solidFill>
                <a:latin typeface="Times  (Body)"/>
                <a:cs typeface="Times" panose="02020603050405020304" pitchFamily="18" charset="0"/>
              </a:rPr>
              <a:t> </a:t>
            </a:r>
            <a:endParaRPr lang="ar-LB" b="1" dirty="0">
              <a:solidFill>
                <a:srgbClr val="002A6C"/>
              </a:solidFill>
              <a:latin typeface="Times  (Body)"/>
              <a:cs typeface="Times" panose="02020603050405020304" pitchFamily="18" charset="0"/>
            </a:endParaRPr>
          </a:p>
        </p:txBody>
      </p:sp>
    </p:spTree>
    <p:extLst>
      <p:ext uri="{BB962C8B-B14F-4D97-AF65-F5344CB8AC3E}">
        <p14:creationId xmlns:p14="http://schemas.microsoft.com/office/powerpoint/2010/main" val="3755220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6">
            <a:extLst>
              <a:ext uri="{FF2B5EF4-FFF2-40B4-BE49-F238E27FC236}">
                <a16:creationId xmlns:a16="http://schemas.microsoft.com/office/drawing/2014/main" id="{F9993DA9-5ADA-4872-B417-65D735B860AD}"/>
              </a:ext>
            </a:extLst>
          </p:cNvPr>
          <p:cNvSpPr txBox="1">
            <a:spLocks noChangeArrowheads="1"/>
          </p:cNvSpPr>
          <p:nvPr/>
        </p:nvSpPr>
        <p:spPr bwMode="auto">
          <a:xfrm>
            <a:off x="2231572" y="1631724"/>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LB" altLang="en-US" sz="3857" b="1">
                <a:solidFill>
                  <a:srgbClr val="002A6C"/>
                </a:solidFill>
                <a:latin typeface="Times  (Body)"/>
              </a:rPr>
              <a:t>البيانات الماليّة</a:t>
            </a:r>
            <a:endParaRPr lang="en-US" altLang="en-US" sz="3857" b="1">
              <a:solidFill>
                <a:srgbClr val="002A6C"/>
              </a:solidFill>
              <a:latin typeface="Times  (Body)"/>
            </a:endParaRPr>
          </a:p>
        </p:txBody>
      </p:sp>
      <p:sp>
        <p:nvSpPr>
          <p:cNvPr id="7" name="TextBox 6">
            <a:extLst>
              <a:ext uri="{FF2B5EF4-FFF2-40B4-BE49-F238E27FC236}">
                <a16:creationId xmlns:a16="http://schemas.microsoft.com/office/drawing/2014/main" id="{EF6351B5-B1EF-4BDA-8C1B-9CD495AEECA1}"/>
              </a:ext>
            </a:extLst>
          </p:cNvPr>
          <p:cNvSpPr txBox="1"/>
          <p:nvPr/>
        </p:nvSpPr>
        <p:spPr>
          <a:xfrm>
            <a:off x="6041572" y="2723697"/>
            <a:ext cx="4299857" cy="2906437"/>
          </a:xfrm>
          <a:prstGeom prst="rect">
            <a:avLst/>
          </a:prstGeom>
          <a:noFill/>
        </p:spPr>
        <p:txBody>
          <a:bodyPr>
            <a:spAutoFit/>
          </a:bodyPr>
          <a:lstStyle/>
          <a:p>
            <a:pPr marL="326578" indent="-326578" algn="r" rtl="1">
              <a:buClr>
                <a:srgbClr val="C00000"/>
              </a:buClr>
              <a:buFont typeface="Wingdings" panose="05000000000000000000" pitchFamily="2" charset="2"/>
              <a:buChar char="q"/>
              <a:defRPr/>
            </a:pPr>
            <a:r>
              <a:rPr lang="ar-LB" sz="2286" dirty="0">
                <a:solidFill>
                  <a:srgbClr val="002A6C"/>
                </a:solidFill>
              </a:rPr>
              <a:t>ميزان المراجعة</a:t>
            </a:r>
            <a:endParaRPr lang="en-US" sz="2286" dirty="0">
              <a:solidFill>
                <a:srgbClr val="002A6C"/>
              </a:solidFill>
            </a:endParaRPr>
          </a:p>
          <a:p>
            <a:pPr marL="326578" indent="-326578" algn="r" rtl="1">
              <a:buClr>
                <a:srgbClr val="C00000"/>
              </a:buClr>
              <a:buFont typeface="Wingdings" panose="05000000000000000000" pitchFamily="2" charset="2"/>
              <a:buChar char="q"/>
              <a:defRPr/>
            </a:pPr>
            <a:endParaRPr lang="en-US" sz="2286" dirty="0">
              <a:solidFill>
                <a:srgbClr val="002A6C"/>
              </a:solidFill>
            </a:endParaRPr>
          </a:p>
          <a:p>
            <a:pPr marL="326578" indent="-326578" algn="r" rtl="1">
              <a:buClr>
                <a:srgbClr val="C00000"/>
              </a:buClr>
              <a:buFont typeface="Wingdings" panose="05000000000000000000" pitchFamily="2" charset="2"/>
              <a:buChar char="q"/>
              <a:defRPr/>
            </a:pPr>
            <a:r>
              <a:rPr lang="ar-LB" sz="2286" dirty="0">
                <a:solidFill>
                  <a:srgbClr val="002A6C"/>
                </a:solidFill>
              </a:rPr>
              <a:t>حساب الإيرادات والنّفقات</a:t>
            </a:r>
            <a:endParaRPr lang="en-US" sz="2286" dirty="0">
              <a:solidFill>
                <a:srgbClr val="002A6C"/>
              </a:solidFill>
            </a:endParaRPr>
          </a:p>
          <a:p>
            <a:pPr algn="r" rtl="1">
              <a:buClr>
                <a:srgbClr val="C00000"/>
              </a:buClr>
              <a:defRPr/>
            </a:pPr>
            <a:endParaRPr lang="en-US" sz="2286" dirty="0">
              <a:solidFill>
                <a:srgbClr val="002A6C"/>
              </a:solidFill>
            </a:endParaRPr>
          </a:p>
          <a:p>
            <a:pPr marL="326578" indent="-326578" algn="r" rtl="1">
              <a:buClr>
                <a:srgbClr val="C00000"/>
              </a:buClr>
              <a:buFont typeface="Wingdings" panose="05000000000000000000" pitchFamily="2" charset="2"/>
              <a:buChar char="q"/>
              <a:defRPr/>
            </a:pPr>
            <a:r>
              <a:rPr lang="ar-LB" sz="2286" dirty="0">
                <a:solidFill>
                  <a:srgbClr val="002A6C"/>
                </a:solidFill>
              </a:rPr>
              <a:t>الميزانيّة</a:t>
            </a:r>
            <a:endParaRPr lang="en-US" sz="2286" dirty="0">
              <a:solidFill>
                <a:srgbClr val="002A6C"/>
              </a:solidFill>
            </a:endParaRPr>
          </a:p>
          <a:p>
            <a:pPr marL="326578" indent="-326578" algn="r" rtl="1">
              <a:buClr>
                <a:srgbClr val="C00000"/>
              </a:buClr>
              <a:buFont typeface="Wingdings" panose="05000000000000000000" pitchFamily="2" charset="2"/>
              <a:buChar char="q"/>
              <a:defRPr/>
            </a:pPr>
            <a:endParaRPr lang="en-US" sz="2286" dirty="0">
              <a:solidFill>
                <a:srgbClr val="002A6C"/>
              </a:solidFill>
            </a:endParaRPr>
          </a:p>
          <a:p>
            <a:pPr marL="326578" indent="-326578" algn="r" rtl="1">
              <a:buClr>
                <a:srgbClr val="C00000"/>
              </a:buClr>
              <a:buFont typeface="Wingdings" panose="05000000000000000000" pitchFamily="2" charset="2"/>
              <a:buChar char="q"/>
              <a:defRPr/>
            </a:pPr>
            <a:r>
              <a:rPr lang="ar-LB" sz="2286" dirty="0">
                <a:solidFill>
                  <a:srgbClr val="002A6C"/>
                </a:solidFill>
              </a:rPr>
              <a:t>التّدفّقات الماليّة</a:t>
            </a:r>
            <a:endParaRPr lang="en-US" sz="2286" dirty="0">
              <a:solidFill>
                <a:srgbClr val="002A6C"/>
              </a:solidFill>
            </a:endParaRPr>
          </a:p>
          <a:p>
            <a:pPr algn="r" rtl="1">
              <a:defRPr/>
            </a:pPr>
            <a:endParaRPr lang="en-US" sz="2286" dirty="0">
              <a:solidFill>
                <a:srgbClr val="002A6C"/>
              </a:solidFill>
            </a:endParaRPr>
          </a:p>
        </p:txBody>
      </p:sp>
      <p:sp>
        <p:nvSpPr>
          <p:cNvPr id="76804" name="Slide Number Placeholder 1">
            <a:extLst>
              <a:ext uri="{FF2B5EF4-FFF2-40B4-BE49-F238E27FC236}">
                <a16:creationId xmlns:a16="http://schemas.microsoft.com/office/drawing/2014/main" id="{049CE75A-FEF1-47AA-943E-918FED42783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04CBDD-883C-4C07-A29F-DC48A2B4D17A}" type="slidenum">
              <a:rPr lang="en-US" altLang="en-US"/>
              <a:pPr/>
              <a:t>68</a:t>
            </a:fld>
            <a:endParaRPr lang="en-US" altLang="en-US"/>
          </a:p>
        </p:txBody>
      </p:sp>
      <p:pic>
        <p:nvPicPr>
          <p:cNvPr id="76806" name="Picture 12">
            <a:extLst>
              <a:ext uri="{FF2B5EF4-FFF2-40B4-BE49-F238E27FC236}">
                <a16:creationId xmlns:a16="http://schemas.microsoft.com/office/drawing/2014/main" id="{22567085-98F0-44F2-9464-F4285933F7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902" y="2585357"/>
            <a:ext cx="4744357" cy="315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13">
            <a:extLst>
              <a:ext uri="{FF2B5EF4-FFF2-40B4-BE49-F238E27FC236}">
                <a16:creationId xmlns:a16="http://schemas.microsoft.com/office/drawing/2014/main" id="{BF015731-94E1-48A4-94BC-EDC07DE893CB}"/>
              </a:ext>
            </a:extLst>
          </p:cNvPr>
          <p:cNvSpPr txBox="1">
            <a:spLocks noChangeArrowheads="1"/>
          </p:cNvSpPr>
          <p:nvPr/>
        </p:nvSpPr>
        <p:spPr bwMode="auto">
          <a:xfrm rot="20226936">
            <a:off x="4705804" y="3751421"/>
            <a:ext cx="2430009" cy="487954"/>
          </a:xfrm>
          <a:prstGeom prst="rect">
            <a:avLst/>
          </a:prstGeom>
          <a:solidFill>
            <a:srgbClr val="BEDB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ar-LB" altLang="en-US" sz="2571">
                <a:solidFill>
                  <a:srgbClr val="2B7188"/>
                </a:solidFill>
              </a:rPr>
              <a:t>البيانات المالية </a:t>
            </a:r>
            <a:endParaRPr lang="en-US" altLang="en-US" sz="2571">
              <a:solidFill>
                <a:srgbClr val="2B7188"/>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C0F9B4-3052-40FE-94DA-CBC9EC91A246}"/>
              </a:ext>
            </a:extLst>
          </p:cNvPr>
          <p:cNvSpPr/>
          <p:nvPr/>
        </p:nvSpPr>
        <p:spPr>
          <a:xfrm>
            <a:off x="3878036" y="4127183"/>
            <a:ext cx="4599214" cy="341312"/>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ميزان المراجعة</a:t>
            </a:r>
            <a:endParaRPr lang="en-US" sz="1714" b="1" kern="0" dirty="0">
              <a:solidFill>
                <a:srgbClr val="002A6C"/>
              </a:solidFill>
              <a:latin typeface="Times  (Body)"/>
            </a:endParaRPr>
          </a:p>
        </p:txBody>
      </p:sp>
      <p:sp>
        <p:nvSpPr>
          <p:cNvPr id="21" name="Rectangle 20">
            <a:extLst>
              <a:ext uri="{FF2B5EF4-FFF2-40B4-BE49-F238E27FC236}">
                <a16:creationId xmlns:a16="http://schemas.microsoft.com/office/drawing/2014/main" id="{DA8CD063-8C37-4BB6-B635-6EFCBCFE43BE}"/>
              </a:ext>
            </a:extLst>
          </p:cNvPr>
          <p:cNvSpPr/>
          <p:nvPr/>
        </p:nvSpPr>
        <p:spPr>
          <a:xfrm>
            <a:off x="3878036" y="4468495"/>
            <a:ext cx="2234974" cy="459241"/>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الأرصدة المدينة في الحسابات</a:t>
            </a:r>
            <a:endParaRPr lang="en-US" sz="1714" b="1" kern="0" dirty="0">
              <a:solidFill>
                <a:srgbClr val="002A6C"/>
              </a:solidFill>
              <a:latin typeface="Times  (Body)"/>
            </a:endParaRPr>
          </a:p>
        </p:txBody>
      </p:sp>
      <p:sp>
        <p:nvSpPr>
          <p:cNvPr id="22" name="Rectangle 21">
            <a:extLst>
              <a:ext uri="{FF2B5EF4-FFF2-40B4-BE49-F238E27FC236}">
                <a16:creationId xmlns:a16="http://schemas.microsoft.com/office/drawing/2014/main" id="{FA254B3B-8642-4299-944E-FE43234D4A1A}"/>
              </a:ext>
            </a:extLst>
          </p:cNvPr>
          <p:cNvSpPr/>
          <p:nvPr/>
        </p:nvSpPr>
        <p:spPr>
          <a:xfrm>
            <a:off x="6118679" y="4468495"/>
            <a:ext cx="2358571" cy="459241"/>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الأرصدة الدّائنة في الحسابات</a:t>
            </a:r>
            <a:endParaRPr lang="en-US" sz="1714" b="1" kern="0" dirty="0">
              <a:solidFill>
                <a:srgbClr val="002A6C"/>
              </a:solidFill>
              <a:latin typeface="Times  (Body)"/>
            </a:endParaRPr>
          </a:p>
        </p:txBody>
      </p:sp>
      <p:sp>
        <p:nvSpPr>
          <p:cNvPr id="23" name="Rectangle 22">
            <a:extLst>
              <a:ext uri="{FF2B5EF4-FFF2-40B4-BE49-F238E27FC236}">
                <a16:creationId xmlns:a16="http://schemas.microsoft.com/office/drawing/2014/main" id="{8D0E6887-2635-4FDE-BB82-5F1C392996F8}"/>
              </a:ext>
            </a:extLst>
          </p:cNvPr>
          <p:cNvSpPr/>
          <p:nvPr/>
        </p:nvSpPr>
        <p:spPr>
          <a:xfrm>
            <a:off x="2976563" y="5819005"/>
            <a:ext cx="2236107" cy="459241"/>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حساب الدّخل والنّفقات</a:t>
            </a:r>
            <a:endParaRPr lang="en-US" sz="1714" b="1" kern="0" dirty="0">
              <a:solidFill>
                <a:srgbClr val="002A6C"/>
              </a:solidFill>
              <a:latin typeface="Times  (Body)"/>
            </a:endParaRPr>
          </a:p>
        </p:txBody>
      </p:sp>
      <p:sp>
        <p:nvSpPr>
          <p:cNvPr id="24" name="Rectangle 23">
            <a:extLst>
              <a:ext uri="{FF2B5EF4-FFF2-40B4-BE49-F238E27FC236}">
                <a16:creationId xmlns:a16="http://schemas.microsoft.com/office/drawing/2014/main" id="{04E73795-764C-4E8A-B911-0920DF37605F}"/>
              </a:ext>
            </a:extLst>
          </p:cNvPr>
          <p:cNvSpPr/>
          <p:nvPr/>
        </p:nvSpPr>
        <p:spPr>
          <a:xfrm>
            <a:off x="2976563" y="5478826"/>
            <a:ext cx="1076098" cy="340179"/>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النّفقات</a:t>
            </a:r>
            <a:endParaRPr lang="en-US" sz="1714" b="1" kern="0" dirty="0">
              <a:solidFill>
                <a:srgbClr val="002A6C"/>
              </a:solidFill>
              <a:latin typeface="Times  (Body)"/>
            </a:endParaRPr>
          </a:p>
        </p:txBody>
      </p:sp>
      <p:sp>
        <p:nvSpPr>
          <p:cNvPr id="25" name="Rectangle 24">
            <a:extLst>
              <a:ext uri="{FF2B5EF4-FFF2-40B4-BE49-F238E27FC236}">
                <a16:creationId xmlns:a16="http://schemas.microsoft.com/office/drawing/2014/main" id="{1D8828C2-E222-4E8F-84FD-278D72C1B545}"/>
              </a:ext>
            </a:extLst>
          </p:cNvPr>
          <p:cNvSpPr/>
          <p:nvPr/>
        </p:nvSpPr>
        <p:spPr>
          <a:xfrm>
            <a:off x="4052661" y="5478826"/>
            <a:ext cx="1160009" cy="340179"/>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الدّخل</a:t>
            </a:r>
            <a:endParaRPr lang="en-US" sz="1714" b="1" kern="0" dirty="0">
              <a:solidFill>
                <a:srgbClr val="002A6C"/>
              </a:solidFill>
              <a:latin typeface="Times  (Body)"/>
            </a:endParaRPr>
          </a:p>
        </p:txBody>
      </p:sp>
      <p:sp>
        <p:nvSpPr>
          <p:cNvPr id="26" name="Rectangle 25">
            <a:extLst>
              <a:ext uri="{FF2B5EF4-FFF2-40B4-BE49-F238E27FC236}">
                <a16:creationId xmlns:a16="http://schemas.microsoft.com/office/drawing/2014/main" id="{B69FDBE1-AECE-4955-A748-A7C5C93D53FF}"/>
              </a:ext>
            </a:extLst>
          </p:cNvPr>
          <p:cNvSpPr/>
          <p:nvPr/>
        </p:nvSpPr>
        <p:spPr>
          <a:xfrm>
            <a:off x="7077982" y="5478826"/>
            <a:ext cx="1076099" cy="340179"/>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الأصول</a:t>
            </a:r>
            <a:endParaRPr lang="en-US" sz="1714" b="1" kern="0" dirty="0">
              <a:solidFill>
                <a:srgbClr val="002A6C"/>
              </a:solidFill>
              <a:latin typeface="Times  (Body)"/>
            </a:endParaRPr>
          </a:p>
        </p:txBody>
      </p:sp>
      <p:sp>
        <p:nvSpPr>
          <p:cNvPr id="27" name="Rectangle 26">
            <a:extLst>
              <a:ext uri="{FF2B5EF4-FFF2-40B4-BE49-F238E27FC236}">
                <a16:creationId xmlns:a16="http://schemas.microsoft.com/office/drawing/2014/main" id="{23DE9DE5-8139-49E2-AED7-1A9DEB3EBAB0}"/>
              </a:ext>
            </a:extLst>
          </p:cNvPr>
          <p:cNvSpPr/>
          <p:nvPr/>
        </p:nvSpPr>
        <p:spPr>
          <a:xfrm>
            <a:off x="8154081" y="5478826"/>
            <a:ext cx="1158875" cy="340179"/>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الخصوم</a:t>
            </a:r>
            <a:endParaRPr lang="en-US" sz="1714" b="1" kern="0" dirty="0">
              <a:solidFill>
                <a:srgbClr val="002A6C"/>
              </a:solidFill>
              <a:latin typeface="Times  (Body)"/>
            </a:endParaRPr>
          </a:p>
        </p:txBody>
      </p:sp>
      <p:sp>
        <p:nvSpPr>
          <p:cNvPr id="28" name="Rectangle 27">
            <a:extLst>
              <a:ext uri="{FF2B5EF4-FFF2-40B4-BE49-F238E27FC236}">
                <a16:creationId xmlns:a16="http://schemas.microsoft.com/office/drawing/2014/main" id="{30ACA422-49C6-4036-A785-4AF5C71FAFA9}"/>
              </a:ext>
            </a:extLst>
          </p:cNvPr>
          <p:cNvSpPr/>
          <p:nvPr/>
        </p:nvSpPr>
        <p:spPr>
          <a:xfrm>
            <a:off x="7077982" y="5819005"/>
            <a:ext cx="2234974" cy="459241"/>
          </a:xfrm>
          <a:prstGeom prst="rect">
            <a:avLst/>
          </a:prstGeom>
          <a:gradFill>
            <a:gsLst>
              <a:gs pos="0">
                <a:schemeClr val="accent1">
                  <a:lumMod val="5000"/>
                  <a:lumOff val="95000"/>
                </a:schemeClr>
              </a:gs>
              <a:gs pos="74000">
                <a:schemeClr val="bg1">
                  <a:lumMod val="85000"/>
                </a:schemeClr>
              </a:gs>
              <a:gs pos="83000">
                <a:schemeClr val="bg1">
                  <a:lumMod val="85000"/>
                </a:schemeClr>
              </a:gs>
              <a:gs pos="100000">
                <a:schemeClr val="bg1">
                  <a:lumMod val="85000"/>
                </a:schemeClr>
              </a:gs>
            </a:gsLst>
            <a:lin ang="5400000" scaled="1"/>
          </a:gradFill>
          <a:ln w="12700" cap="flat" cmpd="sng" algn="ctr">
            <a:solidFill>
              <a:srgbClr val="44546A">
                <a:lumMod val="60000"/>
                <a:lumOff val="40000"/>
              </a:srgbClr>
            </a:solidFill>
            <a:prstDash val="solid"/>
            <a:miter lim="800000"/>
          </a:ln>
          <a:effectLst/>
        </p:spPr>
        <p:txBody>
          <a:bodyPr anchor="ctr"/>
          <a:lstStyle/>
          <a:p>
            <a:pPr algn="ctr">
              <a:defRPr/>
            </a:pPr>
            <a:r>
              <a:rPr lang="ar-LB" sz="1714" b="1" kern="0" dirty="0">
                <a:solidFill>
                  <a:srgbClr val="002A6C"/>
                </a:solidFill>
                <a:latin typeface="Times  (Body)"/>
              </a:rPr>
              <a:t>الميزانيّة</a:t>
            </a:r>
            <a:endParaRPr lang="en-US" sz="1714" b="1" kern="0" dirty="0">
              <a:solidFill>
                <a:srgbClr val="002A6C"/>
              </a:solidFill>
              <a:latin typeface="Times  (Body)"/>
            </a:endParaRPr>
          </a:p>
        </p:txBody>
      </p:sp>
      <p:cxnSp>
        <p:nvCxnSpPr>
          <p:cNvPr id="78859" name="Straight Arrow Connector 28">
            <a:extLst>
              <a:ext uri="{FF2B5EF4-FFF2-40B4-BE49-F238E27FC236}">
                <a16:creationId xmlns:a16="http://schemas.microsoft.com/office/drawing/2014/main" id="{D68CF8C6-4494-44ED-B0AD-4A81913044AE}"/>
              </a:ext>
            </a:extLst>
          </p:cNvPr>
          <p:cNvCxnSpPr>
            <a:cxnSpLocks noChangeShapeType="1"/>
            <a:stCxn id="22" idx="2"/>
            <a:endCxn id="25" idx="0"/>
          </p:cNvCxnSpPr>
          <p:nvPr/>
        </p:nvCxnSpPr>
        <p:spPr bwMode="auto">
          <a:xfrm flipH="1">
            <a:off x="4632098" y="4927737"/>
            <a:ext cx="2665866" cy="551089"/>
          </a:xfrm>
          <a:prstGeom prst="straightConnector1">
            <a:avLst/>
          </a:prstGeom>
          <a:noFill/>
          <a:ln w="6350"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78860" name="Straight Arrow Connector 29">
            <a:extLst>
              <a:ext uri="{FF2B5EF4-FFF2-40B4-BE49-F238E27FC236}">
                <a16:creationId xmlns:a16="http://schemas.microsoft.com/office/drawing/2014/main" id="{F31FFB4A-2AAA-4525-A7E6-F087F1E59295}"/>
              </a:ext>
            </a:extLst>
          </p:cNvPr>
          <p:cNvCxnSpPr>
            <a:cxnSpLocks noChangeShapeType="1"/>
            <a:stCxn id="21" idx="2"/>
            <a:endCxn id="24" idx="0"/>
          </p:cNvCxnSpPr>
          <p:nvPr/>
        </p:nvCxnSpPr>
        <p:spPr bwMode="auto">
          <a:xfrm flipH="1">
            <a:off x="3514045" y="4927737"/>
            <a:ext cx="1480911" cy="551089"/>
          </a:xfrm>
          <a:prstGeom prst="straightConnector1">
            <a:avLst/>
          </a:prstGeom>
          <a:noFill/>
          <a:ln w="6350"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78861" name="Straight Arrow Connector 30">
            <a:extLst>
              <a:ext uri="{FF2B5EF4-FFF2-40B4-BE49-F238E27FC236}">
                <a16:creationId xmlns:a16="http://schemas.microsoft.com/office/drawing/2014/main" id="{3BA2F845-C348-4DFC-84E0-011287B4AB47}"/>
              </a:ext>
            </a:extLst>
          </p:cNvPr>
          <p:cNvCxnSpPr>
            <a:cxnSpLocks noChangeShapeType="1"/>
            <a:endCxn id="26" idx="0"/>
          </p:cNvCxnSpPr>
          <p:nvPr/>
        </p:nvCxnSpPr>
        <p:spPr bwMode="auto">
          <a:xfrm>
            <a:off x="5533571" y="4927737"/>
            <a:ext cx="2081893" cy="551089"/>
          </a:xfrm>
          <a:prstGeom prst="straightConnector1">
            <a:avLst/>
          </a:prstGeom>
          <a:noFill/>
          <a:ln w="6350" algn="ctr">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78862" name="Straight Arrow Connector 31">
            <a:extLst>
              <a:ext uri="{FF2B5EF4-FFF2-40B4-BE49-F238E27FC236}">
                <a16:creationId xmlns:a16="http://schemas.microsoft.com/office/drawing/2014/main" id="{C97C9364-F4F7-44D2-9FA7-7E35EC473EB2}"/>
              </a:ext>
            </a:extLst>
          </p:cNvPr>
          <p:cNvCxnSpPr>
            <a:cxnSpLocks noChangeShapeType="1"/>
            <a:endCxn id="27" idx="0"/>
          </p:cNvCxnSpPr>
          <p:nvPr/>
        </p:nvCxnSpPr>
        <p:spPr bwMode="auto">
          <a:xfrm>
            <a:off x="7989661" y="4927737"/>
            <a:ext cx="743857" cy="551089"/>
          </a:xfrm>
          <a:prstGeom prst="straightConnector1">
            <a:avLst/>
          </a:prstGeom>
          <a:noFill/>
          <a:ln w="6350" algn="ctr">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102417" name="Content Placeholder 2">
            <a:extLst>
              <a:ext uri="{FF2B5EF4-FFF2-40B4-BE49-F238E27FC236}">
                <a16:creationId xmlns:a16="http://schemas.microsoft.com/office/drawing/2014/main" id="{3857143D-8BC2-493D-988E-C7507D0D0B1B}"/>
              </a:ext>
            </a:extLst>
          </p:cNvPr>
          <p:cNvSpPr txBox="1">
            <a:spLocks/>
          </p:cNvSpPr>
          <p:nvPr/>
        </p:nvSpPr>
        <p:spPr bwMode="auto">
          <a:xfrm>
            <a:off x="1872117" y="2375263"/>
            <a:ext cx="86099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itchFamily="34" charset="0"/>
              </a:defRPr>
            </a:lvl1pPr>
            <a:lvl2pPr marL="457200" indent="-400050">
              <a:spcBef>
                <a:spcPct val="20000"/>
              </a:spcBef>
              <a:buChar char="–"/>
              <a:defRPr sz="2800">
                <a:solidFill>
                  <a:schemeClr val="tx1"/>
                </a:solidFill>
                <a:latin typeface="Arial" pitchFamily="34" charset="0"/>
              </a:defRPr>
            </a:lvl2pPr>
            <a:lvl3pPr marL="730250" indent="-182563">
              <a:spcBef>
                <a:spcPct val="20000"/>
              </a:spcBef>
              <a:buChar char="•"/>
              <a:defRPr>
                <a:solidFill>
                  <a:schemeClr val="tx1"/>
                </a:solidFill>
                <a:latin typeface="Arial" pitchFamily="34" charset="0"/>
              </a:defRPr>
            </a:lvl3pPr>
            <a:lvl4pPr marL="1004888" indent="-182563">
              <a:spcBef>
                <a:spcPct val="20000"/>
              </a:spcBef>
              <a:buChar char="–"/>
              <a:defRPr sz="2200">
                <a:solidFill>
                  <a:schemeClr val="tx1"/>
                </a:solidFill>
                <a:latin typeface="Arial" pitchFamily="34" charset="0"/>
              </a:defRPr>
            </a:lvl4pPr>
            <a:lvl5pPr marL="1279525" indent="-182563">
              <a:spcBef>
                <a:spcPct val="20000"/>
              </a:spcBef>
              <a:buChar char="»"/>
              <a:defRPr sz="2200">
                <a:solidFill>
                  <a:schemeClr val="tx1"/>
                </a:solidFill>
                <a:latin typeface="Arial" pitchFamily="34" charset="0"/>
              </a:defRPr>
            </a:lvl5pPr>
            <a:lvl6pPr marL="1736725" indent="-182563" eaLnBrk="0" fontAlgn="base" hangingPunct="0">
              <a:spcBef>
                <a:spcPct val="20000"/>
              </a:spcBef>
              <a:spcAft>
                <a:spcPct val="0"/>
              </a:spcAft>
              <a:buChar char="»"/>
              <a:defRPr sz="2200">
                <a:solidFill>
                  <a:schemeClr val="tx1"/>
                </a:solidFill>
                <a:latin typeface="Arial" pitchFamily="34" charset="0"/>
              </a:defRPr>
            </a:lvl6pPr>
            <a:lvl7pPr marL="2193925" indent="-182563" eaLnBrk="0" fontAlgn="base" hangingPunct="0">
              <a:spcBef>
                <a:spcPct val="20000"/>
              </a:spcBef>
              <a:spcAft>
                <a:spcPct val="0"/>
              </a:spcAft>
              <a:buChar char="»"/>
              <a:defRPr sz="2200">
                <a:solidFill>
                  <a:schemeClr val="tx1"/>
                </a:solidFill>
                <a:latin typeface="Arial" pitchFamily="34" charset="0"/>
              </a:defRPr>
            </a:lvl7pPr>
            <a:lvl8pPr marL="2651125" indent="-182563" eaLnBrk="0" fontAlgn="base" hangingPunct="0">
              <a:spcBef>
                <a:spcPct val="20000"/>
              </a:spcBef>
              <a:spcAft>
                <a:spcPct val="0"/>
              </a:spcAft>
              <a:buChar char="»"/>
              <a:defRPr sz="2200">
                <a:solidFill>
                  <a:schemeClr val="tx1"/>
                </a:solidFill>
                <a:latin typeface="Arial" pitchFamily="34" charset="0"/>
              </a:defRPr>
            </a:lvl8pPr>
            <a:lvl9pPr marL="3108325" indent="-182563" eaLnBrk="0" fontAlgn="base" hangingPunct="0">
              <a:spcBef>
                <a:spcPct val="20000"/>
              </a:spcBef>
              <a:spcAft>
                <a:spcPct val="0"/>
              </a:spcAft>
              <a:buChar char="»"/>
              <a:defRPr sz="2200">
                <a:solidFill>
                  <a:schemeClr val="tx1"/>
                </a:solidFill>
                <a:latin typeface="Arial" pitchFamily="34" charset="0"/>
              </a:defRPr>
            </a:lvl9pPr>
          </a:lstStyle>
          <a:p>
            <a:pPr algn="r" rtl="1">
              <a:lnSpc>
                <a:spcPct val="90000"/>
              </a:lnSpc>
              <a:spcBef>
                <a:spcPts val="857"/>
              </a:spcBef>
              <a:buClr>
                <a:srgbClr val="9E3611"/>
              </a:buClr>
              <a:buSzPct val="85000"/>
              <a:buNone/>
              <a:defRPr/>
            </a:pPr>
            <a:r>
              <a:rPr lang="ar-LB" altLang="en-US" sz="2000" dirty="0">
                <a:solidFill>
                  <a:srgbClr val="002A6C"/>
                </a:solidFill>
                <a:latin typeface="+mj-lt"/>
              </a:rPr>
              <a:t>ميزان المراجعة هو مجموع كافّة الأرصدة المدينة والدّائنة في نهاية الفترة المحاسبيّة الّتي:</a:t>
            </a:r>
          </a:p>
          <a:p>
            <a:pPr marL="699648" algn="r" rtl="1">
              <a:lnSpc>
                <a:spcPct val="90000"/>
              </a:lnSpc>
              <a:spcBef>
                <a:spcPts val="857"/>
              </a:spcBef>
              <a:buClr>
                <a:srgbClr val="9E3611"/>
              </a:buClr>
              <a:buSzPct val="85000"/>
              <a:buNone/>
              <a:defRPr/>
            </a:pPr>
            <a:r>
              <a:rPr lang="ar-LB" altLang="en-US" sz="2000" dirty="0">
                <a:solidFill>
                  <a:srgbClr val="002A6C"/>
                </a:solidFill>
                <a:latin typeface="+mj-lt"/>
              </a:rPr>
              <a:t>1- تظهر أنّ السّجلّ العام مشمول في الميزان (إجمالي الحسابات المدينة = </a:t>
            </a:r>
            <a:r>
              <a:rPr lang="ar-LB" altLang="en-US" sz="2000" dirty="0">
                <a:solidFill>
                  <a:srgbClr val="002A6C"/>
                </a:solidFill>
              </a:rPr>
              <a:t>إجمالي الحسابات الدائنة </a:t>
            </a:r>
            <a:r>
              <a:rPr lang="ar-LB" altLang="en-US" sz="2000" dirty="0">
                <a:solidFill>
                  <a:srgbClr val="002A6C"/>
                </a:solidFill>
                <a:latin typeface="+mj-lt"/>
              </a:rPr>
              <a:t>)</a:t>
            </a:r>
          </a:p>
          <a:p>
            <a:pPr marL="699648" algn="r" rtl="1">
              <a:lnSpc>
                <a:spcPct val="90000"/>
              </a:lnSpc>
              <a:spcBef>
                <a:spcPts val="857"/>
              </a:spcBef>
              <a:buClr>
                <a:srgbClr val="9E3611"/>
              </a:buClr>
              <a:buSzPct val="85000"/>
              <a:buNone/>
              <a:defRPr/>
            </a:pPr>
            <a:r>
              <a:rPr lang="ar-LB" altLang="en-US" sz="2000" dirty="0">
                <a:solidFill>
                  <a:srgbClr val="002A6C"/>
                </a:solidFill>
                <a:latin typeface="+mj-lt"/>
              </a:rPr>
              <a:t>2- يوفّر أساسًا لإعداد البيانات الماليّة</a:t>
            </a:r>
            <a:endParaRPr lang="en-US" altLang="en-US" sz="2000" dirty="0">
              <a:solidFill>
                <a:srgbClr val="002A6C"/>
              </a:solidFill>
              <a:latin typeface="+mj-lt"/>
            </a:endParaRPr>
          </a:p>
        </p:txBody>
      </p:sp>
      <p:sp>
        <p:nvSpPr>
          <p:cNvPr id="78864" name="TextBox 6">
            <a:extLst>
              <a:ext uri="{FF2B5EF4-FFF2-40B4-BE49-F238E27FC236}">
                <a16:creationId xmlns:a16="http://schemas.microsoft.com/office/drawing/2014/main" id="{4E12B6A5-A90A-41F2-9CDB-27CA52B39A41}"/>
              </a:ext>
            </a:extLst>
          </p:cNvPr>
          <p:cNvSpPr txBox="1">
            <a:spLocks noChangeArrowheads="1"/>
          </p:cNvSpPr>
          <p:nvPr/>
        </p:nvSpPr>
        <p:spPr bwMode="auto">
          <a:xfrm>
            <a:off x="2068286" y="1449977"/>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ميزان المراجعة</a:t>
            </a:r>
            <a:endParaRPr lang="ar-DZ" altLang="en-US" sz="3857" b="1">
              <a:solidFill>
                <a:srgbClr val="002A6C"/>
              </a:solidFill>
              <a:cs typeface="Times" panose="02020603050405020304" pitchFamily="18" charset="0"/>
            </a:endParaRPr>
          </a:p>
        </p:txBody>
      </p:sp>
      <p:sp>
        <p:nvSpPr>
          <p:cNvPr id="78865" name="Slide Number Placeholder 1">
            <a:extLst>
              <a:ext uri="{FF2B5EF4-FFF2-40B4-BE49-F238E27FC236}">
                <a16:creationId xmlns:a16="http://schemas.microsoft.com/office/drawing/2014/main" id="{A189FBD6-E18C-4F24-9095-37539E47C2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915C4F-B852-4EEE-A5DB-664981E258C1}" type="slidenum">
              <a:rPr lang="en-US" altLang="en-US"/>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D531-47B0-41C7-BB77-DFAFA0D86F4C}"/>
              </a:ext>
            </a:extLst>
          </p:cNvPr>
          <p:cNvSpPr>
            <a:spLocks noGrp="1"/>
          </p:cNvSpPr>
          <p:nvPr>
            <p:ph type="title"/>
          </p:nvPr>
        </p:nvSpPr>
        <p:spPr>
          <a:xfrm>
            <a:off x="-481263" y="817073"/>
            <a:ext cx="11873948" cy="929035"/>
          </a:xfrm>
        </p:spPr>
        <p:txBody>
          <a:bodyPr/>
          <a:lstStyle/>
          <a:p>
            <a:r>
              <a:rPr lang="ar-LB" altLang="en-US" b="1" dirty="0">
                <a:solidFill>
                  <a:srgbClr val="C00000"/>
                </a:solidFill>
                <a:latin typeface="Times  (Body)"/>
                <a:cs typeface="+mn-cs"/>
              </a:rPr>
              <a:t>أهداف التدريب</a:t>
            </a:r>
            <a:endParaRPr lang="en-US" dirty="0">
              <a:cs typeface="+mn-cs"/>
            </a:endParaRPr>
          </a:p>
        </p:txBody>
      </p:sp>
      <p:sp>
        <p:nvSpPr>
          <p:cNvPr id="5" name="Rectangle 4">
            <a:extLst>
              <a:ext uri="{FF2B5EF4-FFF2-40B4-BE49-F238E27FC236}">
                <a16:creationId xmlns:a16="http://schemas.microsoft.com/office/drawing/2014/main" id="{5F735A1F-A427-4F1D-9043-94527D232749}"/>
              </a:ext>
            </a:extLst>
          </p:cNvPr>
          <p:cNvSpPr/>
          <p:nvPr/>
        </p:nvSpPr>
        <p:spPr>
          <a:xfrm>
            <a:off x="95534" y="1746108"/>
            <a:ext cx="10615883" cy="4268476"/>
          </a:xfrm>
          <a:prstGeom prst="rect">
            <a:avLst/>
          </a:prstGeom>
        </p:spPr>
        <p:txBody>
          <a:bodyPr wrap="square">
            <a:spAutoFit/>
          </a:bodyPr>
          <a:lstStyle/>
          <a:p>
            <a:pPr algn="just" rtl="1">
              <a:spcAft>
                <a:spcPts val="600"/>
              </a:spcAft>
            </a:pPr>
            <a:r>
              <a:rPr lang="ar-LB" sz="2571" dirty="0">
                <a:solidFill>
                  <a:srgbClr val="002A6C"/>
                </a:solidFill>
                <a:latin typeface="+mj-lt"/>
              </a:rPr>
              <a:t>في</a:t>
            </a:r>
            <a:r>
              <a:rPr lang="ar-SA" sz="2571" dirty="0">
                <a:solidFill>
                  <a:srgbClr val="002A6C"/>
                </a:solidFill>
                <a:latin typeface="+mj-lt"/>
              </a:rPr>
              <a:t> نهاية هذا التدريب</a:t>
            </a:r>
            <a:r>
              <a:rPr lang="ar-LB" sz="2571" dirty="0">
                <a:solidFill>
                  <a:srgbClr val="002A6C"/>
                </a:solidFill>
                <a:latin typeface="+mj-lt"/>
              </a:rPr>
              <a:t>:</a:t>
            </a:r>
          </a:p>
          <a:p>
            <a:pPr algn="just" rtl="1">
              <a:spcAft>
                <a:spcPts val="600"/>
              </a:spcAft>
            </a:pPr>
            <a:endParaRPr lang="ar-LB" sz="2571" dirty="0">
              <a:solidFill>
                <a:srgbClr val="002A6C"/>
              </a:solidFill>
              <a:latin typeface="+mj-lt"/>
            </a:endParaRPr>
          </a:p>
          <a:p>
            <a:pPr marL="514350" indent="-514350" algn="just" rtl="1">
              <a:spcAft>
                <a:spcPts val="600"/>
              </a:spcAft>
              <a:buFont typeface="+mj-lt"/>
              <a:buAutoNum type="arabicPeriod"/>
            </a:pPr>
            <a:r>
              <a:rPr lang="ar-SA" sz="2571" dirty="0">
                <a:solidFill>
                  <a:srgbClr val="002A6C"/>
                </a:solidFill>
                <a:latin typeface="+mj-lt"/>
              </a:rPr>
              <a:t> سيتعرّف المشاركون على </a:t>
            </a:r>
            <a:r>
              <a:rPr lang="ar-LB" sz="2571" dirty="0">
                <a:solidFill>
                  <a:srgbClr val="002A6C"/>
                </a:solidFill>
                <a:latin typeface="+mj-lt"/>
              </a:rPr>
              <a:t>مكونات الإدارة المالية </a:t>
            </a:r>
            <a:r>
              <a:rPr lang="ar-SA" sz="2571" dirty="0">
                <a:solidFill>
                  <a:srgbClr val="002A6C"/>
                </a:solidFill>
              </a:rPr>
              <a:t>وأهميّ</a:t>
            </a:r>
            <a:r>
              <a:rPr lang="ar-LB" sz="2571" dirty="0" err="1">
                <a:solidFill>
                  <a:srgbClr val="002A6C"/>
                </a:solidFill>
              </a:rPr>
              <a:t>تها</a:t>
            </a:r>
            <a:r>
              <a:rPr lang="ar-LB" sz="2571" dirty="0">
                <a:solidFill>
                  <a:srgbClr val="002A6C"/>
                </a:solidFill>
                <a:latin typeface="+mj-lt"/>
              </a:rPr>
              <a:t>؛</a:t>
            </a:r>
          </a:p>
          <a:p>
            <a:pPr marL="514350" indent="-514350" algn="just" rtl="1">
              <a:spcAft>
                <a:spcPts val="600"/>
              </a:spcAft>
              <a:buFont typeface="+mj-lt"/>
              <a:buAutoNum type="arabicPeriod"/>
            </a:pPr>
            <a:r>
              <a:rPr lang="ar-LB" sz="2571" dirty="0">
                <a:solidFill>
                  <a:srgbClr val="002A6C"/>
                </a:solidFill>
                <a:latin typeface="+mj-lt"/>
              </a:rPr>
              <a:t> سيتعرفون على العناصر الأساسية لتحضير الموازنة ؛ </a:t>
            </a:r>
            <a:endParaRPr lang="en-US" sz="2571" dirty="0">
              <a:solidFill>
                <a:srgbClr val="002A6C"/>
              </a:solidFill>
              <a:latin typeface="+mj-lt"/>
            </a:endParaRPr>
          </a:p>
          <a:p>
            <a:pPr marL="514350" indent="-514350" algn="just" rtl="1">
              <a:spcAft>
                <a:spcPts val="600"/>
              </a:spcAft>
              <a:buFont typeface="+mj-lt"/>
              <a:buAutoNum type="arabicPeriod"/>
            </a:pPr>
            <a:r>
              <a:rPr lang="ar-LB" sz="2571" dirty="0">
                <a:solidFill>
                  <a:srgbClr val="002A6C"/>
                </a:solidFill>
              </a:rPr>
              <a:t>سيتعرفون على أهمية سجلات المحاسبة وما يجب أن تتضمن؛</a:t>
            </a:r>
          </a:p>
          <a:p>
            <a:pPr marL="514350" indent="-514350" algn="just" rtl="1">
              <a:spcAft>
                <a:spcPts val="600"/>
              </a:spcAft>
              <a:buFont typeface="+mj-lt"/>
              <a:buAutoNum type="arabicPeriod"/>
            </a:pPr>
            <a:r>
              <a:rPr lang="ar-LB" sz="2571" dirty="0">
                <a:solidFill>
                  <a:srgbClr val="002A6C"/>
                </a:solidFill>
              </a:rPr>
              <a:t>سيتعرفون على أهمية الرقابة المالية وكيفية تطبيقها؛</a:t>
            </a:r>
          </a:p>
          <a:p>
            <a:pPr marL="514350" indent="-514350" algn="just" rtl="1">
              <a:spcAft>
                <a:spcPts val="600"/>
              </a:spcAft>
              <a:buFont typeface="+mj-lt"/>
              <a:buAutoNum type="arabicPeriod"/>
            </a:pPr>
            <a:r>
              <a:rPr lang="ar-SA" sz="2571" dirty="0">
                <a:solidFill>
                  <a:srgbClr val="002A6C"/>
                </a:solidFill>
              </a:rPr>
              <a:t>سيكتسبون </a:t>
            </a:r>
            <a:r>
              <a:rPr lang="ar-SA" sz="2571" dirty="0">
                <a:solidFill>
                  <a:srgbClr val="002A6C"/>
                </a:solidFill>
                <a:latin typeface="+mj-lt"/>
              </a:rPr>
              <a:t>مهارات </a:t>
            </a:r>
            <a:r>
              <a:rPr lang="ar-LB" sz="2571" dirty="0">
                <a:solidFill>
                  <a:srgbClr val="002A6C"/>
                </a:solidFill>
                <a:latin typeface="+mj-lt"/>
              </a:rPr>
              <a:t>تحضير دفتر النقد والتسوية المصرفية</a:t>
            </a:r>
          </a:p>
          <a:p>
            <a:pPr marL="514350" indent="-514350" algn="just" rtl="1">
              <a:spcAft>
                <a:spcPts val="600"/>
              </a:spcAft>
              <a:buFont typeface="+mj-lt"/>
              <a:buAutoNum type="arabicPeriod"/>
            </a:pPr>
            <a:r>
              <a:rPr lang="ar-LB" sz="2571" dirty="0">
                <a:solidFill>
                  <a:srgbClr val="002A6C"/>
                </a:solidFill>
              </a:rPr>
              <a:t>سيتعرفون على البيانات المالية الاساسية:؛ و،</a:t>
            </a:r>
            <a:endParaRPr lang="en-US" sz="2571" dirty="0">
              <a:solidFill>
                <a:srgbClr val="002A6C"/>
              </a:solidFill>
              <a:latin typeface="+mj-lt"/>
            </a:endParaRPr>
          </a:p>
          <a:p>
            <a:pPr marL="514350" indent="-514350" algn="just" rtl="1">
              <a:spcAft>
                <a:spcPts val="600"/>
              </a:spcAft>
              <a:buFont typeface="+mj-lt"/>
              <a:buAutoNum type="arabicPeriod"/>
            </a:pPr>
            <a:r>
              <a:rPr lang="ar-LB" sz="2571" dirty="0">
                <a:solidFill>
                  <a:srgbClr val="002A6C"/>
                </a:solidFill>
                <a:latin typeface="+mj-lt"/>
              </a:rPr>
              <a:t>سيتمكن المدرب من أخذ المعلومات الكافية لكتابة المسودة الأولى</a:t>
            </a:r>
            <a:r>
              <a:rPr lang="en-US" sz="2571" dirty="0">
                <a:solidFill>
                  <a:srgbClr val="002A6C"/>
                </a:solidFill>
                <a:latin typeface="+mj-lt"/>
              </a:rPr>
              <a:t> </a:t>
            </a:r>
            <a:r>
              <a:rPr lang="ar-LB" sz="2571" dirty="0">
                <a:solidFill>
                  <a:srgbClr val="002A6C"/>
                </a:solidFill>
                <a:latin typeface="+mj-lt"/>
              </a:rPr>
              <a:t>لسياسة </a:t>
            </a:r>
            <a:r>
              <a:rPr lang="ar-LB" sz="2571" dirty="0">
                <a:solidFill>
                  <a:srgbClr val="002A6C"/>
                </a:solidFill>
              </a:rPr>
              <a:t>الإدارة المالية للجمعية.</a:t>
            </a:r>
            <a:endParaRPr lang="en-US" sz="2571" dirty="0">
              <a:solidFill>
                <a:srgbClr val="002A6C"/>
              </a:solidFill>
              <a:latin typeface="+mj-lt"/>
            </a:endParaRPr>
          </a:p>
        </p:txBody>
      </p:sp>
      <p:sp>
        <p:nvSpPr>
          <p:cNvPr id="3" name="Slide Number Placeholder 2">
            <a:extLst>
              <a:ext uri="{FF2B5EF4-FFF2-40B4-BE49-F238E27FC236}">
                <a16:creationId xmlns:a16="http://schemas.microsoft.com/office/drawing/2014/main" id="{AD3A188B-ACD2-4052-9031-8F55A4B1BFD4}"/>
              </a:ext>
            </a:extLst>
          </p:cNvPr>
          <p:cNvSpPr>
            <a:spLocks noGrp="1"/>
          </p:cNvSpPr>
          <p:nvPr>
            <p:ph type="sldNum" sz="quarter" idx="12"/>
          </p:nvPr>
        </p:nvSpPr>
        <p:spPr/>
        <p:txBody>
          <a:bodyPr/>
          <a:lstStyle/>
          <a:p>
            <a:fld id="{20F3B12A-0569-4606-B9B7-46414E8CFA38}" type="slidenum">
              <a:rPr lang="en-US" smtClean="0"/>
              <a:t>7</a:t>
            </a:fld>
            <a:endParaRPr lang="en-US"/>
          </a:p>
        </p:txBody>
      </p:sp>
    </p:spTree>
    <p:extLst>
      <p:ext uri="{BB962C8B-B14F-4D97-AF65-F5344CB8AC3E}">
        <p14:creationId xmlns:p14="http://schemas.microsoft.com/office/powerpoint/2010/main" val="1564355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
            <a:extLst>
              <a:ext uri="{FF2B5EF4-FFF2-40B4-BE49-F238E27FC236}">
                <a16:creationId xmlns:a16="http://schemas.microsoft.com/office/drawing/2014/main" id="{C5943D82-2B41-47EE-BDF4-9C2F291B8BB3}"/>
              </a:ext>
            </a:extLst>
          </p:cNvPr>
          <p:cNvGrpSpPr>
            <a:grpSpLocks/>
          </p:cNvGrpSpPr>
          <p:nvPr/>
        </p:nvGrpSpPr>
        <p:grpSpPr bwMode="auto">
          <a:xfrm>
            <a:off x="5886224" y="2813706"/>
            <a:ext cx="4237491" cy="2830286"/>
            <a:chOff x="5461794" y="5257800"/>
            <a:chExt cx="5932488" cy="3962400"/>
          </a:xfrm>
        </p:grpSpPr>
        <p:pic>
          <p:nvPicPr>
            <p:cNvPr id="80904" name="Picture 1">
              <a:extLst>
                <a:ext uri="{FF2B5EF4-FFF2-40B4-BE49-F238E27FC236}">
                  <a16:creationId xmlns:a16="http://schemas.microsoft.com/office/drawing/2014/main" id="{FA21C3DA-FE05-47A1-B2AA-C83CF8490EFB}"/>
                </a:ext>
              </a:extLst>
            </p:cNvPr>
            <p:cNvPicPr>
              <a:picLocks noChangeAspect="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5461794" y="5257800"/>
              <a:ext cx="59324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TextBox 2">
              <a:extLst>
                <a:ext uri="{FF2B5EF4-FFF2-40B4-BE49-F238E27FC236}">
                  <a16:creationId xmlns:a16="http://schemas.microsoft.com/office/drawing/2014/main" id="{56BD2129-09B4-4810-A5B5-3057DEEDC565}"/>
                </a:ext>
              </a:extLst>
            </p:cNvPr>
            <p:cNvSpPr txBox="1">
              <a:spLocks noChangeArrowheads="1"/>
            </p:cNvSpPr>
            <p:nvPr/>
          </p:nvSpPr>
          <p:spPr bwMode="auto">
            <a:xfrm>
              <a:off x="5755480" y="5930934"/>
              <a:ext cx="1295401" cy="74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429" b="1">
                  <a:solidFill>
                    <a:srgbClr val="C00000"/>
                  </a:solidFill>
                  <a:latin typeface="Times  (Body)"/>
                </a:rPr>
                <a:t>المبالغ الدّائنة</a:t>
              </a:r>
              <a:endParaRPr lang="en-US" altLang="en-US" sz="1429" b="1">
                <a:solidFill>
                  <a:srgbClr val="C00000"/>
                </a:solidFill>
                <a:latin typeface="Times  (Body)"/>
              </a:endParaRPr>
            </a:p>
          </p:txBody>
        </p:sp>
        <p:sp>
          <p:nvSpPr>
            <p:cNvPr id="80906" name="TextBox 32">
              <a:extLst>
                <a:ext uri="{FF2B5EF4-FFF2-40B4-BE49-F238E27FC236}">
                  <a16:creationId xmlns:a16="http://schemas.microsoft.com/office/drawing/2014/main" id="{1FD37709-E472-404B-A342-EE1E76732EA4}"/>
                </a:ext>
              </a:extLst>
            </p:cNvPr>
            <p:cNvSpPr txBox="1">
              <a:spLocks noChangeArrowheads="1"/>
            </p:cNvSpPr>
            <p:nvPr/>
          </p:nvSpPr>
          <p:spPr bwMode="auto">
            <a:xfrm>
              <a:off x="9647239" y="6084888"/>
              <a:ext cx="1544638"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LB" altLang="en-US" sz="1429" b="1">
                  <a:solidFill>
                    <a:srgbClr val="C00000"/>
                  </a:solidFill>
                  <a:latin typeface="Times  (Body)"/>
                </a:rPr>
                <a:t>المبالغ المدينة</a:t>
              </a:r>
              <a:endParaRPr lang="en-US" altLang="en-US" sz="1429" b="1">
                <a:solidFill>
                  <a:srgbClr val="C00000"/>
                </a:solidFill>
                <a:latin typeface="Times  (Body)"/>
              </a:endParaRPr>
            </a:p>
          </p:txBody>
        </p:sp>
        <p:sp>
          <p:nvSpPr>
            <p:cNvPr id="80907" name="TextBox 33">
              <a:extLst>
                <a:ext uri="{FF2B5EF4-FFF2-40B4-BE49-F238E27FC236}">
                  <a16:creationId xmlns:a16="http://schemas.microsoft.com/office/drawing/2014/main" id="{C84E883C-FCBD-430A-B5EC-49617FD4F35B}"/>
                </a:ext>
              </a:extLst>
            </p:cNvPr>
            <p:cNvSpPr txBox="1">
              <a:spLocks noChangeArrowheads="1"/>
            </p:cNvSpPr>
            <p:nvPr/>
          </p:nvSpPr>
          <p:spPr bwMode="auto">
            <a:xfrm>
              <a:off x="7900988" y="7038975"/>
              <a:ext cx="1136650"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1429" b="1" dirty="0">
                  <a:solidFill>
                    <a:srgbClr val="C00000"/>
                  </a:solidFill>
                  <a:latin typeface="Times  (Body)"/>
                </a:rPr>
                <a:t>الميزانيّة</a:t>
              </a:r>
              <a:endParaRPr lang="en-US" altLang="en-US" sz="1429" b="1" dirty="0">
                <a:solidFill>
                  <a:srgbClr val="C00000"/>
                </a:solidFill>
                <a:latin typeface="Times  (Body)"/>
              </a:endParaRPr>
            </a:p>
          </p:txBody>
        </p:sp>
      </p:grpSp>
      <p:sp>
        <p:nvSpPr>
          <p:cNvPr id="80899" name="Rectangle 3">
            <a:extLst>
              <a:ext uri="{FF2B5EF4-FFF2-40B4-BE49-F238E27FC236}">
                <a16:creationId xmlns:a16="http://schemas.microsoft.com/office/drawing/2014/main" id="{C7BF6C77-7CB8-48AC-A32A-7034D1D6B05F}"/>
              </a:ext>
            </a:extLst>
          </p:cNvPr>
          <p:cNvSpPr>
            <a:spLocks noChangeArrowheads="1"/>
          </p:cNvSpPr>
          <p:nvPr/>
        </p:nvSpPr>
        <p:spPr bwMode="auto">
          <a:xfrm>
            <a:off x="5715000" y="1942849"/>
            <a:ext cx="4572000" cy="79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2286" b="1">
                <a:solidFill>
                  <a:srgbClr val="C00000"/>
                </a:solidFill>
                <a:latin typeface="Times BODY "/>
              </a:rPr>
              <a:t>يضمن ميزان المراجعة أنّ الأرصدة المدينة تساوي الأرصدة الدّائنة</a:t>
            </a:r>
            <a:endParaRPr lang="en-US" altLang="en-US" sz="2286" b="1">
              <a:solidFill>
                <a:srgbClr val="C00000"/>
              </a:solidFill>
            </a:endParaRPr>
          </a:p>
        </p:txBody>
      </p:sp>
      <p:sp>
        <p:nvSpPr>
          <p:cNvPr id="80900" name="Content Placeholder 2">
            <a:extLst>
              <a:ext uri="{FF2B5EF4-FFF2-40B4-BE49-F238E27FC236}">
                <a16:creationId xmlns:a16="http://schemas.microsoft.com/office/drawing/2014/main" id="{2EE36978-1245-4933-89B7-64F3F5220C69}"/>
              </a:ext>
            </a:extLst>
          </p:cNvPr>
          <p:cNvSpPr txBox="1">
            <a:spLocks/>
          </p:cNvSpPr>
          <p:nvPr/>
        </p:nvSpPr>
        <p:spPr bwMode="auto">
          <a:xfrm>
            <a:off x="1905000" y="2328385"/>
            <a:ext cx="3624036" cy="391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730250" indent="-182563">
              <a:spcBef>
                <a:spcPct val="20000"/>
              </a:spcBef>
              <a:buChar char="•"/>
              <a:defRPr>
                <a:solidFill>
                  <a:schemeClr val="tx1"/>
                </a:solidFill>
                <a:latin typeface="Arial" panose="020B0604020202020204" pitchFamily="34" charset="0"/>
              </a:defRPr>
            </a:lvl3pPr>
            <a:lvl4pPr marL="1004888" indent="-182563">
              <a:spcBef>
                <a:spcPct val="20000"/>
              </a:spcBef>
              <a:buChar char="–"/>
              <a:defRPr sz="2200">
                <a:solidFill>
                  <a:schemeClr val="tx1"/>
                </a:solidFill>
                <a:latin typeface="Arial" panose="020B0604020202020204" pitchFamily="34" charset="0"/>
              </a:defRPr>
            </a:lvl4pPr>
            <a:lvl5pPr marL="1279525" indent="-182563">
              <a:spcBef>
                <a:spcPct val="20000"/>
              </a:spcBef>
              <a:buChar char="»"/>
              <a:defRPr sz="22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22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22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22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rtl="1">
              <a:lnSpc>
                <a:spcPct val="90000"/>
              </a:lnSpc>
              <a:spcBef>
                <a:spcPts val="857"/>
              </a:spcBef>
              <a:buClr>
                <a:srgbClr val="9E3611"/>
              </a:buClr>
              <a:buSzPct val="85000"/>
              <a:buNone/>
            </a:pPr>
            <a:r>
              <a:rPr lang="ar-LB" altLang="en-US" sz="2000">
                <a:solidFill>
                  <a:srgbClr val="002A6C"/>
                </a:solidFill>
                <a:latin typeface="Times BODY "/>
              </a:rPr>
              <a:t>من المهمّ أن نلاحظ أن لمجرّد أنّ أرصدة ميزان المراجعة تتعادل، </a:t>
            </a:r>
            <a:r>
              <a:rPr lang="ar-LB" altLang="en-US" sz="2000" b="1">
                <a:solidFill>
                  <a:srgbClr val="002A6C"/>
                </a:solidFill>
                <a:latin typeface="Times BODY "/>
              </a:rPr>
              <a:t>لا يعني أنّ الحسابات صحيحة أو أنّ الأخطاء لا تحدث. </a:t>
            </a:r>
            <a:r>
              <a:rPr lang="ar-LB" altLang="en-US" sz="2000">
                <a:solidFill>
                  <a:srgbClr val="002A6C"/>
                </a:solidFill>
                <a:latin typeface="Times BODY "/>
              </a:rPr>
              <a:t>ربّما كان هناك معاملات ناقصة أو بنود تمّ إدخالها في حساب خاطىء – على سبيل المثال زيادة حساب الأصول الخطأ عن القيام بعمليّة شراء أو حساب النّفقات غير المناسب عند الدّفع. </a:t>
            </a:r>
            <a:r>
              <a:rPr lang="ar-LB" altLang="en-US" sz="2000" b="1">
                <a:solidFill>
                  <a:srgbClr val="002A6C"/>
                </a:solidFill>
                <a:latin typeface="Times BODY "/>
              </a:rPr>
              <a:t>أمّا الخطأ المحتمل الآخر فهو أنّ الصّفقة تمّ إدخالها مرّتين. </a:t>
            </a:r>
            <a:r>
              <a:rPr lang="ar-LB" altLang="en-US" sz="2000">
                <a:solidFill>
                  <a:srgbClr val="002A6C"/>
                </a:solidFill>
                <a:latin typeface="Times BODY "/>
              </a:rPr>
              <a:t>ومع ذلك، بعد الانتهاء من إعداد ميزان المراجعة والأرصدة الدّائنة والمدينة، تتمثّل الخطوة التّالية بإعداد البيانات الماليّة.</a:t>
            </a:r>
            <a:endParaRPr lang="en-US" altLang="en-US" sz="2000" b="1">
              <a:solidFill>
                <a:srgbClr val="002A6C"/>
              </a:solidFill>
              <a:latin typeface="Times BODY "/>
            </a:endParaRPr>
          </a:p>
        </p:txBody>
      </p:sp>
      <p:sp>
        <p:nvSpPr>
          <p:cNvPr id="80901" name="TextBox 6">
            <a:extLst>
              <a:ext uri="{FF2B5EF4-FFF2-40B4-BE49-F238E27FC236}">
                <a16:creationId xmlns:a16="http://schemas.microsoft.com/office/drawing/2014/main" id="{8915FF76-B89C-4295-92F8-76FEAF8ADC66}"/>
              </a:ext>
            </a:extLst>
          </p:cNvPr>
          <p:cNvSpPr txBox="1">
            <a:spLocks noChangeArrowheads="1"/>
          </p:cNvSpPr>
          <p:nvPr/>
        </p:nvSpPr>
        <p:spPr bwMode="auto">
          <a:xfrm>
            <a:off x="2068286" y="1126420"/>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ميزان المراجعة</a:t>
            </a:r>
            <a:endParaRPr lang="ar-DZ" altLang="en-US" sz="3857" b="1">
              <a:solidFill>
                <a:srgbClr val="002A6C"/>
              </a:solidFill>
              <a:cs typeface="Times" panose="02020603050405020304" pitchFamily="18" charset="0"/>
            </a:endParaRPr>
          </a:p>
        </p:txBody>
      </p:sp>
      <p:sp>
        <p:nvSpPr>
          <p:cNvPr id="80902" name="Slide Number Placeholder 1">
            <a:extLst>
              <a:ext uri="{FF2B5EF4-FFF2-40B4-BE49-F238E27FC236}">
                <a16:creationId xmlns:a16="http://schemas.microsoft.com/office/drawing/2014/main" id="{20106D93-6230-4519-84D5-C367C4D88A3E}"/>
              </a:ext>
            </a:extLst>
          </p:cNvPr>
          <p:cNvSpPr>
            <a:spLocks noGrp="1"/>
          </p:cNvSpPr>
          <p:nvPr>
            <p:ph type="sldNum" sz="quarter" idx="12"/>
          </p:nvPr>
        </p:nvSpPr>
        <p:spPr>
          <a:xfrm>
            <a:off x="8610600" y="584991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C62983-BF38-4CDA-97F2-F30FADF941F2}" type="slidenum">
              <a:rPr lang="en-US" altLang="en-US"/>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6">
            <a:extLst>
              <a:ext uri="{FF2B5EF4-FFF2-40B4-BE49-F238E27FC236}">
                <a16:creationId xmlns:a16="http://schemas.microsoft.com/office/drawing/2014/main" id="{CE8D9106-A806-42AC-97CB-AFE1CF15256F}"/>
              </a:ext>
            </a:extLst>
          </p:cNvPr>
          <p:cNvGrpSpPr>
            <a:grpSpLocks/>
          </p:cNvGrpSpPr>
          <p:nvPr/>
        </p:nvGrpSpPr>
        <p:grpSpPr bwMode="auto">
          <a:xfrm>
            <a:off x="4345214" y="2093696"/>
            <a:ext cx="3156857" cy="3320143"/>
            <a:chOff x="4343400" y="3352800"/>
            <a:chExt cx="4419600" cy="4648200"/>
          </a:xfrm>
        </p:grpSpPr>
        <p:sp>
          <p:nvSpPr>
            <p:cNvPr id="82956" name="Rectangle 17">
              <a:extLst>
                <a:ext uri="{FF2B5EF4-FFF2-40B4-BE49-F238E27FC236}">
                  <a16:creationId xmlns:a16="http://schemas.microsoft.com/office/drawing/2014/main" id="{ECE50AB9-27A5-4FD7-992F-7A4D9EB2B489}"/>
                </a:ext>
              </a:extLst>
            </p:cNvPr>
            <p:cNvSpPr>
              <a:spLocks noChangeArrowheads="1"/>
            </p:cNvSpPr>
            <p:nvPr/>
          </p:nvSpPr>
          <p:spPr bwMode="auto">
            <a:xfrm>
              <a:off x="4343400" y="3352800"/>
              <a:ext cx="4419600" cy="1905000"/>
            </a:xfrm>
            <a:prstGeom prst="rect">
              <a:avLst/>
            </a:prstGeom>
            <a:solidFill>
              <a:srgbClr val="002A6C"/>
            </a:solidFill>
            <a:ln w="9525" algn="ctr">
              <a:solidFill>
                <a:schemeClr val="bg1"/>
              </a:solidFill>
              <a:round/>
              <a:headEnd/>
              <a:tailEnd/>
            </a:ln>
          </p:spPr>
          <p:txBody>
            <a:bodyPr anchor="ctr"/>
            <a:lstStyle/>
            <a:p>
              <a:pPr algn="ctr"/>
              <a:r>
                <a:rPr lang="ar-LB" altLang="en-US" sz="3286" b="1">
                  <a:solidFill>
                    <a:schemeClr val="bg1"/>
                  </a:solidFill>
                  <a:latin typeface="Times  (Body)"/>
                </a:rPr>
                <a:t>الإيرادات</a:t>
              </a:r>
              <a:endParaRPr lang="en-US" altLang="en-US" sz="3286" b="1">
                <a:solidFill>
                  <a:schemeClr val="bg1"/>
                </a:solidFill>
                <a:latin typeface="Times  (Body)"/>
              </a:endParaRPr>
            </a:p>
          </p:txBody>
        </p:sp>
        <p:sp>
          <p:nvSpPr>
            <p:cNvPr id="82957" name="Rectangle 21">
              <a:extLst>
                <a:ext uri="{FF2B5EF4-FFF2-40B4-BE49-F238E27FC236}">
                  <a16:creationId xmlns:a16="http://schemas.microsoft.com/office/drawing/2014/main" id="{C31CA369-215F-4677-B350-76FF08809B0F}"/>
                </a:ext>
              </a:extLst>
            </p:cNvPr>
            <p:cNvSpPr>
              <a:spLocks noChangeArrowheads="1"/>
            </p:cNvSpPr>
            <p:nvPr/>
          </p:nvSpPr>
          <p:spPr bwMode="auto">
            <a:xfrm>
              <a:off x="4343400" y="5233640"/>
              <a:ext cx="4419600" cy="1905000"/>
            </a:xfrm>
            <a:prstGeom prst="rect">
              <a:avLst/>
            </a:prstGeom>
            <a:solidFill>
              <a:schemeClr val="accent1">
                <a:lumMod val="40000"/>
                <a:lumOff val="60000"/>
              </a:schemeClr>
            </a:solidFill>
            <a:ln w="9525" algn="ctr">
              <a:solidFill>
                <a:schemeClr val="bg1"/>
              </a:solidFill>
              <a:round/>
              <a:headEnd/>
              <a:tailEnd/>
            </a:ln>
          </p:spPr>
          <p:txBody>
            <a:bodyPr anchor="ctr"/>
            <a:lstStyle/>
            <a:p>
              <a:pPr algn="ctr"/>
              <a:r>
                <a:rPr lang="ar-LB" altLang="en-US" sz="3286" b="1" dirty="0">
                  <a:solidFill>
                    <a:schemeClr val="bg1"/>
                  </a:solidFill>
                  <a:latin typeface="Times  (Body)"/>
                </a:rPr>
                <a:t>النّفقات</a:t>
              </a:r>
              <a:endParaRPr lang="en-US" altLang="en-US" sz="3286" b="1" dirty="0">
                <a:solidFill>
                  <a:schemeClr val="bg1"/>
                </a:solidFill>
                <a:latin typeface="Times  (Body)"/>
              </a:endParaRPr>
            </a:p>
          </p:txBody>
        </p:sp>
        <p:sp>
          <p:nvSpPr>
            <p:cNvPr id="82958" name="Rectangle 27">
              <a:extLst>
                <a:ext uri="{FF2B5EF4-FFF2-40B4-BE49-F238E27FC236}">
                  <a16:creationId xmlns:a16="http://schemas.microsoft.com/office/drawing/2014/main" id="{01713E8F-CC4E-4782-B342-2E53C4DB3F7A}"/>
                </a:ext>
              </a:extLst>
            </p:cNvPr>
            <p:cNvSpPr>
              <a:spLocks noChangeArrowheads="1"/>
            </p:cNvSpPr>
            <p:nvPr/>
          </p:nvSpPr>
          <p:spPr bwMode="auto">
            <a:xfrm>
              <a:off x="6553200" y="7138640"/>
              <a:ext cx="2209800" cy="862360"/>
            </a:xfrm>
            <a:prstGeom prst="rect">
              <a:avLst/>
            </a:prstGeom>
            <a:solidFill>
              <a:schemeClr val="accent1">
                <a:lumMod val="40000"/>
                <a:lumOff val="60000"/>
              </a:schemeClr>
            </a:solidFill>
            <a:ln w="9525" algn="ctr">
              <a:solidFill>
                <a:schemeClr val="bg1"/>
              </a:solidFill>
              <a:round/>
              <a:headEnd/>
              <a:tailEnd/>
            </a:ln>
          </p:spPr>
          <p:txBody>
            <a:bodyPr anchor="ctr"/>
            <a:lstStyle/>
            <a:p>
              <a:pPr algn="ctr"/>
              <a:r>
                <a:rPr lang="ar-LB" altLang="en-US" sz="2286" b="1">
                  <a:solidFill>
                    <a:schemeClr val="bg1"/>
                  </a:solidFill>
                  <a:latin typeface="Times  (Body)"/>
                </a:rPr>
                <a:t>خسارة</a:t>
              </a:r>
              <a:endParaRPr lang="en-US" altLang="en-US" sz="2286" b="1">
                <a:solidFill>
                  <a:schemeClr val="bg1"/>
                </a:solidFill>
                <a:latin typeface="Times  (Body)"/>
              </a:endParaRPr>
            </a:p>
          </p:txBody>
        </p:sp>
        <p:sp>
          <p:nvSpPr>
            <p:cNvPr id="82959" name="Rectangle 28">
              <a:extLst>
                <a:ext uri="{FF2B5EF4-FFF2-40B4-BE49-F238E27FC236}">
                  <a16:creationId xmlns:a16="http://schemas.microsoft.com/office/drawing/2014/main" id="{5BEE7338-5915-4D32-B3EB-713CE4D3D9F5}"/>
                </a:ext>
              </a:extLst>
            </p:cNvPr>
            <p:cNvSpPr>
              <a:spLocks noChangeArrowheads="1"/>
            </p:cNvSpPr>
            <p:nvPr/>
          </p:nvSpPr>
          <p:spPr bwMode="auto">
            <a:xfrm>
              <a:off x="4344329" y="7138640"/>
              <a:ext cx="2209800" cy="862360"/>
            </a:xfrm>
            <a:prstGeom prst="rect">
              <a:avLst/>
            </a:prstGeom>
            <a:solidFill>
              <a:srgbClr val="002A6C"/>
            </a:solidFill>
            <a:ln w="9525" algn="ctr">
              <a:solidFill>
                <a:schemeClr val="bg1"/>
              </a:solidFill>
              <a:round/>
              <a:headEnd/>
              <a:tailEnd/>
            </a:ln>
          </p:spPr>
          <p:txBody>
            <a:bodyPr anchor="ctr"/>
            <a:lstStyle/>
            <a:p>
              <a:pPr algn="ctr"/>
              <a:r>
                <a:rPr lang="ar-LB" altLang="en-US" sz="2286" b="1">
                  <a:solidFill>
                    <a:schemeClr val="bg1"/>
                  </a:solidFill>
                  <a:latin typeface="Times  (Body)"/>
                </a:rPr>
                <a:t>فائض</a:t>
              </a:r>
              <a:endParaRPr lang="en-US" altLang="en-US" sz="2286" b="1">
                <a:solidFill>
                  <a:schemeClr val="bg1"/>
                </a:solidFill>
                <a:latin typeface="Times  (Body)"/>
              </a:endParaRPr>
            </a:p>
          </p:txBody>
        </p:sp>
      </p:grpSp>
      <p:sp>
        <p:nvSpPr>
          <p:cNvPr id="82947" name="TextBox 32">
            <a:extLst>
              <a:ext uri="{FF2B5EF4-FFF2-40B4-BE49-F238E27FC236}">
                <a16:creationId xmlns:a16="http://schemas.microsoft.com/office/drawing/2014/main" id="{748BC694-3447-492A-B141-6384D22857FC}"/>
              </a:ext>
            </a:extLst>
          </p:cNvPr>
          <p:cNvSpPr txBox="1">
            <a:spLocks noChangeArrowheads="1"/>
          </p:cNvSpPr>
          <p:nvPr/>
        </p:nvSpPr>
        <p:spPr bwMode="auto">
          <a:xfrm>
            <a:off x="2032000" y="2760446"/>
            <a:ext cx="1669143" cy="1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1714">
                <a:solidFill>
                  <a:srgbClr val="C00000"/>
                </a:solidFill>
                <a:latin typeface="Times  (Body)"/>
              </a:rPr>
              <a:t>الإيرادات</a:t>
            </a:r>
            <a:endParaRPr lang="en-US" altLang="en-US" sz="1714">
              <a:solidFill>
                <a:srgbClr val="C00000"/>
              </a:solidFill>
              <a:latin typeface="Times  (Body)"/>
            </a:endParaRPr>
          </a:p>
          <a:p>
            <a:pPr algn="ctr"/>
            <a:r>
              <a:rPr lang="en-US" altLang="en-US" sz="1714">
                <a:solidFill>
                  <a:srgbClr val="C00000"/>
                </a:solidFill>
                <a:latin typeface="Times  (Body)"/>
              </a:rPr>
              <a:t>– </a:t>
            </a:r>
          </a:p>
          <a:p>
            <a:pPr algn="ctr"/>
            <a:r>
              <a:rPr lang="ar-LB" altLang="en-US" sz="1714">
                <a:solidFill>
                  <a:srgbClr val="C00000"/>
                </a:solidFill>
                <a:latin typeface="Times  (Body)"/>
              </a:rPr>
              <a:t>النّفقات</a:t>
            </a:r>
            <a:endParaRPr lang="en-US" altLang="en-US" sz="1714">
              <a:solidFill>
                <a:srgbClr val="C00000"/>
              </a:solidFill>
              <a:latin typeface="Times  (Body)"/>
            </a:endParaRPr>
          </a:p>
          <a:p>
            <a:pPr algn="ctr"/>
            <a:r>
              <a:rPr lang="en-US" altLang="en-US" sz="1714">
                <a:solidFill>
                  <a:srgbClr val="C00000"/>
                </a:solidFill>
                <a:latin typeface="Times  (Body)"/>
              </a:rPr>
              <a:t>= </a:t>
            </a:r>
          </a:p>
          <a:p>
            <a:pPr algn="ctr"/>
            <a:r>
              <a:rPr lang="ar-LB" altLang="en-US" sz="1714">
                <a:solidFill>
                  <a:srgbClr val="C00000"/>
                </a:solidFill>
                <a:latin typeface="Times  (Body)"/>
              </a:rPr>
              <a:t>النتيجة الصافية  للدّورة الماليّة </a:t>
            </a:r>
            <a:endParaRPr lang="en-US" altLang="en-US" sz="1714">
              <a:solidFill>
                <a:srgbClr val="002A6C"/>
              </a:solidFill>
              <a:latin typeface="Times  (Body)"/>
            </a:endParaRPr>
          </a:p>
        </p:txBody>
      </p:sp>
      <p:cxnSp>
        <p:nvCxnSpPr>
          <p:cNvPr id="82948" name="Curved Connector 93184">
            <a:extLst>
              <a:ext uri="{FF2B5EF4-FFF2-40B4-BE49-F238E27FC236}">
                <a16:creationId xmlns:a16="http://schemas.microsoft.com/office/drawing/2014/main" id="{5E2387EE-2D6E-44C2-BDE7-B6C13884B509}"/>
              </a:ext>
            </a:extLst>
          </p:cNvPr>
          <p:cNvCxnSpPr>
            <a:cxnSpLocks noChangeShapeType="1"/>
            <a:stCxn id="82947" idx="2"/>
            <a:endCxn id="82959" idx="1"/>
          </p:cNvCxnSpPr>
          <p:nvPr/>
        </p:nvCxnSpPr>
        <p:spPr bwMode="auto">
          <a:xfrm rot="16200000" flipH="1">
            <a:off x="3271058" y="4031034"/>
            <a:ext cx="670334" cy="1479306"/>
          </a:xfrm>
          <a:prstGeom prst="curvedConnector2">
            <a:avLst/>
          </a:prstGeom>
          <a:noFill/>
          <a:ln w="9525" algn="ctr">
            <a:solidFill>
              <a:srgbClr val="002A6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49" name="Curved Connector 93187">
            <a:extLst>
              <a:ext uri="{FF2B5EF4-FFF2-40B4-BE49-F238E27FC236}">
                <a16:creationId xmlns:a16="http://schemas.microsoft.com/office/drawing/2014/main" id="{82E2BD9A-A4E8-46CB-8927-92872A05F6EF}"/>
              </a:ext>
            </a:extLst>
          </p:cNvPr>
          <p:cNvCxnSpPr>
            <a:cxnSpLocks noChangeShapeType="1"/>
            <a:stCxn id="82958" idx="3"/>
            <a:endCxn id="82952" idx="2"/>
          </p:cNvCxnSpPr>
          <p:nvPr/>
        </p:nvCxnSpPr>
        <p:spPr bwMode="auto">
          <a:xfrm flipV="1">
            <a:off x="7502072" y="4523198"/>
            <a:ext cx="1404938" cy="582656"/>
          </a:xfrm>
          <a:prstGeom prst="curvedConnector2">
            <a:avLst/>
          </a:prstGeom>
          <a:noFill/>
          <a:ln w="9525" algn="ctr">
            <a:solidFill>
              <a:srgbClr val="002A6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192" name="Group 93191">
            <a:extLst>
              <a:ext uri="{FF2B5EF4-FFF2-40B4-BE49-F238E27FC236}">
                <a16:creationId xmlns:a16="http://schemas.microsoft.com/office/drawing/2014/main" id="{A29B71C9-9E15-43AA-8949-A66C1B27EF86}"/>
              </a:ext>
            </a:extLst>
          </p:cNvPr>
          <p:cNvGrpSpPr/>
          <p:nvPr/>
        </p:nvGrpSpPr>
        <p:grpSpPr>
          <a:xfrm>
            <a:off x="4351842" y="5659901"/>
            <a:ext cx="1411254" cy="326571"/>
            <a:chOff x="3619965" y="8001000"/>
            <a:chExt cx="1637834" cy="304800"/>
          </a:xfrm>
          <a:solidFill>
            <a:srgbClr val="002A6C"/>
          </a:solidFill>
        </p:grpSpPr>
        <p:sp>
          <p:nvSpPr>
            <p:cNvPr id="93190" name="Rectangle 93189">
              <a:extLst>
                <a:ext uri="{FF2B5EF4-FFF2-40B4-BE49-F238E27FC236}">
                  <a16:creationId xmlns:a16="http://schemas.microsoft.com/office/drawing/2014/main" id="{499B40EF-5C1A-4EEA-BDB4-DA4F45329752}"/>
                </a:ext>
              </a:extLst>
            </p:cNvPr>
            <p:cNvSpPr/>
            <p:nvPr/>
          </p:nvSpPr>
          <p:spPr bwMode="auto">
            <a:xfrm>
              <a:off x="3619965" y="8001000"/>
              <a:ext cx="329890" cy="304800"/>
            </a:xfrm>
            <a:prstGeom prst="rect">
              <a:avLst/>
            </a:prstGeom>
            <a:grpFill/>
            <a:ln w="9525" cap="flat" cmpd="sng" algn="ctr">
              <a:solidFill>
                <a:srgbClr val="002A6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714">
                <a:latin typeface="Times" charset="0"/>
              </a:endParaRPr>
            </a:p>
          </p:txBody>
        </p:sp>
        <p:sp>
          <p:nvSpPr>
            <p:cNvPr id="41" name="Rectangle 40">
              <a:extLst>
                <a:ext uri="{FF2B5EF4-FFF2-40B4-BE49-F238E27FC236}">
                  <a16:creationId xmlns:a16="http://schemas.microsoft.com/office/drawing/2014/main" id="{4DB554C2-CDAD-4C32-9390-5639F2F17835}"/>
                </a:ext>
              </a:extLst>
            </p:cNvPr>
            <p:cNvSpPr/>
            <p:nvPr/>
          </p:nvSpPr>
          <p:spPr bwMode="auto">
            <a:xfrm>
              <a:off x="3949854" y="8001000"/>
              <a:ext cx="1307945" cy="304800"/>
            </a:xfrm>
            <a:prstGeom prst="rect">
              <a:avLst/>
            </a:prstGeom>
            <a:solidFill>
              <a:schemeClr val="bg1"/>
            </a:solidFill>
            <a:ln w="9525" cap="flat" cmpd="sng" algn="ctr">
              <a:solidFill>
                <a:srgbClr val="002A6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ar-LB" sz="1429" dirty="0">
                  <a:solidFill>
                    <a:srgbClr val="002A6C"/>
                  </a:solidFill>
                  <a:latin typeface="Times  (Body)"/>
                </a:rPr>
                <a:t>الرصيد</a:t>
              </a:r>
              <a:r>
                <a:rPr lang="ar-LB" sz="1714" dirty="0">
                  <a:solidFill>
                    <a:srgbClr val="002A6C"/>
                  </a:solidFill>
                  <a:latin typeface="Times  (Body)"/>
                </a:rPr>
                <a:t> دائن </a:t>
              </a:r>
              <a:endParaRPr lang="en-US" sz="1714" dirty="0">
                <a:solidFill>
                  <a:srgbClr val="002A6C"/>
                </a:solidFill>
                <a:latin typeface="Times  (Body)"/>
              </a:endParaRPr>
            </a:p>
          </p:txBody>
        </p:sp>
      </p:grpSp>
      <p:grpSp>
        <p:nvGrpSpPr>
          <p:cNvPr id="43" name="Group 42">
            <a:extLst>
              <a:ext uri="{FF2B5EF4-FFF2-40B4-BE49-F238E27FC236}">
                <a16:creationId xmlns:a16="http://schemas.microsoft.com/office/drawing/2014/main" id="{ECF492D6-1001-4A50-96A1-087B26834CDE}"/>
              </a:ext>
            </a:extLst>
          </p:cNvPr>
          <p:cNvGrpSpPr/>
          <p:nvPr/>
        </p:nvGrpSpPr>
        <p:grpSpPr>
          <a:xfrm>
            <a:off x="6098182" y="5659901"/>
            <a:ext cx="1411254" cy="326571"/>
            <a:chOff x="3619965" y="8001000"/>
            <a:chExt cx="1637834" cy="304800"/>
          </a:xfrm>
          <a:solidFill>
            <a:srgbClr val="002A6C"/>
          </a:solidFill>
        </p:grpSpPr>
        <p:sp>
          <p:nvSpPr>
            <p:cNvPr id="44" name="Rectangle 43">
              <a:extLst>
                <a:ext uri="{FF2B5EF4-FFF2-40B4-BE49-F238E27FC236}">
                  <a16:creationId xmlns:a16="http://schemas.microsoft.com/office/drawing/2014/main" id="{D11D0433-1973-460B-8FC8-DC9802C77B57}"/>
                </a:ext>
              </a:extLst>
            </p:cNvPr>
            <p:cNvSpPr/>
            <p:nvPr/>
          </p:nvSpPr>
          <p:spPr bwMode="auto">
            <a:xfrm>
              <a:off x="3619965" y="8001000"/>
              <a:ext cx="329890" cy="304800"/>
            </a:xfrm>
            <a:prstGeom prst="rect">
              <a:avLst/>
            </a:prstGeom>
            <a:solidFill>
              <a:schemeClr val="accent1">
                <a:lumMod val="40000"/>
                <a:lumOff val="60000"/>
              </a:schemeClr>
            </a:solidFill>
            <a:ln w="9525" cap="flat" cmpd="sng" algn="ctr">
              <a:solidFill>
                <a:srgbClr val="56BCD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714">
                <a:latin typeface="Times" charset="0"/>
              </a:endParaRPr>
            </a:p>
          </p:txBody>
        </p:sp>
        <p:sp>
          <p:nvSpPr>
            <p:cNvPr id="45" name="Rectangle 44">
              <a:extLst>
                <a:ext uri="{FF2B5EF4-FFF2-40B4-BE49-F238E27FC236}">
                  <a16:creationId xmlns:a16="http://schemas.microsoft.com/office/drawing/2014/main" id="{C211DF52-2201-44A0-87CC-C2289340D321}"/>
                </a:ext>
              </a:extLst>
            </p:cNvPr>
            <p:cNvSpPr/>
            <p:nvPr/>
          </p:nvSpPr>
          <p:spPr bwMode="auto">
            <a:xfrm>
              <a:off x="3949854" y="8001000"/>
              <a:ext cx="1307945" cy="304800"/>
            </a:xfrm>
            <a:prstGeom prst="rect">
              <a:avLst/>
            </a:prstGeom>
            <a:solidFill>
              <a:schemeClr val="bg1"/>
            </a:solidFill>
            <a:ln w="9525" cap="flat" cmpd="sng" algn="ctr">
              <a:solidFill>
                <a:srgbClr val="002A6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ar-LB" sz="1714" dirty="0">
                  <a:solidFill>
                    <a:srgbClr val="002A6C"/>
                  </a:solidFill>
                  <a:latin typeface="Times  (Body)"/>
                </a:rPr>
                <a:t>الرّصيد مدين</a:t>
              </a:r>
              <a:endParaRPr lang="en-US" sz="1714" dirty="0">
                <a:solidFill>
                  <a:srgbClr val="002A6C"/>
                </a:solidFill>
                <a:latin typeface="Times  (Body)"/>
              </a:endParaRPr>
            </a:p>
          </p:txBody>
        </p:sp>
      </p:grpSp>
      <p:sp>
        <p:nvSpPr>
          <p:cNvPr id="82952" name="TextBox 30">
            <a:extLst>
              <a:ext uri="{FF2B5EF4-FFF2-40B4-BE49-F238E27FC236}">
                <a16:creationId xmlns:a16="http://schemas.microsoft.com/office/drawing/2014/main" id="{17C00C7B-95EA-4001-B9AE-F7E4F5B9AD20}"/>
              </a:ext>
            </a:extLst>
          </p:cNvPr>
          <p:cNvSpPr txBox="1">
            <a:spLocks noChangeArrowheads="1"/>
          </p:cNvSpPr>
          <p:nvPr/>
        </p:nvSpPr>
        <p:spPr bwMode="auto">
          <a:xfrm>
            <a:off x="7853590" y="2891982"/>
            <a:ext cx="210683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2000">
                <a:solidFill>
                  <a:srgbClr val="C00000"/>
                </a:solidFill>
                <a:latin typeface="Times  (Body)"/>
              </a:rPr>
              <a:t>فائض </a:t>
            </a:r>
            <a:r>
              <a:rPr lang="ar-LB" altLang="en-US" sz="2000">
                <a:solidFill>
                  <a:srgbClr val="002A6C"/>
                </a:solidFill>
                <a:latin typeface="Times  (Body)"/>
              </a:rPr>
              <a:t>إن تجاوزت الإيرادات  حجم النّفقات</a:t>
            </a:r>
          </a:p>
          <a:p>
            <a:pPr algn="ctr"/>
            <a:r>
              <a:rPr lang="ar-LB" altLang="en-US" sz="2000">
                <a:solidFill>
                  <a:srgbClr val="002A6C"/>
                </a:solidFill>
                <a:latin typeface="Times  (Body)"/>
              </a:rPr>
              <a:t>أو</a:t>
            </a:r>
          </a:p>
          <a:p>
            <a:pPr algn="ctr"/>
            <a:r>
              <a:rPr lang="ar-LB" altLang="en-US" sz="2000">
                <a:solidFill>
                  <a:srgbClr val="C00000"/>
                </a:solidFill>
                <a:latin typeface="Times  (Body)"/>
              </a:rPr>
              <a:t>خسارة </a:t>
            </a:r>
            <a:r>
              <a:rPr lang="ar-LB" altLang="en-US" sz="2000">
                <a:solidFill>
                  <a:srgbClr val="002A6C"/>
                </a:solidFill>
                <a:latin typeface="Times  (Body)"/>
              </a:rPr>
              <a:t>إن  تجاوزت النّفقات حجم الإيرادات</a:t>
            </a:r>
            <a:endParaRPr lang="en-US" altLang="en-US" sz="2000">
              <a:solidFill>
                <a:srgbClr val="C00000"/>
              </a:solidFill>
              <a:latin typeface="Times  (Body)"/>
            </a:endParaRPr>
          </a:p>
        </p:txBody>
      </p:sp>
      <p:sp>
        <p:nvSpPr>
          <p:cNvPr id="82953" name="TextBox 6">
            <a:extLst>
              <a:ext uri="{FF2B5EF4-FFF2-40B4-BE49-F238E27FC236}">
                <a16:creationId xmlns:a16="http://schemas.microsoft.com/office/drawing/2014/main" id="{44894244-318E-45C3-A9C6-8E67900D9AB7}"/>
              </a:ext>
            </a:extLst>
          </p:cNvPr>
          <p:cNvSpPr txBox="1">
            <a:spLocks noChangeArrowheads="1"/>
          </p:cNvSpPr>
          <p:nvPr/>
        </p:nvSpPr>
        <p:spPr bwMode="auto">
          <a:xfrm>
            <a:off x="2068286" y="1196758"/>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حساب الإيرادات والنّفقات</a:t>
            </a:r>
            <a:endParaRPr lang="ar-DZ" altLang="en-US" sz="3857" b="1">
              <a:solidFill>
                <a:srgbClr val="002A6C"/>
              </a:solidFill>
              <a:cs typeface="Times" panose="02020603050405020304" pitchFamily="18" charset="0"/>
            </a:endParaRPr>
          </a:p>
        </p:txBody>
      </p:sp>
      <p:sp>
        <p:nvSpPr>
          <p:cNvPr id="82954" name="Slide Number Placeholder 1">
            <a:extLst>
              <a:ext uri="{FF2B5EF4-FFF2-40B4-BE49-F238E27FC236}">
                <a16:creationId xmlns:a16="http://schemas.microsoft.com/office/drawing/2014/main" id="{26F835A0-4174-43BE-BED4-0B8AB490A2F6}"/>
              </a:ext>
            </a:extLst>
          </p:cNvPr>
          <p:cNvSpPr>
            <a:spLocks noGrp="1"/>
          </p:cNvSpPr>
          <p:nvPr>
            <p:ph type="sldNum" sz="quarter" idx="12"/>
          </p:nvPr>
        </p:nvSpPr>
        <p:spPr>
          <a:xfrm>
            <a:off x="8610600" y="59202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08379B-A21E-4413-8674-6EF3CE802C10}" type="slidenum">
              <a:rPr lang="en-US" altLang="en-US"/>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89AD93-C4D5-4972-9270-38E48CA47FA1}"/>
              </a:ext>
            </a:extLst>
          </p:cNvPr>
          <p:cNvSpPr txBox="1"/>
          <p:nvPr/>
        </p:nvSpPr>
        <p:spPr>
          <a:xfrm>
            <a:off x="1808617" y="2015454"/>
            <a:ext cx="8260669" cy="1147494"/>
          </a:xfrm>
          <a:prstGeom prst="rect">
            <a:avLst/>
          </a:prstGeom>
          <a:noFill/>
        </p:spPr>
        <p:txBody>
          <a:bodyPr>
            <a:spAutoFit/>
          </a:bodyPr>
          <a:lstStyle/>
          <a:p>
            <a:pPr marL="244933" indent="-244933" algn="r" rtl="1">
              <a:buClr>
                <a:srgbClr val="C00000"/>
              </a:buClr>
              <a:buFont typeface="Wingdings" panose="05000000000000000000" pitchFamily="2" charset="2"/>
              <a:buChar char="§"/>
              <a:defRPr/>
            </a:pPr>
            <a:r>
              <a:rPr lang="ar-LB" sz="1714" dirty="0">
                <a:solidFill>
                  <a:srgbClr val="002A6C"/>
                </a:solidFill>
                <a:latin typeface="Times (Body)"/>
              </a:rPr>
              <a:t>في القطاع غير الهادف للرّبح، حساب الرّبح والخسارة يعادل حساب الإيرادات والنّفقات يسجّل باعتباره ملخّص:</a:t>
            </a:r>
          </a:p>
          <a:p>
            <a:pPr marL="333382" algn="r" rtl="1">
              <a:buClr>
                <a:srgbClr val="C00000"/>
              </a:buClr>
              <a:defRPr/>
            </a:pPr>
            <a:r>
              <a:rPr lang="ar-LB" sz="1714" dirty="0">
                <a:solidFill>
                  <a:srgbClr val="002A6C"/>
                </a:solidFill>
                <a:latin typeface="Times (Body)"/>
              </a:rPr>
              <a:t>1- كافّة فئات الإيرادات والنّفقات الّتي تعود إلى تلك السّنة؛</a:t>
            </a:r>
          </a:p>
          <a:p>
            <a:pPr marL="333382" algn="r" rtl="1">
              <a:buClr>
                <a:srgbClr val="C00000"/>
              </a:buClr>
              <a:defRPr/>
            </a:pPr>
            <a:r>
              <a:rPr lang="ar-LB" sz="1714" dirty="0">
                <a:solidFill>
                  <a:srgbClr val="002A6C"/>
                </a:solidFill>
                <a:latin typeface="Times (Body)"/>
              </a:rPr>
              <a:t>2- كافّة الإيرادات الّتي لم ترد بعد واكن تعود إلى تلك السّنة الماليّة؛</a:t>
            </a:r>
          </a:p>
          <a:p>
            <a:pPr marL="333382" algn="r" rtl="1">
              <a:buClr>
                <a:srgbClr val="C00000"/>
              </a:buClr>
              <a:defRPr/>
            </a:pPr>
            <a:r>
              <a:rPr lang="ar-LB" sz="1714" dirty="0">
                <a:solidFill>
                  <a:srgbClr val="002A6C"/>
                </a:solidFill>
                <a:latin typeface="Times (Body)"/>
              </a:rPr>
              <a:t>3- كافّة المدفوعات الّتي لم تسدّد بعد ولكن تعود إلى تلك السّنة الماليّة.</a:t>
            </a:r>
          </a:p>
        </p:txBody>
      </p:sp>
      <p:pic>
        <p:nvPicPr>
          <p:cNvPr id="84995" name="Picture 4">
            <a:extLst>
              <a:ext uri="{FF2B5EF4-FFF2-40B4-BE49-F238E27FC236}">
                <a16:creationId xmlns:a16="http://schemas.microsoft.com/office/drawing/2014/main" id="{6715FEA9-D11C-45A4-862F-CB5E6F7788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1081" y="4353615"/>
            <a:ext cx="2804205"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1">
            <a:extLst>
              <a:ext uri="{FF2B5EF4-FFF2-40B4-BE49-F238E27FC236}">
                <a16:creationId xmlns:a16="http://schemas.microsoft.com/office/drawing/2014/main" id="{D8BCE3F5-8448-4ACC-831D-439A390E9919}"/>
              </a:ext>
            </a:extLst>
          </p:cNvPr>
          <p:cNvSpPr>
            <a:spLocks noChangeArrowheads="1"/>
          </p:cNvSpPr>
          <p:nvPr/>
        </p:nvSpPr>
        <p:spPr bwMode="auto">
          <a:xfrm>
            <a:off x="4844143" y="3529250"/>
            <a:ext cx="5225143" cy="114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spcBef>
                <a:spcPct val="0"/>
              </a:spcBef>
              <a:buClr>
                <a:srgbClr val="C00000"/>
              </a:buClr>
              <a:buFont typeface="Wingdings" panose="05000000000000000000" pitchFamily="2" charset="2"/>
              <a:buChar char="§"/>
            </a:pPr>
            <a:r>
              <a:rPr lang="ar-LB" altLang="en-US" sz="1714">
                <a:solidFill>
                  <a:srgbClr val="002A6C"/>
                </a:solidFill>
                <a:latin typeface="Times (Body)"/>
              </a:rPr>
              <a:t>يظهر الفرق بين إجمالي الإيرادات وإجمالي النّفقات في الخلاصة، ويتمّ التّعبير عنه إمّا:</a:t>
            </a:r>
          </a:p>
          <a:p>
            <a:pPr algn="r" rtl="1">
              <a:spcBef>
                <a:spcPct val="0"/>
              </a:spcBef>
              <a:buClr>
                <a:srgbClr val="C00000"/>
              </a:buClr>
              <a:buFont typeface="Wingdings" panose="05000000000000000000" pitchFamily="2" charset="2"/>
              <a:buChar char="§"/>
            </a:pPr>
            <a:r>
              <a:rPr lang="ar-LB" altLang="en-US" sz="1714">
                <a:solidFill>
                  <a:srgbClr val="002A6C"/>
                </a:solidFill>
                <a:latin typeface="Times (Body)"/>
              </a:rPr>
              <a:t>1- فائض الإيرادات على النّفقات في حال الفائض، أو</a:t>
            </a:r>
          </a:p>
          <a:p>
            <a:pPr algn="r" rtl="1">
              <a:spcBef>
                <a:spcPct val="0"/>
              </a:spcBef>
              <a:buClr>
                <a:srgbClr val="C00000"/>
              </a:buClr>
              <a:buFont typeface="Wingdings" panose="05000000000000000000" pitchFamily="2" charset="2"/>
              <a:buChar char="§"/>
            </a:pPr>
            <a:r>
              <a:rPr lang="ar-LB" altLang="en-US" sz="1714">
                <a:solidFill>
                  <a:srgbClr val="002A6C"/>
                </a:solidFill>
                <a:latin typeface="Times (Body)"/>
              </a:rPr>
              <a:t>2- زيادة النّفقات على الإيرادات في حال العجز.</a:t>
            </a:r>
          </a:p>
        </p:txBody>
      </p:sp>
      <p:sp>
        <p:nvSpPr>
          <p:cNvPr id="84997" name="Rectangle 2">
            <a:extLst>
              <a:ext uri="{FF2B5EF4-FFF2-40B4-BE49-F238E27FC236}">
                <a16:creationId xmlns:a16="http://schemas.microsoft.com/office/drawing/2014/main" id="{60DAE73F-AA72-43A0-9074-F7C56429C638}"/>
              </a:ext>
            </a:extLst>
          </p:cNvPr>
          <p:cNvSpPr>
            <a:spLocks noChangeArrowheads="1"/>
          </p:cNvSpPr>
          <p:nvPr/>
        </p:nvSpPr>
        <p:spPr bwMode="auto">
          <a:xfrm>
            <a:off x="4844143" y="5043044"/>
            <a:ext cx="5225143" cy="88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r" rtl="1">
              <a:spcBef>
                <a:spcPct val="0"/>
              </a:spcBef>
              <a:buClr>
                <a:srgbClr val="C00000"/>
              </a:buClr>
              <a:buFont typeface="Wingdings" panose="05000000000000000000" pitchFamily="2" charset="2"/>
              <a:buChar char="§"/>
            </a:pPr>
            <a:r>
              <a:rPr lang="ar-LB" altLang="en-US" sz="1714">
                <a:solidFill>
                  <a:srgbClr val="002A6C"/>
                </a:solidFill>
                <a:latin typeface="Times (Body)"/>
              </a:rPr>
              <a:t>ثمّ يتمّ إدراج هذا الرّقم الزّائد في الميزانيّة ضمن الأموال المتراكمة الرّئيسيّة. وتجدر الإشارة إلى أنّه يجب أن تتوفّر دائمًا ميزانيّة مرفقة لنفس التّاريخ يتمّ إعداد الإيرادات والنفقات من خلالها.</a:t>
            </a:r>
          </a:p>
        </p:txBody>
      </p:sp>
      <p:sp>
        <p:nvSpPr>
          <p:cNvPr id="84998" name="TextBox 6">
            <a:extLst>
              <a:ext uri="{FF2B5EF4-FFF2-40B4-BE49-F238E27FC236}">
                <a16:creationId xmlns:a16="http://schemas.microsoft.com/office/drawing/2014/main" id="{24039192-3231-4946-ADA9-F01BA156BEBB}"/>
              </a:ext>
            </a:extLst>
          </p:cNvPr>
          <p:cNvSpPr txBox="1">
            <a:spLocks noChangeArrowheads="1"/>
          </p:cNvSpPr>
          <p:nvPr/>
        </p:nvSpPr>
        <p:spPr bwMode="auto">
          <a:xfrm>
            <a:off x="2068286" y="1196758"/>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حساب الإيرادات والنّفقات</a:t>
            </a:r>
            <a:endParaRPr lang="ar-DZ" altLang="en-US" sz="3857" b="1">
              <a:solidFill>
                <a:srgbClr val="002A6C"/>
              </a:solidFill>
              <a:cs typeface="Times" panose="02020603050405020304" pitchFamily="18" charset="0"/>
            </a:endParaRPr>
          </a:p>
        </p:txBody>
      </p:sp>
      <p:sp>
        <p:nvSpPr>
          <p:cNvPr id="84999" name="Slide Number Placeholder 1">
            <a:extLst>
              <a:ext uri="{FF2B5EF4-FFF2-40B4-BE49-F238E27FC236}">
                <a16:creationId xmlns:a16="http://schemas.microsoft.com/office/drawing/2014/main" id="{C6A1C942-9C63-4AF1-990F-6FAEA08737D9}"/>
              </a:ext>
            </a:extLst>
          </p:cNvPr>
          <p:cNvSpPr>
            <a:spLocks noGrp="1"/>
          </p:cNvSpPr>
          <p:nvPr>
            <p:ph type="sldNum" sz="quarter" idx="12"/>
          </p:nvPr>
        </p:nvSpPr>
        <p:spPr>
          <a:xfrm>
            <a:off x="8610600" y="59202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F0DB66-8178-4560-B1AD-266C5D01F99C}" type="slidenum">
              <a:rPr lang="en-US" altLang="en-US"/>
              <a:pPr/>
              <a:t>72</a:t>
            </a:fld>
            <a:endParaRPr lang="en-US" altLang="en-US"/>
          </a:p>
        </p:txBody>
      </p:sp>
      <p:sp>
        <p:nvSpPr>
          <p:cNvPr id="85001" name="TextBox 2">
            <a:extLst>
              <a:ext uri="{FF2B5EF4-FFF2-40B4-BE49-F238E27FC236}">
                <a16:creationId xmlns:a16="http://schemas.microsoft.com/office/drawing/2014/main" id="{F1D7C310-BD2E-4EDD-95D9-9C1CAC7FD39D}"/>
              </a:ext>
            </a:extLst>
          </p:cNvPr>
          <p:cNvSpPr txBox="1">
            <a:spLocks noChangeArrowheads="1"/>
          </p:cNvSpPr>
          <p:nvPr/>
        </p:nvSpPr>
        <p:spPr bwMode="auto">
          <a:xfrm>
            <a:off x="2449286" y="4709669"/>
            <a:ext cx="1143000" cy="356123"/>
          </a:xfrm>
          <a:prstGeom prst="rect">
            <a:avLst/>
          </a:prstGeom>
          <a:solidFill>
            <a:srgbClr val="5F7F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ar-LB" altLang="en-US" sz="1714">
                <a:solidFill>
                  <a:schemeClr val="bg1"/>
                </a:solidFill>
              </a:rPr>
              <a:t>ايرادات</a:t>
            </a:r>
            <a:endParaRPr lang="en-US" altLang="en-US" sz="1714">
              <a:solidFill>
                <a:schemeClr val="bg1"/>
              </a:solidFill>
            </a:endParaRPr>
          </a:p>
        </p:txBody>
      </p:sp>
      <p:sp>
        <p:nvSpPr>
          <p:cNvPr id="85002" name="TextBox 10">
            <a:extLst>
              <a:ext uri="{FF2B5EF4-FFF2-40B4-BE49-F238E27FC236}">
                <a16:creationId xmlns:a16="http://schemas.microsoft.com/office/drawing/2014/main" id="{95A20CD9-3D59-4C44-A1F6-253CEA4D291B}"/>
              </a:ext>
            </a:extLst>
          </p:cNvPr>
          <p:cNvSpPr txBox="1">
            <a:spLocks noChangeArrowheads="1"/>
          </p:cNvSpPr>
          <p:nvPr/>
        </p:nvSpPr>
        <p:spPr bwMode="auto">
          <a:xfrm>
            <a:off x="3102429" y="5275500"/>
            <a:ext cx="1143000" cy="356123"/>
          </a:xfrm>
          <a:prstGeom prst="rect">
            <a:avLst/>
          </a:prstGeom>
          <a:gradFill rotWithShape="1">
            <a:gsLst>
              <a:gs pos="0">
                <a:srgbClr val="66140E"/>
              </a:gs>
              <a:gs pos="50000">
                <a:srgbClr val="952219"/>
              </a:gs>
              <a:gs pos="100000">
                <a:srgbClr val="B22B1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ar-LB" altLang="en-US" sz="1714">
                <a:solidFill>
                  <a:schemeClr val="bg1"/>
                </a:solidFill>
              </a:rPr>
              <a:t>نفقات</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a:extLst>
              <a:ext uri="{FF2B5EF4-FFF2-40B4-BE49-F238E27FC236}">
                <a16:creationId xmlns:a16="http://schemas.microsoft.com/office/drawing/2014/main" id="{9D0C4E7D-AA0D-4CCD-A1AE-09B752274ADD}"/>
              </a:ext>
            </a:extLst>
          </p:cNvPr>
          <p:cNvSpPr txBox="1">
            <a:spLocks noChangeArrowheads="1"/>
          </p:cNvSpPr>
          <p:nvPr/>
        </p:nvSpPr>
        <p:spPr bwMode="auto">
          <a:xfrm>
            <a:off x="1675946" y="4172888"/>
            <a:ext cx="9015499" cy="142070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altLang="en-US" sz="1286"/>
          </a:p>
        </p:txBody>
      </p:sp>
      <p:sp>
        <p:nvSpPr>
          <p:cNvPr id="87043" name="TextBox 2">
            <a:extLst>
              <a:ext uri="{FF2B5EF4-FFF2-40B4-BE49-F238E27FC236}">
                <a16:creationId xmlns:a16="http://schemas.microsoft.com/office/drawing/2014/main" id="{3D72F3C7-395F-4EA1-94AB-A914E459FE01}"/>
              </a:ext>
            </a:extLst>
          </p:cNvPr>
          <p:cNvSpPr txBox="1">
            <a:spLocks noChangeArrowheads="1"/>
          </p:cNvSpPr>
          <p:nvPr/>
        </p:nvSpPr>
        <p:spPr bwMode="auto">
          <a:xfrm>
            <a:off x="2449285" y="4484801"/>
            <a:ext cx="7511143" cy="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2857" dirty="0">
                <a:solidFill>
                  <a:schemeClr val="bg1"/>
                </a:solidFill>
                <a:latin typeface="Times  (Body)"/>
              </a:rPr>
              <a:t>في المنظّمات الّتي لا تبغي الرّبح:</a:t>
            </a:r>
          </a:p>
          <a:p>
            <a:pPr algn="ctr"/>
            <a:r>
              <a:rPr lang="ar-LB" altLang="en-US" sz="2857" b="1" dirty="0">
                <a:solidFill>
                  <a:schemeClr val="bg1"/>
                </a:solidFill>
                <a:latin typeface="Times  (Body)"/>
              </a:rPr>
              <a:t>الأصول – الخصوم = صافي الأصول</a:t>
            </a:r>
          </a:p>
        </p:txBody>
      </p:sp>
      <p:sp>
        <p:nvSpPr>
          <p:cNvPr id="87044" name="Rectangle 3">
            <a:extLst>
              <a:ext uri="{FF2B5EF4-FFF2-40B4-BE49-F238E27FC236}">
                <a16:creationId xmlns:a16="http://schemas.microsoft.com/office/drawing/2014/main" id="{606DD4C2-3D42-4E0D-9FB1-E151FF7239AE}"/>
              </a:ext>
            </a:extLst>
          </p:cNvPr>
          <p:cNvSpPr>
            <a:spLocks noChangeArrowheads="1"/>
          </p:cNvSpPr>
          <p:nvPr/>
        </p:nvSpPr>
        <p:spPr bwMode="auto">
          <a:xfrm>
            <a:off x="2068286" y="2619375"/>
            <a:ext cx="8273143" cy="15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LB" altLang="en-US" sz="3143" b="1" i="1">
                <a:solidFill>
                  <a:srgbClr val="002A6C"/>
                </a:solidFill>
                <a:latin typeface="Times  (Body)"/>
              </a:rPr>
              <a:t>تلخّص</a:t>
            </a:r>
            <a:r>
              <a:rPr lang="ar-LB" altLang="en-US" sz="3143" b="1" i="1">
                <a:solidFill>
                  <a:srgbClr val="C00000"/>
                </a:solidFill>
                <a:latin typeface="Times  (Body)"/>
              </a:rPr>
              <a:t> الميزانيّة</a:t>
            </a:r>
            <a:r>
              <a:rPr lang="ar-LB" altLang="en-US" sz="3143" b="1" i="1">
                <a:solidFill>
                  <a:srgbClr val="002A6C"/>
                </a:solidFill>
                <a:latin typeface="Times  (Body)"/>
              </a:rPr>
              <a:t> أصول وخصوم الشّركة وحقوق المساهين في فترة محدّدة من الزّمن.</a:t>
            </a:r>
          </a:p>
          <a:p>
            <a:pPr algn="ctr"/>
            <a:r>
              <a:rPr lang="ar-LB" altLang="en-US" sz="3143" b="1">
                <a:solidFill>
                  <a:srgbClr val="C00000"/>
                </a:solidFill>
                <a:latin typeface="Times  (Body)"/>
              </a:rPr>
              <a:t>الأصول = الخصوم + الحقوق</a:t>
            </a:r>
          </a:p>
        </p:txBody>
      </p:sp>
      <p:sp>
        <p:nvSpPr>
          <p:cNvPr id="87045" name="Slide Number Placeholder 1">
            <a:extLst>
              <a:ext uri="{FF2B5EF4-FFF2-40B4-BE49-F238E27FC236}">
                <a16:creationId xmlns:a16="http://schemas.microsoft.com/office/drawing/2014/main" id="{6ACEB88F-F18E-4A24-8E5F-E8ACD025B990}"/>
              </a:ext>
            </a:extLst>
          </p:cNvPr>
          <p:cNvSpPr>
            <a:spLocks noGrp="1"/>
          </p:cNvSpPr>
          <p:nvPr>
            <p:ph type="sldNum" sz="quarter" idx="12"/>
          </p:nvPr>
        </p:nvSpPr>
        <p:spPr>
          <a:xfrm>
            <a:off x="8076974" y="6291036"/>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5A2260-7E1A-478E-BDA7-72E0800EE912}" type="slidenum">
              <a:rPr lang="en-US" altLang="en-US"/>
              <a:pPr/>
              <a:t>73</a:t>
            </a:fld>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BDB286B-3F82-48CE-8D49-83281F8D875B}"/>
              </a:ext>
            </a:extLst>
          </p:cNvPr>
          <p:cNvGraphicFramePr>
            <a:graphicFrameLocks noGrp="1"/>
          </p:cNvGraphicFramePr>
          <p:nvPr>
            <p:extLst>
              <p:ext uri="{D42A27DB-BD31-4B8C-83A1-F6EECF244321}">
                <p14:modId xmlns:p14="http://schemas.microsoft.com/office/powerpoint/2010/main" val="1986786247"/>
              </p:ext>
            </p:extLst>
          </p:nvPr>
        </p:nvGraphicFramePr>
        <p:xfrm>
          <a:off x="1905000" y="1711136"/>
          <a:ext cx="8436428" cy="4536846"/>
        </p:xfrm>
        <a:graphic>
          <a:graphicData uri="http://schemas.openxmlformats.org/drawingml/2006/table">
            <a:tbl>
              <a:tblPr>
                <a:tableStyleId>{5C22544A-7EE6-4342-B048-85BDC9FD1C3A}</a:tableStyleId>
              </a:tblPr>
              <a:tblGrid>
                <a:gridCol w="6251454">
                  <a:extLst>
                    <a:ext uri="{9D8B030D-6E8A-4147-A177-3AD203B41FA5}">
                      <a16:colId xmlns:a16="http://schemas.microsoft.com/office/drawing/2014/main" val="20000"/>
                    </a:ext>
                  </a:extLst>
                </a:gridCol>
                <a:gridCol w="2184974">
                  <a:extLst>
                    <a:ext uri="{9D8B030D-6E8A-4147-A177-3AD203B41FA5}">
                      <a16:colId xmlns:a16="http://schemas.microsoft.com/office/drawing/2014/main" val="20001"/>
                    </a:ext>
                  </a:extLst>
                </a:gridCol>
              </a:tblGrid>
              <a:tr h="268074">
                <a:tc>
                  <a:txBody>
                    <a:bodyPr/>
                    <a:lstStyle/>
                    <a:p>
                      <a:pPr algn="ctr" rtl="1" fontAlgn="b"/>
                      <a:r>
                        <a:rPr lang="ar-LB" sz="1700" b="1" u="none" strike="noStrike" dirty="0">
                          <a:solidFill>
                            <a:srgbClr val="C00000"/>
                          </a:solidFill>
                          <a:effectLst/>
                          <a:latin typeface="Times  (Body)"/>
                        </a:rPr>
                        <a:t>الوصف</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b="1" i="0" u="none" strike="noStrike" dirty="0">
                          <a:solidFill>
                            <a:srgbClr val="C00000"/>
                          </a:solidFill>
                          <a:effectLst/>
                          <a:latin typeface="Times  (Body)"/>
                        </a:rPr>
                        <a:t>المكوّن</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0"/>
                  </a:ext>
                </a:extLst>
              </a:tr>
              <a:tr h="268074">
                <a:tc>
                  <a:txBody>
                    <a:bodyPr/>
                    <a:lstStyle/>
                    <a:p>
                      <a:pPr marL="228600" indent="0" algn="r" rtl="1" fontAlgn="b"/>
                      <a:r>
                        <a:rPr lang="ar-LB" sz="1700" u="none" strike="noStrike" dirty="0">
                          <a:solidFill>
                            <a:srgbClr val="C00000"/>
                          </a:solidFill>
                          <a:effectLst/>
                          <a:latin typeface="Times  (Body)"/>
                        </a:rPr>
                        <a:t>الأصول الأقلّ</a:t>
                      </a:r>
                      <a:r>
                        <a:rPr lang="ar-LB" sz="1700" u="none" strike="noStrike" baseline="0" dirty="0">
                          <a:solidFill>
                            <a:srgbClr val="C00000"/>
                          </a:solidFill>
                          <a:effectLst/>
                          <a:latin typeface="Times  (Body)"/>
                        </a:rPr>
                        <a:t> سيولة – تلك الّتي تدوم قيمتها إكثر من سنة واحدة</a:t>
                      </a:r>
                      <a:endParaRPr lang="en-US" sz="1700" b="0" i="0" u="none" strike="noStrike" dirty="0">
                        <a:solidFill>
                          <a:srgbClr val="C00000"/>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b="1" u="none" strike="noStrike" dirty="0">
                          <a:solidFill>
                            <a:srgbClr val="C00000"/>
                          </a:solidFill>
                          <a:effectLst/>
                          <a:latin typeface="Times  (Body)"/>
                        </a:rPr>
                        <a:t>الأصول الثّابتة</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1"/>
                  </a:ext>
                </a:extLst>
              </a:tr>
              <a:tr h="268074">
                <a:tc>
                  <a:txBody>
                    <a:bodyPr/>
                    <a:lstStyle/>
                    <a:p>
                      <a:pPr marL="228600" indent="0" algn="r" rtl="1" fontAlgn="b"/>
                      <a:r>
                        <a:rPr lang="ar-LB" sz="1700" u="none" strike="noStrike" dirty="0">
                          <a:solidFill>
                            <a:srgbClr val="C00000"/>
                          </a:solidFill>
                          <a:effectLst/>
                          <a:latin typeface="Times  (Body)"/>
                        </a:rPr>
                        <a:t>الأصول الأكثر سيولة</a:t>
                      </a:r>
                      <a:r>
                        <a:rPr lang="ar-LB" sz="1700" u="none" strike="noStrike" baseline="0" dirty="0">
                          <a:solidFill>
                            <a:srgbClr val="C00000"/>
                          </a:solidFill>
                          <a:effectLst/>
                          <a:latin typeface="Times  (Body)"/>
                        </a:rPr>
                        <a:t> – (عادة) تلك الّتي يمكن تحولها إلي أموال خلال سنة واحدة</a:t>
                      </a:r>
                      <a:endParaRPr lang="en-US" sz="1700" b="0" i="0" u="none" strike="noStrike" dirty="0">
                        <a:solidFill>
                          <a:srgbClr val="C00000"/>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b="1" u="none" strike="noStrike" dirty="0">
                          <a:solidFill>
                            <a:srgbClr val="C00000"/>
                          </a:solidFill>
                          <a:effectLst/>
                          <a:latin typeface="Times  (Body)"/>
                        </a:rPr>
                        <a:t>الأصول الحاليّة</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2"/>
                  </a:ext>
                </a:extLst>
              </a:tr>
              <a:tr h="268074">
                <a:tc>
                  <a:txBody>
                    <a:bodyPr/>
                    <a:lstStyle/>
                    <a:p>
                      <a:pPr marL="228600" indent="0" algn="r" rtl="1" fontAlgn="b"/>
                      <a:r>
                        <a:rPr lang="ar-LB" sz="1700" u="none" strike="noStrike" dirty="0">
                          <a:solidFill>
                            <a:srgbClr val="002A6C"/>
                          </a:solidFill>
                          <a:effectLst/>
                          <a:latin typeface="Times  (Body)"/>
                        </a:rPr>
                        <a:t>الأموال المدفوعة في المصرف أو نقدًا</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النّقد</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3"/>
                  </a:ext>
                </a:extLst>
              </a:tr>
              <a:tr h="268074">
                <a:tc>
                  <a:txBody>
                    <a:bodyPr/>
                    <a:lstStyle/>
                    <a:p>
                      <a:pPr marL="228600" indent="0" algn="r" rtl="1" fontAlgn="b"/>
                      <a:r>
                        <a:rPr lang="ar-LB" sz="1700" u="none" strike="noStrike" dirty="0">
                          <a:solidFill>
                            <a:srgbClr val="002A6C"/>
                          </a:solidFill>
                          <a:effectLst/>
                          <a:latin typeface="Times  (Body)"/>
                        </a:rPr>
                        <a:t>الأموال المستحقّة للمنظّمة مثل القروض وفواتير المبيعات غير المدفوعة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المدينون </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4"/>
                  </a:ext>
                </a:extLst>
              </a:tr>
              <a:tr h="268074">
                <a:tc>
                  <a:txBody>
                    <a:bodyPr/>
                    <a:lstStyle/>
                    <a:p>
                      <a:pPr marL="228600" indent="0" algn="r" rtl="1" fontAlgn="b"/>
                      <a:r>
                        <a:rPr lang="ar-LB" sz="1700" u="none" strike="noStrike" dirty="0">
                          <a:solidFill>
                            <a:srgbClr val="002A6C"/>
                          </a:solidFill>
                          <a:effectLst/>
                          <a:latin typeface="Times  (Body)"/>
                        </a:rPr>
                        <a:t>قيمة سلع يدفع ثمنها مقدّمًا،</a:t>
                      </a:r>
                      <a:r>
                        <a:rPr lang="ar-LB" sz="1700" u="none" strike="noStrike" baseline="0" dirty="0">
                          <a:solidFill>
                            <a:srgbClr val="002A6C"/>
                          </a:solidFill>
                          <a:effectLst/>
                          <a:latin typeface="Times  (Body)"/>
                        </a:rPr>
                        <a:t> مثل أقساط التّامين أو استئجار المعدّات</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المدفوعات المسبقة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5"/>
                  </a:ext>
                </a:extLst>
              </a:tr>
              <a:tr h="268074">
                <a:tc>
                  <a:txBody>
                    <a:bodyPr/>
                    <a:lstStyle/>
                    <a:p>
                      <a:pPr marL="228600" indent="0" algn="r" rtl="1" fontAlgn="b"/>
                      <a:r>
                        <a:rPr lang="ar-LB" sz="1700" u="none" strike="noStrike" dirty="0">
                          <a:solidFill>
                            <a:srgbClr val="002A6C"/>
                          </a:solidFill>
                          <a:effectLst/>
                          <a:latin typeface="Times  (Body)"/>
                        </a:rPr>
                        <a:t>المنح المستحقّة للمنظّمة لمشاربع بدأت في فترة التّقرير</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المنح المستحقّة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6"/>
                  </a:ext>
                </a:extLst>
              </a:tr>
              <a:tr h="268074">
                <a:tc>
                  <a:txBody>
                    <a:bodyPr/>
                    <a:lstStyle/>
                    <a:p>
                      <a:pPr marL="228600" indent="0" algn="r" rtl="1" fontAlgn="b"/>
                      <a:r>
                        <a:rPr lang="ar-LB" sz="1700" u="none" strike="noStrike" dirty="0">
                          <a:solidFill>
                            <a:srgbClr val="002A6C"/>
                          </a:solidFill>
                          <a:effectLst/>
                          <a:latin typeface="Times  (Body)"/>
                        </a:rPr>
                        <a:t>قيمة المواد الخام أو اللوازم مثل المنشورات أو </a:t>
                      </a:r>
                      <a:r>
                        <a:rPr lang="en-US" sz="1700" u="none" strike="noStrike" dirty="0">
                          <a:solidFill>
                            <a:srgbClr val="002A6C"/>
                          </a:solidFill>
                          <a:effectLst/>
                          <a:latin typeface="Times  (Body)"/>
                        </a:rPr>
                        <a:t>T-Shirts</a:t>
                      </a:r>
                      <a:r>
                        <a:rPr lang="en-US" sz="1700" u="none" strike="noStrike" baseline="0" dirty="0">
                          <a:solidFill>
                            <a:srgbClr val="002A6C"/>
                          </a:solidFill>
                          <a:effectLst/>
                          <a:latin typeface="Times  (Body)"/>
                        </a:rPr>
                        <a:t> </a:t>
                      </a:r>
                      <a:r>
                        <a:rPr lang="ar-LB" sz="1700" u="none" strike="noStrike" dirty="0">
                          <a:solidFill>
                            <a:srgbClr val="002A6C"/>
                          </a:solidFill>
                          <a:effectLst/>
                          <a:latin typeface="Times  (Body)"/>
                        </a:rPr>
                        <a:t>للبيع</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المخزون</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7"/>
                  </a:ext>
                </a:extLst>
              </a:tr>
              <a:tr h="268074">
                <a:tc>
                  <a:txBody>
                    <a:bodyPr/>
                    <a:lstStyle/>
                    <a:p>
                      <a:pPr marL="228600" indent="0" algn="r" rtl="1" fontAlgn="b"/>
                      <a:r>
                        <a:rPr lang="ar-LB" sz="1700" u="none" strike="noStrike" dirty="0">
                          <a:solidFill>
                            <a:srgbClr val="C00000"/>
                          </a:solidFill>
                          <a:effectLst/>
                          <a:latin typeface="Times  (Body)"/>
                        </a:rPr>
                        <a:t>تلك الّتي تدفع في غضون سنة واحدة من نهاية العام</a:t>
                      </a:r>
                      <a:endParaRPr lang="en-US" sz="1700" b="0" i="0" u="none" strike="noStrike" dirty="0">
                        <a:solidFill>
                          <a:srgbClr val="C00000"/>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b="1" u="none" strike="noStrike" dirty="0">
                          <a:solidFill>
                            <a:srgbClr val="C00000"/>
                          </a:solidFill>
                          <a:effectLst/>
                          <a:latin typeface="Times  (Body)"/>
                        </a:rPr>
                        <a:t>الخصوم الحاليّة</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8"/>
                  </a:ext>
                </a:extLst>
              </a:tr>
              <a:tr h="529344">
                <a:tc>
                  <a:txBody>
                    <a:bodyPr/>
                    <a:lstStyle/>
                    <a:p>
                      <a:pPr marL="228600" indent="0" algn="r" rtl="1" fontAlgn="b"/>
                      <a:r>
                        <a:rPr lang="ar-LB" sz="1700" u="none" strike="noStrike" dirty="0">
                          <a:solidFill>
                            <a:srgbClr val="002A6C"/>
                          </a:solidFill>
                          <a:effectLst/>
                          <a:latin typeface="Times  (Body)"/>
                        </a:rPr>
                        <a:t>الأموال المستحقّة من قبل المنظّمة</a:t>
                      </a:r>
                      <a:r>
                        <a:rPr lang="ar-LB" sz="1700" u="none" strike="noStrike" baseline="0" dirty="0">
                          <a:solidFill>
                            <a:srgbClr val="002A6C"/>
                          </a:solidFill>
                          <a:effectLst/>
                          <a:latin typeface="Times  (Body)"/>
                        </a:rPr>
                        <a:t> في نهاية السّنة مثل السّحب على المكشوف من البنك والفواتير غير المدفوعة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الدّائنون والمستحقّات</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09"/>
                  </a:ext>
                </a:extLst>
              </a:tr>
              <a:tr h="529344">
                <a:tc>
                  <a:txBody>
                    <a:bodyPr/>
                    <a:lstStyle/>
                    <a:p>
                      <a:pPr marL="228600" indent="0" algn="r" rtl="1" fontAlgn="b"/>
                      <a:r>
                        <a:rPr lang="ar-LB" sz="1700" u="none" strike="noStrike" dirty="0">
                          <a:solidFill>
                            <a:srgbClr val="002A6C"/>
                          </a:solidFill>
                          <a:effectLst/>
                          <a:latin typeface="Times  (Body)"/>
                        </a:rPr>
                        <a:t>المنح الواردة لغرض معيّن ولكن لم يتمّ إنفاقها حتّى الآن بشكل كامل، لذلك تمّ حملها</a:t>
                      </a:r>
                      <a:r>
                        <a:rPr lang="ar-LB" sz="1700" u="none" strike="noStrike" baseline="0" dirty="0">
                          <a:solidFill>
                            <a:srgbClr val="002A6C"/>
                          </a:solidFill>
                          <a:effectLst/>
                          <a:latin typeface="Times  (Body)"/>
                        </a:rPr>
                        <a:t> إلى السّنة الماليّة القادمة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المنح المسبقة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10"/>
                  </a:ext>
                </a:extLst>
              </a:tr>
              <a:tr h="268074">
                <a:tc>
                  <a:txBody>
                    <a:bodyPr/>
                    <a:lstStyle/>
                    <a:p>
                      <a:pPr marL="228600" indent="0" algn="r" rtl="1" fontAlgn="b"/>
                      <a:r>
                        <a:rPr lang="ar-LB" sz="1700" u="none" strike="noStrike" dirty="0">
                          <a:solidFill>
                            <a:srgbClr val="C00000"/>
                          </a:solidFill>
                          <a:effectLst/>
                          <a:latin typeface="Times  (Body)"/>
                        </a:rPr>
                        <a:t>الإلتزامات</a:t>
                      </a:r>
                      <a:r>
                        <a:rPr lang="ar-LB" sz="1700" u="none" strike="noStrike" baseline="0" dirty="0">
                          <a:solidFill>
                            <a:srgbClr val="C00000"/>
                          </a:solidFill>
                          <a:effectLst/>
                          <a:latin typeface="Times  (Body)"/>
                        </a:rPr>
                        <a:t> على المدى الطّويل والأموال العامّة</a:t>
                      </a:r>
                      <a:endParaRPr lang="en-US" sz="1700" b="0" i="0" u="none" strike="noStrike" dirty="0">
                        <a:solidFill>
                          <a:srgbClr val="C00000"/>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b="1" u="none" strike="noStrike" dirty="0">
                          <a:solidFill>
                            <a:srgbClr val="C00000"/>
                          </a:solidFill>
                          <a:effectLst/>
                          <a:latin typeface="Times  (Body)"/>
                        </a:rPr>
                        <a:t>الخصوم الأخرى</a:t>
                      </a:r>
                      <a:endParaRPr lang="en-US" sz="1700" b="1" i="0" u="none" strike="noStrike" dirty="0">
                        <a:solidFill>
                          <a:srgbClr val="C00000"/>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11"/>
                  </a:ext>
                </a:extLst>
              </a:tr>
              <a:tr h="529344">
                <a:tc>
                  <a:txBody>
                    <a:bodyPr/>
                    <a:lstStyle/>
                    <a:p>
                      <a:pPr marL="228600" indent="0" algn="r" rtl="1" fontAlgn="b"/>
                      <a:r>
                        <a:rPr lang="ar-LB" sz="1700" u="none" strike="noStrike" dirty="0">
                          <a:solidFill>
                            <a:srgbClr val="002A6C"/>
                          </a:solidFill>
                          <a:effectLst/>
                          <a:latin typeface="Times  (Body)"/>
                        </a:rPr>
                        <a:t>الأموال الّتي يتمّ تخصيصها لأغراض محدّدة، على سبيل المثال</a:t>
                      </a:r>
                      <a:r>
                        <a:rPr lang="ar-LB" sz="1700" u="none" strike="noStrike" baseline="0" dirty="0">
                          <a:solidFill>
                            <a:srgbClr val="002A6C"/>
                          </a:solidFill>
                          <a:effectLst/>
                          <a:latin typeface="Times  (Body)"/>
                        </a:rPr>
                        <a:t> استبدال المعدّات. على الرّغم من أنّ الأموال مخصّصة، فإنّها تشكّل جزءًا من الأموال العامّة للمنظّمة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الأموال الإحتياطيّة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12"/>
                  </a:ext>
                </a:extLst>
              </a:tr>
              <a:tr h="268074">
                <a:tc>
                  <a:txBody>
                    <a:bodyPr/>
                    <a:lstStyle/>
                    <a:p>
                      <a:pPr marL="228600" indent="0" algn="r" rtl="1" fontAlgn="b"/>
                      <a:r>
                        <a:rPr lang="ar-LB" sz="1700" u="none" strike="noStrike" dirty="0">
                          <a:solidFill>
                            <a:srgbClr val="002A6C"/>
                          </a:solidFill>
                          <a:effectLst/>
                          <a:latin typeface="Times  (Body)"/>
                        </a:rPr>
                        <a:t>الفائض المتراكم من الإيرادات مقابل</a:t>
                      </a:r>
                      <a:r>
                        <a:rPr lang="ar-LB" sz="1700" u="none" strike="noStrike" baseline="0" dirty="0">
                          <a:solidFill>
                            <a:srgbClr val="002A6C"/>
                          </a:solidFill>
                          <a:effectLst/>
                          <a:latin typeface="Times  (Body)"/>
                        </a:rPr>
                        <a:t> النّفقات الّتي تحقّقت منذ افتتاح المؤسّسة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tc>
                  <a:txBody>
                    <a:bodyPr/>
                    <a:lstStyle/>
                    <a:p>
                      <a:pPr algn="r" rtl="1" fontAlgn="ctr"/>
                      <a:r>
                        <a:rPr lang="ar-LB" sz="1700" u="none" strike="noStrike" dirty="0">
                          <a:solidFill>
                            <a:srgbClr val="002A6C"/>
                          </a:solidFill>
                          <a:effectLst/>
                          <a:latin typeface="Times  (Body)"/>
                        </a:rPr>
                        <a:t>- الأموال</a:t>
                      </a:r>
                      <a:r>
                        <a:rPr lang="ar-LB" sz="1700" u="none" strike="noStrike" baseline="0" dirty="0">
                          <a:solidFill>
                            <a:srgbClr val="002A6C"/>
                          </a:solidFill>
                          <a:effectLst/>
                          <a:latin typeface="Times  (Body)"/>
                        </a:rPr>
                        <a:t> المتراكمة</a:t>
                      </a:r>
                      <a:endParaRPr lang="en-US" sz="1700" b="0" i="0" u="none" strike="noStrike" dirty="0">
                        <a:solidFill>
                          <a:srgbClr val="002A6C"/>
                        </a:solidFill>
                        <a:effectLst/>
                        <a:latin typeface="Times  (Body)"/>
                      </a:endParaRPr>
                    </a:p>
                  </a:txBody>
                  <a:tcPr marL="6804" marR="6804" marT="6804" marB="0" anchor="ctr">
                    <a:solidFill>
                      <a:schemeClr val="bg1">
                        <a:lumMod val="75000"/>
                        <a:alpha val="15000"/>
                      </a:schemeClr>
                    </a:solidFill>
                  </a:tcPr>
                </a:tc>
                <a:extLst>
                  <a:ext uri="{0D108BD9-81ED-4DB2-BD59-A6C34878D82A}">
                    <a16:rowId xmlns:a16="http://schemas.microsoft.com/office/drawing/2014/main" val="10013"/>
                  </a:ext>
                </a:extLst>
              </a:tr>
            </a:tbl>
          </a:graphicData>
        </a:graphic>
      </p:graphicFrame>
      <p:sp>
        <p:nvSpPr>
          <p:cNvPr id="89137" name="TextBox 6">
            <a:extLst>
              <a:ext uri="{FF2B5EF4-FFF2-40B4-BE49-F238E27FC236}">
                <a16:creationId xmlns:a16="http://schemas.microsoft.com/office/drawing/2014/main" id="{689FBD10-E191-4BFD-8431-737A418CAFF9}"/>
              </a:ext>
            </a:extLst>
          </p:cNvPr>
          <p:cNvSpPr txBox="1">
            <a:spLocks noChangeArrowheads="1"/>
          </p:cNvSpPr>
          <p:nvPr/>
        </p:nvSpPr>
        <p:spPr bwMode="auto">
          <a:xfrm>
            <a:off x="2068286" y="936664"/>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الميزانيّة</a:t>
            </a:r>
            <a:endParaRPr lang="ar-DZ" altLang="en-US" sz="3857" b="1">
              <a:solidFill>
                <a:srgbClr val="002A6C"/>
              </a:solidFill>
              <a:cs typeface="Times" panose="02020603050405020304" pitchFamily="18" charset="0"/>
            </a:endParaRPr>
          </a:p>
        </p:txBody>
      </p:sp>
      <p:sp>
        <p:nvSpPr>
          <p:cNvPr id="89138" name="Slide Number Placeholder 1">
            <a:extLst>
              <a:ext uri="{FF2B5EF4-FFF2-40B4-BE49-F238E27FC236}">
                <a16:creationId xmlns:a16="http://schemas.microsoft.com/office/drawing/2014/main" id="{B1D112A4-507F-4B18-8E0D-8BCA8AB08F0D}"/>
              </a:ext>
            </a:extLst>
          </p:cNvPr>
          <p:cNvSpPr>
            <a:spLocks noGrp="1"/>
          </p:cNvSpPr>
          <p:nvPr>
            <p:ph type="sldNum" sz="quarter" idx="12"/>
          </p:nvPr>
        </p:nvSpPr>
        <p:spPr>
          <a:xfrm>
            <a:off x="8058831" y="6200360"/>
            <a:ext cx="1905000" cy="458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E77EF9-4887-4282-A2B0-A5F91FF6C068}" type="slidenum">
              <a:rPr lang="en-US" altLang="en-US"/>
              <a:pPr/>
              <a:t>74</a:t>
            </a:fld>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Box 5">
            <a:extLst>
              <a:ext uri="{FF2B5EF4-FFF2-40B4-BE49-F238E27FC236}">
                <a16:creationId xmlns:a16="http://schemas.microsoft.com/office/drawing/2014/main" id="{C85636A2-F930-412F-A4FE-4E4E56F53DF1}"/>
              </a:ext>
            </a:extLst>
          </p:cNvPr>
          <p:cNvSpPr txBox="1">
            <a:spLocks noChangeArrowheads="1"/>
          </p:cNvSpPr>
          <p:nvPr/>
        </p:nvSpPr>
        <p:spPr bwMode="auto">
          <a:xfrm>
            <a:off x="1877785" y="2574388"/>
            <a:ext cx="8687051" cy="2308324"/>
          </a:xfrm>
          <a:prstGeom prst="rect">
            <a:avLst/>
          </a:prstGeom>
          <a:solidFill>
            <a:srgbClr val="C00000"/>
          </a:solidFill>
          <a:ln>
            <a:noFill/>
          </a:ln>
        </p:spPr>
        <p:txBody>
          <a:bodyPr wrap="square">
            <a:spAutoFit/>
          </a:bodyPr>
          <a:lstStyle/>
          <a:p>
            <a:pPr algn="ctr"/>
            <a:r>
              <a:rPr lang="ar-LB" altLang="en-US" sz="2400" dirty="0">
                <a:solidFill>
                  <a:schemeClr val="bg1"/>
                </a:solidFill>
              </a:rPr>
              <a:t>توقّعات التّدفّقات النّقديّة هي خطّة (شهريّة عادة) تبرز الإيرادات والمدفوعات النّقديّة للمنظّمة، الميزانيّة النّقديّة (فائض/خسارة) بالإضافة إلى الرصيد النقدي الافتتاحية والختامي.</a:t>
            </a:r>
          </a:p>
          <a:p>
            <a:pPr algn="ctr"/>
            <a:endParaRPr lang="ar-LB" altLang="en-US" sz="2400" dirty="0">
              <a:solidFill>
                <a:schemeClr val="bg1"/>
              </a:solidFill>
            </a:endParaRPr>
          </a:p>
          <a:p>
            <a:pPr algn="ctr"/>
            <a:r>
              <a:rPr lang="ar-LB" altLang="en-US" sz="2400" dirty="0">
                <a:solidFill>
                  <a:schemeClr val="bg1"/>
                </a:solidFill>
              </a:rPr>
              <a:t>يكون إيجابيًّا في حال تجاوز الرّصيد الختامي الرصيد الافتتاحي، ويكون سلبيًّا في حال العكس.</a:t>
            </a:r>
          </a:p>
        </p:txBody>
      </p:sp>
      <p:sp>
        <p:nvSpPr>
          <p:cNvPr id="91140" name="TextBox 4">
            <a:extLst>
              <a:ext uri="{FF2B5EF4-FFF2-40B4-BE49-F238E27FC236}">
                <a16:creationId xmlns:a16="http://schemas.microsoft.com/office/drawing/2014/main" id="{A4EFEE16-5034-4308-BF84-1626C202A5B2}"/>
              </a:ext>
            </a:extLst>
          </p:cNvPr>
          <p:cNvSpPr txBox="1">
            <a:spLocks noChangeArrowheads="1"/>
          </p:cNvSpPr>
          <p:nvPr/>
        </p:nvSpPr>
        <p:spPr bwMode="auto">
          <a:xfrm>
            <a:off x="2068286" y="1632857"/>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توقّعات التّدفقات النّقديّة</a:t>
            </a:r>
          </a:p>
        </p:txBody>
      </p:sp>
      <p:sp>
        <p:nvSpPr>
          <p:cNvPr id="91141" name="Slide Number Placeholder 1">
            <a:extLst>
              <a:ext uri="{FF2B5EF4-FFF2-40B4-BE49-F238E27FC236}">
                <a16:creationId xmlns:a16="http://schemas.microsoft.com/office/drawing/2014/main" id="{7BA14EE3-1980-4CAC-92AA-55CAE1F3846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153641-259E-4855-9C48-C6EC011FD085}" type="slidenum">
              <a:rPr lang="en-US" altLang="en-US"/>
              <a:pPr/>
              <a:t>75</a:t>
            </a:fld>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46E270D-B668-4BF6-B263-CCA3E59644C5}"/>
              </a:ext>
            </a:extLst>
          </p:cNvPr>
          <p:cNvSpPr>
            <a:spLocks noChangeArrowheads="1"/>
          </p:cNvSpPr>
          <p:nvPr/>
        </p:nvSpPr>
        <p:spPr bwMode="auto">
          <a:xfrm>
            <a:off x="6439384" y="2159572"/>
            <a:ext cx="4666880" cy="437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300">
                <a:solidFill>
                  <a:schemeClr val="tx1"/>
                </a:solidFill>
                <a:latin typeface="Arial" panose="020B0604020202020204" pitchFamily="34" charset="0"/>
              </a:defRPr>
            </a:lvl1pPr>
            <a:lvl2pPr marL="1039813" indent="-400050">
              <a:spcBef>
                <a:spcPct val="20000"/>
              </a:spcBef>
              <a:buChar char="–"/>
              <a:defRPr sz="2800">
                <a:solidFill>
                  <a:schemeClr val="tx1"/>
                </a:solidFill>
                <a:latin typeface="Arial" panose="020B0604020202020204" pitchFamily="34" charset="0"/>
              </a:defRPr>
            </a:lvl2pPr>
            <a:lvl3pPr marL="1600200" indent="-319088">
              <a:spcBef>
                <a:spcPct val="20000"/>
              </a:spcBef>
              <a:buChar char="•"/>
              <a:defRPr>
                <a:solidFill>
                  <a:schemeClr val="tx1"/>
                </a:solidFill>
                <a:latin typeface="Arial" panose="020B0604020202020204" pitchFamily="34" charset="0"/>
              </a:defRPr>
            </a:lvl3pPr>
            <a:lvl4pPr marL="2239963" indent="-319088">
              <a:spcBef>
                <a:spcPct val="20000"/>
              </a:spcBef>
              <a:buChar char="–"/>
              <a:defRPr sz="2200">
                <a:solidFill>
                  <a:schemeClr val="tx1"/>
                </a:solidFill>
                <a:latin typeface="Arial" panose="020B0604020202020204" pitchFamily="34" charset="0"/>
              </a:defRPr>
            </a:lvl4pPr>
            <a:lvl5pPr marL="2879725" indent="-319088">
              <a:spcBef>
                <a:spcPct val="20000"/>
              </a:spcBef>
              <a:buChar char="»"/>
              <a:defRPr sz="2200">
                <a:solidFill>
                  <a:schemeClr val="tx1"/>
                </a:solidFill>
                <a:latin typeface="Arial" panose="020B0604020202020204" pitchFamily="34" charset="0"/>
              </a:defRPr>
            </a:lvl5pPr>
            <a:lvl6pPr marL="3336925" indent="-319088" eaLnBrk="0" fontAlgn="base" hangingPunct="0">
              <a:spcBef>
                <a:spcPct val="20000"/>
              </a:spcBef>
              <a:spcAft>
                <a:spcPct val="0"/>
              </a:spcAft>
              <a:buChar char="»"/>
              <a:defRPr sz="2200">
                <a:solidFill>
                  <a:schemeClr val="tx1"/>
                </a:solidFill>
                <a:latin typeface="Arial" panose="020B0604020202020204" pitchFamily="34" charset="0"/>
              </a:defRPr>
            </a:lvl6pPr>
            <a:lvl7pPr marL="3794125" indent="-319088" eaLnBrk="0" fontAlgn="base" hangingPunct="0">
              <a:spcBef>
                <a:spcPct val="20000"/>
              </a:spcBef>
              <a:spcAft>
                <a:spcPct val="0"/>
              </a:spcAft>
              <a:buChar char="»"/>
              <a:defRPr sz="2200">
                <a:solidFill>
                  <a:schemeClr val="tx1"/>
                </a:solidFill>
                <a:latin typeface="Arial" panose="020B0604020202020204" pitchFamily="34" charset="0"/>
              </a:defRPr>
            </a:lvl7pPr>
            <a:lvl8pPr marL="4251325" indent="-319088" eaLnBrk="0" fontAlgn="base" hangingPunct="0">
              <a:spcBef>
                <a:spcPct val="20000"/>
              </a:spcBef>
              <a:spcAft>
                <a:spcPct val="0"/>
              </a:spcAft>
              <a:buChar char="»"/>
              <a:defRPr sz="2200">
                <a:solidFill>
                  <a:schemeClr val="tx1"/>
                </a:solidFill>
                <a:latin typeface="Arial" panose="020B0604020202020204" pitchFamily="34" charset="0"/>
              </a:defRPr>
            </a:lvl8pPr>
            <a:lvl9pPr marL="4708525"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rtl="1">
              <a:spcBef>
                <a:spcPct val="0"/>
              </a:spcBef>
              <a:buClr>
                <a:srgbClr val="C00000"/>
              </a:buClr>
              <a:buFont typeface="Wingdings" panose="05000000000000000000" pitchFamily="2" charset="2"/>
              <a:buChar char="ü"/>
            </a:pPr>
            <a:r>
              <a:rPr lang="ar-LB" altLang="en-US" sz="2143" dirty="0">
                <a:solidFill>
                  <a:srgbClr val="002A6C"/>
                </a:solidFill>
                <a:latin typeface="Times  (Body)"/>
              </a:rPr>
              <a:t>إنّ مستوى التدفقّات النقديّة يدل على قدرة المنظمة على الوفاء بالتزاماتها المالية</a:t>
            </a:r>
          </a:p>
          <a:p>
            <a:pPr algn="just" rtl="1">
              <a:spcBef>
                <a:spcPct val="0"/>
              </a:spcBef>
              <a:buClr>
                <a:srgbClr val="C00000"/>
              </a:buClr>
              <a:buFont typeface="Wingdings" panose="05000000000000000000" pitchFamily="2" charset="2"/>
              <a:buChar char="ü"/>
            </a:pPr>
            <a:endParaRPr lang="ar-LB" altLang="en-US" sz="2143" dirty="0">
              <a:solidFill>
                <a:srgbClr val="002A6C"/>
              </a:solidFill>
              <a:latin typeface="Times  (Body)"/>
            </a:endParaRPr>
          </a:p>
          <a:p>
            <a:pPr algn="just" rtl="1">
              <a:spcBef>
                <a:spcPct val="0"/>
              </a:spcBef>
              <a:buClr>
                <a:srgbClr val="C00000"/>
              </a:buClr>
              <a:buFont typeface="Wingdings" panose="05000000000000000000" pitchFamily="2" charset="2"/>
              <a:buChar char="ü"/>
            </a:pPr>
            <a:r>
              <a:rPr lang="ar-LB" altLang="en-US" sz="2143" dirty="0">
                <a:solidFill>
                  <a:srgbClr val="002A6C"/>
                </a:solidFill>
                <a:latin typeface="Times  (Body)"/>
              </a:rPr>
              <a:t>إنّ مستوى التدفقّات النقديّة ليس بالضّرورة مؤشّرًا جيّدًا لأداء المنظّمة</a:t>
            </a:r>
          </a:p>
          <a:p>
            <a:pPr algn="just" rtl="1">
              <a:spcBef>
                <a:spcPct val="0"/>
              </a:spcBef>
              <a:buClr>
                <a:srgbClr val="C00000"/>
              </a:buClr>
              <a:buFont typeface="Wingdings" panose="05000000000000000000" pitchFamily="2" charset="2"/>
              <a:buChar char="ü"/>
            </a:pPr>
            <a:endParaRPr lang="en-US" altLang="en-US" sz="2143" dirty="0">
              <a:solidFill>
                <a:srgbClr val="002A6C"/>
              </a:solidFill>
              <a:latin typeface="Times  (Body)"/>
            </a:endParaRPr>
          </a:p>
          <a:p>
            <a:pPr algn="just" rtl="1">
              <a:spcBef>
                <a:spcPct val="0"/>
              </a:spcBef>
              <a:buClr>
                <a:srgbClr val="C00000"/>
              </a:buClr>
              <a:buFont typeface="Wingdings" panose="05000000000000000000" pitchFamily="2" charset="2"/>
              <a:buChar char="ü"/>
            </a:pPr>
            <a:r>
              <a:rPr lang="ar-LB" altLang="en-US" sz="2143" dirty="0">
                <a:solidFill>
                  <a:srgbClr val="002A6C"/>
                </a:solidFill>
                <a:latin typeface="Times  (Body)"/>
              </a:rPr>
              <a:t>إنّ مستوى مرتفع من التّدفّقات النّقديّة لا يعني بالضّرورة وجود فائض</a:t>
            </a:r>
          </a:p>
          <a:p>
            <a:pPr algn="just" rtl="1">
              <a:spcBef>
                <a:spcPct val="0"/>
              </a:spcBef>
              <a:buClr>
                <a:srgbClr val="C00000"/>
              </a:buClr>
              <a:buFont typeface="Wingdings" panose="05000000000000000000" pitchFamily="2" charset="2"/>
              <a:buChar char="ü"/>
            </a:pPr>
            <a:endParaRPr lang="en-US" altLang="en-US" sz="2143" dirty="0">
              <a:solidFill>
                <a:srgbClr val="002A6C"/>
              </a:solidFill>
              <a:latin typeface="Times  (Body)"/>
            </a:endParaRPr>
          </a:p>
          <a:p>
            <a:pPr algn="just" rtl="1">
              <a:spcBef>
                <a:spcPct val="0"/>
              </a:spcBef>
              <a:buClr>
                <a:srgbClr val="C00000"/>
              </a:buClr>
              <a:buFont typeface="Wingdings" panose="05000000000000000000" pitchFamily="2" charset="2"/>
              <a:buChar char="ü"/>
            </a:pPr>
            <a:r>
              <a:rPr lang="ar-LB" altLang="en-US" sz="2143" dirty="0">
                <a:solidFill>
                  <a:srgbClr val="002A6C"/>
                </a:solidFill>
                <a:latin typeface="Times  (Body)"/>
              </a:rPr>
              <a:t>إنّ مستوى مرتفع من الفائض لا يرتبط مباشرةً بوجود مستوى إيجابي أو مرتفع من التّدفّقات النّقديّة</a:t>
            </a:r>
          </a:p>
          <a:p>
            <a:pPr algn="just" rtl="1">
              <a:spcBef>
                <a:spcPct val="0"/>
              </a:spcBef>
              <a:buClr>
                <a:srgbClr val="C00000"/>
              </a:buClr>
              <a:buFont typeface="Wingdings" panose="05000000000000000000" pitchFamily="2" charset="2"/>
              <a:buChar char="ü"/>
            </a:pPr>
            <a:endParaRPr lang="ar-LB" altLang="en-US" sz="2143" dirty="0">
              <a:solidFill>
                <a:srgbClr val="002A6C"/>
              </a:solidFill>
              <a:latin typeface="Times  (Body)"/>
            </a:endParaRPr>
          </a:p>
        </p:txBody>
      </p:sp>
      <p:pic>
        <p:nvPicPr>
          <p:cNvPr id="93187" name="Picture 3">
            <a:extLst>
              <a:ext uri="{FF2B5EF4-FFF2-40B4-BE49-F238E27FC236}">
                <a16:creationId xmlns:a16="http://schemas.microsoft.com/office/drawing/2014/main" id="{58F878E5-4354-48CC-9DD0-C6DC5EB117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9438" y="2394857"/>
            <a:ext cx="4192134" cy="374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6">
            <a:extLst>
              <a:ext uri="{FF2B5EF4-FFF2-40B4-BE49-F238E27FC236}">
                <a16:creationId xmlns:a16="http://schemas.microsoft.com/office/drawing/2014/main" id="{A445E483-4868-4141-9428-AEB38638A277}"/>
              </a:ext>
            </a:extLst>
          </p:cNvPr>
          <p:cNvSpPr txBox="1">
            <a:spLocks noChangeArrowheads="1"/>
          </p:cNvSpPr>
          <p:nvPr/>
        </p:nvSpPr>
        <p:spPr bwMode="auto">
          <a:xfrm>
            <a:off x="2384455" y="1121916"/>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توقّعات التّدفقات النّقديّة</a:t>
            </a:r>
          </a:p>
        </p:txBody>
      </p:sp>
      <p:sp>
        <p:nvSpPr>
          <p:cNvPr id="93189" name="Slide Number Placeholder 1">
            <a:extLst>
              <a:ext uri="{FF2B5EF4-FFF2-40B4-BE49-F238E27FC236}">
                <a16:creationId xmlns:a16="http://schemas.microsoft.com/office/drawing/2014/main" id="{A93D51BE-6788-4555-BD4B-24EECF5621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A8CE39-2014-48F5-9C4B-78AE98675B2A}" type="slidenum">
              <a:rPr lang="en-US" altLang="en-US"/>
              <a:pPr/>
              <a:t>76</a:t>
            </a:fld>
            <a:endParaRPr lang="en-US" altLang="en-US"/>
          </a:p>
        </p:txBody>
      </p:sp>
      <p:sp>
        <p:nvSpPr>
          <p:cNvPr id="93191" name="TextBox 3">
            <a:extLst>
              <a:ext uri="{FF2B5EF4-FFF2-40B4-BE49-F238E27FC236}">
                <a16:creationId xmlns:a16="http://schemas.microsoft.com/office/drawing/2014/main" id="{B2B1A0C1-FFDC-47A7-AFE8-98ACC9FD6ABD}"/>
              </a:ext>
            </a:extLst>
          </p:cNvPr>
          <p:cNvSpPr txBox="1">
            <a:spLocks noChangeArrowheads="1"/>
          </p:cNvSpPr>
          <p:nvPr/>
        </p:nvSpPr>
        <p:spPr bwMode="auto">
          <a:xfrm>
            <a:off x="5061857" y="2626179"/>
            <a:ext cx="816429" cy="97167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5714"/>
          </a:p>
        </p:txBody>
      </p:sp>
      <p:sp>
        <p:nvSpPr>
          <p:cNvPr id="93192" name="TextBox 2">
            <a:extLst>
              <a:ext uri="{FF2B5EF4-FFF2-40B4-BE49-F238E27FC236}">
                <a16:creationId xmlns:a16="http://schemas.microsoft.com/office/drawing/2014/main" id="{2183E21E-80D3-4E67-979F-6BEFB80DE3D5}"/>
              </a:ext>
            </a:extLst>
          </p:cNvPr>
          <p:cNvSpPr txBox="1">
            <a:spLocks noChangeArrowheads="1"/>
          </p:cNvSpPr>
          <p:nvPr/>
        </p:nvSpPr>
        <p:spPr bwMode="auto">
          <a:xfrm>
            <a:off x="5013099" y="2626179"/>
            <a:ext cx="762000" cy="6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1714" b="1">
                <a:solidFill>
                  <a:srgbClr val="68696C"/>
                </a:solidFill>
                <a:cs typeface="Times" panose="02020603050405020304" pitchFamily="18" charset="0"/>
              </a:rPr>
              <a:t>التّدفقات النّقديّة</a:t>
            </a:r>
          </a:p>
        </p:txBody>
      </p:sp>
      <p:sp>
        <p:nvSpPr>
          <p:cNvPr id="93193" name="TextBox 9">
            <a:extLst>
              <a:ext uri="{FF2B5EF4-FFF2-40B4-BE49-F238E27FC236}">
                <a16:creationId xmlns:a16="http://schemas.microsoft.com/office/drawing/2014/main" id="{6F66BF3D-6654-4F76-BD69-2F5C40F9E6A4}"/>
              </a:ext>
            </a:extLst>
          </p:cNvPr>
          <p:cNvSpPr txBox="1">
            <a:spLocks noChangeArrowheads="1"/>
          </p:cNvSpPr>
          <p:nvPr/>
        </p:nvSpPr>
        <p:spPr bwMode="auto">
          <a:xfrm>
            <a:off x="2340428" y="2558143"/>
            <a:ext cx="816429" cy="97167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5714"/>
          </a:p>
        </p:txBody>
      </p:sp>
      <p:sp>
        <p:nvSpPr>
          <p:cNvPr id="93194" name="TextBox 10">
            <a:extLst>
              <a:ext uri="{FF2B5EF4-FFF2-40B4-BE49-F238E27FC236}">
                <a16:creationId xmlns:a16="http://schemas.microsoft.com/office/drawing/2014/main" id="{D7CAD92D-0CC7-45A6-A241-2242FD6BF267}"/>
              </a:ext>
            </a:extLst>
          </p:cNvPr>
          <p:cNvSpPr txBox="1">
            <a:spLocks noChangeArrowheads="1"/>
          </p:cNvSpPr>
          <p:nvPr/>
        </p:nvSpPr>
        <p:spPr bwMode="auto">
          <a:xfrm>
            <a:off x="2296206" y="2681742"/>
            <a:ext cx="762000" cy="6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1714" b="1">
                <a:solidFill>
                  <a:srgbClr val="68696C"/>
                </a:solidFill>
                <a:cs typeface="Times" panose="02020603050405020304" pitchFamily="18" charset="0"/>
              </a:rPr>
              <a:t>التّدفقات النّقديّة</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54A29F86-123B-46AC-8A96-4F2617FB2B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13" t="30527" r="23280" b="9473"/>
          <a:stretch>
            <a:fillRect/>
          </a:stretch>
        </p:blipFill>
        <p:spPr bwMode="auto">
          <a:xfrm>
            <a:off x="1796143" y="2433411"/>
            <a:ext cx="8708571"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Box 4">
            <a:extLst>
              <a:ext uri="{FF2B5EF4-FFF2-40B4-BE49-F238E27FC236}">
                <a16:creationId xmlns:a16="http://schemas.microsoft.com/office/drawing/2014/main" id="{37455D47-37FB-41FB-9394-68D22A8D3F79}"/>
              </a:ext>
            </a:extLst>
          </p:cNvPr>
          <p:cNvSpPr txBox="1">
            <a:spLocks noChangeArrowheads="1"/>
          </p:cNvSpPr>
          <p:nvPr/>
        </p:nvSpPr>
        <p:spPr bwMode="auto">
          <a:xfrm>
            <a:off x="2068286" y="1632857"/>
            <a:ext cx="8109857" cy="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LB" altLang="en-US" sz="3857" b="1">
                <a:solidFill>
                  <a:srgbClr val="002A6C"/>
                </a:solidFill>
                <a:cs typeface="Times" panose="02020603050405020304" pitchFamily="18" charset="0"/>
              </a:rPr>
              <a:t>توقّعات التّدفقات النّقديّة</a:t>
            </a:r>
          </a:p>
        </p:txBody>
      </p:sp>
      <p:sp>
        <p:nvSpPr>
          <p:cNvPr id="95236" name="Slide Number Placeholder 1">
            <a:extLst>
              <a:ext uri="{FF2B5EF4-FFF2-40B4-BE49-F238E27FC236}">
                <a16:creationId xmlns:a16="http://schemas.microsoft.com/office/drawing/2014/main" id="{A310A6BE-257B-46C0-99A1-947D6C05A7B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FB7783-7245-47FA-95E3-950EB8C6951D}" type="slidenum">
              <a:rPr lang="en-US" altLang="en-US"/>
              <a:pPr/>
              <a:t>77</a:t>
            </a:fld>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DF5254C-CC81-4C58-B42A-65B27276E5A6}"/>
              </a:ext>
            </a:extLst>
          </p:cNvPr>
          <p:cNvSpPr txBox="1"/>
          <p:nvPr/>
        </p:nvSpPr>
        <p:spPr>
          <a:xfrm>
            <a:off x="152400" y="1188821"/>
            <a:ext cx="11915774" cy="5516242"/>
          </a:xfrm>
          <a:prstGeom prst="rect">
            <a:avLst/>
          </a:prstGeom>
          <a:solidFill>
            <a:srgbClr val="002060"/>
          </a:solidFill>
        </p:spPr>
        <p:txBody>
          <a:bodyPr vert="horz" wrap="none" lIns="91440" tIns="45720" rIns="91440" bIns="45720" rtlCol="0" anchor="ctr">
            <a:normAutofit/>
          </a:bodyPr>
          <a:lstStyle/>
          <a:p>
            <a:pPr algn="l"/>
            <a:endParaRPr lang="en-US" dirty="0"/>
          </a:p>
        </p:txBody>
      </p:sp>
      <p:pic>
        <p:nvPicPr>
          <p:cNvPr id="19" name="Picture 18">
            <a:hlinkClick r:id="rId2"/>
            <a:extLst>
              <a:ext uri="{FF2B5EF4-FFF2-40B4-BE49-F238E27FC236}">
                <a16:creationId xmlns:a16="http://schemas.microsoft.com/office/drawing/2014/main" id="{AD5A325C-C4EE-452B-91CC-9F26CDE64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718" y="2475374"/>
            <a:ext cx="769582" cy="769582"/>
          </a:xfrm>
          <a:prstGeom prst="rect">
            <a:avLst/>
          </a:prstGeom>
        </p:spPr>
      </p:pic>
      <p:pic>
        <p:nvPicPr>
          <p:cNvPr id="20" name="Picture 19">
            <a:hlinkClick r:id="rId4"/>
            <a:extLst>
              <a:ext uri="{FF2B5EF4-FFF2-40B4-BE49-F238E27FC236}">
                <a16:creationId xmlns:a16="http://schemas.microsoft.com/office/drawing/2014/main" id="{08ED441A-DE19-46FA-8FFD-F5702C90B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025" y="3689469"/>
            <a:ext cx="685800" cy="685800"/>
          </a:xfrm>
          <a:prstGeom prst="rect">
            <a:avLst/>
          </a:prstGeom>
        </p:spPr>
      </p:pic>
      <p:pic>
        <p:nvPicPr>
          <p:cNvPr id="21" name="Picture 20">
            <a:hlinkClick r:id="rId6"/>
            <a:extLst>
              <a:ext uri="{FF2B5EF4-FFF2-40B4-BE49-F238E27FC236}">
                <a16:creationId xmlns:a16="http://schemas.microsoft.com/office/drawing/2014/main" id="{E2AF17F5-BEBC-4466-9B5E-CA564530E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452" y="4858890"/>
            <a:ext cx="685800" cy="685800"/>
          </a:xfrm>
          <a:prstGeom prst="rect">
            <a:avLst/>
          </a:prstGeom>
        </p:spPr>
      </p:pic>
      <p:pic>
        <p:nvPicPr>
          <p:cNvPr id="22" name="Picture 21">
            <a:hlinkClick r:id="rId8"/>
            <a:extLst>
              <a:ext uri="{FF2B5EF4-FFF2-40B4-BE49-F238E27FC236}">
                <a16:creationId xmlns:a16="http://schemas.microsoft.com/office/drawing/2014/main" id="{49ED5C03-E323-4CA6-ABBB-729E7EAA04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2580" y="5670319"/>
            <a:ext cx="842689" cy="842689"/>
          </a:xfrm>
          <a:prstGeom prst="rect">
            <a:avLst/>
          </a:prstGeom>
        </p:spPr>
      </p:pic>
      <p:pic>
        <p:nvPicPr>
          <p:cNvPr id="23" name="Picture 22">
            <a:hlinkClick r:id="rId10"/>
            <a:extLst>
              <a:ext uri="{FF2B5EF4-FFF2-40B4-BE49-F238E27FC236}">
                <a16:creationId xmlns:a16="http://schemas.microsoft.com/office/drawing/2014/main" id="{11EDD8D9-7653-41B5-A5D7-4167AD0519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8202" y="4714246"/>
            <a:ext cx="975088" cy="975088"/>
          </a:xfrm>
          <a:prstGeom prst="rect">
            <a:avLst/>
          </a:prstGeom>
        </p:spPr>
      </p:pic>
      <p:sp>
        <p:nvSpPr>
          <p:cNvPr id="24" name="TextBox 23">
            <a:extLst>
              <a:ext uri="{FF2B5EF4-FFF2-40B4-BE49-F238E27FC236}">
                <a16:creationId xmlns:a16="http://schemas.microsoft.com/office/drawing/2014/main" id="{9E17D6BC-2C57-40C7-8DF9-6F5EE6ED71DC}"/>
              </a:ext>
            </a:extLst>
          </p:cNvPr>
          <p:cNvSpPr txBox="1"/>
          <p:nvPr/>
        </p:nvSpPr>
        <p:spPr>
          <a:xfrm>
            <a:off x="1368685" y="1963462"/>
            <a:ext cx="1779904" cy="243996"/>
          </a:xfrm>
          <a:prstGeom prst="rect">
            <a:avLst/>
          </a:prstGeom>
          <a:noFill/>
        </p:spPr>
        <p:txBody>
          <a:bodyPr vert="horz" wrap="none" lIns="91440" tIns="45720" rIns="91440" bIns="45720" rtlCol="0" anchor="ctr">
            <a:noAutofit/>
          </a:bodyPr>
          <a:lstStyle/>
          <a:p>
            <a:pPr algn="ctr"/>
            <a:r>
              <a:rPr lang="en-US" sz="3200" b="1" dirty="0">
                <a:solidFill>
                  <a:schemeClr val="bg1"/>
                </a:solidFill>
              </a:rPr>
              <a:t>@CSPLebanon</a:t>
            </a:r>
          </a:p>
        </p:txBody>
      </p:sp>
      <p:sp>
        <p:nvSpPr>
          <p:cNvPr id="25" name="TextBox 24">
            <a:extLst>
              <a:ext uri="{FF2B5EF4-FFF2-40B4-BE49-F238E27FC236}">
                <a16:creationId xmlns:a16="http://schemas.microsoft.com/office/drawing/2014/main" id="{97C88283-C0A2-472A-B2B7-BE9F58883A70}"/>
              </a:ext>
            </a:extLst>
          </p:cNvPr>
          <p:cNvSpPr txBox="1"/>
          <p:nvPr/>
        </p:nvSpPr>
        <p:spPr>
          <a:xfrm>
            <a:off x="6905624" y="5815438"/>
            <a:ext cx="2400301" cy="552450"/>
          </a:xfrm>
          <a:prstGeom prst="rect">
            <a:avLst/>
          </a:prstGeom>
          <a:noFill/>
        </p:spPr>
        <p:txBody>
          <a:bodyPr vert="horz" wrap="none" lIns="91440" tIns="45720" rIns="91440" bIns="45720" rtlCol="0" anchor="ctr">
            <a:noAutofit/>
          </a:bodyPr>
          <a:lstStyle/>
          <a:p>
            <a:pPr algn="l"/>
            <a:r>
              <a:rPr lang="en-US" sz="2800" b="1" dirty="0">
                <a:solidFill>
                  <a:schemeClr val="bg1"/>
                </a:solidFill>
                <a:latin typeface="Gill Sans MT" panose="020B0502020104020203" pitchFamily="34" charset="0"/>
              </a:rPr>
              <a:t>info@csplebanon.org</a:t>
            </a:r>
          </a:p>
        </p:txBody>
      </p:sp>
      <p:sp>
        <p:nvSpPr>
          <p:cNvPr id="30" name="Arrow: Bent 29">
            <a:extLst>
              <a:ext uri="{FF2B5EF4-FFF2-40B4-BE49-F238E27FC236}">
                <a16:creationId xmlns:a16="http://schemas.microsoft.com/office/drawing/2014/main" id="{FC54A5AD-852D-49D1-8889-6CCE8DE847CB}"/>
              </a:ext>
            </a:extLst>
          </p:cNvPr>
          <p:cNvSpPr/>
          <p:nvPr/>
        </p:nvSpPr>
        <p:spPr bwMode="auto">
          <a:xfrm>
            <a:off x="1247350" y="2524253"/>
            <a:ext cx="1046711" cy="4180810"/>
          </a:xfrm>
          <a:prstGeom prst="bentArrow">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nchor="ctr"/>
          <a:lstStyle/>
          <a:p>
            <a:pPr algn="l"/>
            <a:endParaRPr lang="en-US" dirty="0"/>
          </a:p>
        </p:txBody>
      </p:sp>
      <p:sp>
        <p:nvSpPr>
          <p:cNvPr id="31" name="Arrow: Bent 30">
            <a:extLst>
              <a:ext uri="{FF2B5EF4-FFF2-40B4-BE49-F238E27FC236}">
                <a16:creationId xmlns:a16="http://schemas.microsoft.com/office/drawing/2014/main" id="{47C7A94B-D39B-4BF6-98C5-41A2087E134C}"/>
              </a:ext>
            </a:extLst>
          </p:cNvPr>
          <p:cNvSpPr/>
          <p:nvPr/>
        </p:nvSpPr>
        <p:spPr bwMode="auto">
          <a:xfrm rot="5400000">
            <a:off x="1818902" y="3922439"/>
            <a:ext cx="879470" cy="685800"/>
          </a:xfrm>
          <a:prstGeom prst="bentArrow">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nchor="ctr"/>
          <a:lstStyle/>
          <a:p>
            <a:pPr algn="l"/>
            <a:endParaRPr lang="en-US" dirty="0"/>
          </a:p>
        </p:txBody>
      </p:sp>
      <p:sp>
        <p:nvSpPr>
          <p:cNvPr id="32" name="Arrow: Bent 31">
            <a:extLst>
              <a:ext uri="{FF2B5EF4-FFF2-40B4-BE49-F238E27FC236}">
                <a16:creationId xmlns:a16="http://schemas.microsoft.com/office/drawing/2014/main" id="{8DD47C63-0A32-42DA-86A9-8A507DCB522E}"/>
              </a:ext>
            </a:extLst>
          </p:cNvPr>
          <p:cNvSpPr/>
          <p:nvPr/>
        </p:nvSpPr>
        <p:spPr bwMode="auto">
          <a:xfrm>
            <a:off x="459876" y="3734700"/>
            <a:ext cx="3848100" cy="685800"/>
          </a:xfrm>
          <a:prstGeom prst="bentArrow">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nchor="ctr"/>
          <a:lstStyle/>
          <a:p>
            <a:pPr algn="l"/>
            <a:endParaRPr lang="en-US" dirty="0"/>
          </a:p>
        </p:txBody>
      </p:sp>
      <p:sp>
        <p:nvSpPr>
          <p:cNvPr id="35" name="Arrow: Left-Right-Up 34">
            <a:extLst>
              <a:ext uri="{FF2B5EF4-FFF2-40B4-BE49-F238E27FC236}">
                <a16:creationId xmlns:a16="http://schemas.microsoft.com/office/drawing/2014/main" id="{E85AB681-44C2-4E5D-806A-4D111192248D}"/>
              </a:ext>
            </a:extLst>
          </p:cNvPr>
          <p:cNvSpPr/>
          <p:nvPr/>
        </p:nvSpPr>
        <p:spPr bwMode="auto">
          <a:xfrm>
            <a:off x="1247350" y="5616053"/>
            <a:ext cx="2896025" cy="812271"/>
          </a:xfrm>
          <a:prstGeom prst="leftRightUpArrow">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nchor="ctr"/>
          <a:lstStyle/>
          <a:p>
            <a:pPr algn="l"/>
            <a:endParaRPr lang="en-US" dirty="0"/>
          </a:p>
        </p:txBody>
      </p:sp>
      <p:sp>
        <p:nvSpPr>
          <p:cNvPr id="36" name="TextBox 35">
            <a:extLst>
              <a:ext uri="{FF2B5EF4-FFF2-40B4-BE49-F238E27FC236}">
                <a16:creationId xmlns:a16="http://schemas.microsoft.com/office/drawing/2014/main" id="{9108B73E-8BE3-4846-B25E-F109EB759DAB}"/>
              </a:ext>
            </a:extLst>
          </p:cNvPr>
          <p:cNvSpPr txBox="1"/>
          <p:nvPr/>
        </p:nvSpPr>
        <p:spPr>
          <a:xfrm>
            <a:off x="240801" y="1204864"/>
            <a:ext cx="4286250" cy="685800"/>
          </a:xfrm>
          <a:prstGeom prst="rect">
            <a:avLst/>
          </a:prstGeom>
          <a:noFill/>
        </p:spPr>
        <p:txBody>
          <a:bodyPr vert="horz" wrap="none" lIns="91440" tIns="45720" rIns="91440" bIns="45720" rtlCol="0" anchor="ctr">
            <a:noAutofit/>
          </a:bodyPr>
          <a:lstStyle/>
          <a:p>
            <a:pPr algn="ctr"/>
            <a:r>
              <a:rPr lang="ar-LB" sz="4000" dirty="0">
                <a:solidFill>
                  <a:schemeClr val="bg1"/>
                </a:solidFill>
              </a:rPr>
              <a:t>تابعونا لنبقى على تواصل</a:t>
            </a:r>
            <a:endParaRPr lang="en-US" sz="4000" b="1" dirty="0">
              <a:solidFill>
                <a:schemeClr val="bg1"/>
              </a:solidFill>
              <a:latin typeface="Gill Sans MT" panose="020B0502020104020203" pitchFamily="34" charset="0"/>
            </a:endParaRPr>
          </a:p>
        </p:txBody>
      </p:sp>
      <p:sp>
        <p:nvSpPr>
          <p:cNvPr id="39" name="Arrow: Down 38">
            <a:extLst>
              <a:ext uri="{FF2B5EF4-FFF2-40B4-BE49-F238E27FC236}">
                <a16:creationId xmlns:a16="http://schemas.microsoft.com/office/drawing/2014/main" id="{EABB21DB-E104-46FC-8C87-1EA82FAD0CAD}"/>
              </a:ext>
            </a:extLst>
          </p:cNvPr>
          <p:cNvSpPr/>
          <p:nvPr/>
        </p:nvSpPr>
        <p:spPr bwMode="auto">
          <a:xfrm>
            <a:off x="371073" y="4218320"/>
            <a:ext cx="351056" cy="685800"/>
          </a:xfrm>
          <a:prstGeom prst="downArrow">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nchor="ctr"/>
          <a:lstStyle/>
          <a:p>
            <a:pPr algn="l"/>
            <a:endParaRPr lang="en-US" dirty="0"/>
          </a:p>
        </p:txBody>
      </p:sp>
      <p:sp>
        <p:nvSpPr>
          <p:cNvPr id="41" name="TextBox 40">
            <a:extLst>
              <a:ext uri="{FF2B5EF4-FFF2-40B4-BE49-F238E27FC236}">
                <a16:creationId xmlns:a16="http://schemas.microsoft.com/office/drawing/2014/main" id="{D4BBA62B-41DF-4ECC-86F7-694C8D09FA08}"/>
              </a:ext>
            </a:extLst>
          </p:cNvPr>
          <p:cNvSpPr txBox="1"/>
          <p:nvPr/>
        </p:nvSpPr>
        <p:spPr>
          <a:xfrm>
            <a:off x="6929439" y="2387609"/>
            <a:ext cx="4200526" cy="1301860"/>
          </a:xfrm>
          <a:prstGeom prst="rect">
            <a:avLst/>
          </a:prstGeom>
          <a:solidFill>
            <a:srgbClr val="002060"/>
          </a:solidFill>
        </p:spPr>
        <p:txBody>
          <a:bodyPr vert="horz" wrap="none" lIns="91440" tIns="45720" rIns="91440" bIns="45720" rtlCol="0" anchor="ctr">
            <a:noAutofit/>
          </a:bodyPr>
          <a:lstStyle/>
          <a:p>
            <a:pPr algn="ctr"/>
            <a:r>
              <a:rPr lang="ar-LB" sz="8000" dirty="0">
                <a:solidFill>
                  <a:schemeClr val="bg1"/>
                </a:solidFill>
                <a:latin typeface="Gill Sans MT" panose="020B0502020104020203" pitchFamily="34" charset="0"/>
                <a:cs typeface="Aldhabi" panose="01000000000000000000" pitchFamily="2" charset="-78"/>
              </a:rPr>
              <a:t> </a:t>
            </a:r>
            <a:r>
              <a:rPr lang="ar-LB" sz="6600" dirty="0">
                <a:solidFill>
                  <a:schemeClr val="bg1"/>
                </a:solidFill>
                <a:latin typeface="Gill Sans MT" panose="020B0502020104020203" pitchFamily="34" charset="0"/>
              </a:rPr>
              <a:t>شكراً جزيلاً</a:t>
            </a:r>
            <a:endParaRPr lang="en-US" sz="6600" dirty="0">
              <a:solidFill>
                <a:schemeClr val="bg1"/>
              </a:solidFill>
              <a:latin typeface="Gill Sans MT" panose="020B0502020104020203" pitchFamily="34" charset="0"/>
              <a:cs typeface="+mj-cs"/>
            </a:endParaRPr>
          </a:p>
        </p:txBody>
      </p:sp>
      <p:sp>
        <p:nvSpPr>
          <p:cNvPr id="2" name="Slide Number Placeholder 1">
            <a:extLst>
              <a:ext uri="{FF2B5EF4-FFF2-40B4-BE49-F238E27FC236}">
                <a16:creationId xmlns:a16="http://schemas.microsoft.com/office/drawing/2014/main" id="{264C9E39-BF73-4FEE-B853-48788B5B9581}"/>
              </a:ext>
            </a:extLst>
          </p:cNvPr>
          <p:cNvSpPr>
            <a:spLocks noGrp="1"/>
          </p:cNvSpPr>
          <p:nvPr>
            <p:ph type="sldNum" sz="quarter" idx="12"/>
          </p:nvPr>
        </p:nvSpPr>
        <p:spPr/>
        <p:txBody>
          <a:bodyPr/>
          <a:lstStyle/>
          <a:p>
            <a:fld id="{20F3B12A-0569-4606-B9B7-46414E8CFA38}" type="slidenum">
              <a:rPr lang="en-US" smtClean="0"/>
              <a:t>78</a:t>
            </a:fld>
            <a:endParaRPr lang="en-US"/>
          </a:p>
        </p:txBody>
      </p:sp>
    </p:spTree>
    <p:extLst>
      <p:ext uri="{BB962C8B-B14F-4D97-AF65-F5344CB8AC3E}">
        <p14:creationId xmlns:p14="http://schemas.microsoft.com/office/powerpoint/2010/main" val="176250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a:extLst>
              <a:ext uri="{FF2B5EF4-FFF2-40B4-BE49-F238E27FC236}">
                <a16:creationId xmlns:a16="http://schemas.microsoft.com/office/drawing/2014/main" id="{6AB9DED1-2ABD-41B1-9898-634161A2C668}"/>
              </a:ext>
            </a:extLst>
          </p:cNvPr>
          <p:cNvSpPr>
            <a:spLocks noGrp="1" noChangeArrowheads="1"/>
          </p:cNvSpPr>
          <p:nvPr>
            <p:ph type="title"/>
          </p:nvPr>
        </p:nvSpPr>
        <p:spPr>
          <a:xfrm>
            <a:off x="2324554" y="1541010"/>
            <a:ext cx="7771946" cy="608919"/>
          </a:xfrm>
        </p:spPr>
        <p:txBody>
          <a:bodyPr/>
          <a:lstStyle/>
          <a:p>
            <a:pPr algn="r" eaLnBrk="1" hangingPunct="1"/>
            <a:r>
              <a:rPr lang="ar-LB" altLang="en-US" sz="3857" b="1" dirty="0">
                <a:solidFill>
                  <a:srgbClr val="002A6C"/>
                </a:solidFill>
                <a:latin typeface="Times" panose="02020603050405020304" pitchFamily="18" charset="0"/>
                <a:cs typeface="Times" panose="02020603050405020304" pitchFamily="18" charset="0"/>
              </a:rPr>
              <a:t>برنامج التّدريب</a:t>
            </a:r>
            <a:endParaRPr lang="en-US" altLang="en-US" b="1" dirty="0">
              <a:solidFill>
                <a:srgbClr val="002A6C"/>
              </a:solidFill>
              <a:latin typeface="Times" panose="02020603050405020304" pitchFamily="18" charset="0"/>
              <a:cs typeface="Times" panose="02020603050405020304" pitchFamily="18" charset="0"/>
            </a:endParaRPr>
          </a:p>
        </p:txBody>
      </p:sp>
      <p:sp>
        <p:nvSpPr>
          <p:cNvPr id="9219" name="ListLeanHorizontalTextDetail0">
            <a:extLst>
              <a:ext uri="{FF2B5EF4-FFF2-40B4-BE49-F238E27FC236}">
                <a16:creationId xmlns:a16="http://schemas.microsoft.com/office/drawing/2014/main" id="{43348CF3-4886-4DE5-8AD9-BB2041C216DC}"/>
              </a:ext>
            </a:extLst>
          </p:cNvPr>
          <p:cNvSpPr>
            <a:spLocks noChangeArrowheads="1"/>
          </p:cNvSpPr>
          <p:nvPr>
            <p:custDataLst>
              <p:tags r:id="rId1"/>
            </p:custDataLst>
          </p:nvPr>
        </p:nvSpPr>
        <p:spPr bwMode="auto">
          <a:xfrm>
            <a:off x="8763001" y="2657929"/>
            <a:ext cx="1636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10</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:00-</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1010</a:t>
            </a:r>
            <a:endPar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endParaRPr>
          </a:p>
        </p:txBody>
      </p:sp>
      <p:sp>
        <p:nvSpPr>
          <p:cNvPr id="9220" name="ListLeanHorizontalTextDetail0">
            <a:extLst>
              <a:ext uri="{FF2B5EF4-FFF2-40B4-BE49-F238E27FC236}">
                <a16:creationId xmlns:a16="http://schemas.microsoft.com/office/drawing/2014/main" id="{93971B10-C13B-41F6-AE73-5CDA85C4EAD8}"/>
              </a:ext>
            </a:extLst>
          </p:cNvPr>
          <p:cNvSpPr>
            <a:spLocks noChangeArrowheads="1"/>
          </p:cNvSpPr>
          <p:nvPr>
            <p:custDataLst>
              <p:tags r:id="rId2"/>
            </p:custDataLst>
          </p:nvPr>
        </p:nvSpPr>
        <p:spPr bwMode="auto">
          <a:xfrm>
            <a:off x="2906260" y="2667000"/>
            <a:ext cx="5294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a:solidFill>
                  <a:srgbClr val="002A6C"/>
                </a:solidFill>
                <a:latin typeface="Times" panose="02020603050405020304" pitchFamily="18" charset="0"/>
                <a:cs typeface="Times" panose="02020603050405020304" pitchFamily="18" charset="0"/>
              </a:rPr>
              <a:t>مقدّمة التدريب وتحديد التّوقّعات</a:t>
            </a:r>
            <a:endParaRPr lang="en-US" altLang="de-DE" sz="2000" b="1">
              <a:solidFill>
                <a:srgbClr val="002A6C"/>
              </a:solidFill>
              <a:latin typeface="Times" panose="02020603050405020304" pitchFamily="18" charset="0"/>
              <a:cs typeface="Times" panose="02020603050405020304" pitchFamily="18" charset="0"/>
            </a:endParaRPr>
          </a:p>
        </p:txBody>
      </p:sp>
      <p:cxnSp>
        <p:nvCxnSpPr>
          <p:cNvPr id="87" name="Gerade Verbindung 27">
            <a:extLst>
              <a:ext uri="{FF2B5EF4-FFF2-40B4-BE49-F238E27FC236}">
                <a16:creationId xmlns:a16="http://schemas.microsoft.com/office/drawing/2014/main" id="{D45459AE-117C-45F9-A09E-836C1E4ACA4D}"/>
              </a:ext>
            </a:extLst>
          </p:cNvPr>
          <p:cNvCxnSpPr/>
          <p:nvPr>
            <p:custDataLst>
              <p:tags r:id="rId3"/>
            </p:custDataLst>
          </p:nvPr>
        </p:nvCxnSpPr>
        <p:spPr bwMode="auto">
          <a:xfrm>
            <a:off x="2061482" y="2969759"/>
            <a:ext cx="7983991"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22" name="ListLeanHorizontalTextDetail0">
            <a:extLst>
              <a:ext uri="{FF2B5EF4-FFF2-40B4-BE49-F238E27FC236}">
                <a16:creationId xmlns:a16="http://schemas.microsoft.com/office/drawing/2014/main" id="{7EC20909-8AA1-4AD4-B88D-810A475DC79F}"/>
              </a:ext>
            </a:extLst>
          </p:cNvPr>
          <p:cNvSpPr>
            <a:spLocks noChangeArrowheads="1"/>
          </p:cNvSpPr>
          <p:nvPr>
            <p:custDataLst>
              <p:tags r:id="rId4"/>
            </p:custDataLst>
          </p:nvPr>
        </p:nvSpPr>
        <p:spPr bwMode="auto">
          <a:xfrm>
            <a:off x="8763001" y="3034393"/>
            <a:ext cx="1636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10:10</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-10:</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30</a:t>
            </a:r>
            <a:endPar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endParaRPr>
          </a:p>
        </p:txBody>
      </p:sp>
      <p:sp>
        <p:nvSpPr>
          <p:cNvPr id="9223" name="ListLeanHorizontalTextDetail0">
            <a:extLst>
              <a:ext uri="{FF2B5EF4-FFF2-40B4-BE49-F238E27FC236}">
                <a16:creationId xmlns:a16="http://schemas.microsoft.com/office/drawing/2014/main" id="{8108A18F-FF8F-49E1-B9DC-24988575507E}"/>
              </a:ext>
            </a:extLst>
          </p:cNvPr>
          <p:cNvSpPr>
            <a:spLocks noChangeArrowheads="1"/>
          </p:cNvSpPr>
          <p:nvPr>
            <p:custDataLst>
              <p:tags r:id="rId5"/>
            </p:custDataLst>
          </p:nvPr>
        </p:nvSpPr>
        <p:spPr bwMode="auto">
          <a:xfrm>
            <a:off x="1578429" y="3032125"/>
            <a:ext cx="66221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a:solidFill>
                  <a:srgbClr val="002A6C"/>
                </a:solidFill>
                <a:latin typeface="Times" panose="02020603050405020304" pitchFamily="18" charset="0"/>
                <a:cs typeface="Times" panose="02020603050405020304" pitchFamily="18" charset="0"/>
              </a:rPr>
              <a:t>عرض: مقدّمة حول الإدارة  الماليّة </a:t>
            </a:r>
            <a:endParaRPr lang="en-US" altLang="de-DE" sz="2000" b="1">
              <a:solidFill>
                <a:srgbClr val="002A6C"/>
              </a:solidFill>
              <a:latin typeface="Times" panose="02020603050405020304" pitchFamily="18" charset="0"/>
              <a:cs typeface="Times" panose="02020603050405020304" pitchFamily="18" charset="0"/>
            </a:endParaRPr>
          </a:p>
        </p:txBody>
      </p:sp>
      <p:cxnSp>
        <p:nvCxnSpPr>
          <p:cNvPr id="90" name="Gerade Verbindung 27">
            <a:extLst>
              <a:ext uri="{FF2B5EF4-FFF2-40B4-BE49-F238E27FC236}">
                <a16:creationId xmlns:a16="http://schemas.microsoft.com/office/drawing/2014/main" id="{6B6DD6FD-BDCB-440F-AB03-B0BD3C9CF9B2}"/>
              </a:ext>
            </a:extLst>
          </p:cNvPr>
          <p:cNvCxnSpPr/>
          <p:nvPr>
            <p:custDataLst>
              <p:tags r:id="rId6"/>
            </p:custDataLst>
          </p:nvPr>
        </p:nvCxnSpPr>
        <p:spPr bwMode="auto">
          <a:xfrm>
            <a:off x="2093232" y="3330349"/>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25" name="ListLeanHorizontalTextDetail0">
            <a:extLst>
              <a:ext uri="{FF2B5EF4-FFF2-40B4-BE49-F238E27FC236}">
                <a16:creationId xmlns:a16="http://schemas.microsoft.com/office/drawing/2014/main" id="{8F0DF80E-DA1F-4CBA-AF4C-5BB24BF9645B}"/>
              </a:ext>
            </a:extLst>
          </p:cNvPr>
          <p:cNvSpPr>
            <a:spLocks noChangeArrowheads="1"/>
          </p:cNvSpPr>
          <p:nvPr>
            <p:custDataLst>
              <p:tags r:id="rId7"/>
            </p:custDataLst>
          </p:nvPr>
        </p:nvSpPr>
        <p:spPr bwMode="auto">
          <a:xfrm>
            <a:off x="8763001" y="3418795"/>
            <a:ext cx="1636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10</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:30</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-11</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:3</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0</a:t>
            </a:r>
          </a:p>
        </p:txBody>
      </p:sp>
      <p:sp>
        <p:nvSpPr>
          <p:cNvPr id="9226" name="ListLeanHorizontalTextDetail0">
            <a:extLst>
              <a:ext uri="{FF2B5EF4-FFF2-40B4-BE49-F238E27FC236}">
                <a16:creationId xmlns:a16="http://schemas.microsoft.com/office/drawing/2014/main" id="{8691B002-CE16-4D90-AFEE-5DDCF2F4475D}"/>
              </a:ext>
            </a:extLst>
          </p:cNvPr>
          <p:cNvSpPr>
            <a:spLocks noChangeArrowheads="1"/>
          </p:cNvSpPr>
          <p:nvPr>
            <p:custDataLst>
              <p:tags r:id="rId8"/>
            </p:custDataLst>
          </p:nvPr>
        </p:nvSpPr>
        <p:spPr bwMode="auto">
          <a:xfrm>
            <a:off x="1580697" y="3705679"/>
            <a:ext cx="6591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DZ" altLang="de-DE" sz="2000" dirty="0">
                <a:solidFill>
                  <a:srgbClr val="002A6C"/>
                </a:solidFill>
                <a:latin typeface="Times" panose="02020603050405020304" pitchFamily="18" charset="0"/>
                <a:cs typeface="Times" panose="02020603050405020304" pitchFamily="18" charset="0"/>
              </a:rPr>
              <a:t>استراحة القهوة</a:t>
            </a:r>
            <a:endParaRPr lang="en-US" altLang="de-DE" sz="2000" dirty="0">
              <a:solidFill>
                <a:srgbClr val="002A6C"/>
              </a:solidFill>
              <a:latin typeface="Times" panose="02020603050405020304" pitchFamily="18" charset="0"/>
              <a:cs typeface="Times" panose="02020603050405020304" pitchFamily="18" charset="0"/>
            </a:endParaRPr>
          </a:p>
        </p:txBody>
      </p:sp>
      <p:cxnSp>
        <p:nvCxnSpPr>
          <p:cNvPr id="93" name="Gerade Verbindung 27">
            <a:extLst>
              <a:ext uri="{FF2B5EF4-FFF2-40B4-BE49-F238E27FC236}">
                <a16:creationId xmlns:a16="http://schemas.microsoft.com/office/drawing/2014/main" id="{B0A0CBD9-D291-49D1-A6E8-63465082835E}"/>
              </a:ext>
            </a:extLst>
          </p:cNvPr>
          <p:cNvCxnSpPr/>
          <p:nvPr>
            <p:custDataLst>
              <p:tags r:id="rId9"/>
            </p:custDataLst>
          </p:nvPr>
        </p:nvCxnSpPr>
        <p:spPr bwMode="auto">
          <a:xfrm>
            <a:off x="2093232" y="4046991"/>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28" name="ListLeanHorizontalTextDetail0">
            <a:extLst>
              <a:ext uri="{FF2B5EF4-FFF2-40B4-BE49-F238E27FC236}">
                <a16:creationId xmlns:a16="http://schemas.microsoft.com/office/drawing/2014/main" id="{0DE87C36-F667-4D23-A0EF-18D376B63F6E}"/>
              </a:ext>
            </a:extLst>
          </p:cNvPr>
          <p:cNvSpPr>
            <a:spLocks noChangeArrowheads="1"/>
          </p:cNvSpPr>
          <p:nvPr>
            <p:custDataLst>
              <p:tags r:id="rId10"/>
            </p:custDataLst>
          </p:nvPr>
        </p:nvSpPr>
        <p:spPr bwMode="auto">
          <a:xfrm>
            <a:off x="8798153" y="4126367"/>
            <a:ext cx="1638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11.</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4</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5-12.</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45</a:t>
            </a:r>
            <a:endPar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endParaRPr>
          </a:p>
        </p:txBody>
      </p:sp>
      <p:sp>
        <p:nvSpPr>
          <p:cNvPr id="9229" name="ListLeanHorizontalTextDetail0">
            <a:extLst>
              <a:ext uri="{FF2B5EF4-FFF2-40B4-BE49-F238E27FC236}">
                <a16:creationId xmlns:a16="http://schemas.microsoft.com/office/drawing/2014/main" id="{C75867A9-FF5E-49F9-A409-482D8B79A48B}"/>
              </a:ext>
            </a:extLst>
          </p:cNvPr>
          <p:cNvSpPr>
            <a:spLocks noChangeArrowheads="1"/>
          </p:cNvSpPr>
          <p:nvPr>
            <p:custDataLst>
              <p:tags r:id="rId11"/>
            </p:custDataLst>
          </p:nvPr>
        </p:nvSpPr>
        <p:spPr bwMode="auto">
          <a:xfrm>
            <a:off x="1842634" y="3394982"/>
            <a:ext cx="6362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dirty="0">
                <a:solidFill>
                  <a:srgbClr val="002A6C"/>
                </a:solidFill>
                <a:latin typeface="Times" panose="02020603050405020304" pitchFamily="18" charset="0"/>
                <a:cs typeface="Times" panose="02020603050405020304" pitchFamily="18" charset="0"/>
              </a:rPr>
              <a:t>عرض: الموازنة</a:t>
            </a:r>
            <a:endParaRPr lang="ar-DZ" altLang="de-DE" sz="2000" b="1" dirty="0">
              <a:solidFill>
                <a:srgbClr val="002A6C"/>
              </a:solidFill>
              <a:latin typeface="Times" panose="02020603050405020304" pitchFamily="18" charset="0"/>
              <a:cs typeface="Times" panose="02020603050405020304" pitchFamily="18" charset="0"/>
            </a:endParaRPr>
          </a:p>
        </p:txBody>
      </p:sp>
      <p:cxnSp>
        <p:nvCxnSpPr>
          <p:cNvPr id="96" name="Gerade Verbindung 27">
            <a:extLst>
              <a:ext uri="{FF2B5EF4-FFF2-40B4-BE49-F238E27FC236}">
                <a16:creationId xmlns:a16="http://schemas.microsoft.com/office/drawing/2014/main" id="{5C39D836-CFA4-4995-8670-3AD5C1B9178A}"/>
              </a:ext>
            </a:extLst>
          </p:cNvPr>
          <p:cNvCxnSpPr/>
          <p:nvPr>
            <p:custDataLst>
              <p:tags r:id="rId12"/>
            </p:custDataLst>
          </p:nvPr>
        </p:nvCxnSpPr>
        <p:spPr bwMode="auto">
          <a:xfrm>
            <a:off x="2093232" y="4405313"/>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31" name="ListLeanHorizontalTextDetail0">
            <a:extLst>
              <a:ext uri="{FF2B5EF4-FFF2-40B4-BE49-F238E27FC236}">
                <a16:creationId xmlns:a16="http://schemas.microsoft.com/office/drawing/2014/main" id="{4B370676-5947-4330-887A-522DA404B603}"/>
              </a:ext>
            </a:extLst>
          </p:cNvPr>
          <p:cNvSpPr>
            <a:spLocks noChangeArrowheads="1"/>
          </p:cNvSpPr>
          <p:nvPr>
            <p:custDataLst>
              <p:tags r:id="rId13"/>
            </p:custDataLst>
          </p:nvPr>
        </p:nvSpPr>
        <p:spPr bwMode="auto">
          <a:xfrm>
            <a:off x="8794750" y="4784045"/>
            <a:ext cx="163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3:45</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- 14:45</a:t>
            </a:r>
          </a:p>
        </p:txBody>
      </p:sp>
      <p:cxnSp>
        <p:nvCxnSpPr>
          <p:cNvPr id="99" name="Gerade Verbindung 27">
            <a:extLst>
              <a:ext uri="{FF2B5EF4-FFF2-40B4-BE49-F238E27FC236}">
                <a16:creationId xmlns:a16="http://schemas.microsoft.com/office/drawing/2014/main" id="{1217603B-8173-4F2C-B4F1-643BA5F2718B}"/>
              </a:ext>
            </a:extLst>
          </p:cNvPr>
          <p:cNvCxnSpPr/>
          <p:nvPr>
            <p:custDataLst>
              <p:tags r:id="rId14"/>
            </p:custDataLst>
          </p:nvPr>
        </p:nvCxnSpPr>
        <p:spPr bwMode="auto">
          <a:xfrm>
            <a:off x="2088697" y="5078866"/>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C780BF7-AB9B-4341-A376-03C84F39D1E8}"/>
              </a:ext>
            </a:extLst>
          </p:cNvPr>
          <p:cNvCxnSpPr/>
          <p:nvPr>
            <p:custDataLst>
              <p:tags r:id="rId15"/>
            </p:custDataLst>
          </p:nvPr>
        </p:nvCxnSpPr>
        <p:spPr bwMode="auto">
          <a:xfrm>
            <a:off x="2093232" y="3673929"/>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36" name="ListLeanHorizontalTextDetail0">
            <a:extLst>
              <a:ext uri="{FF2B5EF4-FFF2-40B4-BE49-F238E27FC236}">
                <a16:creationId xmlns:a16="http://schemas.microsoft.com/office/drawing/2014/main" id="{FC66F200-1FAD-4733-8EA9-F2DDE66BB27C}"/>
              </a:ext>
            </a:extLst>
          </p:cNvPr>
          <p:cNvSpPr>
            <a:spLocks noChangeArrowheads="1"/>
          </p:cNvSpPr>
          <p:nvPr>
            <p:custDataLst>
              <p:tags r:id="rId16"/>
            </p:custDataLst>
          </p:nvPr>
        </p:nvSpPr>
        <p:spPr bwMode="auto">
          <a:xfrm>
            <a:off x="8766403" y="3781652"/>
            <a:ext cx="1638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11.</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30</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-11.</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4</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5</a:t>
            </a:r>
          </a:p>
        </p:txBody>
      </p:sp>
      <p:sp>
        <p:nvSpPr>
          <p:cNvPr id="9237" name="ListLeanHorizontalTextDetail0">
            <a:extLst>
              <a:ext uri="{FF2B5EF4-FFF2-40B4-BE49-F238E27FC236}">
                <a16:creationId xmlns:a16="http://schemas.microsoft.com/office/drawing/2014/main" id="{A545E088-463B-4E05-886F-4BEB2A341F1A}"/>
              </a:ext>
            </a:extLst>
          </p:cNvPr>
          <p:cNvSpPr>
            <a:spLocks noChangeArrowheads="1"/>
          </p:cNvSpPr>
          <p:nvPr>
            <p:custDataLst>
              <p:tags r:id="rId17"/>
            </p:custDataLst>
          </p:nvPr>
        </p:nvSpPr>
        <p:spPr bwMode="auto">
          <a:xfrm>
            <a:off x="8806089" y="4456340"/>
            <a:ext cx="163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12.</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45</a:t>
            </a:r>
            <a:r>
              <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-13.</a:t>
            </a:r>
            <a:r>
              <a:rPr lang="ar-LB" altLang="de-DE" sz="2000" dirty="0">
                <a:solidFill>
                  <a:srgbClr val="002A6C"/>
                </a:solidFill>
                <a:latin typeface="Times" panose="02020603050405020304" pitchFamily="18" charset="0"/>
                <a:cs typeface="Times" panose="02020603050405020304" pitchFamily="18" charset="0"/>
                <a:sym typeface="Arial" panose="020B0604020202020204" pitchFamily="34" charset="0"/>
              </a:rPr>
              <a:t>45</a:t>
            </a:r>
            <a:endParaRPr lang="en-US" altLang="de-DE" sz="2000" dirty="0">
              <a:solidFill>
                <a:srgbClr val="002A6C"/>
              </a:solidFill>
              <a:latin typeface="Times" panose="02020603050405020304" pitchFamily="18" charset="0"/>
              <a:cs typeface="Times" panose="02020603050405020304" pitchFamily="18" charset="0"/>
              <a:sym typeface="Arial" panose="020B0604020202020204" pitchFamily="34" charset="0"/>
            </a:endParaRPr>
          </a:p>
        </p:txBody>
      </p:sp>
      <p:cxnSp>
        <p:nvCxnSpPr>
          <p:cNvPr id="33" name="Gerade Verbindung 27">
            <a:extLst>
              <a:ext uri="{FF2B5EF4-FFF2-40B4-BE49-F238E27FC236}">
                <a16:creationId xmlns:a16="http://schemas.microsoft.com/office/drawing/2014/main" id="{FC4A3328-FC95-4ADC-B73B-D64443E0DCF1}"/>
              </a:ext>
            </a:extLst>
          </p:cNvPr>
          <p:cNvCxnSpPr/>
          <p:nvPr>
            <p:custDataLst>
              <p:tags r:id="rId18"/>
            </p:custDataLst>
          </p:nvPr>
        </p:nvCxnSpPr>
        <p:spPr bwMode="auto">
          <a:xfrm>
            <a:off x="2093232" y="4736420"/>
            <a:ext cx="7982857" cy="0"/>
          </a:xfrm>
          <a:prstGeom prst="line">
            <a:avLst/>
          </a:prstGeom>
          <a:ln w="12700">
            <a:solidFill>
              <a:srgbClr val="002A6C"/>
            </a:solidFill>
            <a:prstDash val="solid"/>
          </a:ln>
          <a:effectLst/>
        </p:spPr>
        <p:style>
          <a:lnRef idx="1">
            <a:schemeClr val="accent1"/>
          </a:lnRef>
          <a:fillRef idx="0">
            <a:schemeClr val="accent1"/>
          </a:fillRef>
          <a:effectRef idx="0">
            <a:schemeClr val="accent1"/>
          </a:effectRef>
          <a:fontRef idx="minor">
            <a:schemeClr val="tx1"/>
          </a:fontRef>
        </p:style>
      </p:cxnSp>
      <p:sp>
        <p:nvSpPr>
          <p:cNvPr id="9239" name="Slide Number Placeholder 1">
            <a:extLst>
              <a:ext uri="{FF2B5EF4-FFF2-40B4-BE49-F238E27FC236}">
                <a16:creationId xmlns:a16="http://schemas.microsoft.com/office/drawing/2014/main" id="{A2DCE488-CF80-455C-8FCB-16BA9CA9AFF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A92247-5264-4F28-8689-26AB208908A1}" type="slidenum">
              <a:rPr lang="en-US" altLang="en-US"/>
              <a:pPr/>
              <a:t>8</a:t>
            </a:fld>
            <a:endParaRPr lang="en-US" altLang="en-US"/>
          </a:p>
        </p:txBody>
      </p:sp>
      <p:sp>
        <p:nvSpPr>
          <p:cNvPr id="9240" name="ListLeanHorizontalTextDetail0">
            <a:extLst>
              <a:ext uri="{FF2B5EF4-FFF2-40B4-BE49-F238E27FC236}">
                <a16:creationId xmlns:a16="http://schemas.microsoft.com/office/drawing/2014/main" id="{2D26740D-D42F-4030-B989-0DF37333C6F3}"/>
              </a:ext>
            </a:extLst>
          </p:cNvPr>
          <p:cNvSpPr>
            <a:spLocks noChangeArrowheads="1"/>
          </p:cNvSpPr>
          <p:nvPr>
            <p:custDataLst>
              <p:tags r:id="rId19"/>
            </p:custDataLst>
          </p:nvPr>
        </p:nvSpPr>
        <p:spPr bwMode="auto">
          <a:xfrm>
            <a:off x="1841500" y="4076474"/>
            <a:ext cx="6362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dirty="0">
                <a:solidFill>
                  <a:srgbClr val="002A6C"/>
                </a:solidFill>
                <a:latin typeface="Times" panose="02020603050405020304" pitchFamily="18" charset="0"/>
                <a:cs typeface="Times" panose="02020603050405020304" pitchFamily="18" charset="0"/>
              </a:rPr>
              <a:t>عرض: </a:t>
            </a:r>
            <a:r>
              <a:rPr lang="ar-DZ" altLang="de-DE" sz="2000" b="1" dirty="0">
                <a:solidFill>
                  <a:srgbClr val="002A6C"/>
                </a:solidFill>
                <a:latin typeface="Times" panose="02020603050405020304" pitchFamily="18" charset="0"/>
                <a:cs typeface="Times" panose="02020603050405020304" pitchFamily="18" charset="0"/>
              </a:rPr>
              <a:t>سجل</a:t>
            </a:r>
            <a:r>
              <a:rPr lang="ar-LB" altLang="de-DE" sz="2000" b="1" dirty="0">
                <a:solidFill>
                  <a:srgbClr val="002A6C"/>
                </a:solidFill>
                <a:latin typeface="Times" panose="02020603050405020304" pitchFamily="18" charset="0"/>
                <a:cs typeface="Times" panose="02020603050405020304" pitchFamily="18" charset="0"/>
              </a:rPr>
              <a:t>ّ</a:t>
            </a:r>
            <a:r>
              <a:rPr lang="ar-DZ" altLang="de-DE" sz="2000" b="1" dirty="0">
                <a:solidFill>
                  <a:srgbClr val="002A6C"/>
                </a:solidFill>
                <a:latin typeface="Times" panose="02020603050405020304" pitchFamily="18" charset="0"/>
                <a:cs typeface="Times" panose="02020603050405020304" pitchFamily="18" charset="0"/>
              </a:rPr>
              <a:t>ات المحاسبة</a:t>
            </a:r>
          </a:p>
        </p:txBody>
      </p:sp>
      <p:sp>
        <p:nvSpPr>
          <p:cNvPr id="9241" name="ListLeanHorizontalTextDetail0">
            <a:extLst>
              <a:ext uri="{FF2B5EF4-FFF2-40B4-BE49-F238E27FC236}">
                <a16:creationId xmlns:a16="http://schemas.microsoft.com/office/drawing/2014/main" id="{DC922638-8A23-4AE9-881A-919C938790CB}"/>
              </a:ext>
            </a:extLst>
          </p:cNvPr>
          <p:cNvSpPr>
            <a:spLocks noChangeArrowheads="1"/>
          </p:cNvSpPr>
          <p:nvPr>
            <p:custDataLst>
              <p:tags r:id="rId20"/>
            </p:custDataLst>
          </p:nvPr>
        </p:nvSpPr>
        <p:spPr bwMode="auto">
          <a:xfrm>
            <a:off x="1851706" y="4442732"/>
            <a:ext cx="6362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dirty="0">
                <a:solidFill>
                  <a:srgbClr val="002A6C"/>
                </a:solidFill>
                <a:latin typeface="Times" panose="02020603050405020304" pitchFamily="18" charset="0"/>
                <a:cs typeface="Times" panose="02020603050405020304" pitchFamily="18" charset="0"/>
              </a:rPr>
              <a:t>عرض: الرقابة الداخلية</a:t>
            </a:r>
            <a:endParaRPr lang="ar-DZ" altLang="de-DE" sz="2000" b="1" dirty="0">
              <a:solidFill>
                <a:srgbClr val="002A6C"/>
              </a:solidFill>
              <a:latin typeface="Times" panose="02020603050405020304" pitchFamily="18" charset="0"/>
              <a:cs typeface="Times" panose="02020603050405020304" pitchFamily="18" charset="0"/>
            </a:endParaRPr>
          </a:p>
        </p:txBody>
      </p:sp>
      <p:sp>
        <p:nvSpPr>
          <p:cNvPr id="29" name="ListLeanHorizontalTextDetail0">
            <a:extLst>
              <a:ext uri="{FF2B5EF4-FFF2-40B4-BE49-F238E27FC236}">
                <a16:creationId xmlns:a16="http://schemas.microsoft.com/office/drawing/2014/main" id="{EF845015-0654-44F0-990A-C597BE7695F7}"/>
              </a:ext>
            </a:extLst>
          </p:cNvPr>
          <p:cNvSpPr>
            <a:spLocks noChangeArrowheads="1"/>
          </p:cNvSpPr>
          <p:nvPr>
            <p:custDataLst>
              <p:tags r:id="rId21"/>
            </p:custDataLst>
          </p:nvPr>
        </p:nvSpPr>
        <p:spPr bwMode="auto">
          <a:xfrm>
            <a:off x="1841500" y="4801289"/>
            <a:ext cx="6362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3300">
                <a:solidFill>
                  <a:schemeClr val="tx1"/>
                </a:solidFill>
                <a:latin typeface="Arial" panose="020B0604020202020204" pitchFamily="34" charset="0"/>
              </a:defRPr>
            </a:lvl1pPr>
            <a:lvl2pPr marL="742950" indent="-285750" defTabSz="330200">
              <a:spcBef>
                <a:spcPct val="20000"/>
              </a:spcBef>
              <a:buChar char="–"/>
              <a:defRPr sz="2800">
                <a:solidFill>
                  <a:schemeClr val="tx1"/>
                </a:solidFill>
                <a:latin typeface="Arial" panose="020B0604020202020204" pitchFamily="34" charset="0"/>
              </a:defRPr>
            </a:lvl2pPr>
            <a:lvl3pPr marL="1143000" indent="-228600" defTabSz="330200">
              <a:spcBef>
                <a:spcPct val="20000"/>
              </a:spcBef>
              <a:buChar char="•"/>
              <a:defRPr>
                <a:solidFill>
                  <a:schemeClr val="tx1"/>
                </a:solidFill>
                <a:latin typeface="Arial" panose="020B0604020202020204" pitchFamily="34" charset="0"/>
              </a:defRPr>
            </a:lvl3pPr>
            <a:lvl4pPr marL="1600200" indent="-228600" defTabSz="330200">
              <a:spcBef>
                <a:spcPct val="20000"/>
              </a:spcBef>
              <a:buChar char="–"/>
              <a:defRPr sz="2200">
                <a:solidFill>
                  <a:schemeClr val="tx1"/>
                </a:solidFill>
                <a:latin typeface="Arial" panose="020B0604020202020204" pitchFamily="34" charset="0"/>
              </a:defRPr>
            </a:lvl4pPr>
            <a:lvl5pPr marL="2057400" indent="-228600" defTabSz="330200">
              <a:spcBef>
                <a:spcPct val="20000"/>
              </a:spcBef>
              <a:buChar char="»"/>
              <a:defRPr sz="22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2200">
                <a:solidFill>
                  <a:schemeClr val="tx1"/>
                </a:solidFill>
                <a:latin typeface="Arial" panose="020B0604020202020204" pitchFamily="34" charset="0"/>
              </a:defRPr>
            </a:lvl9pPr>
          </a:lstStyle>
          <a:p>
            <a:pPr algn="r">
              <a:spcBef>
                <a:spcPct val="0"/>
              </a:spcBef>
              <a:buFontTx/>
              <a:buNone/>
            </a:pPr>
            <a:r>
              <a:rPr lang="ar-LB" altLang="de-DE" sz="2000" b="1" dirty="0">
                <a:solidFill>
                  <a:srgbClr val="002A6C"/>
                </a:solidFill>
                <a:latin typeface="Times" panose="02020603050405020304" pitchFamily="18" charset="0"/>
                <a:cs typeface="Times" panose="02020603050405020304" pitchFamily="18" charset="0"/>
              </a:rPr>
              <a:t>عرض: البيانات المالية</a:t>
            </a:r>
            <a:endParaRPr lang="ar-DZ" altLang="de-DE" sz="2000" b="1" dirty="0">
              <a:solidFill>
                <a:srgbClr val="002A6C"/>
              </a:solidFill>
              <a:latin typeface="Times" panose="02020603050405020304" pitchFamily="18" charset="0"/>
              <a:cs typeface="Times"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2E7102-CD79-45AE-A139-9F7933B3BA94}"/>
              </a:ext>
            </a:extLst>
          </p:cNvPr>
          <p:cNvGraphicFramePr/>
          <p:nvPr>
            <p:extLst>
              <p:ext uri="{D42A27DB-BD31-4B8C-83A1-F6EECF244321}">
                <p14:modId xmlns:p14="http://schemas.microsoft.com/office/powerpoint/2010/main" val="4019819045"/>
              </p:ext>
            </p:extLst>
          </p:nvPr>
        </p:nvGraphicFramePr>
        <p:xfrm>
          <a:off x="1905000" y="2503715"/>
          <a:ext cx="8436429" cy="29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16">
            <a:extLst>
              <a:ext uri="{FF2B5EF4-FFF2-40B4-BE49-F238E27FC236}">
                <a16:creationId xmlns:a16="http://schemas.microsoft.com/office/drawing/2014/main" id="{750E363F-103A-455F-885C-3B4006889B44}"/>
              </a:ext>
            </a:extLst>
          </p:cNvPr>
          <p:cNvSpPr>
            <a:spLocks noGrp="1" noChangeArrowheads="1"/>
          </p:cNvSpPr>
          <p:nvPr>
            <p:ph type="title"/>
          </p:nvPr>
        </p:nvSpPr>
        <p:spPr>
          <a:xfrm>
            <a:off x="2569483" y="1373604"/>
            <a:ext cx="7771946" cy="608919"/>
          </a:xfrm>
        </p:spPr>
        <p:txBody>
          <a:bodyPr/>
          <a:lstStyle/>
          <a:p>
            <a:pPr algn="r"/>
            <a:r>
              <a:rPr lang="ar-LB" altLang="en-US" sz="3857" b="1" dirty="0">
                <a:solidFill>
                  <a:srgbClr val="002A6C"/>
                </a:solidFill>
                <a:cs typeface="Times" panose="02020603050405020304" pitchFamily="18" charset="0"/>
              </a:rPr>
              <a:t>فقرات </a:t>
            </a:r>
            <a:r>
              <a:rPr lang="ar-DZ" altLang="en-US" sz="3857" b="1" dirty="0">
                <a:solidFill>
                  <a:srgbClr val="002A6C"/>
                </a:solidFill>
                <a:cs typeface="Times" panose="02020603050405020304" pitchFamily="18" charset="0"/>
              </a:rPr>
              <a:t>الت</a:t>
            </a:r>
            <a:r>
              <a:rPr lang="ar-LB" altLang="en-US" sz="3857" b="1" dirty="0">
                <a:solidFill>
                  <a:srgbClr val="002A6C"/>
                </a:solidFill>
                <a:cs typeface="Times" panose="02020603050405020304" pitchFamily="18" charset="0"/>
              </a:rPr>
              <a:t>ّ</a:t>
            </a:r>
            <a:r>
              <a:rPr lang="ar-DZ" altLang="en-US" sz="3857" b="1" dirty="0">
                <a:solidFill>
                  <a:srgbClr val="002A6C"/>
                </a:solidFill>
                <a:cs typeface="Times" panose="02020603050405020304" pitchFamily="18" charset="0"/>
              </a:rPr>
              <a:t>دريب</a:t>
            </a:r>
          </a:p>
        </p:txBody>
      </p:sp>
      <p:sp>
        <p:nvSpPr>
          <p:cNvPr id="11268" name="Slide Number Placeholder 1">
            <a:extLst>
              <a:ext uri="{FF2B5EF4-FFF2-40B4-BE49-F238E27FC236}">
                <a16:creationId xmlns:a16="http://schemas.microsoft.com/office/drawing/2014/main" id="{A4A67313-838B-4227-9B51-A06AB6D9F3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9D9B3-B474-4305-9F77-E5C869C0AD27}" type="slidenum">
              <a:rPr lang="en-US" altLang="en-US"/>
              <a:pPr/>
              <a:t>9</a:t>
            </a:fld>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QFYc3zjZkeuAc2v2se6L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hQb.VnhT0mumJf0rQy7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LUeDhkCmkyQ3fz5mPKM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Xm95z1Jl0G_8SFxVeFd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t7CEg3TN0KtYoyZQnWL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Zcqp4gGv0G.rpW4OFo.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Wxhgp8F90eodFT5DZd.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sDHBTQ5.0.0fCQ2GO9C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Qb.VnhT0mumJf0rQy7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Zcqp4gGv0G.rpW4OFo.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LUeDhkCmkyQ3fz5mPKM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LUeDhkCmkyQ3fz5mPKM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LUeDhkCmkyQ3fz5mPKM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9eAGMf3x0GimT0IhKK1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5cLxPaX8kOzRKVygMvC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DxZR6MZ6UyCcWduLHPg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rmnOvb.kEeYTO6T7nFT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sDHBTQ5.0.0fCQ2GO9C9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MN0W0ZmnUiI7oOhS20k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Wxhgp8F90eodFT5DZd.A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a:spPr>
      <a:bodyPr wrap="none" anchor="ctr"/>
      <a:lstStyle>
        <a:defPPr algn="l">
          <a:defRPr dirty="0"/>
        </a:defPPr>
      </a:lstStyle>
    </a:spDef>
    <a:txDef>
      <a:spPr>
        <a:solidFill>
          <a:srgbClr val="C00000"/>
        </a:solidFill>
      </a:spPr>
      <a:bodyPr vert="horz" lIns="91440" tIns="45720" rIns="91440" bIns="45720" rtlCol="0" anchor="ctr">
        <a:normAutofit fontScale="25000" lnSpcReduction="20000"/>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5655</Words>
  <Application>Microsoft Office PowerPoint</Application>
  <PresentationFormat>Widescreen</PresentationFormat>
  <Paragraphs>945</Paragraphs>
  <Slides>78</Slides>
  <Notes>62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1" baseType="lpstr">
      <vt:lpstr>Arial</vt:lpstr>
      <vt:lpstr>Calibri</vt:lpstr>
      <vt:lpstr>Calibri Light</vt:lpstr>
      <vt:lpstr>Gill Sans MT</vt:lpstr>
      <vt:lpstr>Lucida Grande</vt:lpstr>
      <vt:lpstr>Times</vt:lpstr>
      <vt:lpstr>Times  (Body)</vt:lpstr>
      <vt:lpstr>Times (Body)</vt:lpstr>
      <vt:lpstr>Times BODY </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تدريب حول الإدارة المالية </vt:lpstr>
      <vt:lpstr>أهداف التدريب</vt:lpstr>
      <vt:lpstr>برنامج التّدريب</vt:lpstr>
      <vt:lpstr>فقرات التّدريب</vt:lpstr>
      <vt:lpstr>فقرات التّدريب</vt:lpstr>
      <vt:lpstr>مقدّمة حول الإدارة  الماليّة</vt:lpstr>
      <vt:lpstr>ما هي الإدارة الماليّة؟ </vt:lpstr>
      <vt:lpstr>أدوات الإدارة الماليّة </vt:lpstr>
      <vt:lpstr>أدوات الإدارة الماليّة </vt:lpstr>
      <vt:lpstr>عمليّة الإدارة الماليّة </vt:lpstr>
      <vt:lpstr>عمليّة الإدارة الماليّة </vt:lpstr>
      <vt:lpstr>لماذا تُعْتَبَرْ الإدارة الماليّة مهمّة للمنظّمات غير الحكوميّة؟ </vt:lpstr>
      <vt:lpstr>المكوّنات الأساسيّة للإدارة الماليّة</vt:lpstr>
      <vt:lpstr>فقرات التّدريب</vt:lpstr>
      <vt:lpstr>الموازنة</vt:lpstr>
      <vt:lpstr>PowerPoint Presentation</vt:lpstr>
      <vt:lpstr>وظائف الموازنة</vt:lpstr>
      <vt:lpstr>نصائح حول إعداد الموازنة</vt:lpstr>
      <vt:lpstr>PowerPoint Presentation</vt:lpstr>
      <vt:lpstr>مراقبة الموازنة</vt:lpstr>
      <vt:lpstr>مراقبة الموازنة</vt:lpstr>
      <vt:lpstr>الموازنة : المشاكل / الحلول </vt:lpstr>
      <vt:lpstr>فقرات التّدريب</vt:lpstr>
      <vt:lpstr>سجلّات المحاسبة</vt:lpstr>
      <vt:lpstr>سجلّات المحاسبة</vt:lpstr>
      <vt:lpstr>الدّليل/ التّصميم المحاسبي</vt:lpstr>
      <vt:lpstr>الدّليل/ التّصميم المحاسبي</vt:lpstr>
      <vt:lpstr>الدّليل/ التّصميم المحاسبي</vt:lpstr>
      <vt:lpstr>مراكز التّكلفة</vt:lpstr>
      <vt:lpstr>طلب الشراء</vt:lpstr>
      <vt:lpstr>أمر الشّراء</vt:lpstr>
      <vt:lpstr>قسيمة الدّفع </vt:lpstr>
      <vt:lpstr>إشعار البضائع الواردة</vt:lpstr>
      <vt:lpstr>الإيصال</vt:lpstr>
      <vt:lpstr>أساسيّات التّحقّق من صحّة القسيمة </vt:lpstr>
      <vt:lpstr>أساسيّات التّحقّق من صحّة القسيمة </vt:lpstr>
      <vt:lpstr>دفتر النّقد</vt:lpstr>
      <vt:lpstr>التّمرين رقم 2: دفتر النّقد</vt:lpstr>
      <vt:lpstr>سجلّ الأصول / الموجودات</vt:lpstr>
      <vt:lpstr>السّجلّ العام</vt:lpstr>
      <vt:lpstr>كيفيّة توافق كلّ شيء</vt:lpstr>
      <vt:lpstr>فقرات التّدريب</vt:lpstr>
      <vt:lpstr>PowerPoint Presentation</vt:lpstr>
      <vt:lpstr>أهداف الرقابة الداخلية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فقرات التّدريب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Azar</dc:creator>
  <cp:lastModifiedBy>Alice Azar</cp:lastModifiedBy>
  <cp:revision>21</cp:revision>
  <dcterms:created xsi:type="dcterms:W3CDTF">2020-10-15T05:53:06Z</dcterms:created>
  <dcterms:modified xsi:type="dcterms:W3CDTF">2020-10-15T13:29:00Z</dcterms:modified>
</cp:coreProperties>
</file>