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comments/comment2.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2"/>
  </p:notesMasterIdLst>
  <p:sldIdLst>
    <p:sldId id="263" r:id="rId5"/>
    <p:sldId id="266" r:id="rId6"/>
    <p:sldId id="267" r:id="rId7"/>
    <p:sldId id="269" r:id="rId8"/>
    <p:sldId id="270" r:id="rId9"/>
    <p:sldId id="271" r:id="rId10"/>
    <p:sldId id="1392" r:id="rId11"/>
    <p:sldId id="1393" r:id="rId12"/>
    <p:sldId id="1395" r:id="rId13"/>
    <p:sldId id="1396" r:id="rId14"/>
    <p:sldId id="1397" r:id="rId15"/>
    <p:sldId id="1398" r:id="rId16"/>
    <p:sldId id="1399" r:id="rId17"/>
    <p:sldId id="1400" r:id="rId18"/>
    <p:sldId id="1401" r:id="rId19"/>
    <p:sldId id="1402" r:id="rId20"/>
    <p:sldId id="1403" r:id="rId21"/>
    <p:sldId id="1404" r:id="rId22"/>
    <p:sldId id="1405" r:id="rId23"/>
    <p:sldId id="1406" r:id="rId24"/>
    <p:sldId id="1407" r:id="rId25"/>
    <p:sldId id="1444" r:id="rId26"/>
    <p:sldId id="1445" r:id="rId27"/>
    <p:sldId id="1446" r:id="rId28"/>
    <p:sldId id="1448" r:id="rId29"/>
    <p:sldId id="1449" r:id="rId30"/>
    <p:sldId id="1450" r:id="rId31"/>
    <p:sldId id="1451" r:id="rId32"/>
    <p:sldId id="1411" r:id="rId33"/>
    <p:sldId id="1412" r:id="rId34"/>
    <p:sldId id="1413" r:id="rId35"/>
    <p:sldId id="1414" r:id="rId36"/>
    <p:sldId id="407" r:id="rId37"/>
    <p:sldId id="408" r:id="rId38"/>
    <p:sldId id="412" r:id="rId39"/>
    <p:sldId id="1371" r:id="rId40"/>
    <p:sldId id="1345" r:id="rId41"/>
    <p:sldId id="313" r:id="rId42"/>
    <p:sldId id="314" r:id="rId43"/>
    <p:sldId id="462" r:id="rId44"/>
    <p:sldId id="463" r:id="rId45"/>
    <p:sldId id="1357" r:id="rId46"/>
    <p:sldId id="464" r:id="rId47"/>
    <p:sldId id="465" r:id="rId48"/>
    <p:sldId id="468" r:id="rId49"/>
    <p:sldId id="469" r:id="rId50"/>
    <p:sldId id="471" r:id="rId51"/>
    <p:sldId id="472" r:id="rId52"/>
    <p:sldId id="489" r:id="rId53"/>
    <p:sldId id="1466" r:id="rId54"/>
    <p:sldId id="1467" r:id="rId55"/>
    <p:sldId id="1409" r:id="rId56"/>
    <p:sldId id="1468" r:id="rId57"/>
    <p:sldId id="1469" r:id="rId58"/>
    <p:sldId id="1470" r:id="rId59"/>
    <p:sldId id="1471" r:id="rId60"/>
    <p:sldId id="1472" r:id="rId61"/>
    <p:sldId id="1384" r:id="rId62"/>
    <p:sldId id="1368" r:id="rId63"/>
    <p:sldId id="1370" r:id="rId64"/>
    <p:sldId id="728" r:id="rId65"/>
    <p:sldId id="704" r:id="rId66"/>
    <p:sldId id="705" r:id="rId67"/>
    <p:sldId id="1473" r:id="rId68"/>
    <p:sldId id="706" r:id="rId69"/>
    <p:sldId id="707" r:id="rId70"/>
    <p:sldId id="714" r:id="rId71"/>
    <p:sldId id="727" r:id="rId72"/>
    <p:sldId id="741" r:id="rId73"/>
    <p:sldId id="742" r:id="rId74"/>
    <p:sldId id="743" r:id="rId75"/>
    <p:sldId id="744" r:id="rId76"/>
    <p:sldId id="740" r:id="rId77"/>
    <p:sldId id="717" r:id="rId78"/>
    <p:sldId id="716" r:id="rId79"/>
    <p:sldId id="718" r:id="rId80"/>
    <p:sldId id="715" r:id="rId81"/>
    <p:sldId id="1328" r:id="rId82"/>
    <p:sldId id="1433" r:id="rId83"/>
    <p:sldId id="1341" r:id="rId84"/>
    <p:sldId id="1306" r:id="rId85"/>
    <p:sldId id="1434" r:id="rId86"/>
    <p:sldId id="1435" r:id="rId87"/>
    <p:sldId id="749" r:id="rId88"/>
    <p:sldId id="750" r:id="rId89"/>
    <p:sldId id="1437" r:id="rId90"/>
    <p:sldId id="1438" r:id="rId91"/>
    <p:sldId id="1443" r:id="rId92"/>
    <p:sldId id="1529" r:id="rId93"/>
    <p:sldId id="1530" r:id="rId94"/>
    <p:sldId id="1531" r:id="rId95"/>
    <p:sldId id="1452" r:id="rId96"/>
    <p:sldId id="1534" r:id="rId97"/>
    <p:sldId id="1535" r:id="rId98"/>
    <p:sldId id="1536" r:id="rId99"/>
    <p:sldId id="1537" r:id="rId100"/>
    <p:sldId id="1453" r:id="rId101"/>
    <p:sldId id="1454" r:id="rId102"/>
    <p:sldId id="1456" r:id="rId103"/>
    <p:sldId id="1457" r:id="rId104"/>
    <p:sldId id="1458" r:id="rId105"/>
    <p:sldId id="1459" r:id="rId106"/>
    <p:sldId id="1460" r:id="rId107"/>
    <p:sldId id="1461" r:id="rId108"/>
    <p:sldId id="1462" r:id="rId109"/>
    <p:sldId id="1465" r:id="rId110"/>
    <p:sldId id="1464" r:id="rId111"/>
    <p:sldId id="1463" r:id="rId112"/>
    <p:sldId id="1382" r:id="rId113"/>
    <p:sldId id="1474" r:id="rId114"/>
    <p:sldId id="1523" r:id="rId115"/>
    <p:sldId id="1366" r:id="rId116"/>
    <p:sldId id="1522" r:id="rId117"/>
    <p:sldId id="1481" r:id="rId118"/>
    <p:sldId id="1526" r:id="rId119"/>
    <p:sldId id="1480" r:id="rId120"/>
    <p:sldId id="1479" r:id="rId121"/>
    <p:sldId id="1524" r:id="rId122"/>
    <p:sldId id="1525" r:id="rId123"/>
    <p:sldId id="1482" r:id="rId124"/>
    <p:sldId id="1483" r:id="rId125"/>
    <p:sldId id="1484" r:id="rId126"/>
    <p:sldId id="1485" r:id="rId127"/>
    <p:sldId id="1486" r:id="rId128"/>
    <p:sldId id="1487" r:id="rId129"/>
    <p:sldId id="1528" r:id="rId130"/>
    <p:sldId id="1532" r:id="rId131"/>
    <p:sldId id="1489" r:id="rId132"/>
    <p:sldId id="1490" r:id="rId133"/>
    <p:sldId id="1491" r:id="rId134"/>
    <p:sldId id="1492" r:id="rId135"/>
    <p:sldId id="1475" r:id="rId136"/>
    <p:sldId id="1493" r:id="rId137"/>
    <p:sldId id="1494" r:id="rId138"/>
    <p:sldId id="1495" r:id="rId139"/>
    <p:sldId id="1496" r:id="rId140"/>
    <p:sldId id="1497" r:id="rId141"/>
    <p:sldId id="1498" r:id="rId142"/>
    <p:sldId id="1499" r:id="rId143"/>
    <p:sldId id="1500" r:id="rId144"/>
    <p:sldId id="1501" r:id="rId145"/>
    <p:sldId id="1502" r:id="rId146"/>
    <p:sldId id="1503" r:id="rId147"/>
    <p:sldId id="1504" r:id="rId148"/>
    <p:sldId id="1505" r:id="rId149"/>
    <p:sldId id="1506" r:id="rId150"/>
    <p:sldId id="1507" r:id="rId151"/>
    <p:sldId id="1508" r:id="rId152"/>
    <p:sldId id="1533" r:id="rId153"/>
    <p:sldId id="1509" r:id="rId154"/>
    <p:sldId id="1510" r:id="rId155"/>
    <p:sldId id="1477" r:id="rId156"/>
    <p:sldId id="1513" r:id="rId157"/>
    <p:sldId id="1488" r:id="rId158"/>
    <p:sldId id="1431" r:id="rId159"/>
    <p:sldId id="1386" r:id="rId160"/>
    <p:sldId id="1372" r:id="rId161"/>
    <p:sldId id="1373" r:id="rId162"/>
    <p:sldId id="1374" r:id="rId163"/>
    <p:sldId id="1375" r:id="rId164"/>
    <p:sldId id="1376" r:id="rId165"/>
    <p:sldId id="1391" r:id="rId166"/>
    <p:sldId id="1377" r:id="rId167"/>
    <p:sldId id="1379" r:id="rId168"/>
    <p:sldId id="1380" r:id="rId169"/>
    <p:sldId id="1517" r:id="rId170"/>
    <p:sldId id="1518" r:id="rId171"/>
    <p:sldId id="1519" r:id="rId172"/>
    <p:sldId id="1520" r:id="rId173"/>
    <p:sldId id="1521" r:id="rId174"/>
    <p:sldId id="721" r:id="rId175"/>
    <p:sldId id="722" r:id="rId176"/>
    <p:sldId id="723" r:id="rId177"/>
    <p:sldId id="724" r:id="rId178"/>
    <p:sldId id="725" r:id="rId179"/>
    <p:sldId id="726" r:id="rId180"/>
    <p:sldId id="1385" r:id="rId181"/>
    <p:sldId id="1364" r:id="rId182"/>
    <p:sldId id="1365" r:id="rId183"/>
    <p:sldId id="1390" r:id="rId184"/>
    <p:sldId id="746" r:id="rId185"/>
    <p:sldId id="747" r:id="rId186"/>
    <p:sldId id="720" r:id="rId187"/>
    <p:sldId id="1369" r:id="rId188"/>
    <p:sldId id="1378" r:id="rId189"/>
    <p:sldId id="264" r:id="rId190"/>
    <p:sldId id="1381" r:id="rId1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Azar" initials="AA" lastIdx="11" clrIdx="0">
    <p:extLst>
      <p:ext uri="{19B8F6BF-5375-455C-9EA6-DF929625EA0E}">
        <p15:presenceInfo xmlns:p15="http://schemas.microsoft.com/office/powerpoint/2012/main" userId="S::aazar@lebanoncsp.org::7a61fb44-9194-48c4-a72f-528212c6eb43" providerId="AD"/>
      </p:ext>
    </p:extLst>
  </p:cmAuthor>
  <p:cmAuthor id="2" name="Nada Hamze" initials="NH" lastIdx="2" clrIdx="1">
    <p:extLst>
      <p:ext uri="{19B8F6BF-5375-455C-9EA6-DF929625EA0E}">
        <p15:presenceInfo xmlns:p15="http://schemas.microsoft.com/office/powerpoint/2012/main" userId="S::nhamze@lebanoncsp.org::d5d6a954-34d5-4ccc-92bc-290dbdb88d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9A0BF-B717-4DC9-8E3D-A1ABF17D33CC}" v="646" dt="2022-02-27T21:07:57.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77"/>
    <p:restoredTop sz="96405"/>
  </p:normalViewPr>
  <p:slideViewPr>
    <p:cSldViewPr snapToGrid="0" snapToObjects="1">
      <p:cViewPr varScale="1">
        <p:scale>
          <a:sx n="70" d="100"/>
          <a:sy n="70" d="100"/>
        </p:scale>
        <p:origin x="10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commentAuthors" Target="commentAuthor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viewProps" Target="view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5/10/relationships/revisionInfo" Target="revisionInfo.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02T16:55:41.266" idx="9">
    <p:pos x="10" y="10"/>
    <p:text>crowded, please revise</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6-02T12:59:57.548" idx="2">
    <p:pos x="7650" y="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EE9EC9-F72B-469C-BFBD-7E18D72E4608}" type="doc">
      <dgm:prSet loTypeId="urn:microsoft.com/office/officeart/2005/8/layout/venn2" loCatId="relationship" qsTypeId="urn:microsoft.com/office/officeart/2005/8/quickstyle/simple1" qsCatId="simple" csTypeId="urn:microsoft.com/office/officeart/2005/8/colors/accent5_3" csCatId="accent5" phldr="1"/>
      <dgm:spPr/>
      <dgm:t>
        <a:bodyPr/>
        <a:lstStyle/>
        <a:p>
          <a:endParaRPr lang="en-US"/>
        </a:p>
      </dgm:t>
    </dgm:pt>
    <dgm:pt modelId="{D7932CF3-0591-43A2-AB8F-05A05A7F8051}">
      <dgm:prSet phldrT="[Text]" custT="1"/>
      <dgm:spPr/>
      <dgm:t>
        <a:bodyPr/>
        <a:lstStyle/>
        <a:p>
          <a:pPr rtl="1"/>
          <a:r>
            <a:rPr lang="ar-LB" sz="2800" dirty="0"/>
            <a:t>الاهتمام</a:t>
          </a:r>
          <a:endParaRPr lang="en-US" sz="2800" dirty="0"/>
        </a:p>
      </dgm:t>
    </dgm:pt>
    <dgm:pt modelId="{5CF5BCE3-852D-4140-8927-F38D81D121C6}" type="parTrans" cxnId="{BA085C1B-A943-4B3F-B7BB-277C41343EDA}">
      <dgm:prSet/>
      <dgm:spPr/>
      <dgm:t>
        <a:bodyPr/>
        <a:lstStyle/>
        <a:p>
          <a:endParaRPr lang="en-US"/>
        </a:p>
      </dgm:t>
    </dgm:pt>
    <dgm:pt modelId="{47FE40A2-D384-43B1-89F2-8F609C1AFBD2}" type="sibTrans" cxnId="{BA085C1B-A943-4B3F-B7BB-277C41343EDA}">
      <dgm:prSet/>
      <dgm:spPr/>
      <dgm:t>
        <a:bodyPr/>
        <a:lstStyle/>
        <a:p>
          <a:endParaRPr lang="en-US"/>
        </a:p>
      </dgm:t>
    </dgm:pt>
    <dgm:pt modelId="{7062CB57-0C1D-4344-AAB9-58F26C1E2BED}">
      <dgm:prSet phldrT="[Text]" custT="1"/>
      <dgm:spPr/>
      <dgm:t>
        <a:bodyPr/>
        <a:lstStyle/>
        <a:p>
          <a:pPr rtl="1"/>
          <a:r>
            <a:rPr lang="ar-LB" sz="2800" dirty="0"/>
            <a:t>المشاركة</a:t>
          </a:r>
          <a:endParaRPr lang="en-US" sz="2800" dirty="0"/>
        </a:p>
      </dgm:t>
    </dgm:pt>
    <dgm:pt modelId="{0A9DB936-2DDA-453B-A296-F27C81708373}" type="parTrans" cxnId="{03B9702E-F3C7-4808-AA36-FB40AC71F9B4}">
      <dgm:prSet/>
      <dgm:spPr/>
      <dgm:t>
        <a:bodyPr/>
        <a:lstStyle/>
        <a:p>
          <a:endParaRPr lang="en-US"/>
        </a:p>
      </dgm:t>
    </dgm:pt>
    <dgm:pt modelId="{A40892E7-8A29-4964-BA85-D5F738A42C0A}" type="sibTrans" cxnId="{03B9702E-F3C7-4808-AA36-FB40AC71F9B4}">
      <dgm:prSet/>
      <dgm:spPr/>
      <dgm:t>
        <a:bodyPr/>
        <a:lstStyle/>
        <a:p>
          <a:endParaRPr lang="en-US"/>
        </a:p>
      </dgm:t>
    </dgm:pt>
    <dgm:pt modelId="{A650EB17-AF94-4DD5-8C8A-7CFE6881BE22}">
      <dgm:prSet phldrT="[Text]" custT="1"/>
      <dgm:spPr/>
      <dgm:t>
        <a:bodyPr/>
        <a:lstStyle/>
        <a:p>
          <a:pPr rtl="1"/>
          <a:r>
            <a:rPr lang="ar-LB" sz="2800" dirty="0"/>
            <a:t>العمل</a:t>
          </a:r>
          <a:endParaRPr lang="en-US" sz="2800" dirty="0"/>
        </a:p>
      </dgm:t>
    </dgm:pt>
    <dgm:pt modelId="{C981EED2-392A-4DCB-8BB5-A717C45C3FB6}" type="parTrans" cxnId="{D118F0CC-4EBF-494A-8A98-82639AFE33E6}">
      <dgm:prSet/>
      <dgm:spPr/>
      <dgm:t>
        <a:bodyPr/>
        <a:lstStyle/>
        <a:p>
          <a:endParaRPr lang="en-US"/>
        </a:p>
      </dgm:t>
    </dgm:pt>
    <dgm:pt modelId="{77E7D12E-2173-41C1-851D-569CF8D73DC6}" type="sibTrans" cxnId="{D118F0CC-4EBF-494A-8A98-82639AFE33E6}">
      <dgm:prSet/>
      <dgm:spPr/>
      <dgm:t>
        <a:bodyPr/>
        <a:lstStyle/>
        <a:p>
          <a:endParaRPr lang="en-US"/>
        </a:p>
      </dgm:t>
    </dgm:pt>
    <dgm:pt modelId="{78A1A7DE-E911-4E0F-A277-FE1DBA545CD9}">
      <dgm:prSet phldrT="[Text]" custT="1"/>
      <dgm:spPr/>
      <dgm:t>
        <a:bodyPr/>
        <a:lstStyle/>
        <a:p>
          <a:pPr rtl="1"/>
          <a:r>
            <a:rPr lang="ar-LB" sz="2800" dirty="0"/>
            <a:t>الحب</a:t>
          </a:r>
          <a:endParaRPr lang="en-US" sz="2800" dirty="0"/>
        </a:p>
      </dgm:t>
    </dgm:pt>
    <dgm:pt modelId="{5DBD5046-E110-49F1-9DA7-46864E39373E}" type="parTrans" cxnId="{795FD95F-B69F-48C9-A65F-2349736AE68F}">
      <dgm:prSet/>
      <dgm:spPr/>
      <dgm:t>
        <a:bodyPr/>
        <a:lstStyle/>
        <a:p>
          <a:endParaRPr lang="en-US"/>
        </a:p>
      </dgm:t>
    </dgm:pt>
    <dgm:pt modelId="{46A11605-5E33-4B55-BA1D-06FB76BCBADF}" type="sibTrans" cxnId="{795FD95F-B69F-48C9-A65F-2349736AE68F}">
      <dgm:prSet/>
      <dgm:spPr/>
      <dgm:t>
        <a:bodyPr/>
        <a:lstStyle/>
        <a:p>
          <a:endParaRPr lang="en-US"/>
        </a:p>
      </dgm:t>
    </dgm:pt>
    <dgm:pt modelId="{23FE0EFB-C9FF-4FA0-A43F-A06302EB5B69}" type="pres">
      <dgm:prSet presAssocID="{F8EE9EC9-F72B-469C-BFBD-7E18D72E4608}" presName="Name0" presStyleCnt="0">
        <dgm:presLayoutVars>
          <dgm:chMax val="7"/>
          <dgm:resizeHandles val="exact"/>
        </dgm:presLayoutVars>
      </dgm:prSet>
      <dgm:spPr/>
    </dgm:pt>
    <dgm:pt modelId="{EC570517-593B-4F9A-BD82-CDB5FCE39083}" type="pres">
      <dgm:prSet presAssocID="{F8EE9EC9-F72B-469C-BFBD-7E18D72E4608}" presName="comp1" presStyleCnt="0"/>
      <dgm:spPr/>
    </dgm:pt>
    <dgm:pt modelId="{B0CA3EE9-4E7A-40FD-AEEC-5FCAB49CAE21}" type="pres">
      <dgm:prSet presAssocID="{F8EE9EC9-F72B-469C-BFBD-7E18D72E4608}" presName="circle1" presStyleLbl="node1" presStyleIdx="0" presStyleCnt="4" custScaleX="192593" custLinFactNeighborX="-11782" custLinFactNeighborY="13085"/>
      <dgm:spPr/>
    </dgm:pt>
    <dgm:pt modelId="{B6B7453D-464A-4D34-AA54-08266928F877}" type="pres">
      <dgm:prSet presAssocID="{F8EE9EC9-F72B-469C-BFBD-7E18D72E4608}" presName="c1text" presStyleLbl="node1" presStyleIdx="0" presStyleCnt="4">
        <dgm:presLayoutVars>
          <dgm:bulletEnabled val="1"/>
        </dgm:presLayoutVars>
      </dgm:prSet>
      <dgm:spPr/>
    </dgm:pt>
    <dgm:pt modelId="{86058490-B055-4C9B-A14C-C3ABF070B6D6}" type="pres">
      <dgm:prSet presAssocID="{F8EE9EC9-F72B-469C-BFBD-7E18D72E4608}" presName="comp2" presStyleCnt="0"/>
      <dgm:spPr/>
    </dgm:pt>
    <dgm:pt modelId="{4E12F331-9C0B-4BFC-A4F9-8B1967381D15}" type="pres">
      <dgm:prSet presAssocID="{F8EE9EC9-F72B-469C-BFBD-7E18D72E4608}" presName="circle2" presStyleLbl="node1" presStyleIdx="1" presStyleCnt="4" custScaleX="203704"/>
      <dgm:spPr/>
    </dgm:pt>
    <dgm:pt modelId="{1A2F2183-AA1E-480F-A549-B74E6FDD650A}" type="pres">
      <dgm:prSet presAssocID="{F8EE9EC9-F72B-469C-BFBD-7E18D72E4608}" presName="c2text" presStyleLbl="node1" presStyleIdx="1" presStyleCnt="4">
        <dgm:presLayoutVars>
          <dgm:bulletEnabled val="1"/>
        </dgm:presLayoutVars>
      </dgm:prSet>
      <dgm:spPr/>
    </dgm:pt>
    <dgm:pt modelId="{83F3B831-16F3-47B6-958D-81C393CDF13E}" type="pres">
      <dgm:prSet presAssocID="{F8EE9EC9-F72B-469C-BFBD-7E18D72E4608}" presName="comp3" presStyleCnt="0"/>
      <dgm:spPr/>
    </dgm:pt>
    <dgm:pt modelId="{928C8F47-7072-4469-9458-D6416BA647BC}" type="pres">
      <dgm:prSet presAssocID="{F8EE9EC9-F72B-469C-BFBD-7E18D72E4608}" presName="circle3" presStyleLbl="node1" presStyleIdx="2" presStyleCnt="4" custScaleX="123457"/>
      <dgm:spPr/>
    </dgm:pt>
    <dgm:pt modelId="{DB9B7B4A-0100-4336-ACE9-B7B9D00D9AC3}" type="pres">
      <dgm:prSet presAssocID="{F8EE9EC9-F72B-469C-BFBD-7E18D72E4608}" presName="c3text" presStyleLbl="node1" presStyleIdx="2" presStyleCnt="4">
        <dgm:presLayoutVars>
          <dgm:bulletEnabled val="1"/>
        </dgm:presLayoutVars>
      </dgm:prSet>
      <dgm:spPr/>
    </dgm:pt>
    <dgm:pt modelId="{99C8518F-8BAF-471D-B138-E2F041D6A135}" type="pres">
      <dgm:prSet presAssocID="{F8EE9EC9-F72B-469C-BFBD-7E18D72E4608}" presName="comp4" presStyleCnt="0"/>
      <dgm:spPr/>
    </dgm:pt>
    <dgm:pt modelId="{DDB1DA4C-4E03-472A-8291-6B7FE5F6FCF3}" type="pres">
      <dgm:prSet presAssocID="{F8EE9EC9-F72B-469C-BFBD-7E18D72E4608}" presName="circle4" presStyleLbl="node1" presStyleIdx="3" presStyleCnt="4"/>
      <dgm:spPr/>
    </dgm:pt>
    <dgm:pt modelId="{9A18E3B2-86A3-4034-8AE2-B5E6D6FFD70C}" type="pres">
      <dgm:prSet presAssocID="{F8EE9EC9-F72B-469C-BFBD-7E18D72E4608}" presName="c4text" presStyleLbl="node1" presStyleIdx="3" presStyleCnt="4">
        <dgm:presLayoutVars>
          <dgm:bulletEnabled val="1"/>
        </dgm:presLayoutVars>
      </dgm:prSet>
      <dgm:spPr/>
    </dgm:pt>
  </dgm:ptLst>
  <dgm:cxnLst>
    <dgm:cxn modelId="{A647220E-E965-4920-95CB-2D77619DF6D8}" type="presOf" srcId="{D7932CF3-0591-43A2-AB8F-05A05A7F8051}" destId="{B0CA3EE9-4E7A-40FD-AEEC-5FCAB49CAE21}" srcOrd="0" destOrd="0" presId="urn:microsoft.com/office/officeart/2005/8/layout/venn2"/>
    <dgm:cxn modelId="{A5B8CF16-9D06-46E9-BAF8-09844F13677C}" type="presOf" srcId="{78A1A7DE-E911-4E0F-A277-FE1DBA545CD9}" destId="{DDB1DA4C-4E03-472A-8291-6B7FE5F6FCF3}" srcOrd="0" destOrd="0" presId="urn:microsoft.com/office/officeart/2005/8/layout/venn2"/>
    <dgm:cxn modelId="{BA085C1B-A943-4B3F-B7BB-277C41343EDA}" srcId="{F8EE9EC9-F72B-469C-BFBD-7E18D72E4608}" destId="{D7932CF3-0591-43A2-AB8F-05A05A7F8051}" srcOrd="0" destOrd="0" parTransId="{5CF5BCE3-852D-4140-8927-F38D81D121C6}" sibTransId="{47FE40A2-D384-43B1-89F2-8F609C1AFBD2}"/>
    <dgm:cxn modelId="{03B9702E-F3C7-4808-AA36-FB40AC71F9B4}" srcId="{F8EE9EC9-F72B-469C-BFBD-7E18D72E4608}" destId="{7062CB57-0C1D-4344-AAB9-58F26C1E2BED}" srcOrd="1" destOrd="0" parTransId="{0A9DB936-2DDA-453B-A296-F27C81708373}" sibTransId="{A40892E7-8A29-4964-BA85-D5F738A42C0A}"/>
    <dgm:cxn modelId="{E0117540-89D9-4375-9872-17E46EDEBE28}" type="presOf" srcId="{7062CB57-0C1D-4344-AAB9-58F26C1E2BED}" destId="{4E12F331-9C0B-4BFC-A4F9-8B1967381D15}" srcOrd="0" destOrd="0" presId="urn:microsoft.com/office/officeart/2005/8/layout/venn2"/>
    <dgm:cxn modelId="{0A08E840-ADE0-4CBD-9D71-4F7E0AC81E7B}" type="presOf" srcId="{D7932CF3-0591-43A2-AB8F-05A05A7F8051}" destId="{B6B7453D-464A-4D34-AA54-08266928F877}" srcOrd="1" destOrd="0" presId="urn:microsoft.com/office/officeart/2005/8/layout/venn2"/>
    <dgm:cxn modelId="{795FD95F-B69F-48C9-A65F-2349736AE68F}" srcId="{F8EE9EC9-F72B-469C-BFBD-7E18D72E4608}" destId="{78A1A7DE-E911-4E0F-A277-FE1DBA545CD9}" srcOrd="3" destOrd="0" parTransId="{5DBD5046-E110-49F1-9DA7-46864E39373E}" sibTransId="{46A11605-5E33-4B55-BA1D-06FB76BCBADF}"/>
    <dgm:cxn modelId="{371C328E-8FEF-48AF-AE34-83C208532D64}" type="presOf" srcId="{A650EB17-AF94-4DD5-8C8A-7CFE6881BE22}" destId="{928C8F47-7072-4469-9458-D6416BA647BC}" srcOrd="0" destOrd="0" presId="urn:microsoft.com/office/officeart/2005/8/layout/venn2"/>
    <dgm:cxn modelId="{F728E599-955E-46CE-9193-41C160FDF3D9}" type="presOf" srcId="{F8EE9EC9-F72B-469C-BFBD-7E18D72E4608}" destId="{23FE0EFB-C9FF-4FA0-A43F-A06302EB5B69}" srcOrd="0" destOrd="0" presId="urn:microsoft.com/office/officeart/2005/8/layout/venn2"/>
    <dgm:cxn modelId="{1732DEB4-2681-4445-828C-513EFEC72B89}" type="presOf" srcId="{7062CB57-0C1D-4344-AAB9-58F26C1E2BED}" destId="{1A2F2183-AA1E-480F-A549-B74E6FDD650A}" srcOrd="1" destOrd="0" presId="urn:microsoft.com/office/officeart/2005/8/layout/venn2"/>
    <dgm:cxn modelId="{8CA3D3BC-CC15-475A-9FB5-7B579EB91552}" type="presOf" srcId="{A650EB17-AF94-4DD5-8C8A-7CFE6881BE22}" destId="{DB9B7B4A-0100-4336-ACE9-B7B9D00D9AC3}" srcOrd="1" destOrd="0" presId="urn:microsoft.com/office/officeart/2005/8/layout/venn2"/>
    <dgm:cxn modelId="{D118F0CC-4EBF-494A-8A98-82639AFE33E6}" srcId="{F8EE9EC9-F72B-469C-BFBD-7E18D72E4608}" destId="{A650EB17-AF94-4DD5-8C8A-7CFE6881BE22}" srcOrd="2" destOrd="0" parTransId="{C981EED2-392A-4DCB-8BB5-A717C45C3FB6}" sibTransId="{77E7D12E-2173-41C1-851D-569CF8D73DC6}"/>
    <dgm:cxn modelId="{7D2A52F9-9200-428E-B35B-B92A154A919D}" type="presOf" srcId="{78A1A7DE-E911-4E0F-A277-FE1DBA545CD9}" destId="{9A18E3B2-86A3-4034-8AE2-B5E6D6FFD70C}" srcOrd="1" destOrd="0" presId="urn:microsoft.com/office/officeart/2005/8/layout/venn2"/>
    <dgm:cxn modelId="{18102840-4238-4900-B604-396E65FB0FBE}" type="presParOf" srcId="{23FE0EFB-C9FF-4FA0-A43F-A06302EB5B69}" destId="{EC570517-593B-4F9A-BD82-CDB5FCE39083}" srcOrd="0" destOrd="0" presId="urn:microsoft.com/office/officeart/2005/8/layout/venn2"/>
    <dgm:cxn modelId="{50B7E290-A79C-4113-835E-5D6ACD0DFC08}" type="presParOf" srcId="{EC570517-593B-4F9A-BD82-CDB5FCE39083}" destId="{B0CA3EE9-4E7A-40FD-AEEC-5FCAB49CAE21}" srcOrd="0" destOrd="0" presId="urn:microsoft.com/office/officeart/2005/8/layout/venn2"/>
    <dgm:cxn modelId="{AD54482C-4999-4804-B8C1-CA2E6848D1D3}" type="presParOf" srcId="{EC570517-593B-4F9A-BD82-CDB5FCE39083}" destId="{B6B7453D-464A-4D34-AA54-08266928F877}" srcOrd="1" destOrd="0" presId="urn:microsoft.com/office/officeart/2005/8/layout/venn2"/>
    <dgm:cxn modelId="{B408127B-014C-4309-81CA-F10023784EA5}" type="presParOf" srcId="{23FE0EFB-C9FF-4FA0-A43F-A06302EB5B69}" destId="{86058490-B055-4C9B-A14C-C3ABF070B6D6}" srcOrd="1" destOrd="0" presId="urn:microsoft.com/office/officeart/2005/8/layout/venn2"/>
    <dgm:cxn modelId="{0EBDDCF2-76A6-43E8-B888-4E7B18D903BB}" type="presParOf" srcId="{86058490-B055-4C9B-A14C-C3ABF070B6D6}" destId="{4E12F331-9C0B-4BFC-A4F9-8B1967381D15}" srcOrd="0" destOrd="0" presId="urn:microsoft.com/office/officeart/2005/8/layout/venn2"/>
    <dgm:cxn modelId="{81C62B22-EB51-4624-ACD6-F22C8F70C57B}" type="presParOf" srcId="{86058490-B055-4C9B-A14C-C3ABF070B6D6}" destId="{1A2F2183-AA1E-480F-A549-B74E6FDD650A}" srcOrd="1" destOrd="0" presId="urn:microsoft.com/office/officeart/2005/8/layout/venn2"/>
    <dgm:cxn modelId="{F8665060-9785-40B9-A0B8-D75A933ECA09}" type="presParOf" srcId="{23FE0EFB-C9FF-4FA0-A43F-A06302EB5B69}" destId="{83F3B831-16F3-47B6-958D-81C393CDF13E}" srcOrd="2" destOrd="0" presId="urn:microsoft.com/office/officeart/2005/8/layout/venn2"/>
    <dgm:cxn modelId="{CDC17036-ED94-4B95-BFF6-3A864A8EE4C9}" type="presParOf" srcId="{83F3B831-16F3-47B6-958D-81C393CDF13E}" destId="{928C8F47-7072-4469-9458-D6416BA647BC}" srcOrd="0" destOrd="0" presId="urn:microsoft.com/office/officeart/2005/8/layout/venn2"/>
    <dgm:cxn modelId="{64329463-AF16-4E98-880C-52E060FE197E}" type="presParOf" srcId="{83F3B831-16F3-47B6-958D-81C393CDF13E}" destId="{DB9B7B4A-0100-4336-ACE9-B7B9D00D9AC3}" srcOrd="1" destOrd="0" presId="urn:microsoft.com/office/officeart/2005/8/layout/venn2"/>
    <dgm:cxn modelId="{408FE029-A82A-44A1-82AF-64EE22009C18}" type="presParOf" srcId="{23FE0EFB-C9FF-4FA0-A43F-A06302EB5B69}" destId="{99C8518F-8BAF-471D-B138-E2F041D6A135}" srcOrd="3" destOrd="0" presId="urn:microsoft.com/office/officeart/2005/8/layout/venn2"/>
    <dgm:cxn modelId="{8408C7F5-C6A1-477A-AB02-C3680D402756}" type="presParOf" srcId="{99C8518F-8BAF-471D-B138-E2F041D6A135}" destId="{DDB1DA4C-4E03-472A-8291-6B7FE5F6FCF3}" srcOrd="0" destOrd="0" presId="urn:microsoft.com/office/officeart/2005/8/layout/venn2"/>
    <dgm:cxn modelId="{B0A24A6B-CFA2-4B74-887F-85D6EB0A54AC}" type="presParOf" srcId="{99C8518F-8BAF-471D-B138-E2F041D6A135}" destId="{9A18E3B2-86A3-4034-8AE2-B5E6D6FFD70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8FE354-3D18-4017-8AF7-DB9EEB91C8F9}"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n-US"/>
        </a:p>
      </dgm:t>
    </dgm:pt>
    <dgm:pt modelId="{B3D60A25-6B3C-4BB0-9E45-7BE852CE4430}">
      <dgm:prSet phldrT="[Text]"/>
      <dgm:spPr>
        <a:solidFill>
          <a:srgbClr val="FFFF00"/>
        </a:solidFill>
      </dgm:spPr>
      <dgm:t>
        <a:bodyPr/>
        <a:lstStyle/>
        <a:p>
          <a:pPr rtl="1"/>
          <a:r>
            <a:rPr lang="ar-LB" b="1" dirty="0">
              <a:solidFill>
                <a:schemeClr val="tx1"/>
              </a:solidFill>
            </a:rPr>
            <a:t>الجمهور</a:t>
          </a:r>
          <a:endParaRPr lang="en-US" b="1" dirty="0">
            <a:solidFill>
              <a:schemeClr val="tx1"/>
            </a:solidFill>
          </a:endParaRPr>
        </a:p>
      </dgm:t>
    </dgm:pt>
    <dgm:pt modelId="{4CFB2B77-7E19-4324-8F04-7A0CB670052C}" type="parTrans" cxnId="{B83CB10A-1A29-4B50-B9D0-70C4533CD91D}">
      <dgm:prSet/>
      <dgm:spPr/>
      <dgm:t>
        <a:bodyPr/>
        <a:lstStyle/>
        <a:p>
          <a:endParaRPr lang="en-US"/>
        </a:p>
      </dgm:t>
    </dgm:pt>
    <dgm:pt modelId="{154C6180-8BCD-4AB3-8C45-D63ECFE20A01}" type="sibTrans" cxnId="{B83CB10A-1A29-4B50-B9D0-70C4533CD91D}">
      <dgm:prSet/>
      <dgm:spPr/>
      <dgm:t>
        <a:bodyPr/>
        <a:lstStyle/>
        <a:p>
          <a:endParaRPr lang="en-US"/>
        </a:p>
      </dgm:t>
    </dgm:pt>
    <dgm:pt modelId="{2DD7EDF0-A580-48AE-91C6-8CF607E2B77C}">
      <dgm:prSet phldrT="[Text]" custT="1"/>
      <dgm:spPr/>
      <dgm:t>
        <a:bodyPr/>
        <a:lstStyle/>
        <a:p>
          <a:pPr rtl="1"/>
          <a:r>
            <a:rPr lang="ar-LB" sz="2800" b="1" dirty="0">
              <a:solidFill>
                <a:schemeClr val="tx1"/>
              </a:solidFill>
            </a:rPr>
            <a:t>الصحفيين</a:t>
          </a:r>
          <a:endParaRPr lang="en-US" sz="2800" b="1" dirty="0">
            <a:solidFill>
              <a:schemeClr val="tx1"/>
            </a:solidFill>
          </a:endParaRPr>
        </a:p>
      </dgm:t>
    </dgm:pt>
    <dgm:pt modelId="{CD93B05E-B188-437A-A4B3-5A2783ACEF87}" type="parTrans" cxnId="{F90C3963-0FF6-4298-8A05-87ABEE90AE69}">
      <dgm:prSet/>
      <dgm:spPr/>
      <dgm:t>
        <a:bodyPr/>
        <a:lstStyle/>
        <a:p>
          <a:endParaRPr lang="en-US"/>
        </a:p>
      </dgm:t>
    </dgm:pt>
    <dgm:pt modelId="{153B1DBD-797F-45C4-BA1D-4A24CB4FC78D}" type="sibTrans" cxnId="{F90C3963-0FF6-4298-8A05-87ABEE90AE69}">
      <dgm:prSet/>
      <dgm:spPr/>
      <dgm:t>
        <a:bodyPr/>
        <a:lstStyle/>
        <a:p>
          <a:endParaRPr lang="en-US"/>
        </a:p>
      </dgm:t>
    </dgm:pt>
    <dgm:pt modelId="{D7477360-78AB-48A0-A91B-92B7B9ED9D22}">
      <dgm:prSet phldrT="[Text]" custT="1"/>
      <dgm:spPr/>
      <dgm:t>
        <a:bodyPr/>
        <a:lstStyle/>
        <a:p>
          <a:pPr rtl="1"/>
          <a:r>
            <a:rPr lang="ar-LB" sz="2400" b="1" dirty="0">
              <a:solidFill>
                <a:schemeClr val="tx1"/>
              </a:solidFill>
            </a:rPr>
            <a:t>الحكومة</a:t>
          </a:r>
          <a:endParaRPr lang="en-US" sz="2400" b="1" dirty="0">
            <a:solidFill>
              <a:schemeClr val="tx1"/>
            </a:solidFill>
          </a:endParaRPr>
        </a:p>
      </dgm:t>
    </dgm:pt>
    <dgm:pt modelId="{2F32B64C-2898-49F9-A37F-9BFCB28E7B0F}" type="parTrans" cxnId="{38604F5D-FC9C-4A04-B30D-077BF27FB6FB}">
      <dgm:prSet/>
      <dgm:spPr/>
      <dgm:t>
        <a:bodyPr/>
        <a:lstStyle/>
        <a:p>
          <a:endParaRPr lang="en-US"/>
        </a:p>
      </dgm:t>
    </dgm:pt>
    <dgm:pt modelId="{53B6C49E-CD7C-4E1D-B39F-7BEC89F238A6}" type="sibTrans" cxnId="{38604F5D-FC9C-4A04-B30D-077BF27FB6FB}">
      <dgm:prSet/>
      <dgm:spPr/>
      <dgm:t>
        <a:bodyPr/>
        <a:lstStyle/>
        <a:p>
          <a:endParaRPr lang="en-US"/>
        </a:p>
      </dgm:t>
    </dgm:pt>
    <dgm:pt modelId="{512B014E-9A72-46BF-BC2F-D67CA5F48E30}">
      <dgm:prSet phldrT="[Text]" custT="1"/>
      <dgm:spPr>
        <a:solidFill>
          <a:srgbClr val="FF3399"/>
        </a:solidFill>
      </dgm:spPr>
      <dgm:t>
        <a:bodyPr/>
        <a:lstStyle/>
        <a:p>
          <a:pPr rtl="1"/>
          <a:r>
            <a:rPr lang="ar-LB" sz="2800" dirty="0">
              <a:solidFill>
                <a:schemeClr val="tx1"/>
              </a:solidFill>
            </a:rPr>
            <a:t>الجهات المانحة</a:t>
          </a:r>
          <a:endParaRPr lang="en-US" sz="2800" dirty="0">
            <a:solidFill>
              <a:schemeClr val="tx1"/>
            </a:solidFill>
          </a:endParaRPr>
        </a:p>
      </dgm:t>
    </dgm:pt>
    <dgm:pt modelId="{ED41C63B-26C4-4F39-A8C3-03F9913DD475}" type="parTrans" cxnId="{36C3363A-C696-4E55-837D-F68BC4C226EB}">
      <dgm:prSet/>
      <dgm:spPr/>
      <dgm:t>
        <a:bodyPr/>
        <a:lstStyle/>
        <a:p>
          <a:endParaRPr lang="en-US"/>
        </a:p>
      </dgm:t>
    </dgm:pt>
    <dgm:pt modelId="{7ED85C9E-C7A0-44DF-A689-E381A6FD6C5C}" type="sibTrans" cxnId="{36C3363A-C696-4E55-837D-F68BC4C226EB}">
      <dgm:prSet/>
      <dgm:spPr/>
      <dgm:t>
        <a:bodyPr/>
        <a:lstStyle/>
        <a:p>
          <a:endParaRPr lang="en-US"/>
        </a:p>
      </dgm:t>
    </dgm:pt>
    <dgm:pt modelId="{19E50A53-7580-444D-AE18-BE331907A24C}">
      <dgm:prSet phldrT="[Text]" custT="1"/>
      <dgm:spPr>
        <a:solidFill>
          <a:srgbClr val="9999FF"/>
        </a:solidFill>
      </dgm:spPr>
      <dgm:t>
        <a:bodyPr/>
        <a:lstStyle/>
        <a:p>
          <a:pPr rtl="1"/>
          <a:r>
            <a:rPr lang="ar-LB" sz="2800" dirty="0">
              <a:solidFill>
                <a:schemeClr val="tx1"/>
              </a:solidFill>
            </a:rPr>
            <a:t>الطلاب</a:t>
          </a:r>
          <a:endParaRPr lang="en-US" sz="2800" dirty="0">
            <a:solidFill>
              <a:schemeClr val="tx1"/>
            </a:solidFill>
          </a:endParaRPr>
        </a:p>
      </dgm:t>
    </dgm:pt>
    <dgm:pt modelId="{2F179EFE-F57B-4A9D-917C-81A77545D488}" type="parTrans" cxnId="{D5C3D8D0-87EA-4C43-85A8-B4B75B55D5CB}">
      <dgm:prSet/>
      <dgm:spPr/>
      <dgm:t>
        <a:bodyPr/>
        <a:lstStyle/>
        <a:p>
          <a:endParaRPr lang="en-US"/>
        </a:p>
      </dgm:t>
    </dgm:pt>
    <dgm:pt modelId="{320DDB29-A2B9-45C9-8E8A-B90C90CF6D07}" type="sibTrans" cxnId="{D5C3D8D0-87EA-4C43-85A8-B4B75B55D5CB}">
      <dgm:prSet/>
      <dgm:spPr/>
      <dgm:t>
        <a:bodyPr/>
        <a:lstStyle/>
        <a:p>
          <a:endParaRPr lang="en-US"/>
        </a:p>
      </dgm:t>
    </dgm:pt>
    <dgm:pt modelId="{994E9A06-2EDE-49F0-A517-F3D4D51525BE}">
      <dgm:prSet phldrT="[Text]" custT="1"/>
      <dgm:spPr/>
      <dgm:t>
        <a:bodyPr/>
        <a:lstStyle/>
        <a:p>
          <a:pPr rtl="1"/>
          <a:r>
            <a:rPr lang="ar-LB" sz="2800" dirty="0">
              <a:solidFill>
                <a:schemeClr val="tx1"/>
              </a:solidFill>
            </a:rPr>
            <a:t>المنظمات غير الحكومية</a:t>
          </a:r>
          <a:endParaRPr lang="en-US" sz="2800" dirty="0">
            <a:solidFill>
              <a:schemeClr val="tx1"/>
            </a:solidFill>
          </a:endParaRPr>
        </a:p>
      </dgm:t>
    </dgm:pt>
    <dgm:pt modelId="{F7BD57B8-FFF8-48F9-8615-F8A0E6B0B8E3}" type="parTrans" cxnId="{DF36E389-2AB6-462E-B76C-A5F92C7DF927}">
      <dgm:prSet/>
      <dgm:spPr/>
      <dgm:t>
        <a:bodyPr/>
        <a:lstStyle/>
        <a:p>
          <a:endParaRPr lang="en-US"/>
        </a:p>
      </dgm:t>
    </dgm:pt>
    <dgm:pt modelId="{F33E30FB-5F79-4466-9EAA-0854035EE245}" type="sibTrans" cxnId="{DF36E389-2AB6-462E-B76C-A5F92C7DF927}">
      <dgm:prSet/>
      <dgm:spPr/>
      <dgm:t>
        <a:bodyPr/>
        <a:lstStyle/>
        <a:p>
          <a:endParaRPr lang="en-US"/>
        </a:p>
      </dgm:t>
    </dgm:pt>
    <dgm:pt modelId="{517BD36B-F8EB-4C9C-A97A-BC5DC25B9C9C}">
      <dgm:prSet phldrT="[Text]" custT="1"/>
      <dgm:spPr/>
      <dgm:t>
        <a:bodyPr/>
        <a:lstStyle/>
        <a:p>
          <a:pPr rtl="1"/>
          <a:r>
            <a:rPr lang="ar-LB" sz="2800" b="1" dirty="0">
              <a:solidFill>
                <a:schemeClr val="tx1"/>
              </a:solidFill>
            </a:rPr>
            <a:t>الشباب</a:t>
          </a:r>
          <a:endParaRPr lang="en-US" sz="2800" b="1" dirty="0">
            <a:solidFill>
              <a:schemeClr val="tx1"/>
            </a:solidFill>
          </a:endParaRPr>
        </a:p>
      </dgm:t>
    </dgm:pt>
    <dgm:pt modelId="{4C98CD75-41F8-4D0D-BCA4-AD20994059D8}" type="parTrans" cxnId="{2025780B-DEE0-4382-B66B-DFFDD8E6DC65}">
      <dgm:prSet/>
      <dgm:spPr/>
      <dgm:t>
        <a:bodyPr/>
        <a:lstStyle/>
        <a:p>
          <a:endParaRPr lang="en-US"/>
        </a:p>
      </dgm:t>
    </dgm:pt>
    <dgm:pt modelId="{0C3D2A7B-6193-45C7-8435-D89256596215}" type="sibTrans" cxnId="{2025780B-DEE0-4382-B66B-DFFDD8E6DC65}">
      <dgm:prSet/>
      <dgm:spPr/>
      <dgm:t>
        <a:bodyPr/>
        <a:lstStyle/>
        <a:p>
          <a:endParaRPr lang="en-US"/>
        </a:p>
      </dgm:t>
    </dgm:pt>
    <dgm:pt modelId="{C59BC6CF-7ACB-4BB4-B7CF-A51D883454C8}" type="pres">
      <dgm:prSet presAssocID="{CB8FE354-3D18-4017-8AF7-DB9EEB91C8F9}" presName="cycle" presStyleCnt="0">
        <dgm:presLayoutVars>
          <dgm:chMax val="1"/>
          <dgm:dir/>
          <dgm:animLvl val="ctr"/>
          <dgm:resizeHandles val="exact"/>
        </dgm:presLayoutVars>
      </dgm:prSet>
      <dgm:spPr/>
    </dgm:pt>
    <dgm:pt modelId="{DE96CD09-17D1-4367-8A0A-44B0C80F9E75}" type="pres">
      <dgm:prSet presAssocID="{B3D60A25-6B3C-4BB0-9E45-7BE852CE4430}" presName="centerShape" presStyleLbl="node0" presStyleIdx="0" presStyleCnt="1" custScaleX="148198" custScaleY="143417" custLinFactNeighborX="4866" custLinFactNeighborY="-4790"/>
      <dgm:spPr/>
    </dgm:pt>
    <dgm:pt modelId="{8581120E-A8A4-4D4F-81BB-CB72147D5281}" type="pres">
      <dgm:prSet presAssocID="{CD93B05E-B188-437A-A4B3-5A2783ACEF87}" presName="Name9" presStyleLbl="parChTrans1D2" presStyleIdx="0" presStyleCnt="6"/>
      <dgm:spPr/>
    </dgm:pt>
    <dgm:pt modelId="{C0B2EE8A-B6B5-4E97-881C-58127CA2DF65}" type="pres">
      <dgm:prSet presAssocID="{CD93B05E-B188-437A-A4B3-5A2783ACEF87}" presName="connTx" presStyleLbl="parChTrans1D2" presStyleIdx="0" presStyleCnt="6"/>
      <dgm:spPr/>
    </dgm:pt>
    <dgm:pt modelId="{D1DB01B6-1123-4917-8C5E-DDC6EC9A111B}" type="pres">
      <dgm:prSet presAssocID="{2DD7EDF0-A580-48AE-91C6-8CF607E2B77C}" presName="node" presStyleLbl="node1" presStyleIdx="0" presStyleCnt="6" custScaleX="147462" custScaleY="91113">
        <dgm:presLayoutVars>
          <dgm:bulletEnabled val="1"/>
        </dgm:presLayoutVars>
      </dgm:prSet>
      <dgm:spPr/>
    </dgm:pt>
    <dgm:pt modelId="{6D2E05D6-02C3-4FC1-9651-A4E4FA28CEF1}" type="pres">
      <dgm:prSet presAssocID="{2F32B64C-2898-49F9-A37F-9BFCB28E7B0F}" presName="Name9" presStyleLbl="parChTrans1D2" presStyleIdx="1" presStyleCnt="6"/>
      <dgm:spPr/>
    </dgm:pt>
    <dgm:pt modelId="{6BE5F5FF-B592-4035-84A5-339432EA6DF9}" type="pres">
      <dgm:prSet presAssocID="{2F32B64C-2898-49F9-A37F-9BFCB28E7B0F}" presName="connTx" presStyleLbl="parChTrans1D2" presStyleIdx="1" presStyleCnt="6"/>
      <dgm:spPr/>
    </dgm:pt>
    <dgm:pt modelId="{67BA61A1-25FA-4AF4-9952-370976BA879C}" type="pres">
      <dgm:prSet presAssocID="{D7477360-78AB-48A0-A91B-92B7B9ED9D22}" presName="node" presStyleLbl="node1" presStyleIdx="1" presStyleCnt="6" custScaleX="149704" custScaleY="107815" custRadScaleRad="136609" custRadScaleInc="22322">
        <dgm:presLayoutVars>
          <dgm:bulletEnabled val="1"/>
        </dgm:presLayoutVars>
      </dgm:prSet>
      <dgm:spPr/>
    </dgm:pt>
    <dgm:pt modelId="{12349828-F4E7-41AB-AF7C-441F240BB483}" type="pres">
      <dgm:prSet presAssocID="{ED41C63B-26C4-4F39-A8C3-03F9913DD475}" presName="Name9" presStyleLbl="parChTrans1D2" presStyleIdx="2" presStyleCnt="6"/>
      <dgm:spPr/>
    </dgm:pt>
    <dgm:pt modelId="{6576413D-C31B-4F76-9E42-C4DD4BC37065}" type="pres">
      <dgm:prSet presAssocID="{ED41C63B-26C4-4F39-A8C3-03F9913DD475}" presName="connTx" presStyleLbl="parChTrans1D2" presStyleIdx="2" presStyleCnt="6"/>
      <dgm:spPr/>
    </dgm:pt>
    <dgm:pt modelId="{62017105-C457-4E4A-B943-E3E970C3D956}" type="pres">
      <dgm:prSet presAssocID="{512B014E-9A72-46BF-BC2F-D67CA5F48E30}" presName="node" presStyleLbl="node1" presStyleIdx="2" presStyleCnt="6" custScaleX="122091" custScaleY="101407" custRadScaleRad="141422" custRadScaleInc="-9322">
        <dgm:presLayoutVars>
          <dgm:bulletEnabled val="1"/>
        </dgm:presLayoutVars>
      </dgm:prSet>
      <dgm:spPr/>
    </dgm:pt>
    <dgm:pt modelId="{632E4EFF-A58D-4F04-8811-E9735CA3CF29}" type="pres">
      <dgm:prSet presAssocID="{2F179EFE-F57B-4A9D-917C-81A77545D488}" presName="Name9" presStyleLbl="parChTrans1D2" presStyleIdx="3" presStyleCnt="6"/>
      <dgm:spPr/>
    </dgm:pt>
    <dgm:pt modelId="{F473922C-B5F1-49BE-B123-15A659E67E2C}" type="pres">
      <dgm:prSet presAssocID="{2F179EFE-F57B-4A9D-917C-81A77545D488}" presName="connTx" presStyleLbl="parChTrans1D2" presStyleIdx="3" presStyleCnt="6"/>
      <dgm:spPr/>
    </dgm:pt>
    <dgm:pt modelId="{38792F55-CF0C-4B85-8122-C2DF74BFD31A}" type="pres">
      <dgm:prSet presAssocID="{19E50A53-7580-444D-AE18-BE331907A24C}" presName="node" presStyleLbl="node1" presStyleIdx="3" presStyleCnt="6" custScaleX="143477" custScaleY="110302" custRadScaleRad="126871" custRadScaleInc="-13810">
        <dgm:presLayoutVars>
          <dgm:bulletEnabled val="1"/>
        </dgm:presLayoutVars>
      </dgm:prSet>
      <dgm:spPr/>
    </dgm:pt>
    <dgm:pt modelId="{F5AC412E-E01B-46CB-957E-7B2068547C4D}" type="pres">
      <dgm:prSet presAssocID="{F7BD57B8-FFF8-48F9-8615-F8A0E6B0B8E3}" presName="Name9" presStyleLbl="parChTrans1D2" presStyleIdx="4" presStyleCnt="6"/>
      <dgm:spPr/>
    </dgm:pt>
    <dgm:pt modelId="{8F0F5FEE-6567-4E0C-A7A6-3DB8D59CE2B1}" type="pres">
      <dgm:prSet presAssocID="{F7BD57B8-FFF8-48F9-8615-F8A0E6B0B8E3}" presName="connTx" presStyleLbl="parChTrans1D2" presStyleIdx="4" presStyleCnt="6"/>
      <dgm:spPr/>
    </dgm:pt>
    <dgm:pt modelId="{3FF81BB2-7D6F-4973-AEB2-30AB09EB3C47}" type="pres">
      <dgm:prSet presAssocID="{994E9A06-2EDE-49F0-A517-F3D4D51525BE}" presName="node" presStyleLbl="node1" presStyleIdx="4" presStyleCnt="6" custScaleX="145982" custScaleY="115822" custRadScaleRad="138941" custRadScaleInc="15979">
        <dgm:presLayoutVars>
          <dgm:bulletEnabled val="1"/>
        </dgm:presLayoutVars>
      </dgm:prSet>
      <dgm:spPr/>
    </dgm:pt>
    <dgm:pt modelId="{49E8111A-426C-430F-B239-87E8C3330FE8}" type="pres">
      <dgm:prSet presAssocID="{4C98CD75-41F8-4D0D-BCA4-AD20994059D8}" presName="Name9" presStyleLbl="parChTrans1D2" presStyleIdx="5" presStyleCnt="6"/>
      <dgm:spPr/>
    </dgm:pt>
    <dgm:pt modelId="{54993491-F689-4056-9947-0E36BB5C8BB2}" type="pres">
      <dgm:prSet presAssocID="{4C98CD75-41F8-4D0D-BCA4-AD20994059D8}" presName="connTx" presStyleLbl="parChTrans1D2" presStyleIdx="5" presStyleCnt="6"/>
      <dgm:spPr/>
    </dgm:pt>
    <dgm:pt modelId="{22F708E9-DD97-47B9-82D2-DB8E38FD7831}" type="pres">
      <dgm:prSet presAssocID="{517BD36B-F8EB-4C9C-A97A-BC5DC25B9C9C}" presName="node" presStyleLbl="node1" presStyleIdx="5" presStyleCnt="6" custScaleX="150141" custScaleY="111124" custRadScaleRad="118484" custRadScaleInc="-24848">
        <dgm:presLayoutVars>
          <dgm:bulletEnabled val="1"/>
        </dgm:presLayoutVars>
      </dgm:prSet>
      <dgm:spPr/>
    </dgm:pt>
  </dgm:ptLst>
  <dgm:cxnLst>
    <dgm:cxn modelId="{B83CB10A-1A29-4B50-B9D0-70C4533CD91D}" srcId="{CB8FE354-3D18-4017-8AF7-DB9EEB91C8F9}" destId="{B3D60A25-6B3C-4BB0-9E45-7BE852CE4430}" srcOrd="0" destOrd="0" parTransId="{4CFB2B77-7E19-4324-8F04-7A0CB670052C}" sibTransId="{154C6180-8BCD-4AB3-8C45-D63ECFE20A01}"/>
    <dgm:cxn modelId="{2025780B-DEE0-4382-B66B-DFFDD8E6DC65}" srcId="{B3D60A25-6B3C-4BB0-9E45-7BE852CE4430}" destId="{517BD36B-F8EB-4C9C-A97A-BC5DC25B9C9C}" srcOrd="5" destOrd="0" parTransId="{4C98CD75-41F8-4D0D-BCA4-AD20994059D8}" sibTransId="{0C3D2A7B-6193-45C7-8435-D89256596215}"/>
    <dgm:cxn modelId="{CE14A71F-71C8-4F39-8A26-3ADECE615B59}" type="presOf" srcId="{4C98CD75-41F8-4D0D-BCA4-AD20994059D8}" destId="{54993491-F689-4056-9947-0E36BB5C8BB2}" srcOrd="1" destOrd="0" presId="urn:microsoft.com/office/officeart/2005/8/layout/radial1"/>
    <dgm:cxn modelId="{D2B63720-A78A-4E5C-9FBE-9D7CC8D0CF92}" type="presOf" srcId="{CD93B05E-B188-437A-A4B3-5A2783ACEF87}" destId="{C0B2EE8A-B6B5-4E97-881C-58127CA2DF65}" srcOrd="1" destOrd="0" presId="urn:microsoft.com/office/officeart/2005/8/layout/radial1"/>
    <dgm:cxn modelId="{534F7223-C66B-47C1-8BE1-25C222DF9E37}" type="presOf" srcId="{2F32B64C-2898-49F9-A37F-9BFCB28E7B0F}" destId="{6D2E05D6-02C3-4FC1-9651-A4E4FA28CEF1}" srcOrd="0" destOrd="0" presId="urn:microsoft.com/office/officeart/2005/8/layout/radial1"/>
    <dgm:cxn modelId="{25A46826-6EF6-41AF-AC40-2C5F2D1D3F41}" type="presOf" srcId="{2DD7EDF0-A580-48AE-91C6-8CF607E2B77C}" destId="{D1DB01B6-1123-4917-8C5E-DDC6EC9A111B}" srcOrd="0" destOrd="0" presId="urn:microsoft.com/office/officeart/2005/8/layout/radial1"/>
    <dgm:cxn modelId="{36C3363A-C696-4E55-837D-F68BC4C226EB}" srcId="{B3D60A25-6B3C-4BB0-9E45-7BE852CE4430}" destId="{512B014E-9A72-46BF-BC2F-D67CA5F48E30}" srcOrd="2" destOrd="0" parTransId="{ED41C63B-26C4-4F39-A8C3-03F9913DD475}" sibTransId="{7ED85C9E-C7A0-44DF-A689-E381A6FD6C5C}"/>
    <dgm:cxn modelId="{4087153C-0A5F-46A4-B311-E4814C45152F}" type="presOf" srcId="{ED41C63B-26C4-4F39-A8C3-03F9913DD475}" destId="{6576413D-C31B-4F76-9E42-C4DD4BC37065}" srcOrd="1" destOrd="0" presId="urn:microsoft.com/office/officeart/2005/8/layout/radial1"/>
    <dgm:cxn modelId="{38604F5D-FC9C-4A04-B30D-077BF27FB6FB}" srcId="{B3D60A25-6B3C-4BB0-9E45-7BE852CE4430}" destId="{D7477360-78AB-48A0-A91B-92B7B9ED9D22}" srcOrd="1" destOrd="0" parTransId="{2F32B64C-2898-49F9-A37F-9BFCB28E7B0F}" sibTransId="{53B6C49E-CD7C-4E1D-B39F-7BEC89F238A6}"/>
    <dgm:cxn modelId="{F90C3963-0FF6-4298-8A05-87ABEE90AE69}" srcId="{B3D60A25-6B3C-4BB0-9E45-7BE852CE4430}" destId="{2DD7EDF0-A580-48AE-91C6-8CF607E2B77C}" srcOrd="0" destOrd="0" parTransId="{CD93B05E-B188-437A-A4B3-5A2783ACEF87}" sibTransId="{153B1DBD-797F-45C4-BA1D-4A24CB4FC78D}"/>
    <dgm:cxn modelId="{7444E072-E972-476D-9C9D-A0C3256EE799}" type="presOf" srcId="{512B014E-9A72-46BF-BC2F-D67CA5F48E30}" destId="{62017105-C457-4E4A-B943-E3E970C3D956}" srcOrd="0" destOrd="0" presId="urn:microsoft.com/office/officeart/2005/8/layout/radial1"/>
    <dgm:cxn modelId="{2CBD8875-8957-4CB9-8EA8-9E3FBDFAE492}" type="presOf" srcId="{B3D60A25-6B3C-4BB0-9E45-7BE852CE4430}" destId="{DE96CD09-17D1-4367-8A0A-44B0C80F9E75}" srcOrd="0" destOrd="0" presId="urn:microsoft.com/office/officeart/2005/8/layout/radial1"/>
    <dgm:cxn modelId="{BE575856-6295-4914-819E-0B496D85EDF8}" type="presOf" srcId="{19E50A53-7580-444D-AE18-BE331907A24C}" destId="{38792F55-CF0C-4B85-8122-C2DF74BFD31A}" srcOrd="0" destOrd="0" presId="urn:microsoft.com/office/officeart/2005/8/layout/radial1"/>
    <dgm:cxn modelId="{EFE3E482-4121-4262-9A0C-4BE1A98D2DE2}" type="presOf" srcId="{4C98CD75-41F8-4D0D-BCA4-AD20994059D8}" destId="{49E8111A-426C-430F-B239-87E8C3330FE8}" srcOrd="0" destOrd="0" presId="urn:microsoft.com/office/officeart/2005/8/layout/radial1"/>
    <dgm:cxn modelId="{C6951F88-C1CC-409E-B474-4C091DAC5E91}" type="presOf" srcId="{D7477360-78AB-48A0-A91B-92B7B9ED9D22}" destId="{67BA61A1-25FA-4AF4-9952-370976BA879C}" srcOrd="0" destOrd="0" presId="urn:microsoft.com/office/officeart/2005/8/layout/radial1"/>
    <dgm:cxn modelId="{DF36E389-2AB6-462E-B76C-A5F92C7DF927}" srcId="{B3D60A25-6B3C-4BB0-9E45-7BE852CE4430}" destId="{994E9A06-2EDE-49F0-A517-F3D4D51525BE}" srcOrd="4" destOrd="0" parTransId="{F7BD57B8-FFF8-48F9-8615-F8A0E6B0B8E3}" sibTransId="{F33E30FB-5F79-4466-9EAA-0854035EE245}"/>
    <dgm:cxn modelId="{049DDD8F-9138-42FD-8F1C-6833789439DE}" type="presOf" srcId="{F7BD57B8-FFF8-48F9-8615-F8A0E6B0B8E3}" destId="{8F0F5FEE-6567-4E0C-A7A6-3DB8D59CE2B1}" srcOrd="1" destOrd="0" presId="urn:microsoft.com/office/officeart/2005/8/layout/radial1"/>
    <dgm:cxn modelId="{4119039C-CBED-495D-A8AE-F8D3B4203328}" type="presOf" srcId="{2F179EFE-F57B-4A9D-917C-81A77545D488}" destId="{632E4EFF-A58D-4F04-8811-E9735CA3CF29}" srcOrd="0" destOrd="0" presId="urn:microsoft.com/office/officeart/2005/8/layout/radial1"/>
    <dgm:cxn modelId="{1114B4B4-FA37-41A8-B23B-EBE55027189F}" type="presOf" srcId="{2F32B64C-2898-49F9-A37F-9BFCB28E7B0F}" destId="{6BE5F5FF-B592-4035-84A5-339432EA6DF9}" srcOrd="1" destOrd="0" presId="urn:microsoft.com/office/officeart/2005/8/layout/radial1"/>
    <dgm:cxn modelId="{4A6CC6C6-16AE-41FE-AE98-7D66EEA75F4F}" type="presOf" srcId="{CB8FE354-3D18-4017-8AF7-DB9EEB91C8F9}" destId="{C59BC6CF-7ACB-4BB4-B7CF-A51D883454C8}" srcOrd="0" destOrd="0" presId="urn:microsoft.com/office/officeart/2005/8/layout/radial1"/>
    <dgm:cxn modelId="{E51E67C9-C6B1-4D7C-9F7D-C199674A4FA7}" type="presOf" srcId="{ED41C63B-26C4-4F39-A8C3-03F9913DD475}" destId="{12349828-F4E7-41AB-AF7C-441F240BB483}" srcOrd="0" destOrd="0" presId="urn:microsoft.com/office/officeart/2005/8/layout/radial1"/>
    <dgm:cxn modelId="{8F93D0CE-7ADD-4F26-919F-8B5FEB6E332D}" type="presOf" srcId="{517BD36B-F8EB-4C9C-A97A-BC5DC25B9C9C}" destId="{22F708E9-DD97-47B9-82D2-DB8E38FD7831}" srcOrd="0" destOrd="0" presId="urn:microsoft.com/office/officeart/2005/8/layout/radial1"/>
    <dgm:cxn modelId="{D5C3D8D0-87EA-4C43-85A8-B4B75B55D5CB}" srcId="{B3D60A25-6B3C-4BB0-9E45-7BE852CE4430}" destId="{19E50A53-7580-444D-AE18-BE331907A24C}" srcOrd="3" destOrd="0" parTransId="{2F179EFE-F57B-4A9D-917C-81A77545D488}" sibTransId="{320DDB29-A2B9-45C9-8E8A-B90C90CF6D07}"/>
    <dgm:cxn modelId="{3A345AE4-338C-4C07-8CAF-2B32137C1EA4}" type="presOf" srcId="{2F179EFE-F57B-4A9D-917C-81A77545D488}" destId="{F473922C-B5F1-49BE-B123-15A659E67E2C}" srcOrd="1" destOrd="0" presId="urn:microsoft.com/office/officeart/2005/8/layout/radial1"/>
    <dgm:cxn modelId="{3828F5E8-23F0-4F61-BEF3-3D46C98E3F21}" type="presOf" srcId="{994E9A06-2EDE-49F0-A517-F3D4D51525BE}" destId="{3FF81BB2-7D6F-4973-AEB2-30AB09EB3C47}" srcOrd="0" destOrd="0" presId="urn:microsoft.com/office/officeart/2005/8/layout/radial1"/>
    <dgm:cxn modelId="{F2C3EFF0-E3AA-456B-932C-EC8BBFBCBC56}" type="presOf" srcId="{F7BD57B8-FFF8-48F9-8615-F8A0E6B0B8E3}" destId="{F5AC412E-E01B-46CB-957E-7B2068547C4D}" srcOrd="0" destOrd="0" presId="urn:microsoft.com/office/officeart/2005/8/layout/radial1"/>
    <dgm:cxn modelId="{91B8B3FC-43F9-4800-B3AA-EF98FDE2EAAC}" type="presOf" srcId="{CD93B05E-B188-437A-A4B3-5A2783ACEF87}" destId="{8581120E-A8A4-4D4F-81BB-CB72147D5281}" srcOrd="0" destOrd="0" presId="urn:microsoft.com/office/officeart/2005/8/layout/radial1"/>
    <dgm:cxn modelId="{F87AB9D7-A1E7-408A-BA77-6A68F4497D97}" type="presParOf" srcId="{C59BC6CF-7ACB-4BB4-B7CF-A51D883454C8}" destId="{DE96CD09-17D1-4367-8A0A-44B0C80F9E75}" srcOrd="0" destOrd="0" presId="urn:microsoft.com/office/officeart/2005/8/layout/radial1"/>
    <dgm:cxn modelId="{2787822C-C910-4F6A-86CA-B2818DCE949E}" type="presParOf" srcId="{C59BC6CF-7ACB-4BB4-B7CF-A51D883454C8}" destId="{8581120E-A8A4-4D4F-81BB-CB72147D5281}" srcOrd="1" destOrd="0" presId="urn:microsoft.com/office/officeart/2005/8/layout/radial1"/>
    <dgm:cxn modelId="{68D115BA-DFEC-4C89-AFC0-7E8AD2561EB9}" type="presParOf" srcId="{8581120E-A8A4-4D4F-81BB-CB72147D5281}" destId="{C0B2EE8A-B6B5-4E97-881C-58127CA2DF65}" srcOrd="0" destOrd="0" presId="urn:microsoft.com/office/officeart/2005/8/layout/radial1"/>
    <dgm:cxn modelId="{59A3D8C3-D320-4993-9023-A58F203E1BE8}" type="presParOf" srcId="{C59BC6CF-7ACB-4BB4-B7CF-A51D883454C8}" destId="{D1DB01B6-1123-4917-8C5E-DDC6EC9A111B}" srcOrd="2" destOrd="0" presId="urn:microsoft.com/office/officeart/2005/8/layout/radial1"/>
    <dgm:cxn modelId="{17AC5E83-450E-4658-9F8B-7092D99E7AB9}" type="presParOf" srcId="{C59BC6CF-7ACB-4BB4-B7CF-A51D883454C8}" destId="{6D2E05D6-02C3-4FC1-9651-A4E4FA28CEF1}" srcOrd="3" destOrd="0" presId="urn:microsoft.com/office/officeart/2005/8/layout/radial1"/>
    <dgm:cxn modelId="{782453E8-9149-4CB2-965F-289D4817B4A8}" type="presParOf" srcId="{6D2E05D6-02C3-4FC1-9651-A4E4FA28CEF1}" destId="{6BE5F5FF-B592-4035-84A5-339432EA6DF9}" srcOrd="0" destOrd="0" presId="urn:microsoft.com/office/officeart/2005/8/layout/radial1"/>
    <dgm:cxn modelId="{73650729-BD0F-4320-800D-85C417F06921}" type="presParOf" srcId="{C59BC6CF-7ACB-4BB4-B7CF-A51D883454C8}" destId="{67BA61A1-25FA-4AF4-9952-370976BA879C}" srcOrd="4" destOrd="0" presId="urn:microsoft.com/office/officeart/2005/8/layout/radial1"/>
    <dgm:cxn modelId="{217A0AB7-9681-4F3D-BCFC-EA9356857239}" type="presParOf" srcId="{C59BC6CF-7ACB-4BB4-B7CF-A51D883454C8}" destId="{12349828-F4E7-41AB-AF7C-441F240BB483}" srcOrd="5" destOrd="0" presId="urn:microsoft.com/office/officeart/2005/8/layout/radial1"/>
    <dgm:cxn modelId="{9441AD3C-B34A-4363-94EC-951901578039}" type="presParOf" srcId="{12349828-F4E7-41AB-AF7C-441F240BB483}" destId="{6576413D-C31B-4F76-9E42-C4DD4BC37065}" srcOrd="0" destOrd="0" presId="urn:microsoft.com/office/officeart/2005/8/layout/radial1"/>
    <dgm:cxn modelId="{BBF96047-1F74-400A-B1B9-F9F837E90C2E}" type="presParOf" srcId="{C59BC6CF-7ACB-4BB4-B7CF-A51D883454C8}" destId="{62017105-C457-4E4A-B943-E3E970C3D956}" srcOrd="6" destOrd="0" presId="urn:microsoft.com/office/officeart/2005/8/layout/radial1"/>
    <dgm:cxn modelId="{EE797966-19DA-4849-8AB5-895F1F914BB7}" type="presParOf" srcId="{C59BC6CF-7ACB-4BB4-B7CF-A51D883454C8}" destId="{632E4EFF-A58D-4F04-8811-E9735CA3CF29}" srcOrd="7" destOrd="0" presId="urn:microsoft.com/office/officeart/2005/8/layout/radial1"/>
    <dgm:cxn modelId="{07D3F1CE-C534-4CB0-B11F-4892DB93C6AE}" type="presParOf" srcId="{632E4EFF-A58D-4F04-8811-E9735CA3CF29}" destId="{F473922C-B5F1-49BE-B123-15A659E67E2C}" srcOrd="0" destOrd="0" presId="urn:microsoft.com/office/officeart/2005/8/layout/radial1"/>
    <dgm:cxn modelId="{D5D60191-DA43-4E4D-A7D2-FB747F59C802}" type="presParOf" srcId="{C59BC6CF-7ACB-4BB4-B7CF-A51D883454C8}" destId="{38792F55-CF0C-4B85-8122-C2DF74BFD31A}" srcOrd="8" destOrd="0" presId="urn:microsoft.com/office/officeart/2005/8/layout/radial1"/>
    <dgm:cxn modelId="{BC01F6E2-3AF3-4741-B750-8B663910790C}" type="presParOf" srcId="{C59BC6CF-7ACB-4BB4-B7CF-A51D883454C8}" destId="{F5AC412E-E01B-46CB-957E-7B2068547C4D}" srcOrd="9" destOrd="0" presId="urn:microsoft.com/office/officeart/2005/8/layout/radial1"/>
    <dgm:cxn modelId="{CF3379D0-AFFF-45D1-83CE-0150F422A6E1}" type="presParOf" srcId="{F5AC412E-E01B-46CB-957E-7B2068547C4D}" destId="{8F0F5FEE-6567-4E0C-A7A6-3DB8D59CE2B1}" srcOrd="0" destOrd="0" presId="urn:microsoft.com/office/officeart/2005/8/layout/radial1"/>
    <dgm:cxn modelId="{F0DFA479-AF4B-4E2F-B71B-2709ABD2A890}" type="presParOf" srcId="{C59BC6CF-7ACB-4BB4-B7CF-A51D883454C8}" destId="{3FF81BB2-7D6F-4973-AEB2-30AB09EB3C47}" srcOrd="10" destOrd="0" presId="urn:microsoft.com/office/officeart/2005/8/layout/radial1"/>
    <dgm:cxn modelId="{7644B2A8-FC9B-4E7B-B516-C4EDB11BB3AB}" type="presParOf" srcId="{C59BC6CF-7ACB-4BB4-B7CF-A51D883454C8}" destId="{49E8111A-426C-430F-B239-87E8C3330FE8}" srcOrd="11" destOrd="0" presId="urn:microsoft.com/office/officeart/2005/8/layout/radial1"/>
    <dgm:cxn modelId="{1D0A8523-5D85-4EE3-8844-5EE2978E0184}" type="presParOf" srcId="{49E8111A-426C-430F-B239-87E8C3330FE8}" destId="{54993491-F689-4056-9947-0E36BB5C8BB2}" srcOrd="0" destOrd="0" presId="urn:microsoft.com/office/officeart/2005/8/layout/radial1"/>
    <dgm:cxn modelId="{3BEEC1D8-C2F1-48C2-B6CE-13E558CECEE3}" type="presParOf" srcId="{C59BC6CF-7ACB-4BB4-B7CF-A51D883454C8}" destId="{22F708E9-DD97-47B9-82D2-DB8E38FD7831}"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A3EE9-4E7A-40FD-AEEC-5FCAB49CAE21}">
      <dsp:nvSpPr>
        <dsp:cNvPr id="0" name=""/>
        <dsp:cNvSpPr/>
      </dsp:nvSpPr>
      <dsp:spPr>
        <a:xfrm>
          <a:off x="-914761" y="0"/>
          <a:ext cx="8401773" cy="4362450"/>
        </a:xfrm>
        <a:prstGeom prst="ellips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ar-LB" sz="2800" kern="1200" dirty="0"/>
            <a:t>الاهتمام</a:t>
          </a:r>
          <a:endParaRPr lang="en-US" sz="2800" kern="1200" dirty="0"/>
        </a:p>
      </dsp:txBody>
      <dsp:txXfrm>
        <a:off x="2111557" y="218122"/>
        <a:ext cx="2349135" cy="654367"/>
      </dsp:txXfrm>
    </dsp:sp>
    <dsp:sp modelId="{4E12F331-9C0B-4BFC-A4F9-8B1967381D15}">
      <dsp:nvSpPr>
        <dsp:cNvPr id="0" name=""/>
        <dsp:cNvSpPr/>
      </dsp:nvSpPr>
      <dsp:spPr>
        <a:xfrm>
          <a:off x="-268468" y="872490"/>
          <a:ext cx="7109188" cy="3489960"/>
        </a:xfrm>
        <a:prstGeom prst="ellipse">
          <a:avLst/>
        </a:prstGeom>
        <a:solidFill>
          <a:schemeClr val="accent5">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ar-LB" sz="2800" kern="1200" dirty="0"/>
            <a:t>المشاركة</a:t>
          </a:r>
          <a:endParaRPr lang="en-US" sz="2800" kern="1200" dirty="0"/>
        </a:p>
      </dsp:txBody>
      <dsp:txXfrm>
        <a:off x="2043794" y="1081887"/>
        <a:ext cx="2484661" cy="628192"/>
      </dsp:txXfrm>
    </dsp:sp>
    <dsp:sp modelId="{928C8F47-7072-4469-9458-D6416BA647BC}">
      <dsp:nvSpPr>
        <dsp:cNvPr id="0" name=""/>
        <dsp:cNvSpPr/>
      </dsp:nvSpPr>
      <dsp:spPr>
        <a:xfrm>
          <a:off x="1670400" y="1744979"/>
          <a:ext cx="3231449" cy="2617470"/>
        </a:xfrm>
        <a:prstGeom prst="ellipse">
          <a:avLst/>
        </a:prstGeom>
        <a:solidFill>
          <a:schemeClr val="accent5">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ar-LB" sz="2800" kern="1200" dirty="0"/>
            <a:t>العمل</a:t>
          </a:r>
          <a:endParaRPr lang="en-US" sz="2800" kern="1200" dirty="0"/>
        </a:p>
      </dsp:txBody>
      <dsp:txXfrm>
        <a:off x="2533197" y="1941290"/>
        <a:ext cx="1505855" cy="588930"/>
      </dsp:txXfrm>
    </dsp:sp>
    <dsp:sp modelId="{DDB1DA4C-4E03-472A-8291-6B7FE5F6FCF3}">
      <dsp:nvSpPr>
        <dsp:cNvPr id="0" name=""/>
        <dsp:cNvSpPr/>
      </dsp:nvSpPr>
      <dsp:spPr>
        <a:xfrm>
          <a:off x="2413635" y="2617470"/>
          <a:ext cx="1744980" cy="1744980"/>
        </a:xfrm>
        <a:prstGeom prst="ellipse">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ar-LB" sz="2800" kern="1200" dirty="0"/>
            <a:t>الحب</a:t>
          </a:r>
          <a:endParaRPr lang="en-US" sz="2800" kern="1200" dirty="0"/>
        </a:p>
      </dsp:txBody>
      <dsp:txXfrm>
        <a:off x="2669181" y="3053715"/>
        <a:ext cx="1233887" cy="872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6CD09-17D1-4367-8A0A-44B0C80F9E75}">
      <dsp:nvSpPr>
        <dsp:cNvPr id="0" name=""/>
        <dsp:cNvSpPr/>
      </dsp:nvSpPr>
      <dsp:spPr>
        <a:xfrm>
          <a:off x="3781223" y="1338782"/>
          <a:ext cx="2141210" cy="2072132"/>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LB" sz="4100" b="1" kern="1200" dirty="0">
              <a:solidFill>
                <a:schemeClr val="tx1"/>
              </a:solidFill>
            </a:rPr>
            <a:t>الجمهور</a:t>
          </a:r>
          <a:endParaRPr lang="en-US" sz="4100" b="1" kern="1200" dirty="0">
            <a:solidFill>
              <a:schemeClr val="tx1"/>
            </a:solidFill>
          </a:endParaRPr>
        </a:p>
      </dsp:txBody>
      <dsp:txXfrm>
        <a:off x="4094796" y="1642239"/>
        <a:ext cx="1514064" cy="1465218"/>
      </dsp:txXfrm>
    </dsp:sp>
    <dsp:sp modelId="{8581120E-A8A4-4D4F-81BB-CB72147D5281}">
      <dsp:nvSpPr>
        <dsp:cNvPr id="0" name=""/>
        <dsp:cNvSpPr/>
      </dsp:nvSpPr>
      <dsp:spPr>
        <a:xfrm rot="15831411">
          <a:off x="4733192" y="1323489"/>
          <a:ext cx="13954" cy="27861"/>
        </a:xfrm>
        <a:custGeom>
          <a:avLst/>
          <a:gdLst/>
          <a:ahLst/>
          <a:cxnLst/>
          <a:rect l="0" t="0" r="0" b="0"/>
          <a:pathLst>
            <a:path>
              <a:moveTo>
                <a:pt x="0" y="13930"/>
              </a:moveTo>
              <a:lnTo>
                <a:pt x="13954" y="139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739820" y="1337071"/>
        <a:ext cx="697" cy="697"/>
      </dsp:txXfrm>
    </dsp:sp>
    <dsp:sp modelId="{D1DB01B6-1123-4917-8C5E-DDC6EC9A111B}">
      <dsp:nvSpPr>
        <dsp:cNvPr id="0" name=""/>
        <dsp:cNvSpPr/>
      </dsp:nvSpPr>
      <dsp:spPr>
        <a:xfrm>
          <a:off x="3603446" y="15504"/>
          <a:ext cx="2130576" cy="131642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LB" sz="2800" b="1" kern="1200" dirty="0">
              <a:solidFill>
                <a:schemeClr val="tx1"/>
              </a:solidFill>
            </a:rPr>
            <a:t>الصحفيين</a:t>
          </a:r>
          <a:endParaRPr lang="en-US" sz="2800" b="1" kern="1200" dirty="0">
            <a:solidFill>
              <a:schemeClr val="tx1"/>
            </a:solidFill>
          </a:endParaRPr>
        </a:p>
      </dsp:txBody>
      <dsp:txXfrm>
        <a:off x="3915462" y="208290"/>
        <a:ext cx="1506544" cy="930856"/>
      </dsp:txXfrm>
    </dsp:sp>
    <dsp:sp modelId="{6D2E05D6-02C3-4FC1-9651-A4E4FA28CEF1}">
      <dsp:nvSpPr>
        <dsp:cNvPr id="0" name=""/>
        <dsp:cNvSpPr/>
      </dsp:nvSpPr>
      <dsp:spPr>
        <a:xfrm rot="20339046">
          <a:off x="5838763" y="1934818"/>
          <a:ext cx="244342" cy="27861"/>
        </a:xfrm>
        <a:custGeom>
          <a:avLst/>
          <a:gdLst/>
          <a:ahLst/>
          <a:cxnLst/>
          <a:rect l="0" t="0" r="0" b="0"/>
          <a:pathLst>
            <a:path>
              <a:moveTo>
                <a:pt x="0" y="13930"/>
              </a:moveTo>
              <a:lnTo>
                <a:pt x="244342" y="139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54826" y="1942641"/>
        <a:ext cx="12217" cy="12217"/>
      </dsp:txXfrm>
    </dsp:sp>
    <dsp:sp modelId="{67BA61A1-25FA-4AF4-9952-370976BA879C}">
      <dsp:nvSpPr>
        <dsp:cNvPr id="0" name=""/>
        <dsp:cNvSpPr/>
      </dsp:nvSpPr>
      <dsp:spPr>
        <a:xfrm>
          <a:off x="5947700" y="759474"/>
          <a:ext cx="2162969" cy="1557744"/>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LB" sz="2400" b="1" kern="1200" dirty="0">
              <a:solidFill>
                <a:schemeClr val="tx1"/>
              </a:solidFill>
            </a:rPr>
            <a:t>الحكومة</a:t>
          </a:r>
          <a:endParaRPr lang="en-US" sz="2400" b="1" kern="1200" dirty="0">
            <a:solidFill>
              <a:schemeClr val="tx1"/>
            </a:solidFill>
          </a:endParaRPr>
        </a:p>
      </dsp:txBody>
      <dsp:txXfrm>
        <a:off x="6264459" y="987600"/>
        <a:ext cx="1529451" cy="1101492"/>
      </dsp:txXfrm>
    </dsp:sp>
    <dsp:sp modelId="{12349828-F4E7-41AB-AF7C-441F240BB483}">
      <dsp:nvSpPr>
        <dsp:cNvPr id="0" name=""/>
        <dsp:cNvSpPr/>
      </dsp:nvSpPr>
      <dsp:spPr>
        <a:xfrm rot="1956334">
          <a:off x="5689644" y="3121353"/>
          <a:ext cx="701979" cy="27861"/>
        </a:xfrm>
        <a:custGeom>
          <a:avLst/>
          <a:gdLst/>
          <a:ahLst/>
          <a:cxnLst/>
          <a:rect l="0" t="0" r="0" b="0"/>
          <a:pathLst>
            <a:path>
              <a:moveTo>
                <a:pt x="0" y="13930"/>
              </a:moveTo>
              <a:lnTo>
                <a:pt x="701979" y="139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23084" y="3117734"/>
        <a:ext cx="35098" cy="35098"/>
      </dsp:txXfrm>
    </dsp:sp>
    <dsp:sp modelId="{62017105-C457-4E4A-B943-E3E970C3D956}">
      <dsp:nvSpPr>
        <dsp:cNvPr id="0" name=""/>
        <dsp:cNvSpPr/>
      </dsp:nvSpPr>
      <dsp:spPr>
        <a:xfrm>
          <a:off x="6153095" y="3038827"/>
          <a:ext cx="1764008" cy="1465159"/>
        </a:xfrm>
        <a:prstGeom prst="ellipse">
          <a:avLst/>
        </a:prstGeom>
        <a:solidFill>
          <a:srgbClr val="FF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LB" sz="2800" kern="1200" dirty="0">
              <a:solidFill>
                <a:schemeClr val="tx1"/>
              </a:solidFill>
            </a:rPr>
            <a:t>الجهات المانحة</a:t>
          </a:r>
          <a:endParaRPr lang="en-US" sz="2800" kern="1200" dirty="0">
            <a:solidFill>
              <a:schemeClr val="tx1"/>
            </a:solidFill>
          </a:endParaRPr>
        </a:p>
      </dsp:txBody>
      <dsp:txXfrm>
        <a:off x="6411428" y="3253395"/>
        <a:ext cx="1247342" cy="1036023"/>
      </dsp:txXfrm>
    </dsp:sp>
    <dsp:sp modelId="{632E4EFF-A58D-4F04-8811-E9735CA3CF29}">
      <dsp:nvSpPr>
        <dsp:cNvPr id="0" name=""/>
        <dsp:cNvSpPr/>
      </dsp:nvSpPr>
      <dsp:spPr>
        <a:xfrm rot="5417626">
          <a:off x="4723780" y="3519080"/>
          <a:ext cx="244220" cy="27861"/>
        </a:xfrm>
        <a:custGeom>
          <a:avLst/>
          <a:gdLst/>
          <a:ahLst/>
          <a:cxnLst/>
          <a:rect l="0" t="0" r="0" b="0"/>
          <a:pathLst>
            <a:path>
              <a:moveTo>
                <a:pt x="0" y="13930"/>
              </a:moveTo>
              <a:lnTo>
                <a:pt x="244220" y="139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839785" y="3526905"/>
        <a:ext cx="12211" cy="12211"/>
      </dsp:txXfrm>
    </dsp:sp>
    <dsp:sp modelId="{38792F55-CF0C-4B85-8122-C2DF74BFD31A}">
      <dsp:nvSpPr>
        <dsp:cNvPr id="0" name=""/>
        <dsp:cNvSpPr/>
      </dsp:nvSpPr>
      <dsp:spPr>
        <a:xfrm>
          <a:off x="3804678" y="3655113"/>
          <a:ext cx="2072999" cy="1593677"/>
        </a:xfrm>
        <a:prstGeom prst="ellipse">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LB" sz="2800" kern="1200" dirty="0">
              <a:solidFill>
                <a:schemeClr val="tx1"/>
              </a:solidFill>
            </a:rPr>
            <a:t>الطلاب</a:t>
          </a:r>
          <a:endParaRPr lang="en-US" sz="2800" kern="1200" dirty="0">
            <a:solidFill>
              <a:schemeClr val="tx1"/>
            </a:solidFill>
          </a:endParaRPr>
        </a:p>
      </dsp:txBody>
      <dsp:txXfrm>
        <a:off x="4108262" y="3888502"/>
        <a:ext cx="1465831" cy="1126899"/>
      </dsp:txXfrm>
    </dsp:sp>
    <dsp:sp modelId="{F5AC412E-E01B-46CB-957E-7B2068547C4D}">
      <dsp:nvSpPr>
        <dsp:cNvPr id="0" name=""/>
        <dsp:cNvSpPr/>
      </dsp:nvSpPr>
      <dsp:spPr>
        <a:xfrm rot="9185236">
          <a:off x="3148769" y="3022821"/>
          <a:ext cx="798187" cy="27861"/>
        </a:xfrm>
        <a:custGeom>
          <a:avLst/>
          <a:gdLst/>
          <a:ahLst/>
          <a:cxnLst/>
          <a:rect l="0" t="0" r="0" b="0"/>
          <a:pathLst>
            <a:path>
              <a:moveTo>
                <a:pt x="0" y="13930"/>
              </a:moveTo>
              <a:lnTo>
                <a:pt x="798187" y="139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527908" y="3016797"/>
        <a:ext cx="39909" cy="39909"/>
      </dsp:txXfrm>
    </dsp:sp>
    <dsp:sp modelId="{3FF81BB2-7D6F-4973-AEB2-30AB09EB3C47}">
      <dsp:nvSpPr>
        <dsp:cNvPr id="0" name=""/>
        <dsp:cNvSpPr/>
      </dsp:nvSpPr>
      <dsp:spPr>
        <a:xfrm>
          <a:off x="1249054" y="2831608"/>
          <a:ext cx="2109192" cy="1673431"/>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LB" sz="2800" kern="1200" dirty="0">
              <a:solidFill>
                <a:schemeClr val="tx1"/>
              </a:solidFill>
            </a:rPr>
            <a:t>المنظمات غير الحكومية</a:t>
          </a:r>
          <a:endParaRPr lang="en-US" sz="2800" kern="1200" dirty="0">
            <a:solidFill>
              <a:schemeClr val="tx1"/>
            </a:solidFill>
          </a:endParaRPr>
        </a:p>
      </dsp:txBody>
      <dsp:txXfrm>
        <a:off x="1557938" y="3076676"/>
        <a:ext cx="1491424" cy="1183295"/>
      </dsp:txXfrm>
    </dsp:sp>
    <dsp:sp modelId="{49E8111A-426C-430F-B239-87E8C3330FE8}">
      <dsp:nvSpPr>
        <dsp:cNvPr id="0" name=""/>
        <dsp:cNvSpPr/>
      </dsp:nvSpPr>
      <dsp:spPr>
        <a:xfrm rot="11804620">
          <a:off x="3610032" y="2021054"/>
          <a:ext cx="224206" cy="27861"/>
        </a:xfrm>
        <a:custGeom>
          <a:avLst/>
          <a:gdLst/>
          <a:ahLst/>
          <a:cxnLst/>
          <a:rect l="0" t="0" r="0" b="0"/>
          <a:pathLst>
            <a:path>
              <a:moveTo>
                <a:pt x="0" y="13930"/>
              </a:moveTo>
              <a:lnTo>
                <a:pt x="224206" y="139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716530" y="2029380"/>
        <a:ext cx="11210" cy="11210"/>
      </dsp:txXfrm>
    </dsp:sp>
    <dsp:sp modelId="{22F708E9-DD97-47B9-82D2-DB8E38FD7831}">
      <dsp:nvSpPr>
        <dsp:cNvPr id="0" name=""/>
        <dsp:cNvSpPr/>
      </dsp:nvSpPr>
      <dsp:spPr>
        <a:xfrm>
          <a:off x="1525338" y="897622"/>
          <a:ext cx="2169283" cy="1605553"/>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LB" sz="2800" b="1" kern="1200" dirty="0">
              <a:solidFill>
                <a:schemeClr val="tx1"/>
              </a:solidFill>
            </a:rPr>
            <a:t>الشباب</a:t>
          </a:r>
          <a:endParaRPr lang="en-US" sz="2800" b="1" kern="1200" dirty="0">
            <a:solidFill>
              <a:schemeClr val="tx1"/>
            </a:solidFill>
          </a:endParaRPr>
        </a:p>
      </dsp:txBody>
      <dsp:txXfrm>
        <a:off x="1843022" y="1132750"/>
        <a:ext cx="1533915" cy="113529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0DA7E-067B-44DE-926F-7B3BCCF5FBE6}"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FC975-F81E-4F75-9A1C-44AD7FDB7E7B}" type="slidenum">
              <a:rPr lang="en-US" smtClean="0"/>
              <a:t>‹#›</a:t>
            </a:fld>
            <a:endParaRPr lang="en-US"/>
          </a:p>
        </p:txBody>
      </p:sp>
    </p:spTree>
    <p:extLst>
      <p:ext uri="{BB962C8B-B14F-4D97-AF65-F5344CB8AC3E}">
        <p14:creationId xmlns:p14="http://schemas.microsoft.com/office/powerpoint/2010/main" val="2279559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jeffbullas.com/2012/10/19/tips-for-handling-negative-comments-and-trolls-on-social-media/"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a:t>
            </a:r>
            <a:r>
              <a:rPr lang="en-US" baseline="0" dirty="0"/>
              <a:t> </a:t>
            </a:r>
            <a:r>
              <a:rPr lang="en-US" dirty="0"/>
              <a:t>http://www.vapartners.ca/create-startups-sales-messaging-7-steps/</a:t>
            </a:r>
          </a:p>
          <a:p>
            <a:endParaRPr lang="en-US" dirty="0"/>
          </a:p>
        </p:txBody>
      </p:sp>
      <p:sp>
        <p:nvSpPr>
          <p:cNvPr id="4" name="Slide Number Placeholder 3"/>
          <p:cNvSpPr>
            <a:spLocks noGrp="1"/>
          </p:cNvSpPr>
          <p:nvPr>
            <p:ph type="sldNum" sz="quarter" idx="10"/>
          </p:nvPr>
        </p:nvSpPr>
        <p:spPr/>
        <p:txBody>
          <a:bodyPr/>
          <a:lstStyle/>
          <a:p>
            <a:fld id="{DDF8ACEF-A7D5-411D-85AA-9B23F805B145}" type="slidenum">
              <a:rPr lang="en-US" smtClean="0"/>
              <a:pPr/>
              <a:t>35</a:t>
            </a:fld>
            <a:endParaRPr lang="en-US"/>
          </a:p>
        </p:txBody>
      </p:sp>
    </p:spTree>
    <p:extLst>
      <p:ext uri="{BB962C8B-B14F-4D97-AF65-F5344CB8AC3E}">
        <p14:creationId xmlns:p14="http://schemas.microsoft.com/office/powerpoint/2010/main" val="389088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algn="r" rtl="1"/>
            <a:r>
              <a:rPr lang="ar-LB" altLang="en-US"/>
              <a:t>ترويج صفحتك على الفيس بوك خارج</a:t>
            </a:r>
            <a:r>
              <a:rPr lang="ar-SA" altLang="en-US"/>
              <a:t> نطاق </a:t>
            </a:r>
            <a:r>
              <a:rPr lang="ar-LB" altLang="en-US"/>
              <a:t>الانترنت تتساوي في الاهمية. أضف كلمة "اعجاب" على بطاقات الأعمال الخاصة بالمنظمة أو استخدم لافتات كتب عليها "اعجاب" في الانشاطات أو المناسبات العامة التوعية. </a:t>
            </a:r>
            <a:endParaRPr lang="en-US" altLang="en-US"/>
          </a:p>
        </p:txBody>
      </p:sp>
      <p:sp>
        <p:nvSpPr>
          <p:cNvPr id="4" name="Slide Number Placeholder 3"/>
          <p:cNvSpPr>
            <a:spLocks noGrp="1"/>
          </p:cNvSpPr>
          <p:nvPr>
            <p:ph type="sldNum" sz="quarter" idx="5"/>
          </p:nvPr>
        </p:nvSpPr>
        <p:spPr/>
        <p:txBody>
          <a:bodyPr/>
          <a:lstStyle/>
          <a:p>
            <a:pPr>
              <a:defRPr/>
            </a:pPr>
            <a:fld id="{7E8B0CF0-2A13-4341-834B-091CA74BE743}"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3845344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lgn="r" rtl="1"/>
            <a:r>
              <a:rPr lang="ar-LB" altLang="en-US"/>
              <a:t>يتيح استخدام الاعلان على الفيس بوك استهداف الجماهير بدقة بواسطة الديموغرافية، والمصالح، والجغرافية. مفتاح نجاح الاختبار وافضل الممارسات هو صقل رسالتك والوسائل البصرية المتوفرة لك. </a:t>
            </a:r>
            <a:endParaRPr lang="en-GB" altLang="en-US"/>
          </a:p>
          <a:p>
            <a:pPr algn="r" rtl="1"/>
            <a:endParaRPr lang="ar-LB" altLang="en-US"/>
          </a:p>
          <a:p>
            <a:pPr algn="r" rtl="1"/>
            <a:r>
              <a:rPr lang="ar-LB" altLang="en-US"/>
              <a:t>يمكنك أن تبدأ بتجربة صغيرة باختبار رسائل مختلفة للانضمام الى صفحتك على  الفيس بوك، الا ان الاعلانات يمكن ان تستخدام ايضا للترويج للأنشطة الأخرى المتصلة بأهدافك المحددة القابلة للقياس، والتي يمكن تحقيقها، وذات الصلة، والتي تأتي في الوقت المناسب.</a:t>
            </a:r>
          </a:p>
          <a:p>
            <a:pPr algn="r" rtl="1"/>
            <a:r>
              <a:rPr lang="ar-LB" altLang="en-US"/>
              <a:t> </a:t>
            </a:r>
          </a:p>
          <a:p>
            <a:pPr algn="r" rtl="1"/>
            <a:r>
              <a:rPr lang="ar-LB" altLang="en-US"/>
              <a:t>نصائح والموارد </a:t>
            </a:r>
          </a:p>
          <a:p>
            <a:pPr algn="r" rtl="1"/>
            <a:r>
              <a:rPr lang="ar-LB" altLang="en-US"/>
              <a:t>15 نصيحة للإعلان الفعال على الفيس بوك: </a:t>
            </a:r>
            <a:r>
              <a:rPr lang="en-US" altLang="en-US"/>
              <a:t>http://searchengineland.com/15-tips-for-a-successful-facebook-ads-program-80335 </a:t>
            </a:r>
          </a:p>
          <a:p>
            <a:endParaRPr lang="en-US" altLang="en-US"/>
          </a:p>
        </p:txBody>
      </p:sp>
      <p:sp>
        <p:nvSpPr>
          <p:cNvPr id="4" name="Slide Number Placeholder 3"/>
          <p:cNvSpPr>
            <a:spLocks noGrp="1"/>
          </p:cNvSpPr>
          <p:nvPr>
            <p:ph type="sldNum" sz="quarter" idx="5"/>
          </p:nvPr>
        </p:nvSpPr>
        <p:spPr/>
        <p:txBody>
          <a:bodyPr/>
          <a:lstStyle/>
          <a:p>
            <a:pPr>
              <a:defRPr/>
            </a:pPr>
            <a:fld id="{482B7914-C4E2-4DD1-B06F-DA5B0729CDEF}"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26474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lgn="r" rtl="1"/>
            <a:r>
              <a:rPr lang="ar-LB" altLang="en-US"/>
              <a:t>تنطوي </a:t>
            </a:r>
            <a:r>
              <a:rPr lang="ar-LB" altLang="en-US" b="1"/>
              <a:t>المشاركة</a:t>
            </a:r>
            <a:r>
              <a:rPr lang="ar-LB" altLang="en-US"/>
              <a:t> على رفع الاهتمام الى المستوى التالي. إذا استجاب مشجع جيد لتحديثات الحالة على الفيس بوك، ولم يلاحظ التحديثات فقط </a:t>
            </a:r>
            <a:r>
              <a:rPr lang="ar-SA" altLang="en-US"/>
              <a:t>واستجاب</a:t>
            </a:r>
            <a:r>
              <a:rPr lang="ar-LB" altLang="en-US"/>
              <a:t> بطريقة ما، وعادة م</a:t>
            </a:r>
            <a:r>
              <a:rPr lang="ar-SA" altLang="en-US"/>
              <a:t>ا</a:t>
            </a:r>
            <a:r>
              <a:rPr lang="ar-LB" altLang="en-US"/>
              <a:t> تكون تلك الطريقة بالنقر على "اعجاب" في التحديث أو حتى (بطريقة أفضل من ذلك) بالمشاركة في تعليق </a:t>
            </a:r>
            <a:r>
              <a:rPr lang="ar-SA" altLang="en-US"/>
              <a:t>مما يشير </a:t>
            </a:r>
            <a:r>
              <a:rPr lang="ar-LB" altLang="en-US"/>
              <a:t>الى </a:t>
            </a:r>
            <a:r>
              <a:rPr lang="ar-SA" altLang="en-US"/>
              <a:t>أهمية أن يكون المحتوى </a:t>
            </a:r>
            <a:r>
              <a:rPr lang="ar-LB" altLang="en-US"/>
              <a:t>ملح ومشارك </a:t>
            </a:r>
            <a:endParaRPr lang="en-US" altLang="en-US"/>
          </a:p>
        </p:txBody>
      </p:sp>
      <p:sp>
        <p:nvSpPr>
          <p:cNvPr id="4" name="Slide Number Placeholder 3"/>
          <p:cNvSpPr>
            <a:spLocks noGrp="1"/>
          </p:cNvSpPr>
          <p:nvPr>
            <p:ph type="sldNum" sz="quarter" idx="5"/>
          </p:nvPr>
        </p:nvSpPr>
        <p:spPr/>
        <p:txBody>
          <a:bodyPr/>
          <a:lstStyle/>
          <a:p>
            <a:pPr>
              <a:defRPr/>
            </a:pPr>
            <a:fld id="{B4B789F6-0E71-4BE4-A568-B897666787DA}"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4177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http://www.jeffbullas.com/2012/10/19/tips-for-handling-negative-comments-and-trolls-on-social-media/#GLOM0tO21VR0c9ow.99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49</a:t>
            </a:fld>
            <a:endParaRPr lang="en-US" dirty="0"/>
          </a:p>
        </p:txBody>
      </p:sp>
    </p:spTree>
    <p:extLst>
      <p:ext uri="{BB962C8B-B14F-4D97-AF65-F5344CB8AC3E}">
        <p14:creationId xmlns:p14="http://schemas.microsoft.com/office/powerpoint/2010/main" val="168948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88419" indent="-303238" eaLnBrk="0" hangingPunct="0">
              <a:defRPr>
                <a:solidFill>
                  <a:schemeClr val="tx1"/>
                </a:solidFill>
                <a:latin typeface="Arial" charset="0"/>
                <a:cs typeface="Arial" charset="0"/>
              </a:defRPr>
            </a:lvl2pPr>
            <a:lvl3pPr marL="1212952" indent="-242590" eaLnBrk="0" hangingPunct="0">
              <a:defRPr>
                <a:solidFill>
                  <a:schemeClr val="tx1"/>
                </a:solidFill>
                <a:latin typeface="Arial" charset="0"/>
                <a:cs typeface="Arial" charset="0"/>
              </a:defRPr>
            </a:lvl3pPr>
            <a:lvl4pPr marL="1698132" indent="-242590" eaLnBrk="0" hangingPunct="0">
              <a:defRPr>
                <a:solidFill>
                  <a:schemeClr val="tx1"/>
                </a:solidFill>
                <a:latin typeface="Arial" charset="0"/>
                <a:cs typeface="Arial" charset="0"/>
              </a:defRPr>
            </a:lvl4pPr>
            <a:lvl5pPr marL="2183313" indent="-242590" eaLnBrk="0" hangingPunct="0">
              <a:defRPr>
                <a:solidFill>
                  <a:schemeClr val="tx1"/>
                </a:solidFill>
                <a:latin typeface="Arial" charset="0"/>
                <a:cs typeface="Arial" charset="0"/>
              </a:defRPr>
            </a:lvl5pPr>
            <a:lvl6pPr marL="2668494" indent="-242590" eaLnBrk="0" fontAlgn="base" hangingPunct="0">
              <a:spcBef>
                <a:spcPct val="0"/>
              </a:spcBef>
              <a:spcAft>
                <a:spcPct val="0"/>
              </a:spcAft>
              <a:defRPr>
                <a:solidFill>
                  <a:schemeClr val="tx1"/>
                </a:solidFill>
                <a:latin typeface="Arial" charset="0"/>
                <a:cs typeface="Arial" charset="0"/>
              </a:defRPr>
            </a:lvl6pPr>
            <a:lvl7pPr marL="3153674" indent="-242590" eaLnBrk="0" fontAlgn="base" hangingPunct="0">
              <a:spcBef>
                <a:spcPct val="0"/>
              </a:spcBef>
              <a:spcAft>
                <a:spcPct val="0"/>
              </a:spcAft>
              <a:defRPr>
                <a:solidFill>
                  <a:schemeClr val="tx1"/>
                </a:solidFill>
                <a:latin typeface="Arial" charset="0"/>
                <a:cs typeface="Arial" charset="0"/>
              </a:defRPr>
            </a:lvl7pPr>
            <a:lvl8pPr marL="3638855" indent="-242590" eaLnBrk="0" fontAlgn="base" hangingPunct="0">
              <a:spcBef>
                <a:spcPct val="0"/>
              </a:spcBef>
              <a:spcAft>
                <a:spcPct val="0"/>
              </a:spcAft>
              <a:defRPr>
                <a:solidFill>
                  <a:schemeClr val="tx1"/>
                </a:solidFill>
                <a:latin typeface="Arial" charset="0"/>
                <a:cs typeface="Arial" charset="0"/>
              </a:defRPr>
            </a:lvl8pPr>
            <a:lvl9pPr marL="4124035" indent="-242590" eaLnBrk="0" fontAlgn="base" hangingPunct="0">
              <a:spcBef>
                <a:spcPct val="0"/>
              </a:spcBef>
              <a:spcAft>
                <a:spcPct val="0"/>
              </a:spcAft>
              <a:defRPr>
                <a:solidFill>
                  <a:schemeClr val="tx1"/>
                </a:solidFill>
                <a:latin typeface="Arial" charset="0"/>
                <a:cs typeface="Arial" charset="0"/>
              </a:defRPr>
            </a:lvl9pPr>
          </a:lstStyle>
          <a:p>
            <a:pPr eaLnBrk="1" hangingPunct="1"/>
            <a:fld id="{AC270D6D-3689-48A3-B746-16096C57B3DE}" type="slidenum">
              <a:rPr lang="en-US" altLang="en-US" smtClean="0"/>
              <a:pPr eaLnBrk="1" hangingPunct="1"/>
              <a:t>80</a:t>
            </a:fld>
            <a:endParaRPr lang="en-US" altLang="en-US"/>
          </a:p>
        </p:txBody>
      </p:sp>
    </p:spTree>
    <p:extLst>
      <p:ext uri="{BB962C8B-B14F-4D97-AF65-F5344CB8AC3E}">
        <p14:creationId xmlns:p14="http://schemas.microsoft.com/office/powerpoint/2010/main" val="18398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88419" indent="-303238" eaLnBrk="0" hangingPunct="0">
              <a:defRPr>
                <a:solidFill>
                  <a:schemeClr val="tx1"/>
                </a:solidFill>
                <a:latin typeface="Arial" charset="0"/>
                <a:cs typeface="Arial" charset="0"/>
              </a:defRPr>
            </a:lvl2pPr>
            <a:lvl3pPr marL="1212952" indent="-242590" eaLnBrk="0" hangingPunct="0">
              <a:defRPr>
                <a:solidFill>
                  <a:schemeClr val="tx1"/>
                </a:solidFill>
                <a:latin typeface="Arial" charset="0"/>
                <a:cs typeface="Arial" charset="0"/>
              </a:defRPr>
            </a:lvl3pPr>
            <a:lvl4pPr marL="1698132" indent="-242590" eaLnBrk="0" hangingPunct="0">
              <a:defRPr>
                <a:solidFill>
                  <a:schemeClr val="tx1"/>
                </a:solidFill>
                <a:latin typeface="Arial" charset="0"/>
                <a:cs typeface="Arial" charset="0"/>
              </a:defRPr>
            </a:lvl4pPr>
            <a:lvl5pPr marL="2183313" indent="-242590" eaLnBrk="0" hangingPunct="0">
              <a:defRPr>
                <a:solidFill>
                  <a:schemeClr val="tx1"/>
                </a:solidFill>
                <a:latin typeface="Arial" charset="0"/>
                <a:cs typeface="Arial" charset="0"/>
              </a:defRPr>
            </a:lvl5pPr>
            <a:lvl6pPr marL="2668494" indent="-242590" eaLnBrk="0" fontAlgn="base" hangingPunct="0">
              <a:spcBef>
                <a:spcPct val="0"/>
              </a:spcBef>
              <a:spcAft>
                <a:spcPct val="0"/>
              </a:spcAft>
              <a:defRPr>
                <a:solidFill>
                  <a:schemeClr val="tx1"/>
                </a:solidFill>
                <a:latin typeface="Arial" charset="0"/>
                <a:cs typeface="Arial" charset="0"/>
              </a:defRPr>
            </a:lvl6pPr>
            <a:lvl7pPr marL="3153674" indent="-242590" eaLnBrk="0" fontAlgn="base" hangingPunct="0">
              <a:spcBef>
                <a:spcPct val="0"/>
              </a:spcBef>
              <a:spcAft>
                <a:spcPct val="0"/>
              </a:spcAft>
              <a:defRPr>
                <a:solidFill>
                  <a:schemeClr val="tx1"/>
                </a:solidFill>
                <a:latin typeface="Arial" charset="0"/>
                <a:cs typeface="Arial" charset="0"/>
              </a:defRPr>
            </a:lvl7pPr>
            <a:lvl8pPr marL="3638855" indent="-242590" eaLnBrk="0" fontAlgn="base" hangingPunct="0">
              <a:spcBef>
                <a:spcPct val="0"/>
              </a:spcBef>
              <a:spcAft>
                <a:spcPct val="0"/>
              </a:spcAft>
              <a:defRPr>
                <a:solidFill>
                  <a:schemeClr val="tx1"/>
                </a:solidFill>
                <a:latin typeface="Arial" charset="0"/>
                <a:cs typeface="Arial" charset="0"/>
              </a:defRPr>
            </a:lvl8pPr>
            <a:lvl9pPr marL="4124035" indent="-242590" eaLnBrk="0" fontAlgn="base" hangingPunct="0">
              <a:spcBef>
                <a:spcPct val="0"/>
              </a:spcBef>
              <a:spcAft>
                <a:spcPct val="0"/>
              </a:spcAft>
              <a:defRPr>
                <a:solidFill>
                  <a:schemeClr val="tx1"/>
                </a:solidFill>
                <a:latin typeface="Arial" charset="0"/>
                <a:cs typeface="Arial" charset="0"/>
              </a:defRPr>
            </a:lvl9pPr>
          </a:lstStyle>
          <a:p>
            <a:pPr eaLnBrk="1" hangingPunct="1"/>
            <a:fld id="{A1D69209-1113-4AF4-9713-C1383059AF19}" type="slidenum">
              <a:rPr lang="en-US" altLang="en-US" smtClean="0"/>
              <a:pPr eaLnBrk="1" hangingPunct="1"/>
              <a:t>81</a:t>
            </a:fld>
            <a:endParaRPr lang="en-US" altLang="en-US"/>
          </a:p>
        </p:txBody>
      </p:sp>
    </p:spTree>
    <p:extLst>
      <p:ext uri="{BB962C8B-B14F-4D97-AF65-F5344CB8AC3E}">
        <p14:creationId xmlns:p14="http://schemas.microsoft.com/office/powerpoint/2010/main" val="1171936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947BAF7C-5B22-4CB7-A3BE-08E51C49E943}"/>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77B69A97-821B-4BCE-9AAF-1B591B8601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eaLnBrk="1" hangingPunct="1">
              <a:spcBef>
                <a:spcPct val="0"/>
              </a:spcBef>
            </a:pPr>
            <a:r>
              <a:rPr lang="en-US" altLang="en-US">
                <a:latin typeface="Times" panose="02020603050405020304" pitchFamily="18" charset="0"/>
              </a:rPr>
              <a:t>http://www.flickr.com/photos/yandle/844341197/</a:t>
            </a:r>
          </a:p>
          <a:p>
            <a:pPr algn="r" rtl="1" eaLnBrk="1" hangingPunct="1">
              <a:spcBef>
                <a:spcPct val="0"/>
              </a:spcBef>
            </a:pPr>
            <a:endParaRPr lang="en-US" altLang="en-US">
              <a:latin typeface="Times" panose="02020603050405020304" pitchFamily="18" charset="0"/>
            </a:endParaRPr>
          </a:p>
          <a:p>
            <a:pPr algn="r" rtl="1" eaLnBrk="1" hangingPunct="1">
              <a:spcBef>
                <a:spcPct val="0"/>
              </a:spcBef>
            </a:pPr>
            <a:r>
              <a:rPr lang="ar-SA" altLang="en-US">
                <a:latin typeface="Times" panose="02020603050405020304" pitchFamily="18" charset="0"/>
              </a:rPr>
              <a:t>استعرض كافة الاتصالات ونشاطات التسويق المخطط لها والفرص المتاحة لهذا العام وحدد تلك التي تريد أن تنخرط بها.</a:t>
            </a:r>
            <a:br>
              <a:rPr lang="en-GB" altLang="en-US">
                <a:latin typeface="Times" panose="02020603050405020304" pitchFamily="18" charset="0"/>
              </a:rPr>
            </a:br>
            <a:endParaRPr lang="en-US" altLang="en-US">
              <a:latin typeface="Times" panose="02020603050405020304" pitchFamily="18" charset="0"/>
            </a:endParaRPr>
          </a:p>
        </p:txBody>
      </p:sp>
      <p:sp>
        <p:nvSpPr>
          <p:cNvPr id="189444" name="Slide Number Placeholder 3">
            <a:extLst>
              <a:ext uri="{FF2B5EF4-FFF2-40B4-BE49-F238E27FC236}">
                <a16:creationId xmlns:a16="http://schemas.microsoft.com/office/drawing/2014/main" id="{46372E4E-9167-481D-80E1-BFB28B0197E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fld id="{410104C8-BF7D-4063-A8D0-8CB6A556EEC3}" type="slidenum">
              <a:rPr lang="en-US" altLang="en-US" sz="1200"/>
              <a:pPr/>
              <a:t>153</a:t>
            </a:fld>
            <a:endParaRPr lang="en-US" altLang="en-US" sz="1200"/>
          </a:p>
        </p:txBody>
      </p:sp>
    </p:spTree>
    <p:extLst>
      <p:ext uri="{BB962C8B-B14F-4D97-AF65-F5344CB8AC3E}">
        <p14:creationId xmlns:p14="http://schemas.microsoft.com/office/powerpoint/2010/main" val="289943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A77F870-5B4A-40E8-B6FF-7EB7A389593D}" type="slidenum">
              <a:rPr lang="en-US" smtClean="0"/>
              <a:pPr>
                <a:defRPr/>
              </a:pPr>
              <a:t>37</a:t>
            </a:fld>
            <a:endParaRPr lang="en-US" dirty="0"/>
          </a:p>
        </p:txBody>
      </p:sp>
    </p:spTree>
    <p:extLst>
      <p:ext uri="{BB962C8B-B14F-4D97-AF65-F5344CB8AC3E}">
        <p14:creationId xmlns:p14="http://schemas.microsoft.com/office/powerpoint/2010/main" val="229848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A73AA5F1-088B-4E8D-B535-DA4926834F0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fld id="{53A713CC-0B17-41F4-8169-ECA3963E12D6}" type="slidenum">
              <a:rPr lang="en-US" altLang="en-US" sz="1200">
                <a:solidFill>
                  <a:srgbClr val="000000"/>
                </a:solidFill>
              </a:rPr>
              <a:pPr/>
              <a:t>39</a:t>
            </a:fld>
            <a:endParaRPr lang="en-US" altLang="en-US" sz="1200">
              <a:solidFill>
                <a:srgbClr val="000000"/>
              </a:solidFill>
            </a:endParaRPr>
          </a:p>
        </p:txBody>
      </p:sp>
      <p:sp>
        <p:nvSpPr>
          <p:cNvPr id="80899" name="Rectangle 2">
            <a:extLst>
              <a:ext uri="{FF2B5EF4-FFF2-40B4-BE49-F238E27FC236}">
                <a16:creationId xmlns:a16="http://schemas.microsoft.com/office/drawing/2014/main" id="{602CB1AA-9647-4A62-BD59-600AD5F7A9F4}"/>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850ABEBD-5DAF-4501-A49E-36B9CFC4E69D}"/>
              </a:ext>
            </a:extLst>
          </p:cNvPr>
          <p:cNvSpPr>
            <a:spLocks noGrp="1" noChangeArrowheads="1"/>
          </p:cNvSpPr>
          <p:nvPr>
            <p:ph type="body" idx="1"/>
          </p:nvPr>
        </p:nvSpPr>
        <p:spPr>
          <a:xfrm>
            <a:off x="711200" y="4859338"/>
            <a:ext cx="5680075" cy="4603750"/>
          </a:xfrm>
        </p:spPr>
        <p:txBody>
          <a:bodyPr>
            <a:normAutofit fontScale="92500" lnSpcReduction="20000"/>
          </a:bodyPr>
          <a:lstStyle/>
          <a:p>
            <a:pPr algn="r" rtl="1" eaLnBrk="1" hangingPunct="1">
              <a:spcBef>
                <a:spcPct val="0"/>
              </a:spcBef>
              <a:defRPr/>
            </a:pPr>
            <a:r>
              <a:rPr lang="ar-LB" altLang="en-US"/>
              <a:t>الإستراتيجية الفعالة لوسائل الإعلام الاجتماعية لا تدور حول استخدام اكبر عدد ممكن من الأدوات. الأمر الذي يؤدي إلى نجاح الإستراتيجية هو القدرة على تحسين الممارسة في خطوات صغيرة. </a:t>
            </a:r>
            <a:r>
              <a:rPr lang="ar-LB" altLang="en-US" i="1"/>
              <a:t>الزحف، السير، الركض، الطيران </a:t>
            </a:r>
            <a:r>
              <a:rPr lang="ar-LB" altLang="en-US"/>
              <a:t>هو نضج لنموذج الممارسة الذي يمكن أن يساعد المنظمات غير الحكومية لتصل إلى المستوى الأعلى، والى تحسين الطريقة التي يستخدمون بها وسائل الإعلام الاجتماعية لتحقيق أهداف المجتمع المدني.</a:t>
            </a:r>
            <a:endParaRPr lang="en-GB" altLang="en-US"/>
          </a:p>
          <a:p>
            <a:pPr algn="r" rtl="1" eaLnBrk="1" hangingPunct="1">
              <a:spcBef>
                <a:spcPct val="0"/>
              </a:spcBef>
              <a:defRPr/>
            </a:pPr>
            <a:endParaRPr lang="ar-LB" altLang="en-US"/>
          </a:p>
          <a:p>
            <a:pPr algn="r" rtl="1" eaLnBrk="1" hangingPunct="1">
              <a:spcBef>
                <a:spcPct val="0"/>
              </a:spcBef>
              <a:defRPr/>
            </a:pPr>
            <a:r>
              <a:rPr lang="ar-LB" altLang="en-US"/>
              <a:t>لم تنجح العديد من المنظمات غير الحكومية في أجزاء أخرى من العالم باستخدام وسائل الإعلام الاجتماعية للأسباب التالية:</a:t>
            </a:r>
            <a:endParaRPr lang="en-GB" altLang="en-US"/>
          </a:p>
          <a:p>
            <a:pPr algn="r" rtl="1" eaLnBrk="1" hangingPunct="1">
              <a:spcBef>
                <a:spcPct val="0"/>
              </a:spcBef>
              <a:defRPr/>
            </a:pPr>
            <a:endParaRPr lang="ar-LB" altLang="en-US"/>
          </a:p>
          <a:p>
            <a:pPr algn="r" rtl="1" eaLnBrk="1" hangingPunct="1">
              <a:spcBef>
                <a:spcPct val="0"/>
              </a:spcBef>
              <a:defRPr/>
            </a:pPr>
            <a:r>
              <a:rPr lang="ar-LB" altLang="en-US"/>
              <a:t>•</a:t>
            </a:r>
            <a:r>
              <a:rPr lang="en-GB" altLang="en-US"/>
              <a:t> </a:t>
            </a:r>
            <a:r>
              <a:rPr lang="ar-LB" altLang="en-US"/>
              <a:t>عدم وجود منهجية وخطة اتصالات مدروسة جيدا ترتبط بالإستراتيجية التي ينتهجونها  لوسائل الإعلام الاجتماعية الخاصة بهم</a:t>
            </a:r>
          </a:p>
          <a:p>
            <a:pPr algn="r" rtl="1" eaLnBrk="1" hangingPunct="1">
              <a:spcBef>
                <a:spcPct val="0"/>
              </a:spcBef>
              <a:defRPr/>
            </a:pPr>
            <a:r>
              <a:rPr lang="ar-LB" altLang="en-US"/>
              <a:t>•</a:t>
            </a:r>
            <a:r>
              <a:rPr lang="en-GB" altLang="en-US"/>
              <a:t> </a:t>
            </a:r>
            <a:r>
              <a:rPr lang="ar-LB" altLang="en-US"/>
              <a:t>تحاول تلك المنظمات أن تكون متواجدة على عدد كبير جدا من مواقع وسائل الإعلام الاجتماعية دون قدرة أو إستراتيجية لدعم التطبيق الفعال</a:t>
            </a:r>
          </a:p>
          <a:p>
            <a:pPr algn="r" rtl="1" eaLnBrk="1" hangingPunct="1">
              <a:spcBef>
                <a:spcPct val="0"/>
              </a:spcBef>
              <a:defRPr/>
            </a:pPr>
            <a:r>
              <a:rPr lang="ar-LB" altLang="en-US"/>
              <a:t>•</a:t>
            </a:r>
            <a:r>
              <a:rPr lang="en-GB" altLang="en-US"/>
              <a:t> </a:t>
            </a:r>
            <a:r>
              <a:rPr lang="ar-LB" altLang="en-US"/>
              <a:t>ليس لدى موظفي تلك المنظمات الوقت الكافي أو المهارات اللازمة لتطبيق خطة وسائل الإعلام الاجتماعية بشكل متواصل</a:t>
            </a:r>
          </a:p>
          <a:p>
            <a:pPr algn="r" rtl="1" eaLnBrk="1" hangingPunct="1">
              <a:spcBef>
                <a:spcPct val="0"/>
              </a:spcBef>
              <a:defRPr/>
            </a:pPr>
            <a:r>
              <a:rPr lang="ar-LB" altLang="en-US"/>
              <a:t>•</a:t>
            </a:r>
            <a:r>
              <a:rPr lang="en-GB" altLang="en-US"/>
              <a:t> </a:t>
            </a:r>
            <a:r>
              <a:rPr lang="ar-LB" altLang="en-US"/>
              <a:t>لا يُقدر الأشخاص في المنظمة قيمة استخدام وسائل الإعلام الاجتماعية أو ليس لديهم الرغبة في تعلم طريقة جديدة مختلفة للعمل</a:t>
            </a:r>
          </a:p>
          <a:p>
            <a:pPr algn="r" rtl="1" eaLnBrk="1" hangingPunct="1">
              <a:spcBef>
                <a:spcPct val="0"/>
              </a:spcBef>
              <a:defRPr/>
            </a:pPr>
            <a:r>
              <a:rPr lang="ar-LB" altLang="en-US"/>
              <a:t>•</a:t>
            </a:r>
            <a:r>
              <a:rPr lang="en-GB" altLang="en-US"/>
              <a:t> </a:t>
            </a:r>
            <a:r>
              <a:rPr lang="ar-LB" altLang="en-US"/>
              <a:t>تتطلب وسائل الإعلام الاجتماعية المشاركة في قيادة على العلامة التجارية الخاصة بمنظمتك، والقيام بمحادثات مع أصحاب المصلحة على الانترنت، وغيرها من وسائل العمل الجديدة التي قد تكون غير مريحة</a:t>
            </a:r>
          </a:p>
          <a:p>
            <a:pPr algn="r" rtl="1" eaLnBrk="1" hangingPunct="1">
              <a:spcBef>
                <a:spcPct val="0"/>
              </a:spcBef>
              <a:defRPr/>
            </a:pPr>
            <a:r>
              <a:rPr lang="ar-LB" altLang="en-US"/>
              <a:t>•</a:t>
            </a:r>
            <a:r>
              <a:rPr lang="en-GB" altLang="en-US"/>
              <a:t> </a:t>
            </a:r>
            <a:r>
              <a:rPr lang="ar-LB" altLang="en-US"/>
              <a:t>أولئك الأشخاص يفتقرون  إلى وسيلة لقياس نجاح إستراتيجية وسائل الإعلام الاجتماعية الخاصة بهم، ولتوثيق النتائج، وللتفكير في كيفية الوصول إلى الأفضل فيما يقومون به.</a:t>
            </a:r>
          </a:p>
          <a:p>
            <a:pPr algn="r" rtl="1" eaLnBrk="1" hangingPunct="1">
              <a:spcBef>
                <a:spcPct val="0"/>
              </a:spcBef>
              <a:defRPr/>
            </a:pPr>
            <a:r>
              <a:rPr lang="ar-LB" altLang="en-US"/>
              <a:t>يستند هذا المنهاج على فكرة أن المنظمات غير الحكومية لا يمكن أن تنجح في استخدام وسائل الإعلام الاجتماعية إلا إذا قامت تلك المنظمات باتخاذ خطوات صغيرة وتدريجية وإستراتيجية. بصفتك مدرب على وسائل الإعلام الاجتماعية، فانك تحتاج إلى تحديد أي مستوى من الممارسة وصل إليها المشاركون ومساعدتهم في الوصول إلى المستوى الأعلى. في هذا النموذج، هناك أربعة مستويات مختلفة لممارسة وسائل الإعلام الاجتماعية. وتصنف هذه المستويات بالزحف، والسير، والركض، والطيران. ليس هناك مستوى أفضل من الآخر، بل هو فقط لتبيان مستوى المنظمة في ما يتعلق باستخدام وسائل الإعلام الاجتماعية.</a:t>
            </a:r>
            <a:endParaRPr lang="en-GB" altLang="en-US"/>
          </a:p>
          <a:p>
            <a:pPr algn="r" rtl="1" eaLnBrk="1" hangingPunct="1">
              <a:spcBef>
                <a:spcPct val="0"/>
              </a:spcBef>
              <a:defRPr/>
            </a:pPr>
            <a:endParaRPr lang="ar-LB" altLang="en-US"/>
          </a:p>
          <a:p>
            <a:pPr algn="r" rtl="1" eaLnBrk="1" hangingPunct="1">
              <a:spcBef>
                <a:spcPct val="0"/>
              </a:spcBef>
              <a:defRPr/>
            </a:pPr>
            <a:r>
              <a:rPr lang="ar-LB" altLang="en-US"/>
              <a:t>ومن المهم أن نلاحظ أن الوصول إلى أعلى مستوى للممارسة يستغرق شهورا، إن لم يكن سنوات. ليس كل منظمة غير ربحية تمر في جميع المستويات بنفس الوتيرة وذلك بسبب الثقافة التنظيمية، أو القدرة، أو أهداف الاتصالات والجماهير المستهدفة. الهدف من التدريب والمساعدة التقنية هو مساعدة المنظمات غير الحكومية بالتقدم للوصول إلى المستوى الأعلى. إذا كانوا لا يستطيعون الطيران يمكنهم الركض. وإذا كانوا لا يستطيعون الركض يمكنهم عندئذ السير. وإذا كانوا لا يستطيعون السير، عندئذ يمكنهم الزحف. الفكرة هي الحفاظ على التقدم المستمر.</a:t>
            </a:r>
            <a:endParaRPr lang="en-GB" altLang="en-US"/>
          </a:p>
          <a:p>
            <a:pPr algn="r" rtl="1" eaLnBrk="1" hangingPunct="1">
              <a:spcBef>
                <a:spcPct val="0"/>
              </a:spcBef>
              <a:defRPr/>
            </a:pPr>
            <a:endParaRPr lang="ar-LB" altLang="en-US"/>
          </a:p>
          <a:p>
            <a:pPr algn="r" rtl="1" eaLnBrk="1" hangingPunct="1">
              <a:spcBef>
                <a:spcPct val="0"/>
              </a:spcBef>
              <a:defRPr/>
            </a:pPr>
            <a:r>
              <a:rPr lang="ar-LB" altLang="en-US"/>
              <a:t>أيضا، وكما هو الحال مع جميع الأطر، عندما تقوم بالتطبيق ترى أن الواقع هو فوضوي. وربما كان من الصعب تصنيف المنظمات غير الحكومية بل هو موضوع تقييم شخصي جدا. لذلك فان الإطار هو وسيلة للتفكير للوصول إلى طرق بناء القدرات والتدريب على وسائل الإعلام الاجتماعية.</a:t>
            </a:r>
          </a:p>
        </p:txBody>
      </p:sp>
    </p:spTree>
    <p:extLst>
      <p:ext uri="{BB962C8B-B14F-4D97-AF65-F5344CB8AC3E}">
        <p14:creationId xmlns:p14="http://schemas.microsoft.com/office/powerpoint/2010/main" val="182672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C4BA00F2-DA1B-43D4-9811-C846E40344A1}" type="slidenum">
              <a:rPr lang="en-US" smtClean="0"/>
              <a:pPr>
                <a:defRPr/>
              </a:pPr>
              <a:t>40</a:t>
            </a:fld>
            <a:endParaRPr lang="en-US" dirty="0"/>
          </a:p>
        </p:txBody>
      </p:sp>
    </p:spTree>
    <p:extLst>
      <p:ext uri="{BB962C8B-B14F-4D97-AF65-F5344CB8AC3E}">
        <p14:creationId xmlns:p14="http://schemas.microsoft.com/office/powerpoint/2010/main" val="208775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A77F870-5B4A-40E8-B6FF-7EB7A389593D}" type="slidenum">
              <a:rPr lang="en-US" smtClean="0"/>
              <a:pPr>
                <a:defRPr/>
              </a:pPr>
              <a:t>41</a:t>
            </a:fld>
            <a:endParaRPr lang="en-US" dirty="0"/>
          </a:p>
        </p:txBody>
      </p:sp>
    </p:spTree>
    <p:extLst>
      <p:ext uri="{BB962C8B-B14F-4D97-AF65-F5344CB8AC3E}">
        <p14:creationId xmlns:p14="http://schemas.microsoft.com/office/powerpoint/2010/main" val="114443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lgn="r" defTabSz="979488" rtl="1"/>
            <a:r>
              <a:rPr lang="ar-LB" altLang="en-US"/>
              <a:t>قياس عمق العلاقة هو إطار مألوف للعديد من المنظمات غير الربحية سواء كانت جهات مانحة أو ناشطين، لكل فرد تكتيكاته التي تحرك الناس باتجاه أعلى "سلم المشاركة". هذه طريقة عمل الفيس بوك: ترغبون في تغيير شعور الناس من شعور غير مبالي إلى  "الإعجاب" بصفحتك على الفيس بوك بحيث يخبرون الآخرين عن عملك.</a:t>
            </a:r>
            <a:endParaRPr lang="en-US" altLang="en-US"/>
          </a:p>
          <a:p>
            <a:pPr defTabSz="979488"/>
            <a:endParaRPr lang="en-US" altLang="en-US"/>
          </a:p>
          <a:p>
            <a:pPr defTabSz="979488"/>
            <a:endParaRPr lang="en-US" altLang="en-US"/>
          </a:p>
          <a:p>
            <a:pPr defTabSz="979488"/>
            <a:endParaRPr lang="en-US" altLang="en-US"/>
          </a:p>
        </p:txBody>
      </p:sp>
      <p:sp>
        <p:nvSpPr>
          <p:cNvPr id="4" name="Slide Number Placeholder 3"/>
          <p:cNvSpPr>
            <a:spLocks noGrp="1"/>
          </p:cNvSpPr>
          <p:nvPr>
            <p:ph type="sldNum" sz="quarter" idx="5"/>
          </p:nvPr>
        </p:nvSpPr>
        <p:spPr/>
        <p:txBody>
          <a:bodyPr/>
          <a:lstStyle/>
          <a:p>
            <a:pPr>
              <a:defRPr/>
            </a:pPr>
            <a:fld id="{A0D41A94-AAD7-473A-8E41-139A5A01874F}"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422827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lgn="r" defTabSz="979488" rtl="1"/>
            <a:r>
              <a:rPr lang="ar-LB" altLang="en-US"/>
              <a:t>قياس عمق العلاقة هو إطار مألوف للعديد من المنظمات غير الربحية سواء كانت جهات مانحة أو ناشطين، لكل فرد تكتيكاته التي تحرك الناس باتجاه أعلى "سلم المشاركة". هذه طريقة عمل الفيس بوك: ترغبون في تغيير شعور الناس من شعور غير مبالي إلى  "الإعجاب" بصفحتك على الفيس بوك بحيث يخبرون الآخرين عن عملك.</a:t>
            </a:r>
            <a:endParaRPr lang="en-US" altLang="en-US"/>
          </a:p>
          <a:p>
            <a:pPr defTabSz="979488"/>
            <a:endParaRPr lang="en-US" altLang="en-US"/>
          </a:p>
          <a:p>
            <a:pPr defTabSz="979488"/>
            <a:endParaRPr lang="en-US" altLang="en-US"/>
          </a:p>
          <a:p>
            <a:pPr defTabSz="979488"/>
            <a:endParaRPr lang="en-US" altLang="en-US"/>
          </a:p>
        </p:txBody>
      </p:sp>
      <p:sp>
        <p:nvSpPr>
          <p:cNvPr id="4" name="Slide Number Placeholder 3"/>
          <p:cNvSpPr>
            <a:spLocks noGrp="1"/>
          </p:cNvSpPr>
          <p:nvPr>
            <p:ph type="sldNum" sz="quarter" idx="5"/>
          </p:nvPr>
        </p:nvSpPr>
        <p:spPr/>
        <p:txBody>
          <a:bodyPr/>
          <a:lstStyle/>
          <a:p>
            <a:pPr>
              <a:defRPr/>
            </a:pPr>
            <a:fld id="{A0D41A94-AAD7-473A-8E41-139A5A01874F}"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36598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lgn="r" rtl="1"/>
            <a:r>
              <a:rPr lang="ar-LB" altLang="en-US"/>
              <a:t>دعونا نرى كيف ينجح ذلك بالنسبة لمنظمة مثل معهد مينيابوليس للفنون على الفيس بوك.</a:t>
            </a:r>
          </a:p>
          <a:p>
            <a:pPr algn="r" rtl="1"/>
            <a:r>
              <a:rPr lang="ar-LB" altLang="en-US"/>
              <a:t>اسمحوا لي أن اعرض عليكم مثال محدد</a:t>
            </a:r>
            <a:r>
              <a:rPr lang="ar-SA" altLang="en-US"/>
              <a:t> </a:t>
            </a:r>
            <a:r>
              <a:rPr lang="ar-LB" altLang="en-US"/>
              <a:t>من خلال هذا النموذج </a:t>
            </a:r>
          </a:p>
          <a:p>
            <a:pPr algn="r" rtl="1"/>
            <a:endParaRPr lang="ar-LB" altLang="en-US"/>
          </a:p>
          <a:p>
            <a:pPr algn="r" rtl="1"/>
            <a:r>
              <a:rPr lang="ar-LB" altLang="en-US" b="1"/>
              <a:t>الاهتمام. </a:t>
            </a:r>
            <a:r>
              <a:rPr lang="ar-LB" altLang="en-US"/>
              <a:t>عندما "يعجب" شخص ما بصفحة فيس بوك، فإنه يعبر عادة عن انجذابه لمنتج محدد، أو علامة تجارية، أو تنظيم، أو فرد أو </a:t>
            </a:r>
            <a:r>
              <a:rPr lang="ar-SA" altLang="en-US"/>
              <a:t>محتوى </a:t>
            </a:r>
            <a:r>
              <a:rPr lang="ar-LB" altLang="en-US"/>
              <a:t>الصفحة أيا </a:t>
            </a:r>
            <a:r>
              <a:rPr lang="ar-SA" altLang="en-US"/>
              <a:t>أو مهما </a:t>
            </a:r>
            <a:r>
              <a:rPr lang="ar-LB" altLang="en-US"/>
              <a:t>كان. ولكن هل يولي اهتماما؟ في رأيي، الاهتمام، في أبسط حالاته، هو البحث عن تحديثات الحالة  في مركز تغذية المعلومات. </a:t>
            </a:r>
            <a:endParaRPr lang="en-US" altLang="en-US"/>
          </a:p>
        </p:txBody>
      </p:sp>
      <p:sp>
        <p:nvSpPr>
          <p:cNvPr id="4" name="Slide Number Placeholder 3"/>
          <p:cNvSpPr>
            <a:spLocks noGrp="1"/>
          </p:cNvSpPr>
          <p:nvPr>
            <p:ph type="sldNum" sz="quarter" idx="5"/>
          </p:nvPr>
        </p:nvSpPr>
        <p:spPr/>
        <p:txBody>
          <a:bodyPr/>
          <a:lstStyle/>
          <a:p>
            <a:pPr>
              <a:defRPr/>
            </a:pPr>
            <a:fld id="{33974F38-6960-475C-A55B-D39B07C08247}"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13272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lgn="r" rtl="1"/>
            <a:r>
              <a:rPr lang="ar-LB" altLang="en-US"/>
              <a:t>انك بحاجة إلى تعزيز فرصة انضمام الآخرين لصفحة منظمتك على الفيس بوك من خلال جميع القنوات. يمكنك استخدام رسائل المحمول النصية، وحسابات التويتر، مدون</a:t>
            </a:r>
            <a:r>
              <a:rPr lang="ar-SA" altLang="en-US"/>
              <a:t>ا</a:t>
            </a:r>
            <a:r>
              <a:rPr lang="ar-LB" altLang="en-US"/>
              <a:t>تك أو موقعك على الويب لترويج صفحتك على الفيس بوك.</a:t>
            </a:r>
          </a:p>
          <a:p>
            <a:pPr algn="r" rtl="1"/>
            <a:r>
              <a:rPr lang="ar-LB" altLang="en-US"/>
              <a:t>الموارد: </a:t>
            </a:r>
            <a:r>
              <a:rPr lang="en-US" altLang="en-US"/>
              <a:t>http://www.bethkanter.org/facebook-smartly/ </a:t>
            </a:r>
          </a:p>
          <a:p>
            <a:endParaRPr lang="en-US" altLang="en-US"/>
          </a:p>
        </p:txBody>
      </p:sp>
      <p:sp>
        <p:nvSpPr>
          <p:cNvPr id="4" name="Slide Number Placeholder 3"/>
          <p:cNvSpPr>
            <a:spLocks noGrp="1"/>
          </p:cNvSpPr>
          <p:nvPr>
            <p:ph type="sldNum" sz="quarter" idx="5"/>
          </p:nvPr>
        </p:nvSpPr>
        <p:spPr/>
        <p:txBody>
          <a:bodyPr/>
          <a:lstStyle/>
          <a:p>
            <a:pPr>
              <a:defRPr/>
            </a:pPr>
            <a:fld id="{DB460082-063D-4842-8144-1307D3EB84F3}"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4297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E4C5-96B4-C84A-92C1-35FFF26EBF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A72068-D70E-C846-AD99-43A798761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07092-7FFD-B74D-BD9B-44F121121A91}"/>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5" name="Footer Placeholder 4">
            <a:extLst>
              <a:ext uri="{FF2B5EF4-FFF2-40B4-BE49-F238E27FC236}">
                <a16:creationId xmlns:a16="http://schemas.microsoft.com/office/drawing/2014/main" id="{D563A092-7EE2-8045-84A7-7E402F0FD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0C052-FD89-1548-97E2-4321D17DC06B}"/>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65474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DE48-AB93-7C44-8D4D-008C64CF8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115F92-D69B-544F-B5D9-695B05D7CC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7BB1BC-D24F-3C4B-8151-1104E29EC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BC8004-1DDF-3446-B8AB-6C0DA9DFD4CC}"/>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6" name="Footer Placeholder 5">
            <a:extLst>
              <a:ext uri="{FF2B5EF4-FFF2-40B4-BE49-F238E27FC236}">
                <a16:creationId xmlns:a16="http://schemas.microsoft.com/office/drawing/2014/main" id="{7547DD27-3646-CA44-BDED-2283021FC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DB4A6-9489-6049-920C-DA9AE983EE15}"/>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388844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DBF6-FFA8-2D4F-9D44-380C0DB12F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4B0B-39A2-2342-AF14-59570B9982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777B9-6A55-8149-8DE4-5AA2D75A725A}"/>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5" name="Footer Placeholder 4">
            <a:extLst>
              <a:ext uri="{FF2B5EF4-FFF2-40B4-BE49-F238E27FC236}">
                <a16:creationId xmlns:a16="http://schemas.microsoft.com/office/drawing/2014/main" id="{85D3A069-FA47-9949-95B2-CBCDAFCEA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F359B-E2E4-C042-A888-027A520DAA46}"/>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281683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D9CCD-16C7-574F-97C6-7425EF2A97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5548D5-E68C-D34F-BFB3-44F520AC7B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59B78-75AD-2843-A849-1D98CC42E27F}"/>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5" name="Footer Placeholder 4">
            <a:extLst>
              <a:ext uri="{FF2B5EF4-FFF2-40B4-BE49-F238E27FC236}">
                <a16:creationId xmlns:a16="http://schemas.microsoft.com/office/drawing/2014/main" id="{CEF1B89E-81C3-924B-B19F-44FE693BE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72A-FB9E-CB45-8BA7-8757A9071040}"/>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3781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AB01C8-57ED-2B40-9464-333DD34E8F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33F0A4-D107-2A49-8570-4E17974FED7D}"/>
              </a:ext>
            </a:extLst>
          </p:cNvPr>
          <p:cNvSpPr>
            <a:spLocks noGrp="1"/>
          </p:cNvSpPr>
          <p:nvPr>
            <p:ph type="title"/>
          </p:nvPr>
        </p:nvSpPr>
        <p:spPr>
          <a:xfrm>
            <a:off x="3417758" y="365125"/>
            <a:ext cx="7936042" cy="1325563"/>
          </a:xfrm>
        </p:spPr>
        <p:txBody>
          <a:bodyPr>
            <a:normAutofit/>
          </a:bodyPr>
          <a:lstStyle>
            <a:lvl1pPr algn="ctr">
              <a:defRPr sz="2800" b="1">
                <a:solidFill>
                  <a:srgbClr val="C0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CCA33E3-9DC7-AB47-84D4-BCEE6AA8185B}"/>
              </a:ext>
            </a:extLst>
          </p:cNvPr>
          <p:cNvSpPr>
            <a:spLocks noGrp="1"/>
          </p:cNvSpPr>
          <p:nvPr>
            <p:ph idx="1"/>
          </p:nvPr>
        </p:nvSpPr>
        <p:spPr>
          <a:xfrm>
            <a:off x="838200" y="2668249"/>
            <a:ext cx="10515600" cy="3508714"/>
          </a:xfrm>
        </p:spPr>
        <p:txBody>
          <a:bodyPr/>
          <a:lstStyle>
            <a:lvl1pPr>
              <a:defRPr sz="2200" b="0"/>
            </a:lvl1pPr>
            <a:lvl2pPr marL="457200" indent="0">
              <a:buNone/>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361029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1FBEF6-3A7E-1D46-AB0F-51D757D637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CCA33E3-9DC7-AB47-84D4-BCEE6AA8185B}"/>
              </a:ext>
            </a:extLst>
          </p:cNvPr>
          <p:cNvSpPr>
            <a:spLocks noGrp="1"/>
          </p:cNvSpPr>
          <p:nvPr>
            <p:ph idx="1"/>
          </p:nvPr>
        </p:nvSpPr>
        <p:spPr>
          <a:xfrm>
            <a:off x="838200" y="2668249"/>
            <a:ext cx="10515600" cy="3508714"/>
          </a:xfrm>
        </p:spPr>
        <p:txBody>
          <a:bodyPr/>
          <a:lstStyle>
            <a:lvl1pPr>
              <a:defRPr sz="2200" b="0">
                <a:solidFill>
                  <a:schemeClr val="bg1"/>
                </a:solidFill>
              </a:defRPr>
            </a:lvl1pPr>
            <a:lvl2pPr marL="457200" indent="0">
              <a:buNone/>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240698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2ED8-81A4-9544-A01D-C3252BBDBD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4C441B-B784-AD4C-A15F-5043F2A78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021EA2-F41B-5743-A492-6569124389F7}"/>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5" name="Footer Placeholder 4">
            <a:extLst>
              <a:ext uri="{FF2B5EF4-FFF2-40B4-BE49-F238E27FC236}">
                <a16:creationId xmlns:a16="http://schemas.microsoft.com/office/drawing/2014/main" id="{6F31BA6A-ECCC-D440-8AD0-85589B507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7B50C-90E1-7C4B-A931-20B9A2795DDA}"/>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407089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2D9E-92A4-1748-A792-56C88CCA3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403C5-2310-6C41-B1C6-39BF0010AB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1315C-5078-9649-A60F-74336A5818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A4291-87AB-A14B-AD4E-79BE55A0E648}"/>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6" name="Footer Placeholder 5">
            <a:extLst>
              <a:ext uri="{FF2B5EF4-FFF2-40B4-BE49-F238E27FC236}">
                <a16:creationId xmlns:a16="http://schemas.microsoft.com/office/drawing/2014/main" id="{DE262A9B-90F0-CA40-BFA6-AF9EB6165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5BED5-0718-D440-80B9-17A69535241F}"/>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256111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4608-C76C-994B-A220-79DB9CB8D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C5D58B-B18C-1C47-8DE5-F56854BFC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B32EE5-D108-5C4F-AE48-1CAF148F19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0332-C12E-A04D-9D77-588E46051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F83F3-E570-4340-854A-A86FF0E1C9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B44D64-E3C5-8C47-A519-3F5789EB5B66}"/>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8" name="Footer Placeholder 7">
            <a:extLst>
              <a:ext uri="{FF2B5EF4-FFF2-40B4-BE49-F238E27FC236}">
                <a16:creationId xmlns:a16="http://schemas.microsoft.com/office/drawing/2014/main" id="{5C4CCAB2-9F42-294D-98E4-75C1DFC0D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BCDD50-20B8-A746-8707-F1245FB7460C}"/>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204281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2AC8-8122-884C-957E-09065B2FB0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917D3D-5A6A-0944-B978-22A80BE11F87}"/>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4" name="Footer Placeholder 3">
            <a:extLst>
              <a:ext uri="{FF2B5EF4-FFF2-40B4-BE49-F238E27FC236}">
                <a16:creationId xmlns:a16="http://schemas.microsoft.com/office/drawing/2014/main" id="{3E1FAFDA-FCAD-BF45-96F5-0371BC94FC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CA5008-A3F4-CA47-AA20-3774FC316CE4}"/>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184160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8BEA0-5C76-7A4D-8644-E1D9F347A9EC}"/>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3" name="Footer Placeholder 2">
            <a:extLst>
              <a:ext uri="{FF2B5EF4-FFF2-40B4-BE49-F238E27FC236}">
                <a16:creationId xmlns:a16="http://schemas.microsoft.com/office/drawing/2014/main" id="{5DCD0A0C-BE13-5C48-A4EB-10D8A49521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CEAF3A-A6A5-3449-9D10-9BCE634689F1}"/>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357406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DFFC-578D-F24F-A262-75AF03ED78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A6513-810E-4345-89EE-29458320CF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2CC14-81F1-0343-B2EE-6BD79194A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891819-D01C-F747-8259-555093C609E8}"/>
              </a:ext>
            </a:extLst>
          </p:cNvPr>
          <p:cNvSpPr>
            <a:spLocks noGrp="1"/>
          </p:cNvSpPr>
          <p:nvPr>
            <p:ph type="dt" sz="half" idx="10"/>
          </p:nvPr>
        </p:nvSpPr>
        <p:spPr/>
        <p:txBody>
          <a:bodyPr/>
          <a:lstStyle/>
          <a:p>
            <a:fld id="{54318639-F21A-F64B-BB55-F9422C620CBF}" type="datetimeFigureOut">
              <a:rPr lang="en-US" smtClean="0"/>
              <a:t>3/2/2022</a:t>
            </a:fld>
            <a:endParaRPr lang="en-US"/>
          </a:p>
        </p:txBody>
      </p:sp>
      <p:sp>
        <p:nvSpPr>
          <p:cNvPr id="6" name="Footer Placeholder 5">
            <a:extLst>
              <a:ext uri="{FF2B5EF4-FFF2-40B4-BE49-F238E27FC236}">
                <a16:creationId xmlns:a16="http://schemas.microsoft.com/office/drawing/2014/main" id="{96CB3C49-80D2-9E4E-B1DB-B5D125CF4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BB8E7-558A-3C41-8789-4FDABC6E3AE2}"/>
              </a:ext>
            </a:extLst>
          </p:cNvPr>
          <p:cNvSpPr>
            <a:spLocks noGrp="1"/>
          </p:cNvSpPr>
          <p:nvPr>
            <p:ph type="sldNum" sz="quarter" idx="12"/>
          </p:nvPr>
        </p:nvSpPr>
        <p:spPr/>
        <p:txBody>
          <a:bodyPr/>
          <a:lstStyle/>
          <a:p>
            <a:fld id="{82BA61E0-D405-9644-872B-1D07B3DE0261}" type="slidenum">
              <a:rPr lang="en-US" smtClean="0"/>
              <a:t>‹#›</a:t>
            </a:fld>
            <a:endParaRPr lang="en-US"/>
          </a:p>
        </p:txBody>
      </p:sp>
    </p:spTree>
    <p:extLst>
      <p:ext uri="{BB962C8B-B14F-4D97-AF65-F5344CB8AC3E}">
        <p14:creationId xmlns:p14="http://schemas.microsoft.com/office/powerpoint/2010/main" val="291457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BEA03-7A46-0248-B1EB-DD33997C27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8DA50-2FF1-9B40-B9FA-98866CC22E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5B4E9-07D0-8F4D-AD7C-D14710CC40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18639-F21A-F64B-BB55-F9422C620CBF}" type="datetimeFigureOut">
              <a:rPr lang="en-US" smtClean="0"/>
              <a:t>3/2/2022</a:t>
            </a:fld>
            <a:endParaRPr lang="en-US"/>
          </a:p>
        </p:txBody>
      </p:sp>
      <p:sp>
        <p:nvSpPr>
          <p:cNvPr id="5" name="Footer Placeholder 4">
            <a:extLst>
              <a:ext uri="{FF2B5EF4-FFF2-40B4-BE49-F238E27FC236}">
                <a16:creationId xmlns:a16="http://schemas.microsoft.com/office/drawing/2014/main" id="{DDD849CB-21D6-F54B-BE32-04F5F8DF5D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C2A0A8-1D5C-DA4B-908B-F7C7EDCFB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A61E0-D405-9644-872B-1D07B3DE0261}" type="slidenum">
              <a:rPr lang="en-US" smtClean="0"/>
              <a:t>‹#›</a:t>
            </a:fld>
            <a:endParaRPr lang="en-US"/>
          </a:p>
        </p:txBody>
      </p:sp>
    </p:spTree>
    <p:extLst>
      <p:ext uri="{BB962C8B-B14F-4D97-AF65-F5344CB8AC3E}">
        <p14:creationId xmlns:p14="http://schemas.microsoft.com/office/powerpoint/2010/main" val="167451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bit.ly/3hcN7R7"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3.xml"/><Relationship Id="rId5" Type="http://schemas.openxmlformats.org/officeDocument/2006/relationships/image" Target="../media/image149.jpeg"/><Relationship Id="rId4" Type="http://schemas.openxmlformats.org/officeDocument/2006/relationships/image" Target="../media/image148.jpg"/></Relationships>
</file>

<file path=ppt/slides/_rels/slide11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3.xml"/><Relationship Id="rId5" Type="http://schemas.openxmlformats.org/officeDocument/2006/relationships/image" Target="../media/image155.png"/><Relationship Id="rId4" Type="http://schemas.openxmlformats.org/officeDocument/2006/relationships/image" Target="../media/image154.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3.xml"/><Relationship Id="rId4" Type="http://schemas.openxmlformats.org/officeDocument/2006/relationships/image" Target="../media/image15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svg"/><Relationship Id="rId3" Type="http://schemas.openxmlformats.org/officeDocument/2006/relationships/image" Target="../media/image165.svg"/><Relationship Id="rId7" Type="http://schemas.openxmlformats.org/officeDocument/2006/relationships/image" Target="../media/image170.svg"/><Relationship Id="rId12" Type="http://schemas.openxmlformats.org/officeDocument/2006/relationships/image" Target="../media/image175.png"/><Relationship Id="rId17" Type="http://schemas.openxmlformats.org/officeDocument/2006/relationships/image" Target="../media/image180.svg"/><Relationship Id="rId2" Type="http://schemas.openxmlformats.org/officeDocument/2006/relationships/image" Target="../media/image164.png"/><Relationship Id="rId16"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168.svg"/><Relationship Id="rId15" Type="http://schemas.openxmlformats.org/officeDocument/2006/relationships/image" Target="../media/image178.sv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svg"/><Relationship Id="rId14" Type="http://schemas.openxmlformats.org/officeDocument/2006/relationships/image" Target="../media/image177.png"/></Relationships>
</file>

<file path=ppt/slides/_rels/slide13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svg"/><Relationship Id="rId7" Type="http://schemas.openxmlformats.org/officeDocument/2006/relationships/image" Target="../media/image186.sv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84.sv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svg"/></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3.png"/><Relationship Id="rId7" Type="http://schemas.openxmlformats.org/officeDocument/2006/relationships/image" Target="../media/image185.png"/><Relationship Id="rId2" Type="http://schemas.openxmlformats.org/officeDocument/2006/relationships/image" Target="../media/image195.jpg"/><Relationship Id="rId1" Type="http://schemas.openxmlformats.org/officeDocument/2006/relationships/slideLayout" Target="../slideLayouts/slideLayout2.xml"/><Relationship Id="rId6" Type="http://schemas.openxmlformats.org/officeDocument/2006/relationships/image" Target="../media/image182.svg"/><Relationship Id="rId5" Type="http://schemas.openxmlformats.org/officeDocument/2006/relationships/image" Target="../media/image181.png"/><Relationship Id="rId10" Type="http://schemas.openxmlformats.org/officeDocument/2006/relationships/image" Target="../media/image165.svg"/><Relationship Id="rId4" Type="http://schemas.openxmlformats.org/officeDocument/2006/relationships/image" Target="../media/image184.svg"/><Relationship Id="rId9" Type="http://schemas.openxmlformats.org/officeDocument/2006/relationships/image" Target="../media/image16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202.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G"/><Relationship Id="rId1" Type="http://schemas.openxmlformats.org/officeDocument/2006/relationships/slideLayout" Target="../slideLayouts/slideLayout2.xml"/><Relationship Id="rId4" Type="http://schemas.openxmlformats.org/officeDocument/2006/relationships/image" Target="../media/image220.JPG"/></Relationships>
</file>

<file path=ppt/slides/_rels/slide17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23.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hyperlink" Target="https://csplebanon.org/" TargetMode="External"/><Relationship Id="rId2" Type="http://schemas.openxmlformats.org/officeDocument/2006/relationships/image" Target="../media/image224.jpeg"/><Relationship Id="rId1" Type="http://schemas.openxmlformats.org/officeDocument/2006/relationships/slideLayout" Target="../slideLayouts/slideLayout8.xml"/><Relationship Id="rId5" Type="http://schemas.openxmlformats.org/officeDocument/2006/relationships/image" Target="../media/image226.PNG"/><Relationship Id="rId4" Type="http://schemas.openxmlformats.org/officeDocument/2006/relationships/image" Target="../media/image225.PNG"/></Relationships>
</file>

<file path=ppt/slides/_rels/slide18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6.sv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6.sv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www.marj3.com/en/win-up-to-15000-in-taylor-wessing-photographic-portrait-prize-2019.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082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6">
            <a:extLst>
              <a:ext uri="{FF2B5EF4-FFF2-40B4-BE49-F238E27FC236}">
                <a16:creationId xmlns:a16="http://schemas.microsoft.com/office/drawing/2014/main" id="{0A2B5672-F56C-4319-ABE8-87BABCE6DC86}"/>
              </a:ext>
            </a:extLst>
          </p:cNvPr>
          <p:cNvSpPr txBox="1">
            <a:spLocks noChangeArrowheads="1"/>
          </p:cNvSpPr>
          <p:nvPr/>
        </p:nvSpPr>
        <p:spPr bwMode="auto">
          <a:xfrm>
            <a:off x="4257675" y="1399045"/>
            <a:ext cx="7934325" cy="876300"/>
          </a:xfrm>
          <a:prstGeom prst="rect">
            <a:avLst/>
          </a:prstGeom>
          <a:solidFill>
            <a:srgbClr val="002060"/>
          </a:solidFill>
          <a:ln>
            <a:miter lim="800000"/>
            <a:headEnd/>
            <a:tailEnd/>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defRPr/>
            </a:pPr>
            <a:r>
              <a:rPr lang="ar-SA" altLang="en-US" sz="4000" b="1" dirty="0">
                <a:solidFill>
                  <a:schemeClr val="bg1"/>
                </a:solidFill>
                <a:latin typeface="Arial" panose="020B0604020202020204" pitchFamily="34" charset="0"/>
                <a:cs typeface="Arial" panose="020B0604020202020204" pitchFamily="34" charset="0"/>
              </a:rPr>
              <a:t>وسائل ال</a:t>
            </a:r>
            <a:r>
              <a:rPr lang="ar-LB" altLang="en-US" sz="4000" b="1" dirty="0">
                <a:solidFill>
                  <a:schemeClr val="bg1"/>
                </a:solidFill>
                <a:latin typeface="Arial" panose="020B0604020202020204" pitchFamily="34" charset="0"/>
                <a:cs typeface="Arial" panose="020B0604020202020204" pitchFamily="34" charset="0"/>
              </a:rPr>
              <a:t>إ</a:t>
            </a:r>
            <a:r>
              <a:rPr lang="ar-SA" altLang="en-US" sz="4000" b="1" dirty="0">
                <a:solidFill>
                  <a:schemeClr val="bg1"/>
                </a:solidFill>
                <a:latin typeface="Arial" panose="020B0604020202020204" pitchFamily="34" charset="0"/>
                <a:cs typeface="Arial" panose="020B0604020202020204" pitchFamily="34" charset="0"/>
              </a:rPr>
              <a:t>علام ال</a:t>
            </a:r>
            <a:r>
              <a:rPr lang="ar-LB" altLang="en-US" sz="4000" b="1" dirty="0">
                <a:solidFill>
                  <a:schemeClr val="bg1"/>
                </a:solidFill>
                <a:latin typeface="Arial" panose="020B0604020202020204" pitchFamily="34" charset="0"/>
                <a:cs typeface="Arial" panose="020B0604020202020204" pitchFamily="34" charset="0"/>
              </a:rPr>
              <a:t>إ</a:t>
            </a:r>
            <a:r>
              <a:rPr lang="ar-SA" altLang="en-US" sz="4000" b="1" dirty="0">
                <a:solidFill>
                  <a:schemeClr val="bg1"/>
                </a:solidFill>
                <a:latin typeface="Arial" panose="020B0604020202020204" pitchFamily="34" charset="0"/>
                <a:cs typeface="Arial" panose="020B0604020202020204" pitchFamily="34" charset="0"/>
              </a:rPr>
              <a:t>جتماعي</a:t>
            </a:r>
            <a:r>
              <a:rPr lang="ar-LB" altLang="en-US" sz="4000" b="1" dirty="0">
                <a:solidFill>
                  <a:schemeClr val="bg1"/>
                </a:solidFill>
                <a:latin typeface="Arial" panose="020B0604020202020204" pitchFamily="34" charset="0"/>
                <a:cs typeface="Arial" panose="020B0604020202020204" pitchFamily="34" charset="0"/>
              </a:rPr>
              <a:t>ة</a:t>
            </a:r>
            <a:endParaRPr lang="en-US" sz="4000" b="1" dirty="0">
              <a:solidFill>
                <a:schemeClr val="bg1"/>
              </a:solidFill>
              <a:latin typeface="Arial" panose="020B0604020202020204" pitchFamily="34" charset="0"/>
              <a:cs typeface="Arial" panose="020B0604020202020204" pitchFamily="34" charset="0"/>
            </a:endParaRPr>
          </a:p>
        </p:txBody>
      </p:sp>
      <p:sp>
        <p:nvSpPr>
          <p:cNvPr id="5" name="Rectangle 7">
            <a:extLst>
              <a:ext uri="{FF2B5EF4-FFF2-40B4-BE49-F238E27FC236}">
                <a16:creationId xmlns:a16="http://schemas.microsoft.com/office/drawing/2014/main" id="{37DCCF0E-5976-464B-9699-E1EEA6B90DD3}"/>
              </a:ext>
            </a:extLst>
          </p:cNvPr>
          <p:cNvSpPr>
            <a:spLocks noChangeArrowheads="1"/>
          </p:cNvSpPr>
          <p:nvPr/>
        </p:nvSpPr>
        <p:spPr bwMode="auto">
          <a:xfrm>
            <a:off x="361950" y="2781299"/>
            <a:ext cx="118300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marL="457200" indent="-457200" algn="r" rtl="1">
              <a:buFont typeface="Arial" panose="020B0604020202020204" pitchFamily="34" charset="0"/>
              <a:buChar char="•"/>
            </a:pPr>
            <a:r>
              <a:rPr lang="ar-SA" altLang="en-US" dirty="0">
                <a:solidFill>
                  <a:srgbClr val="002060"/>
                </a:solidFill>
              </a:rPr>
              <a:t>هي أدوات وظّفت شبكة الإنترنت لتبادل ومناقشة المعلومات بين البشر.</a:t>
            </a:r>
            <a:endParaRPr lang="en-US" altLang="en-US" dirty="0">
              <a:solidFill>
                <a:srgbClr val="002060"/>
              </a:solidFill>
            </a:endParaRPr>
          </a:p>
          <a:p>
            <a:pPr marL="457200" indent="-457200" algn="r" rtl="1">
              <a:buFont typeface="Arial" panose="020B0604020202020204" pitchFamily="34" charset="0"/>
              <a:buChar char="•"/>
            </a:pPr>
            <a:r>
              <a:rPr lang="ar-SA" altLang="en-US" dirty="0">
                <a:solidFill>
                  <a:srgbClr val="002060"/>
                </a:solidFill>
              </a:rPr>
              <a:t>هو مصطلح غالبا</a:t>
            </a:r>
            <a:r>
              <a:rPr lang="ar-LB" altLang="en-US" dirty="0">
                <a:solidFill>
                  <a:srgbClr val="002060"/>
                </a:solidFill>
              </a:rPr>
              <a:t>ً</a:t>
            </a:r>
            <a:r>
              <a:rPr lang="ar-SA" altLang="en-US" dirty="0">
                <a:solidFill>
                  <a:srgbClr val="002060"/>
                </a:solidFill>
              </a:rPr>
              <a:t> ما يشير إلى الأنشطة التي تدمج التكنولوجيا ، والتفاعل الاجتماعي ، باستخدام الكلمات و الفيديو والصورة والصوت. هذا التفاعل ، والطريقة التي تطرح بها المعلومة ، يعتمد على دمج وجهات نظر متنوعة و"البناء" على معنى مشترك بين المجتمعات والناس عن طريق تبادل القصص والخبرات.  </a:t>
            </a:r>
            <a:br>
              <a:rPr lang="ar-SA" altLang="en-US" dirty="0">
                <a:solidFill>
                  <a:srgbClr val="002060"/>
                </a:solidFill>
              </a:rPr>
            </a:br>
            <a:endParaRPr lang="en-US" altLang="en-US" dirty="0">
              <a:solidFill>
                <a:srgbClr val="002060"/>
              </a:solidFill>
            </a:endParaRPr>
          </a:p>
        </p:txBody>
      </p:sp>
    </p:spTree>
    <p:extLst>
      <p:ext uri="{BB962C8B-B14F-4D97-AF65-F5344CB8AC3E}">
        <p14:creationId xmlns:p14="http://schemas.microsoft.com/office/powerpoint/2010/main" val="33328502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6">
            <a:extLst>
              <a:ext uri="{FF2B5EF4-FFF2-40B4-BE49-F238E27FC236}">
                <a16:creationId xmlns:a16="http://schemas.microsoft.com/office/drawing/2014/main" id="{42902F81-6A40-4BF4-BD2F-F68520255248}"/>
              </a:ext>
            </a:extLst>
          </p:cNvPr>
          <p:cNvPicPr/>
          <p:nvPr/>
        </p:nvPicPr>
        <p:blipFill>
          <a:blip r:embed="rId2"/>
          <a:stretch>
            <a:fillRect/>
          </a:stretch>
        </p:blipFill>
        <p:spPr>
          <a:xfrm>
            <a:off x="4400550" y="419100"/>
            <a:ext cx="7315200" cy="5524500"/>
          </a:xfrm>
          <a:prstGeom prst="rect">
            <a:avLst/>
          </a:prstGeom>
          <a:noFill/>
          <a:ln w="12700">
            <a:noFill/>
          </a:ln>
        </p:spPr>
      </p:pic>
      <p:sp>
        <p:nvSpPr>
          <p:cNvPr id="5" name="Rectangle 4">
            <a:extLst>
              <a:ext uri="{FF2B5EF4-FFF2-40B4-BE49-F238E27FC236}">
                <a16:creationId xmlns:a16="http://schemas.microsoft.com/office/drawing/2014/main" id="{5619A8EB-C46E-4EA6-B70B-769FF51702D6}"/>
              </a:ext>
            </a:extLst>
          </p:cNvPr>
          <p:cNvSpPr/>
          <p:nvPr/>
        </p:nvSpPr>
        <p:spPr>
          <a:xfrm>
            <a:off x="1647825" y="5620434"/>
            <a:ext cx="6096000" cy="646331"/>
          </a:xfrm>
          <a:prstGeom prst="rect">
            <a:avLst/>
          </a:prstGeom>
        </p:spPr>
        <p:txBody>
          <a:bodyPr>
            <a:spAutoFit/>
          </a:bodyPr>
          <a:lstStyle/>
          <a:p>
            <a:r>
              <a:rPr lang="en-US" kern="50" dirty="0">
                <a:latin typeface="Times New Roman" panose="02020603050405020304" pitchFamily="18" charset="0"/>
                <a:ea typeface="SimSun" panose="02010600030101010101" pitchFamily="2" charset="-122"/>
              </a:rPr>
              <a:t> </a:t>
            </a:r>
          </a:p>
          <a:p>
            <a:r>
              <a:rPr lang="en-US" kern="50" dirty="0">
                <a:latin typeface="Times New Roman" panose="02020603050405020304" pitchFamily="18" charset="0"/>
                <a:ea typeface="SimSun" panose="02010600030101010101" pitchFamily="2" charset="-122"/>
              </a:rPr>
              <a:t>Source: </a:t>
            </a:r>
            <a:r>
              <a:rPr lang="en-US" kern="50" dirty="0" err="1">
                <a:latin typeface="Times New Roman" panose="02020603050405020304" pitchFamily="18" charset="0"/>
                <a:ea typeface="SimSun" panose="02010600030101010101" pitchFamily="2" charset="-122"/>
              </a:rPr>
              <a:t>Afesdik</a:t>
            </a:r>
            <a:r>
              <a:rPr lang="en-US" kern="50" dirty="0">
                <a:latin typeface="Times New Roman" panose="02020603050405020304" pitchFamily="18" charset="0"/>
                <a:ea typeface="SimSun" panose="02010600030101010101" pitchFamily="2" charset="-122"/>
              </a:rPr>
              <a:t> Municipality ( </a:t>
            </a:r>
            <a:r>
              <a:rPr lang="en-US" u="sng" kern="50" dirty="0">
                <a:solidFill>
                  <a:srgbClr val="0000FF"/>
                </a:solidFill>
                <a:uFill>
                  <a:solidFill>
                    <a:srgbClr val="000000"/>
                  </a:solidFill>
                </a:uFill>
                <a:latin typeface="Times New Roman" panose="02020603050405020304" pitchFamily="18" charset="0"/>
                <a:ea typeface="SimSun" panose="02010600030101010101" pitchFamily="2" charset="-122"/>
                <a:hlinkClick r:id="rId3"/>
              </a:rPr>
              <a:t>https://bit.ly/3hcN7R7</a:t>
            </a:r>
            <a:r>
              <a:rPr lang="en-US" kern="50" dirty="0">
                <a:latin typeface="Times New Roman" panose="02020603050405020304" pitchFamily="18" charset="0"/>
                <a:ea typeface="SimSun" panose="02010600030101010101" pitchFamily="2" charset="-122"/>
              </a:rPr>
              <a:t>)</a:t>
            </a:r>
          </a:p>
        </p:txBody>
      </p:sp>
    </p:spTree>
    <p:extLst>
      <p:ext uri="{BB962C8B-B14F-4D97-AF65-F5344CB8AC3E}">
        <p14:creationId xmlns:p14="http://schemas.microsoft.com/office/powerpoint/2010/main" val="30797020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7">
            <a:extLst>
              <a:ext uri="{FF2B5EF4-FFF2-40B4-BE49-F238E27FC236}">
                <a16:creationId xmlns:a16="http://schemas.microsoft.com/office/drawing/2014/main" id="{D0997C89-D835-40D9-86F9-EDEA6F202A9E}"/>
              </a:ext>
            </a:extLst>
          </p:cNvPr>
          <p:cNvPicPr/>
          <p:nvPr/>
        </p:nvPicPr>
        <p:blipFill>
          <a:blip r:embed="rId2"/>
          <a:stretch>
            <a:fillRect/>
          </a:stretch>
        </p:blipFill>
        <p:spPr>
          <a:xfrm>
            <a:off x="4462462" y="0"/>
            <a:ext cx="3548063" cy="5905500"/>
          </a:xfrm>
          <a:prstGeom prst="rect">
            <a:avLst/>
          </a:prstGeom>
          <a:noFill/>
          <a:ln w="12700">
            <a:noFill/>
          </a:ln>
        </p:spPr>
      </p:pic>
      <p:sp>
        <p:nvSpPr>
          <p:cNvPr id="5" name="Rectangle 4">
            <a:extLst>
              <a:ext uri="{FF2B5EF4-FFF2-40B4-BE49-F238E27FC236}">
                <a16:creationId xmlns:a16="http://schemas.microsoft.com/office/drawing/2014/main" id="{FFA1A281-6885-4A68-8FB4-0D3B0E1D391C}"/>
              </a:ext>
            </a:extLst>
          </p:cNvPr>
          <p:cNvSpPr/>
          <p:nvPr/>
        </p:nvSpPr>
        <p:spPr>
          <a:xfrm>
            <a:off x="407193" y="5753785"/>
            <a:ext cx="9144000" cy="246221"/>
          </a:xfrm>
          <a:prstGeom prst="rect">
            <a:avLst/>
          </a:prstGeom>
        </p:spPr>
        <p:txBody>
          <a:bodyPr wrap="square">
            <a:spAutoFit/>
          </a:bodyPr>
          <a:lstStyle/>
          <a:p>
            <a:r>
              <a:rPr lang="en-US" sz="1000" kern="50" dirty="0">
                <a:latin typeface="Times New Roman" panose="02020603050405020304" pitchFamily="18" charset="0"/>
                <a:ea typeface="SimSun" panose="02010600030101010101" pitchFamily="2" charset="-122"/>
              </a:rPr>
              <a:t>Source: </a:t>
            </a:r>
            <a:r>
              <a:rPr lang="en-US" sz="1000" kern="50" dirty="0" err="1">
                <a:latin typeface="Times New Roman" panose="02020603050405020304" pitchFamily="18" charset="0"/>
                <a:ea typeface="SimSun" panose="02010600030101010101" pitchFamily="2" charset="-122"/>
              </a:rPr>
              <a:t>Ghosta</a:t>
            </a:r>
            <a:r>
              <a:rPr lang="en-US" sz="1000" kern="50" dirty="0">
                <a:latin typeface="Times New Roman" panose="02020603050405020304" pitchFamily="18" charset="0"/>
                <a:ea typeface="SimSun" panose="02010600030101010101" pitchFamily="2" charset="-122"/>
              </a:rPr>
              <a:t> Municipality (https://www.facebook.com/BaladiyatGhosta/)</a:t>
            </a:r>
          </a:p>
        </p:txBody>
      </p:sp>
    </p:spTree>
    <p:extLst>
      <p:ext uri="{BB962C8B-B14F-4D97-AF65-F5344CB8AC3E}">
        <p14:creationId xmlns:p14="http://schemas.microsoft.com/office/powerpoint/2010/main" val="16688568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8">
            <a:extLst>
              <a:ext uri="{FF2B5EF4-FFF2-40B4-BE49-F238E27FC236}">
                <a16:creationId xmlns:a16="http://schemas.microsoft.com/office/drawing/2014/main" id="{24245EBC-ED7A-4121-89A0-F7E7C584FE0E}"/>
              </a:ext>
            </a:extLst>
          </p:cNvPr>
          <p:cNvPicPr/>
          <p:nvPr/>
        </p:nvPicPr>
        <p:blipFill>
          <a:blip r:embed="rId2"/>
          <a:stretch>
            <a:fillRect/>
          </a:stretch>
        </p:blipFill>
        <p:spPr>
          <a:xfrm>
            <a:off x="5728017" y="223838"/>
            <a:ext cx="4545965" cy="5667375"/>
          </a:xfrm>
          <a:prstGeom prst="rect">
            <a:avLst/>
          </a:prstGeom>
          <a:noFill/>
          <a:ln w="12700">
            <a:noFill/>
          </a:ln>
        </p:spPr>
      </p:pic>
      <p:sp>
        <p:nvSpPr>
          <p:cNvPr id="5" name="Rectangle 4">
            <a:extLst>
              <a:ext uri="{FF2B5EF4-FFF2-40B4-BE49-F238E27FC236}">
                <a16:creationId xmlns:a16="http://schemas.microsoft.com/office/drawing/2014/main" id="{F0917059-36FB-43E3-AFBF-C2702CE3EA15}"/>
              </a:ext>
            </a:extLst>
          </p:cNvPr>
          <p:cNvSpPr/>
          <p:nvPr/>
        </p:nvSpPr>
        <p:spPr>
          <a:xfrm>
            <a:off x="226080" y="5254109"/>
            <a:ext cx="4329390" cy="369332"/>
          </a:xfrm>
          <a:prstGeom prst="rect">
            <a:avLst/>
          </a:prstGeom>
        </p:spPr>
        <p:txBody>
          <a:bodyPr wrap="none">
            <a:spAutoFit/>
          </a:bodyPr>
          <a:lstStyle/>
          <a:p>
            <a:r>
              <a:rPr lang="en-US" kern="50" dirty="0">
                <a:latin typeface="Times New Roman" panose="02020603050405020304" pitchFamily="18" charset="0"/>
                <a:ea typeface="SimSun" panose="02010600030101010101" pitchFamily="2" charset="-122"/>
              </a:rPr>
              <a:t>Source :Sour News (https://bit.ly/3sbYvmM)</a:t>
            </a:r>
          </a:p>
        </p:txBody>
      </p:sp>
    </p:spTree>
    <p:extLst>
      <p:ext uri="{BB962C8B-B14F-4D97-AF65-F5344CB8AC3E}">
        <p14:creationId xmlns:p14="http://schemas.microsoft.com/office/powerpoint/2010/main" val="38067996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11">
            <a:extLst>
              <a:ext uri="{FF2B5EF4-FFF2-40B4-BE49-F238E27FC236}">
                <a16:creationId xmlns:a16="http://schemas.microsoft.com/office/drawing/2014/main" id="{321A21FB-F0F6-4D3C-BB0D-CC5AA5195FCC}"/>
              </a:ext>
            </a:extLst>
          </p:cNvPr>
          <p:cNvPicPr/>
          <p:nvPr/>
        </p:nvPicPr>
        <p:blipFill>
          <a:blip r:embed="rId2"/>
          <a:stretch>
            <a:fillRect/>
          </a:stretch>
        </p:blipFill>
        <p:spPr>
          <a:xfrm>
            <a:off x="3676649" y="523875"/>
            <a:ext cx="6619875" cy="5162550"/>
          </a:xfrm>
          <a:prstGeom prst="rect">
            <a:avLst/>
          </a:prstGeom>
          <a:noFill/>
          <a:ln w="12700">
            <a:noFill/>
          </a:ln>
        </p:spPr>
      </p:pic>
    </p:spTree>
    <p:extLst>
      <p:ext uri="{BB962C8B-B14F-4D97-AF65-F5344CB8AC3E}">
        <p14:creationId xmlns:p14="http://schemas.microsoft.com/office/powerpoint/2010/main" val="8312980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10">
            <a:extLst>
              <a:ext uri="{FF2B5EF4-FFF2-40B4-BE49-F238E27FC236}">
                <a16:creationId xmlns:a16="http://schemas.microsoft.com/office/drawing/2014/main" id="{1EC952F6-CAF6-45E7-B306-EB158E12C6ED}"/>
              </a:ext>
            </a:extLst>
          </p:cNvPr>
          <p:cNvPicPr/>
          <p:nvPr/>
        </p:nvPicPr>
        <p:blipFill>
          <a:blip r:embed="rId2"/>
          <a:stretch>
            <a:fillRect/>
          </a:stretch>
        </p:blipFill>
        <p:spPr>
          <a:xfrm>
            <a:off x="3690937" y="428625"/>
            <a:ext cx="6167438" cy="5481320"/>
          </a:xfrm>
          <a:prstGeom prst="rect">
            <a:avLst/>
          </a:prstGeom>
          <a:noFill/>
          <a:ln w="12700">
            <a:noFill/>
          </a:ln>
        </p:spPr>
      </p:pic>
      <p:sp>
        <p:nvSpPr>
          <p:cNvPr id="5" name="Rectangle 4">
            <a:extLst>
              <a:ext uri="{FF2B5EF4-FFF2-40B4-BE49-F238E27FC236}">
                <a16:creationId xmlns:a16="http://schemas.microsoft.com/office/drawing/2014/main" id="{95C4F094-4975-444A-83E0-EFD5E75BE0E7}"/>
              </a:ext>
            </a:extLst>
          </p:cNvPr>
          <p:cNvSpPr/>
          <p:nvPr/>
        </p:nvSpPr>
        <p:spPr>
          <a:xfrm>
            <a:off x="152066" y="5225534"/>
            <a:ext cx="2273892" cy="230832"/>
          </a:xfrm>
          <a:prstGeom prst="rect">
            <a:avLst/>
          </a:prstGeom>
        </p:spPr>
        <p:txBody>
          <a:bodyPr wrap="none">
            <a:spAutoFit/>
          </a:bodyPr>
          <a:lstStyle/>
          <a:p>
            <a:r>
              <a:rPr lang="en-US" sz="900" kern="50" dirty="0">
                <a:latin typeface="Times New Roman" panose="02020603050405020304" pitchFamily="18" charset="0"/>
                <a:ea typeface="SimSun" panose="02010600030101010101" pitchFamily="2" charset="-122"/>
              </a:rPr>
              <a:t>https://www.facebook.com/sadawadialtaym/)</a:t>
            </a:r>
          </a:p>
        </p:txBody>
      </p:sp>
    </p:spTree>
    <p:extLst>
      <p:ext uri="{BB962C8B-B14F-4D97-AF65-F5344CB8AC3E}">
        <p14:creationId xmlns:p14="http://schemas.microsoft.com/office/powerpoint/2010/main" val="2081244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13">
            <a:extLst>
              <a:ext uri="{FF2B5EF4-FFF2-40B4-BE49-F238E27FC236}">
                <a16:creationId xmlns:a16="http://schemas.microsoft.com/office/drawing/2014/main" id="{BDBB5247-E8E0-4215-9BB0-88D991E95CA9}"/>
              </a:ext>
            </a:extLst>
          </p:cNvPr>
          <p:cNvPicPr/>
          <p:nvPr/>
        </p:nvPicPr>
        <p:blipFill>
          <a:blip r:embed="rId2"/>
          <a:stretch>
            <a:fillRect/>
          </a:stretch>
        </p:blipFill>
        <p:spPr>
          <a:xfrm>
            <a:off x="3824287" y="0"/>
            <a:ext cx="4262437" cy="5687378"/>
          </a:xfrm>
          <a:prstGeom prst="rect">
            <a:avLst/>
          </a:prstGeom>
          <a:noFill/>
          <a:ln w="12700">
            <a:noFill/>
          </a:ln>
        </p:spPr>
      </p:pic>
      <p:sp>
        <p:nvSpPr>
          <p:cNvPr id="10" name="Rectangle 9">
            <a:extLst>
              <a:ext uri="{FF2B5EF4-FFF2-40B4-BE49-F238E27FC236}">
                <a16:creationId xmlns:a16="http://schemas.microsoft.com/office/drawing/2014/main" id="{C34588F9-5E52-4B29-90DE-4B98BEA97BE7}"/>
              </a:ext>
            </a:extLst>
          </p:cNvPr>
          <p:cNvSpPr/>
          <p:nvPr/>
        </p:nvSpPr>
        <p:spPr>
          <a:xfrm>
            <a:off x="2257425" y="5895022"/>
            <a:ext cx="6096000" cy="492443"/>
          </a:xfrm>
          <a:prstGeom prst="rect">
            <a:avLst/>
          </a:prstGeom>
        </p:spPr>
        <p:txBody>
          <a:bodyPr>
            <a:spAutoFit/>
          </a:bodyPr>
          <a:lstStyle/>
          <a:p>
            <a:r>
              <a:rPr lang="en-US" sz="800" kern="50" dirty="0">
                <a:latin typeface="Times New Roman" panose="02020603050405020304" pitchFamily="18" charset="0"/>
                <a:ea typeface="SimSun" panose="02010600030101010101" pitchFamily="2" charset="-122"/>
              </a:rPr>
              <a:t>Source : </a:t>
            </a:r>
            <a:r>
              <a:rPr lang="en-US" sz="800" kern="50" dirty="0" err="1">
                <a:latin typeface="Times New Roman" panose="02020603050405020304" pitchFamily="18" charset="0"/>
                <a:ea typeface="SimSun" panose="02010600030101010101" pitchFamily="2" charset="-122"/>
              </a:rPr>
              <a:t>Rashayya</a:t>
            </a:r>
            <a:r>
              <a:rPr lang="en-US" sz="800" kern="50" dirty="0">
                <a:latin typeface="Times New Roman" panose="02020603050405020304" pitchFamily="18" charset="0"/>
                <a:ea typeface="SimSun" panose="02010600030101010101" pitchFamily="2" charset="-122"/>
              </a:rPr>
              <a:t> Municipality (https://www.facebook.com/rachayamunicipality/)</a:t>
            </a:r>
          </a:p>
          <a:p>
            <a:r>
              <a:rPr lang="en-US" kern="50" dirty="0">
                <a:latin typeface="Times New Roman" panose="02020603050405020304" pitchFamily="18" charset="0"/>
                <a:ea typeface="SimSun" panose="02010600030101010101" pitchFamily="2" charset="-122"/>
              </a:rPr>
              <a:t> </a:t>
            </a:r>
          </a:p>
        </p:txBody>
      </p:sp>
    </p:spTree>
    <p:extLst>
      <p:ext uri="{BB962C8B-B14F-4D97-AF65-F5344CB8AC3E}">
        <p14:creationId xmlns:p14="http://schemas.microsoft.com/office/powerpoint/2010/main" val="11142367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14">
            <a:extLst>
              <a:ext uri="{FF2B5EF4-FFF2-40B4-BE49-F238E27FC236}">
                <a16:creationId xmlns:a16="http://schemas.microsoft.com/office/drawing/2014/main" id="{257899C8-593D-41DC-A5EF-7C559F57B776}"/>
              </a:ext>
            </a:extLst>
          </p:cNvPr>
          <p:cNvPicPr/>
          <p:nvPr/>
        </p:nvPicPr>
        <p:blipFill>
          <a:blip r:embed="rId2"/>
          <a:stretch>
            <a:fillRect/>
          </a:stretch>
        </p:blipFill>
        <p:spPr>
          <a:xfrm>
            <a:off x="3352800" y="1343024"/>
            <a:ext cx="8315325" cy="4295775"/>
          </a:xfrm>
          <a:prstGeom prst="rect">
            <a:avLst/>
          </a:prstGeom>
          <a:noFill/>
          <a:ln w="12700">
            <a:noFill/>
          </a:ln>
        </p:spPr>
      </p:pic>
      <p:sp>
        <p:nvSpPr>
          <p:cNvPr id="5" name="Rectangle 4">
            <a:extLst>
              <a:ext uri="{FF2B5EF4-FFF2-40B4-BE49-F238E27FC236}">
                <a16:creationId xmlns:a16="http://schemas.microsoft.com/office/drawing/2014/main" id="{4FAA936C-B342-493C-BD7A-34678518F93C}"/>
              </a:ext>
            </a:extLst>
          </p:cNvPr>
          <p:cNvSpPr/>
          <p:nvPr/>
        </p:nvSpPr>
        <p:spPr>
          <a:xfrm>
            <a:off x="2724150" y="5853410"/>
            <a:ext cx="8620125" cy="338554"/>
          </a:xfrm>
          <a:prstGeom prst="rect">
            <a:avLst/>
          </a:prstGeom>
        </p:spPr>
        <p:txBody>
          <a:bodyPr wrap="square">
            <a:spAutoFit/>
          </a:bodyPr>
          <a:lstStyle/>
          <a:p>
            <a:r>
              <a:rPr lang="en-US" sz="800" kern="50" dirty="0">
                <a:latin typeface="Times New Roman" panose="02020603050405020304" pitchFamily="18" charset="0"/>
                <a:ea typeface="SimSun" panose="02010600030101010101" pitchFamily="2" charset="-122"/>
              </a:rPr>
              <a:t> </a:t>
            </a:r>
          </a:p>
          <a:p>
            <a:r>
              <a:rPr lang="en-US" sz="800" kern="50" dirty="0">
                <a:latin typeface="Times New Roman" panose="02020603050405020304" pitchFamily="18" charset="0"/>
                <a:ea typeface="SimSun" panose="02010600030101010101" pitchFamily="2" charset="-122"/>
              </a:rPr>
              <a:t>Source: </a:t>
            </a:r>
            <a:r>
              <a:rPr lang="en-US" sz="800" kern="50" dirty="0" err="1">
                <a:latin typeface="Times New Roman" panose="02020603050405020304" pitchFamily="18" charset="0"/>
                <a:ea typeface="SimSun" panose="02010600030101010101" pitchFamily="2" charset="-122"/>
              </a:rPr>
              <a:t>Barja</a:t>
            </a:r>
            <a:r>
              <a:rPr lang="en-US" sz="800" kern="50" dirty="0">
                <a:latin typeface="Times New Roman" panose="02020603050405020304" pitchFamily="18" charset="0"/>
                <a:ea typeface="SimSun" panose="02010600030101010101" pitchFamily="2" charset="-122"/>
              </a:rPr>
              <a:t> Municipality (https://www.facebook.com/BarjaMunicipality)</a:t>
            </a:r>
          </a:p>
        </p:txBody>
      </p:sp>
    </p:spTree>
    <p:extLst>
      <p:ext uri="{BB962C8B-B14F-4D97-AF65-F5344CB8AC3E}">
        <p14:creationId xmlns:p14="http://schemas.microsoft.com/office/powerpoint/2010/main" val="24596721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12">
            <a:extLst>
              <a:ext uri="{FF2B5EF4-FFF2-40B4-BE49-F238E27FC236}">
                <a16:creationId xmlns:a16="http://schemas.microsoft.com/office/drawing/2014/main" id="{32F66686-0D63-47D8-BAC1-AACFDE946D51}"/>
              </a:ext>
            </a:extLst>
          </p:cNvPr>
          <p:cNvPicPr/>
          <p:nvPr/>
        </p:nvPicPr>
        <p:blipFill>
          <a:blip r:embed="rId2"/>
          <a:stretch>
            <a:fillRect/>
          </a:stretch>
        </p:blipFill>
        <p:spPr>
          <a:xfrm>
            <a:off x="3776663" y="628650"/>
            <a:ext cx="4214812" cy="5457824"/>
          </a:xfrm>
          <a:prstGeom prst="rect">
            <a:avLst/>
          </a:prstGeom>
          <a:noFill/>
          <a:ln w="12700">
            <a:noFill/>
          </a:ln>
        </p:spPr>
      </p:pic>
    </p:spTree>
    <p:extLst>
      <p:ext uri="{BB962C8B-B14F-4D97-AF65-F5344CB8AC3E}">
        <p14:creationId xmlns:p14="http://schemas.microsoft.com/office/powerpoint/2010/main" val="34051107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9">
            <a:extLst>
              <a:ext uri="{FF2B5EF4-FFF2-40B4-BE49-F238E27FC236}">
                <a16:creationId xmlns:a16="http://schemas.microsoft.com/office/drawing/2014/main" id="{4A559728-C131-4027-B9C6-5688DBF30F38}"/>
              </a:ext>
            </a:extLst>
          </p:cNvPr>
          <p:cNvPicPr/>
          <p:nvPr/>
        </p:nvPicPr>
        <p:blipFill>
          <a:blip r:embed="rId2"/>
          <a:stretch>
            <a:fillRect/>
          </a:stretch>
        </p:blipFill>
        <p:spPr>
          <a:xfrm>
            <a:off x="1543051" y="1419225"/>
            <a:ext cx="9401174" cy="4429125"/>
          </a:xfrm>
          <a:prstGeom prst="rect">
            <a:avLst/>
          </a:prstGeom>
          <a:noFill/>
          <a:ln w="12700">
            <a:noFill/>
          </a:ln>
        </p:spPr>
      </p:pic>
      <p:sp>
        <p:nvSpPr>
          <p:cNvPr id="5" name="Rectangle 4">
            <a:extLst>
              <a:ext uri="{FF2B5EF4-FFF2-40B4-BE49-F238E27FC236}">
                <a16:creationId xmlns:a16="http://schemas.microsoft.com/office/drawing/2014/main" id="{7B6F1B40-4AAF-43C5-A90E-B6B957AEF7E2}"/>
              </a:ext>
            </a:extLst>
          </p:cNvPr>
          <p:cNvSpPr/>
          <p:nvPr/>
        </p:nvSpPr>
        <p:spPr>
          <a:xfrm>
            <a:off x="3112155" y="5873234"/>
            <a:ext cx="2257028" cy="230832"/>
          </a:xfrm>
          <a:prstGeom prst="rect">
            <a:avLst/>
          </a:prstGeom>
        </p:spPr>
        <p:txBody>
          <a:bodyPr wrap="none">
            <a:spAutoFit/>
          </a:bodyPr>
          <a:lstStyle/>
          <a:p>
            <a:r>
              <a:rPr lang="en-US" sz="900" kern="50" dirty="0">
                <a:latin typeface="Times New Roman" panose="02020603050405020304" pitchFamily="18" charset="0"/>
                <a:ea typeface="SimSun" panose="02010600030101010101" pitchFamily="2" charset="-122"/>
              </a:rPr>
              <a:t>Source :Sour News (https://bit.ly/3sbYvmM)</a:t>
            </a:r>
          </a:p>
        </p:txBody>
      </p:sp>
    </p:spTree>
    <p:extLst>
      <p:ext uri="{BB962C8B-B14F-4D97-AF65-F5344CB8AC3E}">
        <p14:creationId xmlns:p14="http://schemas.microsoft.com/office/powerpoint/2010/main" val="37180033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0CFD-758F-49B6-857D-31C417B0240F}"/>
              </a:ext>
            </a:extLst>
          </p:cNvPr>
          <p:cNvSpPr>
            <a:spLocks noGrp="1"/>
          </p:cNvSpPr>
          <p:nvPr>
            <p:ph type="title"/>
          </p:nvPr>
        </p:nvSpPr>
        <p:spPr>
          <a:xfrm>
            <a:off x="7472856" y="1431850"/>
            <a:ext cx="3972909" cy="3550053"/>
          </a:xfrm>
        </p:spPr>
        <p:txBody>
          <a:bodyPr/>
          <a:lstStyle/>
          <a:p>
            <a:pPr algn="ctr"/>
            <a:r>
              <a:rPr lang="ar-LB" sz="6600" dirty="0">
                <a:solidFill>
                  <a:srgbClr val="002060"/>
                </a:solidFill>
                <a:latin typeface="Dubai Medium" panose="020B0603030403030204" pitchFamily="34" charset="-78"/>
                <a:cs typeface="Dubai Medium" panose="020B0603030403030204" pitchFamily="34" charset="-78"/>
              </a:rPr>
              <a:t>عبالكم</a:t>
            </a:r>
            <a:br>
              <a:rPr lang="ar-LB" sz="6600" dirty="0">
                <a:solidFill>
                  <a:srgbClr val="002060"/>
                </a:solidFill>
                <a:latin typeface="Dubai Medium" panose="020B0603030403030204" pitchFamily="34" charset="-78"/>
                <a:cs typeface="Dubai Medium" panose="020B0603030403030204" pitchFamily="34" charset="-78"/>
              </a:rPr>
            </a:br>
            <a:r>
              <a:rPr lang="ar-LB" sz="6600" dirty="0">
                <a:solidFill>
                  <a:srgbClr val="002060"/>
                </a:solidFill>
                <a:latin typeface="Dubai Medium" panose="020B0603030403030204" pitchFamily="34" charset="-78"/>
                <a:cs typeface="Dubai Medium" panose="020B0603030403030204" pitchFamily="34" charset="-78"/>
              </a:rPr>
              <a:t> فنجان </a:t>
            </a:r>
            <a:br>
              <a:rPr lang="ar-LB" sz="6600" dirty="0">
                <a:solidFill>
                  <a:srgbClr val="002060"/>
                </a:solidFill>
                <a:latin typeface="Dubai Medium" panose="020B0603030403030204" pitchFamily="34" charset="-78"/>
                <a:cs typeface="Dubai Medium" panose="020B0603030403030204" pitchFamily="34" charset="-78"/>
              </a:rPr>
            </a:br>
            <a:r>
              <a:rPr lang="ar-LB" sz="6600" dirty="0">
                <a:solidFill>
                  <a:srgbClr val="002060"/>
                </a:solidFill>
                <a:latin typeface="Dubai Medium" panose="020B0603030403030204" pitchFamily="34" charset="-78"/>
                <a:cs typeface="Dubai Medium" panose="020B0603030403030204" pitchFamily="34" charset="-78"/>
              </a:rPr>
              <a:t>قهوة ؟ </a:t>
            </a:r>
            <a:endParaRPr lang="en-US" sz="6600" dirty="0">
              <a:solidFill>
                <a:srgbClr val="002060"/>
              </a:solidFill>
              <a:latin typeface="Dubai Medium" panose="020B0603030403030204" pitchFamily="34" charset="-78"/>
              <a:cs typeface="Dubai Medium" panose="020B0603030403030204" pitchFamily="34" charset="-78"/>
            </a:endParaRPr>
          </a:p>
        </p:txBody>
      </p:sp>
      <p:pic>
        <p:nvPicPr>
          <p:cNvPr id="5" name="Content Placeholder 4">
            <a:extLst>
              <a:ext uri="{FF2B5EF4-FFF2-40B4-BE49-F238E27FC236}">
                <a16:creationId xmlns:a16="http://schemas.microsoft.com/office/drawing/2014/main" id="{B01D0C11-CCA7-4E69-9FCA-68D2063538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42"/>
            <a:ext cx="6840258" cy="6840258"/>
          </a:xfrm>
        </p:spPr>
      </p:pic>
    </p:spTree>
    <p:extLst>
      <p:ext uri="{BB962C8B-B14F-4D97-AF65-F5344CB8AC3E}">
        <p14:creationId xmlns:p14="http://schemas.microsoft.com/office/powerpoint/2010/main" val="13314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social web\whatdoesthesocialweblooklike-110224052439-phpapp0115.jpg">
            <a:extLst>
              <a:ext uri="{FF2B5EF4-FFF2-40B4-BE49-F238E27FC236}">
                <a16:creationId xmlns:a16="http://schemas.microsoft.com/office/drawing/2014/main" id="{926B638F-7AA0-437D-B193-F1D39F8FD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837" y="1040950"/>
            <a:ext cx="4770163" cy="357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Data\Desktop\social media  new\Social_Media_Categories.jpg">
            <a:extLst>
              <a:ext uri="{FF2B5EF4-FFF2-40B4-BE49-F238E27FC236}">
                <a16:creationId xmlns:a16="http://schemas.microsoft.com/office/drawing/2014/main" id="{44B1C8A8-681C-44D8-B2C9-F0DE00180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936" y="1649912"/>
            <a:ext cx="5659164" cy="438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1502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6914D6D-AA75-4DEC-A98D-0A9473CB521F}"/>
              </a:ext>
            </a:extLst>
          </p:cNvPr>
          <p:cNvGraphicFramePr>
            <a:graphicFrameLocks noGrp="1"/>
          </p:cNvGraphicFramePr>
          <p:nvPr/>
        </p:nvGraphicFramePr>
        <p:xfrm>
          <a:off x="3771900" y="1438275"/>
          <a:ext cx="7421946" cy="4202150"/>
        </p:xfrm>
        <a:graphic>
          <a:graphicData uri="http://schemas.openxmlformats.org/drawingml/2006/table">
            <a:tbl>
              <a:tblPr>
                <a:tableStyleId>{5C22544A-7EE6-4342-B048-85BDC9FD1C3A}</a:tableStyleId>
              </a:tblPr>
              <a:tblGrid>
                <a:gridCol w="7421946">
                  <a:extLst>
                    <a:ext uri="{9D8B030D-6E8A-4147-A177-3AD203B41FA5}">
                      <a16:colId xmlns:a16="http://schemas.microsoft.com/office/drawing/2014/main" val="3754253078"/>
                    </a:ext>
                  </a:extLst>
                </a:gridCol>
              </a:tblGrid>
              <a:tr h="4202150">
                <a:tc>
                  <a:txBody>
                    <a:bodyPr/>
                    <a:lstStyle/>
                    <a:p>
                      <a:pPr marL="191135" marR="0" algn="ctr" rtl="1">
                        <a:lnSpc>
                          <a:spcPct val="107000"/>
                        </a:lnSpc>
                        <a:spcBef>
                          <a:spcPts val="0"/>
                        </a:spcBef>
                        <a:spcAft>
                          <a:spcPts val="800"/>
                        </a:spcAft>
                      </a:pPr>
                      <a:r>
                        <a:rPr lang="ar-LB" sz="4400" dirty="0">
                          <a:solidFill>
                            <a:schemeClr val="bg1"/>
                          </a:solidFill>
                          <a:effectLst/>
                        </a:rPr>
                        <a:t>استراتيجية استخدام وﺳﺎﺋﻞ اﻟﺘﻮاﺻﻞ اﻻﺟﺗﻣﺎﻋﻲ والحملات الاستراتيجية الرقمية والتواجد على شبكة الإنترنت بطريقة فعالة </a:t>
                      </a:r>
                      <a:endParaRPr lang="en-US" sz="4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14300" marR="114300" marT="0" marB="0">
                    <a:solidFill>
                      <a:srgbClr val="002060"/>
                    </a:solidFill>
                  </a:tcPr>
                </a:tc>
                <a:extLst>
                  <a:ext uri="{0D108BD9-81ED-4DB2-BD59-A6C34878D82A}">
                    <a16:rowId xmlns:a16="http://schemas.microsoft.com/office/drawing/2014/main" val="86075609"/>
                  </a:ext>
                </a:extLst>
              </a:tr>
            </a:tbl>
          </a:graphicData>
        </a:graphic>
      </p:graphicFrame>
    </p:spTree>
    <p:extLst>
      <p:ext uri="{BB962C8B-B14F-4D97-AF65-F5344CB8AC3E}">
        <p14:creationId xmlns:p14="http://schemas.microsoft.com/office/powerpoint/2010/main" val="21474787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D67CFE1C-A950-436E-B9BD-61389CC4A88D}"/>
              </a:ext>
            </a:extLst>
          </p:cNvPr>
          <p:cNvSpPr txBox="1">
            <a:spLocks noChangeArrowheads="1"/>
          </p:cNvSpPr>
          <p:nvPr/>
        </p:nvSpPr>
        <p:spPr bwMode="auto">
          <a:xfrm>
            <a:off x="400051" y="1905000"/>
            <a:ext cx="119300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dirty="0">
                <a:solidFill>
                  <a:srgbClr val="002060"/>
                </a:solidFill>
              </a:rPr>
              <a:t>تحديد أين يمكن لتكامل وسائل الإعلام الاجتماعية أن يؤدي إلى تحسين أو تكملة البرامج،  أو الخدمات، أو الاتصالات:</a:t>
            </a:r>
            <a:endParaRPr lang="ar-SA" altLang="en-US" dirty="0">
              <a:solidFill>
                <a:srgbClr val="002060"/>
              </a:solidFill>
            </a:endParaRPr>
          </a:p>
          <a:p>
            <a:pPr algn="r" rtl="1"/>
            <a:endParaRPr lang="ar-LB" altLang="en-US" dirty="0">
              <a:solidFill>
                <a:srgbClr val="002060"/>
              </a:solidFill>
            </a:endParaRPr>
          </a:p>
          <a:p>
            <a:pPr algn="r" rtl="1"/>
            <a:r>
              <a:rPr lang="ar-LB" altLang="en-US" dirty="0">
                <a:solidFill>
                  <a:srgbClr val="002060"/>
                </a:solidFill>
              </a:rPr>
              <a:t>• أين يمكن أن تقوم وسائل الإعلام الاجتماعية بتحسين أو تكملة البرامج أو الخدمات، أو الاتصالات؟</a:t>
            </a:r>
          </a:p>
          <a:p>
            <a:pPr algn="r" rtl="1"/>
            <a:r>
              <a:rPr lang="ar-LB" altLang="en-US" dirty="0">
                <a:solidFill>
                  <a:srgbClr val="002060"/>
                </a:solidFill>
              </a:rPr>
              <a:t>• ما هي الميزانية المتاحة لك / الفترة الزمنية؟</a:t>
            </a:r>
          </a:p>
          <a:p>
            <a:pPr algn="r" rtl="1"/>
            <a:r>
              <a:rPr lang="ar-LB" altLang="en-US" dirty="0">
                <a:solidFill>
                  <a:srgbClr val="002060"/>
                </a:solidFill>
              </a:rPr>
              <a:t>• ما هي الفرص التي تحتاج لإرشاد؟</a:t>
            </a:r>
          </a:p>
        </p:txBody>
      </p:sp>
      <p:sp>
        <p:nvSpPr>
          <p:cNvPr id="5" name="Rectangle 46">
            <a:extLst>
              <a:ext uri="{FF2B5EF4-FFF2-40B4-BE49-F238E27FC236}">
                <a16:creationId xmlns:a16="http://schemas.microsoft.com/office/drawing/2014/main" id="{F3D2C816-82E1-4569-961B-D7F1810BEEC1}"/>
              </a:ext>
            </a:extLst>
          </p:cNvPr>
          <p:cNvSpPr txBox="1">
            <a:spLocks noChangeArrowheads="1"/>
          </p:cNvSpPr>
          <p:nvPr/>
        </p:nvSpPr>
        <p:spPr bwMode="auto">
          <a:xfrm>
            <a:off x="5114925" y="411162"/>
            <a:ext cx="7040358" cy="1279986"/>
          </a:xfrm>
          <a:prstGeom prst="rect">
            <a:avLst/>
          </a:prstGeom>
          <a:solidFill>
            <a:srgbClr val="002060"/>
          </a:solidFill>
          <a:ln>
            <a:miter lim="800000"/>
            <a:headEnd/>
            <a:tailEnd/>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defRPr/>
            </a:pPr>
            <a:r>
              <a:rPr lang="ar-SA" sz="4000" b="1" dirty="0">
                <a:solidFill>
                  <a:schemeClr val="bg1"/>
                </a:solidFill>
                <a:cs typeface="+mn-cs"/>
              </a:rPr>
              <a:t>استراتيجية وسائل الإعلام ال</a:t>
            </a:r>
            <a:r>
              <a:rPr lang="ar-LB" sz="4000" b="1" dirty="0">
                <a:solidFill>
                  <a:schemeClr val="bg1"/>
                </a:solidFill>
                <a:cs typeface="+mn-cs"/>
              </a:rPr>
              <a:t>إ</a:t>
            </a:r>
            <a:r>
              <a:rPr lang="ar-SA" sz="4000" b="1" dirty="0">
                <a:solidFill>
                  <a:schemeClr val="bg1"/>
                </a:solidFill>
                <a:cs typeface="+mn-cs"/>
              </a:rPr>
              <a:t>جتماعية </a:t>
            </a:r>
            <a:endParaRPr lang="en-US" sz="4000" b="1" dirty="0">
              <a:solidFill>
                <a:schemeClr val="bg1"/>
              </a:solidFill>
              <a:cs typeface="+mn-cs"/>
            </a:endParaRPr>
          </a:p>
        </p:txBody>
      </p:sp>
      <p:pic>
        <p:nvPicPr>
          <p:cNvPr id="6" name="Picture 6" descr="5_people_circle_med">
            <a:extLst>
              <a:ext uri="{FF2B5EF4-FFF2-40B4-BE49-F238E27FC236}">
                <a16:creationId xmlns:a16="http://schemas.microsoft.com/office/drawing/2014/main" id="{6F2844B8-595F-41F8-93B5-F9663069B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3918563"/>
            <a:ext cx="3329141" cy="232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4444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D462-0601-4923-AAD5-28AD5A57A5CA}"/>
              </a:ext>
            </a:extLst>
          </p:cNvPr>
          <p:cNvSpPr>
            <a:spLocks noGrp="1"/>
          </p:cNvSpPr>
          <p:nvPr>
            <p:ph type="title"/>
          </p:nvPr>
        </p:nvSpPr>
        <p:spPr>
          <a:xfrm>
            <a:off x="5266667" y="983040"/>
            <a:ext cx="6925332" cy="1080122"/>
          </a:xfrm>
          <a:solidFill>
            <a:srgbClr val="002060"/>
          </a:solidFill>
        </p:spPr>
        <p:txBody>
          <a:bodyPr/>
          <a:lstStyle/>
          <a:p>
            <a:r>
              <a:rPr lang="ar-LB" b="1" dirty="0">
                <a:solidFill>
                  <a:schemeClr val="bg1"/>
                </a:solidFill>
              </a:rPr>
              <a:t>وضع إستراتيجية لاستخدام وسائل التواصل الاجتماعية</a:t>
            </a:r>
            <a:endParaRPr lang="en-US" dirty="0">
              <a:solidFill>
                <a:schemeClr val="bg1"/>
              </a:solidFill>
            </a:endParaRPr>
          </a:p>
        </p:txBody>
      </p:sp>
      <p:sp>
        <p:nvSpPr>
          <p:cNvPr id="3" name="Content Placeholder 2">
            <a:extLst>
              <a:ext uri="{FF2B5EF4-FFF2-40B4-BE49-F238E27FC236}">
                <a16:creationId xmlns:a16="http://schemas.microsoft.com/office/drawing/2014/main" id="{81A27670-3546-4F5C-B214-5D25395216CB}"/>
              </a:ext>
            </a:extLst>
          </p:cNvPr>
          <p:cNvSpPr>
            <a:spLocks noGrp="1"/>
          </p:cNvSpPr>
          <p:nvPr>
            <p:ph idx="1"/>
          </p:nvPr>
        </p:nvSpPr>
        <p:spPr>
          <a:xfrm>
            <a:off x="6334125" y="2332640"/>
            <a:ext cx="5647668" cy="3391885"/>
          </a:xfrm>
        </p:spPr>
        <p:txBody>
          <a:bodyPr>
            <a:normAutofit/>
          </a:bodyPr>
          <a:lstStyle/>
          <a:p>
            <a:pPr algn="r" rtl="1"/>
            <a:r>
              <a:rPr lang="ar-LB" dirty="0">
                <a:solidFill>
                  <a:srgbClr val="002060"/>
                </a:solidFill>
              </a:rPr>
              <a:t>تفادي العثرات والتحديات و توجيه الجهود الرامية للتواصل مع الجمهور على نحو أكثر فعالية .</a:t>
            </a:r>
          </a:p>
          <a:p>
            <a:pPr algn="r" rtl="1"/>
            <a:r>
              <a:rPr lang="ar-LB" dirty="0">
                <a:solidFill>
                  <a:srgbClr val="002060"/>
                </a:solidFill>
              </a:rPr>
              <a:t> تحدد استراتيجيات استخدام وسائل التواصل الاجتماعية أهدافا ، وتضع الإطار اللازم لتحقيق تلك الأهداف. </a:t>
            </a:r>
          </a:p>
          <a:p>
            <a:pPr algn="r" rtl="1"/>
            <a:r>
              <a:rPr lang="ar-LB" dirty="0">
                <a:solidFill>
                  <a:srgbClr val="002060"/>
                </a:solidFill>
              </a:rPr>
              <a:t>كفالة لأي منظمة أن تكون تقدمية التفكير وسباقة في افعالها.</a:t>
            </a:r>
          </a:p>
          <a:p>
            <a:pPr marL="0" indent="0" algn="r" rtl="1">
              <a:buNone/>
            </a:pPr>
            <a:endParaRPr lang="ar-LB" dirty="0">
              <a:solidFill>
                <a:srgbClr val="002060"/>
              </a:solidFill>
            </a:endParaRPr>
          </a:p>
        </p:txBody>
      </p:sp>
      <p:sp>
        <p:nvSpPr>
          <p:cNvPr id="4" name="TextBox 3">
            <a:extLst>
              <a:ext uri="{FF2B5EF4-FFF2-40B4-BE49-F238E27FC236}">
                <a16:creationId xmlns:a16="http://schemas.microsoft.com/office/drawing/2014/main" id="{9F17FB43-DE6E-43B9-A168-D96923F12914}"/>
              </a:ext>
            </a:extLst>
          </p:cNvPr>
          <p:cNvSpPr txBox="1"/>
          <p:nvPr/>
        </p:nvSpPr>
        <p:spPr>
          <a:xfrm>
            <a:off x="0" y="4305300"/>
            <a:ext cx="12191999" cy="1569660"/>
          </a:xfrm>
          <a:prstGeom prst="rect">
            <a:avLst/>
          </a:prstGeom>
          <a:solidFill>
            <a:srgbClr val="002060"/>
          </a:solidFill>
        </p:spPr>
        <p:txBody>
          <a:bodyPr wrap="square" rtlCol="0">
            <a:spAutoFit/>
          </a:bodyPr>
          <a:lstStyle/>
          <a:p>
            <a:pPr algn="r"/>
            <a:r>
              <a:rPr lang="ar-LB" sz="2400" b="1" dirty="0">
                <a:solidFill>
                  <a:schemeClr val="bg1"/>
                </a:solidFill>
              </a:rPr>
              <a:t>وسائل التواصل الاجتماعية تتغير بسرعة، فتظهر الابتكارات الجديدة على المنصات القائمة، في ذات الوقت الذي تظهر فيه خدمات جديدة كليا للتواصل الاجتماعي. ولذا، فمن الممكن أن تصاغ الاستراتيجية لفترة ستة أشهر أو عام أو أكثر، الا أنه من الضروري مراجعتها وإعادة تخطيطها وتنقيحها دوريا ، بصرف النظر عن هيكلها الزمني، بهدف تحديثها والتأكد من مواكبتها للأ حداث وينبغي أيضا أن تكون الاستراتيجيات مرنة بما يكفي لتتكيف مع المتغيرات التكنولوجية المتلاحقة</a:t>
            </a:r>
            <a:endParaRPr lang="en-US" sz="2400" b="1" dirty="0">
              <a:solidFill>
                <a:schemeClr val="bg1"/>
              </a:solidFill>
            </a:endParaRPr>
          </a:p>
        </p:txBody>
      </p:sp>
    </p:spTree>
    <p:extLst>
      <p:ext uri="{BB962C8B-B14F-4D97-AF65-F5344CB8AC3E}">
        <p14:creationId xmlns:p14="http://schemas.microsoft.com/office/powerpoint/2010/main" val="6989422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7943-D621-4AF2-A539-92E30D432C5D}"/>
              </a:ext>
            </a:extLst>
          </p:cNvPr>
          <p:cNvSpPr>
            <a:spLocks noGrp="1"/>
          </p:cNvSpPr>
          <p:nvPr>
            <p:ph type="title"/>
          </p:nvPr>
        </p:nvSpPr>
        <p:spPr>
          <a:xfrm>
            <a:off x="5638800" y="149588"/>
            <a:ext cx="6553200" cy="945787"/>
          </a:xfrm>
          <a:solidFill>
            <a:srgbClr val="002060"/>
          </a:solidFill>
        </p:spPr>
        <p:txBody>
          <a:bodyPr/>
          <a:lstStyle/>
          <a:p>
            <a:r>
              <a:rPr lang="ar-LB" b="1" dirty="0">
                <a:solidFill>
                  <a:schemeClr val="bg1"/>
                </a:solidFill>
              </a:rPr>
              <a:t>على الخطة الاستراتيجية أن تجيب على </a:t>
            </a:r>
            <a:r>
              <a:rPr lang="ar-LB" b="0" dirty="0">
                <a:solidFill>
                  <a:schemeClr val="bg1"/>
                </a:solidFill>
              </a:rPr>
              <a:t>الأسئلة التالية</a:t>
            </a:r>
            <a:r>
              <a:rPr lang="ar-LB" b="1" dirty="0">
                <a:solidFill>
                  <a:schemeClr val="bg1"/>
                </a:solidFill>
              </a:rPr>
              <a:t>:</a:t>
            </a:r>
            <a:endParaRPr lang="en-US" dirty="0">
              <a:solidFill>
                <a:schemeClr val="bg1"/>
              </a:solidFill>
            </a:endParaRPr>
          </a:p>
        </p:txBody>
      </p:sp>
      <p:sp>
        <p:nvSpPr>
          <p:cNvPr id="3" name="Content Placeholder 2">
            <a:extLst>
              <a:ext uri="{FF2B5EF4-FFF2-40B4-BE49-F238E27FC236}">
                <a16:creationId xmlns:a16="http://schemas.microsoft.com/office/drawing/2014/main" id="{811A6366-195A-4601-9C27-A431404745EB}"/>
              </a:ext>
            </a:extLst>
          </p:cNvPr>
          <p:cNvSpPr>
            <a:spLocks noGrp="1"/>
          </p:cNvSpPr>
          <p:nvPr>
            <p:ph idx="1"/>
          </p:nvPr>
        </p:nvSpPr>
        <p:spPr>
          <a:xfrm>
            <a:off x="136634" y="1120010"/>
            <a:ext cx="11918731" cy="4921652"/>
          </a:xfrm>
        </p:spPr>
        <p:txBody>
          <a:bodyPr>
            <a:normAutofit fontScale="92500" lnSpcReduction="10000"/>
          </a:bodyPr>
          <a:lstStyle/>
          <a:p>
            <a:pPr algn="r" rtl="1"/>
            <a:r>
              <a:rPr lang="ar-LB" dirty="0">
                <a:solidFill>
                  <a:srgbClr val="002060"/>
                </a:solidFill>
              </a:rPr>
              <a:t>لماذا نريد أن نتفاعل من خلال وسائل التواصل الاجتماعية؟ ما هي أغراضنا وأهدافنا؟</a:t>
            </a:r>
          </a:p>
          <a:p>
            <a:pPr algn="r" rtl="1"/>
            <a:r>
              <a:rPr lang="ar-LB" dirty="0">
                <a:solidFill>
                  <a:srgbClr val="002060"/>
                </a:solidFill>
              </a:rPr>
              <a:t>ما الذي نعتقد أنه يمكن تحسينه أو تناوله من خلال وسائل التواصل ا لاجتماعية؟ ما هي القيمة المضافة التي نسعى للحصول عليها</a:t>
            </a:r>
          </a:p>
          <a:p>
            <a:pPr marL="0" indent="0" algn="r" rtl="1">
              <a:buNone/>
            </a:pPr>
            <a:r>
              <a:rPr lang="ar-LB" dirty="0">
                <a:solidFill>
                  <a:srgbClr val="002060"/>
                </a:solidFill>
              </a:rPr>
              <a:t>من خلال التفاعل عبر تلك الوسائل ؟</a:t>
            </a:r>
          </a:p>
          <a:p>
            <a:pPr algn="r" rtl="1"/>
            <a:r>
              <a:rPr lang="ar-LB" dirty="0">
                <a:solidFill>
                  <a:srgbClr val="002060"/>
                </a:solidFill>
              </a:rPr>
              <a:t>ما هي مواردنا المؤسساتية؟</a:t>
            </a:r>
          </a:p>
          <a:p>
            <a:pPr algn="r" rtl="1"/>
            <a:r>
              <a:rPr lang="ar-LB" dirty="0">
                <a:solidFill>
                  <a:srgbClr val="002060"/>
                </a:solidFill>
              </a:rPr>
              <a:t>ما هي طبيعة المناقشات التي نريد تشجيعها أو الاش تراك فيها؟ ولماذا نحن مهتمون بها، وما هي الصلة بينها وبين أهدافنا؟</a:t>
            </a:r>
          </a:p>
          <a:p>
            <a:pPr algn="r" rtl="1"/>
            <a:r>
              <a:rPr lang="ar-LB" dirty="0">
                <a:solidFill>
                  <a:srgbClr val="002060"/>
                </a:solidFill>
              </a:rPr>
              <a:t>ما هي المجموعات المستهدفة بالاتصال؟ وما هي المنصات التي يستخدمونها؟</a:t>
            </a:r>
          </a:p>
          <a:p>
            <a:pPr algn="r" rtl="1"/>
            <a:r>
              <a:rPr lang="ar-LB" dirty="0">
                <a:solidFill>
                  <a:srgbClr val="002060"/>
                </a:solidFill>
              </a:rPr>
              <a:t>لماذا سيتفاعل الجمهور المستهدف مع منصتنا أو منصاتنا؟ وماذا لدينا لنقدمه ؟</a:t>
            </a:r>
          </a:p>
          <a:p>
            <a:pPr algn="r" rtl="1"/>
            <a:r>
              <a:rPr lang="ar-LB" dirty="0">
                <a:solidFill>
                  <a:srgbClr val="002060"/>
                </a:solidFill>
              </a:rPr>
              <a:t>من غيرنا يحاول التفاعل مع المجموعات المستهدفة؟ وهل يمكن التشبيك مع هذه الأطراف الفاعلة لزيادة قدرتنا عىل الوصول</a:t>
            </a:r>
          </a:p>
          <a:p>
            <a:pPr marL="0" indent="0" algn="r" rtl="1">
              <a:buNone/>
            </a:pPr>
            <a:r>
              <a:rPr lang="ar-LB" dirty="0">
                <a:solidFill>
                  <a:srgbClr val="002060"/>
                </a:solidFill>
              </a:rPr>
              <a:t>للجمهور المستهدف؟</a:t>
            </a:r>
          </a:p>
          <a:p>
            <a:pPr algn="r" rtl="1"/>
            <a:r>
              <a:rPr lang="ar-LB" dirty="0">
                <a:solidFill>
                  <a:srgbClr val="002060"/>
                </a:solidFill>
              </a:rPr>
              <a:t> كيف يمكن أن نستقطب المتابعين الى منصاتنا للتواصل الاجتماعي، وكيف نستبقي على اهتمامهم بنا؟</a:t>
            </a:r>
          </a:p>
          <a:p>
            <a:pPr algn="r" rtl="1"/>
            <a:r>
              <a:rPr lang="ar-LB" dirty="0">
                <a:solidFill>
                  <a:srgbClr val="002060"/>
                </a:solidFill>
              </a:rPr>
              <a:t> ما نوع المحتوى الذي ينبغي علينا نشره، وكيف لنا أن ننتجه ؟</a:t>
            </a:r>
          </a:p>
          <a:p>
            <a:pPr algn="r" rtl="1"/>
            <a:r>
              <a:rPr lang="ar-LB" dirty="0">
                <a:solidFill>
                  <a:srgbClr val="002060"/>
                </a:solidFill>
              </a:rPr>
              <a:t> هل هناك أحداث أو تواريخ بعينها نرغب في إطلاق حملة خاصة حولها؟</a:t>
            </a:r>
          </a:p>
          <a:p>
            <a:pPr algn="r" rtl="1"/>
            <a:r>
              <a:rPr lang="ar-LB" dirty="0">
                <a:solidFill>
                  <a:srgbClr val="002060"/>
                </a:solidFill>
              </a:rPr>
              <a:t>ما هي السيناريوهات التي يتعين أن نستعد لها؟ وما هي المخاطر المحتملة ؟</a:t>
            </a:r>
            <a:endParaRPr lang="en-US" dirty="0">
              <a:solidFill>
                <a:srgbClr val="002060"/>
              </a:solidFill>
            </a:endParaRPr>
          </a:p>
        </p:txBody>
      </p:sp>
    </p:spTree>
    <p:extLst>
      <p:ext uri="{BB962C8B-B14F-4D97-AF65-F5344CB8AC3E}">
        <p14:creationId xmlns:p14="http://schemas.microsoft.com/office/powerpoint/2010/main" val="2285775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09E1B7-D8FA-4F2D-8060-D3A223D72A3F}"/>
              </a:ext>
            </a:extLst>
          </p:cNvPr>
          <p:cNvPicPr>
            <a:picLocks noChangeAspect="1"/>
          </p:cNvPicPr>
          <p:nvPr/>
        </p:nvPicPr>
        <p:blipFill>
          <a:blip r:embed="rId2"/>
          <a:stretch>
            <a:fillRect/>
          </a:stretch>
        </p:blipFill>
        <p:spPr>
          <a:xfrm>
            <a:off x="2760395" y="1442236"/>
            <a:ext cx="9004844" cy="4918808"/>
          </a:xfrm>
          <a:prstGeom prst="rect">
            <a:avLst/>
          </a:prstGeom>
        </p:spPr>
      </p:pic>
    </p:spTree>
    <p:extLst>
      <p:ext uri="{BB962C8B-B14F-4D97-AF65-F5344CB8AC3E}">
        <p14:creationId xmlns:p14="http://schemas.microsoft.com/office/powerpoint/2010/main" val="18059673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9AC3666C-355F-496B-A717-A32EE0E79329}"/>
              </a:ext>
            </a:extLst>
          </p:cNvPr>
          <p:cNvSpPr txBox="1">
            <a:spLocks noChangeArrowheads="1"/>
          </p:cNvSpPr>
          <p:nvPr/>
        </p:nvSpPr>
        <p:spPr bwMode="auto">
          <a:xfrm>
            <a:off x="2962275" y="2454446"/>
            <a:ext cx="5772150" cy="854075"/>
          </a:xfrm>
          <a:prstGeom prst="rect">
            <a:avLst/>
          </a:prstGeom>
          <a:noFill/>
          <a:ln w="9525">
            <a:noFill/>
            <a:miter lim="800000"/>
            <a:headEnd/>
            <a:tailEnd/>
          </a:ln>
        </p:spPr>
        <p:txBody>
          <a:bodyPr>
            <a:spAutoFit/>
          </a:bodyPr>
          <a:lstStyle/>
          <a:p>
            <a:pPr algn="ctr" rtl="1">
              <a:defRPr/>
            </a:pPr>
            <a:r>
              <a:rPr lang="ar-LB" altLang="en-US" sz="4950" b="1" dirty="0">
                <a:solidFill>
                  <a:srgbClr val="002060"/>
                </a:solidFill>
                <a:latin typeface="Calibri" charset="0"/>
              </a:rPr>
              <a:t>ما هي الإستراتيجية؟</a:t>
            </a:r>
            <a:endParaRPr lang="en-US" altLang="en-US" sz="4950" b="1" dirty="0">
              <a:solidFill>
                <a:srgbClr val="002060"/>
              </a:solidFill>
              <a:latin typeface="Calibri" charset="0"/>
            </a:endParaRPr>
          </a:p>
        </p:txBody>
      </p:sp>
      <p:sp>
        <p:nvSpPr>
          <p:cNvPr id="5" name="TextBox 28">
            <a:extLst>
              <a:ext uri="{FF2B5EF4-FFF2-40B4-BE49-F238E27FC236}">
                <a16:creationId xmlns:a16="http://schemas.microsoft.com/office/drawing/2014/main" id="{CADD6228-C1F6-4DF3-9253-F537C369CC57}"/>
              </a:ext>
            </a:extLst>
          </p:cNvPr>
          <p:cNvSpPr txBox="1">
            <a:spLocks noChangeArrowheads="1"/>
          </p:cNvSpPr>
          <p:nvPr/>
        </p:nvSpPr>
        <p:spPr bwMode="auto">
          <a:xfrm>
            <a:off x="2909887" y="3816519"/>
            <a:ext cx="63722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ctr" rtl="1"/>
            <a:r>
              <a:rPr lang="ar-LB" altLang="en-US" sz="2700" dirty="0">
                <a:solidFill>
                  <a:srgbClr val="002060"/>
                </a:solidFill>
                <a:latin typeface="Calibri" panose="020F0502020204030204" pitchFamily="34" charset="0"/>
              </a:rPr>
              <a:t>ما الذي يجعل هذه الحملات حملات إستراتيجية؟</a:t>
            </a:r>
            <a:endParaRPr lang="en-US" altLang="en-US" sz="27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905652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5EE7543-9692-45EA-9E0F-9E36E24AF761}"/>
              </a:ext>
            </a:extLst>
          </p:cNvPr>
          <p:cNvPicPr>
            <a:picLocks noChangeAspect="1" noChangeArrowheads="1"/>
          </p:cNvPicPr>
          <p:nvPr/>
        </p:nvPicPr>
        <p:blipFill>
          <a:blip r:embed="rId2"/>
          <a:srcRect/>
          <a:stretch>
            <a:fillRect/>
          </a:stretch>
        </p:blipFill>
        <p:spPr bwMode="auto">
          <a:xfrm rot="371210">
            <a:off x="314101" y="3749991"/>
            <a:ext cx="2807266" cy="280726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TextBox 31">
            <a:extLst>
              <a:ext uri="{FF2B5EF4-FFF2-40B4-BE49-F238E27FC236}">
                <a16:creationId xmlns:a16="http://schemas.microsoft.com/office/drawing/2014/main" id="{D1D8E4AD-B2E7-473E-8990-7148E0758D34}"/>
              </a:ext>
            </a:extLst>
          </p:cNvPr>
          <p:cNvSpPr txBox="1">
            <a:spLocks noChangeArrowheads="1"/>
          </p:cNvSpPr>
          <p:nvPr/>
        </p:nvSpPr>
        <p:spPr bwMode="auto">
          <a:xfrm>
            <a:off x="3048001" y="5500024"/>
            <a:ext cx="3486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endParaRPr lang="en-GB" altLang="en-US" sz="2400" b="1" dirty="0">
              <a:solidFill>
                <a:schemeClr val="bg1"/>
              </a:solidFill>
              <a:latin typeface="Calibri" panose="020F0502020204030204" pitchFamily="34" charset="0"/>
              <a:cs typeface="+mj-cs"/>
            </a:endParaRPr>
          </a:p>
          <a:p>
            <a:pPr lvl="1" algn="r" rtl="1"/>
            <a:r>
              <a:rPr lang="ar-LB" altLang="en-US" sz="2400" b="1" dirty="0">
                <a:solidFill>
                  <a:schemeClr val="bg1"/>
                </a:solidFill>
                <a:latin typeface="Calibri" panose="020F0502020204030204" pitchFamily="34" charset="0"/>
                <a:cs typeface="+mj-cs"/>
              </a:rPr>
              <a:t>الحملة الانتخابية </a:t>
            </a:r>
          </a:p>
          <a:p>
            <a:pPr lvl="1" algn="r" rtl="1"/>
            <a:r>
              <a:rPr lang="ar-LB" altLang="en-US" sz="2400" b="1" dirty="0">
                <a:solidFill>
                  <a:schemeClr val="bg1"/>
                </a:solidFill>
                <a:latin typeface="Calibri" panose="020F0502020204030204" pitchFamily="34" charset="0"/>
                <a:cs typeface="+mj-cs"/>
              </a:rPr>
              <a:t> الولايات المتحدة الأميركية</a:t>
            </a:r>
          </a:p>
        </p:txBody>
      </p:sp>
      <p:pic>
        <p:nvPicPr>
          <p:cNvPr id="8" name="Picture 3" descr="C:\Users\OWner\Desktop\CLINTON.jpg">
            <a:extLst>
              <a:ext uri="{FF2B5EF4-FFF2-40B4-BE49-F238E27FC236}">
                <a16:creationId xmlns:a16="http://schemas.microsoft.com/office/drawing/2014/main" id="{AD07CD97-E40A-4122-A409-E3A0CC304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328" y="2312387"/>
            <a:ext cx="2493143" cy="187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8822B59-57B3-4269-95C9-7621C9D41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475" y="1146169"/>
            <a:ext cx="3020499" cy="3020499"/>
          </a:xfrm>
          <a:prstGeom prst="rect">
            <a:avLst/>
          </a:prstGeom>
        </p:spPr>
      </p:pic>
      <p:pic>
        <p:nvPicPr>
          <p:cNvPr id="10" name="Picture 2" descr="C:\Users\OWner\Desktop\TRUMP.jpg">
            <a:extLst>
              <a:ext uri="{FF2B5EF4-FFF2-40B4-BE49-F238E27FC236}">
                <a16:creationId xmlns:a16="http://schemas.microsoft.com/office/drawing/2014/main" id="{4B270F12-AB16-44CF-AE03-704BF755D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32732">
            <a:off x="5613218" y="3335832"/>
            <a:ext cx="3734243" cy="279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7866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1">
            <a:extLst>
              <a:ext uri="{FF2B5EF4-FFF2-40B4-BE49-F238E27FC236}">
                <a16:creationId xmlns:a16="http://schemas.microsoft.com/office/drawing/2014/main" id="{438B8AA7-6542-4B2C-B950-AA35BEC26736}"/>
              </a:ext>
            </a:extLst>
          </p:cNvPr>
          <p:cNvSpPr txBox="1">
            <a:spLocks noChangeArrowheads="1"/>
          </p:cNvSpPr>
          <p:nvPr/>
        </p:nvSpPr>
        <p:spPr bwMode="auto">
          <a:xfrm rot="399053">
            <a:off x="1236915" y="5188819"/>
            <a:ext cx="1979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sz="2400" b="1" dirty="0">
                <a:solidFill>
                  <a:schemeClr val="bg1"/>
                </a:solidFill>
                <a:latin typeface="Calibri" panose="020F0502020204030204" pitchFamily="34" charset="0"/>
              </a:rPr>
              <a:t>قيادة السيارة في السعودية</a:t>
            </a:r>
            <a:endParaRPr lang="en-GB" altLang="en-US" sz="2400" b="1" dirty="0">
              <a:solidFill>
                <a:schemeClr val="bg1"/>
              </a:solidFill>
              <a:latin typeface="Calibri" panose="020F0502020204030204" pitchFamily="34" charset="0"/>
            </a:endParaRPr>
          </a:p>
        </p:txBody>
      </p:sp>
      <p:pic>
        <p:nvPicPr>
          <p:cNvPr id="4" name="Picture 3">
            <a:extLst>
              <a:ext uri="{FF2B5EF4-FFF2-40B4-BE49-F238E27FC236}">
                <a16:creationId xmlns:a16="http://schemas.microsoft.com/office/drawing/2014/main" id="{461F5118-4681-4CDD-A92C-BA7A547690EF}"/>
              </a:ext>
            </a:extLst>
          </p:cNvPr>
          <p:cNvPicPr>
            <a:picLocks noChangeAspect="1" noChangeArrowheads="1"/>
          </p:cNvPicPr>
          <p:nvPr/>
        </p:nvPicPr>
        <p:blipFill>
          <a:blip r:embed="rId2"/>
          <a:srcRect/>
          <a:stretch>
            <a:fillRect/>
          </a:stretch>
        </p:blipFill>
        <p:spPr bwMode="auto">
          <a:xfrm rot="392917">
            <a:off x="6899023" y="1709631"/>
            <a:ext cx="4582013" cy="34387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31">
            <a:extLst>
              <a:ext uri="{FF2B5EF4-FFF2-40B4-BE49-F238E27FC236}">
                <a16:creationId xmlns:a16="http://schemas.microsoft.com/office/drawing/2014/main" id="{BE16A025-CA33-4487-ACC4-95A9D852B7BD}"/>
              </a:ext>
            </a:extLst>
          </p:cNvPr>
          <p:cNvSpPr txBox="1">
            <a:spLocks noChangeArrowheads="1"/>
          </p:cNvSpPr>
          <p:nvPr/>
        </p:nvSpPr>
        <p:spPr bwMode="auto">
          <a:xfrm rot="399053">
            <a:off x="6283718" y="5237769"/>
            <a:ext cx="2846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ctr" rtl="1"/>
            <a:r>
              <a:rPr lang="ar-LB" altLang="en-US" sz="2400" b="1" dirty="0">
                <a:solidFill>
                  <a:schemeClr val="bg1"/>
                </a:solidFill>
                <a:latin typeface="Calibri" panose="020F0502020204030204" pitchFamily="34" charset="0"/>
              </a:rPr>
              <a:t>الحملة ضد التحرش في الشارع</a:t>
            </a:r>
          </a:p>
          <a:p>
            <a:pPr lvl="1" algn="ctr" rtl="1"/>
            <a:r>
              <a:rPr lang="ar-LB" altLang="en-US" sz="2400" b="1" dirty="0">
                <a:solidFill>
                  <a:schemeClr val="bg1"/>
                </a:solidFill>
                <a:latin typeface="Calibri" panose="020F0502020204030204" pitchFamily="34" charset="0"/>
              </a:rPr>
              <a:t> (مصر،  2005)</a:t>
            </a:r>
          </a:p>
        </p:txBody>
      </p:sp>
      <p:pic>
        <p:nvPicPr>
          <p:cNvPr id="6" name="Picture 2" descr="C:\Users\OWner\Desktop\KSA.jpg">
            <a:extLst>
              <a:ext uri="{FF2B5EF4-FFF2-40B4-BE49-F238E27FC236}">
                <a16:creationId xmlns:a16="http://schemas.microsoft.com/office/drawing/2014/main" id="{3622B22E-122B-473E-AAAA-BB88BE0E7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69" y="2809875"/>
            <a:ext cx="28931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0983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1">
            <a:extLst>
              <a:ext uri="{FF2B5EF4-FFF2-40B4-BE49-F238E27FC236}">
                <a16:creationId xmlns:a16="http://schemas.microsoft.com/office/drawing/2014/main" id="{6C129928-B9BC-4E84-965F-A00584D04ABA}"/>
              </a:ext>
            </a:extLst>
          </p:cNvPr>
          <p:cNvSpPr txBox="1">
            <a:spLocks noChangeArrowheads="1"/>
          </p:cNvSpPr>
          <p:nvPr/>
        </p:nvSpPr>
        <p:spPr bwMode="auto">
          <a:xfrm>
            <a:off x="5622536" y="5595984"/>
            <a:ext cx="3345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ctr" rtl="1"/>
            <a:r>
              <a:rPr lang="ar-LB" altLang="en-US" sz="2400" b="1" dirty="0">
                <a:solidFill>
                  <a:schemeClr val="bg1"/>
                </a:solidFill>
                <a:latin typeface="Calibri" panose="020F0502020204030204" pitchFamily="34" charset="0"/>
              </a:rPr>
              <a:t>طلعت ريحتكم</a:t>
            </a:r>
            <a:endParaRPr lang="en-US" altLang="en-US" sz="2400" b="1" dirty="0">
              <a:solidFill>
                <a:schemeClr val="bg1"/>
              </a:solidFill>
              <a:latin typeface="Calibri" panose="020F0502020204030204" pitchFamily="34" charset="0"/>
            </a:endParaRPr>
          </a:p>
          <a:p>
            <a:pPr lvl="1" algn="ctr" rtl="1"/>
            <a:r>
              <a:rPr lang="ar-LB" altLang="en-US" sz="2400" b="1" dirty="0">
                <a:solidFill>
                  <a:schemeClr val="bg1"/>
                </a:solidFill>
                <a:latin typeface="Calibri" panose="020F0502020204030204" pitchFamily="34" charset="0"/>
              </a:rPr>
              <a:t> (لبنان، 2015</a:t>
            </a:r>
            <a:r>
              <a:rPr lang="ar-LB" altLang="en-US" sz="2400" dirty="0">
                <a:solidFill>
                  <a:schemeClr val="bg1"/>
                </a:solidFill>
                <a:latin typeface="Calibri" panose="020F0502020204030204" pitchFamily="34" charset="0"/>
              </a:rPr>
              <a:t>)</a:t>
            </a:r>
          </a:p>
        </p:txBody>
      </p:sp>
      <p:pic>
        <p:nvPicPr>
          <p:cNvPr id="4" name="Picture 2" descr="C:\Users\OWner\Documents\ناشط.jpg">
            <a:extLst>
              <a:ext uri="{FF2B5EF4-FFF2-40B4-BE49-F238E27FC236}">
                <a16:creationId xmlns:a16="http://schemas.microsoft.com/office/drawing/2014/main" id="{1CD1560A-D40D-48AC-9C12-6CFFBE1B8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05279">
            <a:off x="1045730" y="2486150"/>
            <a:ext cx="2947011" cy="188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OWner\Documents\اضحك-مع-شعارات-طلعت-ريحتكم.jpg">
            <a:extLst>
              <a:ext uri="{FF2B5EF4-FFF2-40B4-BE49-F238E27FC236}">
                <a16:creationId xmlns:a16="http://schemas.microsoft.com/office/drawing/2014/main" id="{9F495987-0AF2-4FE3-944A-01D837423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1183">
            <a:off x="1295993" y="4525284"/>
            <a:ext cx="3217731" cy="196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OWner\Documents\1833947049453856.jpg">
            <a:extLst>
              <a:ext uri="{FF2B5EF4-FFF2-40B4-BE49-F238E27FC236}">
                <a16:creationId xmlns:a16="http://schemas.microsoft.com/office/drawing/2014/main" id="{6229D1A8-1766-4624-9B61-5FED6808D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4697">
            <a:off x="7208294" y="1912808"/>
            <a:ext cx="4344662" cy="325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OWner\Documents\12235046_1657831564478958_8775312573903232117_n.png">
            <a:extLst>
              <a:ext uri="{FF2B5EF4-FFF2-40B4-BE49-F238E27FC236}">
                <a16:creationId xmlns:a16="http://schemas.microsoft.com/office/drawing/2014/main" id="{63A30959-7CF9-4E17-8755-91A325AC6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832" y="2016891"/>
            <a:ext cx="1956947" cy="195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6262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F12174-27F4-45A5-A358-C5A4685A6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3817" y="1541790"/>
            <a:ext cx="3111508" cy="4670594"/>
          </a:xfrm>
          <a:prstGeom prst="rect">
            <a:avLst/>
          </a:prstGeom>
        </p:spPr>
      </p:pic>
      <p:pic>
        <p:nvPicPr>
          <p:cNvPr id="8" name="Picture 7">
            <a:extLst>
              <a:ext uri="{FF2B5EF4-FFF2-40B4-BE49-F238E27FC236}">
                <a16:creationId xmlns:a16="http://schemas.microsoft.com/office/drawing/2014/main" id="{38AD5493-6B6C-4B7D-9974-394251D60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7" y="4134257"/>
            <a:ext cx="4948261" cy="2690617"/>
          </a:xfrm>
          <a:prstGeom prst="rect">
            <a:avLst/>
          </a:prstGeom>
        </p:spPr>
      </p:pic>
      <p:pic>
        <p:nvPicPr>
          <p:cNvPr id="9" name="Picture 8">
            <a:extLst>
              <a:ext uri="{FF2B5EF4-FFF2-40B4-BE49-F238E27FC236}">
                <a16:creationId xmlns:a16="http://schemas.microsoft.com/office/drawing/2014/main" id="{EF097CD1-AEDD-49AC-A1B7-C44291FCB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998" y="2412295"/>
            <a:ext cx="3305175" cy="4412579"/>
          </a:xfrm>
          <a:prstGeom prst="rect">
            <a:avLst/>
          </a:prstGeom>
        </p:spPr>
      </p:pic>
      <p:sp>
        <p:nvSpPr>
          <p:cNvPr id="10" name="TextBox 9">
            <a:extLst>
              <a:ext uri="{FF2B5EF4-FFF2-40B4-BE49-F238E27FC236}">
                <a16:creationId xmlns:a16="http://schemas.microsoft.com/office/drawing/2014/main" id="{3B341AF9-C47B-4761-8EA5-5A2505172520}"/>
              </a:ext>
            </a:extLst>
          </p:cNvPr>
          <p:cNvSpPr txBox="1"/>
          <p:nvPr/>
        </p:nvSpPr>
        <p:spPr>
          <a:xfrm>
            <a:off x="783374" y="2590800"/>
            <a:ext cx="3540976" cy="924636"/>
          </a:xfrm>
          <a:prstGeom prst="rect">
            <a:avLst/>
          </a:prstGeom>
          <a:solidFill>
            <a:schemeClr val="accent1">
              <a:lumMod val="75000"/>
            </a:schemeClr>
          </a:solidFill>
        </p:spPr>
        <p:txBody>
          <a:bodyPr vert="horz" wrap="none" lIns="91440" tIns="45720" rIns="91440" bIns="45720" rtlCol="0" anchor="ctr">
            <a:normAutofit/>
          </a:bodyPr>
          <a:lstStyle/>
          <a:p>
            <a:pPr algn="ctr"/>
            <a:r>
              <a:rPr lang="ar-LB" sz="2800" b="1" dirty="0">
                <a:solidFill>
                  <a:schemeClr val="bg1"/>
                </a:solidFill>
              </a:rPr>
              <a:t>لبنان ينتفض</a:t>
            </a:r>
            <a:endParaRPr lang="en-US" sz="2800" b="1" dirty="0">
              <a:solidFill>
                <a:schemeClr val="bg1"/>
              </a:solidFill>
            </a:endParaRPr>
          </a:p>
        </p:txBody>
      </p:sp>
    </p:spTree>
    <p:extLst>
      <p:ext uri="{BB962C8B-B14F-4D97-AF65-F5344CB8AC3E}">
        <p14:creationId xmlns:p14="http://schemas.microsoft.com/office/powerpoint/2010/main" val="56348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913AF22B-7B56-4960-A676-574D320833C9}"/>
              </a:ext>
            </a:extLst>
          </p:cNvPr>
          <p:cNvSpPr>
            <a:spLocks noChangeArrowheads="1"/>
          </p:cNvSpPr>
          <p:nvPr/>
        </p:nvSpPr>
        <p:spPr bwMode="auto">
          <a:xfrm>
            <a:off x="0" y="2037220"/>
            <a:ext cx="12192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SA" altLang="en-US" dirty="0">
                <a:solidFill>
                  <a:srgbClr val="002060"/>
                </a:solidFill>
              </a:rPr>
              <a:t>ويب 2.0 هو ببساطة (تطبيقات - معتمدة على الشبكة العالمية) تحمل عددًا من الخصائص التي تميزها عن "ويب 1.0". هذه الخصائص يمكن أن تُلَخَّص في الآتي:</a:t>
            </a:r>
            <a:endParaRPr lang="ar-LB" altLang="en-US" dirty="0">
              <a:solidFill>
                <a:srgbClr val="002060"/>
              </a:solidFill>
            </a:endParaRPr>
          </a:p>
          <a:p>
            <a:pPr algn="r" rtl="1"/>
            <a:endParaRPr lang="en-US" altLang="en-US" dirty="0">
              <a:solidFill>
                <a:srgbClr val="002060"/>
              </a:solidFill>
            </a:endParaRPr>
          </a:p>
          <a:p>
            <a:pPr marL="457200" indent="-457200" algn="r" rtl="1">
              <a:buClr>
                <a:srgbClr val="C00000"/>
              </a:buClr>
              <a:buFont typeface="Wingdings" panose="05000000000000000000" pitchFamily="2" charset="2"/>
              <a:buChar char="§"/>
            </a:pPr>
            <a:r>
              <a:rPr lang="ar-SA" altLang="en-US" dirty="0">
                <a:solidFill>
                  <a:srgbClr val="002060"/>
                </a:solidFill>
                <a:latin typeface="Arial" panose="020B0604020202020204" pitchFamily="34" charset="0"/>
                <a:cs typeface="Arial" panose="020B0604020202020204" pitchFamily="34" charset="0"/>
              </a:rPr>
              <a:t>السماح للمستخدمين باستخدام برامج تعتمد على المتصفح/الموقع فقط. لذلك هؤلاء المستخدمين يستطيعون امتلاك قاعدة بيناتهم الخاصة على الموقع بالإضافة إلى القدرة على التحكم بها.</a:t>
            </a:r>
            <a:endParaRPr lang="en-US" altLang="en-US" dirty="0">
              <a:solidFill>
                <a:srgbClr val="002060"/>
              </a:solidFill>
              <a:latin typeface="Arial" panose="020B0604020202020204" pitchFamily="34" charset="0"/>
              <a:cs typeface="Arial" panose="020B0604020202020204" pitchFamily="34" charset="0"/>
            </a:endParaRPr>
          </a:p>
          <a:p>
            <a:pPr marL="457200" indent="-457200" algn="r" rtl="1">
              <a:buClr>
                <a:srgbClr val="C00000"/>
              </a:buClr>
              <a:buFont typeface="Wingdings" panose="05000000000000000000" pitchFamily="2" charset="2"/>
              <a:buChar char="§"/>
            </a:pPr>
            <a:endParaRPr lang="en-US" altLang="en-US" dirty="0">
              <a:solidFill>
                <a:srgbClr val="002060"/>
              </a:solidFill>
              <a:latin typeface="Arial" panose="020B0604020202020204" pitchFamily="34" charset="0"/>
              <a:cs typeface="Arial" panose="020B0604020202020204" pitchFamily="34" charset="0"/>
            </a:endParaRPr>
          </a:p>
          <a:p>
            <a:pPr marL="457200" indent="-457200" algn="r" rtl="1">
              <a:buClr>
                <a:srgbClr val="C00000"/>
              </a:buClr>
              <a:buFont typeface="Wingdings" panose="05000000000000000000" pitchFamily="2" charset="2"/>
              <a:buChar char="§"/>
            </a:pPr>
            <a:r>
              <a:rPr lang="ar-SA" altLang="en-US" dirty="0">
                <a:solidFill>
                  <a:srgbClr val="002060"/>
                </a:solidFill>
                <a:latin typeface="Arial" panose="020B0604020202020204" pitchFamily="34" charset="0"/>
                <a:cs typeface="Arial" panose="020B0604020202020204" pitchFamily="34" charset="0"/>
              </a:rPr>
              <a:t>السماح للمستخدمين بإضافة قيم (البرنامج المعتمدة على المتصفح).</a:t>
            </a:r>
            <a:endParaRPr lang="en-US" altLang="en-US" dirty="0">
              <a:solidFill>
                <a:srgbClr val="002060"/>
              </a:solidFill>
              <a:latin typeface="Arial" panose="020B0604020202020204" pitchFamily="34" charset="0"/>
              <a:cs typeface="Arial" panose="020B0604020202020204" pitchFamily="34" charset="0"/>
            </a:endParaRPr>
          </a:p>
          <a:p>
            <a:pPr marL="457200" indent="-457200" algn="r" rtl="1">
              <a:buClr>
                <a:srgbClr val="C00000"/>
              </a:buClr>
              <a:buFont typeface="Wingdings" panose="05000000000000000000" pitchFamily="2" charset="2"/>
              <a:buChar char="§"/>
            </a:pPr>
            <a:endParaRPr lang="en-US" altLang="en-US" dirty="0">
              <a:solidFill>
                <a:srgbClr val="002060"/>
              </a:solidFill>
              <a:latin typeface="Arial" panose="020B0604020202020204" pitchFamily="34" charset="0"/>
              <a:cs typeface="Arial" panose="020B0604020202020204" pitchFamily="34" charset="0"/>
            </a:endParaRPr>
          </a:p>
          <a:p>
            <a:pPr marL="457200" indent="-457200" algn="r" rtl="1">
              <a:buClr>
                <a:srgbClr val="C00000"/>
              </a:buClr>
              <a:buFont typeface="Wingdings" panose="05000000000000000000" pitchFamily="2" charset="2"/>
              <a:buChar char="§"/>
            </a:pPr>
            <a:r>
              <a:rPr lang="ar-SA" altLang="en-US" dirty="0">
                <a:solidFill>
                  <a:srgbClr val="002060"/>
                </a:solidFill>
                <a:latin typeface="Arial" panose="020B0604020202020204" pitchFamily="34" charset="0"/>
                <a:cs typeface="Arial" panose="020B0604020202020204" pitchFamily="34" charset="0"/>
              </a:rPr>
              <a:t>السماح للمستخدمين ليعبروا عن أنفسهم، اهتماماتهم وثقافتهم</a:t>
            </a:r>
            <a:endParaRPr lang="en-US" altLang="en-US" dirty="0">
              <a:solidFill>
                <a:srgbClr val="002060"/>
              </a:solidFill>
              <a:latin typeface="Arial" panose="020B0604020202020204" pitchFamily="34" charset="0"/>
              <a:cs typeface="Arial" panose="020B0604020202020204" pitchFamily="34" charset="0"/>
            </a:endParaRPr>
          </a:p>
        </p:txBody>
      </p:sp>
      <p:sp>
        <p:nvSpPr>
          <p:cNvPr id="5" name="Rectangle 46">
            <a:extLst>
              <a:ext uri="{FF2B5EF4-FFF2-40B4-BE49-F238E27FC236}">
                <a16:creationId xmlns:a16="http://schemas.microsoft.com/office/drawing/2014/main" id="{067F854D-E087-494F-AF8E-308E749D51C6}"/>
              </a:ext>
            </a:extLst>
          </p:cNvPr>
          <p:cNvSpPr txBox="1">
            <a:spLocks noChangeArrowheads="1"/>
          </p:cNvSpPr>
          <p:nvPr/>
        </p:nvSpPr>
        <p:spPr bwMode="auto">
          <a:xfrm>
            <a:off x="3514725" y="1151960"/>
            <a:ext cx="8677275" cy="876300"/>
          </a:xfrm>
          <a:prstGeom prst="rect">
            <a:avLst/>
          </a:prstGeom>
          <a:solidFill>
            <a:srgbClr val="002060"/>
          </a:solidFill>
          <a:ln>
            <a:miter lim="800000"/>
            <a:headEnd/>
            <a:tailEnd/>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defRPr/>
            </a:pPr>
            <a:r>
              <a:rPr lang="ar-SA" altLang="en-US" sz="4000" b="1" dirty="0">
                <a:solidFill>
                  <a:schemeClr val="bg1"/>
                </a:solidFill>
                <a:latin typeface="Arial" panose="020B0604020202020204" pitchFamily="34" charset="0"/>
                <a:cs typeface="Arial" panose="020B0604020202020204" pitchFamily="34" charset="0"/>
              </a:rPr>
              <a:t>وسائل ال</a:t>
            </a:r>
            <a:r>
              <a:rPr lang="ar-LB" altLang="en-US" sz="4000" b="1" dirty="0">
                <a:solidFill>
                  <a:schemeClr val="bg1"/>
                </a:solidFill>
                <a:latin typeface="Arial" panose="020B0604020202020204" pitchFamily="34" charset="0"/>
                <a:cs typeface="Arial" panose="020B0604020202020204" pitchFamily="34" charset="0"/>
              </a:rPr>
              <a:t>إ</a:t>
            </a:r>
            <a:r>
              <a:rPr lang="ar-SA" altLang="en-US" sz="4000" b="1" dirty="0">
                <a:solidFill>
                  <a:schemeClr val="bg1"/>
                </a:solidFill>
                <a:latin typeface="Arial" panose="020B0604020202020204" pitchFamily="34" charset="0"/>
                <a:cs typeface="Arial" panose="020B0604020202020204" pitchFamily="34" charset="0"/>
              </a:rPr>
              <a:t>علام ال</a:t>
            </a:r>
            <a:r>
              <a:rPr lang="ar-LB" altLang="en-US" sz="4000" b="1" dirty="0">
                <a:solidFill>
                  <a:schemeClr val="bg1"/>
                </a:solidFill>
                <a:latin typeface="Arial" panose="020B0604020202020204" pitchFamily="34" charset="0"/>
                <a:cs typeface="Arial" panose="020B0604020202020204" pitchFamily="34" charset="0"/>
              </a:rPr>
              <a:t>إ</a:t>
            </a:r>
            <a:r>
              <a:rPr lang="ar-SA" altLang="en-US" sz="4000" b="1" dirty="0">
                <a:solidFill>
                  <a:schemeClr val="bg1"/>
                </a:solidFill>
                <a:latin typeface="Arial" panose="020B0604020202020204" pitchFamily="34" charset="0"/>
                <a:cs typeface="Arial" panose="020B0604020202020204" pitchFamily="34" charset="0"/>
              </a:rPr>
              <a:t>جتماعي</a:t>
            </a:r>
            <a:r>
              <a:rPr lang="ar-LB" altLang="en-US" sz="4000" b="1" dirty="0">
                <a:solidFill>
                  <a:schemeClr val="bg1"/>
                </a:solidFill>
                <a:latin typeface="Arial" panose="020B0604020202020204" pitchFamily="34" charset="0"/>
                <a:cs typeface="Arial" panose="020B0604020202020204" pitchFamily="34" charset="0"/>
              </a:rPr>
              <a:t>ة</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15942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6DA93203-2728-4A60-A6C5-9EF962A34D0C}"/>
              </a:ext>
            </a:extLst>
          </p:cNvPr>
          <p:cNvSpPr/>
          <p:nvPr/>
        </p:nvSpPr>
        <p:spPr>
          <a:xfrm>
            <a:off x="7637569" y="587616"/>
            <a:ext cx="4195615" cy="5108713"/>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5">
            <a:extLst>
              <a:ext uri="{FF2B5EF4-FFF2-40B4-BE49-F238E27FC236}">
                <a16:creationId xmlns:a16="http://schemas.microsoft.com/office/drawing/2014/main" id="{E7BB0544-F759-4DBD-AC5D-288A3CBB3867}"/>
              </a:ext>
            </a:extLst>
          </p:cNvPr>
          <p:cNvSpPr/>
          <p:nvPr/>
        </p:nvSpPr>
        <p:spPr>
          <a:xfrm>
            <a:off x="3775595" y="4769047"/>
            <a:ext cx="1371600" cy="1143000"/>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le 1">
            <a:extLst>
              <a:ext uri="{FF2B5EF4-FFF2-40B4-BE49-F238E27FC236}">
                <a16:creationId xmlns:a16="http://schemas.microsoft.com/office/drawing/2014/main" id="{27074A10-D689-4B9E-8351-E18ADEAA0A39}"/>
              </a:ext>
            </a:extLst>
          </p:cNvPr>
          <p:cNvSpPr txBox="1">
            <a:spLocks/>
          </p:cNvSpPr>
          <p:nvPr/>
        </p:nvSpPr>
        <p:spPr>
          <a:xfrm>
            <a:off x="8800372" y="3762221"/>
            <a:ext cx="2276061" cy="14479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dirty="0"/>
              <a:t>البلدية</a:t>
            </a:r>
            <a:endParaRPr lang="en-US" dirty="0"/>
          </a:p>
        </p:txBody>
      </p:sp>
      <p:sp>
        <p:nvSpPr>
          <p:cNvPr id="8" name="Title 1">
            <a:extLst>
              <a:ext uri="{FF2B5EF4-FFF2-40B4-BE49-F238E27FC236}">
                <a16:creationId xmlns:a16="http://schemas.microsoft.com/office/drawing/2014/main" id="{A14799A3-BE61-4035-8967-9626E5762698}"/>
              </a:ext>
            </a:extLst>
          </p:cNvPr>
          <p:cNvSpPr txBox="1">
            <a:spLocks/>
          </p:cNvSpPr>
          <p:nvPr/>
        </p:nvSpPr>
        <p:spPr>
          <a:xfrm>
            <a:off x="6964751" y="1722385"/>
            <a:ext cx="1400414" cy="30152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الهدف</a:t>
            </a:r>
            <a:endParaRPr lang="en-US" sz="2000" dirty="0"/>
          </a:p>
        </p:txBody>
      </p:sp>
      <p:sp>
        <p:nvSpPr>
          <p:cNvPr id="9" name="Title 1">
            <a:extLst>
              <a:ext uri="{FF2B5EF4-FFF2-40B4-BE49-F238E27FC236}">
                <a16:creationId xmlns:a16="http://schemas.microsoft.com/office/drawing/2014/main" id="{6D5E3B5A-4C27-45F5-AE22-249C694133C3}"/>
              </a:ext>
            </a:extLst>
          </p:cNvPr>
          <p:cNvSpPr txBox="1">
            <a:spLocks/>
          </p:cNvSpPr>
          <p:nvPr/>
        </p:nvSpPr>
        <p:spPr>
          <a:xfrm>
            <a:off x="8718926" y="80720"/>
            <a:ext cx="2104788" cy="662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4000" dirty="0"/>
              <a:t>الهدف</a:t>
            </a:r>
            <a:endParaRPr lang="en-US" sz="4000" dirty="0"/>
          </a:p>
        </p:txBody>
      </p:sp>
      <p:sp>
        <p:nvSpPr>
          <p:cNvPr id="10" name="Title 1">
            <a:extLst>
              <a:ext uri="{FF2B5EF4-FFF2-40B4-BE49-F238E27FC236}">
                <a16:creationId xmlns:a16="http://schemas.microsoft.com/office/drawing/2014/main" id="{394E9EAC-F5F7-4D05-AD29-93A3E8F47DD4}"/>
              </a:ext>
            </a:extLst>
          </p:cNvPr>
          <p:cNvSpPr txBox="1">
            <a:spLocks/>
          </p:cNvSpPr>
          <p:nvPr/>
        </p:nvSpPr>
        <p:spPr>
          <a:xfrm>
            <a:off x="4024306" y="5328864"/>
            <a:ext cx="1096318" cy="4258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الحملة</a:t>
            </a:r>
            <a:endParaRPr lang="en-US" sz="2000" dirty="0"/>
          </a:p>
        </p:txBody>
      </p:sp>
      <p:sp>
        <p:nvSpPr>
          <p:cNvPr id="11" name="Isosceles Triangle 10">
            <a:extLst>
              <a:ext uri="{FF2B5EF4-FFF2-40B4-BE49-F238E27FC236}">
                <a16:creationId xmlns:a16="http://schemas.microsoft.com/office/drawing/2014/main" id="{6EAE64F1-8992-4882-A2E0-FF4BC22261BB}"/>
              </a:ext>
            </a:extLst>
          </p:cNvPr>
          <p:cNvSpPr/>
          <p:nvPr/>
        </p:nvSpPr>
        <p:spPr>
          <a:xfrm>
            <a:off x="1618776" y="4825878"/>
            <a:ext cx="1371600" cy="1143000"/>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Isosceles Triangle 11">
            <a:extLst>
              <a:ext uri="{FF2B5EF4-FFF2-40B4-BE49-F238E27FC236}">
                <a16:creationId xmlns:a16="http://schemas.microsoft.com/office/drawing/2014/main" id="{2CEA1020-3AAF-4285-8012-5B01DC1CDF9D}"/>
              </a:ext>
            </a:extLst>
          </p:cNvPr>
          <p:cNvSpPr/>
          <p:nvPr/>
        </p:nvSpPr>
        <p:spPr>
          <a:xfrm>
            <a:off x="1492102" y="1998972"/>
            <a:ext cx="1371600" cy="1143000"/>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Isosceles Triangle 12">
            <a:extLst>
              <a:ext uri="{FF2B5EF4-FFF2-40B4-BE49-F238E27FC236}">
                <a16:creationId xmlns:a16="http://schemas.microsoft.com/office/drawing/2014/main" id="{8FEE9E8C-5AE0-4B82-BE3B-9B1C78917637}"/>
              </a:ext>
            </a:extLst>
          </p:cNvPr>
          <p:cNvSpPr/>
          <p:nvPr/>
        </p:nvSpPr>
        <p:spPr>
          <a:xfrm>
            <a:off x="5515564" y="4312892"/>
            <a:ext cx="1371600" cy="1143000"/>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Isosceles Triangle 13">
            <a:extLst>
              <a:ext uri="{FF2B5EF4-FFF2-40B4-BE49-F238E27FC236}">
                <a16:creationId xmlns:a16="http://schemas.microsoft.com/office/drawing/2014/main" id="{6C758776-E9DB-4F80-A1B2-F39015F6F5B9}"/>
              </a:ext>
            </a:extLst>
          </p:cNvPr>
          <p:cNvSpPr/>
          <p:nvPr/>
        </p:nvSpPr>
        <p:spPr>
          <a:xfrm>
            <a:off x="5256742" y="1255683"/>
            <a:ext cx="1371600" cy="1143000"/>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Isosceles Triangle 14">
            <a:extLst>
              <a:ext uri="{FF2B5EF4-FFF2-40B4-BE49-F238E27FC236}">
                <a16:creationId xmlns:a16="http://schemas.microsoft.com/office/drawing/2014/main" id="{992ADA24-DB9E-4A7E-ADCF-9F89A2FD6493}"/>
              </a:ext>
            </a:extLst>
          </p:cNvPr>
          <p:cNvSpPr/>
          <p:nvPr/>
        </p:nvSpPr>
        <p:spPr>
          <a:xfrm>
            <a:off x="6979158" y="2108398"/>
            <a:ext cx="1371600" cy="1143000"/>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Isosceles Triangle 15">
            <a:extLst>
              <a:ext uri="{FF2B5EF4-FFF2-40B4-BE49-F238E27FC236}">
                <a16:creationId xmlns:a16="http://schemas.microsoft.com/office/drawing/2014/main" id="{9619899E-D8D3-49BF-9031-87BFF8BB9897}"/>
              </a:ext>
            </a:extLst>
          </p:cNvPr>
          <p:cNvSpPr/>
          <p:nvPr/>
        </p:nvSpPr>
        <p:spPr>
          <a:xfrm>
            <a:off x="3376338" y="2619221"/>
            <a:ext cx="1371600" cy="1143000"/>
          </a:xfrm>
          <a:prstGeom prst="triangl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itle 1">
            <a:extLst>
              <a:ext uri="{FF2B5EF4-FFF2-40B4-BE49-F238E27FC236}">
                <a16:creationId xmlns:a16="http://schemas.microsoft.com/office/drawing/2014/main" id="{6AABC3EA-96E5-4395-828C-E61A6BEB575D}"/>
              </a:ext>
            </a:extLst>
          </p:cNvPr>
          <p:cNvSpPr txBox="1">
            <a:spLocks/>
          </p:cNvSpPr>
          <p:nvPr/>
        </p:nvSpPr>
        <p:spPr>
          <a:xfrm>
            <a:off x="3601625" y="3279819"/>
            <a:ext cx="1096318" cy="4258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الحملة</a:t>
            </a:r>
            <a:endParaRPr lang="en-US" sz="2000" dirty="0"/>
          </a:p>
        </p:txBody>
      </p:sp>
      <p:sp>
        <p:nvSpPr>
          <p:cNvPr id="18" name="Title 1">
            <a:extLst>
              <a:ext uri="{FF2B5EF4-FFF2-40B4-BE49-F238E27FC236}">
                <a16:creationId xmlns:a16="http://schemas.microsoft.com/office/drawing/2014/main" id="{71C60410-4CF4-4455-B39B-B1CC64386404}"/>
              </a:ext>
            </a:extLst>
          </p:cNvPr>
          <p:cNvSpPr txBox="1">
            <a:spLocks/>
          </p:cNvSpPr>
          <p:nvPr/>
        </p:nvSpPr>
        <p:spPr>
          <a:xfrm>
            <a:off x="1646625" y="2679898"/>
            <a:ext cx="1096318" cy="4258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الحملة</a:t>
            </a:r>
            <a:endParaRPr lang="en-US" sz="2000" dirty="0"/>
          </a:p>
        </p:txBody>
      </p:sp>
      <p:sp>
        <p:nvSpPr>
          <p:cNvPr id="19" name="Title 1">
            <a:extLst>
              <a:ext uri="{FF2B5EF4-FFF2-40B4-BE49-F238E27FC236}">
                <a16:creationId xmlns:a16="http://schemas.microsoft.com/office/drawing/2014/main" id="{C491FF1D-B588-4623-B99A-256E109BF1FE}"/>
              </a:ext>
            </a:extLst>
          </p:cNvPr>
          <p:cNvSpPr txBox="1">
            <a:spLocks/>
          </p:cNvSpPr>
          <p:nvPr/>
        </p:nvSpPr>
        <p:spPr>
          <a:xfrm>
            <a:off x="5415960" y="1908266"/>
            <a:ext cx="1096318" cy="4258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الحملة</a:t>
            </a:r>
            <a:endParaRPr lang="en-US" sz="2000" dirty="0"/>
          </a:p>
        </p:txBody>
      </p:sp>
      <p:sp>
        <p:nvSpPr>
          <p:cNvPr id="20" name="Title 1">
            <a:extLst>
              <a:ext uri="{FF2B5EF4-FFF2-40B4-BE49-F238E27FC236}">
                <a16:creationId xmlns:a16="http://schemas.microsoft.com/office/drawing/2014/main" id="{FCC8D634-3DEB-4A1A-968C-7B268A7F933A}"/>
              </a:ext>
            </a:extLst>
          </p:cNvPr>
          <p:cNvSpPr txBox="1">
            <a:spLocks/>
          </p:cNvSpPr>
          <p:nvPr/>
        </p:nvSpPr>
        <p:spPr>
          <a:xfrm>
            <a:off x="7235148" y="2815474"/>
            <a:ext cx="1096318" cy="4258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الحملة</a:t>
            </a:r>
            <a:endParaRPr lang="en-US" sz="2000" dirty="0"/>
          </a:p>
        </p:txBody>
      </p:sp>
      <p:sp>
        <p:nvSpPr>
          <p:cNvPr id="21" name="Title 1">
            <a:extLst>
              <a:ext uri="{FF2B5EF4-FFF2-40B4-BE49-F238E27FC236}">
                <a16:creationId xmlns:a16="http://schemas.microsoft.com/office/drawing/2014/main" id="{DD47D2D5-E3AE-4037-9E75-3CECFCD300A1}"/>
              </a:ext>
            </a:extLst>
          </p:cNvPr>
          <p:cNvSpPr txBox="1">
            <a:spLocks/>
          </p:cNvSpPr>
          <p:nvPr/>
        </p:nvSpPr>
        <p:spPr>
          <a:xfrm>
            <a:off x="1818312" y="5543066"/>
            <a:ext cx="1096318" cy="4258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الحملة</a:t>
            </a:r>
            <a:endParaRPr lang="en-US" sz="2000" dirty="0"/>
          </a:p>
        </p:txBody>
      </p:sp>
      <p:sp>
        <p:nvSpPr>
          <p:cNvPr id="22" name="Title 1">
            <a:extLst>
              <a:ext uri="{FF2B5EF4-FFF2-40B4-BE49-F238E27FC236}">
                <a16:creationId xmlns:a16="http://schemas.microsoft.com/office/drawing/2014/main" id="{39E89F79-BDFD-47EE-AFED-714F5A53B069}"/>
              </a:ext>
            </a:extLst>
          </p:cNvPr>
          <p:cNvSpPr txBox="1">
            <a:spLocks/>
          </p:cNvSpPr>
          <p:nvPr/>
        </p:nvSpPr>
        <p:spPr>
          <a:xfrm>
            <a:off x="5713069" y="4997287"/>
            <a:ext cx="1096318" cy="4258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الحملة</a:t>
            </a:r>
            <a:endParaRPr lang="en-US" sz="2000" dirty="0"/>
          </a:p>
        </p:txBody>
      </p:sp>
      <p:sp>
        <p:nvSpPr>
          <p:cNvPr id="23" name="Title 1">
            <a:extLst>
              <a:ext uri="{FF2B5EF4-FFF2-40B4-BE49-F238E27FC236}">
                <a16:creationId xmlns:a16="http://schemas.microsoft.com/office/drawing/2014/main" id="{DF2C1191-89FA-42E4-8F7E-39D3AD630C2E}"/>
              </a:ext>
            </a:extLst>
          </p:cNvPr>
          <p:cNvSpPr txBox="1">
            <a:spLocks/>
          </p:cNvSpPr>
          <p:nvPr/>
        </p:nvSpPr>
        <p:spPr>
          <a:xfrm>
            <a:off x="3405946" y="2325043"/>
            <a:ext cx="1400414" cy="30152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الهدف</a:t>
            </a:r>
            <a:endParaRPr lang="en-US" sz="2000" dirty="0"/>
          </a:p>
        </p:txBody>
      </p:sp>
      <p:sp>
        <p:nvSpPr>
          <p:cNvPr id="24" name="Title 1">
            <a:extLst>
              <a:ext uri="{FF2B5EF4-FFF2-40B4-BE49-F238E27FC236}">
                <a16:creationId xmlns:a16="http://schemas.microsoft.com/office/drawing/2014/main" id="{4411649C-4133-40B9-AF7C-C66DD27E10C8}"/>
              </a:ext>
            </a:extLst>
          </p:cNvPr>
          <p:cNvSpPr txBox="1">
            <a:spLocks/>
          </p:cNvSpPr>
          <p:nvPr/>
        </p:nvSpPr>
        <p:spPr>
          <a:xfrm>
            <a:off x="5312594" y="965463"/>
            <a:ext cx="1400414" cy="30152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الهدف</a:t>
            </a:r>
            <a:endParaRPr lang="en-US" sz="2000" dirty="0"/>
          </a:p>
        </p:txBody>
      </p:sp>
      <p:sp>
        <p:nvSpPr>
          <p:cNvPr id="25" name="Title 1">
            <a:extLst>
              <a:ext uri="{FF2B5EF4-FFF2-40B4-BE49-F238E27FC236}">
                <a16:creationId xmlns:a16="http://schemas.microsoft.com/office/drawing/2014/main" id="{5601E399-C19C-44B5-9D37-481F9D280331}"/>
              </a:ext>
            </a:extLst>
          </p:cNvPr>
          <p:cNvSpPr txBox="1">
            <a:spLocks/>
          </p:cNvSpPr>
          <p:nvPr/>
        </p:nvSpPr>
        <p:spPr>
          <a:xfrm>
            <a:off x="1514216" y="1661188"/>
            <a:ext cx="1400414" cy="30152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الهدف</a:t>
            </a:r>
            <a:endParaRPr lang="en-US" sz="2000" dirty="0"/>
          </a:p>
        </p:txBody>
      </p:sp>
      <p:sp>
        <p:nvSpPr>
          <p:cNvPr id="26" name="Title 1">
            <a:extLst>
              <a:ext uri="{FF2B5EF4-FFF2-40B4-BE49-F238E27FC236}">
                <a16:creationId xmlns:a16="http://schemas.microsoft.com/office/drawing/2014/main" id="{BDFF99DB-2465-4032-A4EA-D0587947597B}"/>
              </a:ext>
            </a:extLst>
          </p:cNvPr>
          <p:cNvSpPr txBox="1">
            <a:spLocks/>
          </p:cNvSpPr>
          <p:nvPr/>
        </p:nvSpPr>
        <p:spPr>
          <a:xfrm>
            <a:off x="5481668" y="4000378"/>
            <a:ext cx="1400414" cy="30152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الهدف</a:t>
            </a:r>
            <a:endParaRPr lang="en-US" sz="2000" dirty="0"/>
          </a:p>
        </p:txBody>
      </p:sp>
      <p:sp>
        <p:nvSpPr>
          <p:cNvPr id="27" name="Title 1">
            <a:extLst>
              <a:ext uri="{FF2B5EF4-FFF2-40B4-BE49-F238E27FC236}">
                <a16:creationId xmlns:a16="http://schemas.microsoft.com/office/drawing/2014/main" id="{D63C6AA5-0825-40BB-92E7-0DF3622B5096}"/>
              </a:ext>
            </a:extLst>
          </p:cNvPr>
          <p:cNvSpPr txBox="1">
            <a:spLocks/>
          </p:cNvSpPr>
          <p:nvPr/>
        </p:nvSpPr>
        <p:spPr>
          <a:xfrm>
            <a:off x="3818370" y="4467525"/>
            <a:ext cx="1400414" cy="30152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الهدف</a:t>
            </a:r>
            <a:endParaRPr lang="en-US" sz="2000" dirty="0"/>
          </a:p>
        </p:txBody>
      </p:sp>
      <p:sp>
        <p:nvSpPr>
          <p:cNvPr id="28" name="Title 1">
            <a:extLst>
              <a:ext uri="{FF2B5EF4-FFF2-40B4-BE49-F238E27FC236}">
                <a16:creationId xmlns:a16="http://schemas.microsoft.com/office/drawing/2014/main" id="{751060C7-613F-4842-83ED-361CBFAEA50F}"/>
              </a:ext>
            </a:extLst>
          </p:cNvPr>
          <p:cNvSpPr txBox="1">
            <a:spLocks/>
          </p:cNvSpPr>
          <p:nvPr/>
        </p:nvSpPr>
        <p:spPr>
          <a:xfrm>
            <a:off x="1666264" y="4488094"/>
            <a:ext cx="1400414" cy="30152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2000" dirty="0"/>
              <a:t>الهدف</a:t>
            </a:r>
            <a:endParaRPr lang="en-US" sz="2000" dirty="0"/>
          </a:p>
        </p:txBody>
      </p:sp>
    </p:spTree>
    <p:extLst>
      <p:ext uri="{BB962C8B-B14F-4D97-AF65-F5344CB8AC3E}">
        <p14:creationId xmlns:p14="http://schemas.microsoft.com/office/powerpoint/2010/main" val="27270389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5">
            <a:extLst>
              <a:ext uri="{FF2B5EF4-FFF2-40B4-BE49-F238E27FC236}">
                <a16:creationId xmlns:a16="http://schemas.microsoft.com/office/drawing/2014/main" id="{F8C90983-D958-477B-8F7C-EFAACF159B6A}"/>
              </a:ext>
            </a:extLst>
          </p:cNvPr>
          <p:cNvPicPr>
            <a:picLocks noChangeAspect="1"/>
          </p:cNvPicPr>
          <p:nvPr/>
        </p:nvPicPr>
        <p:blipFill>
          <a:blip r:embed="rId2"/>
          <a:srcRect l="2033" r="2033"/>
          <a:stretch>
            <a:fillRect/>
          </a:stretch>
        </p:blipFill>
        <p:spPr>
          <a:xfrm>
            <a:off x="6610558" y="448422"/>
            <a:ext cx="5665525" cy="5552983"/>
          </a:xfrm>
          <a:prstGeom prst="rect">
            <a:avLst/>
          </a:prstGeom>
        </p:spPr>
      </p:pic>
      <p:sp>
        <p:nvSpPr>
          <p:cNvPr id="5" name="Rectangle 4">
            <a:extLst>
              <a:ext uri="{FF2B5EF4-FFF2-40B4-BE49-F238E27FC236}">
                <a16:creationId xmlns:a16="http://schemas.microsoft.com/office/drawing/2014/main" id="{B9B64746-0442-4F06-968F-D689BB091433}"/>
              </a:ext>
            </a:extLst>
          </p:cNvPr>
          <p:cNvSpPr/>
          <p:nvPr/>
        </p:nvSpPr>
        <p:spPr>
          <a:xfrm>
            <a:off x="815009" y="2019210"/>
            <a:ext cx="5397483" cy="646331"/>
          </a:xfrm>
          <a:prstGeom prst="rect">
            <a:avLst/>
          </a:prstGeom>
        </p:spPr>
        <p:txBody>
          <a:bodyPr wrap="square">
            <a:spAutoFit/>
          </a:bodyPr>
          <a:lstStyle/>
          <a:p>
            <a:pPr algn="ctr"/>
            <a:r>
              <a:rPr lang="ar-SA" sz="3600" dirty="0">
                <a:solidFill>
                  <a:srgbClr val="134985"/>
                </a:solidFill>
                <a:ea typeface="Tahoma" panose="020B0604030504040204" pitchFamily="34" charset="0"/>
              </a:rPr>
              <a:t>وضع أهداف </a:t>
            </a:r>
            <a:r>
              <a:rPr lang="ar-LB" sz="3600" dirty="0">
                <a:solidFill>
                  <a:srgbClr val="134985"/>
                </a:solidFill>
                <a:ea typeface="Tahoma" panose="020B0604030504040204" pitchFamily="34" charset="0"/>
              </a:rPr>
              <a:t>ال</a:t>
            </a:r>
            <a:r>
              <a:rPr lang="ar-SA" sz="3600" dirty="0">
                <a:solidFill>
                  <a:srgbClr val="134985"/>
                </a:solidFill>
                <a:ea typeface="Tahoma" panose="020B0604030504040204" pitchFamily="34" charset="0"/>
              </a:rPr>
              <a:t>حملات</a:t>
            </a:r>
            <a:endParaRPr lang="en-US" sz="3600" dirty="0">
              <a:solidFill>
                <a:srgbClr val="134985"/>
              </a:solidFill>
            </a:endParaRPr>
          </a:p>
        </p:txBody>
      </p:sp>
      <p:sp>
        <p:nvSpPr>
          <p:cNvPr id="2" name="Rectangle 1">
            <a:extLst>
              <a:ext uri="{FF2B5EF4-FFF2-40B4-BE49-F238E27FC236}">
                <a16:creationId xmlns:a16="http://schemas.microsoft.com/office/drawing/2014/main" id="{9F1E0058-EAD4-46B7-B133-6FF70CAC625E}"/>
              </a:ext>
            </a:extLst>
          </p:cNvPr>
          <p:cNvSpPr/>
          <p:nvPr/>
        </p:nvSpPr>
        <p:spPr>
          <a:xfrm>
            <a:off x="1121909" y="3249426"/>
            <a:ext cx="4783682" cy="523220"/>
          </a:xfrm>
          <a:prstGeom prst="rect">
            <a:avLst/>
          </a:prstGeom>
          <a:solidFill>
            <a:srgbClr val="002F6B"/>
          </a:solidFill>
        </p:spPr>
        <p:txBody>
          <a:bodyPr wrap="none">
            <a:spAutoFit/>
          </a:bodyPr>
          <a:lstStyle/>
          <a:p>
            <a:r>
              <a:rPr lang="ar-SA" b="1" dirty="0">
                <a:solidFill>
                  <a:schemeClr val="bg1"/>
                </a:solidFill>
                <a:latin typeface="Source Sans Pro" panose="020B0503030403020204" pitchFamily="34" charset="0"/>
                <a:cs typeface="pnu"/>
              </a:rPr>
              <a:t> </a:t>
            </a:r>
            <a:r>
              <a:rPr lang="ar-SA" sz="2800" dirty="0">
                <a:solidFill>
                  <a:schemeClr val="bg1"/>
                </a:solidFill>
                <a:latin typeface="Source Sans Pro" panose="020B0503030403020204" pitchFamily="34" charset="0"/>
              </a:rPr>
              <a:t>تقسيم الأهداف الكبيرة إلى أهداف أصغر</a:t>
            </a:r>
            <a:endParaRPr lang="en-US" sz="2800" dirty="0">
              <a:solidFill>
                <a:schemeClr val="bg1"/>
              </a:solidFill>
            </a:endParaRPr>
          </a:p>
        </p:txBody>
      </p:sp>
    </p:spTree>
    <p:extLst>
      <p:ext uri="{BB962C8B-B14F-4D97-AF65-F5344CB8AC3E}">
        <p14:creationId xmlns:p14="http://schemas.microsoft.com/office/powerpoint/2010/main" val="30153492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E4CD9E1-D758-48B5-B6F8-5FC721DC28E3}"/>
              </a:ext>
            </a:extLst>
          </p:cNvPr>
          <p:cNvSpPr>
            <a:spLocks noChangeArrowheads="1"/>
          </p:cNvSpPr>
          <p:nvPr/>
        </p:nvSpPr>
        <p:spPr bwMode="auto">
          <a:xfrm>
            <a:off x="762390" y="2511973"/>
            <a:ext cx="3828390" cy="3394182"/>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5" name="Rectangle 4">
            <a:extLst>
              <a:ext uri="{FF2B5EF4-FFF2-40B4-BE49-F238E27FC236}">
                <a16:creationId xmlns:a16="http://schemas.microsoft.com/office/drawing/2014/main" id="{A5EF1A48-9040-4876-A995-D778A58A0E1D}"/>
              </a:ext>
            </a:extLst>
          </p:cNvPr>
          <p:cNvSpPr>
            <a:spLocks noChangeArrowheads="1"/>
          </p:cNvSpPr>
          <p:nvPr/>
        </p:nvSpPr>
        <p:spPr bwMode="auto">
          <a:xfrm>
            <a:off x="7704825" y="2376173"/>
            <a:ext cx="800100" cy="800100"/>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6" name="Rectangle 5">
            <a:extLst>
              <a:ext uri="{FF2B5EF4-FFF2-40B4-BE49-F238E27FC236}">
                <a16:creationId xmlns:a16="http://schemas.microsoft.com/office/drawing/2014/main" id="{7161AF60-F50A-4325-AF12-CC6E4BBB622D}"/>
              </a:ext>
            </a:extLst>
          </p:cNvPr>
          <p:cNvSpPr>
            <a:spLocks noChangeArrowheads="1"/>
          </p:cNvSpPr>
          <p:nvPr/>
        </p:nvSpPr>
        <p:spPr bwMode="auto">
          <a:xfrm>
            <a:off x="9312907" y="2285998"/>
            <a:ext cx="1260499" cy="951187"/>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7" name="Rectangle 6">
            <a:extLst>
              <a:ext uri="{FF2B5EF4-FFF2-40B4-BE49-F238E27FC236}">
                <a16:creationId xmlns:a16="http://schemas.microsoft.com/office/drawing/2014/main" id="{D6AE7AA9-FAD8-417A-8D24-8468713D3F10}"/>
              </a:ext>
            </a:extLst>
          </p:cNvPr>
          <p:cNvSpPr>
            <a:spLocks noChangeArrowheads="1"/>
          </p:cNvSpPr>
          <p:nvPr/>
        </p:nvSpPr>
        <p:spPr bwMode="auto">
          <a:xfrm>
            <a:off x="7185218" y="3429000"/>
            <a:ext cx="1143000" cy="1028700"/>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8" name="Rectangle 7">
            <a:extLst>
              <a:ext uri="{FF2B5EF4-FFF2-40B4-BE49-F238E27FC236}">
                <a16:creationId xmlns:a16="http://schemas.microsoft.com/office/drawing/2014/main" id="{E725EA27-ECCC-44A8-816A-4A6E14D63BB0}"/>
              </a:ext>
            </a:extLst>
          </p:cNvPr>
          <p:cNvSpPr>
            <a:spLocks noChangeArrowheads="1"/>
          </p:cNvSpPr>
          <p:nvPr/>
        </p:nvSpPr>
        <p:spPr bwMode="auto">
          <a:xfrm>
            <a:off x="9596687" y="3620816"/>
            <a:ext cx="713961" cy="1028700"/>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9" name="Rectangle 8">
            <a:extLst>
              <a:ext uri="{FF2B5EF4-FFF2-40B4-BE49-F238E27FC236}">
                <a16:creationId xmlns:a16="http://schemas.microsoft.com/office/drawing/2014/main" id="{C68C17EE-6CDC-4511-8FAD-FF432D3AB84C}"/>
              </a:ext>
            </a:extLst>
          </p:cNvPr>
          <p:cNvSpPr>
            <a:spLocks noChangeArrowheads="1"/>
          </p:cNvSpPr>
          <p:nvPr/>
        </p:nvSpPr>
        <p:spPr bwMode="auto">
          <a:xfrm>
            <a:off x="5544239" y="3958381"/>
            <a:ext cx="800100" cy="800100"/>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0" name="Rectangle 9">
            <a:extLst>
              <a:ext uri="{FF2B5EF4-FFF2-40B4-BE49-F238E27FC236}">
                <a16:creationId xmlns:a16="http://schemas.microsoft.com/office/drawing/2014/main" id="{E509E04F-F599-4A6F-9646-30F0B2EF9425}"/>
              </a:ext>
            </a:extLst>
          </p:cNvPr>
          <p:cNvSpPr>
            <a:spLocks noChangeArrowheads="1"/>
          </p:cNvSpPr>
          <p:nvPr/>
        </p:nvSpPr>
        <p:spPr bwMode="auto">
          <a:xfrm>
            <a:off x="5244600" y="2789926"/>
            <a:ext cx="1002038" cy="977329"/>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1" name="Rectangle 10">
            <a:extLst>
              <a:ext uri="{FF2B5EF4-FFF2-40B4-BE49-F238E27FC236}">
                <a16:creationId xmlns:a16="http://schemas.microsoft.com/office/drawing/2014/main" id="{BA263011-D292-4AB9-91E4-8439509DE3E4}"/>
              </a:ext>
            </a:extLst>
          </p:cNvPr>
          <p:cNvSpPr>
            <a:spLocks noChangeArrowheads="1"/>
          </p:cNvSpPr>
          <p:nvPr/>
        </p:nvSpPr>
        <p:spPr bwMode="auto">
          <a:xfrm>
            <a:off x="7704825" y="4710427"/>
            <a:ext cx="800100" cy="800100"/>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2" name="Rectangle 11">
            <a:extLst>
              <a:ext uri="{FF2B5EF4-FFF2-40B4-BE49-F238E27FC236}">
                <a16:creationId xmlns:a16="http://schemas.microsoft.com/office/drawing/2014/main" id="{4DC718A8-CD36-4072-8A04-9260726C720D}"/>
              </a:ext>
            </a:extLst>
          </p:cNvPr>
          <p:cNvSpPr>
            <a:spLocks noChangeArrowheads="1"/>
          </p:cNvSpPr>
          <p:nvPr/>
        </p:nvSpPr>
        <p:spPr bwMode="auto">
          <a:xfrm>
            <a:off x="5951266" y="4996177"/>
            <a:ext cx="1073316" cy="514410"/>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3" name="TextBox 12">
            <a:extLst>
              <a:ext uri="{FF2B5EF4-FFF2-40B4-BE49-F238E27FC236}">
                <a16:creationId xmlns:a16="http://schemas.microsoft.com/office/drawing/2014/main" id="{574F282D-D68C-42E3-BD50-E9A7955F8841}"/>
              </a:ext>
            </a:extLst>
          </p:cNvPr>
          <p:cNvSpPr txBox="1"/>
          <p:nvPr/>
        </p:nvSpPr>
        <p:spPr>
          <a:xfrm>
            <a:off x="9548260" y="3874872"/>
            <a:ext cx="76238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14" name="TextBox 13">
            <a:extLst>
              <a:ext uri="{FF2B5EF4-FFF2-40B4-BE49-F238E27FC236}">
                <a16:creationId xmlns:a16="http://schemas.microsoft.com/office/drawing/2014/main" id="{5A9EE304-A221-4BA4-BDF5-172A9609CEAD}"/>
              </a:ext>
            </a:extLst>
          </p:cNvPr>
          <p:cNvSpPr txBox="1"/>
          <p:nvPr/>
        </p:nvSpPr>
        <p:spPr>
          <a:xfrm>
            <a:off x="2162891" y="3874872"/>
            <a:ext cx="1618593" cy="1046440"/>
          </a:xfrm>
          <a:prstGeom prst="rect">
            <a:avLst/>
          </a:prstGeom>
          <a:noFill/>
        </p:spPr>
        <p:txBody>
          <a:bodyPr wrap="square" rtlCol="0">
            <a:spAutoFit/>
          </a:bodyPr>
          <a:lstStyle/>
          <a:p>
            <a:r>
              <a:rPr lang="ar-LB" sz="4400" dirty="0"/>
              <a:t>الهدف</a:t>
            </a:r>
            <a:r>
              <a:rPr lang="ar-LB" dirty="0"/>
              <a:t> </a:t>
            </a:r>
            <a:endParaRPr lang="en-US" dirty="0"/>
          </a:p>
        </p:txBody>
      </p:sp>
      <p:sp>
        <p:nvSpPr>
          <p:cNvPr id="15" name="TextBox 14">
            <a:extLst>
              <a:ext uri="{FF2B5EF4-FFF2-40B4-BE49-F238E27FC236}">
                <a16:creationId xmlns:a16="http://schemas.microsoft.com/office/drawing/2014/main" id="{F113E0AE-7237-46D5-A038-38D846B7A3D9}"/>
              </a:ext>
            </a:extLst>
          </p:cNvPr>
          <p:cNvSpPr txBox="1"/>
          <p:nvPr/>
        </p:nvSpPr>
        <p:spPr>
          <a:xfrm>
            <a:off x="5544239" y="2923426"/>
            <a:ext cx="76238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17" name="TextBox 16">
            <a:extLst>
              <a:ext uri="{FF2B5EF4-FFF2-40B4-BE49-F238E27FC236}">
                <a16:creationId xmlns:a16="http://schemas.microsoft.com/office/drawing/2014/main" id="{E06A5D8A-B25B-41E8-A5E9-85C2C7488C34}"/>
              </a:ext>
            </a:extLst>
          </p:cNvPr>
          <p:cNvSpPr txBox="1"/>
          <p:nvPr/>
        </p:nvSpPr>
        <p:spPr>
          <a:xfrm>
            <a:off x="9545858" y="2578749"/>
            <a:ext cx="76238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19" name="TextBox 18">
            <a:extLst>
              <a:ext uri="{FF2B5EF4-FFF2-40B4-BE49-F238E27FC236}">
                <a16:creationId xmlns:a16="http://schemas.microsoft.com/office/drawing/2014/main" id="{27690828-A02F-4666-8219-06EB7C5E2062}"/>
              </a:ext>
            </a:extLst>
          </p:cNvPr>
          <p:cNvSpPr txBox="1"/>
          <p:nvPr/>
        </p:nvSpPr>
        <p:spPr>
          <a:xfrm>
            <a:off x="7818346" y="4857811"/>
            <a:ext cx="76238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21" name="TextBox 20">
            <a:extLst>
              <a:ext uri="{FF2B5EF4-FFF2-40B4-BE49-F238E27FC236}">
                <a16:creationId xmlns:a16="http://schemas.microsoft.com/office/drawing/2014/main" id="{F14A185C-4E87-41D7-88A7-667ECFD7D013}"/>
              </a:ext>
            </a:extLst>
          </p:cNvPr>
          <p:cNvSpPr txBox="1"/>
          <p:nvPr/>
        </p:nvSpPr>
        <p:spPr>
          <a:xfrm>
            <a:off x="5613533" y="4198037"/>
            <a:ext cx="76238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23" name="TextBox 22">
            <a:extLst>
              <a:ext uri="{FF2B5EF4-FFF2-40B4-BE49-F238E27FC236}">
                <a16:creationId xmlns:a16="http://schemas.microsoft.com/office/drawing/2014/main" id="{7379DDDB-2A80-423D-B82B-E906AE189022}"/>
              </a:ext>
            </a:extLst>
          </p:cNvPr>
          <p:cNvSpPr txBox="1"/>
          <p:nvPr/>
        </p:nvSpPr>
        <p:spPr>
          <a:xfrm flipH="1">
            <a:off x="7472534" y="3710151"/>
            <a:ext cx="99327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25" name="TextBox 24">
            <a:extLst>
              <a:ext uri="{FF2B5EF4-FFF2-40B4-BE49-F238E27FC236}">
                <a16:creationId xmlns:a16="http://schemas.microsoft.com/office/drawing/2014/main" id="{48890F29-E010-4B44-8DAD-74B42E29E1D2}"/>
              </a:ext>
            </a:extLst>
          </p:cNvPr>
          <p:cNvSpPr txBox="1"/>
          <p:nvPr/>
        </p:nvSpPr>
        <p:spPr>
          <a:xfrm>
            <a:off x="7765332" y="2576168"/>
            <a:ext cx="76238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28" name="TextBox 27">
            <a:extLst>
              <a:ext uri="{FF2B5EF4-FFF2-40B4-BE49-F238E27FC236}">
                <a16:creationId xmlns:a16="http://schemas.microsoft.com/office/drawing/2014/main" id="{AED32304-31BC-4B3C-97AF-1A79E461EA46}"/>
              </a:ext>
            </a:extLst>
          </p:cNvPr>
          <p:cNvSpPr txBox="1"/>
          <p:nvPr/>
        </p:nvSpPr>
        <p:spPr>
          <a:xfrm>
            <a:off x="6147127" y="5067531"/>
            <a:ext cx="762389" cy="400110"/>
          </a:xfrm>
          <a:prstGeom prst="rect">
            <a:avLst/>
          </a:prstGeom>
          <a:noFill/>
        </p:spPr>
        <p:txBody>
          <a:bodyPr wrap="square" rtlCol="0">
            <a:spAutoFit/>
          </a:bodyPr>
          <a:lstStyle/>
          <a:p>
            <a:r>
              <a:rPr lang="ar-LB" sz="2000" dirty="0"/>
              <a:t>عمل</a:t>
            </a:r>
            <a:r>
              <a:rPr lang="ar-LB" b="1" dirty="0"/>
              <a:t> </a:t>
            </a:r>
            <a:endParaRPr lang="en-US" b="1" dirty="0"/>
          </a:p>
        </p:txBody>
      </p:sp>
      <p:sp>
        <p:nvSpPr>
          <p:cNvPr id="24" name="Subtitle 1">
            <a:extLst>
              <a:ext uri="{FF2B5EF4-FFF2-40B4-BE49-F238E27FC236}">
                <a16:creationId xmlns:a16="http://schemas.microsoft.com/office/drawing/2014/main" id="{8E068B44-9BB1-425C-9AB5-7A47BAE38337}"/>
              </a:ext>
            </a:extLst>
          </p:cNvPr>
          <p:cNvSpPr txBox="1">
            <a:spLocks/>
          </p:cNvSpPr>
          <p:nvPr/>
        </p:nvSpPr>
        <p:spPr>
          <a:xfrm>
            <a:off x="3797376" y="499889"/>
            <a:ext cx="793591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altLang="en-US" sz="4000" dirty="0">
                <a:latin typeface="Calibri" charset="0"/>
                <a:cs typeface="+mn-cs"/>
              </a:rPr>
              <a:t>ما هي الحملة الاستراتيجية؟</a:t>
            </a:r>
            <a:endParaRPr lang="en-US" altLang="en-US" sz="4000" dirty="0">
              <a:latin typeface="Calibri" charset="0"/>
              <a:cs typeface="+mn-cs"/>
            </a:endParaRPr>
          </a:p>
          <a:p>
            <a:endParaRPr lang="en-US" dirty="0"/>
          </a:p>
        </p:txBody>
      </p:sp>
    </p:spTree>
    <p:extLst>
      <p:ext uri="{BB962C8B-B14F-4D97-AF65-F5344CB8AC3E}">
        <p14:creationId xmlns:p14="http://schemas.microsoft.com/office/powerpoint/2010/main" val="39938025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ED4F324D-B5ED-4087-A131-A852C016178A}"/>
              </a:ext>
            </a:extLst>
          </p:cNvPr>
          <p:cNvSpPr txBox="1">
            <a:spLocks noChangeArrowheads="1"/>
          </p:cNvSpPr>
          <p:nvPr/>
        </p:nvSpPr>
        <p:spPr bwMode="auto">
          <a:xfrm>
            <a:off x="262759" y="2140224"/>
            <a:ext cx="6655631"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anose="02020603050405020304" pitchFamily="18"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9pPr>
          </a:lstStyle>
          <a:p>
            <a:pPr marL="0" indent="0" algn="r" rtl="1">
              <a:buNone/>
            </a:pPr>
            <a:r>
              <a:rPr lang="ar-LB" altLang="en-US" sz="3200" dirty="0">
                <a:solidFill>
                  <a:srgbClr val="002060"/>
                </a:solidFill>
                <a:latin typeface="Tahoma" panose="020B0604030504040204" pitchFamily="34" charset="0"/>
                <a:ea typeface="Tahoma" panose="020B0604030504040204" pitchFamily="34" charset="0"/>
                <a:cs typeface="+mj-cs"/>
              </a:rPr>
              <a:t>في حملة إستراتيجية، جميع الأعمال التي نقوم بها تساعدنا على تحقيق هدف الحملة التي نعمل لأجلها.</a:t>
            </a:r>
            <a:endParaRPr lang="en-US" altLang="en-US" sz="3200" dirty="0">
              <a:solidFill>
                <a:srgbClr val="002060"/>
              </a:solidFill>
              <a:latin typeface="Tahoma" panose="020B0604030504040204" pitchFamily="34" charset="0"/>
              <a:ea typeface="Tahoma" panose="020B0604030504040204" pitchFamily="34" charset="0"/>
              <a:cs typeface="+mj-cs"/>
            </a:endParaRPr>
          </a:p>
        </p:txBody>
      </p:sp>
      <p:sp>
        <p:nvSpPr>
          <p:cNvPr id="5" name="Rectangle 4">
            <a:extLst>
              <a:ext uri="{FF2B5EF4-FFF2-40B4-BE49-F238E27FC236}">
                <a16:creationId xmlns:a16="http://schemas.microsoft.com/office/drawing/2014/main" id="{3ED7253B-D37A-440F-9C59-567D6B5FC0D0}"/>
              </a:ext>
            </a:extLst>
          </p:cNvPr>
          <p:cNvSpPr/>
          <p:nvPr/>
        </p:nvSpPr>
        <p:spPr>
          <a:xfrm>
            <a:off x="1057768" y="5391860"/>
            <a:ext cx="6096000" cy="523220"/>
          </a:xfrm>
          <a:prstGeom prst="rect">
            <a:avLst/>
          </a:prstGeom>
          <a:solidFill>
            <a:srgbClr val="FF9900"/>
          </a:solidFill>
        </p:spPr>
        <p:txBody>
          <a:bodyPr>
            <a:spAutoFit/>
          </a:bodyPr>
          <a:lstStyle/>
          <a:p>
            <a:pPr lvl="1" algn="ctr" rtl="1"/>
            <a:r>
              <a:rPr lang="ar-LB" altLang="en-US" sz="2800" b="1" dirty="0">
                <a:solidFill>
                  <a:srgbClr val="002060"/>
                </a:solidFill>
                <a:latin typeface="Calibri" panose="020F0502020204030204" pitchFamily="34" charset="0"/>
              </a:rPr>
              <a:t>أعمال امخطط لها لتحقيق الهدف</a:t>
            </a:r>
            <a:endParaRPr lang="en-US" altLang="en-US" sz="2800" b="1" dirty="0">
              <a:solidFill>
                <a:srgbClr val="FFFF00"/>
              </a:solidFill>
              <a:latin typeface="Calibri" panose="020F0502020204030204" pitchFamily="34" charset="0"/>
            </a:endParaRPr>
          </a:p>
        </p:txBody>
      </p:sp>
      <p:sp>
        <p:nvSpPr>
          <p:cNvPr id="6" name="Rectangle 5">
            <a:extLst>
              <a:ext uri="{FF2B5EF4-FFF2-40B4-BE49-F238E27FC236}">
                <a16:creationId xmlns:a16="http://schemas.microsoft.com/office/drawing/2014/main" id="{39C10A86-D2F0-44F8-B172-4AC30E9C6FF8}"/>
              </a:ext>
            </a:extLst>
          </p:cNvPr>
          <p:cNvSpPr>
            <a:spLocks noChangeArrowheads="1"/>
          </p:cNvSpPr>
          <p:nvPr/>
        </p:nvSpPr>
        <p:spPr bwMode="auto">
          <a:xfrm>
            <a:off x="7272069" y="1647644"/>
            <a:ext cx="4919932" cy="4675517"/>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7" name="Rectangle 6">
            <a:extLst>
              <a:ext uri="{FF2B5EF4-FFF2-40B4-BE49-F238E27FC236}">
                <a16:creationId xmlns:a16="http://schemas.microsoft.com/office/drawing/2014/main" id="{533F9C34-C0D0-493A-A060-5A1A0712AA9A}"/>
              </a:ext>
            </a:extLst>
          </p:cNvPr>
          <p:cNvSpPr>
            <a:spLocks noChangeArrowheads="1"/>
          </p:cNvSpPr>
          <p:nvPr/>
        </p:nvSpPr>
        <p:spPr bwMode="auto">
          <a:xfrm>
            <a:off x="8532568" y="1649091"/>
            <a:ext cx="2587499" cy="1922875"/>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8" name="Rectangle 7">
            <a:extLst>
              <a:ext uri="{FF2B5EF4-FFF2-40B4-BE49-F238E27FC236}">
                <a16:creationId xmlns:a16="http://schemas.microsoft.com/office/drawing/2014/main" id="{96F4DF42-8743-441B-AC9C-8A287947FDF2}"/>
              </a:ext>
            </a:extLst>
          </p:cNvPr>
          <p:cNvSpPr>
            <a:spLocks noChangeArrowheads="1"/>
          </p:cNvSpPr>
          <p:nvPr/>
        </p:nvSpPr>
        <p:spPr bwMode="auto">
          <a:xfrm>
            <a:off x="9912037" y="3474801"/>
            <a:ext cx="2298358" cy="1472763"/>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9" name="Rectangle 8">
            <a:extLst>
              <a:ext uri="{FF2B5EF4-FFF2-40B4-BE49-F238E27FC236}">
                <a16:creationId xmlns:a16="http://schemas.microsoft.com/office/drawing/2014/main" id="{61DD73E8-D214-41C4-AA63-5C2182788A67}"/>
              </a:ext>
            </a:extLst>
          </p:cNvPr>
          <p:cNvSpPr>
            <a:spLocks noChangeArrowheads="1"/>
          </p:cNvSpPr>
          <p:nvPr/>
        </p:nvSpPr>
        <p:spPr bwMode="auto">
          <a:xfrm>
            <a:off x="7260712" y="2492400"/>
            <a:ext cx="1260499" cy="3025531"/>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0" name="Rectangle 9">
            <a:extLst>
              <a:ext uri="{FF2B5EF4-FFF2-40B4-BE49-F238E27FC236}">
                <a16:creationId xmlns:a16="http://schemas.microsoft.com/office/drawing/2014/main" id="{678F12F6-7097-493E-A20C-5402230533E4}"/>
              </a:ext>
            </a:extLst>
          </p:cNvPr>
          <p:cNvSpPr>
            <a:spLocks noChangeArrowheads="1"/>
          </p:cNvSpPr>
          <p:nvPr/>
        </p:nvSpPr>
        <p:spPr bwMode="auto">
          <a:xfrm>
            <a:off x="7242317" y="1652862"/>
            <a:ext cx="1376165" cy="974724"/>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1" name="Rectangle 1">
            <a:extLst>
              <a:ext uri="{FF2B5EF4-FFF2-40B4-BE49-F238E27FC236}">
                <a16:creationId xmlns:a16="http://schemas.microsoft.com/office/drawing/2014/main" id="{3AD834AB-C248-4D91-8326-A6EAC0E54FCC}"/>
              </a:ext>
            </a:extLst>
          </p:cNvPr>
          <p:cNvSpPr txBox="1">
            <a:spLocks noChangeArrowheads="1"/>
          </p:cNvSpPr>
          <p:nvPr/>
        </p:nvSpPr>
        <p:spPr bwMode="auto">
          <a:xfrm>
            <a:off x="10632591" y="5396603"/>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12" name="Rectangle 1">
            <a:extLst>
              <a:ext uri="{FF2B5EF4-FFF2-40B4-BE49-F238E27FC236}">
                <a16:creationId xmlns:a16="http://schemas.microsoft.com/office/drawing/2014/main" id="{364B851A-F6D6-467B-B270-E6E7C3A3E406}"/>
              </a:ext>
            </a:extLst>
          </p:cNvPr>
          <p:cNvSpPr txBox="1">
            <a:spLocks noChangeArrowheads="1"/>
          </p:cNvSpPr>
          <p:nvPr/>
        </p:nvSpPr>
        <p:spPr bwMode="auto">
          <a:xfrm>
            <a:off x="8656647" y="3960549"/>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13" name="Rectangle 1">
            <a:extLst>
              <a:ext uri="{FF2B5EF4-FFF2-40B4-BE49-F238E27FC236}">
                <a16:creationId xmlns:a16="http://schemas.microsoft.com/office/drawing/2014/main" id="{DAE8918B-13B3-4417-A3D5-2E7A30215AEC}"/>
              </a:ext>
            </a:extLst>
          </p:cNvPr>
          <p:cNvSpPr txBox="1">
            <a:spLocks noChangeArrowheads="1"/>
          </p:cNvSpPr>
          <p:nvPr/>
        </p:nvSpPr>
        <p:spPr bwMode="auto">
          <a:xfrm>
            <a:off x="7675318" y="5632756"/>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14" name="Rectangle 13">
            <a:extLst>
              <a:ext uri="{FF2B5EF4-FFF2-40B4-BE49-F238E27FC236}">
                <a16:creationId xmlns:a16="http://schemas.microsoft.com/office/drawing/2014/main" id="{1B08CD08-E6AC-4BB6-AB19-4A360DD6A7DD}"/>
              </a:ext>
            </a:extLst>
          </p:cNvPr>
          <p:cNvSpPr>
            <a:spLocks noChangeArrowheads="1"/>
          </p:cNvSpPr>
          <p:nvPr/>
        </p:nvSpPr>
        <p:spPr bwMode="auto">
          <a:xfrm>
            <a:off x="9096106" y="4947564"/>
            <a:ext cx="3095894" cy="1325009"/>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5" name="Rectangle 14">
            <a:extLst>
              <a:ext uri="{FF2B5EF4-FFF2-40B4-BE49-F238E27FC236}">
                <a16:creationId xmlns:a16="http://schemas.microsoft.com/office/drawing/2014/main" id="{01DBFA24-9C7B-4341-B250-F06541BA7D79}"/>
              </a:ext>
            </a:extLst>
          </p:cNvPr>
          <p:cNvSpPr>
            <a:spLocks noChangeArrowheads="1"/>
          </p:cNvSpPr>
          <p:nvPr/>
        </p:nvSpPr>
        <p:spPr bwMode="auto">
          <a:xfrm>
            <a:off x="7273689" y="5517931"/>
            <a:ext cx="1875496" cy="792699"/>
          </a:xfrm>
          <a:prstGeom prst="rect">
            <a:avLst/>
          </a:prstGeom>
          <a:solidFill>
            <a:srgbClr val="FC8604"/>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16" name="Rectangle 1">
            <a:extLst>
              <a:ext uri="{FF2B5EF4-FFF2-40B4-BE49-F238E27FC236}">
                <a16:creationId xmlns:a16="http://schemas.microsoft.com/office/drawing/2014/main" id="{320BB7A0-C61B-49B7-8560-9A748999806F}"/>
              </a:ext>
            </a:extLst>
          </p:cNvPr>
          <p:cNvSpPr txBox="1">
            <a:spLocks noChangeArrowheads="1"/>
          </p:cNvSpPr>
          <p:nvPr/>
        </p:nvSpPr>
        <p:spPr bwMode="auto">
          <a:xfrm>
            <a:off x="7762288" y="5657368"/>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17" name="Rectangle 1">
            <a:extLst>
              <a:ext uri="{FF2B5EF4-FFF2-40B4-BE49-F238E27FC236}">
                <a16:creationId xmlns:a16="http://schemas.microsoft.com/office/drawing/2014/main" id="{A6DB18F4-6C88-4C13-BEF2-48F88A9ED09F}"/>
              </a:ext>
            </a:extLst>
          </p:cNvPr>
          <p:cNvSpPr txBox="1">
            <a:spLocks noChangeArrowheads="1"/>
          </p:cNvSpPr>
          <p:nvPr/>
        </p:nvSpPr>
        <p:spPr bwMode="auto">
          <a:xfrm>
            <a:off x="7457369" y="3671077"/>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18" name="Rectangle 1">
            <a:extLst>
              <a:ext uri="{FF2B5EF4-FFF2-40B4-BE49-F238E27FC236}">
                <a16:creationId xmlns:a16="http://schemas.microsoft.com/office/drawing/2014/main" id="{6D1EFCF0-D50A-4EF7-BFA4-108BA3C0BA28}"/>
              </a:ext>
            </a:extLst>
          </p:cNvPr>
          <p:cNvSpPr txBox="1">
            <a:spLocks noChangeArrowheads="1"/>
          </p:cNvSpPr>
          <p:nvPr/>
        </p:nvSpPr>
        <p:spPr bwMode="auto">
          <a:xfrm>
            <a:off x="7501774" y="1981878"/>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19" name="Rectangle 1">
            <a:extLst>
              <a:ext uri="{FF2B5EF4-FFF2-40B4-BE49-F238E27FC236}">
                <a16:creationId xmlns:a16="http://schemas.microsoft.com/office/drawing/2014/main" id="{3C991BF9-64DA-4981-8E73-95FD82B4BB5A}"/>
              </a:ext>
            </a:extLst>
          </p:cNvPr>
          <p:cNvSpPr txBox="1">
            <a:spLocks noChangeArrowheads="1"/>
          </p:cNvSpPr>
          <p:nvPr/>
        </p:nvSpPr>
        <p:spPr bwMode="auto">
          <a:xfrm>
            <a:off x="10893366" y="4011862"/>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20" name="Rectangle 1">
            <a:extLst>
              <a:ext uri="{FF2B5EF4-FFF2-40B4-BE49-F238E27FC236}">
                <a16:creationId xmlns:a16="http://schemas.microsoft.com/office/drawing/2014/main" id="{38C51C54-FBD7-4011-83FD-1ABBAF7C30B6}"/>
              </a:ext>
            </a:extLst>
          </p:cNvPr>
          <p:cNvSpPr txBox="1">
            <a:spLocks noChangeArrowheads="1"/>
          </p:cNvSpPr>
          <p:nvPr/>
        </p:nvSpPr>
        <p:spPr bwMode="auto">
          <a:xfrm>
            <a:off x="9610525" y="2231671"/>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21" name="Rectangle 1">
            <a:extLst>
              <a:ext uri="{FF2B5EF4-FFF2-40B4-BE49-F238E27FC236}">
                <a16:creationId xmlns:a16="http://schemas.microsoft.com/office/drawing/2014/main" id="{8EF56CBD-4C47-465C-B7E1-14B4B60AC843}"/>
              </a:ext>
            </a:extLst>
          </p:cNvPr>
          <p:cNvSpPr txBox="1">
            <a:spLocks noChangeArrowheads="1"/>
          </p:cNvSpPr>
          <p:nvPr/>
        </p:nvSpPr>
        <p:spPr bwMode="auto">
          <a:xfrm>
            <a:off x="11321991" y="2305168"/>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
        <p:nvSpPr>
          <p:cNvPr id="22" name="Rectangle 1">
            <a:extLst>
              <a:ext uri="{FF2B5EF4-FFF2-40B4-BE49-F238E27FC236}">
                <a16:creationId xmlns:a16="http://schemas.microsoft.com/office/drawing/2014/main" id="{7D33296C-8ADA-4B3D-AB81-C50EB9CFF5E3}"/>
              </a:ext>
            </a:extLst>
          </p:cNvPr>
          <p:cNvSpPr txBox="1">
            <a:spLocks noChangeArrowheads="1"/>
          </p:cNvSpPr>
          <p:nvPr/>
        </p:nvSpPr>
        <p:spPr bwMode="auto">
          <a:xfrm>
            <a:off x="10467775" y="5364738"/>
            <a:ext cx="857250" cy="628650"/>
          </a:xfrm>
          <a:prstGeom prst="rect">
            <a:avLst/>
          </a:prstGeom>
          <a:noFill/>
          <a:ln w="9525">
            <a:noFill/>
            <a:round/>
            <a:headEnd/>
            <a:tailEnd/>
          </a:ln>
        </p:spPr>
        <p:txBody>
          <a:bodyPr lIns="0" tIns="0" rIns="0" bIns="0" anchor="ctr"/>
          <a:lstStyle/>
          <a:p>
            <a:pPr algn="ctr">
              <a:lnSpc>
                <a:spcPct val="75000"/>
              </a:lnSpc>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00" b="1" kern="0" dirty="0">
                <a:solidFill>
                  <a:srgbClr val="000000"/>
                </a:solidFill>
                <a:latin typeface="Corbel" pitchFamily="34" charset="0"/>
                <a:ea typeface="+mj-ea"/>
                <a:cs typeface="+mj-cs"/>
              </a:rPr>
              <a:t>عمل</a:t>
            </a:r>
            <a:endParaRPr lang="en-GB" sz="2400" b="1" kern="0" dirty="0">
              <a:solidFill>
                <a:srgbClr val="000000"/>
              </a:solidFill>
              <a:latin typeface="Corbel" pitchFamily="34" charset="0"/>
              <a:ea typeface="+mj-ea"/>
              <a:cs typeface="+mj-cs"/>
            </a:endParaRPr>
          </a:p>
        </p:txBody>
      </p:sp>
    </p:spTree>
    <p:extLst>
      <p:ext uri="{BB962C8B-B14F-4D97-AF65-F5344CB8AC3E}">
        <p14:creationId xmlns:p14="http://schemas.microsoft.com/office/powerpoint/2010/main" val="29579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1.66667E-6 1.11111E-6 L 0.4625 -0.06111 " pathEditMode="relative" rAng="0" ptsTypes="AA">
                                      <p:cBhvr>
                                        <p:cTn id="6" dur="2000" spd="-100000" fill="hold"/>
                                        <p:tgtEl>
                                          <p:spTgt spid="11"/>
                                        </p:tgtEl>
                                        <p:attrNameLst>
                                          <p:attrName>ppt_x</p:attrName>
                                          <p:attrName>ppt_y</p:attrName>
                                        </p:attrNameLst>
                                      </p:cBhvr>
                                      <p:rCtr x="23125" y="-3056"/>
                                    </p:animMotion>
                                  </p:childTnLst>
                                </p:cTn>
                              </p:par>
                              <p:par>
                                <p:cTn id="7" presetID="63" presetClass="path" presetSubtype="0" accel="50000" decel="50000" fill="hold" grpId="0" nodeType="withEffect">
                                  <p:stCondLst>
                                    <p:cond delay="0"/>
                                  </p:stCondLst>
                                  <p:childTnLst>
                                    <p:animMotion origin="layout" path="M -2.29167E-6 3.7037E-7 L 0.4625 -0.06111 " pathEditMode="relative" rAng="0" ptsTypes="AA">
                                      <p:cBhvr>
                                        <p:cTn id="8" dur="2000" spd="-100000" fill="hold"/>
                                        <p:tgtEl>
                                          <p:spTgt spid="12"/>
                                        </p:tgtEl>
                                        <p:attrNameLst>
                                          <p:attrName>ppt_x</p:attrName>
                                          <p:attrName>ppt_y</p:attrName>
                                        </p:attrNameLst>
                                      </p:cBhvr>
                                      <p:rCtr x="23125" y="-3056"/>
                                    </p:animMotion>
                                  </p:childTnLst>
                                </p:cTn>
                              </p:par>
                              <p:par>
                                <p:cTn id="9" presetID="63" presetClass="path" presetSubtype="0" accel="50000" decel="50000" fill="hold" grpId="0" nodeType="withEffect">
                                  <p:stCondLst>
                                    <p:cond delay="0"/>
                                  </p:stCondLst>
                                  <p:childTnLst>
                                    <p:animMotion origin="layout" path="M -3.54167E-6 3.7037E-7 L 0.4625 -0.06111 " pathEditMode="relative" rAng="0" ptsTypes="AA">
                                      <p:cBhvr>
                                        <p:cTn id="10" dur="2000" spd="-100000" fill="hold"/>
                                        <p:tgtEl>
                                          <p:spTgt spid="13"/>
                                        </p:tgtEl>
                                        <p:attrNameLst>
                                          <p:attrName>ppt_x</p:attrName>
                                          <p:attrName>ppt_y</p:attrName>
                                        </p:attrNameLst>
                                      </p:cBhvr>
                                      <p:rCtr x="23125" y="-3056"/>
                                    </p:animMotion>
                                  </p:childTnLst>
                                </p:cTn>
                              </p:par>
                              <p:par>
                                <p:cTn id="11" presetID="63" presetClass="path" presetSubtype="0" accel="50000" decel="50000" fill="hold" grpId="0" nodeType="withEffect">
                                  <p:stCondLst>
                                    <p:cond delay="0"/>
                                  </p:stCondLst>
                                  <p:childTnLst>
                                    <p:animMotion origin="layout" path="M -2.29167E-6 3.7037E-7 L 0.4625 -0.06111 " pathEditMode="relative" rAng="0" ptsTypes="AA">
                                      <p:cBhvr>
                                        <p:cTn id="12" dur="2000" spd="-100000" fill="hold"/>
                                        <p:tgtEl>
                                          <p:spTgt spid="16"/>
                                        </p:tgtEl>
                                        <p:attrNameLst>
                                          <p:attrName>ppt_x</p:attrName>
                                          <p:attrName>ppt_y</p:attrName>
                                        </p:attrNameLst>
                                      </p:cBhvr>
                                      <p:rCtr x="23125" y="-3056"/>
                                    </p:animMotion>
                                  </p:childTnLst>
                                </p:cTn>
                              </p:par>
                              <p:par>
                                <p:cTn id="13" presetID="63" presetClass="path" presetSubtype="0" accel="50000" decel="50000" fill="hold" grpId="0" nodeType="withEffect">
                                  <p:stCondLst>
                                    <p:cond delay="0"/>
                                  </p:stCondLst>
                                  <p:childTnLst>
                                    <p:animMotion origin="layout" path="M -2.29167E-6 3.7037E-7 L 0.4625 -0.06111 " pathEditMode="relative" rAng="0" ptsTypes="AA">
                                      <p:cBhvr>
                                        <p:cTn id="14" dur="2000" spd="-100000" fill="hold"/>
                                        <p:tgtEl>
                                          <p:spTgt spid="17"/>
                                        </p:tgtEl>
                                        <p:attrNameLst>
                                          <p:attrName>ppt_x</p:attrName>
                                          <p:attrName>ppt_y</p:attrName>
                                        </p:attrNameLst>
                                      </p:cBhvr>
                                      <p:rCtr x="23125" y="-3056"/>
                                    </p:animMotion>
                                  </p:childTnLst>
                                </p:cTn>
                              </p:par>
                              <p:par>
                                <p:cTn id="15" presetID="63" presetClass="path" presetSubtype="0" accel="50000" decel="50000" fill="hold" grpId="0" nodeType="withEffect">
                                  <p:stCondLst>
                                    <p:cond delay="0"/>
                                  </p:stCondLst>
                                  <p:childTnLst>
                                    <p:animMotion origin="layout" path="M -2.29167E-6 3.7037E-7 L 0.4625 -0.06111 " pathEditMode="relative" rAng="0" ptsTypes="AA">
                                      <p:cBhvr>
                                        <p:cTn id="16" dur="2000" spd="-100000" fill="hold"/>
                                        <p:tgtEl>
                                          <p:spTgt spid="18"/>
                                        </p:tgtEl>
                                        <p:attrNameLst>
                                          <p:attrName>ppt_x</p:attrName>
                                          <p:attrName>ppt_y</p:attrName>
                                        </p:attrNameLst>
                                      </p:cBhvr>
                                      <p:rCtr x="23125" y="-3056"/>
                                    </p:animMotion>
                                  </p:childTnLst>
                                </p:cTn>
                              </p:par>
                              <p:par>
                                <p:cTn id="17" presetID="63" presetClass="path" presetSubtype="0" accel="50000" decel="50000" fill="hold" grpId="0" nodeType="withEffect">
                                  <p:stCondLst>
                                    <p:cond delay="0"/>
                                  </p:stCondLst>
                                  <p:childTnLst>
                                    <p:animMotion origin="layout" path="M -2.29167E-6 3.7037E-7 L 0.4625 -0.06111 " pathEditMode="relative" rAng="0" ptsTypes="AA">
                                      <p:cBhvr>
                                        <p:cTn id="18" dur="2000" spd="-100000" fill="hold"/>
                                        <p:tgtEl>
                                          <p:spTgt spid="19"/>
                                        </p:tgtEl>
                                        <p:attrNameLst>
                                          <p:attrName>ppt_x</p:attrName>
                                          <p:attrName>ppt_y</p:attrName>
                                        </p:attrNameLst>
                                      </p:cBhvr>
                                      <p:rCtr x="23125" y="-3056"/>
                                    </p:animMotion>
                                  </p:childTnLst>
                                </p:cTn>
                              </p:par>
                              <p:par>
                                <p:cTn id="19" presetID="63" presetClass="path" presetSubtype="0" accel="50000" decel="50000" fill="hold" grpId="0" nodeType="withEffect">
                                  <p:stCondLst>
                                    <p:cond delay="0"/>
                                  </p:stCondLst>
                                  <p:childTnLst>
                                    <p:animMotion origin="layout" path="M -2.29167E-6 3.7037E-7 L 0.4625 -0.06111 " pathEditMode="relative" rAng="0" ptsTypes="AA">
                                      <p:cBhvr>
                                        <p:cTn id="20" dur="2000" spd="-100000" fill="hold"/>
                                        <p:tgtEl>
                                          <p:spTgt spid="20"/>
                                        </p:tgtEl>
                                        <p:attrNameLst>
                                          <p:attrName>ppt_x</p:attrName>
                                          <p:attrName>ppt_y</p:attrName>
                                        </p:attrNameLst>
                                      </p:cBhvr>
                                      <p:rCtr x="23125" y="-3056"/>
                                    </p:animMotion>
                                  </p:childTnLst>
                                </p:cTn>
                              </p:par>
                              <p:par>
                                <p:cTn id="21" presetID="63" presetClass="path" presetSubtype="0" accel="50000" decel="50000" fill="hold" grpId="0" nodeType="withEffect">
                                  <p:stCondLst>
                                    <p:cond delay="0"/>
                                  </p:stCondLst>
                                  <p:childTnLst>
                                    <p:animMotion origin="layout" path="M -2.29167E-6 3.7037E-7 L 0.4625 -0.06111 " pathEditMode="relative" rAng="0" ptsTypes="AA">
                                      <p:cBhvr>
                                        <p:cTn id="22" dur="2000" spd="-100000" fill="hold"/>
                                        <p:tgtEl>
                                          <p:spTgt spid="21"/>
                                        </p:tgtEl>
                                        <p:attrNameLst>
                                          <p:attrName>ppt_x</p:attrName>
                                          <p:attrName>ppt_y</p:attrName>
                                        </p:attrNameLst>
                                      </p:cBhvr>
                                      <p:rCtr x="23125" y="-3056"/>
                                    </p:animMotion>
                                  </p:childTnLst>
                                </p:cTn>
                              </p:par>
                              <p:par>
                                <p:cTn id="23" presetID="63" presetClass="path" presetSubtype="0" accel="50000" decel="50000" fill="hold" grpId="0" nodeType="withEffect">
                                  <p:stCondLst>
                                    <p:cond delay="0"/>
                                  </p:stCondLst>
                                  <p:childTnLst>
                                    <p:animMotion origin="layout" path="M -2.29167E-6 3.7037E-7 L 0.4625 -0.06111 " pathEditMode="relative" rAng="0" ptsTypes="AA">
                                      <p:cBhvr>
                                        <p:cTn id="24" dur="2000" spd="-100000" fill="hold"/>
                                        <p:tgtEl>
                                          <p:spTgt spid="22"/>
                                        </p:tgtEl>
                                        <p:attrNameLst>
                                          <p:attrName>ppt_x</p:attrName>
                                          <p:attrName>ppt_y</p:attrName>
                                        </p:attrNameLst>
                                      </p:cBhvr>
                                      <p:rCtr x="23125"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7" grpId="0"/>
      <p:bldP spid="18" grpId="0"/>
      <p:bldP spid="19" grpId="0"/>
      <p:bldP spid="20" grpId="0"/>
      <p:bldP spid="21" grpId="0"/>
      <p:bldP spid="2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2AB1A-4D45-4EBB-A054-C335AA425044}"/>
              </a:ext>
            </a:extLst>
          </p:cNvPr>
          <p:cNvSpPr>
            <a:spLocks noGrp="1"/>
          </p:cNvSpPr>
          <p:nvPr>
            <p:ph type="title"/>
          </p:nvPr>
        </p:nvSpPr>
        <p:spPr/>
        <p:txBody>
          <a:bodyPr/>
          <a:lstStyle/>
          <a:p>
            <a:r>
              <a:rPr lang="ar-SA" sz="4000" dirty="0"/>
              <a:t>حملات التوعية</a:t>
            </a:r>
            <a:r>
              <a:rPr lang="ar-SA" dirty="0"/>
              <a:t> </a:t>
            </a:r>
            <a:endParaRPr lang="en-US" dirty="0"/>
          </a:p>
        </p:txBody>
      </p:sp>
      <p:sp>
        <p:nvSpPr>
          <p:cNvPr id="3" name="Content Placeholder 2">
            <a:extLst>
              <a:ext uri="{FF2B5EF4-FFF2-40B4-BE49-F238E27FC236}">
                <a16:creationId xmlns:a16="http://schemas.microsoft.com/office/drawing/2014/main" id="{CEE3D0D4-7C8F-474A-B0BB-5E351B3B2437}"/>
              </a:ext>
            </a:extLst>
          </p:cNvPr>
          <p:cNvSpPr>
            <a:spLocks noGrp="1"/>
          </p:cNvSpPr>
          <p:nvPr>
            <p:ph idx="1"/>
          </p:nvPr>
        </p:nvSpPr>
        <p:spPr>
          <a:xfrm>
            <a:off x="3597966" y="2126159"/>
            <a:ext cx="8594034" cy="1824238"/>
          </a:xfrm>
        </p:spPr>
        <p:txBody>
          <a:bodyPr>
            <a:normAutofit/>
          </a:bodyPr>
          <a:lstStyle/>
          <a:p>
            <a:pPr marL="0" indent="0" algn="ctr" rtl="1">
              <a:buNone/>
            </a:pPr>
            <a:r>
              <a:rPr lang="ar-SA" sz="2800" dirty="0">
                <a:solidFill>
                  <a:srgbClr val="002F6B"/>
                </a:solidFill>
              </a:rPr>
              <a:t>جهد مستدام </a:t>
            </a:r>
            <a:r>
              <a:rPr lang="ar-SA" sz="2800" b="1" dirty="0">
                <a:solidFill>
                  <a:srgbClr val="002F6B"/>
                </a:solidFill>
              </a:rPr>
              <a:t>لتثقيف الأفراد </a:t>
            </a:r>
            <a:r>
              <a:rPr lang="ar-SA" sz="2800" dirty="0">
                <a:solidFill>
                  <a:srgbClr val="002F6B"/>
                </a:solidFill>
              </a:rPr>
              <a:t>وزيادة </a:t>
            </a:r>
            <a:r>
              <a:rPr lang="ar-LB" sz="2800" dirty="0">
                <a:solidFill>
                  <a:srgbClr val="002F6B"/>
                </a:solidFill>
              </a:rPr>
              <a:t>و</a:t>
            </a:r>
            <a:r>
              <a:rPr lang="ar-SA" sz="2800" dirty="0">
                <a:solidFill>
                  <a:srgbClr val="002F6B"/>
                </a:solidFill>
              </a:rPr>
              <a:t>عيهم</a:t>
            </a:r>
            <a:r>
              <a:rPr lang="ar-LB" sz="2800" dirty="0">
                <a:solidFill>
                  <a:srgbClr val="002F6B"/>
                </a:solidFill>
              </a:rPr>
              <a:t> </a:t>
            </a:r>
            <a:r>
              <a:rPr lang="ar-SA" sz="2800" dirty="0">
                <a:solidFill>
                  <a:srgbClr val="002F6B"/>
                </a:solidFill>
              </a:rPr>
              <a:t> العام حول </a:t>
            </a:r>
            <a:r>
              <a:rPr lang="ar-SA" sz="2800" b="1" dirty="0">
                <a:solidFill>
                  <a:srgbClr val="002F6B"/>
                </a:solidFill>
              </a:rPr>
              <a:t>قضية محددة</a:t>
            </a:r>
            <a:r>
              <a:rPr lang="ar-LB" sz="2800" b="1" dirty="0">
                <a:solidFill>
                  <a:srgbClr val="002F6B"/>
                </a:solidFill>
              </a:rPr>
              <a:t> </a:t>
            </a:r>
            <a:r>
              <a:rPr lang="ar-LB" sz="2800" dirty="0">
                <a:solidFill>
                  <a:srgbClr val="002F6B"/>
                </a:solidFill>
              </a:rPr>
              <a:t>بهدف </a:t>
            </a:r>
            <a:r>
              <a:rPr lang="ar-SA" sz="2800" b="1" dirty="0">
                <a:solidFill>
                  <a:srgbClr val="002F6B"/>
                </a:solidFill>
              </a:rPr>
              <a:t>تضييق فجوة</a:t>
            </a:r>
            <a:r>
              <a:rPr lang="ar-LB" sz="2800" b="1" dirty="0">
                <a:solidFill>
                  <a:srgbClr val="002F6B"/>
                </a:solidFill>
              </a:rPr>
              <a:t> </a:t>
            </a:r>
            <a:r>
              <a:rPr lang="ar-LB" sz="2800" dirty="0">
                <a:solidFill>
                  <a:srgbClr val="002F6B"/>
                </a:solidFill>
              </a:rPr>
              <a:t>معينة </a:t>
            </a:r>
            <a:r>
              <a:rPr lang="ar-LB" sz="2800" b="1" dirty="0">
                <a:solidFill>
                  <a:srgbClr val="002F6B"/>
                </a:solidFill>
              </a:rPr>
              <a:t>وخلق اهتمام مجتمعي </a:t>
            </a:r>
            <a:r>
              <a:rPr lang="ar-LB" sz="2800" dirty="0">
                <a:solidFill>
                  <a:srgbClr val="002F6B"/>
                </a:solidFill>
              </a:rPr>
              <a:t>بمسألة ما</a:t>
            </a:r>
          </a:p>
          <a:p>
            <a:pPr marL="0" indent="0" algn="ctr" rtl="1">
              <a:buNone/>
            </a:pPr>
            <a:endParaRPr lang="ar-LB" sz="2800" dirty="0">
              <a:solidFill>
                <a:srgbClr val="002F6B"/>
              </a:solidFill>
            </a:endParaRPr>
          </a:p>
          <a:p>
            <a:pPr marL="0" indent="0" algn="ctr" rtl="1">
              <a:buNone/>
            </a:pPr>
            <a:endParaRPr lang="en-US" sz="2800" dirty="0">
              <a:solidFill>
                <a:srgbClr val="002F6B"/>
              </a:solidFill>
            </a:endParaRPr>
          </a:p>
        </p:txBody>
      </p:sp>
      <p:pic>
        <p:nvPicPr>
          <p:cNvPr id="5" name="Picture 4">
            <a:extLst>
              <a:ext uri="{FF2B5EF4-FFF2-40B4-BE49-F238E27FC236}">
                <a16:creationId xmlns:a16="http://schemas.microsoft.com/office/drawing/2014/main" id="{70CCC4E5-D0C5-4E69-9581-A04BF592A472}"/>
              </a:ext>
            </a:extLst>
          </p:cNvPr>
          <p:cNvPicPr>
            <a:picLocks noChangeAspect="1"/>
          </p:cNvPicPr>
          <p:nvPr/>
        </p:nvPicPr>
        <p:blipFill>
          <a:blip r:embed="rId2"/>
          <a:stretch>
            <a:fillRect/>
          </a:stretch>
        </p:blipFill>
        <p:spPr>
          <a:xfrm>
            <a:off x="0" y="1353033"/>
            <a:ext cx="3597965" cy="4807302"/>
          </a:xfrm>
          <a:prstGeom prst="rect">
            <a:avLst/>
          </a:prstGeom>
        </p:spPr>
      </p:pic>
    </p:spTree>
    <p:extLst>
      <p:ext uri="{BB962C8B-B14F-4D97-AF65-F5344CB8AC3E}">
        <p14:creationId xmlns:p14="http://schemas.microsoft.com/office/powerpoint/2010/main" val="18670049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E8F0-ECE5-49CC-B9AD-B5C980FD34DD}"/>
              </a:ext>
            </a:extLst>
          </p:cNvPr>
          <p:cNvSpPr>
            <a:spLocks noGrp="1"/>
          </p:cNvSpPr>
          <p:nvPr>
            <p:ph type="title"/>
          </p:nvPr>
        </p:nvSpPr>
        <p:spPr/>
        <p:txBody>
          <a:bodyPr>
            <a:normAutofit/>
          </a:bodyPr>
          <a:lstStyle/>
          <a:p>
            <a:r>
              <a:rPr lang="ar-SA" sz="4000" dirty="0"/>
              <a:t>تحد</a:t>
            </a:r>
            <a:r>
              <a:rPr lang="ar-LB" sz="4000" dirty="0"/>
              <a:t>ّ</a:t>
            </a:r>
            <a:r>
              <a:rPr lang="ar-SA" sz="4000" dirty="0"/>
              <a:t>يات</a:t>
            </a:r>
            <a:r>
              <a:rPr lang="ar-LB" sz="4000" dirty="0"/>
              <a:t> </a:t>
            </a:r>
            <a:r>
              <a:rPr lang="ar-SA" sz="4000" dirty="0"/>
              <a:t>حملات التوعية </a:t>
            </a:r>
            <a:endParaRPr lang="en-US" sz="4000" dirty="0"/>
          </a:p>
        </p:txBody>
      </p:sp>
      <p:sp>
        <p:nvSpPr>
          <p:cNvPr id="3" name="Content Placeholder 2">
            <a:extLst>
              <a:ext uri="{FF2B5EF4-FFF2-40B4-BE49-F238E27FC236}">
                <a16:creationId xmlns:a16="http://schemas.microsoft.com/office/drawing/2014/main" id="{CD9A7E0E-8F10-4D5E-BBEC-2E8135D5D757}"/>
              </a:ext>
            </a:extLst>
          </p:cNvPr>
          <p:cNvSpPr>
            <a:spLocks noGrp="1"/>
          </p:cNvSpPr>
          <p:nvPr>
            <p:ph idx="1"/>
          </p:nvPr>
        </p:nvSpPr>
        <p:spPr>
          <a:xfrm>
            <a:off x="6500190" y="1992388"/>
            <a:ext cx="4853609" cy="3508714"/>
          </a:xfrm>
        </p:spPr>
        <p:txBody>
          <a:bodyPr>
            <a:normAutofit/>
          </a:bodyPr>
          <a:lstStyle/>
          <a:p>
            <a:pPr algn="r" rtl="1"/>
            <a:r>
              <a:rPr lang="ar-SA" sz="2800" dirty="0">
                <a:solidFill>
                  <a:srgbClr val="002F6B"/>
                </a:solidFill>
              </a:rPr>
              <a:t>عدم اهتمام الجمهور برسائلها </a:t>
            </a:r>
            <a:endParaRPr lang="ar-LB" sz="2800" dirty="0">
              <a:solidFill>
                <a:srgbClr val="002F6B"/>
              </a:solidFill>
            </a:endParaRPr>
          </a:p>
          <a:p>
            <a:pPr algn="r" rtl="1"/>
            <a:r>
              <a:rPr lang="ar-SA" sz="2800" dirty="0">
                <a:solidFill>
                  <a:srgbClr val="002F6B"/>
                </a:solidFill>
              </a:rPr>
              <a:t>عناده وتمسكه بالسلوك القديم </a:t>
            </a:r>
            <a:endParaRPr lang="ar-LB" sz="2800" dirty="0">
              <a:solidFill>
                <a:srgbClr val="002F6B"/>
              </a:solidFill>
            </a:endParaRPr>
          </a:p>
          <a:p>
            <a:pPr algn="r" rtl="1"/>
            <a:r>
              <a:rPr lang="ar-SA" sz="2800" dirty="0">
                <a:solidFill>
                  <a:srgbClr val="002F6B"/>
                </a:solidFill>
              </a:rPr>
              <a:t>عدم الرغبة في التغيير</a:t>
            </a:r>
            <a:endParaRPr lang="ar-LB" sz="2800" dirty="0">
              <a:solidFill>
                <a:srgbClr val="002F6B"/>
              </a:solidFill>
            </a:endParaRPr>
          </a:p>
          <a:p>
            <a:pPr algn="r" rtl="1"/>
            <a:r>
              <a:rPr lang="ar-LB" sz="2800" dirty="0">
                <a:solidFill>
                  <a:srgbClr val="002F6B"/>
                </a:solidFill>
              </a:rPr>
              <a:t>ع</a:t>
            </a:r>
            <a:r>
              <a:rPr lang="ar-SA" sz="2800" dirty="0">
                <a:solidFill>
                  <a:srgbClr val="002F6B"/>
                </a:solidFill>
              </a:rPr>
              <a:t>وامل أخرى</a:t>
            </a:r>
            <a:endParaRPr lang="en-US" sz="2800" dirty="0">
              <a:solidFill>
                <a:srgbClr val="002F6B"/>
              </a:solidFill>
            </a:endParaRPr>
          </a:p>
        </p:txBody>
      </p:sp>
      <p:pic>
        <p:nvPicPr>
          <p:cNvPr id="4" name="Content Placeholder 3" descr="SAM_0480.JPG">
            <a:extLst>
              <a:ext uri="{FF2B5EF4-FFF2-40B4-BE49-F238E27FC236}">
                <a16:creationId xmlns:a16="http://schemas.microsoft.com/office/drawing/2014/main" id="{8914D794-94D8-4EDE-93C8-304589EEC1E9}"/>
              </a:ext>
            </a:extLst>
          </p:cNvPr>
          <p:cNvPicPr>
            <a:picLocks noChangeAspect="1"/>
          </p:cNvPicPr>
          <p:nvPr/>
        </p:nvPicPr>
        <p:blipFill>
          <a:blip r:embed="rId2"/>
          <a:stretch>
            <a:fillRect/>
          </a:stretch>
        </p:blipFill>
        <p:spPr>
          <a:xfrm>
            <a:off x="976521" y="1851835"/>
            <a:ext cx="5389427" cy="4042069"/>
          </a:xfrm>
          <a:prstGeom prst="rect">
            <a:avLst/>
          </a:prstGeom>
        </p:spPr>
      </p:pic>
    </p:spTree>
    <p:extLst>
      <p:ext uri="{BB962C8B-B14F-4D97-AF65-F5344CB8AC3E}">
        <p14:creationId xmlns:p14="http://schemas.microsoft.com/office/powerpoint/2010/main" val="3587769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DF5-BD90-4FF3-8C9A-255B9584C6A8}"/>
              </a:ext>
            </a:extLst>
          </p:cNvPr>
          <p:cNvSpPr>
            <a:spLocks noGrp="1"/>
          </p:cNvSpPr>
          <p:nvPr>
            <p:ph type="title"/>
          </p:nvPr>
        </p:nvSpPr>
        <p:spPr>
          <a:xfrm>
            <a:off x="4255958" y="698500"/>
            <a:ext cx="7936042" cy="1325563"/>
          </a:xfrm>
          <a:solidFill>
            <a:srgbClr val="002060"/>
          </a:solidFill>
        </p:spPr>
        <p:txBody>
          <a:bodyPr/>
          <a:lstStyle/>
          <a:p>
            <a:r>
              <a:rPr lang="ar-SA" dirty="0">
                <a:solidFill>
                  <a:schemeClr val="bg1"/>
                </a:solidFill>
              </a:rPr>
              <a:t> تصم</a:t>
            </a:r>
            <a:r>
              <a:rPr lang="ar-LB" dirty="0">
                <a:solidFill>
                  <a:schemeClr val="bg1"/>
                </a:solidFill>
              </a:rPr>
              <a:t>ي</a:t>
            </a:r>
            <a:r>
              <a:rPr lang="ar-SA" dirty="0">
                <a:solidFill>
                  <a:schemeClr val="bg1"/>
                </a:solidFill>
              </a:rPr>
              <a:t>م حملة تبرعات عبر الانترنت</a:t>
            </a:r>
            <a:br>
              <a:rPr lang="en-US" dirty="0"/>
            </a:br>
            <a:endParaRPr lang="en-US" dirty="0"/>
          </a:p>
        </p:txBody>
      </p:sp>
      <p:sp>
        <p:nvSpPr>
          <p:cNvPr id="3" name="Content Placeholder 2">
            <a:extLst>
              <a:ext uri="{FF2B5EF4-FFF2-40B4-BE49-F238E27FC236}">
                <a16:creationId xmlns:a16="http://schemas.microsoft.com/office/drawing/2014/main" id="{609AAD12-7F58-4116-80F1-68DF73D96E7E}"/>
              </a:ext>
            </a:extLst>
          </p:cNvPr>
          <p:cNvSpPr>
            <a:spLocks noGrp="1"/>
          </p:cNvSpPr>
          <p:nvPr>
            <p:ph idx="1"/>
          </p:nvPr>
        </p:nvSpPr>
        <p:spPr>
          <a:xfrm>
            <a:off x="1266824" y="2386013"/>
            <a:ext cx="10852879" cy="3508714"/>
          </a:xfrm>
        </p:spPr>
        <p:txBody>
          <a:bodyPr>
            <a:normAutofit lnSpcReduction="10000"/>
          </a:bodyPr>
          <a:lstStyle/>
          <a:p>
            <a:pPr lvl="0" algn="r" rtl="1"/>
            <a:r>
              <a:rPr lang="ar-SA" sz="2400" dirty="0">
                <a:solidFill>
                  <a:srgbClr val="002060"/>
                </a:solidFill>
              </a:rPr>
              <a:t>بناء حملة متناسقة </a:t>
            </a:r>
            <a:r>
              <a:rPr lang="ar-SA" sz="2400" b="1" dirty="0">
                <a:solidFill>
                  <a:srgbClr val="002060"/>
                </a:solidFill>
              </a:rPr>
              <a:t>على</a:t>
            </a:r>
            <a:r>
              <a:rPr lang="ar-SA" sz="2400" dirty="0">
                <a:solidFill>
                  <a:srgbClr val="002060"/>
                </a:solidFill>
              </a:rPr>
              <a:t> قنوات متعددة </a:t>
            </a:r>
            <a:r>
              <a:rPr lang="en-US" sz="2400" dirty="0">
                <a:solidFill>
                  <a:srgbClr val="002060"/>
                </a:solidFill>
              </a:rPr>
              <a:t>...</a:t>
            </a:r>
          </a:p>
          <a:p>
            <a:pPr lvl="0" algn="r" rtl="1"/>
            <a:r>
              <a:rPr lang="ar-SA" sz="2400" dirty="0">
                <a:solidFill>
                  <a:srgbClr val="002060"/>
                </a:solidFill>
              </a:rPr>
              <a:t>ترسيخ شعور بأنها حملة تبرعات مهمة وملحة </a:t>
            </a:r>
            <a:r>
              <a:rPr lang="en-US" sz="2400" dirty="0">
                <a:solidFill>
                  <a:srgbClr val="002060"/>
                </a:solidFill>
              </a:rPr>
              <a:t>...</a:t>
            </a:r>
          </a:p>
          <a:p>
            <a:pPr lvl="0" algn="r" rtl="1"/>
            <a:r>
              <a:rPr lang="ar-SA" sz="2400" dirty="0">
                <a:solidFill>
                  <a:srgbClr val="002060"/>
                </a:solidFill>
              </a:rPr>
              <a:t>يجب أن يكون نداء العمل حرفيًّا وقصيرًا وواضحًا </a:t>
            </a:r>
            <a:r>
              <a:rPr lang="en-US" sz="2400" dirty="0">
                <a:solidFill>
                  <a:srgbClr val="002060"/>
                </a:solidFill>
              </a:rPr>
              <a:t>...</a:t>
            </a:r>
          </a:p>
          <a:p>
            <a:pPr lvl="0" algn="r" rtl="1"/>
            <a:r>
              <a:rPr lang="ar-LB" sz="2400" dirty="0">
                <a:solidFill>
                  <a:srgbClr val="002060"/>
                </a:solidFill>
              </a:rPr>
              <a:t>و</a:t>
            </a:r>
            <a:r>
              <a:rPr lang="ar-SA" sz="2400" dirty="0">
                <a:solidFill>
                  <a:srgbClr val="002060"/>
                </a:solidFill>
              </a:rPr>
              <a:t>ضع أهدافًا واضحة وواقعية </a:t>
            </a:r>
            <a:r>
              <a:rPr lang="en-US" sz="2400" dirty="0">
                <a:solidFill>
                  <a:srgbClr val="002060"/>
                </a:solidFill>
              </a:rPr>
              <a:t>...</a:t>
            </a:r>
          </a:p>
          <a:p>
            <a:pPr lvl="0" algn="r" rtl="1"/>
            <a:r>
              <a:rPr lang="ar-SA" sz="2400" dirty="0">
                <a:solidFill>
                  <a:srgbClr val="002060"/>
                </a:solidFill>
              </a:rPr>
              <a:t>جعلها حملة تبرعات سهلة التنفيذ </a:t>
            </a:r>
            <a:r>
              <a:rPr lang="en-US" sz="2400" dirty="0">
                <a:solidFill>
                  <a:srgbClr val="002060"/>
                </a:solidFill>
              </a:rPr>
              <a:t>...</a:t>
            </a:r>
          </a:p>
          <a:p>
            <a:pPr lvl="0" algn="r" rtl="1"/>
            <a:r>
              <a:rPr lang="ar-LB" sz="2400" dirty="0">
                <a:solidFill>
                  <a:srgbClr val="002060"/>
                </a:solidFill>
              </a:rPr>
              <a:t>إ</a:t>
            </a:r>
            <a:r>
              <a:rPr lang="ar-SA" sz="2400" dirty="0">
                <a:solidFill>
                  <a:srgbClr val="002060"/>
                </a:solidFill>
              </a:rPr>
              <a:t>خب</a:t>
            </a:r>
            <a:r>
              <a:rPr lang="ar-LB" sz="2400" dirty="0">
                <a:solidFill>
                  <a:srgbClr val="002060"/>
                </a:solidFill>
              </a:rPr>
              <a:t>ا</a:t>
            </a:r>
            <a:r>
              <a:rPr lang="ar-SA" sz="2400" dirty="0">
                <a:solidFill>
                  <a:srgbClr val="002060"/>
                </a:solidFill>
              </a:rPr>
              <a:t>ر قصتك</a:t>
            </a:r>
            <a:r>
              <a:rPr lang="ar-LB" sz="2400" dirty="0">
                <a:solidFill>
                  <a:srgbClr val="002060"/>
                </a:solidFill>
              </a:rPr>
              <a:t>م</a:t>
            </a:r>
            <a:r>
              <a:rPr lang="ar-SA" sz="2400" dirty="0">
                <a:solidFill>
                  <a:srgbClr val="002060"/>
                </a:solidFill>
              </a:rPr>
              <a:t> بشكل بصري </a:t>
            </a:r>
            <a:r>
              <a:rPr lang="en-US" sz="2400" dirty="0">
                <a:solidFill>
                  <a:srgbClr val="002060"/>
                </a:solidFill>
              </a:rPr>
              <a:t>...</a:t>
            </a:r>
          </a:p>
          <a:p>
            <a:pPr lvl="0" algn="r" rtl="1"/>
            <a:r>
              <a:rPr lang="ar-LB" sz="2400" dirty="0">
                <a:solidFill>
                  <a:srgbClr val="002060"/>
                </a:solidFill>
              </a:rPr>
              <a:t>الاختلاف والتميّز</a:t>
            </a:r>
            <a:r>
              <a:rPr lang="ar-SA" sz="2400" dirty="0">
                <a:solidFill>
                  <a:srgbClr val="002060"/>
                </a:solidFill>
              </a:rPr>
              <a:t> </a:t>
            </a:r>
            <a:r>
              <a:rPr lang="en-US" sz="2400" dirty="0">
                <a:solidFill>
                  <a:srgbClr val="002060"/>
                </a:solidFill>
              </a:rPr>
              <a:t>...</a:t>
            </a:r>
          </a:p>
          <a:p>
            <a:pPr lvl="0" algn="r" rtl="1"/>
            <a:r>
              <a:rPr lang="ar-LB" sz="2400" dirty="0">
                <a:solidFill>
                  <a:srgbClr val="002060"/>
                </a:solidFill>
              </a:rPr>
              <a:t>الار</a:t>
            </a:r>
            <a:r>
              <a:rPr lang="ar-SA" sz="2400" dirty="0">
                <a:solidFill>
                  <a:srgbClr val="002060"/>
                </a:solidFill>
              </a:rPr>
              <a:t>تب</a:t>
            </a:r>
            <a:r>
              <a:rPr lang="ar-LB" sz="2400" dirty="0">
                <a:solidFill>
                  <a:srgbClr val="002060"/>
                </a:solidFill>
              </a:rPr>
              <a:t>ا</a:t>
            </a:r>
            <a:r>
              <a:rPr lang="ar-SA" sz="2400" dirty="0">
                <a:solidFill>
                  <a:srgbClr val="002060"/>
                </a:solidFill>
              </a:rPr>
              <a:t>ط </a:t>
            </a:r>
            <a:r>
              <a:rPr lang="ar-LB" sz="2400" dirty="0">
                <a:solidFill>
                  <a:srgbClr val="002060"/>
                </a:solidFill>
              </a:rPr>
              <a:t>بالداعمين</a:t>
            </a:r>
            <a:endParaRPr lang="en-US" sz="2400" dirty="0">
              <a:solidFill>
                <a:srgbClr val="002060"/>
              </a:solidFill>
            </a:endParaRPr>
          </a:p>
          <a:p>
            <a:endParaRPr lang="en-US" dirty="0"/>
          </a:p>
        </p:txBody>
      </p:sp>
    </p:spTree>
    <p:extLst>
      <p:ext uri="{BB962C8B-B14F-4D97-AF65-F5344CB8AC3E}">
        <p14:creationId xmlns:p14="http://schemas.microsoft.com/office/powerpoint/2010/main" val="10503694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A74D1-A74C-402F-B879-5F978D642939}"/>
              </a:ext>
            </a:extLst>
          </p:cNvPr>
          <p:cNvPicPr>
            <a:picLocks noChangeAspect="1"/>
          </p:cNvPicPr>
          <p:nvPr/>
        </p:nvPicPr>
        <p:blipFill>
          <a:blip r:embed="rId2"/>
          <a:stretch>
            <a:fillRect/>
          </a:stretch>
        </p:blipFill>
        <p:spPr>
          <a:xfrm>
            <a:off x="5781675" y="1309686"/>
            <a:ext cx="6410325" cy="3205163"/>
          </a:xfrm>
          <a:prstGeom prst="rect">
            <a:avLst/>
          </a:prstGeom>
        </p:spPr>
      </p:pic>
      <p:pic>
        <p:nvPicPr>
          <p:cNvPr id="7" name="Picture 6">
            <a:extLst>
              <a:ext uri="{FF2B5EF4-FFF2-40B4-BE49-F238E27FC236}">
                <a16:creationId xmlns:a16="http://schemas.microsoft.com/office/drawing/2014/main" id="{9064E945-AF2C-4182-B913-EB5A03E9F095}"/>
              </a:ext>
            </a:extLst>
          </p:cNvPr>
          <p:cNvPicPr>
            <a:picLocks noChangeAspect="1"/>
          </p:cNvPicPr>
          <p:nvPr/>
        </p:nvPicPr>
        <p:blipFill>
          <a:blip r:embed="rId3"/>
          <a:stretch>
            <a:fillRect/>
          </a:stretch>
        </p:blipFill>
        <p:spPr>
          <a:xfrm>
            <a:off x="219076" y="1977871"/>
            <a:ext cx="6064854" cy="4045258"/>
          </a:xfrm>
          <a:prstGeom prst="rect">
            <a:avLst/>
          </a:prstGeom>
        </p:spPr>
      </p:pic>
    </p:spTree>
    <p:extLst>
      <p:ext uri="{BB962C8B-B14F-4D97-AF65-F5344CB8AC3E}">
        <p14:creationId xmlns:p14="http://schemas.microsoft.com/office/powerpoint/2010/main" val="5456086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62C-B489-4BB5-BA78-18E8195170E0}"/>
              </a:ext>
            </a:extLst>
          </p:cNvPr>
          <p:cNvSpPr>
            <a:spLocks noGrp="1"/>
          </p:cNvSpPr>
          <p:nvPr>
            <p:ph type="title"/>
          </p:nvPr>
        </p:nvSpPr>
        <p:spPr/>
        <p:txBody>
          <a:bodyPr/>
          <a:lstStyle/>
          <a:p>
            <a:r>
              <a:rPr lang="ar-LB" altLang="en-US" sz="4000" dirty="0">
                <a:latin typeface="Calibri" charset="0"/>
              </a:rPr>
              <a:t>مبادئ الاستراتيجية؟</a:t>
            </a:r>
            <a:br>
              <a:rPr lang="en-US" altLang="en-US" dirty="0">
                <a:latin typeface="Calibri" charset="0"/>
              </a:rPr>
            </a:br>
            <a:endParaRPr lang="en-US" dirty="0"/>
          </a:p>
        </p:txBody>
      </p:sp>
      <p:sp>
        <p:nvSpPr>
          <p:cNvPr id="4" name="TextBox 7">
            <a:extLst>
              <a:ext uri="{FF2B5EF4-FFF2-40B4-BE49-F238E27FC236}">
                <a16:creationId xmlns:a16="http://schemas.microsoft.com/office/drawing/2014/main" id="{36BB11CF-629F-46C8-AA68-C1425684396D}"/>
              </a:ext>
            </a:extLst>
          </p:cNvPr>
          <p:cNvSpPr txBox="1">
            <a:spLocks noChangeArrowheads="1"/>
          </p:cNvSpPr>
          <p:nvPr/>
        </p:nvSpPr>
        <p:spPr bwMode="auto">
          <a:xfrm>
            <a:off x="0" y="1891862"/>
            <a:ext cx="12192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dirty="0">
                <a:solidFill>
                  <a:srgbClr val="002060"/>
                </a:solidFill>
              </a:rPr>
              <a:t>دمج قنوات وسائل الإعلام الاجتماعية مع برنامجكم وأهداف الاتصالات الخاصة بكم:</a:t>
            </a:r>
            <a:endParaRPr lang="en-GB" altLang="en-US" dirty="0">
              <a:solidFill>
                <a:srgbClr val="002060"/>
              </a:solidFill>
            </a:endParaRPr>
          </a:p>
          <a:p>
            <a:pPr algn="r" rtl="1"/>
            <a:endParaRPr lang="ar-LB" altLang="en-US" dirty="0">
              <a:solidFill>
                <a:srgbClr val="002060"/>
              </a:solidFill>
            </a:endParaRPr>
          </a:p>
          <a:p>
            <a:pPr algn="r" rtl="1"/>
            <a:r>
              <a:rPr lang="ar-LB" altLang="en-US" dirty="0">
                <a:solidFill>
                  <a:srgbClr val="002060"/>
                </a:solidFill>
              </a:rPr>
              <a:t>•</a:t>
            </a:r>
            <a:r>
              <a:rPr lang="en-GB" altLang="en-US" dirty="0">
                <a:solidFill>
                  <a:srgbClr val="002060"/>
                </a:solidFill>
              </a:rPr>
              <a:t> </a:t>
            </a:r>
            <a:r>
              <a:rPr lang="ar-LB" altLang="en-US" dirty="0">
                <a:solidFill>
                  <a:srgbClr val="002060"/>
                </a:solidFill>
              </a:rPr>
              <a:t>من هم الذين تريدون الوصول إليهم؟</a:t>
            </a:r>
          </a:p>
          <a:p>
            <a:pPr algn="r" rtl="1"/>
            <a:r>
              <a:rPr lang="ar-LB" altLang="en-US" dirty="0">
                <a:solidFill>
                  <a:srgbClr val="002060"/>
                </a:solidFill>
              </a:rPr>
              <a:t>• ما الذي تريدون تحقيقه؟</a:t>
            </a:r>
          </a:p>
          <a:p>
            <a:pPr algn="r" rtl="1"/>
            <a:r>
              <a:rPr lang="ar-LB" altLang="en-US" dirty="0">
                <a:solidFill>
                  <a:srgbClr val="002060"/>
                </a:solidFill>
              </a:rPr>
              <a:t>• أين يمكن لوسائل الاعلام الاجتماعية ان تحسن او تكمل في برنامجكم، أو خدماتكم، أو اتصالاتكم؟</a:t>
            </a:r>
          </a:p>
          <a:p>
            <a:pPr algn="r" rtl="1"/>
            <a:r>
              <a:rPr lang="ar-LB" altLang="en-US" dirty="0">
                <a:solidFill>
                  <a:srgbClr val="002060"/>
                </a:solidFill>
              </a:rPr>
              <a:t>• ما هي الميزانية المتاحة لكم / الفترة الزمنية؟</a:t>
            </a:r>
          </a:p>
          <a:p>
            <a:pPr algn="r" rtl="1"/>
            <a:r>
              <a:rPr lang="ar-LB" altLang="en-US" dirty="0">
                <a:solidFill>
                  <a:srgbClr val="002060"/>
                </a:solidFill>
              </a:rPr>
              <a:t>• ما هي الفرص التي تحتاج للإرشاد؟</a:t>
            </a:r>
          </a:p>
        </p:txBody>
      </p:sp>
    </p:spTree>
    <p:extLst>
      <p:ext uri="{BB962C8B-B14F-4D97-AF65-F5344CB8AC3E}">
        <p14:creationId xmlns:p14="http://schemas.microsoft.com/office/powerpoint/2010/main" val="8074444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01B27134-934B-4272-B65F-8EE62B38BCB9}"/>
              </a:ext>
            </a:extLst>
          </p:cNvPr>
          <p:cNvSpPr txBox="1">
            <a:spLocks noChangeArrowheads="1"/>
          </p:cNvSpPr>
          <p:nvPr/>
        </p:nvSpPr>
        <p:spPr bwMode="auto">
          <a:xfrm>
            <a:off x="4172607" y="1954926"/>
            <a:ext cx="4376081" cy="2377574"/>
          </a:xfrm>
          <a:prstGeom prst="rect">
            <a:avLst/>
          </a:prstGeom>
          <a:noFill/>
          <a:ln w="9525">
            <a:noFill/>
            <a:miter lim="800000"/>
            <a:headEnd/>
            <a:tailEnd/>
          </a:ln>
        </p:spPr>
        <p:txBody>
          <a:bodyPr wrap="square">
            <a:spAutoFit/>
          </a:bodyPr>
          <a:lstStyle/>
          <a:p>
            <a:pPr algn="ctr" rtl="1">
              <a:defRPr/>
            </a:pPr>
            <a:r>
              <a:rPr lang="ar-LB" altLang="en-US" sz="4950" b="1" dirty="0">
                <a:solidFill>
                  <a:srgbClr val="002060"/>
                </a:solidFill>
                <a:latin typeface="Calibri" charset="0"/>
              </a:rPr>
              <a:t>العمل</a:t>
            </a:r>
          </a:p>
          <a:p>
            <a:pPr algn="ctr" rtl="1">
              <a:defRPr/>
            </a:pPr>
            <a:r>
              <a:rPr lang="ar-LB" altLang="en-US" sz="4950" b="1" dirty="0">
                <a:solidFill>
                  <a:srgbClr val="002060"/>
                </a:solidFill>
                <a:latin typeface="Calibri" charset="0"/>
              </a:rPr>
              <a:t>الجمهور</a:t>
            </a:r>
          </a:p>
          <a:p>
            <a:pPr algn="ctr" rtl="1">
              <a:defRPr/>
            </a:pPr>
            <a:r>
              <a:rPr lang="ar-LB" altLang="en-US" sz="4950" b="1" dirty="0">
                <a:solidFill>
                  <a:srgbClr val="002060"/>
                </a:solidFill>
                <a:latin typeface="Calibri" charset="0"/>
              </a:rPr>
              <a:t>الرسالة</a:t>
            </a:r>
          </a:p>
        </p:txBody>
      </p:sp>
    </p:spTree>
    <p:extLst>
      <p:ext uri="{BB962C8B-B14F-4D97-AF65-F5344CB8AC3E}">
        <p14:creationId xmlns:p14="http://schemas.microsoft.com/office/powerpoint/2010/main" val="2498017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994AAFA-C06B-4AFF-AEDA-C512201241A2}"/>
              </a:ext>
            </a:extLst>
          </p:cNvPr>
          <p:cNvSpPr>
            <a:spLocks noChangeArrowheads="1"/>
          </p:cNvSpPr>
          <p:nvPr/>
        </p:nvSpPr>
        <p:spPr bwMode="auto">
          <a:xfrm>
            <a:off x="128587" y="4007056"/>
            <a:ext cx="119348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a:r>
              <a:rPr lang="ar-LB" altLang="en-US" i="1" dirty="0">
                <a:solidFill>
                  <a:srgbClr val="002060"/>
                </a:solidFill>
                <a:latin typeface="Lato"/>
              </a:rPr>
              <a:t>"إن مواقع التواصل الاجتماعية نقلت الاعلام الى آفاق غير مسبوقة تعطي كل ناشط مساحة للتأثير والتأثر والانتقال عبر الحدود، فكانت منبراً للتغيير ومحركاً سياسياً واجتماعياً واقتصادياً ولا سيما عند الشباب، اضافة الى استخدامها من قبل السياسيين منصات تواصل وحوار مع المواطنين وبريد رسائل في ما بينهم".</a:t>
            </a:r>
            <a:endParaRPr lang="en-US" altLang="en-US" i="1" dirty="0">
              <a:solidFill>
                <a:srgbClr val="002060"/>
              </a:solidFill>
              <a:latin typeface="Lato"/>
            </a:endParaRPr>
          </a:p>
          <a:p>
            <a:pPr algn="r"/>
            <a:r>
              <a:rPr lang="ar-LB" altLang="en-US" dirty="0">
                <a:solidFill>
                  <a:srgbClr val="002060"/>
                </a:solidFill>
              </a:rPr>
              <a:t> </a:t>
            </a:r>
            <a:r>
              <a:rPr lang="ar-LB" altLang="en-US" b="1" dirty="0">
                <a:solidFill>
                  <a:srgbClr val="002060"/>
                </a:solidFill>
              </a:rPr>
              <a:t>مدير الدراسات والمنشورات اللبنانية في وزارة الاعلام الأستاذ خضر ماجد</a:t>
            </a:r>
            <a:endParaRPr lang="en-US" altLang="en-US" b="1" dirty="0">
              <a:solidFill>
                <a:srgbClr val="002060"/>
              </a:solidFill>
            </a:endParaRPr>
          </a:p>
        </p:txBody>
      </p:sp>
      <p:pic>
        <p:nvPicPr>
          <p:cNvPr id="5" name="Picture 2">
            <a:extLst>
              <a:ext uri="{FF2B5EF4-FFF2-40B4-BE49-F238E27FC236}">
                <a16:creationId xmlns:a16="http://schemas.microsoft.com/office/drawing/2014/main" id="{EC51C40F-4199-447F-B340-5994831742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3676" y="190297"/>
            <a:ext cx="5365749" cy="367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1637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ullseye">
            <a:extLst>
              <a:ext uri="{FF2B5EF4-FFF2-40B4-BE49-F238E27FC236}">
                <a16:creationId xmlns:a16="http://schemas.microsoft.com/office/drawing/2014/main" id="{484A65A8-DEB0-4D0A-A254-BCE88D27F2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656" y="2475563"/>
            <a:ext cx="3502588" cy="3502588"/>
          </a:xfrm>
          <a:prstGeom prst="rect">
            <a:avLst/>
          </a:prstGeom>
        </p:spPr>
      </p:pic>
      <p:sp>
        <p:nvSpPr>
          <p:cNvPr id="5" name="TextBox 31">
            <a:extLst>
              <a:ext uri="{FF2B5EF4-FFF2-40B4-BE49-F238E27FC236}">
                <a16:creationId xmlns:a16="http://schemas.microsoft.com/office/drawing/2014/main" id="{B3986298-2047-4FB6-A368-E0FA97CB2FE3}"/>
              </a:ext>
            </a:extLst>
          </p:cNvPr>
          <p:cNvSpPr txBox="1">
            <a:spLocks noGrp="1" noChangeArrowheads="1"/>
          </p:cNvSpPr>
          <p:nvPr>
            <p:ph idx="1"/>
          </p:nvPr>
        </p:nvSpPr>
        <p:spPr bwMode="auto">
          <a:xfrm>
            <a:off x="4246179" y="3194105"/>
            <a:ext cx="7034048"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dirty="0">
                <a:solidFill>
                  <a:srgbClr val="002060"/>
                </a:solidFill>
                <a:latin typeface="Calibri" panose="020F0502020204030204" pitchFamily="34" charset="0"/>
              </a:rPr>
              <a:t>ما هي الأمور التي يتعين عليكم </a:t>
            </a:r>
            <a:r>
              <a:rPr lang="ar-LB" altLang="en-US" b="1" dirty="0">
                <a:solidFill>
                  <a:srgbClr val="002060"/>
                </a:solidFill>
                <a:latin typeface="Calibri" panose="020F0502020204030204" pitchFamily="34" charset="0"/>
              </a:rPr>
              <a:t>القيام</a:t>
            </a:r>
            <a:r>
              <a:rPr lang="ar-LB" altLang="en-US" dirty="0">
                <a:solidFill>
                  <a:srgbClr val="002060"/>
                </a:solidFill>
                <a:latin typeface="Calibri" panose="020F0502020204030204" pitchFamily="34" charset="0"/>
              </a:rPr>
              <a:t> بها لتتمكنوا من تحقيق </a:t>
            </a:r>
            <a:r>
              <a:rPr lang="ar-LB" altLang="en-US" b="1" dirty="0">
                <a:solidFill>
                  <a:srgbClr val="002060"/>
                </a:solidFill>
                <a:latin typeface="Calibri" panose="020F0502020204030204" pitchFamily="34" charset="0"/>
              </a:rPr>
              <a:t>الهدف</a:t>
            </a:r>
            <a:r>
              <a:rPr lang="ar-LB" altLang="en-US" dirty="0">
                <a:solidFill>
                  <a:srgbClr val="002060"/>
                </a:solidFill>
                <a:latin typeface="Calibri" panose="020F0502020204030204" pitchFamily="34" charset="0"/>
              </a:rPr>
              <a:t> من الحملة (يمكن أن يكون هناك عدة أهداف). </a:t>
            </a:r>
            <a:endParaRPr lang="en-US" altLang="en-US" dirty="0">
              <a:solidFill>
                <a:srgbClr val="002060"/>
              </a:solidFill>
              <a:latin typeface="Calibri" panose="020F0502020204030204" pitchFamily="34" charset="0"/>
            </a:endParaRPr>
          </a:p>
        </p:txBody>
      </p:sp>
      <p:sp>
        <p:nvSpPr>
          <p:cNvPr id="7" name="Rectangle 6">
            <a:extLst>
              <a:ext uri="{FF2B5EF4-FFF2-40B4-BE49-F238E27FC236}">
                <a16:creationId xmlns:a16="http://schemas.microsoft.com/office/drawing/2014/main" id="{721101ED-DB8F-4D4E-A64A-1F24DFA3F216}"/>
              </a:ext>
            </a:extLst>
          </p:cNvPr>
          <p:cNvSpPr/>
          <p:nvPr/>
        </p:nvSpPr>
        <p:spPr>
          <a:xfrm>
            <a:off x="6219606" y="843240"/>
            <a:ext cx="1043876" cy="707886"/>
          </a:xfrm>
          <a:prstGeom prst="rect">
            <a:avLst/>
          </a:prstGeom>
        </p:spPr>
        <p:txBody>
          <a:bodyPr wrap="none">
            <a:spAutoFit/>
          </a:bodyPr>
          <a:lstStyle/>
          <a:p>
            <a:r>
              <a:rPr lang="ar-LB" sz="4000" b="1" dirty="0">
                <a:solidFill>
                  <a:srgbClr val="C00000"/>
                </a:solidFill>
              </a:rPr>
              <a:t>العمل</a:t>
            </a:r>
            <a:endParaRPr lang="en-US" sz="4000" dirty="0">
              <a:solidFill>
                <a:srgbClr val="C00000"/>
              </a:solidFill>
            </a:endParaRPr>
          </a:p>
        </p:txBody>
      </p:sp>
    </p:spTree>
    <p:extLst>
      <p:ext uri="{BB962C8B-B14F-4D97-AF65-F5344CB8AC3E}">
        <p14:creationId xmlns:p14="http://schemas.microsoft.com/office/powerpoint/2010/main" val="26231938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910C-E426-408C-902F-FB85DB360ADD}"/>
              </a:ext>
            </a:extLst>
          </p:cNvPr>
          <p:cNvSpPr>
            <a:spLocks noGrp="1"/>
          </p:cNvSpPr>
          <p:nvPr>
            <p:ph type="title"/>
          </p:nvPr>
        </p:nvSpPr>
        <p:spPr/>
        <p:txBody>
          <a:bodyPr/>
          <a:lstStyle/>
          <a:p>
            <a:r>
              <a:rPr lang="ar-LB" sz="4000" dirty="0"/>
              <a:t>الجمهور</a:t>
            </a:r>
            <a:br>
              <a:rPr lang="en-US" dirty="0"/>
            </a:br>
            <a:endParaRPr lang="en-US" dirty="0"/>
          </a:p>
        </p:txBody>
      </p:sp>
      <p:pic>
        <p:nvPicPr>
          <p:cNvPr id="4" name="Picture 3">
            <a:extLst>
              <a:ext uri="{FF2B5EF4-FFF2-40B4-BE49-F238E27FC236}">
                <a16:creationId xmlns:a16="http://schemas.microsoft.com/office/drawing/2014/main" id="{CFEC59B9-CFCB-4AF0-AE74-BABD7C27114C}"/>
              </a:ext>
            </a:extLst>
          </p:cNvPr>
          <p:cNvPicPr>
            <a:picLocks noChangeAspect="1"/>
          </p:cNvPicPr>
          <p:nvPr/>
        </p:nvPicPr>
        <p:blipFill>
          <a:blip r:embed="rId2"/>
          <a:stretch>
            <a:fillRect/>
          </a:stretch>
        </p:blipFill>
        <p:spPr>
          <a:xfrm>
            <a:off x="1823355" y="2591420"/>
            <a:ext cx="7622722" cy="3811362"/>
          </a:xfrm>
          <a:prstGeom prst="rect">
            <a:avLst/>
          </a:prstGeom>
        </p:spPr>
      </p:pic>
      <p:sp>
        <p:nvSpPr>
          <p:cNvPr id="5" name="TextBox 31">
            <a:extLst>
              <a:ext uri="{FF2B5EF4-FFF2-40B4-BE49-F238E27FC236}">
                <a16:creationId xmlns:a16="http://schemas.microsoft.com/office/drawing/2014/main" id="{55BDE60A-4E2E-40D1-8CAC-495A37AFB362}"/>
              </a:ext>
            </a:extLst>
          </p:cNvPr>
          <p:cNvSpPr txBox="1">
            <a:spLocks noChangeArrowheads="1"/>
          </p:cNvSpPr>
          <p:nvPr/>
        </p:nvSpPr>
        <p:spPr bwMode="auto">
          <a:xfrm>
            <a:off x="2551291" y="1922006"/>
            <a:ext cx="68947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dirty="0">
                <a:solidFill>
                  <a:srgbClr val="002060"/>
                </a:solidFill>
                <a:latin typeface="Calibri" panose="020F0502020204030204" pitchFamily="34" charset="0"/>
              </a:rPr>
              <a:t> </a:t>
            </a:r>
            <a:r>
              <a:rPr lang="ar-LB" altLang="en-US" b="1" dirty="0">
                <a:solidFill>
                  <a:srgbClr val="002060"/>
                </a:solidFill>
                <a:latin typeface="Calibri" panose="020F0502020204030204" pitchFamily="34" charset="0"/>
              </a:rPr>
              <a:t>الأشخاص</a:t>
            </a:r>
            <a:r>
              <a:rPr lang="ar-LB" altLang="en-US" dirty="0">
                <a:solidFill>
                  <a:srgbClr val="002060"/>
                </a:solidFill>
                <a:latin typeface="Calibri" panose="020F0502020204030204" pitchFamily="34" charset="0"/>
              </a:rPr>
              <a:t> الذين يتعين عليهم اتخاذ </a:t>
            </a:r>
            <a:r>
              <a:rPr lang="ar-LB" altLang="en-US" b="1" dirty="0">
                <a:solidFill>
                  <a:srgbClr val="002060"/>
                </a:solidFill>
                <a:latin typeface="Calibri" panose="020F0502020204030204" pitchFamily="34" charset="0"/>
              </a:rPr>
              <a:t>إجراءات</a:t>
            </a:r>
            <a:r>
              <a:rPr lang="ar-LB" altLang="en-US" dirty="0">
                <a:solidFill>
                  <a:srgbClr val="002060"/>
                </a:solidFill>
                <a:latin typeface="Calibri" panose="020F0502020204030204" pitchFamily="34" charset="0"/>
              </a:rPr>
              <a:t> لنتمكن من تحقيق </a:t>
            </a:r>
            <a:r>
              <a:rPr lang="ar-LB" altLang="en-US" b="1" dirty="0">
                <a:solidFill>
                  <a:srgbClr val="002060"/>
                </a:solidFill>
                <a:latin typeface="Calibri" panose="020F0502020204030204" pitchFamily="34" charset="0"/>
              </a:rPr>
              <a:t>الهدف</a:t>
            </a:r>
            <a:r>
              <a:rPr lang="ar-LB" altLang="en-US" dirty="0">
                <a:solidFill>
                  <a:srgbClr val="002060"/>
                </a:solidFill>
                <a:latin typeface="Calibri" panose="020F0502020204030204" pitchFamily="34" charset="0"/>
              </a:rPr>
              <a:t> من الحملة</a:t>
            </a:r>
            <a:r>
              <a:rPr lang="ar-SA" altLang="en-US" dirty="0">
                <a:solidFill>
                  <a:srgbClr val="002060"/>
                </a:solidFill>
                <a:latin typeface="Calibri" panose="020F0502020204030204" pitchFamily="34" charset="0"/>
              </a:rPr>
              <a:t> </a:t>
            </a:r>
            <a:r>
              <a:rPr lang="ar-LB" altLang="en-US" dirty="0">
                <a:solidFill>
                  <a:srgbClr val="002060"/>
                </a:solidFill>
                <a:latin typeface="Calibri" panose="020F0502020204030204" pitchFamily="34" charset="0"/>
              </a:rPr>
              <a:t>(يمكن أن يكون هناك عدة أهداف).</a:t>
            </a:r>
          </a:p>
        </p:txBody>
      </p:sp>
      <p:sp>
        <p:nvSpPr>
          <p:cNvPr id="6" name="TextBox 31">
            <a:extLst>
              <a:ext uri="{FF2B5EF4-FFF2-40B4-BE49-F238E27FC236}">
                <a16:creationId xmlns:a16="http://schemas.microsoft.com/office/drawing/2014/main" id="{52CFB5F7-68E5-4FA0-B7A7-EBF2EFD0C524}"/>
              </a:ext>
            </a:extLst>
          </p:cNvPr>
          <p:cNvSpPr txBox="1">
            <a:spLocks noChangeArrowheads="1"/>
          </p:cNvSpPr>
          <p:nvPr/>
        </p:nvSpPr>
        <p:spPr bwMode="auto">
          <a:xfrm>
            <a:off x="1077966" y="5824718"/>
            <a:ext cx="5543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dirty="0">
                <a:solidFill>
                  <a:srgbClr val="002060"/>
                </a:solidFill>
                <a:latin typeface="Calibri" panose="020F0502020204030204" pitchFamily="34" charset="0"/>
              </a:rPr>
              <a:t>كم نوع من الجمهور يمكن أن نعدد؟</a:t>
            </a:r>
            <a:endParaRPr lang="en-US" alt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8164057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A72994-E8AF-4A06-8C9A-3D7BE7CDDDC1}"/>
              </a:ext>
            </a:extLst>
          </p:cNvPr>
          <p:cNvSpPr txBox="1"/>
          <p:nvPr/>
        </p:nvSpPr>
        <p:spPr>
          <a:xfrm>
            <a:off x="257175" y="1800225"/>
            <a:ext cx="11677649" cy="3970318"/>
          </a:xfrm>
          <a:prstGeom prst="rect">
            <a:avLst/>
          </a:prstGeom>
          <a:noFill/>
        </p:spPr>
        <p:txBody>
          <a:bodyPr wrap="square">
            <a:spAutoFit/>
          </a:bodyPr>
          <a:lstStyle/>
          <a:p>
            <a:pPr algn="r" rtl="1">
              <a:defRPr/>
            </a:pPr>
            <a:r>
              <a:rPr lang="ar-LB" sz="2800" dirty="0">
                <a:solidFill>
                  <a:srgbClr val="002060"/>
                </a:solidFill>
                <a:latin typeface="Arial" pitchFamily="34" charset="0"/>
                <a:cs typeface="Arial" pitchFamily="34" charset="0"/>
              </a:rPr>
              <a:t>حدد شرائح الجمهور التي تأمل في الوصول إليها من اجل تحقيق أهداف وسائل الإعلام الاجتماعية الخاصة بك</a:t>
            </a:r>
            <a:r>
              <a:rPr lang="ar-SA" sz="2800" dirty="0">
                <a:solidFill>
                  <a:srgbClr val="002060"/>
                </a:solidFill>
                <a:latin typeface="Arial" pitchFamily="34" charset="0"/>
                <a:cs typeface="Arial" pitchFamily="34" charset="0"/>
              </a:rPr>
              <a:t>:</a:t>
            </a:r>
          </a:p>
          <a:p>
            <a:pPr algn="r" rtl="1">
              <a:defRPr/>
            </a:pPr>
            <a:endParaRPr lang="en-US" sz="2800" dirty="0">
              <a:solidFill>
                <a:srgbClr val="002060"/>
              </a:solidFill>
              <a:latin typeface="Arial" pitchFamily="34" charset="0"/>
              <a:cs typeface="Arial" pitchFamily="34" charset="0"/>
            </a:endParaRPr>
          </a:p>
          <a:p>
            <a:pPr marL="257175" indent="-257175" algn="r" rtl="1">
              <a:spcBef>
                <a:spcPct val="20000"/>
              </a:spcBef>
              <a:buFont typeface="Arial" pitchFamily="34" charset="0"/>
              <a:buChar char="•"/>
              <a:defRPr/>
            </a:pPr>
            <a:r>
              <a:rPr lang="ar-LB" sz="2800" dirty="0">
                <a:solidFill>
                  <a:srgbClr val="002060"/>
                </a:solidFill>
                <a:latin typeface="Arial" pitchFamily="34" charset="0"/>
                <a:cs typeface="Arial" pitchFamily="34" charset="0"/>
              </a:rPr>
              <a:t>من هم الذين تريد الوصول إليهم؟</a:t>
            </a:r>
            <a:endParaRPr lang="ar-SA" sz="2800" dirty="0">
              <a:solidFill>
                <a:srgbClr val="002060"/>
              </a:solidFill>
              <a:latin typeface="Arial" pitchFamily="34" charset="0"/>
              <a:cs typeface="Arial" pitchFamily="34" charset="0"/>
            </a:endParaRPr>
          </a:p>
          <a:p>
            <a:pPr marL="257175" indent="-257175" algn="r" rtl="1">
              <a:spcBef>
                <a:spcPct val="20000"/>
              </a:spcBef>
              <a:buFont typeface="Arial" pitchFamily="34" charset="0"/>
              <a:buChar char="•"/>
              <a:defRPr/>
            </a:pPr>
            <a:r>
              <a:rPr lang="ar-LB" sz="2800" dirty="0">
                <a:solidFill>
                  <a:srgbClr val="002060"/>
                </a:solidFill>
                <a:latin typeface="Arial" pitchFamily="34" charset="0"/>
                <a:cs typeface="Arial" pitchFamily="34" charset="0"/>
              </a:rPr>
              <a:t>ماذا تعرف عنهم؟</a:t>
            </a:r>
            <a:endParaRPr lang="ar-SA" sz="2800" dirty="0">
              <a:solidFill>
                <a:srgbClr val="002060"/>
              </a:solidFill>
              <a:latin typeface="Arial" pitchFamily="34" charset="0"/>
              <a:cs typeface="Arial" pitchFamily="34" charset="0"/>
            </a:endParaRPr>
          </a:p>
          <a:p>
            <a:pPr marL="257175" indent="-257175" algn="r" rtl="1">
              <a:spcBef>
                <a:spcPct val="20000"/>
              </a:spcBef>
              <a:buFont typeface="Arial" pitchFamily="34" charset="0"/>
              <a:buChar char="•"/>
              <a:defRPr/>
            </a:pPr>
            <a:r>
              <a:rPr lang="ar-LB" sz="2800" dirty="0">
                <a:solidFill>
                  <a:srgbClr val="002060"/>
                </a:solidFill>
                <a:latin typeface="Arial" pitchFamily="34" charset="0"/>
                <a:cs typeface="Arial" pitchFamily="34" charset="0"/>
              </a:rPr>
              <a:t>ما هي الرسائل أو المعلومات التي يمكنها التأثير عليهم؟</a:t>
            </a:r>
            <a:r>
              <a:rPr lang="en-US" sz="2800" dirty="0">
                <a:solidFill>
                  <a:srgbClr val="002060"/>
                </a:solidFill>
                <a:latin typeface="Arial" pitchFamily="34" charset="0"/>
                <a:cs typeface="Arial" pitchFamily="34" charset="0"/>
              </a:rPr>
              <a:t> </a:t>
            </a:r>
            <a:endParaRPr lang="ar-SA" sz="2800" dirty="0">
              <a:solidFill>
                <a:srgbClr val="002060"/>
              </a:solidFill>
              <a:latin typeface="Arial" pitchFamily="34" charset="0"/>
              <a:cs typeface="Arial" pitchFamily="34" charset="0"/>
            </a:endParaRPr>
          </a:p>
          <a:p>
            <a:pPr marL="257175" indent="-257175" algn="r" rtl="1">
              <a:spcBef>
                <a:spcPct val="20000"/>
              </a:spcBef>
              <a:buFont typeface="Arial" pitchFamily="34" charset="0"/>
              <a:buChar char="•"/>
              <a:defRPr/>
            </a:pPr>
            <a:r>
              <a:rPr lang="ar-LB" sz="2800" dirty="0">
                <a:solidFill>
                  <a:srgbClr val="002060"/>
                </a:solidFill>
                <a:latin typeface="Arial" pitchFamily="34" charset="0"/>
                <a:cs typeface="Arial" pitchFamily="34" charset="0"/>
              </a:rPr>
              <a:t>ماذا يقولون عن قضيتك أو بلديتك في وسائل الإعلام الاجتماعية؟</a:t>
            </a:r>
            <a:endParaRPr lang="en-US" sz="2800" dirty="0">
              <a:solidFill>
                <a:srgbClr val="002060"/>
              </a:solidFill>
              <a:latin typeface="Arial" pitchFamily="34" charset="0"/>
              <a:cs typeface="Arial" pitchFamily="34" charset="0"/>
            </a:endParaRPr>
          </a:p>
          <a:p>
            <a:pPr marL="257175" indent="-257175" algn="r" rtl="1">
              <a:spcBef>
                <a:spcPct val="20000"/>
              </a:spcBef>
              <a:buFont typeface="Arial" pitchFamily="34" charset="0"/>
              <a:buChar char="•"/>
              <a:defRPr/>
            </a:pPr>
            <a:r>
              <a:rPr lang="ar-LB" sz="2800" dirty="0">
                <a:solidFill>
                  <a:srgbClr val="002060"/>
                </a:solidFill>
                <a:latin typeface="Arial" pitchFamily="34" charset="0"/>
                <a:cs typeface="Arial" pitchFamily="34" charset="0"/>
              </a:rPr>
              <a:t>ما هي أدوات وسائل الإعلام الاجتماعية التي يستخدمونها؟</a:t>
            </a:r>
            <a:endParaRPr lang="en-US" sz="28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6123670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5878-3F91-4CC6-A87D-ED7A63EC1737}"/>
              </a:ext>
            </a:extLst>
          </p:cNvPr>
          <p:cNvSpPr>
            <a:spLocks noGrp="1"/>
          </p:cNvSpPr>
          <p:nvPr>
            <p:ph type="title"/>
          </p:nvPr>
        </p:nvSpPr>
        <p:spPr/>
        <p:txBody>
          <a:bodyPr/>
          <a:lstStyle/>
          <a:p>
            <a:r>
              <a:rPr lang="ar-LB" sz="4000" dirty="0"/>
              <a:t>الجمهور</a:t>
            </a:r>
            <a:br>
              <a:rPr lang="en-US" dirty="0"/>
            </a:br>
            <a:endParaRPr lang="en-US" dirty="0"/>
          </a:p>
        </p:txBody>
      </p:sp>
      <p:sp>
        <p:nvSpPr>
          <p:cNvPr id="4" name="TextBox 31">
            <a:extLst>
              <a:ext uri="{FF2B5EF4-FFF2-40B4-BE49-F238E27FC236}">
                <a16:creationId xmlns:a16="http://schemas.microsoft.com/office/drawing/2014/main" id="{8C9D865D-F341-46E5-ACFB-EBA8EB04E48A}"/>
              </a:ext>
            </a:extLst>
          </p:cNvPr>
          <p:cNvSpPr txBox="1">
            <a:spLocks noChangeArrowheads="1"/>
          </p:cNvSpPr>
          <p:nvPr/>
        </p:nvSpPr>
        <p:spPr bwMode="auto">
          <a:xfrm>
            <a:off x="1090127" y="1840810"/>
            <a:ext cx="10309225" cy="135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panose="02020603050405020304" pitchFamily="18"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Times" panose="02020603050405020304" pitchFamily="18" charset="0"/>
                <a:ea typeface="+mn-ea"/>
                <a:cs typeface="+mn-cs"/>
              </a:defRPr>
            </a:lvl9pPr>
          </a:lstStyle>
          <a:p>
            <a:pPr lvl="1" algn="r" rtl="1"/>
            <a:r>
              <a:rPr lang="ar-LB" altLang="en-US" b="1" dirty="0">
                <a:solidFill>
                  <a:srgbClr val="002060"/>
                </a:solidFill>
                <a:latin typeface="Calibri" panose="020F0502020204030204" pitchFamily="34" charset="0"/>
              </a:rPr>
              <a:t>المناصرون</a:t>
            </a:r>
            <a:r>
              <a:rPr lang="ar-LB" altLang="en-US" dirty="0">
                <a:solidFill>
                  <a:srgbClr val="002060"/>
                </a:solidFill>
                <a:latin typeface="Calibri" panose="020F0502020204030204" pitchFamily="34" charset="0"/>
              </a:rPr>
              <a:t> يقنعون </a:t>
            </a:r>
            <a:r>
              <a:rPr lang="ar-LB" altLang="en-US" b="1" dirty="0">
                <a:solidFill>
                  <a:srgbClr val="002060"/>
                </a:solidFill>
                <a:latin typeface="Calibri" panose="020F0502020204030204" pitchFamily="34" charset="0"/>
              </a:rPr>
              <a:t>الفئات المستهدفة </a:t>
            </a:r>
            <a:r>
              <a:rPr lang="ar-LB" altLang="en-US" dirty="0">
                <a:solidFill>
                  <a:srgbClr val="002060"/>
                </a:solidFill>
                <a:latin typeface="Calibri" panose="020F0502020204030204" pitchFamily="34" charset="0"/>
              </a:rPr>
              <a:t>باتخاذ الإجراءات اللازمة.</a:t>
            </a:r>
            <a:endParaRPr lang="en-US" altLang="en-US" dirty="0">
              <a:solidFill>
                <a:srgbClr val="002060"/>
              </a:solidFill>
              <a:latin typeface="Calibri" panose="020F0502020204030204" pitchFamily="34" charset="0"/>
            </a:endParaRPr>
          </a:p>
          <a:p>
            <a:pPr lvl="1" algn="r" rtl="1"/>
            <a:endParaRPr lang="en-US" altLang="en-US" sz="2700" dirty="0">
              <a:latin typeface="Calibri" panose="020F0502020204030204" pitchFamily="34" charset="0"/>
            </a:endParaRPr>
          </a:p>
          <a:p>
            <a:pPr lvl="1" algn="r" rtl="1"/>
            <a:endParaRPr lang="en-US" altLang="en-US" sz="2700" dirty="0">
              <a:latin typeface="Calibri" panose="020F0502020204030204" pitchFamily="34" charset="0"/>
            </a:endParaRPr>
          </a:p>
        </p:txBody>
      </p:sp>
      <p:sp>
        <p:nvSpPr>
          <p:cNvPr id="5" name="TextBox 31">
            <a:extLst>
              <a:ext uri="{FF2B5EF4-FFF2-40B4-BE49-F238E27FC236}">
                <a16:creationId xmlns:a16="http://schemas.microsoft.com/office/drawing/2014/main" id="{66CBFCC9-B4F2-4848-BA9B-4D6F90CE0662}"/>
              </a:ext>
            </a:extLst>
          </p:cNvPr>
          <p:cNvSpPr txBox="1">
            <a:spLocks noChangeArrowheads="1"/>
          </p:cNvSpPr>
          <p:nvPr/>
        </p:nvSpPr>
        <p:spPr bwMode="auto">
          <a:xfrm>
            <a:off x="0" y="2602265"/>
            <a:ext cx="2615527" cy="507831"/>
          </a:xfrm>
          <a:prstGeom prst="rect">
            <a:avLst/>
          </a:prstGeom>
          <a:solidFill>
            <a:srgbClr val="C00000"/>
          </a:solidFill>
          <a:ln>
            <a:noFill/>
          </a:ln>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sz="2700" b="1" dirty="0">
                <a:solidFill>
                  <a:schemeClr val="bg1"/>
                </a:solidFill>
                <a:latin typeface="Calibri" panose="020F0502020204030204" pitchFamily="34" charset="0"/>
              </a:rPr>
              <a:t>المناصرون</a:t>
            </a:r>
            <a:endParaRPr lang="en-US" altLang="en-US" sz="2700" dirty="0">
              <a:solidFill>
                <a:schemeClr val="bg1"/>
              </a:solidFill>
              <a:latin typeface="Calibri" panose="020F0502020204030204" pitchFamily="34" charset="0"/>
            </a:endParaRPr>
          </a:p>
        </p:txBody>
      </p:sp>
      <p:sp>
        <p:nvSpPr>
          <p:cNvPr id="6" name="TextBox 31">
            <a:extLst>
              <a:ext uri="{FF2B5EF4-FFF2-40B4-BE49-F238E27FC236}">
                <a16:creationId xmlns:a16="http://schemas.microsoft.com/office/drawing/2014/main" id="{618F6F97-8BE5-41F0-A4AB-5A8C907C9D22}"/>
              </a:ext>
            </a:extLst>
          </p:cNvPr>
          <p:cNvSpPr txBox="1">
            <a:spLocks noChangeArrowheads="1"/>
          </p:cNvSpPr>
          <p:nvPr/>
        </p:nvSpPr>
        <p:spPr bwMode="auto">
          <a:xfrm>
            <a:off x="9187647" y="2515205"/>
            <a:ext cx="3022381" cy="523220"/>
          </a:xfrm>
          <a:prstGeom prst="rect">
            <a:avLst/>
          </a:prstGeom>
          <a:solidFill>
            <a:srgbClr val="C00000"/>
          </a:solidFill>
          <a:ln>
            <a:noFill/>
          </a:ln>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ctr"/>
            <a:r>
              <a:rPr lang="ar-LB" altLang="en-US" b="1" dirty="0">
                <a:solidFill>
                  <a:schemeClr val="bg1"/>
                </a:solidFill>
                <a:latin typeface="Calibri" panose="020F0502020204030204" pitchFamily="34" charset="0"/>
              </a:rPr>
              <a:t>  الهدف</a:t>
            </a:r>
            <a:endParaRPr lang="en-US" altLang="en-US" b="1" dirty="0">
              <a:solidFill>
                <a:schemeClr val="bg1"/>
              </a:solidFill>
              <a:latin typeface="Calibri" panose="020F0502020204030204" pitchFamily="34" charset="0"/>
            </a:endParaRPr>
          </a:p>
        </p:txBody>
      </p:sp>
      <p:pic>
        <p:nvPicPr>
          <p:cNvPr id="7" name="Graphic 6" descr="Bullseye">
            <a:extLst>
              <a:ext uri="{FF2B5EF4-FFF2-40B4-BE49-F238E27FC236}">
                <a16:creationId xmlns:a16="http://schemas.microsoft.com/office/drawing/2014/main" id="{F0F3719A-4BF0-4A09-88DE-5A1ED02050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7754" y="2989268"/>
            <a:ext cx="3022381" cy="3022381"/>
          </a:xfrm>
          <a:prstGeom prst="rect">
            <a:avLst/>
          </a:prstGeom>
        </p:spPr>
      </p:pic>
      <p:sp>
        <p:nvSpPr>
          <p:cNvPr id="8" name="Arrow: Right 7">
            <a:extLst>
              <a:ext uri="{FF2B5EF4-FFF2-40B4-BE49-F238E27FC236}">
                <a16:creationId xmlns:a16="http://schemas.microsoft.com/office/drawing/2014/main" id="{EA91A316-5834-4219-A38D-C5E2BE009433}"/>
              </a:ext>
            </a:extLst>
          </p:cNvPr>
          <p:cNvSpPr/>
          <p:nvPr/>
        </p:nvSpPr>
        <p:spPr>
          <a:xfrm>
            <a:off x="2679394" y="4298905"/>
            <a:ext cx="2112501" cy="70757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Universal Access">
            <a:extLst>
              <a:ext uri="{FF2B5EF4-FFF2-40B4-BE49-F238E27FC236}">
                <a16:creationId xmlns:a16="http://schemas.microsoft.com/office/drawing/2014/main" id="{A80E613B-5B12-4156-8858-C93B14D8AE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4179" y="3959944"/>
            <a:ext cx="1751281" cy="1751281"/>
          </a:xfrm>
          <a:prstGeom prst="rect">
            <a:avLst/>
          </a:prstGeom>
        </p:spPr>
      </p:pic>
      <p:pic>
        <p:nvPicPr>
          <p:cNvPr id="10" name="Graphic 9" descr="Universal Access">
            <a:extLst>
              <a:ext uri="{FF2B5EF4-FFF2-40B4-BE49-F238E27FC236}">
                <a16:creationId xmlns:a16="http://schemas.microsoft.com/office/drawing/2014/main" id="{8F9883C2-601F-4D93-B2A1-8B5BDF0507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9808" y="5041524"/>
            <a:ext cx="1218760" cy="1218760"/>
          </a:xfrm>
          <a:prstGeom prst="rect">
            <a:avLst/>
          </a:prstGeom>
        </p:spPr>
      </p:pic>
      <p:pic>
        <p:nvPicPr>
          <p:cNvPr id="11" name="Graphic 10" descr="Universal Access">
            <a:extLst>
              <a:ext uri="{FF2B5EF4-FFF2-40B4-BE49-F238E27FC236}">
                <a16:creationId xmlns:a16="http://schemas.microsoft.com/office/drawing/2014/main" id="{06CDA1D5-9AE5-4739-8B19-E1E602996D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0" y="3161938"/>
            <a:ext cx="1454022" cy="1454022"/>
          </a:xfrm>
          <a:prstGeom prst="rect">
            <a:avLst/>
          </a:prstGeom>
        </p:spPr>
      </p:pic>
      <p:pic>
        <p:nvPicPr>
          <p:cNvPr id="12" name="Graphic 11" descr="Family with two children">
            <a:extLst>
              <a:ext uri="{FF2B5EF4-FFF2-40B4-BE49-F238E27FC236}">
                <a16:creationId xmlns:a16="http://schemas.microsoft.com/office/drawing/2014/main" id="{CF1A2AD2-0B91-4564-9F8E-748DD31B77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3396" y="3019811"/>
            <a:ext cx="1218760" cy="1218760"/>
          </a:xfrm>
          <a:prstGeom prst="rect">
            <a:avLst/>
          </a:prstGeom>
        </p:spPr>
      </p:pic>
      <p:pic>
        <p:nvPicPr>
          <p:cNvPr id="13" name="Graphic 12" descr="Woman">
            <a:extLst>
              <a:ext uri="{FF2B5EF4-FFF2-40B4-BE49-F238E27FC236}">
                <a16:creationId xmlns:a16="http://schemas.microsoft.com/office/drawing/2014/main" id="{31F8AE10-DBEC-4456-82BD-DE3211CA3E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49630" y="3209758"/>
            <a:ext cx="1050474" cy="1050474"/>
          </a:xfrm>
          <a:prstGeom prst="rect">
            <a:avLst/>
          </a:prstGeom>
        </p:spPr>
      </p:pic>
      <p:pic>
        <p:nvPicPr>
          <p:cNvPr id="14" name="Graphic 13" descr="Man">
            <a:extLst>
              <a:ext uri="{FF2B5EF4-FFF2-40B4-BE49-F238E27FC236}">
                <a16:creationId xmlns:a16="http://schemas.microsoft.com/office/drawing/2014/main" id="{892090DA-E01C-4020-BE33-086AF7FCB4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0779" y="3138027"/>
            <a:ext cx="1050473" cy="1050473"/>
          </a:xfrm>
          <a:prstGeom prst="rect">
            <a:avLst/>
          </a:prstGeom>
        </p:spPr>
      </p:pic>
      <p:pic>
        <p:nvPicPr>
          <p:cNvPr id="15" name="Graphic 14" descr="Man">
            <a:extLst>
              <a:ext uri="{FF2B5EF4-FFF2-40B4-BE49-F238E27FC236}">
                <a16:creationId xmlns:a16="http://schemas.microsoft.com/office/drawing/2014/main" id="{92245B12-82D3-47BC-8E7A-1D2ED29C30A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70895" y="3260218"/>
            <a:ext cx="1079402" cy="1079402"/>
          </a:xfrm>
          <a:prstGeom prst="rect">
            <a:avLst/>
          </a:prstGeom>
        </p:spPr>
      </p:pic>
      <p:pic>
        <p:nvPicPr>
          <p:cNvPr id="16" name="Graphic 15" descr="Man">
            <a:extLst>
              <a:ext uri="{FF2B5EF4-FFF2-40B4-BE49-F238E27FC236}">
                <a16:creationId xmlns:a16="http://schemas.microsoft.com/office/drawing/2014/main" id="{853095AA-4B22-4635-8E96-EBCF1FE0EC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470" y="4546157"/>
            <a:ext cx="1079402" cy="1079402"/>
          </a:xfrm>
          <a:prstGeom prst="rect">
            <a:avLst/>
          </a:prstGeom>
        </p:spPr>
      </p:pic>
      <p:pic>
        <p:nvPicPr>
          <p:cNvPr id="17" name="Graphic 16" descr="Woman">
            <a:extLst>
              <a:ext uri="{FF2B5EF4-FFF2-40B4-BE49-F238E27FC236}">
                <a16:creationId xmlns:a16="http://schemas.microsoft.com/office/drawing/2014/main" id="{64CDCAE7-744B-4D8A-BC39-B3749B3B02E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35433" y="4270818"/>
            <a:ext cx="1079402" cy="1079402"/>
          </a:xfrm>
          <a:prstGeom prst="rect">
            <a:avLst/>
          </a:prstGeom>
        </p:spPr>
      </p:pic>
      <p:pic>
        <p:nvPicPr>
          <p:cNvPr id="18" name="Graphic 17" descr="Woman">
            <a:extLst>
              <a:ext uri="{FF2B5EF4-FFF2-40B4-BE49-F238E27FC236}">
                <a16:creationId xmlns:a16="http://schemas.microsoft.com/office/drawing/2014/main" id="{14DDC66C-E8E6-4C56-9AFF-56400BCD8A3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3956" y="4220550"/>
            <a:ext cx="1079402" cy="1079402"/>
          </a:xfrm>
          <a:prstGeom prst="rect">
            <a:avLst/>
          </a:prstGeom>
        </p:spPr>
      </p:pic>
      <p:sp>
        <p:nvSpPr>
          <p:cNvPr id="19" name="TextBox 31">
            <a:extLst>
              <a:ext uri="{FF2B5EF4-FFF2-40B4-BE49-F238E27FC236}">
                <a16:creationId xmlns:a16="http://schemas.microsoft.com/office/drawing/2014/main" id="{6FFC0AFE-8C1D-4021-9A82-E432B8E37678}"/>
              </a:ext>
            </a:extLst>
          </p:cNvPr>
          <p:cNvSpPr txBox="1">
            <a:spLocks noChangeArrowheads="1"/>
          </p:cNvSpPr>
          <p:nvPr/>
        </p:nvSpPr>
        <p:spPr bwMode="auto">
          <a:xfrm>
            <a:off x="4198648" y="2551310"/>
            <a:ext cx="2853793" cy="507831"/>
          </a:xfrm>
          <a:prstGeom prst="rect">
            <a:avLst/>
          </a:prstGeom>
          <a:solidFill>
            <a:srgbClr val="C00000"/>
          </a:solidFill>
          <a:ln>
            <a:noFill/>
          </a:ln>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ctr" rtl="1"/>
            <a:r>
              <a:rPr lang="ar-LB" altLang="en-US" sz="2700" b="1" dirty="0">
                <a:solidFill>
                  <a:schemeClr val="bg1"/>
                </a:solidFill>
                <a:latin typeface="Calibri" panose="020F0502020204030204" pitchFamily="34" charset="0"/>
              </a:rPr>
              <a:t>الجمهور</a:t>
            </a:r>
            <a:endParaRPr lang="en-US" altLang="en-US" sz="2700" dirty="0">
              <a:solidFill>
                <a:schemeClr val="bg1"/>
              </a:solidFill>
              <a:latin typeface="Calibri" panose="020F0502020204030204" pitchFamily="34" charset="0"/>
            </a:endParaRPr>
          </a:p>
        </p:txBody>
      </p:sp>
      <p:sp>
        <p:nvSpPr>
          <p:cNvPr id="20" name="Arrow: Right 19">
            <a:extLst>
              <a:ext uri="{FF2B5EF4-FFF2-40B4-BE49-F238E27FC236}">
                <a16:creationId xmlns:a16="http://schemas.microsoft.com/office/drawing/2014/main" id="{7632DA7A-9815-48C8-B77E-A5A8C1B65FCA}"/>
              </a:ext>
            </a:extLst>
          </p:cNvPr>
          <p:cNvSpPr/>
          <p:nvPr/>
        </p:nvSpPr>
        <p:spPr>
          <a:xfrm>
            <a:off x="6883252" y="4355703"/>
            <a:ext cx="2112501" cy="70757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033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CB17-2519-49B0-8DAD-4863ACDDCA08}"/>
              </a:ext>
            </a:extLst>
          </p:cNvPr>
          <p:cNvSpPr>
            <a:spLocks noGrp="1"/>
          </p:cNvSpPr>
          <p:nvPr>
            <p:ph type="title"/>
          </p:nvPr>
        </p:nvSpPr>
        <p:spPr/>
        <p:txBody>
          <a:bodyPr/>
          <a:lstStyle/>
          <a:p>
            <a:r>
              <a:rPr lang="ar-LB" sz="4000" dirty="0"/>
              <a:t>الجمهور</a:t>
            </a:r>
            <a:br>
              <a:rPr lang="en-US" dirty="0"/>
            </a:br>
            <a:endParaRPr lang="en-US" dirty="0"/>
          </a:p>
        </p:txBody>
      </p:sp>
      <p:sp>
        <p:nvSpPr>
          <p:cNvPr id="4" name="TextBox 31">
            <a:extLst>
              <a:ext uri="{FF2B5EF4-FFF2-40B4-BE49-F238E27FC236}">
                <a16:creationId xmlns:a16="http://schemas.microsoft.com/office/drawing/2014/main" id="{B4A149FA-E1D1-4C44-BA1E-BF878F761C53}"/>
              </a:ext>
            </a:extLst>
          </p:cNvPr>
          <p:cNvSpPr txBox="1">
            <a:spLocks noChangeArrowheads="1"/>
          </p:cNvSpPr>
          <p:nvPr/>
        </p:nvSpPr>
        <p:spPr bwMode="auto">
          <a:xfrm>
            <a:off x="6096000" y="1594945"/>
            <a:ext cx="6335486" cy="2593018"/>
          </a:xfrm>
          <a:prstGeom prst="rect">
            <a:avLst/>
          </a:prstGeom>
          <a:noFill/>
          <a:ln w="9525">
            <a:noFill/>
            <a:miter lim="800000"/>
            <a:headEnd/>
            <a:tailEnd/>
          </a:ln>
        </p:spPr>
        <p:txBody>
          <a:bodyPr wrap="square">
            <a:spAutoFit/>
          </a:bodyPr>
          <a:lstStyle/>
          <a:p>
            <a:pPr lvl="1" algn="r" rtl="1">
              <a:buFont typeface="Arial" charset="0"/>
              <a:buChar char="•"/>
              <a:defRPr/>
            </a:pPr>
            <a:r>
              <a:rPr lang="ar-LB" altLang="en-US" sz="2800" dirty="0">
                <a:solidFill>
                  <a:srgbClr val="002060"/>
                </a:solidFill>
                <a:latin typeface="Calibri" charset="0"/>
              </a:rPr>
              <a:t>لدى الجمهور القدرة على اتخاذ الإجراء الذي من شأنه أن يسمح لكم بتحقيق هدفكم. </a:t>
            </a:r>
          </a:p>
          <a:p>
            <a:pPr lvl="1" algn="r" rtl="1">
              <a:buFont typeface="Arial" charset="0"/>
              <a:buChar char="•"/>
              <a:defRPr/>
            </a:pPr>
            <a:endParaRPr lang="ar-LB" altLang="en-US" sz="2800" dirty="0">
              <a:solidFill>
                <a:srgbClr val="002060"/>
              </a:solidFill>
              <a:latin typeface="Calibri" charset="0"/>
            </a:endParaRPr>
          </a:p>
          <a:p>
            <a:pPr lvl="1" algn="r" rtl="1">
              <a:buFont typeface="Arial" charset="0"/>
              <a:buChar char="•"/>
              <a:defRPr/>
            </a:pPr>
            <a:r>
              <a:rPr lang="ar-LB" altLang="en-US" sz="2800" dirty="0">
                <a:solidFill>
                  <a:srgbClr val="002060"/>
                </a:solidFill>
                <a:latin typeface="Calibri" charset="0"/>
              </a:rPr>
              <a:t> لدى المؤيدين تأثير على الجمهور. </a:t>
            </a:r>
          </a:p>
          <a:p>
            <a:pPr lvl="1" algn="r" rtl="1">
              <a:buFont typeface="Arial" charset="0"/>
              <a:buChar char="•"/>
              <a:defRPr/>
            </a:pPr>
            <a:endParaRPr lang="ar-LB" altLang="en-US" sz="2250" dirty="0">
              <a:latin typeface="Calibri" charset="0"/>
            </a:endParaRPr>
          </a:p>
        </p:txBody>
      </p:sp>
      <p:sp>
        <p:nvSpPr>
          <p:cNvPr id="5" name="TextBox 31">
            <a:extLst>
              <a:ext uri="{FF2B5EF4-FFF2-40B4-BE49-F238E27FC236}">
                <a16:creationId xmlns:a16="http://schemas.microsoft.com/office/drawing/2014/main" id="{BE228DBD-547D-4744-BB24-939A51517C48}"/>
              </a:ext>
            </a:extLst>
          </p:cNvPr>
          <p:cNvSpPr txBox="1">
            <a:spLocks noChangeArrowheads="1"/>
          </p:cNvSpPr>
          <p:nvPr/>
        </p:nvSpPr>
        <p:spPr bwMode="auto">
          <a:xfrm>
            <a:off x="246806" y="3621021"/>
            <a:ext cx="55435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dirty="0">
                <a:solidFill>
                  <a:srgbClr val="002060"/>
                </a:solidFill>
                <a:latin typeface="Calibri" panose="020F0502020204030204" pitchFamily="34" charset="0"/>
              </a:rPr>
              <a:t>كيف ستقومون بتقسيم فئات الجمهور التي سبق ذكرها بين فئات مؤيدة </a:t>
            </a:r>
            <a:r>
              <a:rPr lang="ar-LB" altLang="en-US" b="1" dirty="0">
                <a:solidFill>
                  <a:srgbClr val="002060"/>
                </a:solidFill>
                <a:latin typeface="Calibri" panose="020F0502020204030204" pitchFamily="34" charset="0"/>
              </a:rPr>
              <a:t>وفئات مستهدفة؟ ما هي الفئة التي </a:t>
            </a:r>
            <a:r>
              <a:rPr lang="ar-LB" altLang="en-US" dirty="0">
                <a:solidFill>
                  <a:srgbClr val="002060"/>
                </a:solidFill>
                <a:latin typeface="Calibri" panose="020F0502020204030204" pitchFamily="34" charset="0"/>
              </a:rPr>
              <a:t>تنتمي إليها وسائل الإعلام؟</a:t>
            </a:r>
            <a:endParaRPr lang="en-US" altLang="en-US" dirty="0">
              <a:solidFill>
                <a:srgbClr val="002060"/>
              </a:solidFill>
              <a:latin typeface="Calibri" panose="020F0502020204030204" pitchFamily="34" charset="0"/>
            </a:endParaRPr>
          </a:p>
        </p:txBody>
      </p:sp>
      <p:pic>
        <p:nvPicPr>
          <p:cNvPr id="6" name="Graphic 5" descr="Children">
            <a:extLst>
              <a:ext uri="{FF2B5EF4-FFF2-40B4-BE49-F238E27FC236}">
                <a16:creationId xmlns:a16="http://schemas.microsoft.com/office/drawing/2014/main" id="{C23D8186-D29E-45D8-AB1A-F97D62711E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9884" y="4285428"/>
            <a:ext cx="2238602" cy="2238602"/>
          </a:xfrm>
          <a:prstGeom prst="rect">
            <a:avLst/>
          </a:prstGeom>
        </p:spPr>
      </p:pic>
      <p:pic>
        <p:nvPicPr>
          <p:cNvPr id="7" name="Graphic 6" descr="Universal Access">
            <a:extLst>
              <a:ext uri="{FF2B5EF4-FFF2-40B4-BE49-F238E27FC236}">
                <a16:creationId xmlns:a16="http://schemas.microsoft.com/office/drawing/2014/main" id="{D3F1DC7F-E074-4B7C-A0DA-3E6E98C5E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313" y="1594945"/>
            <a:ext cx="2210644" cy="2210644"/>
          </a:xfrm>
          <a:prstGeom prst="rect">
            <a:avLst/>
          </a:prstGeom>
        </p:spPr>
      </p:pic>
      <p:pic>
        <p:nvPicPr>
          <p:cNvPr id="8" name="Graphic 7" descr="Family with two children">
            <a:extLst>
              <a:ext uri="{FF2B5EF4-FFF2-40B4-BE49-F238E27FC236}">
                <a16:creationId xmlns:a16="http://schemas.microsoft.com/office/drawing/2014/main" id="{F2F986D7-9A24-42C3-A305-9BC0BBA337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3873" y="4285252"/>
            <a:ext cx="2000250" cy="2000250"/>
          </a:xfrm>
          <a:prstGeom prst="rect">
            <a:avLst/>
          </a:prstGeom>
        </p:spPr>
      </p:pic>
      <p:pic>
        <p:nvPicPr>
          <p:cNvPr id="9" name="Graphic 8" descr="Man">
            <a:extLst>
              <a:ext uri="{FF2B5EF4-FFF2-40B4-BE49-F238E27FC236}">
                <a16:creationId xmlns:a16="http://schemas.microsoft.com/office/drawing/2014/main" id="{718147F9-5F87-444B-BD9D-D7C3403AEA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52713" y="3691730"/>
            <a:ext cx="1593647" cy="1593647"/>
          </a:xfrm>
          <a:prstGeom prst="rect">
            <a:avLst/>
          </a:prstGeom>
        </p:spPr>
      </p:pic>
      <p:pic>
        <p:nvPicPr>
          <p:cNvPr id="10" name="Graphic 9" descr="Woman">
            <a:extLst>
              <a:ext uri="{FF2B5EF4-FFF2-40B4-BE49-F238E27FC236}">
                <a16:creationId xmlns:a16="http://schemas.microsoft.com/office/drawing/2014/main" id="{C9975793-E461-491D-8D57-3756752AF3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39833" y="1938121"/>
            <a:ext cx="1616528" cy="1616528"/>
          </a:xfrm>
          <a:prstGeom prst="rect">
            <a:avLst/>
          </a:prstGeom>
        </p:spPr>
      </p:pic>
    </p:spTree>
    <p:extLst>
      <p:ext uri="{BB962C8B-B14F-4D97-AF65-F5344CB8AC3E}">
        <p14:creationId xmlns:p14="http://schemas.microsoft.com/office/powerpoint/2010/main" val="35372392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276045F-B761-447A-B87D-253DB7CC811E}"/>
              </a:ext>
            </a:extLst>
          </p:cNvPr>
          <p:cNvGraphicFramePr/>
          <p:nvPr/>
        </p:nvGraphicFramePr>
        <p:xfrm>
          <a:off x="1366345" y="752616"/>
          <a:ext cx="9334312" cy="5248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594057E0-B59E-45B4-B834-621E85A683E4}"/>
              </a:ext>
            </a:extLst>
          </p:cNvPr>
          <p:cNvCxnSpPr>
            <a:cxnSpLocks/>
          </p:cNvCxnSpPr>
          <p:nvPr/>
        </p:nvCxnSpPr>
        <p:spPr>
          <a:xfrm flipV="1">
            <a:off x="6747078" y="1237250"/>
            <a:ext cx="1219200" cy="1017814"/>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C95F8BA-FBA4-42C3-8F91-305238C7ACB0}"/>
              </a:ext>
            </a:extLst>
          </p:cNvPr>
          <p:cNvCxnSpPr>
            <a:cxnSpLocks/>
          </p:cNvCxnSpPr>
          <p:nvPr/>
        </p:nvCxnSpPr>
        <p:spPr>
          <a:xfrm>
            <a:off x="4000500" y="961037"/>
            <a:ext cx="1459248" cy="1500354"/>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CC28E233-24CF-4E8A-A8AE-D6F24F5BA6E4}"/>
              </a:ext>
            </a:extLst>
          </p:cNvPr>
          <p:cNvCxnSpPr>
            <a:cxnSpLocks/>
          </p:cNvCxnSpPr>
          <p:nvPr/>
        </p:nvCxnSpPr>
        <p:spPr>
          <a:xfrm>
            <a:off x="7304314" y="3283369"/>
            <a:ext cx="3124199" cy="11974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BF21EDB-8FEE-447B-9BB6-CE2FAAA33DB7}"/>
              </a:ext>
            </a:extLst>
          </p:cNvPr>
          <p:cNvCxnSpPr>
            <a:cxnSpLocks/>
          </p:cNvCxnSpPr>
          <p:nvPr/>
        </p:nvCxnSpPr>
        <p:spPr>
          <a:xfrm flipV="1">
            <a:off x="1088571" y="3267434"/>
            <a:ext cx="4060372" cy="424543"/>
          </a:xfrm>
          <a:prstGeom prst="line">
            <a:avLst/>
          </a:prstGeom>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9CC377F3-C526-48C6-B90D-06213F63FEE0}"/>
              </a:ext>
            </a:extLst>
          </p:cNvPr>
          <p:cNvSpPr/>
          <p:nvPr/>
        </p:nvSpPr>
        <p:spPr>
          <a:xfrm>
            <a:off x="10091057" y="3133361"/>
            <a:ext cx="2024743" cy="132805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AA4634-6628-4BC8-B35A-4710D0560E7A}"/>
              </a:ext>
            </a:extLst>
          </p:cNvPr>
          <p:cNvSpPr/>
          <p:nvPr/>
        </p:nvSpPr>
        <p:spPr>
          <a:xfrm>
            <a:off x="3118757" y="17940"/>
            <a:ext cx="2024743" cy="132805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3B6567-92DD-4587-8E24-BEDC35404F72}"/>
              </a:ext>
            </a:extLst>
          </p:cNvPr>
          <p:cNvSpPr/>
          <p:nvPr/>
        </p:nvSpPr>
        <p:spPr>
          <a:xfrm>
            <a:off x="214523" y="3691977"/>
            <a:ext cx="2024743" cy="1328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ED4A165-DCD0-4F70-8B93-FAB7B84B8777}"/>
              </a:ext>
            </a:extLst>
          </p:cNvPr>
          <p:cNvSpPr/>
          <p:nvPr/>
        </p:nvSpPr>
        <p:spPr>
          <a:xfrm>
            <a:off x="7619999" y="26544"/>
            <a:ext cx="2024743" cy="132805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268E90-3978-44FE-9279-F0F973B6EB5D}"/>
              </a:ext>
            </a:extLst>
          </p:cNvPr>
          <p:cNvSpPr txBox="1"/>
          <p:nvPr/>
        </p:nvSpPr>
        <p:spPr>
          <a:xfrm>
            <a:off x="8441495" y="367895"/>
            <a:ext cx="576943" cy="769441"/>
          </a:xfrm>
          <a:prstGeom prst="rect">
            <a:avLst/>
          </a:prstGeom>
          <a:noFill/>
        </p:spPr>
        <p:txBody>
          <a:bodyPr wrap="square" rtlCol="0">
            <a:spAutoFit/>
          </a:bodyPr>
          <a:lstStyle/>
          <a:p>
            <a:r>
              <a:rPr lang="en-US" sz="4400" b="1" dirty="0">
                <a:solidFill>
                  <a:srgbClr val="134985"/>
                </a:solidFill>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8B27D754-4696-4116-AC3A-B7EA6BE419B5}"/>
              </a:ext>
            </a:extLst>
          </p:cNvPr>
          <p:cNvSpPr txBox="1"/>
          <p:nvPr/>
        </p:nvSpPr>
        <p:spPr>
          <a:xfrm>
            <a:off x="909333" y="4013108"/>
            <a:ext cx="489857" cy="776605"/>
          </a:xfrm>
          <a:prstGeom prst="rect">
            <a:avLst/>
          </a:prstGeom>
          <a:noFill/>
        </p:spPr>
        <p:txBody>
          <a:bodyPr wrap="square" rtlCol="0">
            <a:spAutoFit/>
          </a:bodyPr>
          <a:lstStyle/>
          <a:p>
            <a:r>
              <a:rPr lang="en-US" sz="4400" b="1" dirty="0">
                <a:solidFill>
                  <a:srgbClr val="134985"/>
                </a:solidFill>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16BCB065-01C4-4F0D-B74C-D987A78B3F5C}"/>
              </a:ext>
            </a:extLst>
          </p:cNvPr>
          <p:cNvSpPr txBox="1"/>
          <p:nvPr/>
        </p:nvSpPr>
        <p:spPr>
          <a:xfrm>
            <a:off x="3993555" y="402006"/>
            <a:ext cx="576943" cy="769441"/>
          </a:xfrm>
          <a:prstGeom prst="rect">
            <a:avLst/>
          </a:prstGeom>
          <a:noFill/>
        </p:spPr>
        <p:txBody>
          <a:bodyPr wrap="square" rtlCol="0">
            <a:spAutoFit/>
          </a:bodyPr>
          <a:lstStyle/>
          <a:p>
            <a:r>
              <a:rPr lang="en-US" sz="4400" b="1" dirty="0">
                <a:solidFill>
                  <a:srgbClr val="134985"/>
                </a:solidFill>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6B540DC0-356C-44AB-9E95-6E82AFC6A345}"/>
              </a:ext>
            </a:extLst>
          </p:cNvPr>
          <p:cNvSpPr txBox="1"/>
          <p:nvPr/>
        </p:nvSpPr>
        <p:spPr>
          <a:xfrm>
            <a:off x="10963978" y="3568389"/>
            <a:ext cx="576943" cy="769441"/>
          </a:xfrm>
          <a:prstGeom prst="rect">
            <a:avLst/>
          </a:prstGeom>
          <a:noFill/>
        </p:spPr>
        <p:txBody>
          <a:bodyPr wrap="square" rtlCol="0">
            <a:spAutoFit/>
          </a:bodyPr>
          <a:lstStyle/>
          <a:p>
            <a:r>
              <a:rPr lang="en-US" sz="4400" b="1" dirty="0">
                <a:solidFill>
                  <a:srgbClr val="134985"/>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534862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0A45-C69B-4E6D-BAD5-C833892F5B75}"/>
              </a:ext>
            </a:extLst>
          </p:cNvPr>
          <p:cNvSpPr>
            <a:spLocks noGrp="1"/>
          </p:cNvSpPr>
          <p:nvPr>
            <p:ph type="title"/>
          </p:nvPr>
        </p:nvSpPr>
        <p:spPr>
          <a:xfrm>
            <a:off x="911088" y="4284869"/>
            <a:ext cx="10813774" cy="1325563"/>
          </a:xfrm>
          <a:solidFill>
            <a:srgbClr val="002F6B"/>
          </a:solidFill>
        </p:spPr>
        <p:txBody>
          <a:bodyPr/>
          <a:lstStyle/>
          <a:p>
            <a:r>
              <a:rPr lang="ar-LB" b="0" dirty="0"/>
              <a:t> </a:t>
            </a:r>
            <a:r>
              <a:rPr lang="ar-LB" sz="4000" dirty="0">
                <a:solidFill>
                  <a:schemeClr val="bg1"/>
                </a:solidFill>
              </a:rPr>
              <a:t>الإقناع سيساعدكم على أن تصبحوا أكثر نجاحاً في تحقيق غاياتكم</a:t>
            </a:r>
            <a:endParaRPr lang="en-US" sz="4000" dirty="0">
              <a:solidFill>
                <a:schemeClr val="bg1"/>
              </a:solidFill>
            </a:endParaRPr>
          </a:p>
        </p:txBody>
      </p:sp>
      <p:sp>
        <p:nvSpPr>
          <p:cNvPr id="3" name="Content Placeholder 2">
            <a:extLst>
              <a:ext uri="{FF2B5EF4-FFF2-40B4-BE49-F238E27FC236}">
                <a16:creationId xmlns:a16="http://schemas.microsoft.com/office/drawing/2014/main" id="{9A134D20-C955-4292-B89F-7C399F77C6F3}"/>
              </a:ext>
            </a:extLst>
          </p:cNvPr>
          <p:cNvSpPr>
            <a:spLocks noGrp="1"/>
          </p:cNvSpPr>
          <p:nvPr>
            <p:ph idx="1"/>
          </p:nvPr>
        </p:nvSpPr>
        <p:spPr>
          <a:xfrm>
            <a:off x="0" y="1932753"/>
            <a:ext cx="12192000" cy="1844117"/>
          </a:xfrm>
        </p:spPr>
        <p:txBody>
          <a:bodyPr>
            <a:normAutofit/>
          </a:bodyPr>
          <a:lstStyle/>
          <a:p>
            <a:pPr marL="0" indent="0" algn="ctr" rtl="1">
              <a:buNone/>
            </a:pPr>
            <a:r>
              <a:rPr lang="ar-LB" sz="2800" dirty="0">
                <a:solidFill>
                  <a:srgbClr val="002F6B"/>
                </a:solidFill>
              </a:rPr>
              <a:t>تكمن المشكلة لدى المقنِعين في أنّ </a:t>
            </a:r>
            <a:r>
              <a:rPr lang="ar-LB" sz="2800" b="1" dirty="0">
                <a:solidFill>
                  <a:srgbClr val="002F6B"/>
                </a:solidFill>
              </a:rPr>
              <a:t>الجمهور المستهدَف </a:t>
            </a:r>
            <a:r>
              <a:rPr lang="ar-LB" sz="2800" dirty="0">
                <a:solidFill>
                  <a:srgbClr val="002F6B"/>
                </a:solidFill>
              </a:rPr>
              <a:t>في معظم الأحيان لا يعرفكم ولا يتّفق معكم بالضرورة، كما قد يعرف القليل عن المسألة أو قد لا يعرف أيّ شيء عنها. مع هذا، هؤلاء هم الناس تحديداً الذين تحتاجون إلى كسبهم إلى صفكم. وللقيام بذلك، سيتطلّب الأمر استخدام مبادئ </a:t>
            </a:r>
            <a:r>
              <a:rPr lang="ar-LB" sz="2800" b="1" dirty="0">
                <a:solidFill>
                  <a:srgbClr val="002F6B"/>
                </a:solidFill>
              </a:rPr>
              <a:t>الإقناع</a:t>
            </a:r>
            <a:endParaRPr lang="en-US" sz="2800" dirty="0">
              <a:solidFill>
                <a:srgbClr val="002F6B"/>
              </a:solidFill>
            </a:endParaRPr>
          </a:p>
        </p:txBody>
      </p:sp>
      <p:sp>
        <p:nvSpPr>
          <p:cNvPr id="4" name="Title 1">
            <a:extLst>
              <a:ext uri="{FF2B5EF4-FFF2-40B4-BE49-F238E27FC236}">
                <a16:creationId xmlns:a16="http://schemas.microsoft.com/office/drawing/2014/main" id="{E8FF0D69-3D40-4405-840F-49CF07FC2182}"/>
              </a:ext>
            </a:extLst>
          </p:cNvPr>
          <p:cNvSpPr txBox="1">
            <a:spLocks/>
          </p:cNvSpPr>
          <p:nvPr/>
        </p:nvSpPr>
        <p:spPr>
          <a:xfrm>
            <a:off x="4253946" y="348772"/>
            <a:ext cx="7229061" cy="1325563"/>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4000" b="0" dirty="0"/>
              <a:t> </a:t>
            </a:r>
            <a:r>
              <a:rPr lang="ar-LB" sz="4000" dirty="0"/>
              <a:t>تحدّيات</a:t>
            </a:r>
            <a:endParaRPr lang="en-US" sz="4000" dirty="0"/>
          </a:p>
        </p:txBody>
      </p:sp>
    </p:spTree>
    <p:extLst>
      <p:ext uri="{BB962C8B-B14F-4D97-AF65-F5344CB8AC3E}">
        <p14:creationId xmlns:p14="http://schemas.microsoft.com/office/powerpoint/2010/main" val="14565525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D076-C922-4FB9-BDBA-99381255B2A5}"/>
              </a:ext>
            </a:extLst>
          </p:cNvPr>
          <p:cNvSpPr>
            <a:spLocks noGrp="1"/>
          </p:cNvSpPr>
          <p:nvPr>
            <p:ph type="title"/>
          </p:nvPr>
        </p:nvSpPr>
        <p:spPr>
          <a:xfrm>
            <a:off x="2716697" y="5936801"/>
            <a:ext cx="2555659" cy="808728"/>
          </a:xfrm>
        </p:spPr>
        <p:txBody>
          <a:bodyPr>
            <a:normAutofit/>
          </a:bodyPr>
          <a:lstStyle/>
          <a:p>
            <a:r>
              <a:rPr lang="en-US" sz="1000" dirty="0"/>
              <a:t>https://bit.ly/3jtsVwd</a:t>
            </a:r>
          </a:p>
        </p:txBody>
      </p:sp>
      <p:sp>
        <p:nvSpPr>
          <p:cNvPr id="3" name="Content Placeholder 2">
            <a:extLst>
              <a:ext uri="{FF2B5EF4-FFF2-40B4-BE49-F238E27FC236}">
                <a16:creationId xmlns:a16="http://schemas.microsoft.com/office/drawing/2014/main" id="{6832E2FE-E0AA-42FD-BF35-CBB655D72922}"/>
              </a:ext>
            </a:extLst>
          </p:cNvPr>
          <p:cNvSpPr>
            <a:spLocks noGrp="1"/>
          </p:cNvSpPr>
          <p:nvPr>
            <p:ph idx="1"/>
          </p:nvPr>
        </p:nvSpPr>
        <p:spPr>
          <a:xfrm>
            <a:off x="6549887" y="2706584"/>
            <a:ext cx="5522843" cy="3230217"/>
          </a:xfrm>
        </p:spPr>
        <p:txBody>
          <a:bodyPr>
            <a:normAutofit/>
          </a:bodyPr>
          <a:lstStyle/>
          <a:p>
            <a:pPr algn="r" rtl="1"/>
            <a:r>
              <a:rPr lang="ar-SA" sz="2800" dirty="0">
                <a:solidFill>
                  <a:srgbClr val="002F6B"/>
                </a:solidFill>
              </a:rPr>
              <a:t>ذا مصداقية، على الصعيد العام وبشكل خاص ربطاً بالمسألة المعيّنة المطروحة</a:t>
            </a:r>
            <a:endParaRPr lang="en-US" sz="2800" dirty="0">
              <a:solidFill>
                <a:srgbClr val="002F6B"/>
              </a:solidFill>
            </a:endParaRPr>
          </a:p>
          <a:p>
            <a:pPr algn="r" rtl="1"/>
            <a:r>
              <a:rPr lang="ar-SA" sz="2800" dirty="0">
                <a:solidFill>
                  <a:srgbClr val="002F6B"/>
                </a:solidFill>
              </a:rPr>
              <a:t>صاحب دراية ومعرفة بالمسألة المطروحة</a:t>
            </a:r>
            <a:endParaRPr lang="en-US" sz="2800" dirty="0">
              <a:solidFill>
                <a:srgbClr val="002F6B"/>
              </a:solidFill>
            </a:endParaRPr>
          </a:p>
          <a:p>
            <a:pPr algn="r" rtl="1"/>
            <a:r>
              <a:rPr lang="ar-SA" sz="2800" dirty="0">
                <a:solidFill>
                  <a:srgbClr val="002F6B"/>
                </a:solidFill>
              </a:rPr>
              <a:t>مشابهاً للشخص أو الجمهور المستهدف في الخلفيّات والقيم</a:t>
            </a:r>
            <a:endParaRPr lang="en-US" sz="2800" dirty="0">
              <a:solidFill>
                <a:srgbClr val="002F6B"/>
              </a:solidFill>
            </a:endParaRPr>
          </a:p>
          <a:p>
            <a:pPr algn="r" rtl="1"/>
            <a:r>
              <a:rPr lang="ar-SA" sz="2800" dirty="0">
                <a:solidFill>
                  <a:srgbClr val="002F6B"/>
                </a:solidFill>
              </a:rPr>
              <a:t>له سمات غير لفظية إيجابية أو مؤثرة، والتي قد تبدو غير مرتبطة بالاتّصال</a:t>
            </a:r>
            <a:r>
              <a:rPr lang="ar-LB" sz="2800" dirty="0">
                <a:solidFill>
                  <a:srgbClr val="002F6B"/>
                </a:solidFill>
              </a:rPr>
              <a:t> المطروح</a:t>
            </a:r>
            <a:endParaRPr lang="en-US" sz="2800" dirty="0">
              <a:solidFill>
                <a:srgbClr val="002F6B"/>
              </a:solidFill>
            </a:endParaRPr>
          </a:p>
        </p:txBody>
      </p:sp>
      <p:pic>
        <p:nvPicPr>
          <p:cNvPr id="5" name="Picture 4">
            <a:extLst>
              <a:ext uri="{FF2B5EF4-FFF2-40B4-BE49-F238E27FC236}">
                <a16:creationId xmlns:a16="http://schemas.microsoft.com/office/drawing/2014/main" id="{353FB42D-8B21-4209-A622-5252DE1FF8F3}"/>
              </a:ext>
            </a:extLst>
          </p:cNvPr>
          <p:cNvPicPr>
            <a:picLocks noChangeAspect="1"/>
          </p:cNvPicPr>
          <p:nvPr/>
        </p:nvPicPr>
        <p:blipFill>
          <a:blip r:embed="rId2"/>
          <a:stretch>
            <a:fillRect/>
          </a:stretch>
        </p:blipFill>
        <p:spPr>
          <a:xfrm>
            <a:off x="0" y="2529102"/>
            <a:ext cx="6370941" cy="3586604"/>
          </a:xfrm>
          <a:prstGeom prst="rect">
            <a:avLst/>
          </a:prstGeom>
        </p:spPr>
      </p:pic>
      <p:sp>
        <p:nvSpPr>
          <p:cNvPr id="6" name="Title 1">
            <a:extLst>
              <a:ext uri="{FF2B5EF4-FFF2-40B4-BE49-F238E27FC236}">
                <a16:creationId xmlns:a16="http://schemas.microsoft.com/office/drawing/2014/main" id="{56563B45-EF8C-48E8-8F69-53F44C728FB1}"/>
              </a:ext>
            </a:extLst>
          </p:cNvPr>
          <p:cNvSpPr txBox="1">
            <a:spLocks/>
          </p:cNvSpPr>
          <p:nvPr/>
        </p:nvSpPr>
        <p:spPr>
          <a:xfrm>
            <a:off x="5467827" y="622679"/>
            <a:ext cx="5522843" cy="80872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4000" dirty="0"/>
              <a:t>ابرز صفات المرسل </a:t>
            </a:r>
            <a:endParaRPr lang="en-US" sz="4000" dirty="0"/>
          </a:p>
        </p:txBody>
      </p:sp>
    </p:spTree>
    <p:extLst>
      <p:ext uri="{BB962C8B-B14F-4D97-AF65-F5344CB8AC3E}">
        <p14:creationId xmlns:p14="http://schemas.microsoft.com/office/powerpoint/2010/main" val="16219984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62C7-0B36-4A7D-B1F9-1B728C051E9F}"/>
              </a:ext>
            </a:extLst>
          </p:cNvPr>
          <p:cNvSpPr>
            <a:spLocks noGrp="1"/>
          </p:cNvSpPr>
          <p:nvPr>
            <p:ph type="title"/>
          </p:nvPr>
        </p:nvSpPr>
        <p:spPr/>
        <p:txBody>
          <a:bodyPr/>
          <a:lstStyle/>
          <a:p>
            <a:r>
              <a:rPr lang="ar-LB" sz="4000" dirty="0"/>
              <a:t>تذكروا</a:t>
            </a:r>
            <a:br>
              <a:rPr lang="en-US" dirty="0"/>
            </a:br>
            <a:endParaRPr lang="en-US" dirty="0"/>
          </a:p>
        </p:txBody>
      </p:sp>
      <p:sp>
        <p:nvSpPr>
          <p:cNvPr id="4" name="Content Placeholder 2">
            <a:extLst>
              <a:ext uri="{FF2B5EF4-FFF2-40B4-BE49-F238E27FC236}">
                <a16:creationId xmlns:a16="http://schemas.microsoft.com/office/drawing/2014/main" id="{2F5DA6A1-F222-421B-949D-083B149288FA}"/>
              </a:ext>
            </a:extLst>
          </p:cNvPr>
          <p:cNvSpPr txBox="1">
            <a:spLocks/>
          </p:cNvSpPr>
          <p:nvPr/>
        </p:nvSpPr>
        <p:spPr>
          <a:xfrm>
            <a:off x="1069975" y="2176463"/>
            <a:ext cx="10309225" cy="3489325"/>
          </a:xfrm>
          <a:prstGeom prst="rect">
            <a:avLst/>
          </a:prstGeom>
          <a:solidFill>
            <a:srgbClr val="002F6B"/>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b="1">
              <a:solidFill>
                <a:schemeClr val="bg1"/>
              </a:solidFill>
            </a:endParaRPr>
          </a:p>
          <a:p>
            <a:pPr marL="0" indent="0" algn="ctr">
              <a:buFont typeface="Arial" panose="020B0604020202020204" pitchFamily="34" charset="0"/>
              <a:buNone/>
            </a:pPr>
            <a:r>
              <a:rPr lang="ar-LB" sz="4000" b="1">
                <a:solidFill>
                  <a:schemeClr val="bg1"/>
                </a:solidFill>
              </a:rPr>
              <a:t>الشفافية هي مفتاح الثقة لكسب الجمهور</a:t>
            </a:r>
            <a:endParaRPr lang="en-US" sz="4000" b="1">
              <a:solidFill>
                <a:schemeClr val="bg1"/>
              </a:solidFill>
            </a:endParaRPr>
          </a:p>
          <a:p>
            <a:pPr marL="0" indent="0" algn="ctr">
              <a:buFont typeface="Arial" panose="020B0604020202020204" pitchFamily="34" charset="0"/>
              <a:buNone/>
            </a:pPr>
            <a:endParaRPr lang="en-US" sz="4000" b="1">
              <a:solidFill>
                <a:schemeClr val="bg1"/>
              </a:solidFill>
            </a:endParaRPr>
          </a:p>
          <a:p>
            <a:pPr marL="0" indent="0" algn="ctr">
              <a:buFont typeface="Arial" panose="020B0604020202020204" pitchFamily="34" charset="0"/>
              <a:buNone/>
            </a:pPr>
            <a:endParaRPr lang="en-US" sz="4000" b="1">
              <a:solidFill>
                <a:schemeClr val="bg1"/>
              </a:solidFill>
            </a:endParaRPr>
          </a:p>
          <a:p>
            <a:pPr marL="0" indent="0" algn="ctr">
              <a:buFont typeface="Arial" panose="020B0604020202020204" pitchFamily="34" charset="0"/>
              <a:buNone/>
            </a:pPr>
            <a:endParaRPr lang="en-US" sz="4000" b="1">
              <a:solidFill>
                <a:schemeClr val="bg1"/>
              </a:solidFill>
            </a:endParaRPr>
          </a:p>
          <a:p>
            <a:pPr algn="ctr"/>
            <a:endParaRPr lang="en-US" sz="4000" b="1" dirty="0"/>
          </a:p>
        </p:txBody>
      </p:sp>
    </p:spTree>
    <p:extLst>
      <p:ext uri="{BB962C8B-B14F-4D97-AF65-F5344CB8AC3E}">
        <p14:creationId xmlns:p14="http://schemas.microsoft.com/office/powerpoint/2010/main" val="39597730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EE4A-CF95-48A2-9CD2-87A60D36F7FD}"/>
              </a:ext>
            </a:extLst>
          </p:cNvPr>
          <p:cNvSpPr>
            <a:spLocks noGrp="1"/>
          </p:cNvSpPr>
          <p:nvPr>
            <p:ph type="title"/>
          </p:nvPr>
        </p:nvSpPr>
        <p:spPr>
          <a:xfrm>
            <a:off x="3835202" y="245855"/>
            <a:ext cx="7097842" cy="1325563"/>
          </a:xfrm>
        </p:spPr>
        <p:txBody>
          <a:bodyPr>
            <a:normAutofit/>
          </a:bodyPr>
          <a:lstStyle/>
          <a:p>
            <a:r>
              <a:rPr lang="ar-LB" sz="4000" dirty="0"/>
              <a:t>تطبيق عملي</a:t>
            </a:r>
            <a:endParaRPr lang="en-US" sz="4000" dirty="0"/>
          </a:p>
        </p:txBody>
      </p:sp>
      <p:sp>
        <p:nvSpPr>
          <p:cNvPr id="6" name="Speech Bubble: Rectangle 5">
            <a:extLst>
              <a:ext uri="{FF2B5EF4-FFF2-40B4-BE49-F238E27FC236}">
                <a16:creationId xmlns:a16="http://schemas.microsoft.com/office/drawing/2014/main" id="{F3608D0F-AFBC-4B99-8839-692457D87862}"/>
              </a:ext>
            </a:extLst>
          </p:cNvPr>
          <p:cNvSpPr/>
          <p:nvPr/>
        </p:nvSpPr>
        <p:spPr>
          <a:xfrm>
            <a:off x="1958010" y="2088251"/>
            <a:ext cx="7732642" cy="3746017"/>
          </a:xfrm>
          <a:prstGeom prst="wedgeRect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sz="4000" b="1" dirty="0">
                <a:solidFill>
                  <a:schemeClr val="bg1"/>
                </a:solidFill>
              </a:rPr>
              <a:t>ماذا نعرف عن جمهورنا؟ </a:t>
            </a:r>
            <a:endParaRPr lang="en-US" sz="4000" b="1" dirty="0">
              <a:solidFill>
                <a:schemeClr val="bg1"/>
              </a:solidFill>
            </a:endParaRPr>
          </a:p>
        </p:txBody>
      </p:sp>
      <p:sp>
        <p:nvSpPr>
          <p:cNvPr id="7" name="Speech Bubble: Oval 6">
            <a:extLst>
              <a:ext uri="{FF2B5EF4-FFF2-40B4-BE49-F238E27FC236}">
                <a16:creationId xmlns:a16="http://schemas.microsoft.com/office/drawing/2014/main" id="{92F57BAA-97D8-4AB3-B94E-B3B7256D8DE9}"/>
              </a:ext>
            </a:extLst>
          </p:cNvPr>
          <p:cNvSpPr/>
          <p:nvPr/>
        </p:nvSpPr>
        <p:spPr>
          <a:xfrm>
            <a:off x="10699474" y="361984"/>
            <a:ext cx="467139" cy="576469"/>
          </a:xfrm>
          <a:prstGeom prst="wedgeEllipse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8" name="Speech Bubble: Rectangle with Corners Rounded 7">
            <a:extLst>
              <a:ext uri="{FF2B5EF4-FFF2-40B4-BE49-F238E27FC236}">
                <a16:creationId xmlns:a16="http://schemas.microsoft.com/office/drawing/2014/main" id="{BFD7E478-BC91-4818-AA24-1D190652E0CF}"/>
              </a:ext>
            </a:extLst>
          </p:cNvPr>
          <p:cNvSpPr/>
          <p:nvPr/>
        </p:nvSpPr>
        <p:spPr>
          <a:xfrm>
            <a:off x="10760764" y="1599666"/>
            <a:ext cx="467139" cy="576469"/>
          </a:xfrm>
          <a:prstGeom prst="wedgeRoundRect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9" name="Speech Bubble: Oval 8">
            <a:extLst>
              <a:ext uri="{FF2B5EF4-FFF2-40B4-BE49-F238E27FC236}">
                <a16:creationId xmlns:a16="http://schemas.microsoft.com/office/drawing/2014/main" id="{4433D6C1-7F6A-44BA-AAFD-4479862236CF}"/>
              </a:ext>
            </a:extLst>
          </p:cNvPr>
          <p:cNvSpPr/>
          <p:nvPr/>
        </p:nvSpPr>
        <p:spPr>
          <a:xfrm>
            <a:off x="9995451" y="1023730"/>
            <a:ext cx="467139" cy="576469"/>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endParaRPr lang="en-US">
              <a:solidFill>
                <a:schemeClr val="bg1"/>
              </a:solidFill>
            </a:endParaRPr>
          </a:p>
        </p:txBody>
      </p:sp>
      <p:sp>
        <p:nvSpPr>
          <p:cNvPr id="10" name="Speech Bubble: Oval 9">
            <a:extLst>
              <a:ext uri="{FF2B5EF4-FFF2-40B4-BE49-F238E27FC236}">
                <a16:creationId xmlns:a16="http://schemas.microsoft.com/office/drawing/2014/main" id="{57E22579-7075-45C5-951E-B353A79DC654}"/>
              </a:ext>
            </a:extLst>
          </p:cNvPr>
          <p:cNvSpPr/>
          <p:nvPr/>
        </p:nvSpPr>
        <p:spPr>
          <a:xfrm>
            <a:off x="11423372" y="219089"/>
            <a:ext cx="467139" cy="576469"/>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1" name="Speech Bubble: Oval 10">
            <a:extLst>
              <a:ext uri="{FF2B5EF4-FFF2-40B4-BE49-F238E27FC236}">
                <a16:creationId xmlns:a16="http://schemas.microsoft.com/office/drawing/2014/main" id="{B0FF2024-9E1D-4ECC-950C-125E217D5047}"/>
              </a:ext>
            </a:extLst>
          </p:cNvPr>
          <p:cNvSpPr/>
          <p:nvPr/>
        </p:nvSpPr>
        <p:spPr>
          <a:xfrm>
            <a:off x="11423372" y="1265795"/>
            <a:ext cx="467139" cy="576469"/>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2" name="Speech Bubble: Oval 11">
            <a:extLst>
              <a:ext uri="{FF2B5EF4-FFF2-40B4-BE49-F238E27FC236}">
                <a16:creationId xmlns:a16="http://schemas.microsoft.com/office/drawing/2014/main" id="{86C6B83C-7AA0-482F-94BD-DF98B389643C}"/>
              </a:ext>
            </a:extLst>
          </p:cNvPr>
          <p:cNvSpPr/>
          <p:nvPr/>
        </p:nvSpPr>
        <p:spPr>
          <a:xfrm>
            <a:off x="10923104" y="2442576"/>
            <a:ext cx="467139" cy="576469"/>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3" name="Speech Bubble: Oval 12">
            <a:extLst>
              <a:ext uri="{FF2B5EF4-FFF2-40B4-BE49-F238E27FC236}">
                <a16:creationId xmlns:a16="http://schemas.microsoft.com/office/drawing/2014/main" id="{388EE489-8CE4-472B-B1BB-BDA774AA8D14}"/>
              </a:ext>
            </a:extLst>
          </p:cNvPr>
          <p:cNvSpPr/>
          <p:nvPr/>
        </p:nvSpPr>
        <p:spPr>
          <a:xfrm>
            <a:off x="9973917" y="3019045"/>
            <a:ext cx="467139" cy="576469"/>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4" name="Speech Bubble: Oval 13">
            <a:extLst>
              <a:ext uri="{FF2B5EF4-FFF2-40B4-BE49-F238E27FC236}">
                <a16:creationId xmlns:a16="http://schemas.microsoft.com/office/drawing/2014/main" id="{C3009CB9-377B-4C11-BCE9-69705E4D9ED4}"/>
              </a:ext>
            </a:extLst>
          </p:cNvPr>
          <p:cNvSpPr/>
          <p:nvPr/>
        </p:nvSpPr>
        <p:spPr>
          <a:xfrm>
            <a:off x="9995450" y="2209314"/>
            <a:ext cx="467139" cy="576469"/>
          </a:xfrm>
          <a:prstGeom prst="wedgeEllipse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5" name="Speech Bubble: Oval 14">
            <a:extLst>
              <a:ext uri="{FF2B5EF4-FFF2-40B4-BE49-F238E27FC236}">
                <a16:creationId xmlns:a16="http://schemas.microsoft.com/office/drawing/2014/main" id="{B821A455-76DF-43DA-8D39-E71DD30FED1B}"/>
              </a:ext>
            </a:extLst>
          </p:cNvPr>
          <p:cNvSpPr/>
          <p:nvPr/>
        </p:nvSpPr>
        <p:spPr>
          <a:xfrm>
            <a:off x="11621327" y="2564296"/>
            <a:ext cx="467139" cy="576469"/>
          </a:xfrm>
          <a:prstGeom prst="wedgeEllipse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6" name="Speech Bubble: Oval 15">
            <a:extLst>
              <a:ext uri="{FF2B5EF4-FFF2-40B4-BE49-F238E27FC236}">
                <a16:creationId xmlns:a16="http://schemas.microsoft.com/office/drawing/2014/main" id="{9132FC64-F0DC-469B-A12A-D04E3B23AEF9}"/>
              </a:ext>
            </a:extLst>
          </p:cNvPr>
          <p:cNvSpPr/>
          <p:nvPr/>
        </p:nvSpPr>
        <p:spPr>
          <a:xfrm>
            <a:off x="10550387" y="3595514"/>
            <a:ext cx="467139" cy="576469"/>
          </a:xfrm>
          <a:prstGeom prst="wedgeEllipse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7" name="Speech Bubble: Rectangle with Corners Rounded 16">
            <a:extLst>
              <a:ext uri="{FF2B5EF4-FFF2-40B4-BE49-F238E27FC236}">
                <a16:creationId xmlns:a16="http://schemas.microsoft.com/office/drawing/2014/main" id="{3636B614-F8EA-4856-ADBC-477AD750D3CF}"/>
              </a:ext>
            </a:extLst>
          </p:cNvPr>
          <p:cNvSpPr/>
          <p:nvPr/>
        </p:nvSpPr>
        <p:spPr>
          <a:xfrm>
            <a:off x="10851873" y="4593032"/>
            <a:ext cx="467139" cy="576469"/>
          </a:xfrm>
          <a:prstGeom prst="wedgeRoundRect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8" name="Speech Bubble: Rectangle with Corners Rounded 17">
            <a:extLst>
              <a:ext uri="{FF2B5EF4-FFF2-40B4-BE49-F238E27FC236}">
                <a16:creationId xmlns:a16="http://schemas.microsoft.com/office/drawing/2014/main" id="{B5A4F66E-7A82-4746-8801-D41E2B61419A}"/>
              </a:ext>
            </a:extLst>
          </p:cNvPr>
          <p:cNvSpPr/>
          <p:nvPr/>
        </p:nvSpPr>
        <p:spPr>
          <a:xfrm>
            <a:off x="8888894" y="1253365"/>
            <a:ext cx="467139" cy="576469"/>
          </a:xfrm>
          <a:prstGeom prst="wedgeRoundRect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9" name="Speech Bubble: Rectangle with Corners Rounded 18">
            <a:extLst>
              <a:ext uri="{FF2B5EF4-FFF2-40B4-BE49-F238E27FC236}">
                <a16:creationId xmlns:a16="http://schemas.microsoft.com/office/drawing/2014/main" id="{E541EB0D-5F5A-4D4B-BBE4-A3FBBCADB065}"/>
              </a:ext>
            </a:extLst>
          </p:cNvPr>
          <p:cNvSpPr/>
          <p:nvPr/>
        </p:nvSpPr>
        <p:spPr>
          <a:xfrm>
            <a:off x="11423372" y="3569183"/>
            <a:ext cx="467139" cy="576469"/>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20" name="Speech Bubble: Rectangle with Corners Rounded 19">
            <a:extLst>
              <a:ext uri="{FF2B5EF4-FFF2-40B4-BE49-F238E27FC236}">
                <a16:creationId xmlns:a16="http://schemas.microsoft.com/office/drawing/2014/main" id="{0C3FA1F5-DB78-43A9-B989-7E28ED24FDFE}"/>
              </a:ext>
            </a:extLst>
          </p:cNvPr>
          <p:cNvSpPr/>
          <p:nvPr/>
        </p:nvSpPr>
        <p:spPr>
          <a:xfrm>
            <a:off x="9849677" y="3857418"/>
            <a:ext cx="467139" cy="576469"/>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21" name="Speech Bubble: Rectangle with Corners Rounded 20">
            <a:extLst>
              <a:ext uri="{FF2B5EF4-FFF2-40B4-BE49-F238E27FC236}">
                <a16:creationId xmlns:a16="http://schemas.microsoft.com/office/drawing/2014/main" id="{5845DB1D-9434-46F6-9B9A-2BDEA629409E}"/>
              </a:ext>
            </a:extLst>
          </p:cNvPr>
          <p:cNvSpPr/>
          <p:nvPr/>
        </p:nvSpPr>
        <p:spPr>
          <a:xfrm>
            <a:off x="10083248" y="5169501"/>
            <a:ext cx="467139" cy="576469"/>
          </a:xfrm>
          <a:prstGeom prst="wedgeRoundRectCallout">
            <a:avLst/>
          </a:prstGeom>
          <a:solidFill>
            <a:srgbClr val="002F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Tree>
    <p:extLst>
      <p:ext uri="{BB962C8B-B14F-4D97-AF65-F5344CB8AC3E}">
        <p14:creationId xmlns:p14="http://schemas.microsoft.com/office/powerpoint/2010/main" val="3455270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133CEE0-A3AE-4D63-8C3A-28C8625F6998}"/>
              </a:ext>
            </a:extLst>
          </p:cNvPr>
          <p:cNvGraphicFramePr>
            <a:graphicFrameLocks noGrp="1"/>
          </p:cNvGraphicFramePr>
          <p:nvPr>
            <p:extLst>
              <p:ext uri="{D42A27DB-BD31-4B8C-83A1-F6EECF244321}">
                <p14:modId xmlns:p14="http://schemas.microsoft.com/office/powerpoint/2010/main" val="2398583161"/>
              </p:ext>
            </p:extLst>
          </p:nvPr>
        </p:nvGraphicFramePr>
        <p:xfrm>
          <a:off x="1584763" y="1590675"/>
          <a:ext cx="8873687" cy="3992944"/>
        </p:xfrm>
        <a:graphic>
          <a:graphicData uri="http://schemas.openxmlformats.org/drawingml/2006/table">
            <a:tbl>
              <a:tblPr>
                <a:tableStyleId>{5C22544A-7EE6-4342-B048-85BDC9FD1C3A}</a:tableStyleId>
              </a:tblPr>
              <a:tblGrid>
                <a:gridCol w="8873687">
                  <a:extLst>
                    <a:ext uri="{9D8B030D-6E8A-4147-A177-3AD203B41FA5}">
                      <a16:colId xmlns:a16="http://schemas.microsoft.com/office/drawing/2014/main" val="2595172029"/>
                    </a:ext>
                  </a:extLst>
                </a:gridCol>
              </a:tblGrid>
              <a:tr h="3992944">
                <a:tc>
                  <a:txBody>
                    <a:bodyPr/>
                    <a:lstStyle/>
                    <a:p>
                      <a:pPr marL="191135" marR="0" algn="ctr" rtl="1">
                        <a:lnSpc>
                          <a:spcPct val="107000"/>
                        </a:lnSpc>
                        <a:spcBef>
                          <a:spcPts val="0"/>
                        </a:spcBef>
                        <a:spcAft>
                          <a:spcPts val="800"/>
                        </a:spcAft>
                      </a:pPr>
                      <a:endParaRPr lang="ar-LB" sz="4400" b="1" dirty="0">
                        <a:solidFill>
                          <a:schemeClr val="bg1"/>
                        </a:solidFill>
                        <a:effectLst/>
                      </a:endParaRPr>
                    </a:p>
                    <a:p>
                      <a:pPr marL="191135" marR="0" algn="ctr" rtl="1">
                        <a:lnSpc>
                          <a:spcPct val="107000"/>
                        </a:lnSpc>
                        <a:spcBef>
                          <a:spcPts val="0"/>
                        </a:spcBef>
                        <a:spcAft>
                          <a:spcPts val="800"/>
                        </a:spcAft>
                      </a:pPr>
                      <a:r>
                        <a:rPr lang="ar-LB" sz="4400" b="1" dirty="0">
                          <a:solidFill>
                            <a:schemeClr val="bg1"/>
                          </a:solidFill>
                          <a:effectLst/>
                        </a:rPr>
                        <a:t>مقدمة حول وﺳﺎﺋﻞ اﻟﺘﻮاﺻﻞ اﻻﺟﺗﻣﺎﻋﻲ والخطوات الواجب اتخاذها قبل التخطيط</a:t>
                      </a:r>
                      <a:endParaRPr lang="en-US" sz="44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14300" marR="114300" marT="0" marB="0">
                    <a:solidFill>
                      <a:srgbClr val="002060"/>
                    </a:solidFill>
                  </a:tcPr>
                </a:tc>
                <a:extLst>
                  <a:ext uri="{0D108BD9-81ED-4DB2-BD59-A6C34878D82A}">
                    <a16:rowId xmlns:a16="http://schemas.microsoft.com/office/drawing/2014/main" val="1664950269"/>
                  </a:ext>
                </a:extLst>
              </a:tr>
            </a:tbl>
          </a:graphicData>
        </a:graphic>
      </p:graphicFrame>
    </p:spTree>
    <p:extLst>
      <p:ext uri="{BB962C8B-B14F-4D97-AF65-F5344CB8AC3E}">
        <p14:creationId xmlns:p14="http://schemas.microsoft.com/office/powerpoint/2010/main" val="6942914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1052-A484-43E8-8E48-43829B760496}"/>
              </a:ext>
            </a:extLst>
          </p:cNvPr>
          <p:cNvSpPr>
            <a:spLocks noGrp="1"/>
          </p:cNvSpPr>
          <p:nvPr>
            <p:ph type="title"/>
          </p:nvPr>
        </p:nvSpPr>
        <p:spPr>
          <a:xfrm>
            <a:off x="10551233" y="1517498"/>
            <a:ext cx="810839" cy="955534"/>
          </a:xfrm>
        </p:spPr>
        <p:txBody>
          <a:bodyPr>
            <a:normAutofit/>
          </a:bodyPr>
          <a:lstStyle/>
          <a:p>
            <a:r>
              <a:rPr lang="en-US" sz="5400" dirty="0">
                <a:latin typeface="Arial" panose="020B0604020202020204" pitchFamily="34" charset="0"/>
                <a:cs typeface="Arial" panose="020B0604020202020204" pitchFamily="34" charset="0"/>
              </a:rPr>
              <a:t>T</a:t>
            </a:r>
          </a:p>
        </p:txBody>
      </p:sp>
      <p:sp>
        <p:nvSpPr>
          <p:cNvPr id="6" name="Arrow: Down 5">
            <a:extLst>
              <a:ext uri="{FF2B5EF4-FFF2-40B4-BE49-F238E27FC236}">
                <a16:creationId xmlns:a16="http://schemas.microsoft.com/office/drawing/2014/main" id="{2A58291C-63D2-422B-B70D-5F81CB82B731}"/>
              </a:ext>
            </a:extLst>
          </p:cNvPr>
          <p:cNvSpPr/>
          <p:nvPr/>
        </p:nvSpPr>
        <p:spPr>
          <a:xfrm>
            <a:off x="0" y="2325756"/>
            <a:ext cx="2238790" cy="351513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8906CB02-3CE0-435F-BED3-C721E57CB158}"/>
              </a:ext>
            </a:extLst>
          </p:cNvPr>
          <p:cNvSpPr/>
          <p:nvPr/>
        </p:nvSpPr>
        <p:spPr>
          <a:xfrm>
            <a:off x="9837258" y="2325754"/>
            <a:ext cx="2238790" cy="3515139"/>
          </a:xfrm>
          <a:prstGeom prst="downArrow">
            <a:avLst/>
          </a:prstGeom>
          <a:solidFill>
            <a:srgbClr val="BE4A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80BB3218-C15A-4FCA-88E2-226554016611}"/>
              </a:ext>
            </a:extLst>
          </p:cNvPr>
          <p:cNvSpPr/>
          <p:nvPr/>
        </p:nvSpPr>
        <p:spPr>
          <a:xfrm>
            <a:off x="7523953" y="2325751"/>
            <a:ext cx="2238790" cy="351513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330975E1-51D2-4141-9CE5-0A26CC8F4602}"/>
              </a:ext>
            </a:extLst>
          </p:cNvPr>
          <p:cNvSpPr/>
          <p:nvPr/>
        </p:nvSpPr>
        <p:spPr>
          <a:xfrm>
            <a:off x="5047408" y="2325752"/>
            <a:ext cx="2238790" cy="351513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3F5D39B4-5F34-47FC-B9E1-ADF6DC6E6DA3}"/>
              </a:ext>
            </a:extLst>
          </p:cNvPr>
          <p:cNvSpPr/>
          <p:nvPr/>
        </p:nvSpPr>
        <p:spPr>
          <a:xfrm>
            <a:off x="2496349" y="2325753"/>
            <a:ext cx="2238790" cy="35151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86FEE01-B30E-4D60-B548-5FBCC5C7726A}"/>
              </a:ext>
            </a:extLst>
          </p:cNvPr>
          <p:cNvSpPr txBox="1">
            <a:spLocks/>
          </p:cNvSpPr>
          <p:nvPr/>
        </p:nvSpPr>
        <p:spPr>
          <a:xfrm>
            <a:off x="686570" y="2992368"/>
            <a:ext cx="8978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dirty="0">
                <a:solidFill>
                  <a:schemeClr val="bg1"/>
                </a:solidFill>
              </a:rPr>
              <a:t>محدّد</a:t>
            </a:r>
            <a:endParaRPr lang="en-US" dirty="0">
              <a:solidFill>
                <a:schemeClr val="bg1"/>
              </a:solidFill>
            </a:endParaRPr>
          </a:p>
        </p:txBody>
      </p:sp>
      <p:sp>
        <p:nvSpPr>
          <p:cNvPr id="19" name="Title 1">
            <a:extLst>
              <a:ext uri="{FF2B5EF4-FFF2-40B4-BE49-F238E27FC236}">
                <a16:creationId xmlns:a16="http://schemas.microsoft.com/office/drawing/2014/main" id="{951F49F9-3D5A-4985-8D8F-F996C390F987}"/>
              </a:ext>
            </a:extLst>
          </p:cNvPr>
          <p:cNvSpPr txBox="1">
            <a:spLocks/>
          </p:cNvSpPr>
          <p:nvPr/>
        </p:nvSpPr>
        <p:spPr>
          <a:xfrm>
            <a:off x="3054190" y="2992367"/>
            <a:ext cx="112310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dirty="0">
                <a:solidFill>
                  <a:schemeClr val="bg1"/>
                </a:solidFill>
              </a:rPr>
              <a:t>قابل للقياس</a:t>
            </a:r>
            <a:endParaRPr lang="en-US" dirty="0">
              <a:solidFill>
                <a:schemeClr val="bg1"/>
              </a:solidFill>
            </a:endParaRPr>
          </a:p>
        </p:txBody>
      </p:sp>
      <p:sp>
        <p:nvSpPr>
          <p:cNvPr id="20" name="Title 1">
            <a:extLst>
              <a:ext uri="{FF2B5EF4-FFF2-40B4-BE49-F238E27FC236}">
                <a16:creationId xmlns:a16="http://schemas.microsoft.com/office/drawing/2014/main" id="{3BDEDD7F-119C-4E46-8D66-01DD07FD60A6}"/>
              </a:ext>
            </a:extLst>
          </p:cNvPr>
          <p:cNvSpPr txBox="1">
            <a:spLocks/>
          </p:cNvSpPr>
          <p:nvPr/>
        </p:nvSpPr>
        <p:spPr>
          <a:xfrm>
            <a:off x="5648726" y="3002997"/>
            <a:ext cx="112310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dirty="0">
                <a:solidFill>
                  <a:schemeClr val="bg1"/>
                </a:solidFill>
              </a:rPr>
              <a:t>قابل للتحقيق</a:t>
            </a:r>
            <a:endParaRPr lang="en-US" dirty="0">
              <a:solidFill>
                <a:schemeClr val="bg1"/>
              </a:solidFill>
            </a:endParaRPr>
          </a:p>
        </p:txBody>
      </p:sp>
      <p:sp>
        <p:nvSpPr>
          <p:cNvPr id="21" name="Title 1">
            <a:extLst>
              <a:ext uri="{FF2B5EF4-FFF2-40B4-BE49-F238E27FC236}">
                <a16:creationId xmlns:a16="http://schemas.microsoft.com/office/drawing/2014/main" id="{EE195DDF-0BDB-49B4-BB6E-66C5A47DF7A9}"/>
              </a:ext>
            </a:extLst>
          </p:cNvPr>
          <p:cNvSpPr txBox="1">
            <a:spLocks/>
          </p:cNvSpPr>
          <p:nvPr/>
        </p:nvSpPr>
        <p:spPr>
          <a:xfrm>
            <a:off x="8081794" y="2992366"/>
            <a:ext cx="112310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dirty="0">
                <a:solidFill>
                  <a:schemeClr val="bg1"/>
                </a:solidFill>
              </a:rPr>
              <a:t>واقعي</a:t>
            </a:r>
            <a:endParaRPr lang="en-US" dirty="0">
              <a:solidFill>
                <a:schemeClr val="bg1"/>
              </a:solidFill>
            </a:endParaRPr>
          </a:p>
        </p:txBody>
      </p:sp>
      <p:sp>
        <p:nvSpPr>
          <p:cNvPr id="22" name="Title 1">
            <a:extLst>
              <a:ext uri="{FF2B5EF4-FFF2-40B4-BE49-F238E27FC236}">
                <a16:creationId xmlns:a16="http://schemas.microsoft.com/office/drawing/2014/main" id="{6D8A55C1-7F86-49BA-9DF9-C35D02D93556}"/>
              </a:ext>
            </a:extLst>
          </p:cNvPr>
          <p:cNvSpPr txBox="1">
            <a:spLocks/>
          </p:cNvSpPr>
          <p:nvPr/>
        </p:nvSpPr>
        <p:spPr>
          <a:xfrm>
            <a:off x="10395099" y="2983117"/>
            <a:ext cx="112310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dirty="0">
                <a:solidFill>
                  <a:schemeClr val="bg1"/>
                </a:solidFill>
              </a:rPr>
              <a:t>في الوقت</a:t>
            </a:r>
          </a:p>
          <a:p>
            <a:r>
              <a:rPr lang="ar-LB" dirty="0">
                <a:solidFill>
                  <a:schemeClr val="bg1"/>
                </a:solidFill>
              </a:rPr>
              <a:t>المناسب</a:t>
            </a:r>
            <a:endParaRPr lang="en-US" dirty="0">
              <a:solidFill>
                <a:schemeClr val="bg1"/>
              </a:solidFill>
            </a:endParaRPr>
          </a:p>
        </p:txBody>
      </p:sp>
      <p:sp>
        <p:nvSpPr>
          <p:cNvPr id="23" name="Title 1">
            <a:extLst>
              <a:ext uri="{FF2B5EF4-FFF2-40B4-BE49-F238E27FC236}">
                <a16:creationId xmlns:a16="http://schemas.microsoft.com/office/drawing/2014/main" id="{423E51F4-AE9B-4E3B-AF81-83E80A22A158}"/>
              </a:ext>
            </a:extLst>
          </p:cNvPr>
          <p:cNvSpPr txBox="1">
            <a:spLocks/>
          </p:cNvSpPr>
          <p:nvPr/>
        </p:nvSpPr>
        <p:spPr>
          <a:xfrm>
            <a:off x="718536" y="1553214"/>
            <a:ext cx="810839" cy="8504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en-US" sz="5400" dirty="0">
                <a:latin typeface="Arial" panose="020B0604020202020204" pitchFamily="34" charset="0"/>
                <a:cs typeface="Arial" panose="020B0604020202020204" pitchFamily="34" charset="0"/>
              </a:rPr>
              <a:t>S</a:t>
            </a:r>
          </a:p>
        </p:txBody>
      </p:sp>
      <p:sp>
        <p:nvSpPr>
          <p:cNvPr id="24" name="Title 1">
            <a:extLst>
              <a:ext uri="{FF2B5EF4-FFF2-40B4-BE49-F238E27FC236}">
                <a16:creationId xmlns:a16="http://schemas.microsoft.com/office/drawing/2014/main" id="{E1CCA4B1-CA00-487C-A962-FD259B37BE8E}"/>
              </a:ext>
            </a:extLst>
          </p:cNvPr>
          <p:cNvSpPr txBox="1">
            <a:spLocks/>
          </p:cNvSpPr>
          <p:nvPr/>
        </p:nvSpPr>
        <p:spPr>
          <a:xfrm>
            <a:off x="8294991" y="1500660"/>
            <a:ext cx="810839" cy="9555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en-US" sz="5400" dirty="0">
                <a:latin typeface="Arial" panose="020B0604020202020204" pitchFamily="34" charset="0"/>
                <a:cs typeface="Arial" panose="020B0604020202020204" pitchFamily="34" charset="0"/>
              </a:rPr>
              <a:t>R</a:t>
            </a:r>
          </a:p>
        </p:txBody>
      </p:sp>
      <p:sp>
        <p:nvSpPr>
          <p:cNvPr id="26" name="Title 1">
            <a:extLst>
              <a:ext uri="{FF2B5EF4-FFF2-40B4-BE49-F238E27FC236}">
                <a16:creationId xmlns:a16="http://schemas.microsoft.com/office/drawing/2014/main" id="{FC82B369-381F-49E6-BC3A-14F4083DEDB8}"/>
              </a:ext>
            </a:extLst>
          </p:cNvPr>
          <p:cNvSpPr txBox="1">
            <a:spLocks/>
          </p:cNvSpPr>
          <p:nvPr/>
        </p:nvSpPr>
        <p:spPr>
          <a:xfrm>
            <a:off x="5761021" y="1459656"/>
            <a:ext cx="810839" cy="9555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en-US" sz="5400" dirty="0">
                <a:latin typeface="Arial" panose="020B0604020202020204" pitchFamily="34" charset="0"/>
                <a:cs typeface="Arial" panose="020B0604020202020204" pitchFamily="34" charset="0"/>
              </a:rPr>
              <a:t>A</a:t>
            </a:r>
          </a:p>
        </p:txBody>
      </p:sp>
      <p:sp>
        <p:nvSpPr>
          <p:cNvPr id="27" name="Title 1">
            <a:extLst>
              <a:ext uri="{FF2B5EF4-FFF2-40B4-BE49-F238E27FC236}">
                <a16:creationId xmlns:a16="http://schemas.microsoft.com/office/drawing/2014/main" id="{11AAD51B-7861-4F10-A8A0-33721D28D871}"/>
              </a:ext>
            </a:extLst>
          </p:cNvPr>
          <p:cNvSpPr txBox="1">
            <a:spLocks/>
          </p:cNvSpPr>
          <p:nvPr/>
        </p:nvSpPr>
        <p:spPr>
          <a:xfrm>
            <a:off x="3210324" y="1500660"/>
            <a:ext cx="810839" cy="9555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en-US" sz="5400" dirty="0">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39976363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104003D-83A7-4A15-ACF3-4A86C752FBC7}"/>
              </a:ext>
            </a:extLst>
          </p:cNvPr>
          <p:cNvGraphicFramePr>
            <a:graphicFrameLocks noGrp="1"/>
          </p:cNvGraphicFramePr>
          <p:nvPr/>
        </p:nvGraphicFramePr>
        <p:xfrm>
          <a:off x="3172060" y="1082565"/>
          <a:ext cx="9019940" cy="4824250"/>
        </p:xfrm>
        <a:graphic>
          <a:graphicData uri="http://schemas.openxmlformats.org/drawingml/2006/table">
            <a:tbl>
              <a:tblPr firstRow="1" bandRow="1">
                <a:tableStyleId>{69CF1AB2-1976-4502-BF36-3FF5EA218861}</a:tableStyleId>
              </a:tblPr>
              <a:tblGrid>
                <a:gridCol w="6032093">
                  <a:extLst>
                    <a:ext uri="{9D8B030D-6E8A-4147-A177-3AD203B41FA5}">
                      <a16:colId xmlns:a16="http://schemas.microsoft.com/office/drawing/2014/main" val="20000"/>
                    </a:ext>
                  </a:extLst>
                </a:gridCol>
                <a:gridCol w="1606689">
                  <a:extLst>
                    <a:ext uri="{9D8B030D-6E8A-4147-A177-3AD203B41FA5}">
                      <a16:colId xmlns:a16="http://schemas.microsoft.com/office/drawing/2014/main" val="20001"/>
                    </a:ext>
                  </a:extLst>
                </a:gridCol>
                <a:gridCol w="1381158">
                  <a:extLst>
                    <a:ext uri="{9D8B030D-6E8A-4147-A177-3AD203B41FA5}">
                      <a16:colId xmlns:a16="http://schemas.microsoft.com/office/drawing/2014/main" val="20002"/>
                    </a:ext>
                  </a:extLst>
                </a:gridCol>
              </a:tblGrid>
              <a:tr h="1075031">
                <a:tc>
                  <a:txBody>
                    <a:bodyPr/>
                    <a:lstStyle/>
                    <a:p>
                      <a:pPr algn="r" rtl="1"/>
                      <a:endParaRPr lang="en-US" sz="1400" b="0" dirty="0">
                        <a:solidFill>
                          <a:srgbClr val="002060"/>
                        </a:solidFill>
                        <a:latin typeface="Arial" pitchFamily="34" charset="0"/>
                        <a:cs typeface="Arial" pitchFamily="34" charset="0"/>
                      </a:endParaRPr>
                    </a:p>
                  </a:txBody>
                  <a:tcPr marL="68580" marR="68580" marT="34293" marB="34293"/>
                </a:tc>
                <a:tc>
                  <a:txBody>
                    <a:bodyPr/>
                    <a:lstStyle/>
                    <a:p>
                      <a:pPr algn="r" rtl="1"/>
                      <a:r>
                        <a:rPr lang="ar-LB" sz="1400" b="1" dirty="0">
                          <a:solidFill>
                            <a:srgbClr val="002060"/>
                          </a:solidFill>
                          <a:latin typeface="Arial" pitchFamily="34" charset="0"/>
                          <a:cs typeface="Arial" pitchFamily="34" charset="0"/>
                        </a:rPr>
                        <a:t>محددة</a:t>
                      </a:r>
                      <a:endParaRPr lang="en-US" sz="1400" b="1" dirty="0">
                        <a:solidFill>
                          <a:srgbClr val="002060"/>
                        </a:solidFill>
                        <a:latin typeface="Arial" pitchFamily="34" charset="0"/>
                        <a:cs typeface="Arial" pitchFamily="34" charset="0"/>
                      </a:endParaRPr>
                    </a:p>
                  </a:txBody>
                  <a:tcPr marL="68580" marR="68580" marT="34293" marB="34293"/>
                </a:tc>
                <a:tc>
                  <a:txBody>
                    <a:bodyPr/>
                    <a:lstStyle/>
                    <a:p>
                      <a:pPr algn="ctr"/>
                      <a:r>
                        <a:rPr lang="en-US" sz="3000" b="1" dirty="0">
                          <a:solidFill>
                            <a:srgbClr val="002060"/>
                          </a:solidFill>
                          <a:latin typeface="Arial" pitchFamily="34" charset="0"/>
                          <a:cs typeface="Arial" pitchFamily="34" charset="0"/>
                        </a:rPr>
                        <a:t>S</a:t>
                      </a:r>
                    </a:p>
                  </a:txBody>
                  <a:tcPr marL="68580" marR="68580" marT="34293" marB="34293"/>
                </a:tc>
                <a:extLst>
                  <a:ext uri="{0D108BD9-81ED-4DB2-BD59-A6C34878D82A}">
                    <a16:rowId xmlns:a16="http://schemas.microsoft.com/office/drawing/2014/main" val="10000"/>
                  </a:ext>
                </a:extLst>
              </a:tr>
              <a:tr h="882789">
                <a:tc>
                  <a:txBody>
                    <a:bodyPr/>
                    <a:lstStyle/>
                    <a:p>
                      <a:pPr algn="r" rtl="1"/>
                      <a:endParaRPr lang="ar-LB" sz="1400" dirty="0">
                        <a:solidFill>
                          <a:srgbClr val="002060"/>
                        </a:solidFill>
                        <a:latin typeface="Arial" pitchFamily="34" charset="0"/>
                        <a:cs typeface="Arial" pitchFamily="34" charset="0"/>
                      </a:endParaRPr>
                    </a:p>
                  </a:txBody>
                  <a:tcPr marL="68580" marR="68580" marT="34293" marB="34293"/>
                </a:tc>
                <a:tc>
                  <a:txBody>
                    <a:bodyPr/>
                    <a:lstStyle/>
                    <a:p>
                      <a:pPr algn="r" rtl="1"/>
                      <a:r>
                        <a:rPr lang="ar-LB" sz="1400" b="1" dirty="0">
                          <a:solidFill>
                            <a:srgbClr val="002060"/>
                          </a:solidFill>
                          <a:latin typeface="Arial" pitchFamily="34" charset="0"/>
                          <a:cs typeface="Arial" pitchFamily="34" charset="0"/>
                        </a:rPr>
                        <a:t>قابلة للقياس</a:t>
                      </a:r>
                      <a:endParaRPr lang="en-US" sz="1400" b="1" dirty="0">
                        <a:solidFill>
                          <a:srgbClr val="002060"/>
                        </a:solidFill>
                        <a:latin typeface="Arial" pitchFamily="34" charset="0"/>
                        <a:cs typeface="Arial" pitchFamily="34" charset="0"/>
                      </a:endParaRPr>
                    </a:p>
                  </a:txBody>
                  <a:tcPr marL="68580" marR="68580" marT="34293" marB="34293"/>
                </a:tc>
                <a:tc>
                  <a:txBody>
                    <a:bodyPr/>
                    <a:lstStyle/>
                    <a:p>
                      <a:pPr algn="ctr"/>
                      <a:r>
                        <a:rPr lang="en-US" sz="3000" b="1" dirty="0">
                          <a:solidFill>
                            <a:srgbClr val="002060"/>
                          </a:solidFill>
                          <a:latin typeface="Arial" pitchFamily="34" charset="0"/>
                          <a:cs typeface="Arial" pitchFamily="34" charset="0"/>
                        </a:rPr>
                        <a:t>M</a:t>
                      </a:r>
                    </a:p>
                  </a:txBody>
                  <a:tcPr marL="68580" marR="68580" marT="34293" marB="34293"/>
                </a:tc>
                <a:extLst>
                  <a:ext uri="{0D108BD9-81ED-4DB2-BD59-A6C34878D82A}">
                    <a16:rowId xmlns:a16="http://schemas.microsoft.com/office/drawing/2014/main" val="10001"/>
                  </a:ext>
                </a:extLst>
              </a:tr>
              <a:tr h="882789">
                <a:tc>
                  <a:txBody>
                    <a:bodyPr/>
                    <a:lstStyle/>
                    <a:p>
                      <a:pPr algn="r" rtl="1"/>
                      <a:endParaRPr lang="ar-LB" sz="1400" dirty="0">
                        <a:solidFill>
                          <a:srgbClr val="002060"/>
                        </a:solidFill>
                        <a:latin typeface="Arial" pitchFamily="34" charset="0"/>
                        <a:cs typeface="Arial" pitchFamily="34" charset="0"/>
                      </a:endParaRPr>
                    </a:p>
                  </a:txBody>
                  <a:tcPr marL="68580" marR="68580" marT="34293" marB="34293"/>
                </a:tc>
                <a:tc>
                  <a:txBody>
                    <a:bodyPr/>
                    <a:lstStyle/>
                    <a:p>
                      <a:pPr algn="r" rtl="1"/>
                      <a:r>
                        <a:rPr lang="ar-LB" sz="1400" b="1" dirty="0">
                          <a:solidFill>
                            <a:srgbClr val="002060"/>
                          </a:solidFill>
                          <a:latin typeface="Arial" pitchFamily="34" charset="0"/>
                          <a:cs typeface="Arial" pitchFamily="34" charset="0"/>
                        </a:rPr>
                        <a:t>قابلة للتحقيق</a:t>
                      </a:r>
                      <a:endParaRPr lang="en-US" sz="1400" b="1" dirty="0">
                        <a:solidFill>
                          <a:srgbClr val="002060"/>
                        </a:solidFill>
                        <a:latin typeface="Arial" pitchFamily="34" charset="0"/>
                        <a:cs typeface="Arial" pitchFamily="34" charset="0"/>
                      </a:endParaRPr>
                    </a:p>
                  </a:txBody>
                  <a:tcPr marL="68580" marR="68580" marT="34293" marB="34293"/>
                </a:tc>
                <a:tc>
                  <a:txBody>
                    <a:bodyPr/>
                    <a:lstStyle/>
                    <a:p>
                      <a:pPr algn="ctr"/>
                      <a:r>
                        <a:rPr lang="en-US" sz="3000" b="1" dirty="0">
                          <a:solidFill>
                            <a:srgbClr val="002060"/>
                          </a:solidFill>
                          <a:latin typeface="Arial" pitchFamily="34" charset="0"/>
                          <a:cs typeface="Arial" pitchFamily="34" charset="0"/>
                        </a:rPr>
                        <a:t>A</a:t>
                      </a:r>
                    </a:p>
                  </a:txBody>
                  <a:tcPr marL="68580" marR="68580" marT="34293" marB="34293"/>
                </a:tc>
                <a:extLst>
                  <a:ext uri="{0D108BD9-81ED-4DB2-BD59-A6C34878D82A}">
                    <a16:rowId xmlns:a16="http://schemas.microsoft.com/office/drawing/2014/main" val="10002"/>
                  </a:ext>
                </a:extLst>
              </a:tr>
              <a:tr h="1100852">
                <a:tc>
                  <a:txBody>
                    <a:bodyPr/>
                    <a:lstStyle/>
                    <a:p>
                      <a:pPr algn="r" rtl="1"/>
                      <a:endParaRPr lang="en-US" sz="1400" dirty="0">
                        <a:solidFill>
                          <a:srgbClr val="002060"/>
                        </a:solidFill>
                        <a:latin typeface="Arial" pitchFamily="34" charset="0"/>
                        <a:cs typeface="Arial" pitchFamily="34" charset="0"/>
                      </a:endParaRPr>
                    </a:p>
                  </a:txBody>
                  <a:tcPr marL="68580" marR="68580" marT="34293" marB="34293"/>
                </a:tc>
                <a:tc>
                  <a:txBody>
                    <a:bodyPr/>
                    <a:lstStyle/>
                    <a:p>
                      <a:pPr algn="r" rtl="1"/>
                      <a:r>
                        <a:rPr lang="ar-LB" sz="1400" b="1" dirty="0">
                          <a:solidFill>
                            <a:srgbClr val="002060"/>
                          </a:solidFill>
                          <a:latin typeface="Arial" pitchFamily="34" charset="0"/>
                          <a:cs typeface="Arial" pitchFamily="34" charset="0"/>
                        </a:rPr>
                        <a:t>ذات صلة</a:t>
                      </a:r>
                      <a:endParaRPr lang="en-US" sz="1400" b="1" dirty="0">
                        <a:solidFill>
                          <a:srgbClr val="002060"/>
                        </a:solidFill>
                        <a:latin typeface="Arial" pitchFamily="34" charset="0"/>
                        <a:cs typeface="Arial" pitchFamily="34" charset="0"/>
                      </a:endParaRPr>
                    </a:p>
                  </a:txBody>
                  <a:tcPr marL="68580" marR="68580" marT="34293" marB="34293"/>
                </a:tc>
                <a:tc>
                  <a:txBody>
                    <a:bodyPr/>
                    <a:lstStyle/>
                    <a:p>
                      <a:pPr algn="ctr"/>
                      <a:r>
                        <a:rPr lang="en-US" sz="3000" b="1" dirty="0">
                          <a:solidFill>
                            <a:srgbClr val="002060"/>
                          </a:solidFill>
                          <a:latin typeface="Arial" pitchFamily="34" charset="0"/>
                          <a:cs typeface="Arial" pitchFamily="34" charset="0"/>
                        </a:rPr>
                        <a:t>R</a:t>
                      </a:r>
                    </a:p>
                  </a:txBody>
                  <a:tcPr marL="68580" marR="68580" marT="34293" marB="34293"/>
                </a:tc>
                <a:extLst>
                  <a:ext uri="{0D108BD9-81ED-4DB2-BD59-A6C34878D82A}">
                    <a16:rowId xmlns:a16="http://schemas.microsoft.com/office/drawing/2014/main" val="10003"/>
                  </a:ext>
                </a:extLst>
              </a:tr>
              <a:tr h="882789">
                <a:tc>
                  <a:txBody>
                    <a:bodyPr/>
                    <a:lstStyle/>
                    <a:p>
                      <a:pPr algn="r" rtl="1"/>
                      <a:br>
                        <a:rPr lang="ar-SA" sz="1400" kern="1200" dirty="0">
                          <a:solidFill>
                            <a:srgbClr val="002060"/>
                          </a:solidFill>
                          <a:latin typeface="+mn-lt"/>
                          <a:ea typeface="+mn-ea"/>
                          <a:cs typeface="+mn-cs"/>
                        </a:rPr>
                      </a:br>
                      <a:endParaRPr lang="en-US" sz="1400" dirty="0">
                        <a:solidFill>
                          <a:srgbClr val="002060"/>
                        </a:solidFill>
                        <a:latin typeface="Arial" pitchFamily="34" charset="0"/>
                        <a:cs typeface="Arial" pitchFamily="34" charset="0"/>
                      </a:endParaRPr>
                    </a:p>
                  </a:txBody>
                  <a:tcPr marL="68580" marR="68580" marT="34293" marB="34293"/>
                </a:tc>
                <a:tc>
                  <a:txBody>
                    <a:bodyPr/>
                    <a:lstStyle/>
                    <a:p>
                      <a:pPr algn="r" rtl="1"/>
                      <a:r>
                        <a:rPr lang="ar-LB" sz="1400" b="1" dirty="0">
                          <a:solidFill>
                            <a:srgbClr val="002060"/>
                          </a:solidFill>
                          <a:latin typeface="Arial" pitchFamily="34" charset="0"/>
                          <a:cs typeface="Arial" pitchFamily="34" charset="0"/>
                        </a:rPr>
                        <a:t>في الوقت المناسب</a:t>
                      </a:r>
                      <a:endParaRPr lang="en-US" sz="1400" b="1" dirty="0">
                        <a:solidFill>
                          <a:srgbClr val="002060"/>
                        </a:solidFill>
                        <a:latin typeface="Arial" pitchFamily="34" charset="0"/>
                        <a:cs typeface="Arial" pitchFamily="34" charset="0"/>
                      </a:endParaRPr>
                    </a:p>
                  </a:txBody>
                  <a:tcPr marL="68580" marR="68580" marT="34293" marB="34293"/>
                </a:tc>
                <a:tc>
                  <a:txBody>
                    <a:bodyPr/>
                    <a:lstStyle/>
                    <a:p>
                      <a:pPr algn="ctr"/>
                      <a:r>
                        <a:rPr lang="en-US" sz="3000" b="1" dirty="0">
                          <a:solidFill>
                            <a:srgbClr val="002060"/>
                          </a:solidFill>
                          <a:latin typeface="Arial" pitchFamily="34" charset="0"/>
                          <a:cs typeface="Arial" pitchFamily="34" charset="0"/>
                        </a:rPr>
                        <a:t>T</a:t>
                      </a:r>
                    </a:p>
                  </a:txBody>
                  <a:tcPr marL="68580" marR="68580" marT="34293" marB="34293"/>
                </a:tc>
                <a:extLst>
                  <a:ext uri="{0D108BD9-81ED-4DB2-BD59-A6C34878D82A}">
                    <a16:rowId xmlns:a16="http://schemas.microsoft.com/office/drawing/2014/main" val="10004"/>
                  </a:ext>
                </a:extLst>
              </a:tr>
            </a:tbl>
          </a:graphicData>
        </a:graphic>
      </p:graphicFrame>
      <p:sp>
        <p:nvSpPr>
          <p:cNvPr id="3" name="Title 3">
            <a:extLst>
              <a:ext uri="{FF2B5EF4-FFF2-40B4-BE49-F238E27FC236}">
                <a16:creationId xmlns:a16="http://schemas.microsoft.com/office/drawing/2014/main" id="{DAED4CF8-AB33-46BF-937F-74012B4D0430}"/>
              </a:ext>
            </a:extLst>
          </p:cNvPr>
          <p:cNvSpPr txBox="1">
            <a:spLocks/>
          </p:cNvSpPr>
          <p:nvPr/>
        </p:nvSpPr>
        <p:spPr>
          <a:xfrm>
            <a:off x="4067917" y="493984"/>
            <a:ext cx="7859040" cy="45720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4000" dirty="0"/>
              <a:t>الأهداف الذكيّة</a:t>
            </a:r>
            <a:endParaRPr lang="en-US" sz="4000" dirty="0"/>
          </a:p>
        </p:txBody>
      </p:sp>
    </p:spTree>
    <p:extLst>
      <p:ext uri="{BB962C8B-B14F-4D97-AF65-F5344CB8AC3E}">
        <p14:creationId xmlns:p14="http://schemas.microsoft.com/office/powerpoint/2010/main" val="11975381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598F52-42AB-48B5-BE8E-193529F8B87C}"/>
              </a:ext>
            </a:extLst>
          </p:cNvPr>
          <p:cNvSpPr>
            <a:spLocks noGrp="1"/>
          </p:cNvSpPr>
          <p:nvPr>
            <p:ph idx="1"/>
          </p:nvPr>
        </p:nvSpPr>
        <p:spPr>
          <a:xfrm>
            <a:off x="-99391" y="4755466"/>
            <a:ext cx="12291391" cy="1227890"/>
          </a:xfrm>
        </p:spPr>
        <p:txBody>
          <a:bodyPr>
            <a:normAutofit lnSpcReduction="10000"/>
          </a:bodyPr>
          <a:lstStyle/>
          <a:p>
            <a:pPr marL="0" indent="0" algn="r" rtl="1">
              <a:buNone/>
            </a:pPr>
            <a:r>
              <a:rPr lang="ar-LB" altLang="en-US" dirty="0"/>
              <a:t>نهضة الأمهات </a:t>
            </a:r>
            <a:r>
              <a:rPr lang="en-US" altLang="en-US" dirty="0" err="1"/>
              <a:t>MomsRising</a:t>
            </a:r>
            <a:r>
              <a:rPr lang="en-US" altLang="en-US" dirty="0"/>
              <a:t> </a:t>
            </a:r>
            <a:r>
              <a:rPr lang="ar-SA" altLang="en-US" dirty="0"/>
              <a:t> ه</a:t>
            </a:r>
            <a:r>
              <a:rPr lang="ar-LB" altLang="en-US" dirty="0"/>
              <a:t>ي منظمة من الأمهات النشيطات اللواتي يردن تشجيع إتاحة ظروف عمل أفضل للأمهات والحصول على مساعدات أكثر لأطفالهن. وقد قمن في الولايات المتحدة الأميركية باستخدام وسائل الإعلام الاجتماعية لتنفيذ حملة أثبتت حدوث موجة عارمة من الدعم لإصلاح نظام الرعاية الصحية. وكان للحملة عنصر أساسي إعلامي اجتماعي - حيث كان هناك أشخاص يضعون شارة دعم للحملة على صفحاتهم على الفيس بوك.</a:t>
            </a:r>
            <a:endParaRPr lang="en-US" altLang="en-US" dirty="0"/>
          </a:p>
          <a:p>
            <a:endParaRPr lang="en-US" dirty="0"/>
          </a:p>
        </p:txBody>
      </p:sp>
      <p:pic>
        <p:nvPicPr>
          <p:cNvPr id="4" name="Picture 4" descr="momrising.png">
            <a:extLst>
              <a:ext uri="{FF2B5EF4-FFF2-40B4-BE49-F238E27FC236}">
                <a16:creationId xmlns:a16="http://schemas.microsoft.com/office/drawing/2014/main" id="{AC8A017B-0355-4692-8271-8A4233172F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6339" y="0"/>
            <a:ext cx="6695661" cy="350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acifier momsrising.png">
            <a:extLst>
              <a:ext uri="{FF2B5EF4-FFF2-40B4-BE49-F238E27FC236}">
                <a16:creationId xmlns:a16="http://schemas.microsoft.com/office/drawing/2014/main" id="{23CCBE13-DD8E-45C6-BEDF-1316A5352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2689" y="2538241"/>
            <a:ext cx="2833615" cy="193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momrising youtube.png">
            <a:extLst>
              <a:ext uri="{FF2B5EF4-FFF2-40B4-BE49-F238E27FC236}">
                <a16:creationId xmlns:a16="http://schemas.microsoft.com/office/drawing/2014/main" id="{71BEEADB-D10F-4DBE-82E1-FE2F35D1B4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866" y="1345406"/>
            <a:ext cx="307657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8305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B21D4AF-769E-4B6A-9B90-B0EA34B8E844}"/>
              </a:ext>
            </a:extLst>
          </p:cNvPr>
          <p:cNvGraphicFramePr>
            <a:graphicFrameLocks noGrp="1"/>
          </p:cNvGraphicFramePr>
          <p:nvPr/>
        </p:nvGraphicFramePr>
        <p:xfrm>
          <a:off x="3766930" y="487017"/>
          <a:ext cx="8425070" cy="5034930"/>
        </p:xfrm>
        <a:graphic>
          <a:graphicData uri="http://schemas.openxmlformats.org/drawingml/2006/table">
            <a:tbl>
              <a:tblPr firstRow="1" bandRow="1">
                <a:tableStyleId>{69CF1AB2-1976-4502-BF36-3FF5EA218861}</a:tableStyleId>
              </a:tblPr>
              <a:tblGrid>
                <a:gridCol w="4612728">
                  <a:extLst>
                    <a:ext uri="{9D8B030D-6E8A-4147-A177-3AD203B41FA5}">
                      <a16:colId xmlns:a16="http://schemas.microsoft.com/office/drawing/2014/main" val="20000"/>
                    </a:ext>
                  </a:extLst>
                </a:gridCol>
                <a:gridCol w="2369568">
                  <a:extLst>
                    <a:ext uri="{9D8B030D-6E8A-4147-A177-3AD203B41FA5}">
                      <a16:colId xmlns:a16="http://schemas.microsoft.com/office/drawing/2014/main" val="20001"/>
                    </a:ext>
                  </a:extLst>
                </a:gridCol>
                <a:gridCol w="1442774">
                  <a:extLst>
                    <a:ext uri="{9D8B030D-6E8A-4147-A177-3AD203B41FA5}">
                      <a16:colId xmlns:a16="http://schemas.microsoft.com/office/drawing/2014/main" val="20002"/>
                    </a:ext>
                  </a:extLst>
                </a:gridCol>
              </a:tblGrid>
              <a:tr h="1006986">
                <a:tc>
                  <a:txBody>
                    <a:bodyPr/>
                    <a:lstStyle/>
                    <a:p>
                      <a:pPr algn="r" rtl="1"/>
                      <a:r>
                        <a:rPr lang="ar-LB" sz="1800" b="0" dirty="0">
                          <a:latin typeface="Arial" pitchFamily="34" charset="0"/>
                          <a:cs typeface="Arial" pitchFamily="34" charset="0"/>
                        </a:rPr>
                        <a:t>التركيز على تشجيع ارتداء شارة دعم، سواء افتراضية أو حقيقية والتي تشير إلى دعم صحة الأطفال والعائلات. </a:t>
                      </a:r>
                      <a:endParaRPr lang="en-US" sz="1800" b="0" dirty="0">
                        <a:latin typeface="Arial" pitchFamily="34" charset="0"/>
                        <a:cs typeface="Arial" pitchFamily="34" charset="0"/>
                      </a:endParaRPr>
                    </a:p>
                  </a:txBody>
                  <a:tcPr/>
                </a:tc>
                <a:tc>
                  <a:txBody>
                    <a:bodyPr/>
                    <a:lstStyle/>
                    <a:p>
                      <a:pPr algn="r" rtl="1"/>
                      <a:r>
                        <a:rPr lang="ar-LB" sz="1800" b="1" dirty="0">
                          <a:latin typeface="Arial" pitchFamily="34" charset="0"/>
                          <a:cs typeface="Arial" pitchFamily="34" charset="0"/>
                        </a:rPr>
                        <a:t>محددة</a:t>
                      </a:r>
                      <a:endParaRPr lang="en-US" sz="1800" b="1" dirty="0">
                        <a:latin typeface="Arial" pitchFamily="34" charset="0"/>
                        <a:cs typeface="Arial" pitchFamily="34" charset="0"/>
                      </a:endParaRPr>
                    </a:p>
                  </a:txBody>
                  <a:tcPr/>
                </a:tc>
                <a:tc>
                  <a:txBody>
                    <a:bodyPr/>
                    <a:lstStyle/>
                    <a:p>
                      <a:pPr algn="ctr"/>
                      <a:r>
                        <a:rPr lang="en-US" sz="4000" b="1" dirty="0">
                          <a:latin typeface="Arial" pitchFamily="34" charset="0"/>
                          <a:cs typeface="Arial" pitchFamily="34" charset="0"/>
                        </a:rPr>
                        <a:t>S</a:t>
                      </a:r>
                    </a:p>
                  </a:txBody>
                  <a:tcPr/>
                </a:tc>
                <a:extLst>
                  <a:ext uri="{0D108BD9-81ED-4DB2-BD59-A6C34878D82A}">
                    <a16:rowId xmlns:a16="http://schemas.microsoft.com/office/drawing/2014/main" val="10000"/>
                  </a:ext>
                </a:extLst>
              </a:tr>
              <a:tr h="1006986">
                <a:tc>
                  <a:txBody>
                    <a:bodyPr/>
                    <a:lstStyle/>
                    <a:p>
                      <a:pPr algn="r" rtl="1"/>
                      <a:r>
                        <a:rPr lang="ar-LB" sz="1800" dirty="0">
                          <a:latin typeface="Arial" pitchFamily="34" charset="0"/>
                          <a:cs typeface="Arial" pitchFamily="34" charset="0"/>
                        </a:rPr>
                        <a:t>كم عدد شارات الدعم التي تم توزيعها إلى مؤيدي جمعية نهضة الأم </a:t>
                      </a:r>
                      <a:r>
                        <a:rPr lang="en-US" sz="1800" dirty="0" err="1">
                          <a:latin typeface="Arial" pitchFamily="34" charset="0"/>
                          <a:cs typeface="Arial" pitchFamily="34" charset="0"/>
                        </a:rPr>
                        <a:t>MomsRising</a:t>
                      </a:r>
                      <a:r>
                        <a:rPr lang="en-US" sz="1800" dirty="0">
                          <a:latin typeface="Arial" pitchFamily="34" charset="0"/>
                          <a:cs typeface="Arial" pitchFamily="34" charset="0"/>
                        </a:rPr>
                        <a:t> </a:t>
                      </a:r>
                      <a:r>
                        <a:rPr lang="ar-SA" sz="1800" baseline="0" dirty="0">
                          <a:latin typeface="Arial" pitchFamily="34" charset="0"/>
                          <a:cs typeface="Arial" pitchFamily="34" charset="0"/>
                        </a:rPr>
                        <a:t> </a:t>
                      </a:r>
                      <a:r>
                        <a:rPr lang="ar-SA" sz="1800" dirty="0">
                          <a:latin typeface="Arial" pitchFamily="34" charset="0"/>
                          <a:cs typeface="Arial" pitchFamily="34" charset="0"/>
                        </a:rPr>
                        <a:t>و</a:t>
                      </a:r>
                      <a:r>
                        <a:rPr lang="ar-LB" sz="1800" dirty="0">
                          <a:latin typeface="Arial" pitchFamily="34" charset="0"/>
                          <a:cs typeface="Arial" pitchFamily="34" charset="0"/>
                        </a:rPr>
                        <a:t>صانعي السياسات؟</a:t>
                      </a:r>
                      <a:endParaRPr lang="en-US" sz="1800" dirty="0">
                        <a:latin typeface="Arial" pitchFamily="34" charset="0"/>
                        <a:cs typeface="Arial" pitchFamily="34" charset="0"/>
                      </a:endParaRPr>
                    </a:p>
                  </a:txBody>
                  <a:tcPr/>
                </a:tc>
                <a:tc>
                  <a:txBody>
                    <a:bodyPr/>
                    <a:lstStyle/>
                    <a:p>
                      <a:pPr algn="r" rtl="1"/>
                      <a:r>
                        <a:rPr lang="ar-LB" sz="1800" b="1" dirty="0">
                          <a:latin typeface="Arial" pitchFamily="34" charset="0"/>
                          <a:cs typeface="Arial" pitchFamily="34" charset="0"/>
                        </a:rPr>
                        <a:t>قابلة للقياس</a:t>
                      </a:r>
                      <a:endParaRPr lang="en-US" sz="1800" b="1" dirty="0">
                        <a:latin typeface="Arial" pitchFamily="34" charset="0"/>
                        <a:cs typeface="Arial" pitchFamily="34" charset="0"/>
                      </a:endParaRPr>
                    </a:p>
                  </a:txBody>
                  <a:tcPr/>
                </a:tc>
                <a:tc>
                  <a:txBody>
                    <a:bodyPr/>
                    <a:lstStyle/>
                    <a:p>
                      <a:pPr algn="ctr"/>
                      <a:r>
                        <a:rPr lang="en-US" sz="4000" b="1" dirty="0">
                          <a:latin typeface="Arial" pitchFamily="34" charset="0"/>
                          <a:cs typeface="Arial" pitchFamily="34" charset="0"/>
                        </a:rPr>
                        <a:t>M</a:t>
                      </a:r>
                    </a:p>
                  </a:txBody>
                  <a:tcPr/>
                </a:tc>
                <a:extLst>
                  <a:ext uri="{0D108BD9-81ED-4DB2-BD59-A6C34878D82A}">
                    <a16:rowId xmlns:a16="http://schemas.microsoft.com/office/drawing/2014/main" val="10001"/>
                  </a:ext>
                </a:extLst>
              </a:tr>
              <a:tr h="1006986">
                <a:tc>
                  <a:txBody>
                    <a:bodyPr/>
                    <a:lstStyle/>
                    <a:p>
                      <a:pPr algn="r" rtl="1"/>
                      <a:r>
                        <a:rPr lang="ar-LB" sz="1800" dirty="0">
                          <a:latin typeface="Arial" pitchFamily="34" charset="0"/>
                          <a:cs typeface="Arial" pitchFamily="34" charset="0"/>
                        </a:rPr>
                        <a:t>شارات الدعم الافتراضية والحقيقية على حد سواء غير مكلفة نسبيا وطلب (وضع شارة الدعم) أمرا سهلا.</a:t>
                      </a:r>
                      <a:endParaRPr lang="en-US" sz="1800" dirty="0">
                        <a:latin typeface="Arial" pitchFamily="34" charset="0"/>
                        <a:cs typeface="Arial" pitchFamily="34" charset="0"/>
                      </a:endParaRPr>
                    </a:p>
                  </a:txBody>
                  <a:tcPr/>
                </a:tc>
                <a:tc>
                  <a:txBody>
                    <a:bodyPr/>
                    <a:lstStyle/>
                    <a:p>
                      <a:pPr algn="r" rtl="1"/>
                      <a:r>
                        <a:rPr lang="ar-LB" sz="1800" b="1" dirty="0">
                          <a:latin typeface="Arial" pitchFamily="34" charset="0"/>
                          <a:cs typeface="Arial" pitchFamily="34" charset="0"/>
                        </a:rPr>
                        <a:t>قابلة للتحقيق</a:t>
                      </a:r>
                      <a:endParaRPr lang="en-US" sz="1800" b="1" dirty="0">
                        <a:latin typeface="Arial" pitchFamily="34" charset="0"/>
                        <a:cs typeface="Arial" pitchFamily="34" charset="0"/>
                      </a:endParaRPr>
                    </a:p>
                  </a:txBody>
                  <a:tcPr/>
                </a:tc>
                <a:tc>
                  <a:txBody>
                    <a:bodyPr/>
                    <a:lstStyle/>
                    <a:p>
                      <a:pPr algn="ctr"/>
                      <a:r>
                        <a:rPr lang="en-US" sz="4000" b="1" dirty="0">
                          <a:latin typeface="Arial" pitchFamily="34" charset="0"/>
                          <a:cs typeface="Arial" pitchFamily="34" charset="0"/>
                        </a:rPr>
                        <a:t>A</a:t>
                      </a:r>
                    </a:p>
                  </a:txBody>
                  <a:tcPr/>
                </a:tc>
                <a:extLst>
                  <a:ext uri="{0D108BD9-81ED-4DB2-BD59-A6C34878D82A}">
                    <a16:rowId xmlns:a16="http://schemas.microsoft.com/office/drawing/2014/main" val="10002"/>
                  </a:ext>
                </a:extLst>
              </a:tr>
              <a:tr h="1006986">
                <a:tc>
                  <a:txBody>
                    <a:bodyPr/>
                    <a:lstStyle/>
                    <a:p>
                      <a:pPr algn="r" rtl="1"/>
                      <a:r>
                        <a:rPr lang="ar-LB" sz="1800" dirty="0">
                          <a:latin typeface="Arial" pitchFamily="34" charset="0"/>
                          <a:cs typeface="Arial" pitchFamily="34" charset="0"/>
                        </a:rPr>
                        <a:t>مشروع قانون الرعاية الصحية هيمن بصورة متزايدة على التغطية وكان على سلم الأولويات للمشرعين. ومثلت شارات الدعم موقف تأييد رمزي للأمهات.</a:t>
                      </a:r>
                      <a:endParaRPr lang="en-US" sz="1800" dirty="0">
                        <a:latin typeface="Arial" pitchFamily="34" charset="0"/>
                        <a:cs typeface="Arial" pitchFamily="34" charset="0"/>
                      </a:endParaRPr>
                    </a:p>
                  </a:txBody>
                  <a:tcPr/>
                </a:tc>
                <a:tc>
                  <a:txBody>
                    <a:bodyPr/>
                    <a:lstStyle/>
                    <a:p>
                      <a:pPr algn="r" rtl="1"/>
                      <a:r>
                        <a:rPr lang="ar-LB" sz="1800" b="1" dirty="0">
                          <a:latin typeface="Arial" pitchFamily="34" charset="0"/>
                          <a:cs typeface="Arial" pitchFamily="34" charset="0"/>
                        </a:rPr>
                        <a:t>ذات صلة</a:t>
                      </a:r>
                      <a:endParaRPr lang="en-US" sz="1800" b="1" dirty="0">
                        <a:latin typeface="Arial" pitchFamily="34" charset="0"/>
                        <a:cs typeface="Arial" pitchFamily="34" charset="0"/>
                      </a:endParaRPr>
                    </a:p>
                  </a:txBody>
                  <a:tcPr/>
                </a:tc>
                <a:tc>
                  <a:txBody>
                    <a:bodyPr/>
                    <a:lstStyle/>
                    <a:p>
                      <a:pPr algn="ctr"/>
                      <a:r>
                        <a:rPr lang="en-US" sz="4000" b="1" dirty="0">
                          <a:latin typeface="Arial" pitchFamily="34" charset="0"/>
                          <a:cs typeface="Arial" pitchFamily="34" charset="0"/>
                        </a:rPr>
                        <a:t>R</a:t>
                      </a:r>
                    </a:p>
                  </a:txBody>
                  <a:tcPr/>
                </a:tc>
                <a:extLst>
                  <a:ext uri="{0D108BD9-81ED-4DB2-BD59-A6C34878D82A}">
                    <a16:rowId xmlns:a16="http://schemas.microsoft.com/office/drawing/2014/main" val="10003"/>
                  </a:ext>
                </a:extLst>
              </a:tr>
              <a:tr h="1006986">
                <a:tc>
                  <a:txBody>
                    <a:bodyPr/>
                    <a:lstStyle/>
                    <a:p>
                      <a:pPr algn="r" rtl="1"/>
                      <a:r>
                        <a:rPr lang="ar-LB" sz="1800" dirty="0">
                          <a:latin typeface="Arial" pitchFamily="34" charset="0"/>
                          <a:cs typeface="Arial" pitchFamily="34" charset="0"/>
                        </a:rPr>
                        <a:t>كان من شبه المؤكد أن يتم تمرير مشروع قانون الرعاية الصحية أو زواله في النصف الأول من 2010</a:t>
                      </a:r>
                      <a:endParaRPr lang="en-US" sz="1800" dirty="0">
                        <a:latin typeface="Arial" pitchFamily="34" charset="0"/>
                        <a:cs typeface="Arial" pitchFamily="34" charset="0"/>
                      </a:endParaRPr>
                    </a:p>
                  </a:txBody>
                  <a:tcPr/>
                </a:tc>
                <a:tc>
                  <a:txBody>
                    <a:bodyPr/>
                    <a:lstStyle/>
                    <a:p>
                      <a:pPr algn="r" rtl="1"/>
                      <a:r>
                        <a:rPr lang="ar-LB" sz="1800" b="1" dirty="0">
                          <a:latin typeface="Arial" pitchFamily="34" charset="0"/>
                          <a:cs typeface="Arial" pitchFamily="34" charset="0"/>
                        </a:rPr>
                        <a:t>في الوقت المناسب</a:t>
                      </a:r>
                      <a:endParaRPr lang="en-US" sz="1800" b="1" dirty="0">
                        <a:latin typeface="Arial" pitchFamily="34" charset="0"/>
                        <a:cs typeface="Arial" pitchFamily="34" charset="0"/>
                      </a:endParaRPr>
                    </a:p>
                  </a:txBody>
                  <a:tcPr/>
                </a:tc>
                <a:tc>
                  <a:txBody>
                    <a:bodyPr/>
                    <a:lstStyle/>
                    <a:p>
                      <a:pPr algn="ctr"/>
                      <a:r>
                        <a:rPr lang="en-US" sz="4000" b="1" dirty="0">
                          <a:latin typeface="Arial" pitchFamily="34" charset="0"/>
                          <a:cs typeface="Arial" pitchFamily="34" charset="0"/>
                        </a:rPr>
                        <a:t>T</a:t>
                      </a:r>
                    </a:p>
                  </a:txBody>
                  <a:tcPr/>
                </a:tc>
                <a:extLst>
                  <a:ext uri="{0D108BD9-81ED-4DB2-BD59-A6C34878D82A}">
                    <a16:rowId xmlns:a16="http://schemas.microsoft.com/office/drawing/2014/main" val="10004"/>
                  </a:ext>
                </a:extLst>
              </a:tr>
            </a:tbl>
          </a:graphicData>
        </a:graphic>
      </p:graphicFrame>
      <p:sp>
        <p:nvSpPr>
          <p:cNvPr id="5" name="TextBox 2">
            <a:extLst>
              <a:ext uri="{FF2B5EF4-FFF2-40B4-BE49-F238E27FC236}">
                <a16:creationId xmlns:a16="http://schemas.microsoft.com/office/drawing/2014/main" id="{D00B1027-EF10-4C42-86B5-37FB1E16A210}"/>
              </a:ext>
            </a:extLst>
          </p:cNvPr>
          <p:cNvSpPr txBox="1">
            <a:spLocks noChangeArrowheads="1"/>
          </p:cNvSpPr>
          <p:nvPr/>
        </p:nvSpPr>
        <p:spPr bwMode="auto">
          <a:xfrm>
            <a:off x="308113" y="2520169"/>
            <a:ext cx="2584174" cy="3046988"/>
          </a:xfrm>
          <a:prstGeom prst="rect">
            <a:avLst/>
          </a:prstGeom>
          <a:solidFill>
            <a:schemeClr val="bg1">
              <a:lumMod val="65000"/>
              <a:alpha val="85097"/>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LB" altLang="en-US" sz="1600" dirty="0"/>
              <a:t>التمكن من جعل 15000 مؤيد على صفحة الفيس بوك من وضع شارة دعم افتراضية للحملة على صفحتهم الشخصية تشير إلى دعمهم للمشروع الصحي للأطفال وأسرهم بحلول شهر كانون الثاني/ يناير 2010 ؛ كذلك التمكن من وتوثيق النشاط الافتراضي إضافة إلى وضع شارات الدعم على صدور عدد من المشرعين وذلك في إشارة إلى دعمهم للمشروع الصحي للأطفال وأسرهم بحلول شهر كانون الثاني/ يناير 2010.</a:t>
            </a:r>
            <a:endParaRPr lang="en-US" altLang="en-US" sz="1600" dirty="0"/>
          </a:p>
        </p:txBody>
      </p:sp>
    </p:spTree>
    <p:extLst>
      <p:ext uri="{BB962C8B-B14F-4D97-AF65-F5344CB8AC3E}">
        <p14:creationId xmlns:p14="http://schemas.microsoft.com/office/powerpoint/2010/main" val="24030075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96225-2C38-4EE6-BE63-6C8A1084784B}"/>
              </a:ext>
            </a:extLst>
          </p:cNvPr>
          <p:cNvSpPr txBox="1">
            <a:spLocks/>
          </p:cNvSpPr>
          <p:nvPr/>
        </p:nvSpPr>
        <p:spPr>
          <a:xfrm>
            <a:off x="569343" y="755180"/>
            <a:ext cx="11053314" cy="45720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LB" sz="4000" dirty="0"/>
              <a:t>الرسالة</a:t>
            </a:r>
            <a:endParaRPr lang="en-US" sz="4000" dirty="0"/>
          </a:p>
        </p:txBody>
      </p:sp>
      <p:sp>
        <p:nvSpPr>
          <p:cNvPr id="5" name="TextBox 31">
            <a:extLst>
              <a:ext uri="{FF2B5EF4-FFF2-40B4-BE49-F238E27FC236}">
                <a16:creationId xmlns:a16="http://schemas.microsoft.com/office/drawing/2014/main" id="{0C63CC91-9D25-4BC0-8F2C-5FAFDC2DD40D}"/>
              </a:ext>
            </a:extLst>
          </p:cNvPr>
          <p:cNvSpPr txBox="1">
            <a:spLocks noChangeArrowheads="1"/>
          </p:cNvSpPr>
          <p:nvPr/>
        </p:nvSpPr>
        <p:spPr bwMode="auto">
          <a:xfrm>
            <a:off x="-504496" y="2045327"/>
            <a:ext cx="119607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dirty="0">
                <a:solidFill>
                  <a:srgbClr val="002060"/>
                </a:solidFill>
                <a:latin typeface="Calibri" panose="020F0502020204030204" pitchFamily="34" charset="0"/>
              </a:rPr>
              <a:t>كيف يقتنع </a:t>
            </a:r>
            <a:r>
              <a:rPr lang="ar-LB" altLang="en-US" b="1" dirty="0">
                <a:solidFill>
                  <a:srgbClr val="002060"/>
                </a:solidFill>
                <a:latin typeface="Calibri" panose="020F0502020204030204" pitchFamily="34" charset="0"/>
              </a:rPr>
              <a:t>الجمهور</a:t>
            </a:r>
            <a:r>
              <a:rPr lang="ar-LB" altLang="en-US" dirty="0">
                <a:solidFill>
                  <a:srgbClr val="002060"/>
                </a:solidFill>
                <a:latin typeface="Calibri" panose="020F0502020204030204" pitchFamily="34" charset="0"/>
              </a:rPr>
              <a:t> باتخاذ </a:t>
            </a:r>
            <a:r>
              <a:rPr lang="ar-LB" altLang="en-US" b="1" dirty="0">
                <a:solidFill>
                  <a:srgbClr val="002060"/>
                </a:solidFill>
                <a:latin typeface="Calibri" panose="020F0502020204030204" pitchFamily="34" charset="0"/>
              </a:rPr>
              <a:t>إجراءات</a:t>
            </a:r>
            <a:r>
              <a:rPr lang="ar-LB" altLang="en-US" dirty="0">
                <a:solidFill>
                  <a:srgbClr val="002060"/>
                </a:solidFill>
                <a:latin typeface="Calibri" panose="020F0502020204030204" pitchFamily="34" charset="0"/>
              </a:rPr>
              <a:t> تمكنكم من تحقيق هدف الحملة التي تقومون بها؟</a:t>
            </a:r>
            <a:endParaRPr lang="en-US" altLang="en-US" dirty="0">
              <a:solidFill>
                <a:srgbClr val="002060"/>
              </a:solidFill>
              <a:latin typeface="Calibri" panose="020F0502020204030204" pitchFamily="34" charset="0"/>
            </a:endParaRPr>
          </a:p>
        </p:txBody>
      </p:sp>
      <p:pic>
        <p:nvPicPr>
          <p:cNvPr id="6" name="Picture 5">
            <a:extLst>
              <a:ext uri="{FF2B5EF4-FFF2-40B4-BE49-F238E27FC236}">
                <a16:creationId xmlns:a16="http://schemas.microsoft.com/office/drawing/2014/main" id="{97263358-E475-436B-8E5F-338FFC95687C}"/>
              </a:ext>
            </a:extLst>
          </p:cNvPr>
          <p:cNvPicPr>
            <a:picLocks noChangeAspect="1"/>
          </p:cNvPicPr>
          <p:nvPr/>
        </p:nvPicPr>
        <p:blipFill>
          <a:blip r:embed="rId2"/>
          <a:stretch>
            <a:fillRect/>
          </a:stretch>
        </p:blipFill>
        <p:spPr>
          <a:xfrm>
            <a:off x="6815106" y="2686462"/>
            <a:ext cx="4994931" cy="3327873"/>
          </a:xfrm>
          <a:prstGeom prst="rect">
            <a:avLst/>
          </a:prstGeom>
        </p:spPr>
      </p:pic>
      <p:pic>
        <p:nvPicPr>
          <p:cNvPr id="7" name="Picture 6">
            <a:extLst>
              <a:ext uri="{FF2B5EF4-FFF2-40B4-BE49-F238E27FC236}">
                <a16:creationId xmlns:a16="http://schemas.microsoft.com/office/drawing/2014/main" id="{87F2CD72-648E-4083-B2EA-9588A108BF46}"/>
              </a:ext>
            </a:extLst>
          </p:cNvPr>
          <p:cNvPicPr>
            <a:picLocks noChangeAspect="1"/>
          </p:cNvPicPr>
          <p:nvPr/>
        </p:nvPicPr>
        <p:blipFill>
          <a:blip r:embed="rId3"/>
          <a:stretch>
            <a:fillRect/>
          </a:stretch>
        </p:blipFill>
        <p:spPr>
          <a:xfrm>
            <a:off x="0" y="2959720"/>
            <a:ext cx="3923389" cy="2610837"/>
          </a:xfrm>
          <a:prstGeom prst="rect">
            <a:avLst/>
          </a:prstGeom>
        </p:spPr>
      </p:pic>
    </p:spTree>
    <p:extLst>
      <p:ext uri="{BB962C8B-B14F-4D97-AF65-F5344CB8AC3E}">
        <p14:creationId xmlns:p14="http://schemas.microsoft.com/office/powerpoint/2010/main" val="15172134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528B1-ACF3-4B27-A915-04409A50CA97}"/>
              </a:ext>
            </a:extLst>
          </p:cNvPr>
          <p:cNvPicPr>
            <a:picLocks noChangeAspect="1"/>
          </p:cNvPicPr>
          <p:nvPr/>
        </p:nvPicPr>
        <p:blipFill>
          <a:blip r:embed="rId2"/>
          <a:stretch>
            <a:fillRect/>
          </a:stretch>
        </p:blipFill>
        <p:spPr>
          <a:xfrm>
            <a:off x="0" y="3086213"/>
            <a:ext cx="3381787" cy="2253116"/>
          </a:xfrm>
          <a:prstGeom prst="rect">
            <a:avLst/>
          </a:prstGeom>
        </p:spPr>
      </p:pic>
      <p:pic>
        <p:nvPicPr>
          <p:cNvPr id="5" name="Graphic 4" descr="Universal Access">
            <a:extLst>
              <a:ext uri="{FF2B5EF4-FFF2-40B4-BE49-F238E27FC236}">
                <a16:creationId xmlns:a16="http://schemas.microsoft.com/office/drawing/2014/main" id="{F626FEF2-5C2B-4A55-A362-4AB2F9D61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2611" y="2769670"/>
            <a:ext cx="1318659" cy="1318659"/>
          </a:xfrm>
          <a:prstGeom prst="rect">
            <a:avLst/>
          </a:prstGeom>
        </p:spPr>
      </p:pic>
      <p:pic>
        <p:nvPicPr>
          <p:cNvPr id="6" name="Graphic 5" descr="Children">
            <a:extLst>
              <a:ext uri="{FF2B5EF4-FFF2-40B4-BE49-F238E27FC236}">
                <a16:creationId xmlns:a16="http://schemas.microsoft.com/office/drawing/2014/main" id="{CEA74F08-08AF-4A7D-B13E-19F1C6CAC1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7299" y="3689814"/>
            <a:ext cx="1318658" cy="1318658"/>
          </a:xfrm>
          <a:prstGeom prst="rect">
            <a:avLst/>
          </a:prstGeom>
        </p:spPr>
      </p:pic>
      <p:pic>
        <p:nvPicPr>
          <p:cNvPr id="7" name="Graphic 6" descr="Family with two children">
            <a:extLst>
              <a:ext uri="{FF2B5EF4-FFF2-40B4-BE49-F238E27FC236}">
                <a16:creationId xmlns:a16="http://schemas.microsoft.com/office/drawing/2014/main" id="{B7D8A3B8-58EF-4C21-B50A-628F1EBE42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6815" y="4524357"/>
            <a:ext cx="1169142" cy="1169142"/>
          </a:xfrm>
          <a:prstGeom prst="rect">
            <a:avLst/>
          </a:prstGeom>
        </p:spPr>
      </p:pic>
      <p:pic>
        <p:nvPicPr>
          <p:cNvPr id="8" name="Graphic 7" descr="Bullseye">
            <a:extLst>
              <a:ext uri="{FF2B5EF4-FFF2-40B4-BE49-F238E27FC236}">
                <a16:creationId xmlns:a16="http://schemas.microsoft.com/office/drawing/2014/main" id="{FC72AC1E-0AC9-452B-8BB6-ACE6D75A4A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1467" y="2837953"/>
            <a:ext cx="3022381" cy="3022381"/>
          </a:xfrm>
          <a:prstGeom prst="rect">
            <a:avLst/>
          </a:prstGeom>
        </p:spPr>
      </p:pic>
      <p:sp>
        <p:nvSpPr>
          <p:cNvPr id="9" name="Arrow: Right 8">
            <a:extLst>
              <a:ext uri="{FF2B5EF4-FFF2-40B4-BE49-F238E27FC236}">
                <a16:creationId xmlns:a16="http://schemas.microsoft.com/office/drawing/2014/main" id="{9EF4EDEC-ED81-4E7E-B9CE-F00BAB0DE1FF}"/>
              </a:ext>
            </a:extLst>
          </p:cNvPr>
          <p:cNvSpPr/>
          <p:nvPr/>
        </p:nvSpPr>
        <p:spPr>
          <a:xfrm>
            <a:off x="3668486" y="4212771"/>
            <a:ext cx="1687285" cy="45720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4C2A35C-192F-4C71-A0E9-C233CB2F16E0}"/>
              </a:ext>
            </a:extLst>
          </p:cNvPr>
          <p:cNvSpPr/>
          <p:nvPr/>
        </p:nvSpPr>
        <p:spPr>
          <a:xfrm>
            <a:off x="7120743" y="4212771"/>
            <a:ext cx="1872342" cy="45720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1">
            <a:extLst>
              <a:ext uri="{FF2B5EF4-FFF2-40B4-BE49-F238E27FC236}">
                <a16:creationId xmlns:a16="http://schemas.microsoft.com/office/drawing/2014/main" id="{E23C7E85-2642-41D5-8FB9-A87715D6FBD4}"/>
              </a:ext>
            </a:extLst>
          </p:cNvPr>
          <p:cNvSpPr txBox="1">
            <a:spLocks noChangeArrowheads="1"/>
          </p:cNvSpPr>
          <p:nvPr/>
        </p:nvSpPr>
        <p:spPr bwMode="auto">
          <a:xfrm>
            <a:off x="9408064" y="2249277"/>
            <a:ext cx="2636416" cy="523220"/>
          </a:xfrm>
          <a:prstGeom prst="rect">
            <a:avLst/>
          </a:prstGeom>
          <a:solidFill>
            <a:srgbClr val="0070C0"/>
          </a:solidFill>
          <a:ln>
            <a:noFill/>
          </a:ln>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ctr"/>
            <a:r>
              <a:rPr lang="ar-LB" altLang="en-US" b="1" dirty="0">
                <a:solidFill>
                  <a:schemeClr val="bg1"/>
                </a:solidFill>
                <a:latin typeface="Calibri" panose="020F0502020204030204" pitchFamily="34" charset="0"/>
              </a:rPr>
              <a:t>  الهدف</a:t>
            </a:r>
            <a:endParaRPr lang="en-US" altLang="en-US" b="1" dirty="0">
              <a:solidFill>
                <a:schemeClr val="bg1"/>
              </a:solidFill>
              <a:latin typeface="Calibri" panose="020F0502020204030204" pitchFamily="34" charset="0"/>
            </a:endParaRPr>
          </a:p>
        </p:txBody>
      </p:sp>
      <p:sp>
        <p:nvSpPr>
          <p:cNvPr id="12" name="TextBox 31">
            <a:extLst>
              <a:ext uri="{FF2B5EF4-FFF2-40B4-BE49-F238E27FC236}">
                <a16:creationId xmlns:a16="http://schemas.microsoft.com/office/drawing/2014/main" id="{D51456C0-C7F8-42FB-9B8A-BFEE2801B1CC}"/>
              </a:ext>
            </a:extLst>
          </p:cNvPr>
          <p:cNvSpPr txBox="1">
            <a:spLocks noChangeArrowheads="1"/>
          </p:cNvSpPr>
          <p:nvPr/>
        </p:nvSpPr>
        <p:spPr bwMode="auto">
          <a:xfrm>
            <a:off x="4704032" y="2214931"/>
            <a:ext cx="2615527" cy="507831"/>
          </a:xfrm>
          <a:prstGeom prst="rect">
            <a:avLst/>
          </a:prstGeom>
          <a:solidFill>
            <a:srgbClr val="0070C0"/>
          </a:solidFill>
          <a:ln>
            <a:noFill/>
          </a:ln>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sz="2700" b="1" dirty="0">
                <a:solidFill>
                  <a:schemeClr val="bg1"/>
                </a:solidFill>
                <a:latin typeface="Calibri" panose="020F0502020204030204" pitchFamily="34" charset="0"/>
              </a:rPr>
              <a:t>الجمهور</a:t>
            </a:r>
            <a:endParaRPr lang="en-US" altLang="en-US" sz="2700" dirty="0">
              <a:solidFill>
                <a:schemeClr val="bg1"/>
              </a:solidFill>
              <a:latin typeface="Calibri" panose="020F0502020204030204" pitchFamily="34" charset="0"/>
            </a:endParaRPr>
          </a:p>
        </p:txBody>
      </p:sp>
      <p:sp>
        <p:nvSpPr>
          <p:cNvPr id="13" name="TextBox 31">
            <a:extLst>
              <a:ext uri="{FF2B5EF4-FFF2-40B4-BE49-F238E27FC236}">
                <a16:creationId xmlns:a16="http://schemas.microsoft.com/office/drawing/2014/main" id="{03C97D09-C1E1-4C09-A72B-999B2ED6795D}"/>
              </a:ext>
            </a:extLst>
          </p:cNvPr>
          <p:cNvSpPr txBox="1">
            <a:spLocks noChangeArrowheads="1"/>
          </p:cNvSpPr>
          <p:nvPr/>
        </p:nvSpPr>
        <p:spPr bwMode="auto">
          <a:xfrm>
            <a:off x="0" y="2214931"/>
            <a:ext cx="2615527" cy="507831"/>
          </a:xfrm>
          <a:prstGeom prst="rect">
            <a:avLst/>
          </a:prstGeom>
          <a:solidFill>
            <a:srgbClr val="0070C0"/>
          </a:solidFill>
          <a:ln>
            <a:noFill/>
          </a:ln>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sz="2700" b="1" dirty="0">
                <a:solidFill>
                  <a:schemeClr val="bg1"/>
                </a:solidFill>
                <a:latin typeface="Calibri" panose="020F0502020204030204" pitchFamily="34" charset="0"/>
              </a:rPr>
              <a:t>الرسالة</a:t>
            </a:r>
            <a:endParaRPr lang="en-US" altLang="en-US" sz="2700" dirty="0">
              <a:solidFill>
                <a:schemeClr val="bg1"/>
              </a:solidFill>
              <a:latin typeface="Calibri" panose="020F0502020204030204" pitchFamily="34" charset="0"/>
            </a:endParaRPr>
          </a:p>
        </p:txBody>
      </p:sp>
      <p:sp>
        <p:nvSpPr>
          <p:cNvPr id="14" name="Rectangle 13">
            <a:extLst>
              <a:ext uri="{FF2B5EF4-FFF2-40B4-BE49-F238E27FC236}">
                <a16:creationId xmlns:a16="http://schemas.microsoft.com/office/drawing/2014/main" id="{3166DAF2-5940-43F1-BC55-FB3F00147D92}"/>
              </a:ext>
            </a:extLst>
          </p:cNvPr>
          <p:cNvSpPr/>
          <p:nvPr/>
        </p:nvSpPr>
        <p:spPr>
          <a:xfrm>
            <a:off x="6514382" y="560722"/>
            <a:ext cx="1402948" cy="707886"/>
          </a:xfrm>
          <a:prstGeom prst="rect">
            <a:avLst/>
          </a:prstGeom>
        </p:spPr>
        <p:txBody>
          <a:bodyPr wrap="none">
            <a:spAutoFit/>
          </a:bodyPr>
          <a:lstStyle/>
          <a:p>
            <a:r>
              <a:rPr lang="ar-LB" sz="4000" b="1" dirty="0">
                <a:solidFill>
                  <a:srgbClr val="C00000"/>
                </a:solidFill>
              </a:rPr>
              <a:t>الرسالة</a:t>
            </a:r>
            <a:endParaRPr lang="en-US" sz="4000" dirty="0">
              <a:solidFill>
                <a:srgbClr val="C00000"/>
              </a:solidFill>
            </a:endParaRPr>
          </a:p>
        </p:txBody>
      </p:sp>
    </p:spTree>
    <p:extLst>
      <p:ext uri="{BB962C8B-B14F-4D97-AF65-F5344CB8AC3E}">
        <p14:creationId xmlns:p14="http://schemas.microsoft.com/office/powerpoint/2010/main" val="1398915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1">
            <a:extLst>
              <a:ext uri="{FF2B5EF4-FFF2-40B4-BE49-F238E27FC236}">
                <a16:creationId xmlns:a16="http://schemas.microsoft.com/office/drawing/2014/main" id="{40C83FC1-6346-4A32-B4CF-B0FFD04F7A50}"/>
              </a:ext>
            </a:extLst>
          </p:cNvPr>
          <p:cNvSpPr txBox="1">
            <a:spLocks noChangeArrowheads="1"/>
          </p:cNvSpPr>
          <p:nvPr/>
        </p:nvSpPr>
        <p:spPr bwMode="auto">
          <a:xfrm>
            <a:off x="1429407" y="2645229"/>
            <a:ext cx="91188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dirty="0">
                <a:solidFill>
                  <a:srgbClr val="002060"/>
                </a:solidFill>
                <a:latin typeface="Calibri" panose="020F0502020204030204" pitchFamily="34" charset="0"/>
              </a:rPr>
              <a:t>•</a:t>
            </a:r>
            <a:r>
              <a:rPr lang="en-GB" altLang="en-US" dirty="0">
                <a:solidFill>
                  <a:srgbClr val="002060"/>
                </a:solidFill>
                <a:latin typeface="Calibri" panose="020F0502020204030204" pitchFamily="34" charset="0"/>
              </a:rPr>
              <a:t> </a:t>
            </a:r>
            <a:r>
              <a:rPr lang="ar-LB" altLang="en-US" b="1" dirty="0">
                <a:solidFill>
                  <a:srgbClr val="002060"/>
                </a:solidFill>
                <a:latin typeface="Calibri" panose="020F0502020204030204" pitchFamily="34" charset="0"/>
              </a:rPr>
              <a:t>رسائل قوية</a:t>
            </a:r>
            <a:r>
              <a:rPr lang="en-GB" altLang="en-US" b="1" dirty="0">
                <a:solidFill>
                  <a:srgbClr val="002060"/>
                </a:solidFill>
                <a:latin typeface="Calibri" panose="020F0502020204030204" pitchFamily="34" charset="0"/>
              </a:rPr>
              <a:t>:</a:t>
            </a:r>
            <a:r>
              <a:rPr lang="ar-LB" altLang="en-US" dirty="0">
                <a:solidFill>
                  <a:srgbClr val="002060"/>
                </a:solidFill>
                <a:latin typeface="Calibri" panose="020F0502020204030204" pitchFamily="34" charset="0"/>
              </a:rPr>
              <a:t> الحصول على الاهتمام (لماذا الاهتمام)</a:t>
            </a:r>
          </a:p>
          <a:p>
            <a:pPr lvl="1" algn="r" rtl="1"/>
            <a:r>
              <a:rPr lang="ar-LB" altLang="en-US" dirty="0">
                <a:solidFill>
                  <a:srgbClr val="002060"/>
                </a:solidFill>
                <a:latin typeface="Calibri" panose="020F0502020204030204" pitchFamily="34" charset="0"/>
              </a:rPr>
              <a:t> </a:t>
            </a:r>
          </a:p>
          <a:p>
            <a:pPr lvl="1" algn="r" rtl="1"/>
            <a:r>
              <a:rPr lang="ar-LB" altLang="en-US" dirty="0">
                <a:solidFill>
                  <a:srgbClr val="002060"/>
                </a:solidFill>
                <a:latin typeface="Calibri" panose="020F0502020204030204" pitchFamily="34" charset="0"/>
              </a:rPr>
              <a:t>•</a:t>
            </a:r>
            <a:r>
              <a:rPr lang="en-GB" altLang="en-US" dirty="0">
                <a:solidFill>
                  <a:srgbClr val="002060"/>
                </a:solidFill>
                <a:latin typeface="Calibri" panose="020F0502020204030204" pitchFamily="34" charset="0"/>
              </a:rPr>
              <a:t> </a:t>
            </a:r>
            <a:r>
              <a:rPr lang="ar-LB" altLang="en-US" b="1" dirty="0">
                <a:solidFill>
                  <a:srgbClr val="002060"/>
                </a:solidFill>
                <a:latin typeface="Calibri" panose="020F0502020204030204" pitchFamily="34" charset="0"/>
              </a:rPr>
              <a:t>النتيجة</a:t>
            </a:r>
            <a:r>
              <a:rPr lang="en-GB" altLang="en-US" b="1" dirty="0">
                <a:solidFill>
                  <a:srgbClr val="002060"/>
                </a:solidFill>
                <a:latin typeface="Calibri" panose="020F0502020204030204" pitchFamily="34" charset="0"/>
              </a:rPr>
              <a:t>:</a:t>
            </a:r>
            <a:r>
              <a:rPr lang="ar-LB" altLang="en-US" dirty="0">
                <a:solidFill>
                  <a:srgbClr val="002060"/>
                </a:solidFill>
                <a:latin typeface="Calibri" panose="020F0502020204030204" pitchFamily="34" charset="0"/>
              </a:rPr>
              <a:t> (ما هو التغيير الذي سيحدث)</a:t>
            </a:r>
          </a:p>
          <a:p>
            <a:pPr lvl="1" algn="r" rtl="1"/>
            <a:endParaRPr lang="ar-LB" altLang="en-US" dirty="0">
              <a:solidFill>
                <a:srgbClr val="002060"/>
              </a:solidFill>
              <a:latin typeface="Calibri" panose="020F0502020204030204" pitchFamily="34" charset="0"/>
            </a:endParaRPr>
          </a:p>
          <a:p>
            <a:pPr lvl="1" algn="r" rtl="1"/>
            <a:r>
              <a:rPr lang="ar-LB" altLang="en-US" dirty="0">
                <a:solidFill>
                  <a:srgbClr val="002060"/>
                </a:solidFill>
                <a:latin typeface="Calibri" panose="020F0502020204030204" pitchFamily="34" charset="0"/>
              </a:rPr>
              <a:t>•</a:t>
            </a:r>
            <a:r>
              <a:rPr lang="en-GB" altLang="en-US" dirty="0">
                <a:solidFill>
                  <a:srgbClr val="002060"/>
                </a:solidFill>
                <a:latin typeface="Calibri" panose="020F0502020204030204" pitchFamily="34" charset="0"/>
              </a:rPr>
              <a:t> </a:t>
            </a:r>
            <a:r>
              <a:rPr lang="ar-LB" altLang="en-US" b="1" dirty="0">
                <a:solidFill>
                  <a:srgbClr val="002060"/>
                </a:solidFill>
                <a:latin typeface="Calibri" panose="020F0502020204030204" pitchFamily="34" charset="0"/>
              </a:rPr>
              <a:t>نداء للعمل</a:t>
            </a:r>
            <a:r>
              <a:rPr lang="en-GB" altLang="en-US" b="1" dirty="0">
                <a:solidFill>
                  <a:srgbClr val="002060"/>
                </a:solidFill>
                <a:latin typeface="Calibri" panose="020F0502020204030204" pitchFamily="34" charset="0"/>
              </a:rPr>
              <a:t>:</a:t>
            </a:r>
            <a:r>
              <a:rPr lang="ar-LB" altLang="en-US" b="1" dirty="0">
                <a:solidFill>
                  <a:srgbClr val="002060"/>
                </a:solidFill>
                <a:latin typeface="Calibri" panose="020F0502020204030204" pitchFamily="34" charset="0"/>
              </a:rPr>
              <a:t> </a:t>
            </a:r>
            <a:r>
              <a:rPr lang="ar-LB" altLang="en-US" dirty="0">
                <a:solidFill>
                  <a:srgbClr val="002060"/>
                </a:solidFill>
                <a:latin typeface="Calibri" panose="020F0502020204030204" pitchFamily="34" charset="0"/>
              </a:rPr>
              <a:t>(طلب لإحداث التغيير) </a:t>
            </a:r>
          </a:p>
        </p:txBody>
      </p:sp>
      <p:sp>
        <p:nvSpPr>
          <p:cNvPr id="5" name="Title 4">
            <a:extLst>
              <a:ext uri="{FF2B5EF4-FFF2-40B4-BE49-F238E27FC236}">
                <a16:creationId xmlns:a16="http://schemas.microsoft.com/office/drawing/2014/main" id="{2DB32529-9F4F-45F2-BEAB-21D090E22D18}"/>
              </a:ext>
            </a:extLst>
          </p:cNvPr>
          <p:cNvSpPr>
            <a:spLocks noGrp="1"/>
          </p:cNvSpPr>
          <p:nvPr>
            <p:ph type="title"/>
          </p:nvPr>
        </p:nvSpPr>
        <p:spPr>
          <a:xfrm>
            <a:off x="3417888" y="365125"/>
            <a:ext cx="7935912" cy="1325563"/>
          </a:xfrm>
          <a:prstGeom prst="rect">
            <a:avLst/>
          </a:prstGeom>
        </p:spPr>
        <p:txBody>
          <a:bodyPr wrap="none">
            <a:spAutoFit/>
          </a:bodyPr>
          <a:lstStyle/>
          <a:p>
            <a:r>
              <a:rPr lang="ar-LB" sz="4000" b="1" dirty="0">
                <a:solidFill>
                  <a:srgbClr val="C00000"/>
                </a:solidFill>
              </a:rPr>
              <a:t>الرسالة</a:t>
            </a:r>
            <a:endParaRPr lang="en-US" sz="4000" dirty="0">
              <a:solidFill>
                <a:srgbClr val="C00000"/>
              </a:solidFill>
            </a:endParaRPr>
          </a:p>
        </p:txBody>
      </p:sp>
    </p:spTree>
    <p:extLst>
      <p:ext uri="{BB962C8B-B14F-4D97-AF65-F5344CB8AC3E}">
        <p14:creationId xmlns:p14="http://schemas.microsoft.com/office/powerpoint/2010/main" val="39637320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CBB2-A8EC-4FBC-A059-4DBFF4EC2029}"/>
              </a:ext>
            </a:extLst>
          </p:cNvPr>
          <p:cNvSpPr>
            <a:spLocks noGrp="1"/>
          </p:cNvSpPr>
          <p:nvPr>
            <p:ph type="title"/>
          </p:nvPr>
        </p:nvSpPr>
        <p:spPr/>
        <p:txBody>
          <a:bodyPr/>
          <a:lstStyle/>
          <a:p>
            <a:r>
              <a:rPr lang="ar-LB" dirty="0">
                <a:latin typeface="Calibri" pitchFamily="34" charset="0"/>
              </a:rPr>
              <a:t>ر</a:t>
            </a:r>
            <a:r>
              <a:rPr lang="ar-LB" sz="4000" dirty="0">
                <a:latin typeface="Calibri" pitchFamily="34" charset="0"/>
              </a:rPr>
              <a:t>سائل قوية: نحن والنفايات الالكترونية </a:t>
            </a:r>
            <a:br>
              <a:rPr lang="en-US" dirty="0">
                <a:latin typeface="Calibri" pitchFamily="34" charset="0"/>
              </a:rPr>
            </a:br>
            <a:endParaRPr lang="en-US" dirty="0"/>
          </a:p>
        </p:txBody>
      </p:sp>
      <p:sp>
        <p:nvSpPr>
          <p:cNvPr id="5" name="TextBox 31">
            <a:extLst>
              <a:ext uri="{FF2B5EF4-FFF2-40B4-BE49-F238E27FC236}">
                <a16:creationId xmlns:a16="http://schemas.microsoft.com/office/drawing/2014/main" id="{5306FCB8-526B-468B-87D8-158BCFBB133B}"/>
              </a:ext>
            </a:extLst>
          </p:cNvPr>
          <p:cNvSpPr txBox="1">
            <a:spLocks noGrp="1" noChangeArrowheads="1"/>
          </p:cNvSpPr>
          <p:nvPr>
            <p:ph idx="1"/>
          </p:nvPr>
        </p:nvSpPr>
        <p:spPr bwMode="auto">
          <a:xfrm>
            <a:off x="0" y="1784004"/>
            <a:ext cx="12191999" cy="2675604"/>
          </a:xfrm>
          <a:prstGeom prst="rect">
            <a:avLst/>
          </a:prstGeom>
          <a:noFill/>
          <a:ln w="9525">
            <a:noFill/>
            <a:miter lim="800000"/>
            <a:headEnd/>
            <a:tailEnd/>
          </a:ln>
        </p:spPr>
        <p:txBody>
          <a:bodyPr wrap="square">
            <a:spAutoFit/>
          </a:bodyPr>
          <a:lstStyle/>
          <a:p>
            <a:pPr lvl="1" algn="r" rtl="1"/>
            <a:r>
              <a:rPr lang="ar-LB" sz="2800" dirty="0">
                <a:solidFill>
                  <a:srgbClr val="002F6B"/>
                </a:solidFill>
                <a:latin typeface="Calibri" pitchFamily="34" charset="0"/>
              </a:rPr>
              <a:t>•</a:t>
            </a:r>
            <a:r>
              <a:rPr lang="en-GB" sz="2800" dirty="0">
                <a:solidFill>
                  <a:srgbClr val="002F6B"/>
                </a:solidFill>
                <a:latin typeface="Calibri" pitchFamily="34" charset="0"/>
              </a:rPr>
              <a:t> </a:t>
            </a:r>
            <a:r>
              <a:rPr lang="ar-LB" sz="2800" b="1" dirty="0">
                <a:solidFill>
                  <a:srgbClr val="002F6B"/>
                </a:solidFill>
                <a:latin typeface="Calibri" pitchFamily="34" charset="0"/>
              </a:rPr>
              <a:t>الحصول على الاهتمام</a:t>
            </a:r>
            <a:r>
              <a:rPr lang="ar-LB" sz="2800" dirty="0">
                <a:solidFill>
                  <a:srgbClr val="002F6B"/>
                </a:solidFill>
                <a:latin typeface="Calibri" pitchFamily="34" charset="0"/>
              </a:rPr>
              <a:t>: نحن التقنيين نضر بالأرض حتى عندما نقوم بعمل جيد كمدربين. </a:t>
            </a:r>
            <a:endParaRPr lang="en-US" sz="2800" dirty="0">
              <a:solidFill>
                <a:srgbClr val="002F6B"/>
              </a:solidFill>
              <a:latin typeface="Calibri" pitchFamily="34" charset="0"/>
            </a:endParaRPr>
          </a:p>
          <a:p>
            <a:pPr lvl="1" algn="r" rtl="1"/>
            <a:endParaRPr lang="ar-LB" sz="2800" dirty="0">
              <a:solidFill>
                <a:srgbClr val="002F6B"/>
              </a:solidFill>
              <a:latin typeface="Calibri" pitchFamily="34" charset="0"/>
            </a:endParaRPr>
          </a:p>
          <a:p>
            <a:pPr lvl="1" algn="r" rtl="1"/>
            <a:r>
              <a:rPr lang="ar-LB" sz="2800" dirty="0">
                <a:solidFill>
                  <a:srgbClr val="002F6B"/>
                </a:solidFill>
                <a:latin typeface="Calibri" pitchFamily="34" charset="0"/>
              </a:rPr>
              <a:t>•</a:t>
            </a:r>
            <a:r>
              <a:rPr lang="en-GB" sz="2800" dirty="0">
                <a:solidFill>
                  <a:srgbClr val="002F6B"/>
                </a:solidFill>
                <a:latin typeface="Calibri" pitchFamily="34" charset="0"/>
              </a:rPr>
              <a:t> </a:t>
            </a:r>
            <a:r>
              <a:rPr lang="ar-LB" sz="2800" b="1" dirty="0">
                <a:solidFill>
                  <a:srgbClr val="002F6B"/>
                </a:solidFill>
                <a:latin typeface="Calibri" pitchFamily="34" charset="0"/>
              </a:rPr>
              <a:t>النتيجة</a:t>
            </a:r>
            <a:r>
              <a:rPr lang="ar-LB" sz="2800" dirty="0">
                <a:solidFill>
                  <a:srgbClr val="002F6B"/>
                </a:solidFill>
                <a:latin typeface="Calibri" pitchFamily="34" charset="0"/>
              </a:rPr>
              <a:t>: قم بعمل جيد وقم بما فيه مصلحة الأرض. </a:t>
            </a:r>
            <a:endParaRPr lang="en-US" sz="2800" dirty="0">
              <a:solidFill>
                <a:srgbClr val="002F6B"/>
              </a:solidFill>
              <a:latin typeface="Calibri" pitchFamily="34" charset="0"/>
            </a:endParaRPr>
          </a:p>
          <a:p>
            <a:pPr lvl="1" algn="r" rtl="1"/>
            <a:endParaRPr lang="ar-LB" sz="2800" dirty="0">
              <a:solidFill>
                <a:srgbClr val="002F6B"/>
              </a:solidFill>
              <a:latin typeface="Calibri" pitchFamily="34" charset="0"/>
            </a:endParaRPr>
          </a:p>
          <a:p>
            <a:pPr lvl="1" algn="r" rtl="1"/>
            <a:r>
              <a:rPr lang="ar-LB" sz="2800" dirty="0">
                <a:solidFill>
                  <a:srgbClr val="002F6B"/>
                </a:solidFill>
                <a:latin typeface="Calibri" pitchFamily="34" charset="0"/>
              </a:rPr>
              <a:t>•</a:t>
            </a:r>
            <a:r>
              <a:rPr lang="en-GB" sz="2800" dirty="0">
                <a:solidFill>
                  <a:srgbClr val="002F6B"/>
                </a:solidFill>
                <a:latin typeface="Calibri" pitchFamily="34" charset="0"/>
              </a:rPr>
              <a:t> </a:t>
            </a:r>
            <a:r>
              <a:rPr lang="ar-LB" sz="2800" b="1" dirty="0">
                <a:solidFill>
                  <a:srgbClr val="002F6B"/>
                </a:solidFill>
                <a:latin typeface="Calibri" pitchFamily="34" charset="0"/>
              </a:rPr>
              <a:t>دعوة للعمل</a:t>
            </a:r>
            <a:r>
              <a:rPr lang="ar-LB" sz="2800" dirty="0">
                <a:solidFill>
                  <a:srgbClr val="002F6B"/>
                </a:solidFill>
                <a:latin typeface="Calibri" pitchFamily="34" charset="0"/>
              </a:rPr>
              <a:t>:  قم بالشراء بشكل أقل وعلى المدى البعيد،  قم بالإصلاح عوضاً عن الاستبدال، ضع ما يمكن إعادة تصنيعه جانباً عند التخلص منه. </a:t>
            </a:r>
          </a:p>
        </p:txBody>
      </p:sp>
    </p:spTree>
    <p:extLst>
      <p:ext uri="{BB962C8B-B14F-4D97-AF65-F5344CB8AC3E}">
        <p14:creationId xmlns:p14="http://schemas.microsoft.com/office/powerpoint/2010/main" val="34800405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436B-0F6F-4E16-BCAB-A3710A32E241}"/>
              </a:ext>
            </a:extLst>
          </p:cNvPr>
          <p:cNvSpPr>
            <a:spLocks noGrp="1"/>
          </p:cNvSpPr>
          <p:nvPr>
            <p:ph type="title"/>
          </p:nvPr>
        </p:nvSpPr>
        <p:spPr/>
        <p:txBody>
          <a:bodyPr>
            <a:normAutofit/>
          </a:bodyPr>
          <a:lstStyle/>
          <a:p>
            <a:r>
              <a:rPr lang="ar-LB" sz="4000" dirty="0"/>
              <a:t>شعار الحملة</a:t>
            </a:r>
            <a:endParaRPr lang="en-US" sz="4000" dirty="0"/>
          </a:p>
        </p:txBody>
      </p:sp>
      <p:sp>
        <p:nvSpPr>
          <p:cNvPr id="3" name="Content Placeholder 2">
            <a:extLst>
              <a:ext uri="{FF2B5EF4-FFF2-40B4-BE49-F238E27FC236}">
                <a16:creationId xmlns:a16="http://schemas.microsoft.com/office/drawing/2014/main" id="{00960B51-72B3-432B-97EF-32DA75582B98}"/>
              </a:ext>
            </a:extLst>
          </p:cNvPr>
          <p:cNvSpPr>
            <a:spLocks noGrp="1"/>
          </p:cNvSpPr>
          <p:nvPr>
            <p:ph idx="1"/>
          </p:nvPr>
        </p:nvSpPr>
        <p:spPr>
          <a:xfrm>
            <a:off x="7385780" y="1434131"/>
            <a:ext cx="4736646" cy="4549225"/>
          </a:xfrm>
        </p:spPr>
        <p:txBody>
          <a:bodyPr>
            <a:noAutofit/>
          </a:bodyPr>
          <a:lstStyle/>
          <a:p>
            <a:pPr algn="r" rtl="1"/>
            <a:r>
              <a:rPr lang="ar-LB" sz="2800" dirty="0">
                <a:solidFill>
                  <a:srgbClr val="002F6B"/>
                </a:solidFill>
              </a:rPr>
              <a:t>متناسق ومتناغم مع نوع الحملة واهدافها</a:t>
            </a:r>
          </a:p>
          <a:p>
            <a:pPr algn="r" rtl="1"/>
            <a:r>
              <a:rPr lang="ar-LB" sz="2800" dirty="0">
                <a:solidFill>
                  <a:srgbClr val="002F6B"/>
                </a:solidFill>
              </a:rPr>
              <a:t>سهل للحفظ والتذكر </a:t>
            </a:r>
          </a:p>
          <a:p>
            <a:pPr algn="r" rtl="1"/>
            <a:r>
              <a:rPr lang="ar-LB" sz="2800" dirty="0">
                <a:solidFill>
                  <a:srgbClr val="002F6B"/>
                </a:solidFill>
              </a:rPr>
              <a:t>سلس للنطق ومتناسب مع جميع الفئات العمرية والثقافية مما يساعد على سهولة تذكره وتكراره في جميع المناسبات.</a:t>
            </a:r>
            <a:endParaRPr lang="en-US" sz="2800" dirty="0">
              <a:solidFill>
                <a:srgbClr val="002F6B"/>
              </a:solidFill>
            </a:endParaRPr>
          </a:p>
        </p:txBody>
      </p:sp>
      <p:pic>
        <p:nvPicPr>
          <p:cNvPr id="4" name="Content Placeholder 3" descr="5.jpg">
            <a:extLst>
              <a:ext uri="{FF2B5EF4-FFF2-40B4-BE49-F238E27FC236}">
                <a16:creationId xmlns:a16="http://schemas.microsoft.com/office/drawing/2014/main" id="{83CBF4A5-130A-4448-AD21-FB859AF6EFC7}"/>
              </a:ext>
            </a:extLst>
          </p:cNvPr>
          <p:cNvPicPr>
            <a:picLocks noChangeAspect="1"/>
          </p:cNvPicPr>
          <p:nvPr/>
        </p:nvPicPr>
        <p:blipFill>
          <a:blip r:embed="rId2"/>
          <a:stretch>
            <a:fillRect/>
          </a:stretch>
        </p:blipFill>
        <p:spPr>
          <a:xfrm>
            <a:off x="5225896" y="2928241"/>
            <a:ext cx="2159883" cy="3055115"/>
          </a:xfrm>
          <a:prstGeom prst="rect">
            <a:avLst/>
          </a:prstGeom>
        </p:spPr>
      </p:pic>
      <p:pic>
        <p:nvPicPr>
          <p:cNvPr id="5" name="Picture 2" descr="I:\Waste\posters\logo trash2 copy.jpg">
            <a:extLst>
              <a:ext uri="{FF2B5EF4-FFF2-40B4-BE49-F238E27FC236}">
                <a16:creationId xmlns:a16="http://schemas.microsoft.com/office/drawing/2014/main" id="{941CA5CE-802A-4677-A2DD-6857FF6E406D}"/>
              </a:ext>
            </a:extLst>
          </p:cNvPr>
          <p:cNvPicPr>
            <a:picLocks noChangeAspect="1" noChangeArrowheads="1"/>
          </p:cNvPicPr>
          <p:nvPr/>
        </p:nvPicPr>
        <p:blipFill>
          <a:blip r:embed="rId3"/>
          <a:srcRect/>
          <a:stretch>
            <a:fillRect/>
          </a:stretch>
        </p:blipFill>
        <p:spPr bwMode="auto">
          <a:xfrm>
            <a:off x="149493" y="1301666"/>
            <a:ext cx="4957238" cy="2407077"/>
          </a:xfrm>
          <a:prstGeom prst="rect">
            <a:avLst/>
          </a:prstGeom>
          <a:noFill/>
        </p:spPr>
      </p:pic>
      <p:pic>
        <p:nvPicPr>
          <p:cNvPr id="6" name="Picture 5" descr="C:\Users\USER\Desktop\IMG_6202.JPG">
            <a:extLst>
              <a:ext uri="{FF2B5EF4-FFF2-40B4-BE49-F238E27FC236}">
                <a16:creationId xmlns:a16="http://schemas.microsoft.com/office/drawing/2014/main" id="{DCC1553A-1152-4471-A039-FE2AD412D518}"/>
              </a:ext>
            </a:extLst>
          </p:cNvPr>
          <p:cNvPicPr>
            <a:picLocks noChangeAspect="1" noChangeArrowheads="1"/>
          </p:cNvPicPr>
          <p:nvPr/>
        </p:nvPicPr>
        <p:blipFill>
          <a:blip r:embed="rId4"/>
          <a:srcRect/>
          <a:stretch>
            <a:fillRect/>
          </a:stretch>
        </p:blipFill>
        <p:spPr bwMode="auto">
          <a:xfrm>
            <a:off x="1287324" y="3834395"/>
            <a:ext cx="3433763" cy="2155043"/>
          </a:xfrm>
          <a:prstGeom prst="rect">
            <a:avLst/>
          </a:prstGeom>
          <a:noFill/>
        </p:spPr>
      </p:pic>
    </p:spTree>
    <p:extLst>
      <p:ext uri="{BB962C8B-B14F-4D97-AF65-F5344CB8AC3E}">
        <p14:creationId xmlns:p14="http://schemas.microsoft.com/office/powerpoint/2010/main" val="38420969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D148-7D49-4CB6-8ED2-8F3E0F1ED285}"/>
              </a:ext>
            </a:extLst>
          </p:cNvPr>
          <p:cNvSpPr>
            <a:spLocks noGrp="1"/>
          </p:cNvSpPr>
          <p:nvPr>
            <p:ph type="title"/>
          </p:nvPr>
        </p:nvSpPr>
        <p:spPr/>
        <p:txBody>
          <a:bodyPr/>
          <a:lstStyle/>
          <a:p>
            <a:r>
              <a:rPr lang="ar-LB" dirty="0"/>
              <a:t> رسالة حملة جمع التبرعات للمولّدات </a:t>
            </a:r>
            <a:endParaRPr lang="en-US" dirty="0"/>
          </a:p>
        </p:txBody>
      </p:sp>
      <p:sp>
        <p:nvSpPr>
          <p:cNvPr id="5" name="Content Placeholder 4">
            <a:extLst>
              <a:ext uri="{FF2B5EF4-FFF2-40B4-BE49-F238E27FC236}">
                <a16:creationId xmlns:a16="http://schemas.microsoft.com/office/drawing/2014/main" id="{A4E23A48-D13A-4FCC-A99E-18AD4DA70BD5}"/>
              </a:ext>
            </a:extLst>
          </p:cNvPr>
          <p:cNvSpPr>
            <a:spLocks noGrp="1"/>
          </p:cNvSpPr>
          <p:nvPr>
            <p:ph idx="1"/>
          </p:nvPr>
        </p:nvSpPr>
        <p:spPr>
          <a:xfrm>
            <a:off x="838200" y="2668249"/>
            <a:ext cx="10515600" cy="1798976"/>
          </a:xfrm>
        </p:spPr>
        <p:txBody>
          <a:bodyPr>
            <a:normAutofit/>
          </a:bodyPr>
          <a:lstStyle/>
          <a:p>
            <a:pPr marL="0" indent="0" algn="ctr" rtl="1">
              <a:buNone/>
            </a:pPr>
            <a:r>
              <a:rPr lang="ar-LB" sz="4400" b="1" dirty="0">
                <a:solidFill>
                  <a:srgbClr val="002060"/>
                </a:solidFill>
              </a:rPr>
              <a:t>تطبيق عملي تشاركي </a:t>
            </a:r>
            <a:endParaRPr lang="en-US" sz="4400" b="1" dirty="0">
              <a:solidFill>
                <a:srgbClr val="002060"/>
              </a:solidFill>
            </a:endParaRPr>
          </a:p>
        </p:txBody>
      </p:sp>
    </p:spTree>
    <p:extLst>
      <p:ext uri="{BB962C8B-B14F-4D97-AF65-F5344CB8AC3E}">
        <p14:creationId xmlns:p14="http://schemas.microsoft.com/office/powerpoint/2010/main" val="1273004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4CAFB-C3D1-4DC7-9DA0-B4E8F370FB9B}"/>
              </a:ext>
            </a:extLst>
          </p:cNvPr>
          <p:cNvSpPr/>
          <p:nvPr/>
        </p:nvSpPr>
        <p:spPr>
          <a:xfrm>
            <a:off x="190499" y="2090172"/>
            <a:ext cx="11858625" cy="2677656"/>
          </a:xfrm>
          <a:prstGeom prst="rect">
            <a:avLst/>
          </a:prstGeom>
        </p:spPr>
        <p:txBody>
          <a:bodyPr wrap="square">
            <a:spAutoFit/>
          </a:bodyPr>
          <a:lstStyle/>
          <a:p>
            <a:pPr marL="457200" indent="-457200" algn="r" rtl="1">
              <a:buClr>
                <a:srgbClr val="C00000"/>
              </a:buClr>
              <a:buFont typeface="Wingdings" panose="05000000000000000000" pitchFamily="2" charset="2"/>
              <a:buChar char="§"/>
              <a:defRPr/>
            </a:pPr>
            <a:r>
              <a:rPr lang="ar-SA" sz="2800" dirty="0">
                <a:solidFill>
                  <a:srgbClr val="002060"/>
                </a:solidFill>
              </a:rPr>
              <a:t>تقليد تجربة المستخدمين من أنظمة التشغيل المكتبية من خلال تزويدهم بميزات وتطبيقات مشابهة لبيئاتهم الحاسويبية الشخصية.</a:t>
            </a:r>
            <a:endParaRPr lang="en-US" sz="2800" dirty="0">
              <a:solidFill>
                <a:srgbClr val="002060"/>
              </a:solidFill>
            </a:endParaRPr>
          </a:p>
          <a:p>
            <a:pPr marL="457200" indent="-457200" algn="r" rtl="1">
              <a:buClr>
                <a:srgbClr val="C00000"/>
              </a:buClr>
              <a:buFont typeface="Wingdings" panose="05000000000000000000" pitchFamily="2" charset="2"/>
              <a:buChar char="§"/>
              <a:defRPr/>
            </a:pPr>
            <a:endParaRPr lang="en-US" sz="2800" dirty="0">
              <a:solidFill>
                <a:srgbClr val="002060"/>
              </a:solidFill>
            </a:endParaRPr>
          </a:p>
          <a:p>
            <a:pPr marL="457200" indent="-457200" algn="r" rtl="1">
              <a:buClr>
                <a:srgbClr val="C00000"/>
              </a:buClr>
              <a:buFont typeface="Wingdings" panose="05000000000000000000" pitchFamily="2" charset="2"/>
              <a:buChar char="§"/>
              <a:defRPr/>
            </a:pPr>
            <a:r>
              <a:rPr lang="ar-SA" sz="2800" dirty="0">
                <a:solidFill>
                  <a:srgbClr val="002060"/>
                </a:solidFill>
              </a:rPr>
              <a:t> تزويد المستخدمين بأنظمة تفاعلية تسمح بمشاركتهم في تفاعل اجتماعي.</a:t>
            </a:r>
            <a:endParaRPr lang="en-US" sz="2800" dirty="0">
              <a:solidFill>
                <a:srgbClr val="002060"/>
              </a:solidFill>
            </a:endParaRPr>
          </a:p>
          <a:p>
            <a:pPr marL="457200" indent="-457200" algn="r" rtl="1">
              <a:buClr>
                <a:srgbClr val="C00000"/>
              </a:buClr>
              <a:buFont typeface="Wingdings" panose="05000000000000000000" pitchFamily="2" charset="2"/>
              <a:buChar char="§"/>
              <a:defRPr/>
            </a:pPr>
            <a:endParaRPr lang="en-US" sz="2800" dirty="0">
              <a:solidFill>
                <a:srgbClr val="002060"/>
              </a:solidFill>
            </a:endParaRPr>
          </a:p>
          <a:p>
            <a:pPr marL="457200" indent="-457200" algn="r" rtl="1">
              <a:buClr>
                <a:srgbClr val="C00000"/>
              </a:buClr>
              <a:buFont typeface="Wingdings" panose="05000000000000000000" pitchFamily="2" charset="2"/>
              <a:buChar char="§"/>
              <a:defRPr/>
            </a:pPr>
            <a:r>
              <a:rPr lang="ar-SA" sz="2800" dirty="0">
                <a:solidFill>
                  <a:srgbClr val="002060"/>
                </a:solidFill>
              </a:rPr>
              <a:t>السماح للمستخدمين بتعديل قاعدة البيانات من خلال إضافة، تغيير أو حذف المعلومات</a:t>
            </a:r>
            <a:r>
              <a:rPr lang="ar-LB" sz="2800" dirty="0">
                <a:solidFill>
                  <a:srgbClr val="002060"/>
                </a:solidFill>
              </a:rPr>
              <a:t>.</a:t>
            </a:r>
            <a:endParaRPr lang="en-US" sz="2800" dirty="0">
              <a:solidFill>
                <a:srgbClr val="002060"/>
              </a:solidFill>
            </a:endParaRPr>
          </a:p>
        </p:txBody>
      </p:sp>
      <p:pic>
        <p:nvPicPr>
          <p:cNvPr id="5" name="Content Placeholder 11" descr="top_down.png">
            <a:extLst>
              <a:ext uri="{FF2B5EF4-FFF2-40B4-BE49-F238E27FC236}">
                <a16:creationId xmlns:a16="http://schemas.microsoft.com/office/drawing/2014/main" id="{F9E4966C-442A-4157-B64D-277C423743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4361" y="5253603"/>
            <a:ext cx="4082253" cy="200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6">
            <a:extLst>
              <a:ext uri="{FF2B5EF4-FFF2-40B4-BE49-F238E27FC236}">
                <a16:creationId xmlns:a16="http://schemas.microsoft.com/office/drawing/2014/main" id="{90277ACE-7B64-45D7-B9BD-F07C6D5A54A0}"/>
              </a:ext>
            </a:extLst>
          </p:cNvPr>
          <p:cNvSpPr txBox="1">
            <a:spLocks noChangeArrowheads="1"/>
          </p:cNvSpPr>
          <p:nvPr/>
        </p:nvSpPr>
        <p:spPr bwMode="auto">
          <a:xfrm>
            <a:off x="4160837" y="742385"/>
            <a:ext cx="8031163" cy="1104900"/>
          </a:xfrm>
          <a:prstGeom prst="rect">
            <a:avLst/>
          </a:prstGeom>
          <a:solidFill>
            <a:srgbClr val="002060"/>
          </a:solidFill>
          <a:ln>
            <a:miter lim="800000"/>
            <a:headEnd/>
            <a:tailEnd/>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defRPr/>
            </a:pPr>
            <a:r>
              <a:rPr lang="ar-SA" altLang="en-US" sz="4000" b="1" dirty="0">
                <a:solidFill>
                  <a:schemeClr val="bg1"/>
                </a:solidFill>
                <a:cs typeface="+mn-cs"/>
              </a:rPr>
              <a:t>وسائل ال</a:t>
            </a:r>
            <a:r>
              <a:rPr lang="ar-LB" altLang="en-US" sz="4000" b="1" dirty="0">
                <a:solidFill>
                  <a:schemeClr val="bg1"/>
                </a:solidFill>
                <a:cs typeface="+mn-cs"/>
              </a:rPr>
              <a:t>إ</a:t>
            </a:r>
            <a:r>
              <a:rPr lang="ar-SA" altLang="en-US" sz="4000" b="1" dirty="0">
                <a:solidFill>
                  <a:schemeClr val="bg1"/>
                </a:solidFill>
                <a:cs typeface="+mn-cs"/>
              </a:rPr>
              <a:t>علام ال</a:t>
            </a:r>
            <a:r>
              <a:rPr lang="ar-LB" altLang="en-US" sz="4000" b="1" dirty="0">
                <a:solidFill>
                  <a:schemeClr val="bg1"/>
                </a:solidFill>
                <a:cs typeface="+mn-cs"/>
              </a:rPr>
              <a:t>إ</a:t>
            </a:r>
            <a:r>
              <a:rPr lang="ar-SA" altLang="en-US" sz="4000" b="1" dirty="0">
                <a:solidFill>
                  <a:schemeClr val="bg1"/>
                </a:solidFill>
                <a:cs typeface="+mn-cs"/>
              </a:rPr>
              <a:t>جتماعي</a:t>
            </a:r>
            <a:r>
              <a:rPr lang="ar-LB" altLang="en-US" sz="4000" b="1" dirty="0">
                <a:solidFill>
                  <a:schemeClr val="bg1"/>
                </a:solidFill>
                <a:cs typeface="+mn-cs"/>
              </a:rPr>
              <a:t>ة</a:t>
            </a:r>
            <a:endParaRPr lang="en-US" sz="4000" b="1" dirty="0">
              <a:solidFill>
                <a:schemeClr val="bg1"/>
              </a:solidFill>
              <a:cs typeface="+mn-cs"/>
            </a:endParaRPr>
          </a:p>
        </p:txBody>
      </p:sp>
    </p:spTree>
    <p:extLst>
      <p:ext uri="{BB962C8B-B14F-4D97-AF65-F5344CB8AC3E}">
        <p14:creationId xmlns:p14="http://schemas.microsoft.com/office/powerpoint/2010/main" val="24521062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4">
            <a:extLst>
              <a:ext uri="{FF2B5EF4-FFF2-40B4-BE49-F238E27FC236}">
                <a16:creationId xmlns:a16="http://schemas.microsoft.com/office/drawing/2014/main" id="{FDE8887B-4ED6-48BC-ABC5-77B104AEAC3D}"/>
              </a:ext>
            </a:extLst>
          </p:cNvPr>
          <p:cNvSpPr>
            <a:spLocks noChangeArrowheads="1"/>
          </p:cNvSpPr>
          <p:nvPr/>
        </p:nvSpPr>
        <p:spPr bwMode="auto">
          <a:xfrm>
            <a:off x="5364216" y="1996966"/>
            <a:ext cx="6228693" cy="3327837"/>
          </a:xfrm>
          <a:prstGeom prst="ellipse">
            <a:avLst/>
          </a:prstGeom>
          <a:solidFill>
            <a:srgbClr val="0070C0"/>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5" name="Oval 70">
            <a:extLst>
              <a:ext uri="{FF2B5EF4-FFF2-40B4-BE49-F238E27FC236}">
                <a16:creationId xmlns:a16="http://schemas.microsoft.com/office/drawing/2014/main" id="{0881137F-BA61-4954-A82E-0975E9A1BB55}"/>
              </a:ext>
            </a:extLst>
          </p:cNvPr>
          <p:cNvSpPr>
            <a:spLocks noChangeArrowheads="1"/>
          </p:cNvSpPr>
          <p:nvPr/>
        </p:nvSpPr>
        <p:spPr bwMode="auto">
          <a:xfrm>
            <a:off x="1019503" y="1996966"/>
            <a:ext cx="5922582" cy="3327837"/>
          </a:xfrm>
          <a:prstGeom prst="ellipse">
            <a:avLst/>
          </a:prstGeom>
          <a:solidFill>
            <a:srgbClr val="FFFF00">
              <a:alpha val="67058"/>
            </a:srgbClr>
          </a:solidFill>
          <a:ln w="76200" algn="ctr">
            <a:solidFill>
              <a:srgbClr val="000000"/>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sz="2100">
              <a:latin typeface="Calibri" panose="020F0502020204030204" pitchFamily="34" charset="0"/>
            </a:endParaRPr>
          </a:p>
        </p:txBody>
      </p:sp>
      <p:sp>
        <p:nvSpPr>
          <p:cNvPr id="6" name="Rectangle 1">
            <a:extLst>
              <a:ext uri="{FF2B5EF4-FFF2-40B4-BE49-F238E27FC236}">
                <a16:creationId xmlns:a16="http://schemas.microsoft.com/office/drawing/2014/main" id="{6D97362B-CE15-4C09-838E-E8EDBEE21861}"/>
              </a:ext>
            </a:extLst>
          </p:cNvPr>
          <p:cNvSpPr txBox="1">
            <a:spLocks noChangeArrowheads="1"/>
          </p:cNvSpPr>
          <p:nvPr/>
        </p:nvSpPr>
        <p:spPr bwMode="auto">
          <a:xfrm>
            <a:off x="5738648" y="3696028"/>
            <a:ext cx="998484" cy="514350"/>
          </a:xfrm>
          <a:prstGeom prst="rect">
            <a:avLst/>
          </a:prstGeom>
          <a:noFill/>
          <a:ln w="9525">
            <a:noFill/>
            <a:round/>
            <a:headEnd/>
            <a:tailEnd/>
          </a:ln>
        </p:spPr>
        <p:txBody>
          <a:bodyPr lIns="0" tIns="0" rIns="0" bIns="0" anchor="ctr"/>
          <a:lstStyle/>
          <a:p>
            <a:pPr algn="ctr" rtl="1">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475" b="1" kern="0" dirty="0">
                <a:solidFill>
                  <a:srgbClr val="000000"/>
                </a:solidFill>
                <a:effectLst>
                  <a:glow rad="139700">
                    <a:schemeClr val="accent3">
                      <a:satMod val="175000"/>
                      <a:alpha val="40000"/>
                    </a:schemeClr>
                  </a:glow>
                </a:effectLst>
                <a:latin typeface="Corbel" pitchFamily="34" charset="0"/>
                <a:ea typeface="+mj-ea"/>
                <a:cs typeface="+mj-cs"/>
              </a:rPr>
              <a:t>وسائل الإعلام</a:t>
            </a:r>
            <a:endParaRPr lang="en-GB" sz="2475" b="1" kern="0" dirty="0">
              <a:solidFill>
                <a:srgbClr val="000000"/>
              </a:solidFill>
              <a:effectLst>
                <a:glow rad="139700">
                  <a:schemeClr val="accent3">
                    <a:satMod val="175000"/>
                    <a:alpha val="40000"/>
                  </a:schemeClr>
                </a:glow>
              </a:effectLst>
              <a:latin typeface="Corbel" pitchFamily="34" charset="0"/>
              <a:ea typeface="+mj-ea"/>
              <a:cs typeface="+mj-cs"/>
            </a:endParaRPr>
          </a:p>
        </p:txBody>
      </p:sp>
      <p:sp>
        <p:nvSpPr>
          <p:cNvPr id="7" name="Rectangle 1">
            <a:extLst>
              <a:ext uri="{FF2B5EF4-FFF2-40B4-BE49-F238E27FC236}">
                <a16:creationId xmlns:a16="http://schemas.microsoft.com/office/drawing/2014/main" id="{2F59C2DF-7034-4936-A653-6398B66C5EF2}"/>
              </a:ext>
            </a:extLst>
          </p:cNvPr>
          <p:cNvSpPr txBox="1">
            <a:spLocks noChangeArrowheads="1"/>
          </p:cNvSpPr>
          <p:nvPr/>
        </p:nvSpPr>
        <p:spPr bwMode="auto">
          <a:xfrm>
            <a:off x="2733262" y="3692415"/>
            <a:ext cx="2630956" cy="514350"/>
          </a:xfrm>
          <a:prstGeom prst="rect">
            <a:avLst/>
          </a:prstGeom>
          <a:noFill/>
          <a:ln w="9525">
            <a:noFill/>
            <a:round/>
            <a:headEnd/>
            <a:tailEnd/>
          </a:ln>
        </p:spPr>
        <p:txBody>
          <a:bodyPr lIns="0" tIns="0" rIns="0" bIns="0" anchor="ctr"/>
          <a:lstStyle/>
          <a:p>
            <a:pPr algn="ct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2700" b="1" kern="0" dirty="0">
                <a:solidFill>
                  <a:srgbClr val="000000"/>
                </a:solidFill>
                <a:effectLst>
                  <a:glow rad="139700">
                    <a:schemeClr val="accent3">
                      <a:satMod val="175000"/>
                      <a:alpha val="40000"/>
                    </a:schemeClr>
                  </a:glow>
                </a:effectLst>
                <a:latin typeface="Corbel" pitchFamily="34" charset="0"/>
                <a:ea typeface="+mj-ea"/>
                <a:cs typeface="+mj-cs"/>
              </a:rPr>
              <a:t>الوصول الى الهدف</a:t>
            </a:r>
            <a:endParaRPr lang="en-GB" sz="2700" b="1" kern="0" dirty="0">
              <a:solidFill>
                <a:srgbClr val="000000"/>
              </a:solidFill>
              <a:effectLst>
                <a:glow rad="139700">
                  <a:schemeClr val="accent3">
                    <a:satMod val="175000"/>
                    <a:alpha val="40000"/>
                  </a:schemeClr>
                </a:glow>
              </a:effectLst>
              <a:latin typeface="Corbel" pitchFamily="34" charset="0"/>
              <a:ea typeface="+mj-ea"/>
              <a:cs typeface="+mj-cs"/>
            </a:endParaRPr>
          </a:p>
        </p:txBody>
      </p:sp>
      <p:sp>
        <p:nvSpPr>
          <p:cNvPr id="8" name="Rectangle 1">
            <a:extLst>
              <a:ext uri="{FF2B5EF4-FFF2-40B4-BE49-F238E27FC236}">
                <a16:creationId xmlns:a16="http://schemas.microsoft.com/office/drawing/2014/main" id="{F119924E-729C-4355-A95C-A1CEBC531261}"/>
              </a:ext>
            </a:extLst>
          </p:cNvPr>
          <p:cNvSpPr txBox="1">
            <a:spLocks noChangeArrowheads="1"/>
          </p:cNvSpPr>
          <p:nvPr/>
        </p:nvSpPr>
        <p:spPr bwMode="auto">
          <a:xfrm>
            <a:off x="7091552" y="3696028"/>
            <a:ext cx="2136531" cy="514350"/>
          </a:xfrm>
          <a:prstGeom prst="rect">
            <a:avLst/>
          </a:prstGeom>
          <a:noFill/>
          <a:ln w="9525">
            <a:noFill/>
            <a:round/>
            <a:headEnd/>
            <a:tailEnd/>
          </a:ln>
        </p:spPr>
        <p:txBody>
          <a:bodyPr lIns="0" tIns="0" rIns="0" bIns="0" anchor="ctr"/>
          <a:lstStyle/>
          <a:p>
            <a:pPr algn="ct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lang="ar-LB" sz="3000" b="1" kern="0" dirty="0">
                <a:solidFill>
                  <a:srgbClr val="000000"/>
                </a:solidFill>
                <a:effectLst>
                  <a:glow rad="139700">
                    <a:schemeClr val="accent3">
                      <a:satMod val="175000"/>
                      <a:alpha val="40000"/>
                    </a:schemeClr>
                  </a:glow>
                </a:effectLst>
                <a:latin typeface="Corbel" pitchFamily="34" charset="0"/>
                <a:ea typeface="+mj-ea"/>
                <a:cs typeface="+mj-cs"/>
              </a:rPr>
              <a:t>انتباه الجمهور</a:t>
            </a:r>
            <a:endParaRPr lang="en-GB" sz="3000" b="1" kern="0" dirty="0">
              <a:solidFill>
                <a:srgbClr val="000000"/>
              </a:solidFill>
              <a:effectLst>
                <a:glow rad="139700">
                  <a:schemeClr val="accent3">
                    <a:satMod val="175000"/>
                    <a:alpha val="40000"/>
                  </a:schemeClr>
                </a:glow>
              </a:effectLst>
              <a:latin typeface="Corbel" pitchFamily="34" charset="0"/>
              <a:ea typeface="+mj-ea"/>
              <a:cs typeface="+mj-cs"/>
            </a:endParaRPr>
          </a:p>
        </p:txBody>
      </p:sp>
      <p:sp>
        <p:nvSpPr>
          <p:cNvPr id="9" name="TextBox 25">
            <a:extLst>
              <a:ext uri="{FF2B5EF4-FFF2-40B4-BE49-F238E27FC236}">
                <a16:creationId xmlns:a16="http://schemas.microsoft.com/office/drawing/2014/main" id="{FA313F5A-4B98-4232-A802-85695BE2FD3F}"/>
              </a:ext>
            </a:extLst>
          </p:cNvPr>
          <p:cNvSpPr txBox="1">
            <a:spLocks noChangeArrowheads="1"/>
          </p:cNvSpPr>
          <p:nvPr/>
        </p:nvSpPr>
        <p:spPr bwMode="auto">
          <a:xfrm>
            <a:off x="596347" y="5367872"/>
            <a:ext cx="10701529" cy="646331"/>
          </a:xfrm>
          <a:prstGeom prst="rect">
            <a:avLst/>
          </a:prstGeom>
          <a:noFill/>
          <a:ln w="9525">
            <a:noFill/>
            <a:miter lim="800000"/>
            <a:headEnd/>
            <a:tailEnd/>
          </a:ln>
        </p:spPr>
        <p:txBody>
          <a:bodyPr wrap="square">
            <a:spAutoFit/>
          </a:bodyPr>
          <a:lstStyle/>
          <a:p>
            <a:pPr lvl="1" algn="r" rtl="1"/>
            <a:r>
              <a:rPr lang="ar-LB" sz="3600" b="1" dirty="0">
                <a:latin typeface="Calibri" pitchFamily="34" charset="0"/>
              </a:rPr>
              <a:t>متى تستخدم فايسبوك، تويتر، إعلان تلفزيوني، نشرة إعلانية،...؟ </a:t>
            </a:r>
            <a:endParaRPr lang="en-US" sz="3600" b="1" dirty="0">
              <a:latin typeface="Calibri" pitchFamily="34" charset="0"/>
            </a:endParaRPr>
          </a:p>
        </p:txBody>
      </p:sp>
    </p:spTree>
    <p:extLst>
      <p:ext uri="{BB962C8B-B14F-4D97-AF65-F5344CB8AC3E}">
        <p14:creationId xmlns:p14="http://schemas.microsoft.com/office/powerpoint/2010/main" val="30565697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E3C6-4BD2-45C2-8B1E-2B39C6E03F21}"/>
              </a:ext>
            </a:extLst>
          </p:cNvPr>
          <p:cNvSpPr>
            <a:spLocks noGrp="1"/>
          </p:cNvSpPr>
          <p:nvPr>
            <p:ph type="title"/>
          </p:nvPr>
        </p:nvSpPr>
        <p:spPr/>
        <p:txBody>
          <a:bodyPr>
            <a:normAutofit/>
          </a:bodyPr>
          <a:lstStyle/>
          <a:p>
            <a:r>
              <a:rPr lang="ar-LB" sz="4000" dirty="0"/>
              <a:t>قنوات التواصل</a:t>
            </a:r>
            <a:endParaRPr lang="en-US" sz="4000" dirty="0"/>
          </a:p>
        </p:txBody>
      </p:sp>
      <p:sp>
        <p:nvSpPr>
          <p:cNvPr id="3" name="Content Placeholder 2">
            <a:extLst>
              <a:ext uri="{FF2B5EF4-FFF2-40B4-BE49-F238E27FC236}">
                <a16:creationId xmlns:a16="http://schemas.microsoft.com/office/drawing/2014/main" id="{03539C9B-F9FF-4715-8F75-14749B070068}"/>
              </a:ext>
            </a:extLst>
          </p:cNvPr>
          <p:cNvSpPr>
            <a:spLocks noGrp="1"/>
          </p:cNvSpPr>
          <p:nvPr>
            <p:ph idx="1"/>
          </p:nvPr>
        </p:nvSpPr>
        <p:spPr>
          <a:xfrm>
            <a:off x="1583634" y="1525249"/>
            <a:ext cx="10515600" cy="1506186"/>
          </a:xfrm>
        </p:spPr>
        <p:txBody>
          <a:bodyPr>
            <a:normAutofit/>
          </a:bodyPr>
          <a:lstStyle/>
          <a:p>
            <a:pPr marL="0" indent="0" algn="r" rtl="1">
              <a:buNone/>
            </a:pPr>
            <a:r>
              <a:rPr lang="ar-LB" sz="2800" dirty="0">
                <a:solidFill>
                  <a:srgbClr val="002F6B"/>
                </a:solidFill>
              </a:rPr>
              <a:t>الحملات الالكترونية وحدها لا تكفي لحل قضية معينة، بل تكون بداية للحملة او استكمال لها وفقا لاحتياجاتنا ولمدى تأثيرها وقدرتها على الوصول لشرائح متعددة تمكننا من توسيع قاعده حلفائنا.</a:t>
            </a:r>
            <a:endParaRPr lang="en-US" sz="2800" dirty="0">
              <a:solidFill>
                <a:srgbClr val="002F6B"/>
              </a:solidFill>
            </a:endParaRPr>
          </a:p>
        </p:txBody>
      </p:sp>
      <p:pic>
        <p:nvPicPr>
          <p:cNvPr id="4" name="Content Placeholder 5" descr="med_8153431.jpg">
            <a:extLst>
              <a:ext uri="{FF2B5EF4-FFF2-40B4-BE49-F238E27FC236}">
                <a16:creationId xmlns:a16="http://schemas.microsoft.com/office/drawing/2014/main" id="{FF4D57C7-85B4-4A40-8CEF-F83B743534BE}"/>
              </a:ext>
            </a:extLst>
          </p:cNvPr>
          <p:cNvPicPr>
            <a:picLocks noChangeAspect="1"/>
          </p:cNvPicPr>
          <p:nvPr/>
        </p:nvPicPr>
        <p:blipFill>
          <a:blip r:embed="rId2"/>
          <a:stretch>
            <a:fillRect/>
          </a:stretch>
        </p:blipFill>
        <p:spPr>
          <a:xfrm>
            <a:off x="176449" y="3593493"/>
            <a:ext cx="3422975" cy="2399803"/>
          </a:xfrm>
          <a:prstGeom prst="rect">
            <a:avLst/>
          </a:prstGeom>
        </p:spPr>
      </p:pic>
      <p:pic>
        <p:nvPicPr>
          <p:cNvPr id="6" name="Picture 5">
            <a:extLst>
              <a:ext uri="{FF2B5EF4-FFF2-40B4-BE49-F238E27FC236}">
                <a16:creationId xmlns:a16="http://schemas.microsoft.com/office/drawing/2014/main" id="{B00095E9-84EB-4850-A93F-2A7C42754EE0}"/>
              </a:ext>
            </a:extLst>
          </p:cNvPr>
          <p:cNvPicPr>
            <a:picLocks noChangeAspect="1"/>
          </p:cNvPicPr>
          <p:nvPr/>
        </p:nvPicPr>
        <p:blipFill>
          <a:blip r:embed="rId3"/>
          <a:stretch>
            <a:fillRect/>
          </a:stretch>
        </p:blipFill>
        <p:spPr>
          <a:xfrm>
            <a:off x="8249572" y="3289853"/>
            <a:ext cx="3577136" cy="2586398"/>
          </a:xfrm>
          <a:prstGeom prst="rect">
            <a:avLst/>
          </a:prstGeom>
        </p:spPr>
      </p:pic>
      <p:pic>
        <p:nvPicPr>
          <p:cNvPr id="8" name="Picture 7">
            <a:extLst>
              <a:ext uri="{FF2B5EF4-FFF2-40B4-BE49-F238E27FC236}">
                <a16:creationId xmlns:a16="http://schemas.microsoft.com/office/drawing/2014/main" id="{1FF70573-2E2D-490D-A680-9C619B2BC2AC}"/>
              </a:ext>
            </a:extLst>
          </p:cNvPr>
          <p:cNvPicPr>
            <a:picLocks noChangeAspect="1"/>
          </p:cNvPicPr>
          <p:nvPr/>
        </p:nvPicPr>
        <p:blipFill>
          <a:blip r:embed="rId4"/>
          <a:stretch>
            <a:fillRect/>
          </a:stretch>
        </p:blipFill>
        <p:spPr>
          <a:xfrm>
            <a:off x="4547981" y="2662966"/>
            <a:ext cx="2707585" cy="3330330"/>
          </a:xfrm>
          <a:prstGeom prst="rect">
            <a:avLst/>
          </a:prstGeom>
        </p:spPr>
      </p:pic>
    </p:spTree>
    <p:extLst>
      <p:ext uri="{BB962C8B-B14F-4D97-AF65-F5344CB8AC3E}">
        <p14:creationId xmlns:p14="http://schemas.microsoft.com/office/powerpoint/2010/main" val="9860592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0E917BA-EC80-4CEC-B145-C7D7F43409FD}"/>
              </a:ext>
            </a:extLst>
          </p:cNvPr>
          <p:cNvSpPr/>
          <p:nvPr/>
        </p:nvSpPr>
        <p:spPr>
          <a:xfrm>
            <a:off x="5372100" y="1592112"/>
            <a:ext cx="5391149" cy="3947234"/>
          </a:xfrm>
          <a:prstGeom prst="rect">
            <a:avLst/>
          </a:prstGeom>
          <a:solidFill>
            <a:schemeClr val="bg1">
              <a:lumMod val="50000"/>
            </a:schemeClr>
          </a:solidFill>
        </p:spPr>
        <p:txBody>
          <a:bodyPr wrap="square">
            <a:spAutoFit/>
          </a:bodyPr>
          <a:lstStyle/>
          <a:p>
            <a:pPr lvl="1" algn="r" rtl="1">
              <a:defRPr/>
            </a:pPr>
            <a:r>
              <a:rPr lang="ar-LB" sz="2400" dirty="0">
                <a:solidFill>
                  <a:srgbClr val="002060"/>
                </a:solidFill>
              </a:rPr>
              <a:t>أدوات الإعلام الرقمي</a:t>
            </a:r>
          </a:p>
          <a:p>
            <a:pPr lvl="1" algn="r" rtl="1">
              <a:defRPr/>
            </a:pPr>
            <a:r>
              <a:rPr lang="ar-LB" sz="2400" dirty="0">
                <a:solidFill>
                  <a:srgbClr val="002060"/>
                </a:solidFill>
              </a:rPr>
              <a:t>•</a:t>
            </a:r>
            <a:r>
              <a:rPr lang="en-GB" sz="2400" dirty="0">
                <a:solidFill>
                  <a:srgbClr val="002060"/>
                </a:solidFill>
              </a:rPr>
              <a:t> </a:t>
            </a:r>
            <a:r>
              <a:rPr lang="ar-LB" sz="2250" dirty="0">
                <a:solidFill>
                  <a:srgbClr val="002060"/>
                </a:solidFill>
              </a:rPr>
              <a:t>المدونة </a:t>
            </a:r>
          </a:p>
          <a:p>
            <a:pPr lvl="1" algn="r" rtl="1">
              <a:defRPr/>
            </a:pPr>
            <a:r>
              <a:rPr lang="ar-LB" sz="2250" dirty="0">
                <a:solidFill>
                  <a:srgbClr val="002060"/>
                </a:solidFill>
              </a:rPr>
              <a:t>•</a:t>
            </a:r>
            <a:r>
              <a:rPr lang="en-GB" sz="2250" dirty="0">
                <a:solidFill>
                  <a:srgbClr val="002060"/>
                </a:solidFill>
              </a:rPr>
              <a:t> </a:t>
            </a:r>
            <a:r>
              <a:rPr lang="ar-LB" sz="2250" dirty="0">
                <a:solidFill>
                  <a:srgbClr val="002060"/>
                </a:solidFill>
              </a:rPr>
              <a:t>شبكة الهاتف المحمول الاجتماعية  </a:t>
            </a:r>
          </a:p>
          <a:p>
            <a:pPr lvl="1" algn="r" rtl="1">
              <a:defRPr/>
            </a:pPr>
            <a:r>
              <a:rPr lang="ar-LB" sz="2250" dirty="0">
                <a:solidFill>
                  <a:srgbClr val="002060"/>
                </a:solidFill>
              </a:rPr>
              <a:t>•</a:t>
            </a:r>
            <a:r>
              <a:rPr lang="en-GB" sz="2250" dirty="0">
                <a:solidFill>
                  <a:srgbClr val="002060"/>
                </a:solidFill>
              </a:rPr>
              <a:t> </a:t>
            </a:r>
            <a:r>
              <a:rPr lang="ar-LB" sz="2250" dirty="0">
                <a:solidFill>
                  <a:srgbClr val="002060"/>
                </a:solidFill>
              </a:rPr>
              <a:t>شبكة الانترنت الاجتماعية </a:t>
            </a:r>
          </a:p>
          <a:p>
            <a:pPr lvl="1" algn="r" rtl="1">
              <a:defRPr/>
            </a:pPr>
            <a:r>
              <a:rPr lang="ar-LB" sz="2250" dirty="0">
                <a:solidFill>
                  <a:srgbClr val="002060"/>
                </a:solidFill>
              </a:rPr>
              <a:t>•</a:t>
            </a:r>
            <a:r>
              <a:rPr lang="en-GB" sz="2250" dirty="0">
                <a:solidFill>
                  <a:srgbClr val="002060"/>
                </a:solidFill>
              </a:rPr>
              <a:t> </a:t>
            </a:r>
            <a:r>
              <a:rPr lang="ar-LB" sz="2250" dirty="0">
                <a:solidFill>
                  <a:srgbClr val="002060"/>
                </a:solidFill>
              </a:rPr>
              <a:t>فيديو </a:t>
            </a:r>
          </a:p>
          <a:p>
            <a:pPr lvl="1" algn="r" rtl="1">
              <a:defRPr/>
            </a:pPr>
            <a:r>
              <a:rPr lang="ar-LB" sz="2250" dirty="0">
                <a:solidFill>
                  <a:srgbClr val="002060"/>
                </a:solidFill>
              </a:rPr>
              <a:t>•</a:t>
            </a:r>
            <a:r>
              <a:rPr lang="en-GB" sz="2250" dirty="0">
                <a:solidFill>
                  <a:srgbClr val="002060"/>
                </a:solidFill>
              </a:rPr>
              <a:t> </a:t>
            </a:r>
            <a:r>
              <a:rPr lang="ar-LB" sz="2250" dirty="0">
                <a:solidFill>
                  <a:srgbClr val="002060"/>
                </a:solidFill>
              </a:rPr>
              <a:t>صور </a:t>
            </a:r>
          </a:p>
          <a:p>
            <a:pPr lvl="1" algn="r" rtl="1">
              <a:defRPr/>
            </a:pPr>
            <a:r>
              <a:rPr lang="ar-LB" sz="2250" dirty="0">
                <a:solidFill>
                  <a:srgbClr val="002060"/>
                </a:solidFill>
              </a:rPr>
              <a:t>•</a:t>
            </a:r>
            <a:r>
              <a:rPr lang="en-GB" sz="2250" dirty="0">
                <a:solidFill>
                  <a:srgbClr val="002060"/>
                </a:solidFill>
              </a:rPr>
              <a:t> </a:t>
            </a:r>
            <a:r>
              <a:rPr lang="ar-LB" sz="2250" dirty="0">
                <a:solidFill>
                  <a:srgbClr val="002060"/>
                </a:solidFill>
              </a:rPr>
              <a:t>قائمة بالبريد الإلكتروني</a:t>
            </a:r>
            <a:endParaRPr lang="en-GB" sz="2250" dirty="0">
              <a:solidFill>
                <a:srgbClr val="002060"/>
              </a:solidFill>
            </a:endParaRPr>
          </a:p>
          <a:p>
            <a:pPr lvl="1" algn="r" rtl="1">
              <a:defRPr/>
            </a:pPr>
            <a:endParaRPr lang="ar-LB" sz="2250" dirty="0">
              <a:solidFill>
                <a:srgbClr val="002060"/>
              </a:solidFill>
            </a:endParaRPr>
          </a:p>
          <a:p>
            <a:pPr lvl="1" algn="r" rtl="1">
              <a:defRPr/>
            </a:pPr>
            <a:r>
              <a:rPr lang="ar-LB" sz="2250" dirty="0">
                <a:solidFill>
                  <a:srgbClr val="002060"/>
                </a:solidFill>
              </a:rPr>
              <a:t>•</a:t>
            </a:r>
            <a:r>
              <a:rPr lang="en-GB" sz="2250" dirty="0">
                <a:solidFill>
                  <a:srgbClr val="002060"/>
                </a:solidFill>
              </a:rPr>
              <a:t> </a:t>
            </a:r>
            <a:r>
              <a:rPr lang="ar-LB" sz="2250" dirty="0">
                <a:solidFill>
                  <a:srgbClr val="002060"/>
                </a:solidFill>
              </a:rPr>
              <a:t>تطبيقات الهاتف المحمول</a:t>
            </a:r>
          </a:p>
          <a:p>
            <a:pPr lvl="1" algn="r" rtl="1">
              <a:defRPr/>
            </a:pPr>
            <a:r>
              <a:rPr lang="ar-LB" sz="2250" dirty="0">
                <a:solidFill>
                  <a:srgbClr val="002060"/>
                </a:solidFill>
              </a:rPr>
              <a:t>•</a:t>
            </a:r>
            <a:r>
              <a:rPr lang="en-GB" sz="2250" dirty="0">
                <a:solidFill>
                  <a:srgbClr val="002060"/>
                </a:solidFill>
              </a:rPr>
              <a:t> </a:t>
            </a:r>
            <a:r>
              <a:rPr lang="ar-LB" sz="2250" dirty="0">
                <a:solidFill>
                  <a:srgbClr val="002060"/>
                </a:solidFill>
              </a:rPr>
              <a:t>التطبيقات الأمنية</a:t>
            </a:r>
            <a:endParaRPr lang="en-US" sz="2250" dirty="0">
              <a:solidFill>
                <a:srgbClr val="002060"/>
              </a:solidFill>
            </a:endParaRPr>
          </a:p>
          <a:p>
            <a:pPr lvl="1" algn="r" rtl="1">
              <a:defRPr/>
            </a:pPr>
            <a:r>
              <a:rPr lang="ar-LB" sz="2250" dirty="0">
                <a:solidFill>
                  <a:srgbClr val="002060"/>
                </a:solidFill>
              </a:rPr>
              <a:t> </a:t>
            </a:r>
          </a:p>
        </p:txBody>
      </p:sp>
      <p:sp>
        <p:nvSpPr>
          <p:cNvPr id="23" name="TextBox 31">
            <a:extLst>
              <a:ext uri="{FF2B5EF4-FFF2-40B4-BE49-F238E27FC236}">
                <a16:creationId xmlns:a16="http://schemas.microsoft.com/office/drawing/2014/main" id="{9CA8027E-D3C5-4782-BF88-CC00C5911578}"/>
              </a:ext>
            </a:extLst>
          </p:cNvPr>
          <p:cNvSpPr txBox="1">
            <a:spLocks noChangeArrowheads="1"/>
          </p:cNvSpPr>
          <p:nvPr/>
        </p:nvSpPr>
        <p:spPr bwMode="auto">
          <a:xfrm>
            <a:off x="1114426" y="1592112"/>
            <a:ext cx="3990974" cy="3970318"/>
          </a:xfrm>
          <a:prstGeom prst="rect">
            <a:avLst/>
          </a:prstGeom>
          <a:solidFill>
            <a:schemeClr val="bg1">
              <a:lumMod val="50000"/>
            </a:schemeClr>
          </a:solidFill>
          <a:ln w="9525">
            <a:noFill/>
            <a:miter lim="800000"/>
            <a:headEnd/>
            <a:tailEnd/>
          </a:ln>
        </p:spPr>
        <p:txBody>
          <a:bodyPr wrap="square">
            <a:spAutoFit/>
          </a:bodyPr>
          <a:lstStyle/>
          <a:p>
            <a:pPr lvl="1" algn="r" rtl="1">
              <a:defRPr/>
            </a:pPr>
            <a:r>
              <a:rPr lang="ar-LB" sz="2400" b="1" dirty="0">
                <a:solidFill>
                  <a:srgbClr val="002060"/>
                </a:solidFill>
              </a:rPr>
              <a:t>مثال </a:t>
            </a:r>
          </a:p>
          <a:p>
            <a:pPr lvl="1" algn="r" rtl="1">
              <a:defRPr/>
            </a:pPr>
            <a:r>
              <a:rPr lang="ar-LB" sz="2400" dirty="0">
                <a:solidFill>
                  <a:srgbClr val="002060"/>
                </a:solidFill>
              </a:rPr>
              <a:t>•	</a:t>
            </a:r>
            <a:r>
              <a:rPr lang="ar-LB" sz="2250" dirty="0">
                <a:solidFill>
                  <a:srgbClr val="002060"/>
                </a:solidFill>
              </a:rPr>
              <a:t> مدون </a:t>
            </a:r>
          </a:p>
          <a:p>
            <a:pPr lvl="1" algn="r" rtl="1">
              <a:defRPr/>
            </a:pPr>
            <a:r>
              <a:rPr lang="ar-LB" sz="2250" dirty="0">
                <a:solidFill>
                  <a:srgbClr val="002060"/>
                </a:solidFill>
              </a:rPr>
              <a:t>•	 تويتر </a:t>
            </a:r>
          </a:p>
          <a:p>
            <a:pPr lvl="1" algn="r" rtl="1">
              <a:defRPr/>
            </a:pPr>
            <a:r>
              <a:rPr lang="ar-LB" sz="2250" dirty="0">
                <a:solidFill>
                  <a:srgbClr val="002060"/>
                </a:solidFill>
              </a:rPr>
              <a:t>•	 فيس بوك </a:t>
            </a:r>
          </a:p>
          <a:p>
            <a:pPr lvl="1" algn="r" rtl="1">
              <a:defRPr/>
            </a:pPr>
            <a:r>
              <a:rPr lang="ar-LB" sz="2250" dirty="0">
                <a:solidFill>
                  <a:srgbClr val="002060"/>
                </a:solidFill>
              </a:rPr>
              <a:t>•	 يوتيوب </a:t>
            </a:r>
          </a:p>
          <a:p>
            <a:pPr lvl="1" algn="r" rtl="1">
              <a:defRPr/>
            </a:pPr>
            <a:r>
              <a:rPr lang="ar-LB" sz="2250" dirty="0">
                <a:solidFill>
                  <a:srgbClr val="002060"/>
                </a:solidFill>
              </a:rPr>
              <a:t>•	 فليكر </a:t>
            </a:r>
          </a:p>
          <a:p>
            <a:pPr lvl="1" algn="r" rtl="1">
              <a:defRPr/>
            </a:pPr>
            <a:r>
              <a:rPr lang="ar-LB" sz="2250" dirty="0">
                <a:solidFill>
                  <a:srgbClr val="002060"/>
                </a:solidFill>
              </a:rPr>
              <a:t>•	مجموعات الدردشة </a:t>
            </a:r>
            <a:endParaRPr lang="en-GB" sz="2250" dirty="0">
              <a:solidFill>
                <a:srgbClr val="002060"/>
              </a:solidFill>
            </a:endParaRPr>
          </a:p>
          <a:p>
            <a:pPr lvl="1" algn="r" rtl="1">
              <a:defRPr/>
            </a:pPr>
            <a:r>
              <a:rPr lang="ar-LB" sz="2250" dirty="0">
                <a:solidFill>
                  <a:srgbClr val="002060"/>
                </a:solidFill>
              </a:rPr>
              <a:t>على غوغل </a:t>
            </a:r>
          </a:p>
          <a:p>
            <a:pPr lvl="1" algn="r" rtl="1">
              <a:defRPr/>
            </a:pPr>
            <a:r>
              <a:rPr lang="ar-LB" sz="2250" dirty="0">
                <a:solidFill>
                  <a:srgbClr val="002060"/>
                </a:solidFill>
              </a:rPr>
              <a:t>•	 الرسائل القصيرة </a:t>
            </a:r>
          </a:p>
          <a:p>
            <a:pPr lvl="1" algn="r" rtl="1">
              <a:defRPr/>
            </a:pPr>
            <a:r>
              <a:rPr lang="ar-LB" sz="2250" dirty="0">
                <a:solidFill>
                  <a:srgbClr val="002060"/>
                </a:solidFill>
              </a:rPr>
              <a:t>•	 </a:t>
            </a:r>
            <a:r>
              <a:rPr lang="en-US" sz="2250" dirty="0">
                <a:solidFill>
                  <a:srgbClr val="002060"/>
                </a:solidFill>
              </a:rPr>
              <a:t>HTTPS </a:t>
            </a:r>
          </a:p>
          <a:p>
            <a:pPr lvl="1" algn="r" rtl="1">
              <a:defRPr/>
            </a:pPr>
            <a:endParaRPr lang="en-US" sz="2400" dirty="0"/>
          </a:p>
        </p:txBody>
      </p:sp>
    </p:spTree>
    <p:extLst>
      <p:ext uri="{BB962C8B-B14F-4D97-AF65-F5344CB8AC3E}">
        <p14:creationId xmlns:p14="http://schemas.microsoft.com/office/powerpoint/2010/main" val="41975237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Box 6">
            <a:extLst>
              <a:ext uri="{FF2B5EF4-FFF2-40B4-BE49-F238E27FC236}">
                <a16:creationId xmlns:a16="http://schemas.microsoft.com/office/drawing/2014/main" id="{DDAE974E-63F0-4CE8-B9CF-BD5BD356B771}"/>
              </a:ext>
            </a:extLst>
          </p:cNvPr>
          <p:cNvSpPr txBox="1">
            <a:spLocks noChangeArrowheads="1"/>
          </p:cNvSpPr>
          <p:nvPr/>
        </p:nvSpPr>
        <p:spPr bwMode="auto">
          <a:xfrm>
            <a:off x="3880643" y="5542361"/>
            <a:ext cx="6802437" cy="738187"/>
          </a:xfrm>
          <a:prstGeom prst="rect">
            <a:avLst/>
          </a:prstGeom>
          <a:solidFill>
            <a:srgbClr val="002060"/>
          </a:solidFill>
          <a:ln>
            <a:noFill/>
          </a:ln>
        </p:spPr>
        <p:txBody>
          <a:bodyPr>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sz="2100" dirty="0">
                <a:solidFill>
                  <a:schemeClr val="bg1"/>
                </a:solidFill>
              </a:rPr>
              <a:t>الرسم: ما هي النشاطات، أو البرامج، أو المحتوى، أو الفرص المتاحة التي تم التخطيط لها لهذا العام؟ أو الشهر، أو الفصل؟</a:t>
            </a:r>
            <a:endParaRPr lang="en-US" altLang="en-US" sz="2100" dirty="0">
              <a:solidFill>
                <a:schemeClr val="bg1"/>
              </a:solidFill>
            </a:endParaRPr>
          </a:p>
        </p:txBody>
      </p:sp>
      <p:pic>
        <p:nvPicPr>
          <p:cNvPr id="188419" name="Picture 8" descr="web site template 1 charting.png">
            <a:extLst>
              <a:ext uri="{FF2B5EF4-FFF2-40B4-BE49-F238E27FC236}">
                <a16:creationId xmlns:a16="http://schemas.microsoft.com/office/drawing/2014/main" id="{EC3F003A-0211-4C73-B91D-248D530601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91544"/>
            <a:ext cx="8924925" cy="485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10" descr="Excel_2007.png">
            <a:extLst>
              <a:ext uri="{FF2B5EF4-FFF2-40B4-BE49-F238E27FC236}">
                <a16:creationId xmlns:a16="http://schemas.microsoft.com/office/drawing/2014/main" id="{FD7F72B2-0E70-4D13-90D7-F7487E1696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819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0604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a:extLst>
              <a:ext uri="{FF2B5EF4-FFF2-40B4-BE49-F238E27FC236}">
                <a16:creationId xmlns:a16="http://schemas.microsoft.com/office/drawing/2014/main" id="{E930EF28-0BF2-477A-AC6F-034B30689B39}"/>
              </a:ext>
            </a:extLst>
          </p:cNvPr>
          <p:cNvSpPr txBox="1">
            <a:spLocks noChangeArrowheads="1"/>
          </p:cNvSpPr>
          <p:nvPr/>
        </p:nvSpPr>
        <p:spPr bwMode="auto">
          <a:xfrm>
            <a:off x="6453352" y="2451406"/>
            <a:ext cx="560201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buFont typeface="Arial" panose="020B0604020202020204" pitchFamily="34" charset="0"/>
              <a:buChar char="•"/>
            </a:pPr>
            <a:r>
              <a:rPr lang="en-GB" altLang="en-US" sz="2100" dirty="0">
                <a:latin typeface="Calibri" panose="020F0502020204030204" pitchFamily="34" charset="0"/>
              </a:rPr>
              <a:t> </a:t>
            </a:r>
            <a:r>
              <a:rPr lang="ar-LB" altLang="en-US" sz="2100" dirty="0">
                <a:solidFill>
                  <a:srgbClr val="002060"/>
                </a:solidFill>
                <a:latin typeface="Calibri" panose="020F0502020204030204" pitchFamily="34" charset="0"/>
              </a:rPr>
              <a:t>ضم المنظمات </a:t>
            </a:r>
            <a:r>
              <a:rPr lang="ar-LB" altLang="en-US" sz="2100" b="1" dirty="0">
                <a:solidFill>
                  <a:srgbClr val="002060"/>
                </a:solidFill>
                <a:latin typeface="Calibri" panose="020F0502020204030204" pitchFamily="34" charset="0"/>
              </a:rPr>
              <a:t>الشريكة</a:t>
            </a:r>
            <a:r>
              <a:rPr lang="ar-LB" altLang="en-US" sz="2100" dirty="0">
                <a:solidFill>
                  <a:srgbClr val="002060"/>
                </a:solidFill>
                <a:latin typeface="Calibri" panose="020F0502020204030204" pitchFamily="34" charset="0"/>
              </a:rPr>
              <a:t> والمتطوعين عند تقدير القدرات (تكاليف اقل)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إحضار حلفاء في </a:t>
            </a:r>
            <a:r>
              <a:rPr lang="ar-LB" altLang="en-US" sz="2100" b="1" dirty="0">
                <a:solidFill>
                  <a:srgbClr val="002060"/>
                </a:solidFill>
                <a:latin typeface="Calibri" panose="020F0502020204030204" pitchFamily="34" charset="0"/>
              </a:rPr>
              <a:t>وقت مبكر</a:t>
            </a:r>
            <a:r>
              <a:rPr lang="ar-LB" altLang="en-US" sz="2100" dirty="0">
                <a:solidFill>
                  <a:srgbClr val="002060"/>
                </a:solidFill>
                <a:latin typeface="Calibri" panose="020F0502020204030204" pitchFamily="34" charset="0"/>
              </a:rPr>
              <a:t>، والاستماع إليهم</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ضم  مداخلات </a:t>
            </a:r>
            <a:r>
              <a:rPr lang="ar-LB" altLang="en-US" sz="2100" b="1" dirty="0">
                <a:solidFill>
                  <a:srgbClr val="002060"/>
                </a:solidFill>
                <a:latin typeface="Calibri" panose="020F0502020204030204" pitchFamily="34" charset="0"/>
              </a:rPr>
              <a:t>جميع الموظفين </a:t>
            </a:r>
            <a:r>
              <a:rPr lang="ar-LB" altLang="en-US" sz="2100" dirty="0">
                <a:solidFill>
                  <a:srgbClr val="002060"/>
                </a:solidFill>
                <a:latin typeface="Calibri" panose="020F0502020204030204" pitchFamily="34" charset="0"/>
              </a:rPr>
              <a:t>والمتطوعين الأكثر التزاماً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الجنازات الفرح / استماع وتعلّم وتكيّف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b="1" dirty="0">
                <a:solidFill>
                  <a:srgbClr val="002060"/>
                </a:solidFill>
                <a:latin typeface="Calibri" panose="020F0502020204030204" pitchFamily="34" charset="0"/>
              </a:rPr>
              <a:t>المشاركة</a:t>
            </a:r>
            <a:r>
              <a:rPr lang="ar-LB" altLang="en-US" sz="2100" dirty="0">
                <a:solidFill>
                  <a:srgbClr val="002060"/>
                </a:solidFill>
                <a:latin typeface="Calibri" panose="020F0502020204030204" pitchFamily="34" charset="0"/>
              </a:rPr>
              <a:t> في النجاح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سواء فشلت الحملة أو نجحت فان العلاقات التي تم إنشاؤها </a:t>
            </a:r>
            <a:r>
              <a:rPr lang="ar-LB" altLang="en-US" sz="2100" b="1" dirty="0">
                <a:solidFill>
                  <a:srgbClr val="002060"/>
                </a:solidFill>
                <a:latin typeface="Calibri" panose="020F0502020204030204" pitchFamily="34" charset="0"/>
              </a:rPr>
              <a:t>تزيد</a:t>
            </a:r>
            <a:r>
              <a:rPr lang="ar-LB" altLang="en-US" sz="2100" dirty="0">
                <a:solidFill>
                  <a:srgbClr val="002060"/>
                </a:solidFill>
                <a:latin typeface="Calibri" panose="020F0502020204030204" pitchFamily="34" charset="0"/>
              </a:rPr>
              <a:t> من </a:t>
            </a:r>
            <a:r>
              <a:rPr lang="ar-LB" altLang="en-US" sz="2100" b="1" dirty="0">
                <a:solidFill>
                  <a:srgbClr val="002060"/>
                </a:solidFill>
                <a:latin typeface="Calibri" panose="020F0502020204030204" pitchFamily="34" charset="0"/>
              </a:rPr>
              <a:t>قدرة</a:t>
            </a:r>
            <a:r>
              <a:rPr lang="ar-LB" altLang="en-US" sz="2100" dirty="0">
                <a:solidFill>
                  <a:srgbClr val="002060"/>
                </a:solidFill>
                <a:latin typeface="Calibri" panose="020F0502020204030204" pitchFamily="34" charset="0"/>
              </a:rPr>
              <a:t> المجموعات</a:t>
            </a:r>
          </a:p>
        </p:txBody>
      </p:sp>
      <p:sp>
        <p:nvSpPr>
          <p:cNvPr id="5" name="TextBox 27">
            <a:extLst>
              <a:ext uri="{FF2B5EF4-FFF2-40B4-BE49-F238E27FC236}">
                <a16:creationId xmlns:a16="http://schemas.microsoft.com/office/drawing/2014/main" id="{3667BA6E-D5D3-4B2A-AB32-8FBB05C357B1}"/>
              </a:ext>
            </a:extLst>
          </p:cNvPr>
          <p:cNvSpPr txBox="1">
            <a:spLocks noChangeArrowheads="1"/>
          </p:cNvSpPr>
          <p:nvPr/>
        </p:nvSpPr>
        <p:spPr bwMode="auto">
          <a:xfrm>
            <a:off x="451946" y="1391226"/>
            <a:ext cx="3670684"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sz="2700" b="1" dirty="0">
                <a:solidFill>
                  <a:srgbClr val="002060"/>
                </a:solidFill>
                <a:latin typeface="Calibri" panose="020F0502020204030204" pitchFamily="34" charset="0"/>
              </a:rPr>
              <a:t>معقل الحملة </a:t>
            </a:r>
            <a:endParaRPr lang="en-US" altLang="en-US" sz="2700" b="1" dirty="0">
              <a:solidFill>
                <a:srgbClr val="002060"/>
              </a:solidFill>
              <a:latin typeface="Calibri" panose="020F0502020204030204" pitchFamily="34" charset="0"/>
            </a:endParaRPr>
          </a:p>
        </p:txBody>
      </p:sp>
      <p:sp>
        <p:nvSpPr>
          <p:cNvPr id="6" name="TextBox 25">
            <a:extLst>
              <a:ext uri="{FF2B5EF4-FFF2-40B4-BE49-F238E27FC236}">
                <a16:creationId xmlns:a16="http://schemas.microsoft.com/office/drawing/2014/main" id="{D5939B73-5E26-4775-94B1-ED2BD56431A2}"/>
              </a:ext>
            </a:extLst>
          </p:cNvPr>
          <p:cNvSpPr txBox="1">
            <a:spLocks noChangeArrowheads="1"/>
          </p:cNvSpPr>
          <p:nvPr/>
        </p:nvSpPr>
        <p:spPr bwMode="auto">
          <a:xfrm>
            <a:off x="7746123" y="1475309"/>
            <a:ext cx="39939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r>
              <a:rPr lang="ar-LB" altLang="en-US" sz="2700" b="1" dirty="0">
                <a:solidFill>
                  <a:srgbClr val="002060"/>
                </a:solidFill>
                <a:latin typeface="Calibri" panose="020F0502020204030204" pitchFamily="34" charset="0"/>
              </a:rPr>
              <a:t> الحملة الشبكية </a:t>
            </a:r>
            <a:endParaRPr lang="en-US" altLang="en-US" sz="2700" b="1" dirty="0">
              <a:solidFill>
                <a:srgbClr val="002060"/>
              </a:solidFill>
              <a:latin typeface="Calibri" panose="020F0502020204030204" pitchFamily="34" charset="0"/>
            </a:endParaRPr>
          </a:p>
        </p:txBody>
      </p:sp>
      <p:sp>
        <p:nvSpPr>
          <p:cNvPr id="7" name="TextBox 28">
            <a:extLst>
              <a:ext uri="{FF2B5EF4-FFF2-40B4-BE49-F238E27FC236}">
                <a16:creationId xmlns:a16="http://schemas.microsoft.com/office/drawing/2014/main" id="{6BEBB299-C284-4B73-B740-E301C5563D64}"/>
              </a:ext>
            </a:extLst>
          </p:cNvPr>
          <p:cNvSpPr txBox="1">
            <a:spLocks noChangeArrowheads="1"/>
          </p:cNvSpPr>
          <p:nvPr/>
        </p:nvSpPr>
        <p:spPr bwMode="auto">
          <a:xfrm>
            <a:off x="0" y="2451406"/>
            <a:ext cx="645335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اعتماد على الموظفين والمتعاقدين </a:t>
            </a:r>
            <a:r>
              <a:rPr lang="ar-LB" altLang="en-US" sz="2100" b="1" dirty="0">
                <a:solidFill>
                  <a:srgbClr val="002060"/>
                </a:solidFill>
                <a:latin typeface="Calibri" panose="020F0502020204030204" pitchFamily="34" charset="0"/>
              </a:rPr>
              <a:t>لديك</a:t>
            </a:r>
            <a:r>
              <a:rPr lang="ar-LB" altLang="en-US" sz="2100" dirty="0">
                <a:solidFill>
                  <a:srgbClr val="002060"/>
                </a:solidFill>
                <a:latin typeface="Calibri" panose="020F0502020204030204" pitchFamily="34" charset="0"/>
              </a:rPr>
              <a:t> لبناء القدرات (تكاليف أكثر)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تواصل مع الشركاء والمتطوعين </a:t>
            </a:r>
            <a:r>
              <a:rPr lang="ar-LB" altLang="en-US" sz="2100" b="1" dirty="0">
                <a:solidFill>
                  <a:srgbClr val="002060"/>
                </a:solidFill>
                <a:latin typeface="Calibri" panose="020F0502020204030204" pitchFamily="34" charset="0"/>
              </a:rPr>
              <a:t>بعد نهاية التخطيط </a:t>
            </a:r>
            <a:r>
              <a:rPr lang="ar-LB" altLang="en-US" sz="2100" dirty="0">
                <a:solidFill>
                  <a:srgbClr val="002060"/>
                </a:solidFill>
                <a:latin typeface="Calibri" panose="020F0502020204030204" pitchFamily="34" charset="0"/>
              </a:rPr>
              <a:t>للحملة عندما يطلب منهم أن يفعلوا شيئاً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الاستعانة </a:t>
            </a:r>
            <a:r>
              <a:rPr lang="ar-LB" altLang="en-US" sz="2100" b="1" dirty="0">
                <a:solidFill>
                  <a:srgbClr val="002060"/>
                </a:solidFill>
                <a:latin typeface="Calibri" panose="020F0502020204030204" pitchFamily="34" charset="0"/>
              </a:rPr>
              <a:t>بكبار الموظفين </a:t>
            </a:r>
            <a:r>
              <a:rPr lang="ar-LB" altLang="en-US" sz="2100" dirty="0">
                <a:solidFill>
                  <a:srgbClr val="002060"/>
                </a:solidFill>
                <a:latin typeface="Calibri" panose="020F0502020204030204" pitchFamily="34" charset="0"/>
              </a:rPr>
              <a:t>فقط في التخطيط الذي يتم بقليل من الشفافية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مقاومة ردود الفعل الصادقة،  التقييم يتم </a:t>
            </a:r>
            <a:r>
              <a:rPr lang="ar-LB" altLang="en-US" sz="2100" b="1" dirty="0">
                <a:solidFill>
                  <a:srgbClr val="002060"/>
                </a:solidFill>
                <a:latin typeface="Calibri" panose="020F0502020204030204" pitchFamily="34" charset="0"/>
              </a:rPr>
              <a:t>بصورة أولية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النجاح أو الفشل الذي تعرضت المجموعات التي تنتمي إليها </a:t>
            </a:r>
          </a:p>
          <a:p>
            <a:pPr lvl="1" algn="r" rtl="1">
              <a:buFont typeface="Arial" panose="020B0604020202020204" pitchFamily="34" charset="0"/>
              <a:buChar char="•"/>
            </a:pPr>
            <a:r>
              <a:rPr lang="en-GB" altLang="en-US" sz="2100" dirty="0">
                <a:solidFill>
                  <a:srgbClr val="002060"/>
                </a:solidFill>
                <a:latin typeface="Calibri" panose="020F0502020204030204" pitchFamily="34" charset="0"/>
              </a:rPr>
              <a:t> </a:t>
            </a:r>
            <a:r>
              <a:rPr lang="ar-LB" altLang="en-US" sz="2100" dirty="0">
                <a:solidFill>
                  <a:srgbClr val="002060"/>
                </a:solidFill>
                <a:latin typeface="Calibri" panose="020F0502020204030204" pitchFamily="34" charset="0"/>
              </a:rPr>
              <a:t>النجاح والفشل هي لعبة </a:t>
            </a:r>
            <a:r>
              <a:rPr lang="ar-LB" altLang="en-US" sz="2100" b="1" dirty="0">
                <a:solidFill>
                  <a:srgbClr val="002060"/>
                </a:solidFill>
                <a:latin typeface="Calibri" panose="020F0502020204030204" pitchFamily="34" charset="0"/>
              </a:rPr>
              <a:t>محصلتها صفر </a:t>
            </a:r>
            <a:r>
              <a:rPr lang="ar-LB" altLang="en-US" sz="2100" dirty="0">
                <a:solidFill>
                  <a:srgbClr val="002060"/>
                </a:solidFill>
                <a:latin typeface="Calibri" panose="020F0502020204030204" pitchFamily="34" charset="0"/>
              </a:rPr>
              <a:t>إذا لم تزد القدرات </a:t>
            </a:r>
          </a:p>
        </p:txBody>
      </p:sp>
    </p:spTree>
    <p:extLst>
      <p:ext uri="{BB962C8B-B14F-4D97-AF65-F5344CB8AC3E}">
        <p14:creationId xmlns:p14="http://schemas.microsoft.com/office/powerpoint/2010/main" val="28274425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16BD-FA1F-4798-A60D-6C9D6C163E7C}"/>
              </a:ext>
            </a:extLst>
          </p:cNvPr>
          <p:cNvSpPr>
            <a:spLocks noGrp="1"/>
          </p:cNvSpPr>
          <p:nvPr>
            <p:ph type="title"/>
          </p:nvPr>
        </p:nvSpPr>
        <p:spPr/>
        <p:txBody>
          <a:bodyPr/>
          <a:lstStyle/>
          <a:p>
            <a:r>
              <a:rPr lang="ar-LB" altLang="en-US" sz="4000" dirty="0">
                <a:latin typeface="Calibri" charset="0"/>
              </a:rPr>
              <a:t>التقييم: ماذا نقيس؟</a:t>
            </a:r>
            <a:br>
              <a:rPr lang="en-US" dirty="0"/>
            </a:br>
            <a:endParaRPr lang="en-US" dirty="0"/>
          </a:p>
        </p:txBody>
      </p:sp>
      <p:sp>
        <p:nvSpPr>
          <p:cNvPr id="4" name="Content Placeholder 2">
            <a:extLst>
              <a:ext uri="{FF2B5EF4-FFF2-40B4-BE49-F238E27FC236}">
                <a16:creationId xmlns:a16="http://schemas.microsoft.com/office/drawing/2014/main" id="{CAD98D76-C4E1-4DAF-ACFC-0B1202E8E2C2}"/>
              </a:ext>
            </a:extLst>
          </p:cNvPr>
          <p:cNvSpPr txBox="1">
            <a:spLocks/>
          </p:cNvSpPr>
          <p:nvPr/>
        </p:nvSpPr>
        <p:spPr>
          <a:xfrm>
            <a:off x="1069975" y="2176463"/>
            <a:ext cx="10309225" cy="34893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rtl="1">
              <a:buFont typeface="Arial" charset="0"/>
              <a:buChar char="•"/>
              <a:defRPr/>
            </a:pPr>
            <a:r>
              <a:rPr lang="ar-LB" altLang="en-US" sz="3000" dirty="0">
                <a:solidFill>
                  <a:srgbClr val="002060"/>
                </a:solidFill>
                <a:latin typeface="Calibri" charset="0"/>
                <a:cs typeface="+mj-cs"/>
              </a:rPr>
              <a:t>هل التزمنا بالخطة ؟</a:t>
            </a:r>
          </a:p>
          <a:p>
            <a:pPr lvl="1" algn="r" rtl="1">
              <a:buFont typeface="Arial" charset="0"/>
              <a:buChar char="•"/>
              <a:defRPr/>
            </a:pPr>
            <a:r>
              <a:rPr lang="en-GB" altLang="en-US" sz="3000" dirty="0">
                <a:solidFill>
                  <a:srgbClr val="002060"/>
                </a:solidFill>
                <a:latin typeface="Calibri" charset="0"/>
                <a:cs typeface="+mj-cs"/>
              </a:rPr>
              <a:t> </a:t>
            </a:r>
            <a:r>
              <a:rPr lang="ar-LB" altLang="en-US" sz="3000" dirty="0">
                <a:solidFill>
                  <a:srgbClr val="002060"/>
                </a:solidFill>
                <a:latin typeface="Calibri" charset="0"/>
                <a:cs typeface="+mj-cs"/>
              </a:rPr>
              <a:t>هل تلقى الجمهور الرسالة؟ </a:t>
            </a:r>
          </a:p>
          <a:p>
            <a:pPr lvl="1" algn="r" rtl="1">
              <a:buFont typeface="Arial" charset="0"/>
              <a:buChar char="•"/>
              <a:defRPr/>
            </a:pPr>
            <a:r>
              <a:rPr lang="en-GB" altLang="en-US" sz="3000" dirty="0">
                <a:solidFill>
                  <a:srgbClr val="002060"/>
                </a:solidFill>
                <a:latin typeface="Calibri" charset="0"/>
                <a:cs typeface="+mj-cs"/>
              </a:rPr>
              <a:t> </a:t>
            </a:r>
            <a:r>
              <a:rPr lang="ar-LB" altLang="en-US" sz="3000" dirty="0">
                <a:solidFill>
                  <a:srgbClr val="002060"/>
                </a:solidFill>
                <a:latin typeface="Calibri" charset="0"/>
                <a:cs typeface="+mj-cs"/>
              </a:rPr>
              <a:t>هل اتخذ الجمهور إجراء ما؟ </a:t>
            </a:r>
          </a:p>
          <a:p>
            <a:pPr lvl="1" algn="r" rtl="1">
              <a:buFont typeface="Arial" charset="0"/>
              <a:buChar char="•"/>
              <a:defRPr/>
            </a:pPr>
            <a:r>
              <a:rPr lang="en-GB" altLang="en-US" sz="3000" dirty="0">
                <a:solidFill>
                  <a:srgbClr val="002060"/>
                </a:solidFill>
                <a:latin typeface="Calibri" charset="0"/>
                <a:cs typeface="+mj-cs"/>
              </a:rPr>
              <a:t> </a:t>
            </a:r>
            <a:r>
              <a:rPr lang="ar-LB" altLang="en-US" sz="3000" dirty="0">
                <a:solidFill>
                  <a:srgbClr val="002060"/>
                </a:solidFill>
                <a:latin typeface="Calibri" charset="0"/>
                <a:cs typeface="+mj-cs"/>
              </a:rPr>
              <a:t>ما هي المنصات،  والرسائل،  ومن هم الحلفاء الذين كانوا الأكثر/الأقل نجاحاً في تفعيل الجمهور؟ </a:t>
            </a:r>
          </a:p>
          <a:p>
            <a:pPr lvl="1" algn="r" rtl="1">
              <a:buFont typeface="Arial" charset="0"/>
              <a:buChar char="•"/>
              <a:defRPr/>
            </a:pPr>
            <a:r>
              <a:rPr lang="en-GB" altLang="en-US" sz="3000" dirty="0">
                <a:solidFill>
                  <a:srgbClr val="002060"/>
                </a:solidFill>
                <a:latin typeface="Calibri" charset="0"/>
                <a:cs typeface="+mj-cs"/>
              </a:rPr>
              <a:t> </a:t>
            </a:r>
            <a:r>
              <a:rPr lang="ar-LB" altLang="en-US" sz="3000" dirty="0">
                <a:solidFill>
                  <a:srgbClr val="002060"/>
                </a:solidFill>
                <a:latin typeface="Calibri" charset="0"/>
                <a:cs typeface="+mj-cs"/>
              </a:rPr>
              <a:t>هل هناك ردود فعل من قبل الجمهور؟ </a:t>
            </a:r>
          </a:p>
          <a:p>
            <a:pPr lvl="1" algn="r" rtl="1">
              <a:buFont typeface="Arial" charset="0"/>
              <a:buChar char="•"/>
              <a:defRPr/>
            </a:pPr>
            <a:r>
              <a:rPr lang="en-GB" altLang="en-US" sz="3000" dirty="0">
                <a:solidFill>
                  <a:srgbClr val="002060"/>
                </a:solidFill>
                <a:latin typeface="Calibri" charset="0"/>
                <a:cs typeface="+mj-cs"/>
              </a:rPr>
              <a:t> </a:t>
            </a:r>
            <a:r>
              <a:rPr lang="ar-LB" altLang="en-US" sz="3000" dirty="0">
                <a:solidFill>
                  <a:srgbClr val="002060"/>
                </a:solidFill>
                <a:latin typeface="Calibri" charset="0"/>
                <a:cs typeface="+mj-cs"/>
              </a:rPr>
              <a:t>أي فوائد جانبية؟ </a:t>
            </a:r>
          </a:p>
          <a:p>
            <a:pPr algn="r" rtl="1">
              <a:defRPr/>
            </a:pPr>
            <a:endParaRPr lang="en-US" dirty="0"/>
          </a:p>
        </p:txBody>
      </p:sp>
      <p:pic>
        <p:nvPicPr>
          <p:cNvPr id="5" name="Picture 9" descr="quiz">
            <a:extLst>
              <a:ext uri="{FF2B5EF4-FFF2-40B4-BE49-F238E27FC236}">
                <a16:creationId xmlns:a16="http://schemas.microsoft.com/office/drawing/2014/main" id="{26BFE742-CE40-4F1C-8EDE-77201E45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787" y="1324272"/>
            <a:ext cx="1842213" cy="210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791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272C415-ACFB-40BC-BFFE-370AF0FFCF33}"/>
              </a:ext>
            </a:extLst>
          </p:cNvPr>
          <p:cNvGraphicFramePr>
            <a:graphicFrameLocks noGrp="1"/>
          </p:cNvGraphicFramePr>
          <p:nvPr>
            <p:ph idx="1"/>
          </p:nvPr>
        </p:nvGraphicFramePr>
        <p:xfrm>
          <a:off x="1828800" y="1292774"/>
          <a:ext cx="9963808" cy="4527002"/>
        </p:xfrm>
        <a:graphic>
          <a:graphicData uri="http://schemas.openxmlformats.org/drawingml/2006/table">
            <a:tbl>
              <a:tblPr>
                <a:tableStyleId>{5C22544A-7EE6-4342-B048-85BDC9FD1C3A}</a:tableStyleId>
              </a:tblPr>
              <a:tblGrid>
                <a:gridCol w="9963808">
                  <a:extLst>
                    <a:ext uri="{9D8B030D-6E8A-4147-A177-3AD203B41FA5}">
                      <a16:colId xmlns:a16="http://schemas.microsoft.com/office/drawing/2014/main" val="3151362442"/>
                    </a:ext>
                  </a:extLst>
                </a:gridCol>
              </a:tblGrid>
              <a:tr h="4527002">
                <a:tc>
                  <a:txBody>
                    <a:bodyPr/>
                    <a:lstStyle/>
                    <a:p>
                      <a:pPr marL="191135" marR="0" algn="ctr" rtl="1">
                        <a:lnSpc>
                          <a:spcPct val="107000"/>
                        </a:lnSpc>
                        <a:spcBef>
                          <a:spcPts val="0"/>
                        </a:spcBef>
                        <a:spcAft>
                          <a:spcPts val="800"/>
                        </a:spcAft>
                      </a:pPr>
                      <a:endParaRPr lang="ar-LB" sz="4400" b="1" dirty="0">
                        <a:solidFill>
                          <a:schemeClr val="bg1"/>
                        </a:solidFill>
                        <a:effectLst/>
                      </a:endParaRPr>
                    </a:p>
                    <a:p>
                      <a:pPr marL="191135" marR="0" algn="ctr" rtl="1">
                        <a:lnSpc>
                          <a:spcPct val="107000"/>
                        </a:lnSpc>
                        <a:spcBef>
                          <a:spcPts val="0"/>
                        </a:spcBef>
                        <a:spcAft>
                          <a:spcPts val="800"/>
                        </a:spcAft>
                      </a:pPr>
                      <a:endParaRPr lang="ar-LB" sz="4400" b="1" dirty="0">
                        <a:solidFill>
                          <a:schemeClr val="bg1"/>
                        </a:solidFill>
                        <a:effectLst/>
                      </a:endParaRPr>
                    </a:p>
                    <a:p>
                      <a:pPr marL="191135" marR="0" algn="ctr" rtl="1">
                        <a:lnSpc>
                          <a:spcPct val="107000"/>
                        </a:lnSpc>
                        <a:spcBef>
                          <a:spcPts val="0"/>
                        </a:spcBef>
                        <a:spcAft>
                          <a:spcPts val="800"/>
                        </a:spcAft>
                      </a:pPr>
                      <a:r>
                        <a:rPr lang="ar-LB" sz="4400" b="1" dirty="0">
                          <a:solidFill>
                            <a:schemeClr val="bg1"/>
                          </a:solidFill>
                          <a:effectLst/>
                        </a:rPr>
                        <a:t>مقاييس أداء وسائل التواصل الاجتماعي</a:t>
                      </a:r>
                      <a:endParaRPr lang="en-US" sz="44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14300" marR="114300" marT="0" marB="0">
                    <a:solidFill>
                      <a:srgbClr val="002060"/>
                    </a:solidFill>
                  </a:tcPr>
                </a:tc>
                <a:extLst>
                  <a:ext uri="{0D108BD9-81ED-4DB2-BD59-A6C34878D82A}">
                    <a16:rowId xmlns:a16="http://schemas.microsoft.com/office/drawing/2014/main" val="3007623407"/>
                  </a:ext>
                </a:extLst>
              </a:tr>
            </a:tbl>
          </a:graphicData>
        </a:graphic>
      </p:graphicFrame>
    </p:spTree>
    <p:extLst>
      <p:ext uri="{BB962C8B-B14F-4D97-AF65-F5344CB8AC3E}">
        <p14:creationId xmlns:p14="http://schemas.microsoft.com/office/powerpoint/2010/main" val="34400006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8515-6F59-4481-8A30-F14EC7BB02CF}"/>
              </a:ext>
            </a:extLst>
          </p:cNvPr>
          <p:cNvSpPr>
            <a:spLocks noGrp="1"/>
          </p:cNvSpPr>
          <p:nvPr>
            <p:ph type="title"/>
          </p:nvPr>
        </p:nvSpPr>
        <p:spPr>
          <a:xfrm>
            <a:off x="5092591" y="439299"/>
            <a:ext cx="7099409" cy="929035"/>
          </a:xfrm>
          <a:solidFill>
            <a:srgbClr val="002060"/>
          </a:solidFill>
        </p:spPr>
        <p:txBody>
          <a:bodyPr/>
          <a:lstStyle/>
          <a:p>
            <a:r>
              <a:rPr lang="ar-LB" b="1" dirty="0">
                <a:solidFill>
                  <a:schemeClr val="bg1"/>
                </a:solidFill>
              </a:rPr>
              <a:t>مقاييس وسائل التواصل الاجتماعية</a:t>
            </a:r>
            <a:endParaRPr lang="en-US" dirty="0">
              <a:solidFill>
                <a:schemeClr val="bg1"/>
              </a:solidFill>
            </a:endParaRPr>
          </a:p>
        </p:txBody>
      </p:sp>
      <p:sp>
        <p:nvSpPr>
          <p:cNvPr id="3" name="Content Placeholder 2">
            <a:extLst>
              <a:ext uri="{FF2B5EF4-FFF2-40B4-BE49-F238E27FC236}">
                <a16:creationId xmlns:a16="http://schemas.microsoft.com/office/drawing/2014/main" id="{65C14534-5D15-43EA-83A9-5909E8E8611C}"/>
              </a:ext>
            </a:extLst>
          </p:cNvPr>
          <p:cNvSpPr>
            <a:spLocks noGrp="1"/>
          </p:cNvSpPr>
          <p:nvPr>
            <p:ph idx="1"/>
          </p:nvPr>
        </p:nvSpPr>
        <p:spPr>
          <a:xfrm>
            <a:off x="659524" y="1492469"/>
            <a:ext cx="11185634" cy="4926232"/>
          </a:xfrm>
        </p:spPr>
        <p:txBody>
          <a:bodyPr>
            <a:normAutofit/>
          </a:bodyPr>
          <a:lstStyle/>
          <a:p>
            <a:pPr algn="r" rtl="1"/>
            <a:r>
              <a:rPr lang="ar-LB" dirty="0">
                <a:solidFill>
                  <a:srgbClr val="002060"/>
                </a:solidFill>
              </a:rPr>
              <a:t>هي استخدام البيانات لقياس تأثير نشاط وسائل التواصل الاجتماعية على الحملة. غالبا" ما يستخدم المسوقون برامج مراقبة وسائل التواصل الاجتماعية لمراقبة النشاط على المنصات الاجتماعية وجمع المعلومات حول كيف ية إدراك العلامة التجارية أو المنتج أو الموضوع المرتبط بالحملة. </a:t>
            </a:r>
            <a:endParaRPr lang="en-US" dirty="0">
              <a:solidFill>
                <a:srgbClr val="002060"/>
              </a:solidFill>
            </a:endParaRPr>
          </a:p>
          <a:p>
            <a:pPr algn="r" rtl="1"/>
            <a:endParaRPr lang="ar-LB" dirty="0">
              <a:solidFill>
                <a:srgbClr val="002060"/>
              </a:solidFill>
            </a:endParaRPr>
          </a:p>
          <a:p>
            <a:pPr algn="r" rtl="1"/>
            <a:r>
              <a:rPr lang="ar-LB" dirty="0">
                <a:solidFill>
                  <a:srgbClr val="002060"/>
                </a:solidFill>
              </a:rPr>
              <a:t>تثبت أنه يمكننا قياس مدى نجاح الحملة، ومدى أداء استراتيجيتنا الاجتماعية،</a:t>
            </a:r>
          </a:p>
          <a:p>
            <a:pPr algn="r" rtl="1"/>
            <a:r>
              <a:rPr lang="ar-LB" dirty="0">
                <a:solidFill>
                  <a:srgbClr val="002060"/>
                </a:solidFill>
              </a:rPr>
              <a:t>تخبرنا المقاييس ما إذا كانت العملية جيدة بما يكفي لتلبية متطلبات الحملة أو ما إذا كان يجب أن يكون أفضل</a:t>
            </a:r>
          </a:p>
          <a:p>
            <a:pPr algn="r" rtl="1"/>
            <a:r>
              <a:rPr lang="ar-LB" dirty="0">
                <a:solidFill>
                  <a:srgbClr val="002060"/>
                </a:solidFill>
              </a:rPr>
              <a:t> تلعب المقاييس دورا هاما لأنها تحول كلا من متطلبات المستخدم وكذلك الأداء التشغيلي إلى أرقام يمكن مقارنتها</a:t>
            </a:r>
            <a:endParaRPr lang="en-US" dirty="0">
              <a:solidFill>
                <a:srgbClr val="002060"/>
              </a:solidFill>
            </a:endParaRPr>
          </a:p>
        </p:txBody>
      </p:sp>
    </p:spTree>
    <p:extLst>
      <p:ext uri="{BB962C8B-B14F-4D97-AF65-F5344CB8AC3E}">
        <p14:creationId xmlns:p14="http://schemas.microsoft.com/office/powerpoint/2010/main" val="40260703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7852-C5D6-44C2-8414-EF1D31AF8662}"/>
              </a:ext>
            </a:extLst>
          </p:cNvPr>
          <p:cNvSpPr>
            <a:spLocks noGrp="1"/>
          </p:cNvSpPr>
          <p:nvPr>
            <p:ph type="title"/>
          </p:nvPr>
        </p:nvSpPr>
        <p:spPr>
          <a:xfrm>
            <a:off x="5483117" y="978263"/>
            <a:ext cx="6708883" cy="929035"/>
          </a:xfrm>
          <a:solidFill>
            <a:srgbClr val="002060"/>
          </a:solidFill>
        </p:spPr>
        <p:txBody>
          <a:bodyPr/>
          <a:lstStyle/>
          <a:p>
            <a:r>
              <a:rPr lang="ar-LB" b="1" dirty="0">
                <a:solidFill>
                  <a:schemeClr val="bg1"/>
                </a:solidFill>
              </a:rPr>
              <a:t>دلالات وسائل القياس </a:t>
            </a:r>
            <a:endParaRPr lang="en-US" dirty="0">
              <a:solidFill>
                <a:schemeClr val="bg1"/>
              </a:solidFill>
            </a:endParaRPr>
          </a:p>
        </p:txBody>
      </p:sp>
      <p:sp>
        <p:nvSpPr>
          <p:cNvPr id="3" name="Content Placeholder 2">
            <a:extLst>
              <a:ext uri="{FF2B5EF4-FFF2-40B4-BE49-F238E27FC236}">
                <a16:creationId xmlns:a16="http://schemas.microsoft.com/office/drawing/2014/main" id="{6841E125-0156-46BA-A232-F597A9F31FCD}"/>
              </a:ext>
            </a:extLst>
          </p:cNvPr>
          <p:cNvSpPr>
            <a:spLocks noGrp="1"/>
          </p:cNvSpPr>
          <p:nvPr>
            <p:ph idx="1"/>
          </p:nvPr>
        </p:nvSpPr>
        <p:spPr>
          <a:xfrm>
            <a:off x="325822" y="2079405"/>
            <a:ext cx="11866178" cy="5457681"/>
          </a:xfrm>
        </p:spPr>
        <p:txBody>
          <a:bodyPr>
            <a:normAutofit/>
          </a:bodyPr>
          <a:lstStyle/>
          <a:p>
            <a:pPr algn="r" rtl="1"/>
            <a:r>
              <a:rPr lang="ar-LB" dirty="0">
                <a:solidFill>
                  <a:srgbClr val="002060"/>
                </a:solidFill>
              </a:rPr>
              <a:t>أن هذا المضمون استحوذ على إعجاب الناس .</a:t>
            </a:r>
          </a:p>
          <a:p>
            <a:pPr algn="r" rtl="1"/>
            <a:r>
              <a:rPr lang="ar-LB" dirty="0">
                <a:solidFill>
                  <a:srgbClr val="002060"/>
                </a:solidFill>
              </a:rPr>
              <a:t> أن من قام بنشر المضمون يمكنه أن يقيس نسبة التفاعل بشكل ك مي ونوعي .</a:t>
            </a:r>
          </a:p>
          <a:p>
            <a:pPr algn="r" rtl="1"/>
            <a:r>
              <a:rPr lang="ar-LB" dirty="0">
                <a:solidFill>
                  <a:srgbClr val="002060"/>
                </a:solidFill>
              </a:rPr>
              <a:t>تمكن المستخدم من تقييم المضمون وقياس أداء حساب ه أو عمله .</a:t>
            </a:r>
          </a:p>
          <a:p>
            <a:pPr algn="r" rtl="1"/>
            <a:r>
              <a:rPr lang="ar-LB" dirty="0">
                <a:solidFill>
                  <a:srgbClr val="002060"/>
                </a:solidFill>
              </a:rPr>
              <a:t>وللموقع الالكتروني أيض ا معايير قياس تبدأ بتعداد الز وار على الموقع من خلال </a:t>
            </a:r>
            <a:r>
              <a:rPr lang="en-US" dirty="0">
                <a:solidFill>
                  <a:srgbClr val="002060"/>
                </a:solidFill>
              </a:rPr>
              <a:t>Google Metrics </a:t>
            </a:r>
            <a:r>
              <a:rPr lang="ar-LB" dirty="0">
                <a:solidFill>
                  <a:srgbClr val="002060"/>
                </a:solidFill>
              </a:rPr>
              <a:t>حيث يتيح هذا الموقع من شركة "جوجل" للمستخد م إمكانية قياس عدد الز وار بشكل يومي وقياس التوقيت والساعة والوقت الذي يمضونه على هذا الموقع والأهم من أين يأتون )المكان والبلد( وأي أجهزة يستخدمون )كومبيوتر، هاتف محمول ، آيفون أو أندرويد)</a:t>
            </a:r>
          </a:p>
          <a:p>
            <a:pPr algn="r" rtl="1"/>
            <a:endParaRPr lang="ar-LB" dirty="0">
              <a:solidFill>
                <a:srgbClr val="002060"/>
              </a:solidFill>
            </a:endParaRPr>
          </a:p>
          <a:p>
            <a:pPr algn="r" rtl="1"/>
            <a:r>
              <a:rPr lang="ar-LB" dirty="0">
                <a:solidFill>
                  <a:srgbClr val="002060"/>
                </a:solidFill>
              </a:rPr>
              <a:t>وتعتبر هذه النسب والمعايير والأرقام مهمة جدا في عالم التسويق الالكتروني لأنها تتيح معرفة هوية الزوار وأهوائهم، كما معرفة الأخبار التي تحتل نسبة قراءة أعلى من غيرها وبناء على ذلك تحدد استراتيجية النشر للأيام المقبلة .</a:t>
            </a:r>
            <a:endParaRPr lang="en-US" dirty="0">
              <a:solidFill>
                <a:srgbClr val="002060"/>
              </a:solidFill>
            </a:endParaRPr>
          </a:p>
        </p:txBody>
      </p:sp>
    </p:spTree>
    <p:extLst>
      <p:ext uri="{BB962C8B-B14F-4D97-AF65-F5344CB8AC3E}">
        <p14:creationId xmlns:p14="http://schemas.microsoft.com/office/powerpoint/2010/main" val="32985753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F11D9-5B12-4581-9006-38B2325ADDA2}"/>
              </a:ext>
            </a:extLst>
          </p:cNvPr>
          <p:cNvSpPr>
            <a:spLocks noGrp="1"/>
          </p:cNvSpPr>
          <p:nvPr>
            <p:ph idx="1"/>
          </p:nvPr>
        </p:nvSpPr>
        <p:spPr>
          <a:xfrm>
            <a:off x="157655" y="2481556"/>
            <a:ext cx="11845159" cy="4351338"/>
          </a:xfrm>
        </p:spPr>
        <p:txBody>
          <a:bodyPr/>
          <a:lstStyle/>
          <a:p>
            <a:pPr algn="r" rtl="1"/>
            <a:r>
              <a:rPr lang="ar-LB" dirty="0">
                <a:solidFill>
                  <a:schemeClr val="accent1">
                    <a:lumMod val="50000"/>
                  </a:schemeClr>
                </a:solidFill>
              </a:rPr>
              <a:t>وعلى فايسبوك تتيح لنا الصفحات </a:t>
            </a:r>
            <a:r>
              <a:rPr lang="en-US" dirty="0">
                <a:solidFill>
                  <a:schemeClr val="accent1">
                    <a:lumMod val="50000"/>
                  </a:schemeClr>
                </a:solidFill>
              </a:rPr>
              <a:t>Facebook Pages </a:t>
            </a:r>
            <a:r>
              <a:rPr lang="ar-LB" dirty="0">
                <a:solidFill>
                  <a:schemeClr val="accent1">
                    <a:lumMod val="50000"/>
                  </a:schemeClr>
                </a:solidFill>
              </a:rPr>
              <a:t>خيارات عديدة ويطلق عليها فايسبوك اسم :  </a:t>
            </a:r>
            <a:r>
              <a:rPr lang="en-US" dirty="0">
                <a:solidFill>
                  <a:schemeClr val="accent1">
                    <a:lumMod val="50000"/>
                  </a:schemeClr>
                </a:solidFill>
              </a:rPr>
              <a:t>Insights  </a:t>
            </a:r>
            <a:r>
              <a:rPr lang="ar-LB" dirty="0">
                <a:solidFill>
                  <a:schemeClr val="accent1">
                    <a:lumMod val="50000"/>
                  </a:schemeClr>
                </a:solidFill>
              </a:rPr>
              <a:t>أو معلومات إحصائية عن كل صفحة</a:t>
            </a:r>
          </a:p>
          <a:p>
            <a:pPr algn="r" rtl="1"/>
            <a:r>
              <a:rPr lang="ar-LB" dirty="0">
                <a:solidFill>
                  <a:schemeClr val="accent1">
                    <a:lumMod val="50000"/>
                  </a:schemeClr>
                </a:solidFill>
              </a:rPr>
              <a:t> وكما يظهر في الصورة المرفقة يمكننا قياس عدد اللايكات أو المشاهدات الجديدة أو الأشخاص الذين انضموا حديثا إليها. وفي خانة أخرى نقرأ </a:t>
            </a:r>
            <a:r>
              <a:rPr lang="en-US" dirty="0">
                <a:solidFill>
                  <a:schemeClr val="accent1">
                    <a:lumMod val="50000"/>
                  </a:schemeClr>
                </a:solidFill>
              </a:rPr>
              <a:t>Post Reach </a:t>
            </a:r>
            <a:r>
              <a:rPr lang="ar-LB" dirty="0">
                <a:solidFill>
                  <a:schemeClr val="accent1">
                    <a:lumMod val="50000"/>
                  </a:schemeClr>
                </a:solidFill>
              </a:rPr>
              <a:t>وهذا يعني نسبة وصول المضمون إلى "تايملاين" المستخدمين أو إلى صفحة فايسبوك الرئيسية .</a:t>
            </a:r>
          </a:p>
          <a:p>
            <a:pPr algn="r" rtl="1"/>
            <a:r>
              <a:rPr lang="ar-LB" dirty="0">
                <a:solidFill>
                  <a:schemeClr val="accent1">
                    <a:lumMod val="50000"/>
                  </a:schemeClr>
                </a:solidFill>
              </a:rPr>
              <a:t>أما في  </a:t>
            </a:r>
            <a:r>
              <a:rPr lang="en-US" dirty="0">
                <a:solidFill>
                  <a:schemeClr val="accent1">
                    <a:lumMod val="50000"/>
                  </a:schemeClr>
                </a:solidFill>
              </a:rPr>
              <a:t>Page Views </a:t>
            </a:r>
            <a:r>
              <a:rPr lang="ar-LB" dirty="0">
                <a:solidFill>
                  <a:schemeClr val="accent1">
                    <a:lumMod val="50000"/>
                  </a:schemeClr>
                </a:solidFill>
              </a:rPr>
              <a:t>فهي تعني عدد الأشخا ص الذين دخلوا الى الصفحة بحد ذاتها ولم يكتفوا فقط بمشاهدة المضمون على التايملاين</a:t>
            </a:r>
            <a:endParaRPr lang="en-US" dirty="0">
              <a:solidFill>
                <a:schemeClr val="accent1">
                  <a:lumMod val="50000"/>
                </a:schemeClr>
              </a:solidFill>
            </a:endParaRPr>
          </a:p>
        </p:txBody>
      </p:sp>
      <p:sp>
        <p:nvSpPr>
          <p:cNvPr id="4" name="Title 1">
            <a:extLst>
              <a:ext uri="{FF2B5EF4-FFF2-40B4-BE49-F238E27FC236}">
                <a16:creationId xmlns:a16="http://schemas.microsoft.com/office/drawing/2014/main" id="{84FFA94F-BD7D-43EE-9602-90A0840B5C99}"/>
              </a:ext>
            </a:extLst>
          </p:cNvPr>
          <p:cNvSpPr>
            <a:spLocks noGrp="1"/>
          </p:cNvSpPr>
          <p:nvPr>
            <p:ph type="title"/>
          </p:nvPr>
        </p:nvSpPr>
        <p:spPr>
          <a:xfrm>
            <a:off x="4770711" y="681037"/>
            <a:ext cx="7421289" cy="928688"/>
          </a:xfrm>
          <a:solidFill>
            <a:srgbClr val="002060"/>
          </a:solidFill>
        </p:spPr>
        <p:txBody>
          <a:bodyPr/>
          <a:lstStyle/>
          <a:p>
            <a:r>
              <a:rPr lang="ar-LB" b="1" dirty="0">
                <a:solidFill>
                  <a:schemeClr val="bg1"/>
                </a:solidFill>
              </a:rPr>
              <a:t>دلالات وسائل القياس </a:t>
            </a:r>
            <a:endParaRPr lang="en-US" dirty="0">
              <a:solidFill>
                <a:schemeClr val="bg1"/>
              </a:solidFill>
            </a:endParaRPr>
          </a:p>
        </p:txBody>
      </p:sp>
      <p:pic>
        <p:nvPicPr>
          <p:cNvPr id="5" name="Content Placeholder 3">
            <a:extLst>
              <a:ext uri="{FF2B5EF4-FFF2-40B4-BE49-F238E27FC236}">
                <a16:creationId xmlns:a16="http://schemas.microsoft.com/office/drawing/2014/main" id="{58C2EAC2-BF35-4A06-AD4F-BF8C9F77776A}"/>
              </a:ext>
            </a:extLst>
          </p:cNvPr>
          <p:cNvPicPr>
            <a:picLocks noChangeAspect="1"/>
          </p:cNvPicPr>
          <p:nvPr/>
        </p:nvPicPr>
        <p:blipFill rotWithShape="1">
          <a:blip r:embed="rId2">
            <a:extLst>
              <a:ext uri="{28A0092B-C50C-407E-A947-70E740481C1C}">
                <a14:useLocalDpi xmlns:a14="http://schemas.microsoft.com/office/drawing/2010/main" val="0"/>
              </a:ext>
            </a:extLst>
          </a:blip>
          <a:srcRect t="15763" b="5266"/>
          <a:stretch/>
        </p:blipFill>
        <p:spPr>
          <a:xfrm>
            <a:off x="3825110" y="4752475"/>
            <a:ext cx="1400120" cy="1276850"/>
          </a:xfrm>
          <a:prstGeom prst="rect">
            <a:avLst/>
          </a:prstGeom>
        </p:spPr>
      </p:pic>
    </p:spTree>
    <p:extLst>
      <p:ext uri="{BB962C8B-B14F-4D97-AF65-F5344CB8AC3E}">
        <p14:creationId xmlns:p14="http://schemas.microsoft.com/office/powerpoint/2010/main" val="1631403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3CBCCB-913F-4A74-8525-E4513061C3D6}"/>
              </a:ext>
            </a:extLst>
          </p:cNvPr>
          <p:cNvSpPr txBox="1"/>
          <p:nvPr/>
        </p:nvSpPr>
        <p:spPr>
          <a:xfrm>
            <a:off x="2821306" y="1387614"/>
            <a:ext cx="9317990" cy="707886"/>
          </a:xfrm>
          <a:prstGeom prst="rect">
            <a:avLst/>
          </a:prstGeom>
          <a:solidFill>
            <a:srgbClr val="002060"/>
          </a:solidFill>
        </p:spPr>
        <p:txBody>
          <a:bodyPr wrap="square">
            <a:spAutoFit/>
          </a:bodyPr>
          <a:lstStyle/>
          <a:p>
            <a:pPr algn="r">
              <a:defRPr/>
            </a:pPr>
            <a:r>
              <a:rPr lang="ar-LB" sz="4000" b="1" dirty="0">
                <a:solidFill>
                  <a:schemeClr val="bg1"/>
                </a:solidFill>
              </a:rPr>
              <a:t>ما الذي تغير؟؟؟</a:t>
            </a:r>
            <a:endParaRPr lang="en-US" sz="4000" b="1" dirty="0">
              <a:solidFill>
                <a:schemeClr val="bg1"/>
              </a:solidFill>
            </a:endParaRPr>
          </a:p>
        </p:txBody>
      </p:sp>
      <p:pic>
        <p:nvPicPr>
          <p:cNvPr id="5" name="Picture 2" descr="C:\Users\OWner\Desktop\high-2.jpg">
            <a:extLst>
              <a:ext uri="{FF2B5EF4-FFF2-40B4-BE49-F238E27FC236}">
                <a16:creationId xmlns:a16="http://schemas.microsoft.com/office/drawing/2014/main" id="{CEA148F4-13C7-497E-81F1-0F16016ED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 y="2254057"/>
            <a:ext cx="4667250" cy="300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OWner\Desktop\ش.jpg">
            <a:extLst>
              <a:ext uri="{FF2B5EF4-FFF2-40B4-BE49-F238E27FC236}">
                <a16:creationId xmlns:a16="http://schemas.microsoft.com/office/drawing/2014/main" id="{AE25FDBA-D7A1-4B03-A930-B9CF6D3C5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736" y="2254057"/>
            <a:ext cx="406926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Nada\Desktop\web2to3.jpg">
            <a:extLst>
              <a:ext uri="{FF2B5EF4-FFF2-40B4-BE49-F238E27FC236}">
                <a16:creationId xmlns:a16="http://schemas.microsoft.com/office/drawing/2014/main" id="{D6827712-F509-49E3-8EF4-9D2C38121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099" y="4255620"/>
            <a:ext cx="2540184" cy="156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833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EBEF9-6E74-4E0D-9D74-1E57AAB0E662}"/>
              </a:ext>
            </a:extLst>
          </p:cNvPr>
          <p:cNvPicPr>
            <a:picLocks noChangeAspect="1"/>
          </p:cNvPicPr>
          <p:nvPr/>
        </p:nvPicPr>
        <p:blipFill>
          <a:blip r:embed="rId2"/>
          <a:stretch>
            <a:fillRect/>
          </a:stretch>
        </p:blipFill>
        <p:spPr>
          <a:xfrm>
            <a:off x="509751" y="292066"/>
            <a:ext cx="11172497" cy="6273868"/>
          </a:xfrm>
          <a:prstGeom prst="rect">
            <a:avLst/>
          </a:prstGeom>
        </p:spPr>
      </p:pic>
    </p:spTree>
    <p:extLst>
      <p:ext uri="{BB962C8B-B14F-4D97-AF65-F5344CB8AC3E}">
        <p14:creationId xmlns:p14="http://schemas.microsoft.com/office/powerpoint/2010/main" val="16433089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F11D9-5B12-4581-9006-38B2325ADDA2}"/>
              </a:ext>
            </a:extLst>
          </p:cNvPr>
          <p:cNvSpPr>
            <a:spLocks noGrp="1"/>
          </p:cNvSpPr>
          <p:nvPr>
            <p:ph idx="1"/>
          </p:nvPr>
        </p:nvSpPr>
        <p:spPr>
          <a:xfrm>
            <a:off x="571500" y="2209799"/>
            <a:ext cx="11357741" cy="3733801"/>
          </a:xfrm>
        </p:spPr>
        <p:txBody>
          <a:bodyPr>
            <a:normAutofit/>
          </a:bodyPr>
          <a:lstStyle/>
          <a:p>
            <a:pPr marL="0" indent="0" algn="r" rtl="1">
              <a:buNone/>
            </a:pPr>
            <a:r>
              <a:rPr lang="ar-LB" sz="3600" b="1" dirty="0">
                <a:solidFill>
                  <a:srgbClr val="002060"/>
                </a:solidFill>
              </a:rPr>
              <a:t> </a:t>
            </a:r>
            <a:r>
              <a:rPr lang="en-US" sz="3200" b="1" dirty="0">
                <a:solidFill>
                  <a:srgbClr val="002060"/>
                </a:solidFill>
              </a:rPr>
              <a:t>Organic </a:t>
            </a:r>
            <a:r>
              <a:rPr lang="ar-LB" sz="3200" b="1" dirty="0">
                <a:solidFill>
                  <a:srgbClr val="002060"/>
                </a:solidFill>
              </a:rPr>
              <a:t> و</a:t>
            </a:r>
            <a:r>
              <a:rPr lang="en-US" sz="3200" b="1" dirty="0">
                <a:solidFill>
                  <a:srgbClr val="002060"/>
                </a:solidFill>
              </a:rPr>
              <a:t> :Paid </a:t>
            </a:r>
            <a:r>
              <a:rPr lang="ar-LB" sz="3200" b="1" dirty="0">
                <a:solidFill>
                  <a:srgbClr val="002060"/>
                </a:solidFill>
              </a:rPr>
              <a:t>الطريقة التي وصل من خلالها المضمون الى الناس</a:t>
            </a:r>
            <a:r>
              <a:rPr lang="en-US" sz="3600" dirty="0">
                <a:solidFill>
                  <a:srgbClr val="002060"/>
                </a:solidFill>
              </a:rPr>
              <a:t>:</a:t>
            </a:r>
            <a:r>
              <a:rPr lang="ar-LB" sz="3600" dirty="0">
                <a:solidFill>
                  <a:srgbClr val="002060"/>
                </a:solidFill>
              </a:rPr>
              <a:t> </a:t>
            </a:r>
            <a:endParaRPr lang="en-US" sz="3600" dirty="0">
              <a:solidFill>
                <a:srgbClr val="002060"/>
              </a:solidFill>
            </a:endParaRPr>
          </a:p>
          <a:p>
            <a:pPr marL="0" indent="0" algn="r" rtl="1">
              <a:buNone/>
            </a:pPr>
            <a:endParaRPr lang="en-US" sz="3600" dirty="0">
              <a:solidFill>
                <a:srgbClr val="002060"/>
              </a:solidFill>
            </a:endParaRPr>
          </a:p>
          <a:p>
            <a:pPr marL="0" indent="0" algn="r" rtl="1">
              <a:buNone/>
            </a:pPr>
            <a:r>
              <a:rPr lang="ar-LB" sz="3600" dirty="0">
                <a:solidFill>
                  <a:srgbClr val="002060"/>
                </a:solidFill>
              </a:rPr>
              <a:t>مجاني أو عضوي أو من خلال بوست مدفوع أو </a:t>
            </a:r>
            <a:r>
              <a:rPr lang="en-US" sz="3600" dirty="0">
                <a:solidFill>
                  <a:srgbClr val="002060"/>
                </a:solidFill>
              </a:rPr>
              <a:t>  Sponsored </a:t>
            </a:r>
            <a:r>
              <a:rPr lang="ar-LB" sz="3600" dirty="0">
                <a:solidFill>
                  <a:srgbClr val="002060"/>
                </a:solidFill>
              </a:rPr>
              <a:t>وهنا يصبح </a:t>
            </a:r>
            <a:endParaRPr lang="en-US" sz="3600" dirty="0">
              <a:solidFill>
                <a:srgbClr val="002060"/>
              </a:solidFill>
            </a:endParaRPr>
          </a:p>
          <a:p>
            <a:pPr marL="0" indent="0" algn="r" rtl="1">
              <a:buNone/>
            </a:pPr>
            <a:r>
              <a:rPr lang="ar-LB" sz="3600" dirty="0">
                <a:solidFill>
                  <a:srgbClr val="002060"/>
                </a:solidFill>
              </a:rPr>
              <a:t>القياس يعرف بال </a:t>
            </a:r>
            <a:r>
              <a:rPr lang="en-US" sz="3600" dirty="0">
                <a:solidFill>
                  <a:srgbClr val="002060"/>
                </a:solidFill>
              </a:rPr>
              <a:t>Paid Reach </a:t>
            </a:r>
            <a:r>
              <a:rPr lang="ar-LB" sz="3600" dirty="0">
                <a:solidFill>
                  <a:srgbClr val="002060"/>
                </a:solidFill>
              </a:rPr>
              <a:t>أو مدى الوصول المدفوع لقاء إعلانات مع فايسبوك .وعادة يتيح لنا فايسبوك الوصول الى عدد محدد من الأشخاص مقابل كل دولار واحد. </a:t>
            </a:r>
          </a:p>
          <a:p>
            <a:pPr marL="0" indent="0" algn="r" rtl="1">
              <a:buNone/>
            </a:pPr>
            <a:r>
              <a:rPr lang="ar-LB" sz="1200" dirty="0">
                <a:solidFill>
                  <a:srgbClr val="002060"/>
                </a:solidFill>
              </a:rPr>
              <a:t>شبك ة الصحفيين الدوليين- </a:t>
            </a:r>
            <a:r>
              <a:rPr lang="en-US" sz="1200" dirty="0">
                <a:solidFill>
                  <a:srgbClr val="002060"/>
                </a:solidFill>
              </a:rPr>
              <a:t>IJNET )</a:t>
            </a:r>
          </a:p>
        </p:txBody>
      </p:sp>
      <p:sp>
        <p:nvSpPr>
          <p:cNvPr id="4" name="Title 1">
            <a:extLst>
              <a:ext uri="{FF2B5EF4-FFF2-40B4-BE49-F238E27FC236}">
                <a16:creationId xmlns:a16="http://schemas.microsoft.com/office/drawing/2014/main" id="{84FFA94F-BD7D-43EE-9602-90A0840B5C99}"/>
              </a:ext>
            </a:extLst>
          </p:cNvPr>
          <p:cNvSpPr>
            <a:spLocks noGrp="1"/>
          </p:cNvSpPr>
          <p:nvPr>
            <p:ph type="title"/>
          </p:nvPr>
        </p:nvSpPr>
        <p:spPr>
          <a:xfrm>
            <a:off x="5685111" y="653255"/>
            <a:ext cx="6506889" cy="849313"/>
          </a:xfrm>
          <a:solidFill>
            <a:srgbClr val="002060"/>
          </a:solidFill>
        </p:spPr>
        <p:txBody>
          <a:bodyPr/>
          <a:lstStyle/>
          <a:p>
            <a:r>
              <a:rPr lang="ar-LB" b="1" dirty="0">
                <a:solidFill>
                  <a:schemeClr val="bg1"/>
                </a:solidFill>
              </a:rPr>
              <a:t>دلالات وسائل القياس </a:t>
            </a:r>
            <a:endParaRPr lang="en-US" dirty="0">
              <a:solidFill>
                <a:schemeClr val="bg1"/>
              </a:solidFill>
            </a:endParaRPr>
          </a:p>
        </p:txBody>
      </p:sp>
    </p:spTree>
    <p:extLst>
      <p:ext uri="{BB962C8B-B14F-4D97-AF65-F5344CB8AC3E}">
        <p14:creationId xmlns:p14="http://schemas.microsoft.com/office/powerpoint/2010/main" val="24541918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083D21-B5D8-491A-BA32-8E9B2527056E}"/>
              </a:ext>
            </a:extLst>
          </p:cNvPr>
          <p:cNvSpPr>
            <a:spLocks noGrp="1"/>
          </p:cNvSpPr>
          <p:nvPr>
            <p:ph idx="1"/>
          </p:nvPr>
        </p:nvSpPr>
        <p:spPr>
          <a:xfrm>
            <a:off x="838200" y="2220574"/>
            <a:ext cx="10515600" cy="3508714"/>
          </a:xfrm>
        </p:spPr>
        <p:txBody>
          <a:bodyPr>
            <a:normAutofit fontScale="92500"/>
          </a:bodyPr>
          <a:lstStyle/>
          <a:p>
            <a:pPr marL="0" indent="0" algn="r" rtl="1">
              <a:buNone/>
            </a:pPr>
            <a:r>
              <a:rPr lang="ar-LB" sz="3200" b="1" dirty="0">
                <a:solidFill>
                  <a:srgbClr val="002060"/>
                </a:solidFill>
              </a:rPr>
              <a:t>مصطلح </a:t>
            </a:r>
            <a:r>
              <a:rPr lang="en-US" sz="3200" b="1" dirty="0">
                <a:solidFill>
                  <a:srgbClr val="002060"/>
                </a:solidFill>
              </a:rPr>
              <a:t>Engagement </a:t>
            </a:r>
            <a:r>
              <a:rPr lang="ar-LB" sz="3200" b="1" dirty="0">
                <a:solidFill>
                  <a:srgbClr val="002060"/>
                </a:solidFill>
              </a:rPr>
              <a:t>أو مدى تفاعل الناس مع المضمون: </a:t>
            </a:r>
          </a:p>
          <a:p>
            <a:pPr algn="r" rtl="1"/>
            <a:endParaRPr lang="ar-LB" sz="3600" dirty="0">
              <a:solidFill>
                <a:srgbClr val="002060"/>
              </a:solidFill>
            </a:endParaRPr>
          </a:p>
          <a:p>
            <a:pPr marL="0" indent="0" algn="r" rtl="1">
              <a:buNone/>
            </a:pPr>
            <a:r>
              <a:rPr lang="ar-LB" sz="3600" dirty="0">
                <a:solidFill>
                  <a:srgbClr val="002060"/>
                </a:solidFill>
              </a:rPr>
              <a:t>عدد ال </a:t>
            </a:r>
            <a:r>
              <a:rPr lang="en-US" sz="3600" dirty="0">
                <a:solidFill>
                  <a:srgbClr val="002060"/>
                </a:solidFill>
              </a:rPr>
              <a:t>shares </a:t>
            </a:r>
            <a:r>
              <a:rPr lang="ar-LB" sz="3600" dirty="0">
                <a:solidFill>
                  <a:srgbClr val="002060"/>
                </a:solidFill>
              </a:rPr>
              <a:t> أو المشاركا ت التي يقوم بها المستخدمون للمنشور .وعادة يؤثر مستوى التفاعل على نسبة الوصول أو ال </a:t>
            </a:r>
            <a:r>
              <a:rPr lang="en-US" sz="3600" dirty="0">
                <a:solidFill>
                  <a:srgbClr val="002060"/>
                </a:solidFill>
              </a:rPr>
              <a:t>Reach </a:t>
            </a:r>
            <a:r>
              <a:rPr lang="ar-LB" sz="3600" dirty="0">
                <a:solidFill>
                  <a:srgbClr val="002060"/>
                </a:solidFill>
              </a:rPr>
              <a:t> وبهذا فكل ما ازداد تفاعل الناس مع مضمون ما، كل ما اتسعت رقعة وصول هذ االمضمون للناس على التايملاين الأساسي، أ ي في المكان الذي يتمكن فيه الناس من مشاهدة المضمون سواء على تويتر او انستجرام أوفايسبوك .</a:t>
            </a:r>
          </a:p>
          <a:p>
            <a:endParaRPr lang="en-US" dirty="0"/>
          </a:p>
        </p:txBody>
      </p:sp>
      <p:sp>
        <p:nvSpPr>
          <p:cNvPr id="4" name="Title 1">
            <a:extLst>
              <a:ext uri="{FF2B5EF4-FFF2-40B4-BE49-F238E27FC236}">
                <a16:creationId xmlns:a16="http://schemas.microsoft.com/office/drawing/2014/main" id="{C667566F-7142-4129-B617-7FC715243883}"/>
              </a:ext>
            </a:extLst>
          </p:cNvPr>
          <p:cNvSpPr txBox="1">
            <a:spLocks/>
          </p:cNvSpPr>
          <p:nvPr/>
        </p:nvSpPr>
        <p:spPr>
          <a:xfrm>
            <a:off x="6572250" y="996950"/>
            <a:ext cx="5619750" cy="928688"/>
          </a:xfrm>
          <a:prstGeom prst="rect">
            <a:avLst/>
          </a:prstGeom>
          <a:solidFill>
            <a:srgbClr val="002060"/>
          </a:solidFill>
        </p:spPr>
        <p:txBody>
          <a:bodyPr/>
          <a:lstStyle>
            <a:lvl1pPr algn="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ar-LB" sz="3200" b="1" dirty="0"/>
              <a:t>دلالات وسائل القياس </a:t>
            </a:r>
            <a:endParaRPr lang="en-US" sz="3200" dirty="0"/>
          </a:p>
        </p:txBody>
      </p:sp>
    </p:spTree>
    <p:extLst>
      <p:ext uri="{BB962C8B-B14F-4D97-AF65-F5344CB8AC3E}">
        <p14:creationId xmlns:p14="http://schemas.microsoft.com/office/powerpoint/2010/main" val="29748413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AB21A9-15AA-40E5-A0DD-FCA31F868369}"/>
              </a:ext>
            </a:extLst>
          </p:cNvPr>
          <p:cNvSpPr>
            <a:spLocks noGrp="1"/>
          </p:cNvSpPr>
          <p:nvPr>
            <p:ph idx="1"/>
          </p:nvPr>
        </p:nvSpPr>
        <p:spPr>
          <a:xfrm>
            <a:off x="838200" y="1639723"/>
            <a:ext cx="10515600" cy="4351338"/>
          </a:xfrm>
        </p:spPr>
        <p:txBody>
          <a:bodyPr>
            <a:normAutofit/>
          </a:bodyPr>
          <a:lstStyle/>
          <a:p>
            <a:pPr marL="0" indent="0" algn="ctr" rtl="1">
              <a:buNone/>
            </a:pPr>
            <a:r>
              <a:rPr lang="ar-LB" sz="3600" b="1" dirty="0">
                <a:solidFill>
                  <a:srgbClr val="002060"/>
                </a:solidFill>
              </a:rPr>
              <a:t>دعوة الى كل مستخدم لزيارة واستطلاع هذه المعايير أو   </a:t>
            </a:r>
            <a:r>
              <a:rPr lang="en-US" sz="3600" b="1" dirty="0">
                <a:solidFill>
                  <a:srgbClr val="002060"/>
                </a:solidFill>
              </a:rPr>
              <a:t>Metrics </a:t>
            </a:r>
            <a:r>
              <a:rPr lang="ar-LB" sz="3600" b="1" dirty="0">
                <a:solidFill>
                  <a:srgbClr val="002060"/>
                </a:solidFill>
              </a:rPr>
              <a:t>لأنها أساسية في عملية التواصل الاجتماعي ولأنها مدخل الى علم الاستراتيجية</a:t>
            </a:r>
            <a:endParaRPr lang="en-US" sz="3600" b="1" dirty="0"/>
          </a:p>
        </p:txBody>
      </p:sp>
      <p:pic>
        <p:nvPicPr>
          <p:cNvPr id="9" name="Picture 8">
            <a:extLst>
              <a:ext uri="{FF2B5EF4-FFF2-40B4-BE49-F238E27FC236}">
                <a16:creationId xmlns:a16="http://schemas.microsoft.com/office/drawing/2014/main" id="{B4D0162E-9F05-4627-8C40-34F05579C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76" y="3910610"/>
            <a:ext cx="11414234" cy="1546721"/>
          </a:xfrm>
          <a:prstGeom prst="rect">
            <a:avLst/>
          </a:prstGeom>
        </p:spPr>
      </p:pic>
    </p:spTree>
    <p:extLst>
      <p:ext uri="{BB962C8B-B14F-4D97-AF65-F5344CB8AC3E}">
        <p14:creationId xmlns:p14="http://schemas.microsoft.com/office/powerpoint/2010/main" val="17566128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89A1-7BA2-422A-8C7F-A7994EE3091B}"/>
              </a:ext>
            </a:extLst>
          </p:cNvPr>
          <p:cNvSpPr>
            <a:spLocks noGrp="1"/>
          </p:cNvSpPr>
          <p:nvPr>
            <p:ph type="title"/>
          </p:nvPr>
        </p:nvSpPr>
        <p:spPr>
          <a:xfrm>
            <a:off x="3867150" y="1033565"/>
            <a:ext cx="8324850" cy="929035"/>
          </a:xfrm>
          <a:solidFill>
            <a:srgbClr val="002060"/>
          </a:solidFill>
        </p:spPr>
        <p:txBody>
          <a:bodyPr/>
          <a:lstStyle/>
          <a:p>
            <a:r>
              <a:rPr lang="ar-LB" dirty="0">
                <a:solidFill>
                  <a:schemeClr val="bg1"/>
                </a:solidFill>
              </a:rPr>
              <a:t>نموذج برنامج دعم المجتمع المحلّي للقياس </a:t>
            </a:r>
            <a:endParaRPr lang="en-US" dirty="0">
              <a:solidFill>
                <a:schemeClr val="bg1"/>
              </a:solidFill>
            </a:endParaRPr>
          </a:p>
        </p:txBody>
      </p:sp>
      <p:pic>
        <p:nvPicPr>
          <p:cNvPr id="5" name="Content Placeholder 4">
            <a:extLst>
              <a:ext uri="{FF2B5EF4-FFF2-40B4-BE49-F238E27FC236}">
                <a16:creationId xmlns:a16="http://schemas.microsoft.com/office/drawing/2014/main" id="{7FE39483-E937-4BCF-9DB7-D8AA73DF77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985" y="2143575"/>
            <a:ext cx="11604430" cy="3942818"/>
          </a:xfrm>
        </p:spPr>
      </p:pic>
    </p:spTree>
    <p:extLst>
      <p:ext uri="{BB962C8B-B14F-4D97-AF65-F5344CB8AC3E}">
        <p14:creationId xmlns:p14="http://schemas.microsoft.com/office/powerpoint/2010/main" val="15733896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89A1-7BA2-422A-8C7F-A7994EE3091B}"/>
              </a:ext>
            </a:extLst>
          </p:cNvPr>
          <p:cNvSpPr>
            <a:spLocks noGrp="1"/>
          </p:cNvSpPr>
          <p:nvPr>
            <p:ph type="title"/>
          </p:nvPr>
        </p:nvSpPr>
        <p:spPr>
          <a:xfrm>
            <a:off x="2879834" y="1568813"/>
            <a:ext cx="9312166" cy="929035"/>
          </a:xfrm>
          <a:solidFill>
            <a:srgbClr val="002060"/>
          </a:solidFill>
        </p:spPr>
        <p:txBody>
          <a:bodyPr/>
          <a:lstStyle/>
          <a:p>
            <a:r>
              <a:rPr lang="ar-LB">
                <a:solidFill>
                  <a:schemeClr val="bg1"/>
                </a:solidFill>
              </a:rPr>
              <a:t>نموذج برنامج دعم المجتمع المحلّي للقياس </a:t>
            </a:r>
            <a:endParaRPr lang="en-US" dirty="0">
              <a:solidFill>
                <a:schemeClr val="bg1"/>
              </a:solidFill>
            </a:endParaRPr>
          </a:p>
        </p:txBody>
      </p:sp>
      <p:pic>
        <p:nvPicPr>
          <p:cNvPr id="7" name="Picture 6">
            <a:extLst>
              <a:ext uri="{FF2B5EF4-FFF2-40B4-BE49-F238E27FC236}">
                <a16:creationId xmlns:a16="http://schemas.microsoft.com/office/drawing/2014/main" id="{4AA61B79-6BC8-4681-BFFA-59DE07713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25" y="3191109"/>
            <a:ext cx="11275750" cy="2239927"/>
          </a:xfrm>
          <a:prstGeom prst="rect">
            <a:avLst/>
          </a:prstGeom>
        </p:spPr>
      </p:pic>
    </p:spTree>
    <p:extLst>
      <p:ext uri="{BB962C8B-B14F-4D97-AF65-F5344CB8AC3E}">
        <p14:creationId xmlns:p14="http://schemas.microsoft.com/office/powerpoint/2010/main" val="10082042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BEEB-E40C-4D39-B26E-4C525D368209}"/>
              </a:ext>
            </a:extLst>
          </p:cNvPr>
          <p:cNvSpPr>
            <a:spLocks noGrp="1"/>
          </p:cNvSpPr>
          <p:nvPr>
            <p:ph type="title"/>
          </p:nvPr>
        </p:nvSpPr>
        <p:spPr>
          <a:xfrm>
            <a:off x="5986670" y="473438"/>
            <a:ext cx="6205330" cy="1313948"/>
          </a:xfrm>
          <a:solidFill>
            <a:srgbClr val="002060"/>
          </a:solidFill>
        </p:spPr>
        <p:txBody>
          <a:bodyPr/>
          <a:lstStyle/>
          <a:p>
            <a:r>
              <a:rPr lang="ar-LB" b="1" dirty="0">
                <a:solidFill>
                  <a:schemeClr val="bg1"/>
                </a:solidFill>
              </a:rPr>
              <a:t>تحليل البيانات على وسائل التواصل الإجتماعية</a:t>
            </a:r>
            <a:endParaRPr lang="en-US" b="1" dirty="0">
              <a:solidFill>
                <a:schemeClr val="bg1"/>
              </a:solidFill>
            </a:endParaRPr>
          </a:p>
        </p:txBody>
      </p:sp>
      <p:pic>
        <p:nvPicPr>
          <p:cNvPr id="5" name="Picture 4">
            <a:extLst>
              <a:ext uri="{FF2B5EF4-FFF2-40B4-BE49-F238E27FC236}">
                <a16:creationId xmlns:a16="http://schemas.microsoft.com/office/drawing/2014/main" id="{EF565F98-8AFB-4292-A304-0E058FAE0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4" y="1787386"/>
            <a:ext cx="8528025" cy="4060964"/>
          </a:xfrm>
          <a:prstGeom prst="rect">
            <a:avLst/>
          </a:prstGeom>
        </p:spPr>
      </p:pic>
    </p:spTree>
    <p:extLst>
      <p:ext uri="{BB962C8B-B14F-4D97-AF65-F5344CB8AC3E}">
        <p14:creationId xmlns:p14="http://schemas.microsoft.com/office/powerpoint/2010/main" val="9050930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FB74-84E9-4EBF-AC3C-C07B44CD81FC}"/>
              </a:ext>
            </a:extLst>
          </p:cNvPr>
          <p:cNvSpPr>
            <a:spLocks noGrp="1"/>
          </p:cNvSpPr>
          <p:nvPr>
            <p:ph type="title"/>
          </p:nvPr>
        </p:nvSpPr>
        <p:spPr>
          <a:xfrm>
            <a:off x="5238750" y="654413"/>
            <a:ext cx="6953249" cy="755287"/>
          </a:xfrm>
          <a:solidFill>
            <a:srgbClr val="002060"/>
          </a:solidFill>
        </p:spPr>
        <p:txBody>
          <a:bodyPr/>
          <a:lstStyle/>
          <a:p>
            <a:r>
              <a:rPr lang="ar-LB" b="1" dirty="0">
                <a:solidFill>
                  <a:schemeClr val="bg1"/>
                </a:solidFill>
              </a:rPr>
              <a:t>تحديد أفضل أوقات النشر على مختلف الحسابات </a:t>
            </a:r>
            <a:endParaRPr lang="en-US" b="1" dirty="0">
              <a:solidFill>
                <a:schemeClr val="bg1"/>
              </a:solidFill>
            </a:endParaRPr>
          </a:p>
        </p:txBody>
      </p:sp>
      <p:pic>
        <p:nvPicPr>
          <p:cNvPr id="4" name="Picture 3">
            <a:extLst>
              <a:ext uri="{FF2B5EF4-FFF2-40B4-BE49-F238E27FC236}">
                <a16:creationId xmlns:a16="http://schemas.microsoft.com/office/drawing/2014/main" id="{925057F3-3E9A-4DC5-9BF5-6F5693DAD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075" y="1732307"/>
            <a:ext cx="3840636" cy="4253686"/>
          </a:xfrm>
          <a:prstGeom prst="rect">
            <a:avLst/>
          </a:prstGeom>
        </p:spPr>
      </p:pic>
      <p:pic>
        <p:nvPicPr>
          <p:cNvPr id="5" name="Picture 4">
            <a:extLst>
              <a:ext uri="{FF2B5EF4-FFF2-40B4-BE49-F238E27FC236}">
                <a16:creationId xmlns:a16="http://schemas.microsoft.com/office/drawing/2014/main" id="{6515CB66-D660-45C7-B573-E9185C85C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842" y="2179982"/>
            <a:ext cx="3833191" cy="1981200"/>
          </a:xfrm>
          <a:prstGeom prst="rect">
            <a:avLst/>
          </a:prstGeom>
        </p:spPr>
      </p:pic>
    </p:spTree>
    <p:extLst>
      <p:ext uri="{BB962C8B-B14F-4D97-AF65-F5344CB8AC3E}">
        <p14:creationId xmlns:p14="http://schemas.microsoft.com/office/powerpoint/2010/main" val="40304786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0E74-075D-43BB-AE3C-0390037D4334}"/>
              </a:ext>
            </a:extLst>
          </p:cNvPr>
          <p:cNvSpPr>
            <a:spLocks noGrp="1"/>
          </p:cNvSpPr>
          <p:nvPr>
            <p:ph type="title"/>
          </p:nvPr>
        </p:nvSpPr>
        <p:spPr>
          <a:xfrm>
            <a:off x="5267325" y="333167"/>
            <a:ext cx="6924674" cy="929035"/>
          </a:xfrm>
          <a:solidFill>
            <a:srgbClr val="002060"/>
          </a:solidFill>
        </p:spPr>
        <p:txBody>
          <a:bodyPr/>
          <a:lstStyle/>
          <a:p>
            <a:r>
              <a:rPr lang="ar-LB" b="1" dirty="0">
                <a:solidFill>
                  <a:schemeClr val="bg1"/>
                </a:solidFill>
              </a:rPr>
              <a:t>تحديد نوع المحتوى الأكثر تفاعلاً </a:t>
            </a:r>
            <a:endParaRPr lang="en-US" b="1" dirty="0">
              <a:solidFill>
                <a:schemeClr val="bg1"/>
              </a:solidFill>
            </a:endParaRPr>
          </a:p>
        </p:txBody>
      </p:sp>
      <p:pic>
        <p:nvPicPr>
          <p:cNvPr id="4" name="Content Placeholder 3">
            <a:extLst>
              <a:ext uri="{FF2B5EF4-FFF2-40B4-BE49-F238E27FC236}">
                <a16:creationId xmlns:a16="http://schemas.microsoft.com/office/drawing/2014/main" id="{5EE7A3F4-3A66-442A-8CE2-EC40B1AE4E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2919" y="1619250"/>
            <a:ext cx="4748812" cy="4305508"/>
          </a:xfrm>
          <a:prstGeom prst="rect">
            <a:avLst/>
          </a:prstGeom>
        </p:spPr>
      </p:pic>
    </p:spTree>
    <p:extLst>
      <p:ext uri="{BB962C8B-B14F-4D97-AF65-F5344CB8AC3E}">
        <p14:creationId xmlns:p14="http://schemas.microsoft.com/office/powerpoint/2010/main" val="39065926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YH\2014-07-13_1115.png">
            <a:extLst>
              <a:ext uri="{FF2B5EF4-FFF2-40B4-BE49-F238E27FC236}">
                <a16:creationId xmlns:a16="http://schemas.microsoft.com/office/drawing/2014/main" id="{24C1B32B-2C4C-4DE1-93FB-8B3D5518F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375" y="1354218"/>
            <a:ext cx="7421217" cy="508490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2FC65F3-1069-4639-AAC4-493BEC2EAC07}"/>
              </a:ext>
            </a:extLst>
          </p:cNvPr>
          <p:cNvSpPr>
            <a:spLocks noGrp="1"/>
          </p:cNvSpPr>
          <p:nvPr>
            <p:ph type="title"/>
          </p:nvPr>
        </p:nvSpPr>
        <p:spPr>
          <a:xfrm>
            <a:off x="5624720" y="843744"/>
            <a:ext cx="6567280" cy="729550"/>
          </a:xfrm>
          <a:solidFill>
            <a:srgbClr val="002060"/>
          </a:solidFill>
        </p:spPr>
        <p:txBody>
          <a:bodyPr/>
          <a:lstStyle/>
          <a:p>
            <a:r>
              <a:rPr lang="ar-LB" b="1" dirty="0">
                <a:solidFill>
                  <a:schemeClr val="bg1"/>
                </a:solidFill>
              </a:rPr>
              <a:t>تحديد نوع المحتوى الأكثر تفاعلاً </a:t>
            </a:r>
            <a:endParaRPr lang="en-US" b="1" dirty="0">
              <a:solidFill>
                <a:schemeClr val="bg1"/>
              </a:solidFill>
            </a:endParaRPr>
          </a:p>
        </p:txBody>
      </p:sp>
    </p:spTree>
    <p:extLst>
      <p:ext uri="{BB962C8B-B14F-4D97-AF65-F5344CB8AC3E}">
        <p14:creationId xmlns:p14="http://schemas.microsoft.com/office/powerpoint/2010/main" val="2075918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1B0A9F58-9274-412F-B4E6-A823704A74CD}"/>
              </a:ext>
            </a:extLst>
          </p:cNvPr>
          <p:cNvSpPr txBox="1">
            <a:spLocks noChangeArrowheads="1"/>
          </p:cNvSpPr>
          <p:nvPr/>
        </p:nvSpPr>
        <p:spPr bwMode="auto">
          <a:xfrm>
            <a:off x="139723" y="1850738"/>
            <a:ext cx="4781550" cy="427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ctr" rtl="1">
              <a:lnSpc>
                <a:spcPct val="150000"/>
              </a:lnSpc>
              <a:spcBef>
                <a:spcPct val="50000"/>
              </a:spcBef>
            </a:pPr>
            <a:r>
              <a:rPr lang="ar-LB" altLang="en-US" sz="2400" dirty="0">
                <a:solidFill>
                  <a:srgbClr val="002060"/>
                </a:solidFill>
              </a:rPr>
              <a:t>سيطرة الجمهور</a:t>
            </a:r>
            <a:endParaRPr lang="ar-SA" altLang="en-US" sz="2400" dirty="0">
              <a:solidFill>
                <a:srgbClr val="002060"/>
              </a:solidFill>
            </a:endParaRPr>
          </a:p>
          <a:p>
            <a:pPr algn="ctr" rtl="1">
              <a:lnSpc>
                <a:spcPct val="150000"/>
              </a:lnSpc>
              <a:spcBef>
                <a:spcPct val="50000"/>
              </a:spcBef>
            </a:pPr>
            <a:r>
              <a:rPr lang="ar-SA" altLang="en-US" sz="2400" dirty="0">
                <a:solidFill>
                  <a:srgbClr val="002060"/>
                </a:solidFill>
                <a:latin typeface="Calibri" panose="020F0502020204030204" pitchFamily="34" charset="0"/>
              </a:rPr>
              <a:t>وجهتان / أن تكون جزءا من محادثة </a:t>
            </a:r>
          </a:p>
          <a:p>
            <a:pPr algn="ctr" rtl="1">
              <a:lnSpc>
                <a:spcPct val="150000"/>
              </a:lnSpc>
              <a:spcBef>
                <a:spcPct val="50000"/>
              </a:spcBef>
            </a:pPr>
            <a:r>
              <a:rPr lang="en-GB" altLang="en-US" sz="2400" dirty="0">
                <a:solidFill>
                  <a:srgbClr val="002060"/>
                </a:solidFill>
                <a:latin typeface="Calibri" panose="020F0502020204030204" pitchFamily="34" charset="0"/>
              </a:rPr>
              <a:t> </a:t>
            </a:r>
            <a:r>
              <a:rPr lang="ar-SA" altLang="en-US" sz="2400" dirty="0">
                <a:solidFill>
                  <a:srgbClr val="002060"/>
                </a:solidFill>
                <a:latin typeface="Calibri" panose="020F0502020204030204" pitchFamily="34" charset="0"/>
              </a:rPr>
              <a:t>تكيف الرسالة / بيتا </a:t>
            </a:r>
            <a:r>
              <a:rPr lang="en-US" altLang="en-US" sz="2400" dirty="0">
                <a:solidFill>
                  <a:srgbClr val="002060"/>
                </a:solidFill>
                <a:latin typeface="Calibri" panose="020F0502020204030204" pitchFamily="34" charset="0"/>
              </a:rPr>
              <a:t>(beta)</a:t>
            </a:r>
            <a:endParaRPr lang="ar-SA" altLang="en-US" sz="2400" dirty="0">
              <a:solidFill>
                <a:srgbClr val="002060"/>
              </a:solidFill>
              <a:latin typeface="Calibri" panose="020F0502020204030204" pitchFamily="34" charset="0"/>
            </a:endParaRPr>
          </a:p>
          <a:p>
            <a:pPr algn="ctr" rtl="1">
              <a:lnSpc>
                <a:spcPct val="150000"/>
              </a:lnSpc>
              <a:spcBef>
                <a:spcPct val="50000"/>
              </a:spcBef>
            </a:pPr>
            <a:r>
              <a:rPr lang="ar-SA" altLang="en-US" sz="2400" dirty="0">
                <a:solidFill>
                  <a:srgbClr val="002060"/>
                </a:solidFill>
                <a:latin typeface="Calibri" panose="020F0502020204030204" pitchFamily="34" charset="0"/>
              </a:rPr>
              <a:t>ركز على الجمهور / قيمة مضافة </a:t>
            </a:r>
          </a:p>
          <a:p>
            <a:pPr algn="ctr" rtl="1">
              <a:lnSpc>
                <a:spcPct val="150000"/>
              </a:lnSpc>
              <a:spcBef>
                <a:spcPct val="50000"/>
              </a:spcBef>
            </a:pPr>
            <a:r>
              <a:rPr lang="ar-SA" altLang="en-US" sz="2400" dirty="0">
                <a:solidFill>
                  <a:srgbClr val="002060"/>
                </a:solidFill>
                <a:latin typeface="Calibri" panose="020F0502020204030204" pitchFamily="34" charset="0"/>
              </a:rPr>
              <a:t>تأثير، اشتراك </a:t>
            </a:r>
            <a:endParaRPr lang="en-GB" altLang="en-US" sz="2400" dirty="0">
              <a:solidFill>
                <a:srgbClr val="002060"/>
              </a:solidFill>
            </a:endParaRPr>
          </a:p>
          <a:p>
            <a:pPr algn="ctr" rtl="1">
              <a:lnSpc>
                <a:spcPct val="150000"/>
              </a:lnSpc>
              <a:spcBef>
                <a:spcPct val="50000"/>
              </a:spcBef>
            </a:pPr>
            <a:r>
              <a:rPr lang="ar-SA" altLang="en-US" sz="2400" dirty="0">
                <a:solidFill>
                  <a:srgbClr val="002060"/>
                </a:solidFill>
                <a:latin typeface="Calibri" panose="020F0502020204030204" pitchFamily="34" charset="0"/>
              </a:rPr>
              <a:t>المستخدم يضع المحتوى/ يشترك في وضعه </a:t>
            </a:r>
            <a:endParaRPr lang="en-GB" altLang="en-US" sz="2400" dirty="0">
              <a:solidFill>
                <a:srgbClr val="002060"/>
              </a:solidFill>
            </a:endParaRPr>
          </a:p>
        </p:txBody>
      </p:sp>
      <p:sp>
        <p:nvSpPr>
          <p:cNvPr id="5" name="Text Box 3">
            <a:extLst>
              <a:ext uri="{FF2B5EF4-FFF2-40B4-BE49-F238E27FC236}">
                <a16:creationId xmlns:a16="http://schemas.microsoft.com/office/drawing/2014/main" id="{83A4B372-18B6-4872-B507-35500922B4CC}"/>
              </a:ext>
            </a:extLst>
          </p:cNvPr>
          <p:cNvSpPr txBox="1">
            <a:spLocks noChangeArrowheads="1"/>
          </p:cNvSpPr>
          <p:nvPr/>
        </p:nvSpPr>
        <p:spPr bwMode="auto">
          <a:xfrm>
            <a:off x="7375522" y="1806001"/>
            <a:ext cx="4458216" cy="427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ctr" rtl="1">
              <a:lnSpc>
                <a:spcPct val="150000"/>
              </a:lnSpc>
              <a:spcBef>
                <a:spcPct val="50000"/>
              </a:spcBef>
            </a:pPr>
            <a:r>
              <a:rPr lang="ar-LB" altLang="en-US" sz="2400" dirty="0">
                <a:solidFill>
                  <a:srgbClr val="002060"/>
                </a:solidFill>
              </a:rPr>
              <a:t>سيطرة العلامة التجارية </a:t>
            </a:r>
            <a:endParaRPr lang="ar-SA" altLang="en-US" sz="2400" dirty="0">
              <a:solidFill>
                <a:srgbClr val="002060"/>
              </a:solidFill>
            </a:endParaRPr>
          </a:p>
          <a:p>
            <a:pPr algn="ctr" rtl="1">
              <a:lnSpc>
                <a:spcPct val="150000"/>
              </a:lnSpc>
              <a:spcBef>
                <a:spcPct val="50000"/>
              </a:spcBef>
            </a:pPr>
            <a:r>
              <a:rPr lang="ar-LB" altLang="en-US" sz="2400" dirty="0">
                <a:solidFill>
                  <a:srgbClr val="002060"/>
                </a:solidFill>
              </a:rPr>
              <a:t>وجهة واحدة / تسليم رسالة</a:t>
            </a:r>
            <a:endParaRPr lang="en-GB" altLang="en-US" sz="2400" dirty="0">
              <a:solidFill>
                <a:srgbClr val="002060"/>
              </a:solidFill>
            </a:endParaRPr>
          </a:p>
          <a:p>
            <a:pPr algn="ctr">
              <a:lnSpc>
                <a:spcPct val="150000"/>
              </a:lnSpc>
              <a:spcBef>
                <a:spcPct val="50000"/>
              </a:spcBef>
            </a:pPr>
            <a:r>
              <a:rPr lang="ar-LB" altLang="en-US" sz="2400" dirty="0">
                <a:solidFill>
                  <a:srgbClr val="002060"/>
                </a:solidFill>
              </a:rPr>
              <a:t>تكرار الرسالة</a:t>
            </a:r>
            <a:endParaRPr lang="en-GB" altLang="en-US" sz="2400" dirty="0">
              <a:solidFill>
                <a:srgbClr val="002060"/>
              </a:solidFill>
            </a:endParaRPr>
          </a:p>
          <a:p>
            <a:pPr algn="ctr">
              <a:lnSpc>
                <a:spcPct val="150000"/>
              </a:lnSpc>
              <a:spcBef>
                <a:spcPct val="50000"/>
              </a:spcBef>
            </a:pPr>
            <a:r>
              <a:rPr lang="ar-LB" altLang="en-US" sz="2400" dirty="0">
                <a:solidFill>
                  <a:srgbClr val="002060"/>
                </a:solidFill>
              </a:rPr>
              <a:t>ركز على العلامة التجارية </a:t>
            </a:r>
            <a:endParaRPr lang="ar-SA" altLang="en-US" sz="2400" dirty="0">
              <a:solidFill>
                <a:srgbClr val="002060"/>
              </a:solidFill>
            </a:endParaRPr>
          </a:p>
          <a:p>
            <a:pPr algn="ctr">
              <a:lnSpc>
                <a:spcPct val="150000"/>
              </a:lnSpc>
              <a:spcBef>
                <a:spcPct val="50000"/>
              </a:spcBef>
            </a:pPr>
            <a:r>
              <a:rPr lang="ar-LB" altLang="en-US" sz="2400" dirty="0">
                <a:solidFill>
                  <a:srgbClr val="002060"/>
                </a:solidFill>
              </a:rPr>
              <a:t>تعليم </a:t>
            </a:r>
            <a:endParaRPr lang="ar-SA" altLang="en-US" sz="2400" dirty="0">
              <a:solidFill>
                <a:srgbClr val="002060"/>
              </a:solidFill>
            </a:endParaRPr>
          </a:p>
          <a:p>
            <a:pPr algn="ctr">
              <a:lnSpc>
                <a:spcPct val="150000"/>
              </a:lnSpc>
              <a:spcBef>
                <a:spcPct val="50000"/>
              </a:spcBef>
            </a:pPr>
            <a:r>
              <a:rPr lang="ar-LB" altLang="en-US" sz="2400" dirty="0">
                <a:solidFill>
                  <a:srgbClr val="002060"/>
                </a:solidFill>
              </a:rPr>
              <a:t>المنظمة تضع المحتوى </a:t>
            </a:r>
            <a:endParaRPr lang="en-GB" altLang="en-US" sz="2400" dirty="0">
              <a:solidFill>
                <a:srgbClr val="002060"/>
              </a:solidFill>
            </a:endParaRPr>
          </a:p>
        </p:txBody>
      </p:sp>
      <p:sp>
        <p:nvSpPr>
          <p:cNvPr id="6" name="Text Box 4">
            <a:extLst>
              <a:ext uri="{FF2B5EF4-FFF2-40B4-BE49-F238E27FC236}">
                <a16:creationId xmlns:a16="http://schemas.microsoft.com/office/drawing/2014/main" id="{CA1D878B-7C24-4A9F-9E24-DF8F2A413FFA}"/>
              </a:ext>
            </a:extLst>
          </p:cNvPr>
          <p:cNvSpPr txBox="1">
            <a:spLocks noChangeArrowheads="1"/>
          </p:cNvSpPr>
          <p:nvPr/>
        </p:nvSpPr>
        <p:spPr bwMode="auto">
          <a:xfrm>
            <a:off x="638175" y="1237388"/>
            <a:ext cx="3946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ctr" rtl="1">
              <a:spcBef>
                <a:spcPct val="50000"/>
              </a:spcBef>
            </a:pPr>
            <a:r>
              <a:rPr lang="ar-LB" altLang="en-US" sz="3200" b="1" dirty="0">
                <a:solidFill>
                  <a:srgbClr val="002060"/>
                </a:solidFill>
              </a:rPr>
              <a:t>وسائل الإعلام الاجتماعية </a:t>
            </a:r>
            <a:endParaRPr lang="en-GB" altLang="en-US" sz="3200" b="1" dirty="0">
              <a:solidFill>
                <a:srgbClr val="002060"/>
              </a:solidFill>
            </a:endParaRPr>
          </a:p>
        </p:txBody>
      </p:sp>
      <p:sp>
        <p:nvSpPr>
          <p:cNvPr id="7" name="Text Box 5">
            <a:extLst>
              <a:ext uri="{FF2B5EF4-FFF2-40B4-BE49-F238E27FC236}">
                <a16:creationId xmlns:a16="http://schemas.microsoft.com/office/drawing/2014/main" id="{D00EDDF1-7817-4B2C-AF10-DD7C847FB40C}"/>
              </a:ext>
            </a:extLst>
          </p:cNvPr>
          <p:cNvSpPr txBox="1">
            <a:spLocks noChangeArrowheads="1"/>
          </p:cNvSpPr>
          <p:nvPr/>
        </p:nvSpPr>
        <p:spPr bwMode="auto">
          <a:xfrm>
            <a:off x="8410574" y="1237388"/>
            <a:ext cx="3590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ctr" rtl="1">
              <a:spcBef>
                <a:spcPct val="50000"/>
              </a:spcBef>
            </a:pPr>
            <a:r>
              <a:rPr lang="ar-LB" altLang="en-US" sz="3200" b="1" dirty="0">
                <a:solidFill>
                  <a:srgbClr val="002060"/>
                </a:solidFill>
              </a:rPr>
              <a:t>وسائل الإعلام التقليدية </a:t>
            </a:r>
            <a:endParaRPr lang="en-GB" altLang="en-US" sz="3200" b="1" dirty="0">
              <a:solidFill>
                <a:srgbClr val="002060"/>
              </a:solidFill>
            </a:endParaRPr>
          </a:p>
        </p:txBody>
      </p:sp>
      <p:sp>
        <p:nvSpPr>
          <p:cNvPr id="8" name="Rectangle 46">
            <a:extLst>
              <a:ext uri="{FF2B5EF4-FFF2-40B4-BE49-F238E27FC236}">
                <a16:creationId xmlns:a16="http://schemas.microsoft.com/office/drawing/2014/main" id="{F55B4BEE-46B3-4E43-B96E-636376D6AD5D}"/>
              </a:ext>
            </a:extLst>
          </p:cNvPr>
          <p:cNvSpPr txBox="1">
            <a:spLocks noChangeArrowheads="1"/>
          </p:cNvSpPr>
          <p:nvPr/>
        </p:nvSpPr>
        <p:spPr bwMode="auto">
          <a:xfrm>
            <a:off x="8118531" y="169574"/>
            <a:ext cx="4019494" cy="992476"/>
          </a:xfrm>
          <a:prstGeom prst="rect">
            <a:avLst/>
          </a:prstGeom>
          <a:solidFill>
            <a:srgbClr val="002060"/>
          </a:solidFill>
          <a:ln>
            <a:noFill/>
          </a:ln>
        </p:spPr>
        <p:txBody>
          <a:bodyPr anchor="ct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eaLnBrk="1" hangingPunct="1"/>
            <a:r>
              <a:rPr lang="ar-LB" altLang="en-US" sz="4000" b="1" dirty="0">
                <a:solidFill>
                  <a:schemeClr val="bg1"/>
                </a:solidFill>
                <a:latin typeface="Gill Sans MT" panose="020B0502020104020203" pitchFamily="34" charset="0"/>
                <a:cs typeface="Arial" panose="020B0604020202020204" pitchFamily="34" charset="0"/>
              </a:rPr>
              <a:t>الفرق</a:t>
            </a:r>
            <a:endParaRPr lang="en-US" altLang="en-US" sz="4000" b="1" dirty="0">
              <a:solidFill>
                <a:schemeClr val="bg1"/>
              </a:solidFill>
              <a:latin typeface="Gill Sans MT" panose="020B0502020104020203"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E292A70A-B0DB-4CD6-B94D-1940C2CEA86E}"/>
              </a:ext>
            </a:extLst>
          </p:cNvPr>
          <p:cNvCxnSpPr>
            <a:cxnSpLocks/>
          </p:cNvCxnSpPr>
          <p:nvPr/>
        </p:nvCxnSpPr>
        <p:spPr>
          <a:xfrm flipH="1">
            <a:off x="4591050" y="2232725"/>
            <a:ext cx="368617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56AB71C-8101-4C3A-8136-036FFAA1F5A5}"/>
              </a:ext>
            </a:extLst>
          </p:cNvPr>
          <p:cNvCxnSpPr>
            <a:cxnSpLocks/>
          </p:cNvCxnSpPr>
          <p:nvPr/>
        </p:nvCxnSpPr>
        <p:spPr>
          <a:xfrm flipH="1">
            <a:off x="4514849" y="3642425"/>
            <a:ext cx="368617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1BE3ED-DB36-46BE-BF25-620E42D2C978}"/>
              </a:ext>
            </a:extLst>
          </p:cNvPr>
          <p:cNvCxnSpPr>
            <a:cxnSpLocks/>
          </p:cNvCxnSpPr>
          <p:nvPr/>
        </p:nvCxnSpPr>
        <p:spPr>
          <a:xfrm flipH="1">
            <a:off x="4514849" y="2970025"/>
            <a:ext cx="368617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7619F9-DA23-4DF4-AB23-FEA044FB13B3}"/>
              </a:ext>
            </a:extLst>
          </p:cNvPr>
          <p:cNvCxnSpPr>
            <a:cxnSpLocks/>
          </p:cNvCxnSpPr>
          <p:nvPr/>
        </p:nvCxnSpPr>
        <p:spPr>
          <a:xfrm flipH="1">
            <a:off x="4591050" y="4970275"/>
            <a:ext cx="368617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F5168D2-27DA-4E68-BEED-2C2E7289AC55}"/>
              </a:ext>
            </a:extLst>
          </p:cNvPr>
          <p:cNvCxnSpPr>
            <a:cxnSpLocks/>
          </p:cNvCxnSpPr>
          <p:nvPr/>
        </p:nvCxnSpPr>
        <p:spPr>
          <a:xfrm flipH="1">
            <a:off x="4584700" y="4375850"/>
            <a:ext cx="368617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06CF5D-B890-409E-A7E4-30127301F838}"/>
              </a:ext>
            </a:extLst>
          </p:cNvPr>
          <p:cNvCxnSpPr>
            <a:cxnSpLocks/>
          </p:cNvCxnSpPr>
          <p:nvPr/>
        </p:nvCxnSpPr>
        <p:spPr>
          <a:xfrm flipH="1">
            <a:off x="4724400" y="5837050"/>
            <a:ext cx="355282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8153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YH\2014-07-13_1115_001.png">
            <a:extLst>
              <a:ext uri="{FF2B5EF4-FFF2-40B4-BE49-F238E27FC236}">
                <a16:creationId xmlns:a16="http://schemas.microsoft.com/office/drawing/2014/main" id="{6C5E58D3-195D-4E68-B20D-077A21C69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470026"/>
            <a:ext cx="7620627" cy="44295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3A0DA4C-1CFF-4ECC-8126-323810D15B22}"/>
              </a:ext>
            </a:extLst>
          </p:cNvPr>
          <p:cNvSpPr>
            <a:spLocks noGrp="1"/>
          </p:cNvSpPr>
          <p:nvPr>
            <p:ph type="title"/>
          </p:nvPr>
        </p:nvSpPr>
        <p:spPr>
          <a:xfrm>
            <a:off x="4248150" y="657226"/>
            <a:ext cx="7874000" cy="812800"/>
          </a:xfrm>
          <a:solidFill>
            <a:srgbClr val="002060"/>
          </a:solidFill>
        </p:spPr>
        <p:txBody>
          <a:bodyPr>
            <a:normAutofit/>
          </a:bodyPr>
          <a:lstStyle/>
          <a:p>
            <a:r>
              <a:rPr lang="ar-LB" b="1" dirty="0">
                <a:solidFill>
                  <a:schemeClr val="bg1"/>
                </a:solidFill>
              </a:rPr>
              <a:t>تحديد نوع المحتوى الأكثر تفاعلا" </a:t>
            </a:r>
            <a:endParaRPr lang="en-US" b="1" dirty="0">
              <a:solidFill>
                <a:schemeClr val="bg1"/>
              </a:solidFill>
            </a:endParaRPr>
          </a:p>
        </p:txBody>
      </p:sp>
    </p:spTree>
    <p:extLst>
      <p:ext uri="{BB962C8B-B14F-4D97-AF65-F5344CB8AC3E}">
        <p14:creationId xmlns:p14="http://schemas.microsoft.com/office/powerpoint/2010/main" val="16543585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9009F3-0B7B-4FE0-B7D1-AEBAC4F3B979}"/>
              </a:ext>
            </a:extLst>
          </p:cNvPr>
          <p:cNvSpPr>
            <a:spLocks noGrp="1"/>
          </p:cNvSpPr>
          <p:nvPr>
            <p:ph idx="1"/>
          </p:nvPr>
        </p:nvSpPr>
        <p:spPr>
          <a:xfrm>
            <a:off x="838200" y="2668589"/>
            <a:ext cx="10515600" cy="1515786"/>
          </a:xfrm>
        </p:spPr>
        <p:txBody>
          <a:bodyPr/>
          <a:lstStyle/>
          <a:p>
            <a:pPr marL="0" indent="0" algn="ctr" rtl="1">
              <a:buNone/>
            </a:pPr>
            <a:r>
              <a:rPr lang="ar-SA" sz="4000" b="1" dirty="0">
                <a:solidFill>
                  <a:srgbClr val="002060"/>
                </a:solidFill>
                <a:cs typeface="+mn-cs"/>
              </a:rPr>
              <a:t>الإعلانات والمؤثرين وسفراء العلامة التجارية  </a:t>
            </a:r>
            <a:br>
              <a:rPr lang="en-US" dirty="0"/>
            </a:br>
            <a:endParaRPr lang="en-US" dirty="0"/>
          </a:p>
        </p:txBody>
      </p:sp>
    </p:spTree>
    <p:extLst>
      <p:ext uri="{BB962C8B-B14F-4D97-AF65-F5344CB8AC3E}">
        <p14:creationId xmlns:p14="http://schemas.microsoft.com/office/powerpoint/2010/main" val="18529792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DB8CFEDA-62DD-4C04-AE2F-D3EE3F1F7DC0}"/>
              </a:ext>
            </a:extLst>
          </p:cNvPr>
          <p:cNvSpPr txBox="1">
            <a:spLocks/>
          </p:cNvSpPr>
          <p:nvPr/>
        </p:nvSpPr>
        <p:spPr>
          <a:xfrm>
            <a:off x="3091070" y="557783"/>
            <a:ext cx="8531586" cy="457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ar-SA" sz="4000" b="1" dirty="0">
                <a:solidFill>
                  <a:schemeClr val="accent1">
                    <a:lumMod val="75000"/>
                  </a:schemeClr>
                </a:solidFill>
                <a:cs typeface="+mj-cs"/>
              </a:rPr>
              <a:t>المؤثر</a:t>
            </a:r>
            <a:r>
              <a:rPr lang="ar-LB" sz="4000" b="1" dirty="0">
                <a:solidFill>
                  <a:schemeClr val="accent1">
                    <a:lumMod val="75000"/>
                  </a:schemeClr>
                </a:solidFill>
                <a:cs typeface="+mj-cs"/>
              </a:rPr>
              <a:t>ون</a:t>
            </a:r>
            <a:r>
              <a:rPr lang="ar-SA" sz="4000" b="1" dirty="0">
                <a:solidFill>
                  <a:schemeClr val="accent1">
                    <a:lumMod val="75000"/>
                  </a:schemeClr>
                </a:solidFill>
                <a:cs typeface="+mj-cs"/>
              </a:rPr>
              <a:t> وسفراء العلامة التجارية</a:t>
            </a:r>
            <a:endParaRPr lang="en-US" sz="4000" dirty="0">
              <a:solidFill>
                <a:schemeClr val="accent1">
                  <a:lumMod val="75000"/>
                </a:schemeClr>
              </a:solidFill>
              <a:cs typeface="+mj-cs"/>
            </a:endParaRPr>
          </a:p>
        </p:txBody>
      </p:sp>
      <p:sp>
        <p:nvSpPr>
          <p:cNvPr id="5" name="Title 1">
            <a:extLst>
              <a:ext uri="{FF2B5EF4-FFF2-40B4-BE49-F238E27FC236}">
                <a16:creationId xmlns:a16="http://schemas.microsoft.com/office/drawing/2014/main" id="{7F46AB20-E24B-47A4-A7E3-350B1F3827D4}"/>
              </a:ext>
            </a:extLst>
          </p:cNvPr>
          <p:cNvSpPr txBox="1">
            <a:spLocks/>
          </p:cNvSpPr>
          <p:nvPr/>
        </p:nvSpPr>
        <p:spPr>
          <a:xfrm>
            <a:off x="0" y="1647865"/>
            <a:ext cx="12192000" cy="1713185"/>
          </a:xfrm>
          <a:prstGeom prst="rect">
            <a:avLst/>
          </a:prstGeom>
          <a:solidFill>
            <a:srgbClr val="002060"/>
          </a:solidFill>
        </p:spPr>
        <p:txBody>
          <a:bodyPr>
            <a:normAutofit fontScale="25000" lnSpcReduction="20000"/>
          </a:bodyPr>
          <a:lst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a:lstStyle>
          <a:p>
            <a:pPr algn="r" rtl="1"/>
            <a:r>
              <a:rPr lang="ar-LB" sz="11200" b="0" dirty="0">
                <a:solidFill>
                  <a:schemeClr val="bg1"/>
                </a:solidFill>
                <a:latin typeface="Tahoma" panose="020B0604030504040204" pitchFamily="34" charset="0"/>
                <a:ea typeface="Tahoma" panose="020B0604030504040204" pitchFamily="34" charset="0"/>
                <a:cs typeface="Tahoma" panose="020B0604030504040204" pitchFamily="34" charset="0"/>
              </a:rPr>
              <a:t>المؤثرون هم الأشخاص الذين تمكنوا من بناء الثقة بمرور الوقت. ومع ذلك، </a:t>
            </a:r>
            <a:endParaRPr lang="en-US" sz="1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143000" indent="-1143000" algn="r" rtl="1">
              <a:buFont typeface="Arial" panose="020B0604020202020204" pitchFamily="34" charset="0"/>
              <a:buChar char="•"/>
            </a:pPr>
            <a:endParaRPr lang="en-US" sz="1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ar-LB" sz="11200" b="0" dirty="0">
                <a:solidFill>
                  <a:schemeClr val="bg1"/>
                </a:solidFill>
                <a:latin typeface="Tahoma" panose="020B0604030504040204" pitchFamily="34" charset="0"/>
                <a:ea typeface="Tahoma" panose="020B0604030504040204" pitchFamily="34" charset="0"/>
                <a:cs typeface="Tahoma" panose="020B0604030504040204" pitchFamily="34" charset="0"/>
              </a:rPr>
              <a:t>يجب</a:t>
            </a:r>
            <a:r>
              <a:rPr lang="en-US" sz="11200" b="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ar-LB" sz="11200" b="0" dirty="0">
                <a:solidFill>
                  <a:schemeClr val="bg1"/>
                </a:solidFill>
                <a:latin typeface="Tahoma" panose="020B0604030504040204" pitchFamily="34" charset="0"/>
                <a:ea typeface="Tahoma" panose="020B0604030504040204" pitchFamily="34" charset="0"/>
                <a:cs typeface="Tahoma" panose="020B0604030504040204" pitchFamily="34" charset="0"/>
              </a:rPr>
              <a:t>على المؤثرين على وسائل التواصل الاجتماعي اختيار المنتجات التي يقومون</a:t>
            </a:r>
            <a:endParaRPr lang="en-US" sz="1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endParaRPr lang="en-US" sz="1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ar-LB" sz="11200" b="0" dirty="0">
                <a:solidFill>
                  <a:schemeClr val="bg1"/>
                </a:solidFill>
                <a:latin typeface="Tahoma" panose="020B0604030504040204" pitchFamily="34" charset="0"/>
                <a:ea typeface="Tahoma" panose="020B0604030504040204" pitchFamily="34" charset="0"/>
                <a:cs typeface="Tahoma" panose="020B0604030504040204" pitchFamily="34" charset="0"/>
              </a:rPr>
              <a:t> بتسويقها بحكمة. لأن تجربة العملاء السيئة قد تؤثر على ثقتهم في هذا المؤثر.</a:t>
            </a:r>
            <a:endParaRPr lang="en-US" sz="1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endParaRPr lang="en-US" sz="11200" b="0" dirty="0">
              <a:solidFill>
                <a:srgbClr val="134985"/>
              </a:solidFill>
              <a:latin typeface="Tahoma" panose="020B0604030504040204" pitchFamily="34" charset="0"/>
              <a:ea typeface="Tahoma" panose="020B0604030504040204" pitchFamily="34" charset="0"/>
              <a:cs typeface="Tahoma" panose="020B0604030504040204" pitchFamily="34" charset="0"/>
            </a:endParaRPr>
          </a:p>
          <a:p>
            <a:pPr marL="457200" indent="-457200" algn="ctr" rtl="1">
              <a:buFont typeface="Arial" panose="020B0604020202020204" pitchFamily="34" charset="0"/>
              <a:buChar char="•"/>
            </a:pPr>
            <a:endParaRPr lang="ar-LB" sz="2800" b="0" dirty="0">
              <a:solidFill>
                <a:srgbClr val="134985"/>
              </a:solidFill>
            </a:endParaRPr>
          </a:p>
          <a:p>
            <a:pPr marL="457200" indent="-457200" algn="r" rtl="1">
              <a:buFont typeface="Arial" panose="020B0604020202020204" pitchFamily="34" charset="0"/>
              <a:buChar char="•"/>
            </a:pPr>
            <a:endParaRPr lang="ar-LB" sz="2800" b="0" dirty="0">
              <a:solidFill>
                <a:srgbClr val="134985"/>
              </a:solidFill>
            </a:endParaRPr>
          </a:p>
        </p:txBody>
      </p:sp>
      <p:sp>
        <p:nvSpPr>
          <p:cNvPr id="6" name="TextBox 5">
            <a:extLst>
              <a:ext uri="{FF2B5EF4-FFF2-40B4-BE49-F238E27FC236}">
                <a16:creationId xmlns:a16="http://schemas.microsoft.com/office/drawing/2014/main" id="{84753831-79EE-4991-860B-69DF4C9727D7}"/>
              </a:ext>
            </a:extLst>
          </p:cNvPr>
          <p:cNvSpPr txBox="1"/>
          <p:nvPr/>
        </p:nvSpPr>
        <p:spPr>
          <a:xfrm>
            <a:off x="0" y="3755393"/>
            <a:ext cx="12192000" cy="1969770"/>
          </a:xfrm>
          <a:prstGeom prst="rect">
            <a:avLst/>
          </a:prstGeom>
          <a:solidFill>
            <a:srgbClr val="002060"/>
          </a:solidFill>
        </p:spPr>
        <p:txBody>
          <a:bodyPr wrap="square" rtlCol="0">
            <a:spAutoFit/>
          </a:bodyPr>
          <a:lstStyle/>
          <a:p>
            <a:pPr algn="r" rtl="1"/>
            <a:r>
              <a:rPr lang="ar-LB" sz="2800" dirty="0">
                <a:solidFill>
                  <a:schemeClr val="bg1"/>
                </a:solidFill>
                <a:latin typeface="Tahoma" panose="020B0604030504040204" pitchFamily="34" charset="0"/>
                <a:ea typeface="Tahoma" panose="020B0604030504040204" pitchFamily="34" charset="0"/>
                <a:cs typeface="+mj-cs"/>
              </a:rPr>
              <a:t>سفراء العلامة التجارية هم الأشخاص الذين يمثلون علامة تجارية في</a:t>
            </a:r>
            <a:endParaRPr lang="en-US" sz="2800" dirty="0">
              <a:solidFill>
                <a:schemeClr val="bg1"/>
              </a:solidFill>
              <a:latin typeface="Tahoma" panose="020B0604030504040204" pitchFamily="34" charset="0"/>
              <a:ea typeface="Tahoma" panose="020B0604030504040204" pitchFamily="34" charset="0"/>
              <a:cs typeface="+mj-cs"/>
            </a:endParaRPr>
          </a:p>
          <a:p>
            <a:pPr algn="r" rtl="1"/>
            <a:r>
              <a:rPr lang="ar-LB" sz="2800" dirty="0">
                <a:solidFill>
                  <a:schemeClr val="bg1"/>
                </a:solidFill>
                <a:latin typeface="Tahoma" panose="020B0604030504040204" pitchFamily="34" charset="0"/>
                <a:ea typeface="Tahoma" panose="020B0604030504040204" pitchFamily="34" charset="0"/>
                <a:cs typeface="+mj-cs"/>
              </a:rPr>
              <a:t> توجه</a:t>
            </a:r>
            <a:r>
              <a:rPr lang="en-US" sz="2800" dirty="0">
                <a:solidFill>
                  <a:schemeClr val="bg1"/>
                </a:solidFill>
                <a:latin typeface="Tahoma" panose="020B0604030504040204" pitchFamily="34" charset="0"/>
                <a:ea typeface="Tahoma" panose="020B0604030504040204" pitchFamily="34" charset="0"/>
                <a:cs typeface="+mj-cs"/>
              </a:rPr>
              <a:t> </a:t>
            </a:r>
            <a:r>
              <a:rPr lang="ar-LB" sz="2800" dirty="0">
                <a:solidFill>
                  <a:schemeClr val="bg1"/>
                </a:solidFill>
                <a:latin typeface="Tahoma" panose="020B0604030504040204" pitchFamily="34" charset="0"/>
                <a:ea typeface="Tahoma" panose="020B0604030504040204" pitchFamily="34" charset="0"/>
                <a:cs typeface="+mj-cs"/>
              </a:rPr>
              <a:t>إيجابي ويساعدون على زيادة الوعي بالعلامة التجارية ومبيعاتها. هم </a:t>
            </a:r>
            <a:endParaRPr lang="en-US" sz="2800" dirty="0">
              <a:solidFill>
                <a:schemeClr val="bg1"/>
              </a:solidFill>
              <a:latin typeface="Tahoma" panose="020B0604030504040204" pitchFamily="34" charset="0"/>
              <a:ea typeface="Tahoma" panose="020B0604030504040204" pitchFamily="34" charset="0"/>
              <a:cs typeface="+mj-cs"/>
            </a:endParaRPr>
          </a:p>
          <a:p>
            <a:pPr algn="r" rtl="1"/>
            <a:r>
              <a:rPr lang="ar-LB" sz="2800" dirty="0">
                <a:solidFill>
                  <a:schemeClr val="bg1"/>
                </a:solidFill>
                <a:latin typeface="Tahoma" panose="020B0604030504040204" pitchFamily="34" charset="0"/>
                <a:ea typeface="Tahoma" panose="020B0604030504040204" pitchFamily="34" charset="0"/>
                <a:cs typeface="+mj-cs"/>
              </a:rPr>
              <a:t>المتحدثون</a:t>
            </a:r>
            <a:r>
              <a:rPr lang="en-US" sz="2800" dirty="0">
                <a:solidFill>
                  <a:schemeClr val="bg1"/>
                </a:solidFill>
                <a:latin typeface="Tahoma" panose="020B0604030504040204" pitchFamily="34" charset="0"/>
                <a:ea typeface="Tahoma" panose="020B0604030504040204" pitchFamily="34" charset="0"/>
                <a:cs typeface="+mj-cs"/>
              </a:rPr>
              <a:t> </a:t>
            </a:r>
            <a:r>
              <a:rPr lang="ar-LB" sz="2800" dirty="0">
                <a:solidFill>
                  <a:schemeClr val="bg1"/>
                </a:solidFill>
                <a:latin typeface="Tahoma" panose="020B0604030504040204" pitchFamily="34" charset="0"/>
                <a:ea typeface="Tahoma" panose="020B0604030504040204" pitchFamily="34" charset="0"/>
                <a:cs typeface="+mj-cs"/>
              </a:rPr>
              <a:t>الإيجابيون أو قادة الرأي أو المؤثِّرون المجتمعيون، لتعزيز مبيعات المنتج أو الخدمة</a:t>
            </a:r>
            <a:r>
              <a:rPr lang="en-US" sz="2800" dirty="0">
                <a:solidFill>
                  <a:schemeClr val="bg1"/>
                </a:solidFill>
                <a:latin typeface="Tahoma" panose="020B0604030504040204" pitchFamily="34" charset="0"/>
                <a:ea typeface="Tahoma" panose="020B0604030504040204" pitchFamily="34" charset="0"/>
                <a:cs typeface="+mj-cs"/>
              </a:rPr>
              <a:t> </a:t>
            </a:r>
            <a:r>
              <a:rPr lang="ar-LB" sz="2800" dirty="0">
                <a:solidFill>
                  <a:schemeClr val="bg1"/>
                </a:solidFill>
                <a:latin typeface="Tahoma" panose="020B0604030504040204" pitchFamily="34" charset="0"/>
                <a:ea typeface="Tahoma" panose="020B0604030504040204" pitchFamily="34" charset="0"/>
                <a:cs typeface="+mj-cs"/>
              </a:rPr>
              <a:t>وخلق الوعي بالعلامة التجارية</a:t>
            </a:r>
            <a:endParaRPr lang="en-US" sz="2800" dirty="0">
              <a:solidFill>
                <a:schemeClr val="bg1"/>
              </a:solidFill>
              <a:latin typeface="Tahoma" panose="020B0604030504040204" pitchFamily="34" charset="0"/>
              <a:ea typeface="Tahoma" panose="020B0604030504040204" pitchFamily="34" charset="0"/>
              <a:cs typeface="+mj-cs"/>
            </a:endParaRPr>
          </a:p>
          <a:p>
            <a:pPr algn="r" rtl="1"/>
            <a:endParaRPr lang="en-US" sz="1000" dirty="0"/>
          </a:p>
        </p:txBody>
      </p:sp>
    </p:spTree>
    <p:extLst>
      <p:ext uri="{BB962C8B-B14F-4D97-AF65-F5344CB8AC3E}">
        <p14:creationId xmlns:p14="http://schemas.microsoft.com/office/powerpoint/2010/main" val="27817595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5EC198F-0B94-4E76-8ED3-87767D892AA9}"/>
              </a:ext>
            </a:extLst>
          </p:cNvPr>
          <p:cNvSpPr txBox="1">
            <a:spLocks/>
          </p:cNvSpPr>
          <p:nvPr/>
        </p:nvSpPr>
        <p:spPr>
          <a:xfrm>
            <a:off x="282946" y="1409597"/>
            <a:ext cx="6905406" cy="4932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LB" dirty="0">
                <a:solidFill>
                  <a:srgbClr val="134985"/>
                </a:solidFill>
                <a:cs typeface="+mj-cs"/>
              </a:rPr>
              <a:t>- نتأثر جميعًا بالأشخاص الذين نثق بهم</a:t>
            </a:r>
          </a:p>
          <a:p>
            <a:pPr algn="r" rtl="1"/>
            <a:r>
              <a:rPr lang="ar-LB" dirty="0">
                <a:solidFill>
                  <a:srgbClr val="134985"/>
                </a:solidFill>
                <a:cs typeface="+mj-cs"/>
              </a:rPr>
              <a:t>- إن المؤثرين الصغار هم مستقبل التسويق الرقمي بسبب العلاقة الشخصية التي تربطهم بجمهورهم </a:t>
            </a:r>
            <a:r>
              <a:rPr lang="en-US" dirty="0">
                <a:solidFill>
                  <a:srgbClr val="134985"/>
                </a:solidFill>
                <a:cs typeface="+mj-cs"/>
              </a:rPr>
              <a:t>FORBES</a:t>
            </a:r>
          </a:p>
          <a:p>
            <a:pPr algn="r" rtl="1"/>
            <a:r>
              <a:rPr lang="ar-LB" dirty="0">
                <a:solidFill>
                  <a:srgbClr val="134985"/>
                </a:solidFill>
                <a:cs typeface="+mj-cs"/>
              </a:rPr>
              <a:t>- حملات المؤثرين تمكننا من الوصول إلى الجمهور المستهدف، أو زيادة الوعي بالعلامة التجارية، أو زيادة المبيعات.</a:t>
            </a:r>
          </a:p>
          <a:p>
            <a:pPr algn="r" rtl="1"/>
            <a:r>
              <a:rPr lang="ar-LB" dirty="0">
                <a:solidFill>
                  <a:srgbClr val="134985"/>
                </a:solidFill>
                <a:cs typeface="+mj-cs"/>
              </a:rPr>
              <a:t>- إنهم منشئو محتوى ورواة قصص جيدون يتفاعل معهم الأشخاص</a:t>
            </a:r>
          </a:p>
          <a:p>
            <a:pPr algn="r" rtl="1"/>
            <a:r>
              <a:rPr lang="ar-LB" dirty="0">
                <a:solidFill>
                  <a:srgbClr val="134985"/>
                </a:solidFill>
                <a:cs typeface="+mj-cs"/>
              </a:rPr>
              <a:t>- لديهم تقنيات متعددة لزيادة المبيعات وحركة المرور للعلامات التجارية</a:t>
            </a:r>
            <a:endParaRPr lang="en-US" dirty="0">
              <a:solidFill>
                <a:srgbClr val="134985"/>
              </a:solidFill>
              <a:cs typeface="+mj-cs"/>
            </a:endParaRPr>
          </a:p>
        </p:txBody>
      </p:sp>
      <p:sp>
        <p:nvSpPr>
          <p:cNvPr id="5" name="Title 3">
            <a:extLst>
              <a:ext uri="{FF2B5EF4-FFF2-40B4-BE49-F238E27FC236}">
                <a16:creationId xmlns:a16="http://schemas.microsoft.com/office/drawing/2014/main" id="{21F850B0-DCA7-4C13-894A-435B3180EE5B}"/>
              </a:ext>
            </a:extLst>
          </p:cNvPr>
          <p:cNvSpPr>
            <a:spLocks noGrp="1"/>
          </p:cNvSpPr>
          <p:nvPr>
            <p:ph type="title"/>
          </p:nvPr>
        </p:nvSpPr>
        <p:spPr>
          <a:xfrm>
            <a:off x="3687417" y="469862"/>
            <a:ext cx="5993296" cy="457201"/>
          </a:xfrm>
        </p:spPr>
        <p:txBody>
          <a:bodyPr>
            <a:normAutofit fontScale="90000"/>
          </a:bodyPr>
          <a:lstStyle/>
          <a:p>
            <a:r>
              <a:rPr lang="ar-LB" sz="4000" b="1" dirty="0">
                <a:solidFill>
                  <a:srgbClr val="134985"/>
                </a:solidFill>
                <a:cs typeface="+mj-cs"/>
              </a:rPr>
              <a:t>لماذا </a:t>
            </a:r>
            <a:r>
              <a:rPr lang="ar-LB" sz="4400" b="1" dirty="0">
                <a:solidFill>
                  <a:srgbClr val="134985"/>
                </a:solidFill>
                <a:cs typeface="+mj-cs"/>
              </a:rPr>
              <a:t>المؤثرين</a:t>
            </a:r>
            <a:r>
              <a:rPr lang="ar-LB" sz="4000" b="1" dirty="0">
                <a:solidFill>
                  <a:srgbClr val="134985"/>
                </a:solidFill>
                <a:cs typeface="+mj-cs"/>
              </a:rPr>
              <a:t>؟ </a:t>
            </a:r>
            <a:endParaRPr lang="en-US" sz="4000" b="1" dirty="0">
              <a:solidFill>
                <a:srgbClr val="134985"/>
              </a:solidFill>
              <a:cs typeface="+mj-cs"/>
            </a:endParaRPr>
          </a:p>
        </p:txBody>
      </p:sp>
      <p:pic>
        <p:nvPicPr>
          <p:cNvPr id="6" name="Picture Placeholder 5">
            <a:extLst>
              <a:ext uri="{FF2B5EF4-FFF2-40B4-BE49-F238E27FC236}">
                <a16:creationId xmlns:a16="http://schemas.microsoft.com/office/drawing/2014/main" id="{13DCCC3A-DD1A-429E-B616-C38BEC38204C}"/>
              </a:ext>
            </a:extLst>
          </p:cNvPr>
          <p:cNvPicPr>
            <a:picLocks noChangeAspect="1"/>
          </p:cNvPicPr>
          <p:nvPr/>
        </p:nvPicPr>
        <p:blipFill>
          <a:blip r:embed="rId2"/>
          <a:srcRect l="16035" r="16035"/>
          <a:stretch>
            <a:fillRect/>
          </a:stretch>
        </p:blipFill>
        <p:spPr>
          <a:xfrm>
            <a:off x="7451109" y="1284221"/>
            <a:ext cx="4740891" cy="4646716"/>
          </a:xfrm>
          <a:prstGeom prst="rect">
            <a:avLst/>
          </a:prstGeom>
        </p:spPr>
      </p:pic>
    </p:spTree>
    <p:extLst>
      <p:ext uri="{BB962C8B-B14F-4D97-AF65-F5344CB8AC3E}">
        <p14:creationId xmlns:p14="http://schemas.microsoft.com/office/powerpoint/2010/main" val="31522717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482F9FE8-DF21-4F41-9293-2D78B8994B6D}"/>
              </a:ext>
            </a:extLst>
          </p:cNvPr>
          <p:cNvSpPr txBox="1">
            <a:spLocks/>
          </p:cNvSpPr>
          <p:nvPr/>
        </p:nvSpPr>
        <p:spPr>
          <a:xfrm>
            <a:off x="3572055" y="509438"/>
            <a:ext cx="8193656" cy="494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ar-LB" sz="4000" b="1" dirty="0">
                <a:solidFill>
                  <a:schemeClr val="accent1">
                    <a:lumMod val="75000"/>
                  </a:schemeClr>
                </a:solidFill>
                <a:cs typeface="+mj-cs"/>
              </a:rPr>
              <a:t>الطرق الشائعة التي يستخدمها المؤثرون</a:t>
            </a:r>
            <a:endParaRPr lang="en-US" sz="4000" dirty="0">
              <a:solidFill>
                <a:schemeClr val="accent1">
                  <a:lumMod val="75000"/>
                </a:schemeClr>
              </a:solidFill>
              <a:cs typeface="+mj-cs"/>
            </a:endParaRPr>
          </a:p>
        </p:txBody>
      </p:sp>
      <p:pic>
        <p:nvPicPr>
          <p:cNvPr id="5" name="Picture Placeholder 9">
            <a:extLst>
              <a:ext uri="{FF2B5EF4-FFF2-40B4-BE49-F238E27FC236}">
                <a16:creationId xmlns:a16="http://schemas.microsoft.com/office/drawing/2014/main" id="{9EFA94D7-584B-4546-8A65-5A46BDB5FD73}"/>
              </a:ext>
            </a:extLst>
          </p:cNvPr>
          <p:cNvPicPr>
            <a:picLocks noChangeAspect="1"/>
          </p:cNvPicPr>
          <p:nvPr/>
        </p:nvPicPr>
        <p:blipFill>
          <a:blip r:embed="rId2"/>
          <a:srcRect t="4241" b="4241"/>
          <a:stretch>
            <a:fillRect/>
          </a:stretch>
        </p:blipFill>
        <p:spPr>
          <a:xfrm>
            <a:off x="927723" y="1508496"/>
            <a:ext cx="3157267" cy="2915729"/>
          </a:xfrm>
          <a:prstGeom prst="rect">
            <a:avLst/>
          </a:prstGeom>
        </p:spPr>
      </p:pic>
      <p:pic>
        <p:nvPicPr>
          <p:cNvPr id="6" name="Picture Placeholder 11">
            <a:extLst>
              <a:ext uri="{FF2B5EF4-FFF2-40B4-BE49-F238E27FC236}">
                <a16:creationId xmlns:a16="http://schemas.microsoft.com/office/drawing/2014/main" id="{D50FC143-D593-4713-AFC2-5644963BEDBE}"/>
              </a:ext>
            </a:extLst>
          </p:cNvPr>
          <p:cNvPicPr>
            <a:picLocks noChangeAspect="1"/>
          </p:cNvPicPr>
          <p:nvPr/>
        </p:nvPicPr>
        <p:blipFill>
          <a:blip r:embed="rId3"/>
          <a:srcRect l="227" r="227"/>
          <a:stretch>
            <a:fillRect/>
          </a:stretch>
        </p:blipFill>
        <p:spPr>
          <a:xfrm>
            <a:off x="4511616" y="1508497"/>
            <a:ext cx="3157267" cy="2915729"/>
          </a:xfrm>
          <a:prstGeom prst="rect">
            <a:avLst/>
          </a:prstGeom>
        </p:spPr>
      </p:pic>
      <p:pic>
        <p:nvPicPr>
          <p:cNvPr id="7" name="Picture Placeholder 13">
            <a:extLst>
              <a:ext uri="{FF2B5EF4-FFF2-40B4-BE49-F238E27FC236}">
                <a16:creationId xmlns:a16="http://schemas.microsoft.com/office/drawing/2014/main" id="{CFD6F476-A8DB-4DED-80D9-32E7AE80AC0F}"/>
              </a:ext>
            </a:extLst>
          </p:cNvPr>
          <p:cNvPicPr>
            <a:picLocks noChangeAspect="1"/>
          </p:cNvPicPr>
          <p:nvPr/>
        </p:nvPicPr>
        <p:blipFill>
          <a:blip r:embed="rId4"/>
          <a:srcRect t="2229" b="2229"/>
          <a:stretch>
            <a:fillRect/>
          </a:stretch>
        </p:blipFill>
        <p:spPr>
          <a:xfrm>
            <a:off x="8364623" y="1508498"/>
            <a:ext cx="3157267" cy="2915729"/>
          </a:xfrm>
          <a:prstGeom prst="rect">
            <a:avLst/>
          </a:prstGeom>
        </p:spPr>
      </p:pic>
      <p:sp>
        <p:nvSpPr>
          <p:cNvPr id="8" name="Text Placeholder 5">
            <a:extLst>
              <a:ext uri="{FF2B5EF4-FFF2-40B4-BE49-F238E27FC236}">
                <a16:creationId xmlns:a16="http://schemas.microsoft.com/office/drawing/2014/main" id="{5FA2A976-1B2A-4574-B040-A73985B7A5A7}"/>
              </a:ext>
            </a:extLst>
          </p:cNvPr>
          <p:cNvSpPr txBox="1">
            <a:spLocks/>
          </p:cNvSpPr>
          <p:nvPr/>
        </p:nvSpPr>
        <p:spPr>
          <a:xfrm>
            <a:off x="823635" y="4534308"/>
            <a:ext cx="3161963" cy="1630392"/>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LB" b="1" dirty="0">
                <a:solidFill>
                  <a:srgbClr val="134985"/>
                </a:solidFill>
                <a:cs typeface="+mj-cs"/>
              </a:rPr>
              <a:t>الهدايا:</a:t>
            </a:r>
            <a:r>
              <a:rPr lang="ar-LB" dirty="0">
                <a:solidFill>
                  <a:srgbClr val="134985"/>
                </a:solidFill>
                <a:cs typeface="+mj-cs"/>
              </a:rPr>
              <a:t> ترسل العلامات التجارية منتجات للمؤثرين وتنظم مسابقة مع متابعيها. هذا يؤدي لزيادة انتشار العلامة التجارية والمنتجات.</a:t>
            </a:r>
          </a:p>
          <a:p>
            <a:endParaRPr lang="en-US" dirty="0"/>
          </a:p>
        </p:txBody>
      </p:sp>
      <p:sp>
        <p:nvSpPr>
          <p:cNvPr id="9" name="Text Placeholder 6">
            <a:extLst>
              <a:ext uri="{FF2B5EF4-FFF2-40B4-BE49-F238E27FC236}">
                <a16:creationId xmlns:a16="http://schemas.microsoft.com/office/drawing/2014/main" id="{ECD95128-7C2F-4674-8F6C-FCD126F35B6E}"/>
              </a:ext>
            </a:extLst>
          </p:cNvPr>
          <p:cNvSpPr txBox="1">
            <a:spLocks/>
          </p:cNvSpPr>
          <p:nvPr/>
        </p:nvSpPr>
        <p:spPr>
          <a:xfrm>
            <a:off x="4520242" y="4534308"/>
            <a:ext cx="3161963" cy="16303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LB" sz="2400" b="1" dirty="0">
                <a:solidFill>
                  <a:srgbClr val="134985"/>
                </a:solidFill>
                <a:cs typeface="+mj-cs"/>
              </a:rPr>
              <a:t>محتوى الفيديو</a:t>
            </a:r>
            <a:r>
              <a:rPr lang="ar-LB" b="1" dirty="0">
                <a:solidFill>
                  <a:srgbClr val="134985"/>
                </a:solidFill>
                <a:cs typeface="+mj-cs"/>
              </a:rPr>
              <a:t>:</a:t>
            </a:r>
            <a:r>
              <a:rPr lang="ar-LB" sz="2400" dirty="0">
                <a:solidFill>
                  <a:srgbClr val="134985"/>
                </a:solidFill>
                <a:cs typeface="+mj-cs"/>
              </a:rPr>
              <a:t> يستخدم المؤثرون محتوى فيديو حواري يجذب متابعيهم</a:t>
            </a:r>
            <a:r>
              <a:rPr lang="ar-LB" dirty="0">
                <a:solidFill>
                  <a:srgbClr val="134985"/>
                </a:solidFill>
                <a:cs typeface="+mj-cs"/>
              </a:rPr>
              <a:t>.</a:t>
            </a:r>
          </a:p>
          <a:p>
            <a:endParaRPr lang="en-US" dirty="0"/>
          </a:p>
        </p:txBody>
      </p:sp>
      <p:sp>
        <p:nvSpPr>
          <p:cNvPr id="10" name="Text Placeholder 7">
            <a:extLst>
              <a:ext uri="{FF2B5EF4-FFF2-40B4-BE49-F238E27FC236}">
                <a16:creationId xmlns:a16="http://schemas.microsoft.com/office/drawing/2014/main" id="{8A92D88D-7A7F-4510-B81B-85813669DF04}"/>
              </a:ext>
            </a:extLst>
          </p:cNvPr>
          <p:cNvSpPr txBox="1">
            <a:spLocks/>
          </p:cNvSpPr>
          <p:nvPr/>
        </p:nvSpPr>
        <p:spPr>
          <a:xfrm>
            <a:off x="8117457" y="4535808"/>
            <a:ext cx="3165894" cy="163039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LB" sz="2600" b="1" dirty="0">
                <a:solidFill>
                  <a:srgbClr val="134985"/>
                </a:solidFill>
                <a:cs typeface="+mj-cs"/>
              </a:rPr>
              <a:t>المنشورات</a:t>
            </a:r>
            <a:r>
              <a:rPr lang="ar-LB" b="1" dirty="0">
                <a:solidFill>
                  <a:srgbClr val="134985"/>
                </a:solidFill>
                <a:cs typeface="+mj-cs"/>
              </a:rPr>
              <a:t> الإعلانية:</a:t>
            </a:r>
            <a:r>
              <a:rPr lang="ar-LB" dirty="0">
                <a:solidFill>
                  <a:srgbClr val="134985"/>
                </a:solidFill>
                <a:cs typeface="+mj-cs"/>
              </a:rPr>
              <a:t> </a:t>
            </a:r>
            <a:r>
              <a:rPr lang="ar-LB" sz="2600" dirty="0">
                <a:solidFill>
                  <a:srgbClr val="134985"/>
                </a:solidFill>
                <a:cs typeface="+mj-cs"/>
              </a:rPr>
              <a:t>يقوم المؤثرون بالترويج للمنتجات والخدمات من خلال المنشورات الإعلانية.</a:t>
            </a:r>
          </a:p>
          <a:p>
            <a:endParaRPr lang="en-US" dirty="0"/>
          </a:p>
        </p:txBody>
      </p:sp>
      <p:sp>
        <p:nvSpPr>
          <p:cNvPr id="11" name="Subtitle 1">
            <a:extLst>
              <a:ext uri="{FF2B5EF4-FFF2-40B4-BE49-F238E27FC236}">
                <a16:creationId xmlns:a16="http://schemas.microsoft.com/office/drawing/2014/main" id="{DF6FDA2E-94F0-4820-868D-3BEDF19F5823}"/>
              </a:ext>
            </a:extLst>
          </p:cNvPr>
          <p:cNvSpPr txBox="1">
            <a:spLocks/>
          </p:cNvSpPr>
          <p:nvPr/>
        </p:nvSpPr>
        <p:spPr>
          <a:xfrm>
            <a:off x="113571" y="6274782"/>
            <a:ext cx="11254794" cy="323616"/>
          </a:xfrm>
          <a:prstGeom prst="rect">
            <a:avLst/>
          </a:prstGeom>
        </p:spPr>
        <p:txBody>
          <a:bodyPr>
            <a:noAutofit/>
          </a:bodyPr>
          <a:lstStyle>
            <a:lvl1pPr marL="0" indent="0" algn="ctr" defTabSz="914400" rtl="1"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800" dirty="0"/>
              <a:t>https://www.itcan.co/ar/blog/social-media-influencers-and-their-impact-on-brands</a:t>
            </a:r>
            <a:r>
              <a:rPr lang="en-US" dirty="0"/>
              <a:t>/</a:t>
            </a:r>
          </a:p>
        </p:txBody>
      </p:sp>
    </p:spTree>
    <p:extLst>
      <p:ext uri="{BB962C8B-B14F-4D97-AF65-F5344CB8AC3E}">
        <p14:creationId xmlns:p14="http://schemas.microsoft.com/office/powerpoint/2010/main" val="16579368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B68F5-612F-4FFC-8647-8F1398ABE163}"/>
              </a:ext>
            </a:extLst>
          </p:cNvPr>
          <p:cNvSpPr>
            <a:spLocks noGrp="1"/>
          </p:cNvSpPr>
          <p:nvPr>
            <p:ph type="title"/>
          </p:nvPr>
        </p:nvSpPr>
        <p:spPr>
          <a:xfrm>
            <a:off x="569343" y="755180"/>
            <a:ext cx="11053314" cy="457201"/>
          </a:xfrm>
        </p:spPr>
        <p:txBody>
          <a:bodyPr>
            <a:noAutofit/>
          </a:bodyPr>
          <a:lstStyle/>
          <a:p>
            <a:r>
              <a:rPr lang="ar-LB" sz="4000" b="1" dirty="0">
                <a:solidFill>
                  <a:srgbClr val="134985"/>
                </a:solidFill>
                <a:cs typeface="+mj-cs"/>
              </a:rPr>
              <a:t>الإعلان على فيسبوك</a:t>
            </a:r>
            <a:endParaRPr lang="en-US" sz="4000" b="1" dirty="0">
              <a:solidFill>
                <a:srgbClr val="134985"/>
              </a:solidFill>
              <a:cs typeface="+mj-cs"/>
            </a:endParaRPr>
          </a:p>
        </p:txBody>
      </p:sp>
      <p:pic>
        <p:nvPicPr>
          <p:cNvPr id="5" name="Picture 2" descr="C:\Users\User\Desktop\Facebook.jpg">
            <a:extLst>
              <a:ext uri="{FF2B5EF4-FFF2-40B4-BE49-F238E27FC236}">
                <a16:creationId xmlns:a16="http://schemas.microsoft.com/office/drawing/2014/main" id="{A874F00B-6816-46D7-9A20-E989DD966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641" y="1580444"/>
            <a:ext cx="5213131" cy="50315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922211D-1152-475D-BF4C-E3F4D0733869}"/>
              </a:ext>
            </a:extLst>
          </p:cNvPr>
          <p:cNvSpPr/>
          <p:nvPr/>
        </p:nvSpPr>
        <p:spPr>
          <a:xfrm>
            <a:off x="0" y="2635969"/>
            <a:ext cx="6576201" cy="2677656"/>
          </a:xfrm>
          <a:prstGeom prst="rect">
            <a:avLst/>
          </a:prstGeom>
        </p:spPr>
        <p:txBody>
          <a:bodyPr wrap="square">
            <a:spAutoFit/>
          </a:bodyPr>
          <a:lstStyle/>
          <a:p>
            <a:pPr algn="r"/>
            <a:r>
              <a:rPr lang="ar-LB" sz="2800" dirty="0">
                <a:solidFill>
                  <a:srgbClr val="134985"/>
                </a:solidFill>
                <a:latin typeface="Tajawal"/>
                <a:cs typeface="+mj-cs"/>
              </a:rPr>
              <a:t>استخدام الإعلانات في فيسبوك واحدة من أكثر الطرق الفعالة للوصول إلى الجمهور الموجود، والزبائن المحتملين.</a:t>
            </a:r>
          </a:p>
          <a:p>
            <a:pPr algn="r"/>
            <a:r>
              <a:rPr lang="ar-LB" sz="2800" dirty="0">
                <a:solidFill>
                  <a:srgbClr val="134985"/>
                </a:solidFill>
                <a:latin typeface="Tajawal"/>
                <a:cs typeface="+mj-cs"/>
              </a:rPr>
              <a:t>الآن يوجد في ما يقارب من 2 مليار مستخدم، فهو منصة رائدة في الإعلام الاجتماعي.</a:t>
            </a:r>
            <a:endParaRPr lang="ar-LB" sz="2800" b="0" i="0" dirty="0">
              <a:solidFill>
                <a:srgbClr val="134985"/>
              </a:solidFill>
              <a:effectLst/>
              <a:latin typeface="Tajawal"/>
              <a:cs typeface="+mj-cs"/>
            </a:endParaRPr>
          </a:p>
        </p:txBody>
      </p:sp>
    </p:spTree>
    <p:extLst>
      <p:ext uri="{BB962C8B-B14F-4D97-AF65-F5344CB8AC3E}">
        <p14:creationId xmlns:p14="http://schemas.microsoft.com/office/powerpoint/2010/main" val="10884801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A10CAC-DAC0-414F-9BA3-4D1026BC1A55}"/>
              </a:ext>
            </a:extLst>
          </p:cNvPr>
          <p:cNvPicPr>
            <a:picLocks noChangeAspect="1"/>
          </p:cNvPicPr>
          <p:nvPr/>
        </p:nvPicPr>
        <p:blipFill>
          <a:blip r:embed="rId2"/>
          <a:stretch>
            <a:fillRect/>
          </a:stretch>
        </p:blipFill>
        <p:spPr>
          <a:xfrm>
            <a:off x="3553006" y="1213386"/>
            <a:ext cx="8054756" cy="4431227"/>
          </a:xfrm>
          <a:prstGeom prst="rect">
            <a:avLst/>
          </a:prstGeom>
        </p:spPr>
      </p:pic>
    </p:spTree>
    <p:extLst>
      <p:ext uri="{BB962C8B-B14F-4D97-AF65-F5344CB8AC3E}">
        <p14:creationId xmlns:p14="http://schemas.microsoft.com/office/powerpoint/2010/main" val="19716824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E78D7-A26F-4F9F-914C-5051D5BB7DBF}"/>
              </a:ext>
            </a:extLst>
          </p:cNvPr>
          <p:cNvSpPr>
            <a:spLocks noGrp="1"/>
          </p:cNvSpPr>
          <p:nvPr>
            <p:ph idx="1"/>
          </p:nvPr>
        </p:nvSpPr>
        <p:spPr>
          <a:xfrm>
            <a:off x="642773" y="1539875"/>
            <a:ext cx="11088414" cy="4351338"/>
          </a:xfrm>
          <a:solidFill>
            <a:srgbClr val="002060"/>
          </a:solidFill>
        </p:spPr>
        <p:txBody>
          <a:bodyPr>
            <a:normAutofit/>
          </a:bodyPr>
          <a:lstStyle/>
          <a:p>
            <a:pPr marL="0" indent="0" algn="ctr" rtl="1">
              <a:buNone/>
            </a:pPr>
            <a:r>
              <a:rPr lang="ar-LB" sz="4400" b="1" dirty="0">
                <a:solidFill>
                  <a:schemeClr val="bg1"/>
                </a:solidFill>
              </a:rPr>
              <a:t>إﻧﺸﺎء ﺳﯿﺎﺳﺎت واﺿﺤﺔ </a:t>
            </a:r>
          </a:p>
          <a:p>
            <a:pPr marL="0" indent="0" algn="ctr" rtl="1">
              <a:buNone/>
            </a:pPr>
            <a:r>
              <a:rPr lang="ar-LB" sz="4400" b="1" dirty="0">
                <a:solidFill>
                  <a:schemeClr val="bg1"/>
                </a:solidFill>
              </a:rPr>
              <a:t>ﻟﻄﺮﯾﻘﺔ اﺳﺘﺨﺪام وﺳﺎﺋﻞ اﻟﺘﻮاﺻﻞ اﻻﺟﺗﻣﺎﻋﻲ</a:t>
            </a:r>
            <a:endParaRPr lang="en-US" sz="4400" dirty="0">
              <a:solidFill>
                <a:schemeClr val="bg1"/>
              </a:solidFill>
            </a:endParaRPr>
          </a:p>
        </p:txBody>
      </p:sp>
    </p:spTree>
    <p:extLst>
      <p:ext uri="{BB962C8B-B14F-4D97-AF65-F5344CB8AC3E}">
        <p14:creationId xmlns:p14="http://schemas.microsoft.com/office/powerpoint/2010/main" val="25818411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C75D-1424-44ED-880D-25C111E6308B}"/>
              </a:ext>
            </a:extLst>
          </p:cNvPr>
          <p:cNvSpPr>
            <a:spLocks noGrp="1"/>
          </p:cNvSpPr>
          <p:nvPr>
            <p:ph type="title"/>
          </p:nvPr>
        </p:nvSpPr>
        <p:spPr>
          <a:xfrm>
            <a:off x="6096000" y="1188373"/>
            <a:ext cx="6071695" cy="1526252"/>
          </a:xfrm>
          <a:solidFill>
            <a:srgbClr val="002060"/>
          </a:solidFill>
        </p:spPr>
        <p:txBody>
          <a:bodyPr/>
          <a:lstStyle/>
          <a:p>
            <a:r>
              <a:rPr lang="ar-LB" b="1" dirty="0">
                <a:solidFill>
                  <a:schemeClr val="bg1"/>
                </a:solidFill>
              </a:rPr>
              <a:t>إنشاء سياسات واضحة لطريقة استخدام وسائل الإعلام الاجتماعية</a:t>
            </a:r>
            <a:endParaRPr lang="en-US" dirty="0">
              <a:solidFill>
                <a:schemeClr val="bg1"/>
              </a:solidFill>
            </a:endParaRPr>
          </a:p>
        </p:txBody>
      </p:sp>
      <p:sp>
        <p:nvSpPr>
          <p:cNvPr id="3" name="Content Placeholder 2">
            <a:extLst>
              <a:ext uri="{FF2B5EF4-FFF2-40B4-BE49-F238E27FC236}">
                <a16:creationId xmlns:a16="http://schemas.microsoft.com/office/drawing/2014/main" id="{FF95DCD4-70D1-4F89-A1B6-EC60B38FDDA3}"/>
              </a:ext>
            </a:extLst>
          </p:cNvPr>
          <p:cNvSpPr>
            <a:spLocks noGrp="1"/>
          </p:cNvSpPr>
          <p:nvPr>
            <p:ph idx="1"/>
          </p:nvPr>
        </p:nvSpPr>
        <p:spPr>
          <a:xfrm>
            <a:off x="6120305" y="2714625"/>
            <a:ext cx="6071695" cy="3219450"/>
          </a:xfrm>
        </p:spPr>
        <p:txBody>
          <a:bodyPr>
            <a:normAutofit/>
          </a:bodyPr>
          <a:lstStyle/>
          <a:p>
            <a:pPr algn="r" rtl="1"/>
            <a:r>
              <a:rPr lang="ar-LB" sz="2800" dirty="0">
                <a:solidFill>
                  <a:srgbClr val="002060"/>
                </a:solidFill>
              </a:rPr>
              <a:t>سياسة وسائل الإعلام الاجتماعية هي وثيقة تتضمن كيف ينبغي على المنظمة/البلدية</a:t>
            </a:r>
            <a:endParaRPr lang="en-US" sz="2800" dirty="0">
              <a:solidFill>
                <a:srgbClr val="002060"/>
              </a:solidFill>
            </a:endParaRPr>
          </a:p>
          <a:p>
            <a:pPr marL="0" indent="0" algn="r" rtl="1">
              <a:buNone/>
            </a:pPr>
            <a:r>
              <a:rPr lang="ar-LB" sz="2800" dirty="0">
                <a:solidFill>
                  <a:srgbClr val="002060"/>
                </a:solidFill>
              </a:rPr>
              <a:t> والأعضاء تحديد سلوكهم على الإنترنت</a:t>
            </a:r>
          </a:p>
          <a:p>
            <a:pPr algn="r" rtl="1"/>
            <a:r>
              <a:rPr lang="ar-LB" sz="2800" dirty="0">
                <a:solidFill>
                  <a:srgbClr val="002060"/>
                </a:solidFill>
              </a:rPr>
              <a:t>من الذين سيكون لهم دور في الموافقة على محتوى وسائل التواصل الاجتماعية، وإنشائها، وصيانتها، وإدارتها. </a:t>
            </a:r>
            <a:endParaRPr lang="en-US" sz="2800" dirty="0">
              <a:solidFill>
                <a:srgbClr val="002060"/>
              </a:solidFill>
            </a:endParaRPr>
          </a:p>
        </p:txBody>
      </p:sp>
      <p:sp>
        <p:nvSpPr>
          <p:cNvPr id="4" name="TextBox 3">
            <a:extLst>
              <a:ext uri="{FF2B5EF4-FFF2-40B4-BE49-F238E27FC236}">
                <a16:creationId xmlns:a16="http://schemas.microsoft.com/office/drawing/2014/main" id="{7B2B94FF-68FC-4C56-858F-0E1851DDE989}"/>
              </a:ext>
            </a:extLst>
          </p:cNvPr>
          <p:cNvSpPr txBox="1"/>
          <p:nvPr/>
        </p:nvSpPr>
        <p:spPr>
          <a:xfrm>
            <a:off x="295275" y="2362200"/>
            <a:ext cx="3981450" cy="2554545"/>
          </a:xfrm>
          <a:prstGeom prst="rect">
            <a:avLst/>
          </a:prstGeom>
          <a:solidFill>
            <a:schemeClr val="bg1">
              <a:lumMod val="50000"/>
            </a:schemeClr>
          </a:solidFill>
        </p:spPr>
        <p:txBody>
          <a:bodyPr wrap="square" rtlCol="0">
            <a:spAutoFit/>
          </a:bodyPr>
          <a:lstStyle/>
          <a:p>
            <a:pPr algn="ctr"/>
            <a:r>
              <a:rPr lang="ar-LB" sz="3200" dirty="0">
                <a:solidFill>
                  <a:schemeClr val="bg1"/>
                </a:solidFill>
              </a:rPr>
              <a:t>يمكن للمسؤول الإعلامي في المنظمة/البلدية او اي شخص بموقع المسؤولية ان يقوم بتحضير هذه الوثيقة بموافقة الأعضاء</a:t>
            </a:r>
            <a:endParaRPr lang="en-US" sz="3200" dirty="0">
              <a:solidFill>
                <a:schemeClr val="bg1"/>
              </a:solidFill>
            </a:endParaRPr>
          </a:p>
        </p:txBody>
      </p:sp>
    </p:spTree>
    <p:extLst>
      <p:ext uri="{BB962C8B-B14F-4D97-AF65-F5344CB8AC3E}">
        <p14:creationId xmlns:p14="http://schemas.microsoft.com/office/powerpoint/2010/main" val="14281758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9B8E9A-3266-40B8-B263-E7EED8BAA426}"/>
              </a:ext>
            </a:extLst>
          </p:cNvPr>
          <p:cNvSpPr>
            <a:spLocks noGrp="1"/>
          </p:cNvSpPr>
          <p:nvPr>
            <p:ph idx="1"/>
          </p:nvPr>
        </p:nvSpPr>
        <p:spPr/>
        <p:txBody>
          <a:bodyPr>
            <a:normAutofit lnSpcReduction="10000"/>
          </a:bodyPr>
          <a:lstStyle/>
          <a:p>
            <a:pPr algn="r" rtl="1"/>
            <a:r>
              <a:rPr lang="ar-LB" dirty="0">
                <a:solidFill>
                  <a:srgbClr val="002060"/>
                </a:solidFill>
              </a:rPr>
              <a:t> المحتوى الجيد والنبرة والصوت والأسلو ب أمور تج عل الصفحة متميز ة عن غيرها مما قد يجذب الجمهور اليها أو قد ينبذها.</a:t>
            </a:r>
            <a:endParaRPr lang="en-US" dirty="0">
              <a:solidFill>
                <a:srgbClr val="002060"/>
              </a:solidFill>
            </a:endParaRPr>
          </a:p>
          <a:p>
            <a:pPr marL="0" indent="0" algn="r" rtl="1">
              <a:buNone/>
            </a:pPr>
            <a:endParaRPr lang="ar-LB" dirty="0">
              <a:solidFill>
                <a:srgbClr val="002060"/>
              </a:solidFill>
            </a:endParaRPr>
          </a:p>
          <a:p>
            <a:pPr algn="r" rtl="1"/>
            <a:r>
              <a:rPr lang="ar-LB" dirty="0">
                <a:solidFill>
                  <a:srgbClr val="002060"/>
                </a:solidFill>
              </a:rPr>
              <a:t>إيضاح ميزات شبكات الإعلام الاجتماعية التي قررت المنظمة/البلدية استخدامها ولماذا.</a:t>
            </a:r>
            <a:endParaRPr lang="en-US" dirty="0">
              <a:solidFill>
                <a:srgbClr val="002060"/>
              </a:solidFill>
            </a:endParaRPr>
          </a:p>
          <a:p>
            <a:pPr marL="0" indent="0" algn="r" rtl="1">
              <a:buNone/>
            </a:pPr>
            <a:endParaRPr lang="ar-LB" dirty="0">
              <a:solidFill>
                <a:srgbClr val="002060"/>
              </a:solidFill>
            </a:endParaRPr>
          </a:p>
          <a:p>
            <a:pPr algn="r" rtl="1"/>
            <a:r>
              <a:rPr lang="ar-LB" dirty="0">
                <a:solidFill>
                  <a:srgbClr val="002060"/>
                </a:solidFill>
              </a:rPr>
              <a:t>الدرو س المستفادة والقرارات المتخذة في استخدا م هذه الوسائل. ذكر الإيجابيات مثل نشر الفعاليات أو الاستقطاب المالي أو غيرها .</a:t>
            </a:r>
            <a:endParaRPr lang="en-US" dirty="0">
              <a:solidFill>
                <a:srgbClr val="002060"/>
              </a:solidFill>
            </a:endParaRPr>
          </a:p>
          <a:p>
            <a:pPr marL="0" indent="0" algn="r" rtl="1">
              <a:buNone/>
            </a:pPr>
            <a:endParaRPr lang="ar-LB" dirty="0">
              <a:solidFill>
                <a:srgbClr val="002060"/>
              </a:solidFill>
            </a:endParaRPr>
          </a:p>
          <a:p>
            <a:pPr algn="r" rtl="1"/>
            <a:r>
              <a:rPr lang="ar-LB" dirty="0">
                <a:solidFill>
                  <a:srgbClr val="002060"/>
                </a:solidFill>
              </a:rPr>
              <a:t>ادوات قياس معينة تضعها المنظمة/البلدية لقياس الفائدة والاستخدام.</a:t>
            </a:r>
          </a:p>
        </p:txBody>
      </p:sp>
      <p:sp>
        <p:nvSpPr>
          <p:cNvPr id="5" name="Title 1">
            <a:extLst>
              <a:ext uri="{FF2B5EF4-FFF2-40B4-BE49-F238E27FC236}">
                <a16:creationId xmlns:a16="http://schemas.microsoft.com/office/drawing/2014/main" id="{F307DD68-2498-4BBE-B3B1-81730AA6862F}"/>
              </a:ext>
            </a:extLst>
          </p:cNvPr>
          <p:cNvSpPr>
            <a:spLocks noGrp="1"/>
          </p:cNvSpPr>
          <p:nvPr>
            <p:ph type="title"/>
          </p:nvPr>
        </p:nvSpPr>
        <p:spPr>
          <a:xfrm>
            <a:off x="6120305" y="864523"/>
            <a:ext cx="6071695" cy="1526252"/>
          </a:xfrm>
          <a:solidFill>
            <a:srgbClr val="002060"/>
          </a:solidFill>
        </p:spPr>
        <p:txBody>
          <a:bodyPr/>
          <a:lstStyle/>
          <a:p>
            <a:r>
              <a:rPr lang="ar-LB" b="1" dirty="0">
                <a:solidFill>
                  <a:schemeClr val="bg1"/>
                </a:solidFill>
              </a:rPr>
              <a:t>إنشاء سياسات واضحة لطريقة استخدام وسائل الإعلام الاجتماعية</a:t>
            </a:r>
            <a:endParaRPr lang="en-US" dirty="0">
              <a:solidFill>
                <a:schemeClr val="bg1"/>
              </a:solidFill>
            </a:endParaRPr>
          </a:p>
        </p:txBody>
      </p:sp>
    </p:spTree>
    <p:extLst>
      <p:ext uri="{BB962C8B-B14F-4D97-AF65-F5344CB8AC3E}">
        <p14:creationId xmlns:p14="http://schemas.microsoft.com/office/powerpoint/2010/main" val="2417503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6">
            <a:extLst>
              <a:ext uri="{FF2B5EF4-FFF2-40B4-BE49-F238E27FC236}">
                <a16:creationId xmlns:a16="http://schemas.microsoft.com/office/drawing/2014/main" id="{2CA95E8B-0564-4A83-9C00-5831659B75D1}"/>
              </a:ext>
            </a:extLst>
          </p:cNvPr>
          <p:cNvSpPr txBox="1">
            <a:spLocks noChangeArrowheads="1"/>
          </p:cNvSpPr>
          <p:nvPr/>
        </p:nvSpPr>
        <p:spPr bwMode="auto">
          <a:xfrm>
            <a:off x="1028700" y="1967265"/>
            <a:ext cx="2628900" cy="2547257"/>
          </a:xfrm>
          <a:prstGeom prst="rect">
            <a:avLst/>
          </a:prstGeom>
          <a:noFill/>
        </p:spPr>
        <p:txBody>
          <a:bodyPr vert="horz" lIns="91440" tIns="45720" rIns="91440" bIns="45720" rtlCol="0" anchor="ctr">
            <a:norm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ctr">
              <a:lnSpc>
                <a:spcPct val="90000"/>
              </a:lnSpc>
              <a:spcBef>
                <a:spcPct val="0"/>
              </a:spcBef>
              <a:spcAft>
                <a:spcPts val="600"/>
              </a:spcAft>
            </a:pPr>
            <a:r>
              <a:rPr lang="en-US" altLang="en-US" sz="3600" b="1" kern="1200">
                <a:solidFill>
                  <a:srgbClr val="FFFFFF"/>
                </a:solidFill>
                <a:latin typeface="+mj-lt"/>
                <a:ea typeface="+mj-ea"/>
                <a:cs typeface="+mj-cs"/>
              </a:rPr>
              <a:t>الإستماع</a:t>
            </a:r>
            <a:endParaRPr lang="en-US" altLang="en-US" sz="3600" b="1" kern="1200" dirty="0">
              <a:solidFill>
                <a:srgbClr val="FFFFFF"/>
              </a:solidFill>
              <a:latin typeface="+mj-lt"/>
              <a:ea typeface="+mj-ea"/>
              <a:cs typeface="+mj-cs"/>
            </a:endParaRPr>
          </a:p>
        </p:txBody>
      </p:sp>
      <p:pic>
        <p:nvPicPr>
          <p:cNvPr id="6" name="Picture 2" descr="C:\Users\Nada\Documents\e-MediaT\social media resources\UN-social media\Farra_Page_20.jpg">
            <a:extLst>
              <a:ext uri="{FF2B5EF4-FFF2-40B4-BE49-F238E27FC236}">
                <a16:creationId xmlns:a16="http://schemas.microsoft.com/office/drawing/2014/main" id="{5C73F34F-3451-44EB-9ED0-3E091D557D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04016" y="162403"/>
            <a:ext cx="7324725" cy="56580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826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133DB4-2415-45F2-91B1-99DD5662C3E1}"/>
              </a:ext>
            </a:extLst>
          </p:cNvPr>
          <p:cNvSpPr/>
          <p:nvPr/>
        </p:nvSpPr>
        <p:spPr>
          <a:xfrm>
            <a:off x="178676" y="1944414"/>
            <a:ext cx="11897709" cy="4401205"/>
          </a:xfrm>
          <a:prstGeom prst="rect">
            <a:avLst/>
          </a:prstGeom>
        </p:spPr>
        <p:txBody>
          <a:bodyPr wrap="square">
            <a:spAutoFit/>
          </a:bodyPr>
          <a:lstStyle/>
          <a:p>
            <a:pPr marL="457200" indent="-457200" algn="r" rtl="1">
              <a:buFont typeface="Arial" panose="020B0604020202020204" pitchFamily="34" charset="0"/>
              <a:buChar char="•"/>
            </a:pPr>
            <a:r>
              <a:rPr lang="ar-LB" sz="2800" dirty="0">
                <a:solidFill>
                  <a:srgbClr val="002060"/>
                </a:solidFill>
              </a:rPr>
              <a:t>أمثلة محددة يمكن أن تساعد أعضاء البلدالمنظمة/البلدية ، او الشخص المسؤو ل عن ادارة المواقع على فهم كيفية تنفيذ شبكات الإعلام الاجتماعية بطرق ثابتة لتحقيق أهداف  المنظمة/البلدية</a:t>
            </a:r>
            <a:endParaRPr lang="en-US" sz="2800" dirty="0">
              <a:solidFill>
                <a:srgbClr val="002060"/>
              </a:solidFill>
            </a:endParaRPr>
          </a:p>
          <a:p>
            <a:pPr algn="r" rtl="1"/>
            <a:endParaRPr lang="ar-LB" sz="2800" dirty="0">
              <a:solidFill>
                <a:srgbClr val="002060"/>
              </a:solidFill>
            </a:endParaRPr>
          </a:p>
          <a:p>
            <a:pPr marL="457200" indent="-457200" algn="r" rtl="1">
              <a:buFont typeface="Arial" panose="020B0604020202020204" pitchFamily="34" charset="0"/>
              <a:buChar char="•"/>
            </a:pPr>
            <a:r>
              <a:rPr lang="ar-LB" sz="2800" dirty="0">
                <a:solidFill>
                  <a:srgbClr val="002060"/>
                </a:solidFill>
              </a:rPr>
              <a:t>بيروقراطية؟ هل يوجد نظام اداري للنشر؟ ما هي الالية المتبعة للنشر؟ من يقوم بتحضير المحتوى؟ هل يتطلب الأمر موافقة ؟</a:t>
            </a:r>
            <a:endParaRPr lang="en-US" sz="2800" dirty="0">
              <a:solidFill>
                <a:srgbClr val="002060"/>
              </a:solidFill>
            </a:endParaRPr>
          </a:p>
          <a:p>
            <a:pPr algn="r" rtl="1"/>
            <a:endParaRPr lang="en-US" sz="2800" dirty="0">
              <a:solidFill>
                <a:srgbClr val="002060"/>
              </a:solidFill>
            </a:endParaRPr>
          </a:p>
          <a:p>
            <a:pPr marL="457200" indent="-457200" algn="r" rtl="1">
              <a:buFont typeface="Arial" panose="020B0604020202020204" pitchFamily="34" charset="0"/>
              <a:buChar char="•"/>
            </a:pPr>
            <a:r>
              <a:rPr lang="ar-LB" sz="2800" dirty="0">
                <a:solidFill>
                  <a:srgbClr val="002060"/>
                </a:solidFill>
              </a:rPr>
              <a:t>الحفاظ على سمعة  المنظمة/البلدية من خلال نشر محتوى يساهم بتعزيز وتحسين صورة  المنظمة/البلدية لدى الجمهور</a:t>
            </a:r>
            <a:endParaRPr lang="en-US" sz="2800" dirty="0">
              <a:solidFill>
                <a:srgbClr val="002060"/>
              </a:solidFill>
            </a:endParaRPr>
          </a:p>
          <a:p>
            <a:pPr algn="r" rtl="1"/>
            <a:endParaRPr lang="ar-LB" sz="2800" dirty="0">
              <a:solidFill>
                <a:srgbClr val="002060"/>
              </a:solidFill>
            </a:endParaRPr>
          </a:p>
          <a:p>
            <a:pPr marL="457200" indent="-457200" algn="r" rtl="1">
              <a:buFont typeface="Arial" panose="020B0604020202020204" pitchFamily="34" charset="0"/>
              <a:buChar char="•"/>
            </a:pPr>
            <a:r>
              <a:rPr lang="ar-LB" sz="2800" dirty="0">
                <a:solidFill>
                  <a:srgbClr val="002060"/>
                </a:solidFill>
              </a:rPr>
              <a:t>وضع استراتيجية لاستخدا م وسائل الإعلام الاجتماعية قابلة للتعديل وفق المتغيرات والمستجدات .</a:t>
            </a:r>
            <a:endParaRPr lang="en-US" sz="2800" dirty="0">
              <a:solidFill>
                <a:srgbClr val="002060"/>
              </a:solidFill>
            </a:endParaRPr>
          </a:p>
        </p:txBody>
      </p:sp>
      <p:sp>
        <p:nvSpPr>
          <p:cNvPr id="6" name="Title 1">
            <a:extLst>
              <a:ext uri="{FF2B5EF4-FFF2-40B4-BE49-F238E27FC236}">
                <a16:creationId xmlns:a16="http://schemas.microsoft.com/office/drawing/2014/main" id="{F32156D3-6E2E-4601-AC42-BFDC69FE442B}"/>
              </a:ext>
            </a:extLst>
          </p:cNvPr>
          <p:cNvSpPr>
            <a:spLocks noGrp="1"/>
          </p:cNvSpPr>
          <p:nvPr>
            <p:ph type="title"/>
          </p:nvPr>
        </p:nvSpPr>
        <p:spPr>
          <a:xfrm>
            <a:off x="6127530" y="331123"/>
            <a:ext cx="6071695" cy="1526252"/>
          </a:xfrm>
          <a:solidFill>
            <a:srgbClr val="002060"/>
          </a:solidFill>
        </p:spPr>
        <p:txBody>
          <a:bodyPr/>
          <a:lstStyle/>
          <a:p>
            <a:r>
              <a:rPr lang="ar-LB" b="1" dirty="0">
                <a:solidFill>
                  <a:schemeClr val="bg1"/>
                </a:solidFill>
              </a:rPr>
              <a:t>إنشاء سياسات واضحة لطريقة استخدام وسائل الإعلام الاجتماعية</a:t>
            </a:r>
            <a:endParaRPr lang="en-US" dirty="0">
              <a:solidFill>
                <a:schemeClr val="bg1"/>
              </a:solidFill>
            </a:endParaRPr>
          </a:p>
        </p:txBody>
      </p:sp>
    </p:spTree>
    <p:extLst>
      <p:ext uri="{BB962C8B-B14F-4D97-AF65-F5344CB8AC3E}">
        <p14:creationId xmlns:p14="http://schemas.microsoft.com/office/powerpoint/2010/main" val="345106573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5172-F519-467C-967D-9F861C93DF87}"/>
              </a:ext>
            </a:extLst>
          </p:cNvPr>
          <p:cNvSpPr>
            <a:spLocks noGrp="1"/>
          </p:cNvSpPr>
          <p:nvPr>
            <p:ph type="title"/>
          </p:nvPr>
        </p:nvSpPr>
        <p:spPr/>
        <p:txBody>
          <a:bodyPr/>
          <a:lstStyle/>
          <a:p>
            <a:r>
              <a:rPr lang="ar-LB" sz="4000" dirty="0"/>
              <a:t>نصائح للتعامل مع التغذية الراجعة السلبية</a:t>
            </a:r>
            <a:br>
              <a:rPr lang="en-US" dirty="0"/>
            </a:br>
            <a:endParaRPr lang="en-US" dirty="0"/>
          </a:p>
        </p:txBody>
      </p:sp>
      <p:sp>
        <p:nvSpPr>
          <p:cNvPr id="4" name="Content Placeholder 2">
            <a:extLst>
              <a:ext uri="{FF2B5EF4-FFF2-40B4-BE49-F238E27FC236}">
                <a16:creationId xmlns:a16="http://schemas.microsoft.com/office/drawing/2014/main" id="{19121D7A-A222-4A42-A1A4-A74BA285DA7E}"/>
              </a:ext>
            </a:extLst>
          </p:cNvPr>
          <p:cNvSpPr txBox="1">
            <a:spLocks/>
          </p:cNvSpPr>
          <p:nvPr/>
        </p:nvSpPr>
        <p:spPr>
          <a:xfrm>
            <a:off x="1069848" y="2176948"/>
            <a:ext cx="10309115" cy="34892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LB" dirty="0">
                <a:solidFill>
                  <a:srgbClr val="002F6B"/>
                </a:solidFill>
                <a:cs typeface="+mj-cs"/>
              </a:rPr>
              <a:t>1- الاستماع بعناية</a:t>
            </a:r>
          </a:p>
          <a:p>
            <a:pPr algn="r" rtl="1"/>
            <a:r>
              <a:rPr lang="ar-LB" dirty="0">
                <a:solidFill>
                  <a:srgbClr val="002F6B"/>
                </a:solidFill>
                <a:cs typeface="+mj-cs"/>
              </a:rPr>
              <a:t>2- توقيت الرد له أهمية بالغة</a:t>
            </a:r>
          </a:p>
          <a:p>
            <a:pPr algn="r" rtl="1"/>
            <a:r>
              <a:rPr lang="ar-LB" dirty="0">
                <a:solidFill>
                  <a:srgbClr val="002F6B"/>
                </a:solidFill>
                <a:cs typeface="+mj-cs"/>
              </a:rPr>
              <a:t>3- الإنسانية، والصراحة، والايجابية</a:t>
            </a:r>
          </a:p>
          <a:p>
            <a:pPr algn="r" rtl="1"/>
            <a:r>
              <a:rPr lang="ar-LB" dirty="0">
                <a:solidFill>
                  <a:srgbClr val="002F6B"/>
                </a:solidFill>
                <a:cs typeface="+mj-cs"/>
              </a:rPr>
              <a:t>4- الرد علناً قبل الإنتقال للمحادثة الخاصة</a:t>
            </a:r>
          </a:p>
          <a:p>
            <a:pPr algn="r" rtl="1"/>
            <a:r>
              <a:rPr lang="ar-LB" dirty="0">
                <a:solidFill>
                  <a:srgbClr val="002F6B"/>
                </a:solidFill>
                <a:cs typeface="+mj-cs"/>
              </a:rPr>
              <a:t>5- توقيت المشاركة أو عدم الرد</a:t>
            </a:r>
          </a:p>
          <a:p>
            <a:pPr algn="r" rtl="1"/>
            <a:endParaRPr lang="ar-LB" dirty="0">
              <a:solidFill>
                <a:srgbClr val="002060"/>
              </a:solidFill>
            </a:endParaRPr>
          </a:p>
          <a:p>
            <a:pPr algn="r" rtl="1"/>
            <a:endParaRPr lang="en-US" dirty="0">
              <a:solidFill>
                <a:srgbClr val="002060"/>
              </a:solidFill>
            </a:endParaRPr>
          </a:p>
        </p:txBody>
      </p:sp>
    </p:spTree>
    <p:extLst>
      <p:ext uri="{BB962C8B-B14F-4D97-AF65-F5344CB8AC3E}">
        <p14:creationId xmlns:p14="http://schemas.microsoft.com/office/powerpoint/2010/main" val="40324382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1CB6-D6FD-4A34-816C-76B105684294}"/>
              </a:ext>
            </a:extLst>
          </p:cNvPr>
          <p:cNvSpPr>
            <a:spLocks noGrp="1"/>
          </p:cNvSpPr>
          <p:nvPr>
            <p:ph type="title"/>
          </p:nvPr>
        </p:nvSpPr>
        <p:spPr/>
        <p:txBody>
          <a:bodyPr/>
          <a:lstStyle/>
          <a:p>
            <a:r>
              <a:rPr lang="ar-LB" sz="4000" dirty="0"/>
              <a:t>محظورات النشر</a:t>
            </a:r>
            <a:br>
              <a:rPr lang="en-US" dirty="0"/>
            </a:br>
            <a:endParaRPr lang="en-US" dirty="0"/>
          </a:p>
        </p:txBody>
      </p:sp>
      <p:sp>
        <p:nvSpPr>
          <p:cNvPr id="4" name="Content Placeholder 3">
            <a:extLst>
              <a:ext uri="{FF2B5EF4-FFF2-40B4-BE49-F238E27FC236}">
                <a16:creationId xmlns:a16="http://schemas.microsoft.com/office/drawing/2014/main" id="{CBFB61F9-AFEF-4503-8F74-BC6C038667AB}"/>
              </a:ext>
            </a:extLst>
          </p:cNvPr>
          <p:cNvSpPr txBox="1">
            <a:spLocks/>
          </p:cNvSpPr>
          <p:nvPr/>
        </p:nvSpPr>
        <p:spPr>
          <a:xfrm>
            <a:off x="1" y="2007476"/>
            <a:ext cx="12192000" cy="359707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ts val="1500"/>
              </a:lnSpc>
              <a:spcBef>
                <a:spcPts val="0"/>
              </a:spcBef>
              <a:buSzPts val="1000"/>
              <a:buFont typeface="Wingdings" panose="05000000000000000000" pitchFamily="2" charset="2"/>
              <a:buChar char="ü"/>
              <a:tabLst>
                <a:tab pos="457200" algn="l"/>
              </a:tabLst>
            </a:pPr>
            <a:r>
              <a:rPr lang="ar-SA" dirty="0">
                <a:solidFill>
                  <a:srgbClr val="002060"/>
                </a:solidFill>
                <a:latin typeface="Calibri" panose="020F0502020204030204" pitchFamily="34" charset="0"/>
                <a:ea typeface="Times New Roman" panose="02020603050405020304" pitchFamily="18" charset="0"/>
                <a:cs typeface="+mj-cs"/>
              </a:rPr>
              <a:t>أي إشارة أو تعليق يحتوي على استهانة بالمعتقدات الدينية أو الطائفية أو</a:t>
            </a:r>
            <a:endParaRPr lang="en-US" dirty="0">
              <a:solidFill>
                <a:srgbClr val="002060"/>
              </a:solidFill>
              <a:latin typeface="Calibri" panose="020F0502020204030204" pitchFamily="34" charset="0"/>
              <a:ea typeface="Times New Roman" panose="02020603050405020304" pitchFamily="18" charset="0"/>
              <a:cs typeface="+mj-cs"/>
            </a:endParaRPr>
          </a:p>
          <a:p>
            <a:pPr marL="457200" indent="-457200" algn="r" rtl="1">
              <a:lnSpc>
                <a:spcPts val="1500"/>
              </a:lnSpc>
              <a:spcBef>
                <a:spcPts val="0"/>
              </a:spcBef>
              <a:buSzPts val="1000"/>
              <a:buFont typeface="Wingdings" panose="05000000000000000000" pitchFamily="2" charset="2"/>
              <a:buChar char="ü"/>
              <a:tabLst>
                <a:tab pos="457200" algn="l"/>
              </a:tabLst>
            </a:pPr>
            <a:endParaRPr lang="en-US" dirty="0">
              <a:solidFill>
                <a:srgbClr val="002060"/>
              </a:solidFill>
              <a:latin typeface="Calibri" panose="020F0502020204030204" pitchFamily="34" charset="0"/>
              <a:ea typeface="Times New Roman" panose="02020603050405020304" pitchFamily="18" charset="0"/>
              <a:cs typeface="+mj-cs"/>
            </a:endParaRPr>
          </a:p>
          <a:p>
            <a:pPr marL="457200" indent="-457200" algn="r" rtl="1">
              <a:lnSpc>
                <a:spcPts val="1500"/>
              </a:lnSpc>
              <a:spcBef>
                <a:spcPts val="0"/>
              </a:spcBef>
              <a:buSzPts val="1000"/>
              <a:buFont typeface="Wingdings" panose="05000000000000000000" pitchFamily="2" charset="2"/>
              <a:buChar char="ü"/>
              <a:tabLst>
                <a:tab pos="457200" algn="l"/>
              </a:tabLst>
            </a:pPr>
            <a:endParaRPr lang="en-US" dirty="0">
              <a:solidFill>
                <a:srgbClr val="002060"/>
              </a:solidFill>
              <a:latin typeface="Calibri" panose="020F0502020204030204" pitchFamily="34" charset="0"/>
              <a:ea typeface="Times New Roman" panose="02020603050405020304" pitchFamily="18" charset="0"/>
              <a:cs typeface="+mj-cs"/>
            </a:endParaRPr>
          </a:p>
          <a:p>
            <a:pPr marL="457200" indent="-457200" algn="r" rtl="1">
              <a:lnSpc>
                <a:spcPts val="1500"/>
              </a:lnSpc>
              <a:spcBef>
                <a:spcPts val="0"/>
              </a:spcBef>
              <a:buSzPts val="1000"/>
              <a:buFont typeface="Wingdings" panose="05000000000000000000" pitchFamily="2" charset="2"/>
              <a:buChar char="ü"/>
              <a:tabLst>
                <a:tab pos="457200" algn="l"/>
              </a:tabLst>
            </a:pPr>
            <a:r>
              <a:rPr lang="ar-SA" dirty="0">
                <a:solidFill>
                  <a:srgbClr val="002060"/>
                </a:solidFill>
                <a:latin typeface="Calibri" panose="020F0502020204030204" pitchFamily="34" charset="0"/>
                <a:ea typeface="Times New Roman" panose="02020603050405020304" pitchFamily="18" charset="0"/>
                <a:cs typeface="+mj-cs"/>
              </a:rPr>
              <a:t> الإساءة إليها.</a:t>
            </a:r>
            <a:endParaRPr lang="ar-LB" dirty="0">
              <a:solidFill>
                <a:srgbClr val="002060"/>
              </a:solidFill>
              <a:latin typeface="Calibri" panose="020F0502020204030204" pitchFamily="34" charset="0"/>
              <a:ea typeface="Times New Roman" panose="02020603050405020304" pitchFamily="18"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ar-LB" dirty="0">
              <a:solidFill>
                <a:srgbClr val="002060"/>
              </a:solidFill>
              <a:latin typeface="Calibri" panose="020F0502020204030204" pitchFamily="34" charset="0"/>
              <a:ea typeface="Calibri" panose="020F0502020204030204" pitchFamily="34"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en-US" dirty="0">
              <a:solidFill>
                <a:srgbClr val="002060"/>
              </a:solidFill>
              <a:latin typeface="Calibri" panose="020F0502020204030204" pitchFamily="34" charset="0"/>
              <a:ea typeface="Calibri" panose="020F0502020204030204" pitchFamily="34"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r>
              <a:rPr lang="ar-SA" dirty="0">
                <a:solidFill>
                  <a:srgbClr val="002060"/>
                </a:solidFill>
                <a:latin typeface="Calibri" panose="020F0502020204030204" pitchFamily="34" charset="0"/>
                <a:ea typeface="Times New Roman" panose="02020603050405020304" pitchFamily="18" charset="0"/>
                <a:cs typeface="+mj-cs"/>
              </a:rPr>
              <a:t> التعليقات التي تنطوي على تشهير أو قذف أو تمييز.</a:t>
            </a:r>
            <a:endParaRPr lang="ar-LB" dirty="0">
              <a:solidFill>
                <a:srgbClr val="002060"/>
              </a:solidFill>
              <a:latin typeface="Calibri" panose="020F0502020204030204" pitchFamily="34" charset="0"/>
              <a:ea typeface="Times New Roman" panose="02020603050405020304" pitchFamily="18"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ar-LB" dirty="0">
              <a:solidFill>
                <a:srgbClr val="002060"/>
              </a:solidFill>
              <a:latin typeface="Calibri" panose="020F0502020204030204" pitchFamily="34" charset="0"/>
              <a:ea typeface="Calibri" panose="020F0502020204030204" pitchFamily="34"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ar-LB" dirty="0">
              <a:solidFill>
                <a:srgbClr val="002060"/>
              </a:solidFill>
              <a:latin typeface="Calibri" panose="020F0502020204030204" pitchFamily="34" charset="0"/>
              <a:ea typeface="Calibri" panose="020F0502020204030204" pitchFamily="34"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en-US" dirty="0">
              <a:solidFill>
                <a:srgbClr val="002060"/>
              </a:solidFill>
              <a:latin typeface="Calibri" panose="020F0502020204030204" pitchFamily="34" charset="0"/>
              <a:ea typeface="Calibri" panose="020F0502020204030204" pitchFamily="34"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r>
              <a:rPr lang="ar-SA" dirty="0">
                <a:solidFill>
                  <a:srgbClr val="002060"/>
                </a:solidFill>
                <a:latin typeface="Calibri" panose="020F0502020204030204" pitchFamily="34" charset="0"/>
                <a:ea typeface="Times New Roman" panose="02020603050405020304" pitchFamily="18" charset="0"/>
                <a:cs typeface="+mj-cs"/>
              </a:rPr>
              <a:t> التعليقات والمشاركات التي تدعم أو تحرض على القيام بأنشطة غير</a:t>
            </a:r>
            <a:endParaRPr lang="en-US" dirty="0">
              <a:solidFill>
                <a:srgbClr val="002060"/>
              </a:solidFill>
              <a:latin typeface="Calibri" panose="020F0502020204030204" pitchFamily="34" charset="0"/>
              <a:ea typeface="Times New Roman" panose="02020603050405020304" pitchFamily="18"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en-US" dirty="0">
              <a:solidFill>
                <a:srgbClr val="002060"/>
              </a:solidFill>
              <a:latin typeface="Calibri" panose="020F0502020204030204" pitchFamily="34" charset="0"/>
              <a:ea typeface="Times New Roman" panose="02020603050405020304" pitchFamily="18"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r>
              <a:rPr lang="ar-SA" dirty="0">
                <a:solidFill>
                  <a:srgbClr val="002060"/>
                </a:solidFill>
                <a:latin typeface="Calibri" panose="020F0502020204030204" pitchFamily="34" charset="0"/>
                <a:ea typeface="Times New Roman" panose="02020603050405020304" pitchFamily="18" charset="0"/>
                <a:cs typeface="+mj-cs"/>
              </a:rPr>
              <a:t> قانونية</a:t>
            </a:r>
            <a:endParaRPr lang="ar-LB" dirty="0">
              <a:solidFill>
                <a:srgbClr val="002060"/>
              </a:solidFill>
              <a:latin typeface="Calibri" panose="020F0502020204030204" pitchFamily="34" charset="0"/>
              <a:ea typeface="Times New Roman" panose="02020603050405020304" pitchFamily="18"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ar-LB" dirty="0">
              <a:solidFill>
                <a:srgbClr val="002060"/>
              </a:solidFill>
              <a:latin typeface="Calibri" panose="020F0502020204030204" pitchFamily="34" charset="0"/>
              <a:ea typeface="Times New Roman" panose="02020603050405020304" pitchFamily="18" charset="0"/>
              <a:cs typeface="+mj-cs"/>
            </a:endParaRPr>
          </a:p>
          <a:p>
            <a:pPr marL="342900" indent="-342900" algn="r" rtl="1">
              <a:lnSpc>
                <a:spcPts val="1500"/>
              </a:lnSpc>
              <a:spcBef>
                <a:spcPts val="0"/>
              </a:spcBef>
              <a:buSzPts val="1000"/>
              <a:buFont typeface="Symbol" panose="05050102010706020507" pitchFamily="18" charset="2"/>
              <a:buChar char=""/>
              <a:tabLst>
                <a:tab pos="457200" algn="l"/>
              </a:tabLst>
            </a:pPr>
            <a:endParaRPr lang="ar-LB" dirty="0">
              <a:solidFill>
                <a:srgbClr val="002060"/>
              </a:solidFill>
              <a:latin typeface="Calibri" panose="020F0502020204030204" pitchFamily="34" charset="0"/>
              <a:ea typeface="Times New Roman" panose="02020603050405020304" pitchFamily="18" charset="0"/>
              <a:cs typeface="+mj-cs"/>
            </a:endParaRPr>
          </a:p>
          <a:p>
            <a:pPr marL="457200" indent="-457200" algn="r" rtl="1">
              <a:lnSpc>
                <a:spcPts val="1500"/>
              </a:lnSpc>
              <a:spcBef>
                <a:spcPts val="0"/>
              </a:spcBef>
              <a:buSzPts val="1000"/>
              <a:buFont typeface="Wingdings" panose="05000000000000000000" pitchFamily="2" charset="2"/>
              <a:buChar char="ü"/>
              <a:tabLst>
                <a:tab pos="457200" algn="l"/>
              </a:tabLst>
            </a:pPr>
            <a:r>
              <a:rPr lang="ar-SA" dirty="0">
                <a:solidFill>
                  <a:srgbClr val="002060"/>
                </a:solidFill>
                <a:latin typeface="Calibri" panose="020F0502020204030204" pitchFamily="34" charset="0"/>
                <a:ea typeface="Times New Roman" panose="02020603050405020304" pitchFamily="18" charset="0"/>
                <a:cs typeface="+mj-cs"/>
              </a:rPr>
              <a:t>التعليقات والمشاركات التي تخالف أي حقوق قانونية أو حقوق الملكية</a:t>
            </a:r>
            <a:endParaRPr lang="en-US" dirty="0">
              <a:solidFill>
                <a:srgbClr val="002060"/>
              </a:solidFill>
              <a:latin typeface="Calibri" panose="020F0502020204030204" pitchFamily="34" charset="0"/>
              <a:ea typeface="Times New Roman" panose="02020603050405020304" pitchFamily="18" charset="0"/>
              <a:cs typeface="+mj-cs"/>
            </a:endParaRPr>
          </a:p>
          <a:p>
            <a:pPr marL="457200" indent="-457200" algn="r" rtl="1">
              <a:lnSpc>
                <a:spcPts val="1500"/>
              </a:lnSpc>
              <a:spcBef>
                <a:spcPts val="0"/>
              </a:spcBef>
              <a:buSzPts val="1000"/>
              <a:buFont typeface="Wingdings" panose="05000000000000000000" pitchFamily="2" charset="2"/>
              <a:buChar char="ü"/>
              <a:tabLst>
                <a:tab pos="457200" algn="l"/>
              </a:tabLst>
            </a:pPr>
            <a:endParaRPr lang="en-US" dirty="0">
              <a:solidFill>
                <a:srgbClr val="002060"/>
              </a:solidFill>
              <a:latin typeface="Calibri" panose="020F0502020204030204" pitchFamily="34" charset="0"/>
              <a:ea typeface="Times New Roman" panose="02020603050405020304" pitchFamily="18" charset="0"/>
              <a:cs typeface="+mj-cs"/>
            </a:endParaRPr>
          </a:p>
          <a:p>
            <a:pPr marL="457200" indent="-457200" algn="r" rtl="1">
              <a:lnSpc>
                <a:spcPts val="1500"/>
              </a:lnSpc>
              <a:spcBef>
                <a:spcPts val="0"/>
              </a:spcBef>
              <a:buSzPts val="1000"/>
              <a:buFont typeface="Wingdings" panose="05000000000000000000" pitchFamily="2" charset="2"/>
              <a:buChar char="ü"/>
              <a:tabLst>
                <a:tab pos="457200" algn="l"/>
              </a:tabLst>
            </a:pPr>
            <a:r>
              <a:rPr lang="ar-SA" dirty="0">
                <a:solidFill>
                  <a:srgbClr val="002060"/>
                </a:solidFill>
                <a:latin typeface="Calibri" panose="020F0502020204030204" pitchFamily="34" charset="0"/>
                <a:ea typeface="Times New Roman" panose="02020603050405020304" pitchFamily="18" charset="0"/>
                <a:cs typeface="+mj-cs"/>
              </a:rPr>
              <a:t> الفكرية.</a:t>
            </a:r>
            <a:endParaRPr lang="en-US" dirty="0">
              <a:solidFill>
                <a:srgbClr val="002060"/>
              </a:solidFill>
              <a:latin typeface="Calibri" panose="020F0502020204030204" pitchFamily="34" charset="0"/>
              <a:ea typeface="Calibri" panose="020F0502020204030204" pitchFamily="34" charset="0"/>
              <a:cs typeface="+mj-cs"/>
            </a:endParaRPr>
          </a:p>
        </p:txBody>
      </p:sp>
    </p:spTree>
    <p:extLst>
      <p:ext uri="{BB962C8B-B14F-4D97-AF65-F5344CB8AC3E}">
        <p14:creationId xmlns:p14="http://schemas.microsoft.com/office/powerpoint/2010/main" val="14512572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D7A69C3C-5192-4F27-BE07-02ACA4D83C15}"/>
              </a:ext>
            </a:extLst>
          </p:cNvPr>
          <p:cNvSpPr txBox="1">
            <a:spLocks/>
          </p:cNvSpPr>
          <p:nvPr/>
        </p:nvSpPr>
        <p:spPr>
          <a:xfrm>
            <a:off x="4363278" y="309305"/>
            <a:ext cx="7259378" cy="4572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ar-LB" sz="4000" b="1" dirty="0">
                <a:solidFill>
                  <a:schemeClr val="accent1">
                    <a:lumMod val="75000"/>
                  </a:schemeClr>
                </a:solidFill>
                <a:cs typeface="+mj-cs"/>
              </a:rPr>
              <a:t>ردود الفعل الايجابية</a:t>
            </a:r>
            <a:endParaRPr lang="en-US" sz="4000" b="1" dirty="0">
              <a:solidFill>
                <a:schemeClr val="accent1">
                  <a:lumMod val="75000"/>
                </a:schemeClr>
              </a:solidFill>
              <a:cs typeface="+mj-cs"/>
            </a:endParaRPr>
          </a:p>
        </p:txBody>
      </p:sp>
      <p:sp>
        <p:nvSpPr>
          <p:cNvPr id="5" name="Content Placeholder 2">
            <a:extLst>
              <a:ext uri="{FF2B5EF4-FFF2-40B4-BE49-F238E27FC236}">
                <a16:creationId xmlns:a16="http://schemas.microsoft.com/office/drawing/2014/main" id="{2849AC9B-8B3B-48C0-AFE1-21435BB086B1}"/>
              </a:ext>
            </a:extLst>
          </p:cNvPr>
          <p:cNvSpPr txBox="1">
            <a:spLocks/>
          </p:cNvSpPr>
          <p:nvPr/>
        </p:nvSpPr>
        <p:spPr>
          <a:xfrm>
            <a:off x="569342" y="1728773"/>
            <a:ext cx="11622657" cy="403466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LB" dirty="0">
                <a:solidFill>
                  <a:srgbClr val="134985"/>
                </a:solidFill>
              </a:rPr>
              <a:t>تساهم ردود الفعل الجيدة على صفحة الفيسبوك ببناء الثقة في علامتكم التجارية وتعطيكم المصداقية في السوق.من المرجح أن يكون لدى العميل الذي يمكنه رؤية مراجعاتكم ثقة أكبر في نشاطكم التجاري مقارنة بأولئك الذين لا يشاركون مراجعات العملاء.</a:t>
            </a:r>
          </a:p>
          <a:p>
            <a:pPr algn="l" rtl="1"/>
            <a:r>
              <a:rPr lang="ar-LB" dirty="0">
                <a:solidFill>
                  <a:srgbClr val="134985"/>
                </a:solidFill>
              </a:rPr>
              <a:t>80% من المستهلكين هم أكثر عرضة للشراء من الشركات المحلية مع مراجعات إيجابية على صفحتهم على الفيسبوك. </a:t>
            </a:r>
          </a:p>
          <a:p>
            <a:pPr algn="l" rtl="1"/>
            <a:r>
              <a:rPr lang="ar-LB" dirty="0">
                <a:solidFill>
                  <a:srgbClr val="134985"/>
                </a:solidFill>
              </a:rPr>
              <a:t>إن لم تقوموا بالتسويق على فيسبوك </a:t>
            </a:r>
            <a:r>
              <a:rPr lang="en-US" dirty="0">
                <a:solidFill>
                  <a:srgbClr val="134985"/>
                </a:solidFill>
              </a:rPr>
              <a:t>، </a:t>
            </a:r>
            <a:r>
              <a:rPr lang="ar-LB" dirty="0">
                <a:solidFill>
                  <a:srgbClr val="134985"/>
                </a:solidFill>
              </a:rPr>
              <a:t>فأنتم تفوتون الوصول إلى أكبر جمهور متزايد في العالم.</a:t>
            </a:r>
          </a:p>
          <a:p>
            <a:pPr algn="l" rtl="1"/>
            <a:endParaRPr lang="ar-LB" dirty="0">
              <a:solidFill>
                <a:srgbClr val="134985"/>
              </a:solidFill>
            </a:endParaRPr>
          </a:p>
        </p:txBody>
      </p:sp>
      <p:sp>
        <p:nvSpPr>
          <p:cNvPr id="6" name="TextBox 5">
            <a:extLst>
              <a:ext uri="{FF2B5EF4-FFF2-40B4-BE49-F238E27FC236}">
                <a16:creationId xmlns:a16="http://schemas.microsoft.com/office/drawing/2014/main" id="{E4B49BD4-7914-40DE-A149-3B8A013D9493}"/>
              </a:ext>
            </a:extLst>
          </p:cNvPr>
          <p:cNvSpPr txBox="1"/>
          <p:nvPr/>
        </p:nvSpPr>
        <p:spPr>
          <a:xfrm>
            <a:off x="3116317" y="5027715"/>
            <a:ext cx="6406055" cy="861774"/>
          </a:xfrm>
          <a:prstGeom prst="rect">
            <a:avLst/>
          </a:prstGeom>
          <a:solidFill>
            <a:srgbClr val="FFC000"/>
          </a:solidFill>
        </p:spPr>
        <p:txBody>
          <a:bodyPr wrap="square" rtlCol="0">
            <a:spAutoFit/>
          </a:bodyPr>
          <a:lstStyle/>
          <a:p>
            <a:pPr algn="ctr"/>
            <a:r>
              <a:rPr lang="ar-LB" sz="3200" dirty="0">
                <a:solidFill>
                  <a:srgbClr val="134985"/>
                </a:solidFill>
              </a:rPr>
              <a:t>فلنشجّع المواطنين على استخدامها </a:t>
            </a:r>
            <a:endParaRPr lang="en-US" sz="3200" dirty="0">
              <a:solidFill>
                <a:srgbClr val="134985"/>
              </a:solidFill>
            </a:endParaRPr>
          </a:p>
          <a:p>
            <a:endParaRPr lang="en-US" dirty="0"/>
          </a:p>
        </p:txBody>
      </p:sp>
    </p:spTree>
    <p:extLst>
      <p:ext uri="{BB962C8B-B14F-4D97-AF65-F5344CB8AC3E}">
        <p14:creationId xmlns:p14="http://schemas.microsoft.com/office/powerpoint/2010/main" val="26875137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B9479-06EA-4E19-8665-A39AFD136BE4}"/>
              </a:ext>
            </a:extLst>
          </p:cNvPr>
          <p:cNvSpPr>
            <a:spLocks noGrp="1"/>
          </p:cNvSpPr>
          <p:nvPr>
            <p:ph type="title"/>
          </p:nvPr>
        </p:nvSpPr>
        <p:spPr>
          <a:xfrm>
            <a:off x="5638800" y="1035413"/>
            <a:ext cx="6553199" cy="1069612"/>
          </a:xfrm>
          <a:solidFill>
            <a:srgbClr val="002060"/>
          </a:solidFill>
        </p:spPr>
        <p:txBody>
          <a:bodyPr/>
          <a:lstStyle/>
          <a:p>
            <a:r>
              <a:rPr lang="ar-LB" b="1" dirty="0">
                <a:solidFill>
                  <a:schemeClr val="bg1"/>
                </a:solidFill>
              </a:rPr>
              <a:t>مدونات السلوك</a:t>
            </a:r>
            <a:br>
              <a:rPr lang="ar-LB" b="1" dirty="0"/>
            </a:br>
            <a:endParaRPr lang="en-US" dirty="0"/>
          </a:p>
        </p:txBody>
      </p:sp>
      <p:sp>
        <p:nvSpPr>
          <p:cNvPr id="3" name="Content Placeholder 2">
            <a:extLst>
              <a:ext uri="{FF2B5EF4-FFF2-40B4-BE49-F238E27FC236}">
                <a16:creationId xmlns:a16="http://schemas.microsoft.com/office/drawing/2014/main" id="{58D09A8F-2F1C-4BCD-8DE1-9C7CC48A212C}"/>
              </a:ext>
            </a:extLst>
          </p:cNvPr>
          <p:cNvSpPr>
            <a:spLocks noGrp="1"/>
          </p:cNvSpPr>
          <p:nvPr>
            <p:ph idx="1"/>
          </p:nvPr>
        </p:nvSpPr>
        <p:spPr>
          <a:xfrm>
            <a:off x="0" y="2738522"/>
            <a:ext cx="11723961" cy="1938254"/>
          </a:xfrm>
        </p:spPr>
        <p:txBody>
          <a:bodyPr>
            <a:noAutofit/>
          </a:bodyPr>
          <a:lstStyle/>
          <a:p>
            <a:pPr algn="r" rtl="1"/>
            <a:r>
              <a:rPr lang="ar-LB" sz="3600" dirty="0">
                <a:solidFill>
                  <a:srgbClr val="002060"/>
                </a:solidFill>
              </a:rPr>
              <a:t>إن مدونات السلوك هي مجموعة من القواعد والمسؤوليات أو السلوكيات المتوقعة التي تنطبق على ا لأفراد داخل مؤسسة أو منظمةأو بلدية، ويجب</a:t>
            </a:r>
            <a:r>
              <a:rPr lang="en-US" sz="3600" dirty="0">
                <a:solidFill>
                  <a:srgbClr val="002060"/>
                </a:solidFill>
              </a:rPr>
              <a:t> </a:t>
            </a:r>
            <a:r>
              <a:rPr lang="ar-LB" sz="3600" dirty="0">
                <a:solidFill>
                  <a:srgbClr val="002060"/>
                </a:solidFill>
              </a:rPr>
              <a:t>أن تكون مدونات السلوك الموضوعة بهدف تنظيم استخدام وسائل التواصل الاجتماعية مرتبطة بالاستراتيجيات المؤسسية الاخرى</a:t>
            </a:r>
            <a:endParaRPr lang="en-US" sz="3600" dirty="0">
              <a:solidFill>
                <a:srgbClr val="002060"/>
              </a:solidFill>
            </a:endParaRPr>
          </a:p>
        </p:txBody>
      </p:sp>
    </p:spTree>
    <p:extLst>
      <p:ext uri="{BB962C8B-B14F-4D97-AF65-F5344CB8AC3E}">
        <p14:creationId xmlns:p14="http://schemas.microsoft.com/office/powerpoint/2010/main" val="14427593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150408-DCC9-435B-B5CC-CD049DA8500F}"/>
              </a:ext>
            </a:extLst>
          </p:cNvPr>
          <p:cNvSpPr>
            <a:spLocks noGrp="1"/>
          </p:cNvSpPr>
          <p:nvPr>
            <p:ph idx="1"/>
          </p:nvPr>
        </p:nvSpPr>
        <p:spPr>
          <a:xfrm>
            <a:off x="-359980" y="1654311"/>
            <a:ext cx="9062546" cy="3549378"/>
          </a:xfrm>
          <a:solidFill>
            <a:srgbClr val="00206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ormAutofit/>
          </a:bodyPr>
          <a:lstStyle/>
          <a:p>
            <a:pPr marL="0" indent="0" algn="ctr" rtl="1">
              <a:buNone/>
            </a:pPr>
            <a:r>
              <a:rPr lang="ar-LB" sz="6600" b="1" dirty="0">
                <a:solidFill>
                  <a:schemeClr val="bg1"/>
                </a:solidFill>
              </a:rPr>
              <a:t>تطبيق عملي </a:t>
            </a:r>
            <a:endParaRPr lang="en-US" sz="6600" b="1" dirty="0">
              <a:solidFill>
                <a:schemeClr val="bg1"/>
              </a:solidFill>
            </a:endParaRPr>
          </a:p>
        </p:txBody>
      </p:sp>
      <mc:AlternateContent xmlns:mc="http://schemas.openxmlformats.org/markup-compatibility/2006">
        <mc:Choice xmlns:am3d="http://schemas.microsoft.com/office/drawing/2017/model3d" Requires="am3d">
          <p:graphicFrame>
            <p:nvGraphicFramePr>
              <p:cNvPr id="18" name="3D Model 17" descr="Projection Canvas">
                <a:extLst>
                  <a:ext uri="{FF2B5EF4-FFF2-40B4-BE49-F238E27FC236}">
                    <a16:creationId xmlns:a16="http://schemas.microsoft.com/office/drawing/2014/main" id="{9223EEB1-C029-422D-A41F-EABF6A04E620}"/>
                  </a:ext>
                </a:extLst>
              </p:cNvPr>
              <p:cNvGraphicFramePr>
                <a:graphicFrameLocks noChangeAspect="1"/>
              </p:cNvGraphicFramePr>
              <p:nvPr/>
            </p:nvGraphicFramePr>
            <p:xfrm>
              <a:off x="7204006" y="1238310"/>
              <a:ext cx="3228345" cy="4213212"/>
            </p:xfrm>
            <a:graphic>
              <a:graphicData uri="http://schemas.microsoft.com/office/drawing/2017/model3d">
                <am3d:model3d r:embed="rId2">
                  <am3d:spPr>
                    <a:xfrm>
                      <a:off x="0" y="0"/>
                      <a:ext cx="3228345" cy="4213212"/>
                    </a:xfrm>
                    <a:prstGeom prst="rect">
                      <a:avLst/>
                    </a:prstGeom>
                  </am3d:spPr>
                  <am3d:camera>
                    <am3d:pos x="0" y="0" z="61616400"/>
                    <am3d:up dx="0" dy="36000000" dz="0"/>
                    <am3d:lookAt x="0" y="0" z="0"/>
                    <am3d:perspective fov="2700000"/>
                  </am3d:camera>
                  <am3d:trans>
                    <am3d:meterPerModelUnit n="454545" d="1000000"/>
                    <am3d:preTrans dx="0" dy="-18000000" dz="0"/>
                    <am3d:scale>
                      <am3d:sx n="1000000" d="1000000"/>
                      <am3d:sy n="1000000" d="1000000"/>
                      <am3d:sz n="1000000" d="1000000"/>
                    </am3d:scale>
                    <am3d:rot/>
                    <am3d:postTrans dx="0" dy="0" dz="0"/>
                  </am3d:trans>
                  <am3d:raster rName="Office3DRenderer" rVer="16.0.8326">
                    <am3d:blip r:embed="rId3"/>
                  </am3d:raster>
                  <am3d:objViewport viewportSz="54186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Projection Canvas">
                <a:extLst>
                  <a:ext uri="{FF2B5EF4-FFF2-40B4-BE49-F238E27FC236}">
                    <a16:creationId xmlns:a16="http://schemas.microsoft.com/office/drawing/2014/main" id="{9223EEB1-C029-422D-A41F-EABF6A04E620}"/>
                  </a:ext>
                </a:extLst>
              </p:cNvPr>
              <p:cNvPicPr>
                <a:picLocks noGrp="1" noRot="1" noChangeAspect="1" noMove="1" noResize="1" noEditPoints="1" noAdjustHandles="1" noChangeArrowheads="1" noChangeShapeType="1" noCrop="1"/>
              </p:cNvPicPr>
              <p:nvPr/>
            </p:nvPicPr>
            <p:blipFill>
              <a:blip r:embed="rId3"/>
              <a:stretch>
                <a:fillRect/>
              </a:stretch>
            </p:blipFill>
            <p:spPr>
              <a:xfrm>
                <a:off x="7204006" y="1238310"/>
                <a:ext cx="3228345" cy="4213212"/>
              </a:xfrm>
              <a:prstGeom prst="rect">
                <a:avLst/>
              </a:prstGeom>
            </p:spPr>
          </p:pic>
        </mc:Fallback>
      </mc:AlternateContent>
    </p:spTree>
    <p:extLst>
      <p:ext uri="{BB962C8B-B14F-4D97-AF65-F5344CB8AC3E}">
        <p14:creationId xmlns:p14="http://schemas.microsoft.com/office/powerpoint/2010/main" val="168510209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A19A3E-9860-4B62-AAEA-333C8DB5F126}"/>
              </a:ext>
            </a:extLst>
          </p:cNvPr>
          <p:cNvSpPr/>
          <p:nvPr/>
        </p:nvSpPr>
        <p:spPr>
          <a:xfrm>
            <a:off x="2843548" y="2528256"/>
            <a:ext cx="7432403" cy="1801487"/>
          </a:xfrm>
          <a:prstGeom prst="rect">
            <a:avLst/>
          </a:prstGeom>
          <a:solidFill>
            <a:srgbClr val="012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22B2E4-6940-4F78-977A-73E0DF0F6FF7}"/>
              </a:ext>
            </a:extLst>
          </p:cNvPr>
          <p:cNvSpPr txBox="1"/>
          <p:nvPr/>
        </p:nvSpPr>
        <p:spPr>
          <a:xfrm>
            <a:off x="7369063" y="6324514"/>
            <a:ext cx="2750706" cy="369332"/>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CSP LEBANON.ORG</a:t>
            </a:r>
            <a:r>
              <a:rPr lang="en-US" dirty="0">
                <a:solidFill>
                  <a:schemeClr val="bg1"/>
                </a:solidFill>
              </a:rPr>
              <a:t>   </a:t>
            </a:r>
            <a:r>
              <a:rPr lang="en-US" sz="1800" dirty="0">
                <a:solidFill>
                  <a:schemeClr val="bg1"/>
                </a:solidFill>
              </a:rPr>
              <a:t>|</a:t>
            </a:r>
            <a:endParaRPr lang="en-US" dirty="0">
              <a:solidFill>
                <a:schemeClr val="bg1"/>
              </a:solidFill>
            </a:endParaRPr>
          </a:p>
        </p:txBody>
      </p:sp>
      <p:sp>
        <p:nvSpPr>
          <p:cNvPr id="6" name="TextBox 5">
            <a:extLst>
              <a:ext uri="{FF2B5EF4-FFF2-40B4-BE49-F238E27FC236}">
                <a16:creationId xmlns:a16="http://schemas.microsoft.com/office/drawing/2014/main" id="{4379BDD1-9991-4643-9429-062FBEF6400A}"/>
              </a:ext>
            </a:extLst>
          </p:cNvPr>
          <p:cNvSpPr txBox="1"/>
          <p:nvPr/>
        </p:nvSpPr>
        <p:spPr>
          <a:xfrm>
            <a:off x="9463516" y="6306928"/>
            <a:ext cx="2071992" cy="369332"/>
          </a:xfrm>
          <a:prstGeom prst="rect">
            <a:avLst/>
          </a:prstGeom>
          <a:noFill/>
        </p:spPr>
        <p:txBody>
          <a:bodyPr wrap="square">
            <a:spAutoFit/>
          </a:bodyPr>
          <a:lstStyle/>
          <a:p>
            <a:r>
              <a:rPr lang="en-US" sz="1800" dirty="0">
                <a:solidFill>
                  <a:schemeClr val="bg1"/>
                </a:solidFill>
              </a:rPr>
              <a:t>@CSPLEBANON</a:t>
            </a:r>
            <a:endParaRPr lang="en-US" dirty="0">
              <a:solidFill>
                <a:schemeClr val="bg1"/>
              </a:solidFill>
            </a:endParaRPr>
          </a:p>
        </p:txBody>
      </p:sp>
      <p:sp>
        <p:nvSpPr>
          <p:cNvPr id="7" name="TextBox 6">
            <a:extLst>
              <a:ext uri="{FF2B5EF4-FFF2-40B4-BE49-F238E27FC236}">
                <a16:creationId xmlns:a16="http://schemas.microsoft.com/office/drawing/2014/main" id="{0EC17B96-3087-4AA2-8E7A-0DDA46E04CA3}"/>
              </a:ext>
            </a:extLst>
          </p:cNvPr>
          <p:cNvSpPr txBox="1"/>
          <p:nvPr/>
        </p:nvSpPr>
        <p:spPr>
          <a:xfrm>
            <a:off x="5033954" y="6341887"/>
            <a:ext cx="2474567" cy="369332"/>
          </a:xfrm>
          <a:prstGeom prst="rect">
            <a:avLst/>
          </a:prstGeom>
          <a:noFill/>
        </p:spPr>
        <p:txBody>
          <a:bodyPr wrap="square">
            <a:spAutoFit/>
          </a:bodyPr>
          <a:lstStyle/>
          <a:p>
            <a:r>
              <a:rPr lang="en-US" sz="1800" dirty="0">
                <a:solidFill>
                  <a:schemeClr val="bg1"/>
                </a:solidFill>
              </a:rPr>
              <a:t>INFO@CSPLEBANON   |</a:t>
            </a:r>
            <a:endParaRPr lang="en-US" dirty="0">
              <a:solidFill>
                <a:schemeClr val="bg1"/>
              </a:solidFill>
            </a:endParaRPr>
          </a:p>
        </p:txBody>
      </p:sp>
      <p:pic>
        <p:nvPicPr>
          <p:cNvPr id="9" name="Picture 8" descr="A blue and white logo&#10;&#10;Description automatically generated with low confidence">
            <a:extLst>
              <a:ext uri="{FF2B5EF4-FFF2-40B4-BE49-F238E27FC236}">
                <a16:creationId xmlns:a16="http://schemas.microsoft.com/office/drawing/2014/main" id="{6AB87AB0-DE77-4526-B0B8-71043F129DC6}"/>
              </a:ext>
            </a:extLst>
          </p:cNvPr>
          <p:cNvPicPr>
            <a:picLocks noChangeAspect="1"/>
          </p:cNvPicPr>
          <p:nvPr/>
        </p:nvPicPr>
        <p:blipFill>
          <a:blip r:embed="rId4"/>
          <a:stretch>
            <a:fillRect/>
          </a:stretch>
        </p:blipFill>
        <p:spPr>
          <a:xfrm>
            <a:off x="5207759" y="2464072"/>
            <a:ext cx="2300762" cy="1194970"/>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CFEC9AA3-34B6-4773-8146-54EE4484022E}"/>
              </a:ext>
            </a:extLst>
          </p:cNvPr>
          <p:cNvPicPr>
            <a:picLocks noChangeAspect="1"/>
          </p:cNvPicPr>
          <p:nvPr/>
        </p:nvPicPr>
        <p:blipFill>
          <a:blip r:embed="rId5"/>
          <a:stretch>
            <a:fillRect/>
          </a:stretch>
        </p:blipFill>
        <p:spPr>
          <a:xfrm>
            <a:off x="3543543" y="3676415"/>
            <a:ext cx="5200873" cy="670701"/>
          </a:xfrm>
          <a:prstGeom prst="rect">
            <a:avLst/>
          </a:prstGeom>
        </p:spPr>
      </p:pic>
      <p:sp>
        <p:nvSpPr>
          <p:cNvPr id="13" name="TextBox 12">
            <a:extLst>
              <a:ext uri="{FF2B5EF4-FFF2-40B4-BE49-F238E27FC236}">
                <a16:creationId xmlns:a16="http://schemas.microsoft.com/office/drawing/2014/main" id="{7F898B55-7C0C-44A5-B900-30E2D9C36BBF}"/>
              </a:ext>
            </a:extLst>
          </p:cNvPr>
          <p:cNvSpPr txBox="1"/>
          <p:nvPr/>
        </p:nvSpPr>
        <p:spPr>
          <a:xfrm>
            <a:off x="3339554" y="3621857"/>
            <a:ext cx="407977" cy="707886"/>
          </a:xfrm>
          <a:prstGeom prst="rect">
            <a:avLst/>
          </a:prstGeom>
          <a:noFill/>
        </p:spPr>
        <p:txBody>
          <a:bodyPr wrap="square">
            <a:spAutoFit/>
          </a:bodyPr>
          <a:lstStyle/>
          <a:p>
            <a:r>
              <a:rPr lang="en-US" sz="4000"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12722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2660CC-B89D-4B97-AE63-AE9E2C8BA968}"/>
              </a:ext>
            </a:extLst>
          </p:cNvPr>
          <p:cNvPicPr>
            <a:picLocks noChangeAspect="1"/>
          </p:cNvPicPr>
          <p:nvPr/>
        </p:nvPicPr>
        <p:blipFill rotWithShape="1">
          <a:blip r:embed="rId2">
            <a:extLst>
              <a:ext uri="{28A0092B-C50C-407E-A947-70E740481C1C}">
                <a14:useLocalDpi xmlns:a14="http://schemas.microsoft.com/office/drawing/2010/main" val="0"/>
              </a:ext>
            </a:extLst>
          </a:blip>
          <a:srcRect t="10106" b="14908"/>
          <a:stretch/>
        </p:blipFill>
        <p:spPr>
          <a:xfrm>
            <a:off x="47306" y="0"/>
            <a:ext cx="12097387" cy="6803519"/>
          </a:xfrm>
          <a:prstGeom prst="rect">
            <a:avLst/>
          </a:prstGeom>
        </p:spPr>
      </p:pic>
      <p:sp>
        <p:nvSpPr>
          <p:cNvPr id="6" name="TextBox 5">
            <a:extLst>
              <a:ext uri="{FF2B5EF4-FFF2-40B4-BE49-F238E27FC236}">
                <a16:creationId xmlns:a16="http://schemas.microsoft.com/office/drawing/2014/main" id="{018B458A-64B9-4487-B9B5-8FC18C20EFAB}"/>
              </a:ext>
            </a:extLst>
          </p:cNvPr>
          <p:cNvSpPr txBox="1"/>
          <p:nvPr/>
        </p:nvSpPr>
        <p:spPr>
          <a:xfrm>
            <a:off x="4985657" y="206830"/>
            <a:ext cx="2601685" cy="794656"/>
          </a:xfrm>
          <a:prstGeom prst="rect">
            <a:avLst/>
          </a:prstGeom>
          <a:solidFill>
            <a:srgbClr val="002060"/>
          </a:solidFill>
        </p:spPr>
        <p:txBody>
          <a:bodyPr vert="horz" wrap="square" lIns="91440" tIns="45720" rIns="91440" bIns="45720" rtlCol="0" anchor="ctr">
            <a:normAutofit fontScale="77500" lnSpcReduction="20000"/>
          </a:bodyPr>
          <a:lstStyle/>
          <a:p>
            <a:pPr algn="ctr"/>
            <a:r>
              <a:rPr lang="ar-LB" sz="7200" dirty="0">
                <a:solidFill>
                  <a:schemeClr val="bg1"/>
                </a:solidFill>
              </a:rPr>
              <a:t>صحتين</a:t>
            </a:r>
            <a:r>
              <a:rPr lang="ar-LB"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280349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EE4B7FDC-F391-423B-96D8-D11DEF700168}"/>
              </a:ext>
            </a:extLst>
          </p:cNvPr>
          <p:cNvSpPr txBox="1">
            <a:spLocks noChangeArrowheads="1"/>
          </p:cNvSpPr>
          <p:nvPr/>
        </p:nvSpPr>
        <p:spPr bwMode="auto">
          <a:xfrm>
            <a:off x="6356348" y="1536699"/>
            <a:ext cx="58356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dirty="0">
                <a:solidFill>
                  <a:srgbClr val="002060"/>
                </a:solidFill>
              </a:rPr>
              <a:t>يجب أن نكون بارعين في في الإستماع إلى الناس وبدلا من مجرد الحديث إلى الناس، أو ما هو أسوأ، الحديث عن الناس عبر الشبكات الاجتماعية، علينا أن تستمع أولا إلى ما يتحدث عنه الناس، ما هي اهتماماتهم أو مخاوفهم، وكيف ينظرون إلى </a:t>
            </a:r>
            <a:r>
              <a:rPr lang="ar-LB" dirty="0">
                <a:solidFill>
                  <a:srgbClr val="002060"/>
                </a:solidFill>
              </a:rPr>
              <a:t>المنظمة/البلدية</a:t>
            </a:r>
            <a:r>
              <a:rPr lang="ar-LB" altLang="en-US" dirty="0">
                <a:solidFill>
                  <a:srgbClr val="002060"/>
                </a:solidFill>
              </a:rPr>
              <a:t>. الإستماع هو وسيلة رائعة للبلديات لتكييف نفسها على الانترنت بمجرد وضع خرائط شبكة الاتصال الخاصة بها. </a:t>
            </a:r>
            <a:endParaRPr lang="en-US" altLang="en-US" dirty="0">
              <a:solidFill>
                <a:srgbClr val="002060"/>
              </a:solidFill>
            </a:endParaRPr>
          </a:p>
        </p:txBody>
      </p:sp>
      <p:sp>
        <p:nvSpPr>
          <p:cNvPr id="5" name="Rectangle 46">
            <a:extLst>
              <a:ext uri="{FF2B5EF4-FFF2-40B4-BE49-F238E27FC236}">
                <a16:creationId xmlns:a16="http://schemas.microsoft.com/office/drawing/2014/main" id="{97CE4830-C9E8-443F-B31A-33F75A66F075}"/>
              </a:ext>
            </a:extLst>
          </p:cNvPr>
          <p:cNvSpPr txBox="1">
            <a:spLocks noChangeArrowheads="1"/>
          </p:cNvSpPr>
          <p:nvPr/>
        </p:nvSpPr>
        <p:spPr bwMode="auto">
          <a:xfrm>
            <a:off x="6356349" y="149224"/>
            <a:ext cx="5835651" cy="1241426"/>
          </a:xfrm>
          <a:prstGeom prst="rect">
            <a:avLst/>
          </a:prstGeom>
          <a:solidFill>
            <a:srgbClr val="002060"/>
          </a:solidFill>
          <a:ln>
            <a:noFill/>
          </a:ln>
        </p:spPr>
        <p:txBody>
          <a:bodyPr anchor="ct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eaLnBrk="1" hangingPunct="1"/>
            <a:r>
              <a:rPr lang="ar-LB" altLang="en-US" sz="4000" b="1" dirty="0">
                <a:solidFill>
                  <a:schemeClr val="bg1"/>
                </a:solidFill>
                <a:latin typeface="Arial" panose="020B0604020202020204" pitchFamily="34" charset="0"/>
                <a:cs typeface="Arial" panose="020B0604020202020204" pitchFamily="34" charset="0"/>
              </a:rPr>
              <a:t>الإستماع</a:t>
            </a:r>
            <a:endParaRPr lang="en-US" altLang="en-US" sz="4000" b="1" dirty="0">
              <a:solidFill>
                <a:schemeClr val="bg1"/>
              </a:solidFill>
              <a:latin typeface="Arial" panose="020B0604020202020204" pitchFamily="34" charset="0"/>
              <a:cs typeface="Arial" panose="020B0604020202020204" pitchFamily="34" charset="0"/>
            </a:endParaRPr>
          </a:p>
        </p:txBody>
      </p:sp>
      <p:pic>
        <p:nvPicPr>
          <p:cNvPr id="7" name="Picture 2" descr="C:\Users\User\Desktop\listening.jpg">
            <a:extLst>
              <a:ext uri="{FF2B5EF4-FFF2-40B4-BE49-F238E27FC236}">
                <a16:creationId xmlns:a16="http://schemas.microsoft.com/office/drawing/2014/main" id="{E86354CF-E562-48FC-B9A0-6078840BF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2389187"/>
            <a:ext cx="5730119"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09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68A3-C055-2C46-9387-0ABA8D78E1B5}"/>
              </a:ext>
            </a:extLst>
          </p:cNvPr>
          <p:cNvSpPr>
            <a:spLocks noGrp="1"/>
          </p:cNvSpPr>
          <p:nvPr>
            <p:ph type="ctrTitle"/>
          </p:nvPr>
        </p:nvSpPr>
        <p:spPr>
          <a:xfrm>
            <a:off x="4056743" y="1067760"/>
            <a:ext cx="4078514" cy="593838"/>
          </a:xfrm>
        </p:spPr>
        <p:txBody>
          <a:bodyPr>
            <a:normAutofit/>
          </a:bodyPr>
          <a:lstStyle/>
          <a:p>
            <a:r>
              <a:rPr lang="ar-LB"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rPr>
              <a:t>لمحة عامة</a:t>
            </a:r>
            <a:endParaRPr lang="en-US"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Subtitle 2">
            <a:extLst>
              <a:ext uri="{FF2B5EF4-FFF2-40B4-BE49-F238E27FC236}">
                <a16:creationId xmlns:a16="http://schemas.microsoft.com/office/drawing/2014/main" id="{6BE00BD5-BD21-FD4E-996A-E0A84C166CDE}"/>
              </a:ext>
            </a:extLst>
          </p:cNvPr>
          <p:cNvSpPr>
            <a:spLocks noGrp="1"/>
          </p:cNvSpPr>
          <p:nvPr>
            <p:ph type="subTitle" idx="1"/>
          </p:nvPr>
        </p:nvSpPr>
        <p:spPr>
          <a:xfrm>
            <a:off x="742258" y="1766285"/>
            <a:ext cx="9505070" cy="3988684"/>
          </a:xfrm>
        </p:spPr>
        <p:txBody>
          <a:bodyPr>
            <a:noAutofit/>
          </a:bodyPr>
          <a:lstStyle/>
          <a:p>
            <a:pPr algn="r" rtl="1">
              <a:buClr>
                <a:srgbClr val="002060"/>
              </a:buClr>
            </a:pPr>
            <a:r>
              <a:rPr lang="ar-LB" sz="2800" dirty="0">
                <a:solidFill>
                  <a:schemeClr val="tx1">
                    <a:lumMod val="65000"/>
                    <a:lumOff val="35000"/>
                  </a:schemeClr>
                </a:solidFill>
                <a:latin typeface="Helvetica" pitchFamily="2" charset="0"/>
                <a:ea typeface="GE SS Two Medium" panose="020A0503020102020204" pitchFamily="18" charset="-78"/>
                <a:cs typeface="+mj-cs"/>
              </a:rPr>
              <a:t>يمتد برنامج دعم المجتمع المحلّي في لبنان </a:t>
            </a:r>
            <a:r>
              <a:rPr lang="en-US" sz="2800" dirty="0">
                <a:solidFill>
                  <a:schemeClr val="tx1">
                    <a:lumMod val="65000"/>
                    <a:lumOff val="35000"/>
                  </a:schemeClr>
                </a:solidFill>
                <a:latin typeface="Helvetica" pitchFamily="2" charset="0"/>
                <a:ea typeface="GE SS Two Medium" panose="020A0503020102020204" pitchFamily="18" charset="-78"/>
                <a:cs typeface="+mj-cs"/>
              </a:rPr>
              <a:t> </a:t>
            </a:r>
            <a:r>
              <a:rPr lang="en-US" sz="2000" dirty="0">
                <a:solidFill>
                  <a:schemeClr val="tx1">
                    <a:lumMod val="65000"/>
                    <a:lumOff val="35000"/>
                  </a:schemeClr>
                </a:solidFill>
                <a:latin typeface="Helvetica" pitchFamily="2" charset="0"/>
                <a:ea typeface="GE SS Two Medium" panose="020A0503020102020204" pitchFamily="18" charset="-78"/>
                <a:cs typeface="+mj-cs"/>
              </a:rPr>
              <a:t>(CSP) </a:t>
            </a:r>
            <a:r>
              <a:rPr lang="ar-LB" sz="2800" dirty="0">
                <a:solidFill>
                  <a:schemeClr val="tx1">
                    <a:lumMod val="65000"/>
                    <a:lumOff val="35000"/>
                  </a:schemeClr>
                </a:solidFill>
                <a:latin typeface="Helvetica" pitchFamily="2" charset="0"/>
                <a:ea typeface="GE SS Two Medium" panose="020A0503020102020204" pitchFamily="18" charset="-78"/>
                <a:cs typeface="+mj-cs"/>
              </a:rPr>
              <a:t>المموّل من الوكالة الأميركية للتنمية الدولّية </a:t>
            </a:r>
            <a:r>
              <a:rPr lang="en-US" sz="2800" dirty="0">
                <a:solidFill>
                  <a:schemeClr val="tx1">
                    <a:lumMod val="65000"/>
                    <a:lumOff val="35000"/>
                  </a:schemeClr>
                </a:solidFill>
                <a:latin typeface="Helvetica" pitchFamily="2" charset="0"/>
                <a:ea typeface="GE SS Two Medium" panose="020A0503020102020204" pitchFamily="18" charset="-78"/>
                <a:cs typeface="+mj-cs"/>
              </a:rPr>
              <a:t> </a:t>
            </a:r>
            <a:r>
              <a:rPr lang="en-US" sz="2000" dirty="0">
                <a:solidFill>
                  <a:schemeClr val="tx1">
                    <a:lumMod val="65000"/>
                    <a:lumOff val="35000"/>
                  </a:schemeClr>
                </a:solidFill>
                <a:latin typeface="Helvetica" pitchFamily="2" charset="0"/>
                <a:ea typeface="GE SS Two Medium" panose="020A0503020102020204" pitchFamily="18" charset="-78"/>
                <a:cs typeface="+mj-cs"/>
              </a:rPr>
              <a:t>(USAID)</a:t>
            </a:r>
            <a:r>
              <a:rPr lang="ar-LB" sz="2800" dirty="0">
                <a:solidFill>
                  <a:schemeClr val="tx1">
                    <a:lumMod val="65000"/>
                    <a:lumOff val="35000"/>
                  </a:schemeClr>
                </a:solidFill>
                <a:latin typeface="Helvetica" pitchFamily="2" charset="0"/>
                <a:ea typeface="GE SS Two Medium" panose="020A0503020102020204" pitchFamily="18" charset="-78"/>
                <a:cs typeface="+mj-cs"/>
              </a:rPr>
              <a:t>على </a:t>
            </a:r>
            <a:r>
              <a:rPr lang="ar-LB" sz="2800" b="1" dirty="0">
                <a:solidFill>
                  <a:schemeClr val="tx1">
                    <a:lumMod val="65000"/>
                    <a:lumOff val="35000"/>
                  </a:schemeClr>
                </a:solidFill>
                <a:latin typeface="Helvetica" pitchFamily="2" charset="0"/>
                <a:ea typeface="GE SS Two Medium" panose="020A0503020102020204" pitchFamily="18" charset="-78"/>
                <a:cs typeface="+mj-cs"/>
              </a:rPr>
              <a:t>مدى سبع سنوات </a:t>
            </a:r>
            <a:r>
              <a:rPr lang="ar-LB" sz="2800" dirty="0">
                <a:solidFill>
                  <a:schemeClr val="tx1">
                    <a:lumMod val="65000"/>
                    <a:lumOff val="35000"/>
                  </a:schemeClr>
                </a:solidFill>
                <a:latin typeface="Helvetica" pitchFamily="2" charset="0"/>
                <a:ea typeface="GE SS Two Medium" panose="020A0503020102020204" pitchFamily="18" charset="-78"/>
                <a:cs typeface="+mj-cs"/>
              </a:rPr>
              <a:t>بموازنة قيمتها </a:t>
            </a:r>
            <a:r>
              <a:rPr lang="en-US" sz="2800" b="1" dirty="0">
                <a:solidFill>
                  <a:schemeClr val="tx1">
                    <a:lumMod val="65000"/>
                    <a:lumOff val="35000"/>
                  </a:schemeClr>
                </a:solidFill>
                <a:latin typeface="Helvetica" pitchFamily="2" charset="0"/>
                <a:ea typeface="GE SS Two Medium" panose="020A0503020102020204" pitchFamily="18" charset="-78"/>
                <a:cs typeface="+mj-cs"/>
              </a:rPr>
              <a:t>100</a:t>
            </a:r>
            <a:r>
              <a:rPr lang="ar-LB" sz="2800" b="1" dirty="0">
                <a:solidFill>
                  <a:schemeClr val="tx1">
                    <a:lumMod val="65000"/>
                    <a:lumOff val="35000"/>
                  </a:schemeClr>
                </a:solidFill>
                <a:latin typeface="Helvetica" pitchFamily="2" charset="0"/>
                <a:ea typeface="GE SS Two Medium" panose="020A0503020102020204" pitchFamily="18" charset="-78"/>
                <a:cs typeface="+mj-cs"/>
              </a:rPr>
              <a:t> مليون دولار </a:t>
            </a:r>
            <a:r>
              <a:rPr lang="ar-LB" sz="2800" dirty="0">
                <a:solidFill>
                  <a:schemeClr val="tx1">
                    <a:lumMod val="65000"/>
                    <a:lumOff val="35000"/>
                  </a:schemeClr>
                </a:solidFill>
                <a:latin typeface="Helvetica" pitchFamily="2" charset="0"/>
                <a:ea typeface="GE SS Two Medium" panose="020A0503020102020204" pitchFamily="18" charset="-78"/>
                <a:cs typeface="+mj-cs"/>
              </a:rPr>
              <a:t>أميركي</a:t>
            </a:r>
          </a:p>
          <a:p>
            <a:pPr algn="r" rtl="1">
              <a:buClr>
                <a:srgbClr val="002060"/>
              </a:buClr>
            </a:pPr>
            <a:endParaRPr lang="ar-LB" sz="2800" dirty="0">
              <a:solidFill>
                <a:schemeClr val="tx1">
                  <a:lumMod val="65000"/>
                  <a:lumOff val="35000"/>
                </a:schemeClr>
              </a:solidFill>
              <a:latin typeface="Helvetica" pitchFamily="2" charset="0"/>
              <a:ea typeface="GE SS Two Medium" panose="020A0503020102020204" pitchFamily="18" charset="-78"/>
              <a:cs typeface="+mj-cs"/>
            </a:endParaRPr>
          </a:p>
          <a:p>
            <a:pPr algn="r" rtl="1">
              <a:buClr>
                <a:srgbClr val="002060"/>
              </a:buClr>
            </a:pPr>
            <a:r>
              <a:rPr lang="ar-LB" sz="2800" dirty="0">
                <a:solidFill>
                  <a:schemeClr val="tx1">
                    <a:lumMod val="65000"/>
                    <a:lumOff val="35000"/>
                  </a:schemeClr>
                </a:solidFill>
                <a:latin typeface="Helvetica" pitchFamily="2" charset="0"/>
                <a:ea typeface="GE SS Two Medium" panose="020A0503020102020204" pitchFamily="18" charset="-78"/>
                <a:cs typeface="+mj-cs"/>
              </a:rPr>
              <a:t>يقدم مجموعة واسعة من المبادرات لدعم المجتمعات المحلية الأكثر حرماناً وذلك </a:t>
            </a:r>
            <a:r>
              <a:rPr lang="ar-LB" sz="2800" b="1" dirty="0">
                <a:solidFill>
                  <a:schemeClr val="tx1">
                    <a:lumMod val="65000"/>
                    <a:lumOff val="35000"/>
                  </a:schemeClr>
                </a:solidFill>
                <a:latin typeface="Helvetica" pitchFamily="2" charset="0"/>
                <a:ea typeface="GE SS Two Medium" panose="020A0503020102020204" pitchFamily="18" charset="-78"/>
                <a:cs typeface="+mj-cs"/>
              </a:rPr>
              <a:t>لتحسين الخدمات الأساسية ولتعزيز الفرص الإقتصادية</a:t>
            </a:r>
          </a:p>
          <a:p>
            <a:pPr algn="r" rtl="1">
              <a:buClr>
                <a:srgbClr val="002060"/>
              </a:buClr>
            </a:pPr>
            <a:endParaRPr lang="ar-LB" sz="2800" dirty="0">
              <a:solidFill>
                <a:schemeClr val="tx1">
                  <a:lumMod val="65000"/>
                  <a:lumOff val="35000"/>
                </a:schemeClr>
              </a:solidFill>
              <a:latin typeface="Helvetica" pitchFamily="2" charset="0"/>
              <a:ea typeface="GE SS Two Medium" panose="020A0503020102020204" pitchFamily="18" charset="-78"/>
              <a:cs typeface="+mj-cs"/>
            </a:endParaRPr>
          </a:p>
          <a:p>
            <a:pPr algn="r" rtl="1">
              <a:buClr>
                <a:srgbClr val="002060"/>
              </a:buClr>
            </a:pPr>
            <a:r>
              <a:rPr lang="ar-LB" sz="2800" dirty="0">
                <a:solidFill>
                  <a:schemeClr val="tx1">
                    <a:lumMod val="65000"/>
                    <a:lumOff val="35000"/>
                  </a:schemeClr>
                </a:solidFill>
                <a:latin typeface="Helvetica" pitchFamily="2" charset="0"/>
                <a:ea typeface="GE SS Two Medium" panose="020A0503020102020204" pitchFamily="18" charset="-78"/>
                <a:cs typeface="+mj-cs"/>
              </a:rPr>
              <a:t>مناطق عمل البرنامج: </a:t>
            </a:r>
            <a:r>
              <a:rPr lang="ar-LB" sz="2800" b="1" dirty="0">
                <a:solidFill>
                  <a:schemeClr val="tx1">
                    <a:lumMod val="65000"/>
                    <a:lumOff val="35000"/>
                  </a:schemeClr>
                </a:solidFill>
                <a:latin typeface="Helvetica" pitchFamily="2" charset="0"/>
                <a:ea typeface="GE SS Two Medium" panose="020A0503020102020204" pitchFamily="18" charset="-78"/>
                <a:cs typeface="+mj-cs"/>
              </a:rPr>
              <a:t>الشمال والجنوب والبقاع </a:t>
            </a:r>
            <a:r>
              <a:rPr lang="ar-LB" sz="2800" dirty="0">
                <a:solidFill>
                  <a:schemeClr val="tx1">
                    <a:lumMod val="65000"/>
                    <a:lumOff val="35000"/>
                  </a:schemeClr>
                </a:solidFill>
                <a:latin typeface="Helvetica" pitchFamily="2" charset="0"/>
                <a:ea typeface="GE SS Two Medium" panose="020A0503020102020204" pitchFamily="18" charset="-78"/>
                <a:cs typeface="+mj-cs"/>
              </a:rPr>
              <a:t>مع احتمال التوسع الى مناطق أخرى وفقاً للحاجات والأولويات</a:t>
            </a:r>
            <a:endParaRPr lang="en-US" sz="2800" dirty="0">
              <a:solidFill>
                <a:schemeClr val="tx1">
                  <a:lumMod val="65000"/>
                  <a:lumOff val="35000"/>
                </a:schemeClr>
              </a:solidFill>
              <a:latin typeface="Helvetica" pitchFamily="2" charset="0"/>
              <a:ea typeface="GE SS Two Medium" panose="020A0503020102020204" pitchFamily="18" charset="-78"/>
              <a:cs typeface="+mj-cs"/>
            </a:endParaRPr>
          </a:p>
        </p:txBody>
      </p:sp>
      <p:grpSp>
        <p:nvGrpSpPr>
          <p:cNvPr id="7" name="Group 6">
            <a:extLst>
              <a:ext uri="{FF2B5EF4-FFF2-40B4-BE49-F238E27FC236}">
                <a16:creationId xmlns:a16="http://schemas.microsoft.com/office/drawing/2014/main" id="{C53C79BE-083C-47D6-86C6-72BFA4333229}"/>
              </a:ext>
            </a:extLst>
          </p:cNvPr>
          <p:cNvGrpSpPr/>
          <p:nvPr/>
        </p:nvGrpSpPr>
        <p:grpSpPr>
          <a:xfrm>
            <a:off x="10485792" y="1766285"/>
            <a:ext cx="933063" cy="934712"/>
            <a:chOff x="10138211" y="1766285"/>
            <a:chExt cx="745587" cy="762491"/>
          </a:xfrm>
        </p:grpSpPr>
        <p:sp>
          <p:nvSpPr>
            <p:cNvPr id="5" name="Oval 4">
              <a:extLst>
                <a:ext uri="{FF2B5EF4-FFF2-40B4-BE49-F238E27FC236}">
                  <a16:creationId xmlns:a16="http://schemas.microsoft.com/office/drawing/2014/main" id="{AD012309-B5C9-40C3-809C-1576C98547DA}"/>
                </a:ext>
              </a:extLst>
            </p:cNvPr>
            <p:cNvSpPr/>
            <p:nvPr/>
          </p:nvSpPr>
          <p:spPr>
            <a:xfrm>
              <a:off x="10138211" y="1766285"/>
              <a:ext cx="745587" cy="762491"/>
            </a:xfrm>
            <a:prstGeom prst="ellipse">
              <a:avLst/>
            </a:prstGeom>
            <a:solidFill>
              <a:srgbClr val="A7C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75">
              <a:extLst>
                <a:ext uri="{FF2B5EF4-FFF2-40B4-BE49-F238E27FC236}">
                  <a16:creationId xmlns:a16="http://schemas.microsoft.com/office/drawing/2014/main" id="{20B5639B-57D3-49FA-B3FD-89CBEF0ADF01}"/>
                </a:ext>
              </a:extLst>
            </p:cNvPr>
            <p:cNvSpPr>
              <a:spLocks/>
            </p:cNvSpPr>
            <p:nvPr/>
          </p:nvSpPr>
          <p:spPr bwMode="auto">
            <a:xfrm>
              <a:off x="10263877" y="1833205"/>
              <a:ext cx="546304" cy="626287"/>
            </a:xfrm>
            <a:custGeom>
              <a:avLst/>
              <a:gdLst>
                <a:gd name="T0" fmla="*/ 230 w 710"/>
                <a:gd name="T1" fmla="*/ 443 h 827"/>
                <a:gd name="T2" fmla="*/ 216 w 710"/>
                <a:gd name="T3" fmla="*/ 416 h 827"/>
                <a:gd name="T4" fmla="*/ 298 w 710"/>
                <a:gd name="T5" fmla="*/ 393 h 827"/>
                <a:gd name="T6" fmla="*/ 453 w 710"/>
                <a:gd name="T7" fmla="*/ 375 h 827"/>
                <a:gd name="T8" fmla="*/ 453 w 710"/>
                <a:gd name="T9" fmla="*/ 245 h 827"/>
                <a:gd name="T10" fmla="*/ 440 w 710"/>
                <a:gd name="T11" fmla="*/ 87 h 827"/>
                <a:gd name="T12" fmla="*/ 407 w 710"/>
                <a:gd name="T13" fmla="*/ 72 h 827"/>
                <a:gd name="T14" fmla="*/ 372 w 710"/>
                <a:gd name="T15" fmla="*/ 91 h 827"/>
                <a:gd name="T16" fmla="*/ 360 w 710"/>
                <a:gd name="T17" fmla="*/ 241 h 827"/>
                <a:gd name="T18" fmla="*/ 352 w 710"/>
                <a:gd name="T19" fmla="*/ 344 h 827"/>
                <a:gd name="T20" fmla="*/ 313 w 710"/>
                <a:gd name="T21" fmla="*/ 148 h 827"/>
                <a:gd name="T22" fmla="*/ 282 w 710"/>
                <a:gd name="T23" fmla="*/ 12 h 827"/>
                <a:gd name="T24" fmla="*/ 239 w 710"/>
                <a:gd name="T25" fmla="*/ 2 h 827"/>
                <a:gd name="T26" fmla="*/ 210 w 710"/>
                <a:gd name="T27" fmla="*/ 41 h 827"/>
                <a:gd name="T28" fmla="*/ 245 w 710"/>
                <a:gd name="T29" fmla="*/ 315 h 827"/>
                <a:gd name="T30" fmla="*/ 239 w 710"/>
                <a:gd name="T31" fmla="*/ 335 h 827"/>
                <a:gd name="T32" fmla="*/ 169 w 710"/>
                <a:gd name="T33" fmla="*/ 107 h 827"/>
                <a:gd name="T34" fmla="*/ 134 w 710"/>
                <a:gd name="T35" fmla="*/ 72 h 827"/>
                <a:gd name="T36" fmla="*/ 86 w 710"/>
                <a:gd name="T37" fmla="*/ 103 h 827"/>
                <a:gd name="T38" fmla="*/ 115 w 710"/>
                <a:gd name="T39" fmla="*/ 245 h 827"/>
                <a:gd name="T40" fmla="*/ 148 w 710"/>
                <a:gd name="T41" fmla="*/ 389 h 827"/>
                <a:gd name="T42" fmla="*/ 132 w 710"/>
                <a:gd name="T43" fmla="*/ 381 h 827"/>
                <a:gd name="T44" fmla="*/ 62 w 710"/>
                <a:gd name="T45" fmla="*/ 251 h 827"/>
                <a:gd name="T46" fmla="*/ 27 w 710"/>
                <a:gd name="T47" fmla="*/ 237 h 827"/>
                <a:gd name="T48" fmla="*/ 0 w 710"/>
                <a:gd name="T49" fmla="*/ 270 h 827"/>
                <a:gd name="T50" fmla="*/ 60 w 710"/>
                <a:gd name="T51" fmla="*/ 443 h 827"/>
                <a:gd name="T52" fmla="*/ 132 w 710"/>
                <a:gd name="T53" fmla="*/ 689 h 827"/>
                <a:gd name="T54" fmla="*/ 193 w 710"/>
                <a:gd name="T55" fmla="*/ 786 h 827"/>
                <a:gd name="T56" fmla="*/ 267 w 710"/>
                <a:gd name="T57" fmla="*/ 823 h 827"/>
                <a:gd name="T58" fmla="*/ 389 w 710"/>
                <a:gd name="T59" fmla="*/ 821 h 827"/>
                <a:gd name="T60" fmla="*/ 488 w 710"/>
                <a:gd name="T61" fmla="*/ 765 h 827"/>
                <a:gd name="T62" fmla="*/ 553 w 710"/>
                <a:gd name="T63" fmla="*/ 675 h 827"/>
                <a:gd name="T64" fmla="*/ 701 w 710"/>
                <a:gd name="T65" fmla="*/ 366 h 827"/>
                <a:gd name="T66" fmla="*/ 658 w 710"/>
                <a:gd name="T67" fmla="*/ 352 h 827"/>
                <a:gd name="T68" fmla="*/ 572 w 710"/>
                <a:gd name="T69" fmla="*/ 445 h 827"/>
                <a:gd name="T70" fmla="*/ 401 w 710"/>
                <a:gd name="T71" fmla="*/ 694 h 827"/>
                <a:gd name="T72" fmla="*/ 364 w 710"/>
                <a:gd name="T73" fmla="*/ 712 h 827"/>
                <a:gd name="T74" fmla="*/ 379 w 710"/>
                <a:gd name="T75" fmla="*/ 659 h 827"/>
                <a:gd name="T76" fmla="*/ 397 w 710"/>
                <a:gd name="T77" fmla="*/ 613 h 827"/>
                <a:gd name="T78" fmla="*/ 374 w 710"/>
                <a:gd name="T79" fmla="*/ 638 h 827"/>
                <a:gd name="T80" fmla="*/ 288 w 710"/>
                <a:gd name="T81" fmla="*/ 733 h 827"/>
                <a:gd name="T82" fmla="*/ 270 w 710"/>
                <a:gd name="T83" fmla="*/ 710 h 827"/>
                <a:gd name="T84" fmla="*/ 346 w 710"/>
                <a:gd name="T85" fmla="*/ 597 h 827"/>
                <a:gd name="T86" fmla="*/ 344 w 710"/>
                <a:gd name="T87" fmla="*/ 591 h 827"/>
                <a:gd name="T88" fmla="*/ 237 w 710"/>
                <a:gd name="T89" fmla="*/ 700 h 827"/>
                <a:gd name="T90" fmla="*/ 212 w 710"/>
                <a:gd name="T91" fmla="*/ 700 h 827"/>
                <a:gd name="T92" fmla="*/ 235 w 710"/>
                <a:gd name="T93" fmla="*/ 644 h 827"/>
                <a:gd name="T94" fmla="*/ 317 w 710"/>
                <a:gd name="T95" fmla="*/ 552 h 827"/>
                <a:gd name="T96" fmla="*/ 311 w 710"/>
                <a:gd name="T97" fmla="*/ 552 h 827"/>
                <a:gd name="T98" fmla="*/ 204 w 710"/>
                <a:gd name="T99" fmla="*/ 624 h 827"/>
                <a:gd name="T100" fmla="*/ 187 w 710"/>
                <a:gd name="T101" fmla="*/ 607 h 827"/>
                <a:gd name="T102" fmla="*/ 284 w 710"/>
                <a:gd name="T103" fmla="*/ 514 h 827"/>
                <a:gd name="T104" fmla="*/ 339 w 710"/>
                <a:gd name="T105" fmla="*/ 451 h 827"/>
                <a:gd name="T106" fmla="*/ 292 w 710"/>
                <a:gd name="T107" fmla="*/ 443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0" h="827">
                  <a:moveTo>
                    <a:pt x="280" y="443"/>
                  </a:moveTo>
                  <a:lnTo>
                    <a:pt x="280" y="443"/>
                  </a:lnTo>
                  <a:lnTo>
                    <a:pt x="257" y="443"/>
                  </a:lnTo>
                  <a:lnTo>
                    <a:pt x="235" y="443"/>
                  </a:lnTo>
                  <a:lnTo>
                    <a:pt x="235" y="443"/>
                  </a:lnTo>
                  <a:lnTo>
                    <a:pt x="230" y="443"/>
                  </a:lnTo>
                  <a:lnTo>
                    <a:pt x="226" y="442"/>
                  </a:lnTo>
                  <a:lnTo>
                    <a:pt x="220" y="434"/>
                  </a:lnTo>
                  <a:lnTo>
                    <a:pt x="216" y="426"/>
                  </a:lnTo>
                  <a:lnTo>
                    <a:pt x="216" y="420"/>
                  </a:lnTo>
                  <a:lnTo>
                    <a:pt x="216" y="416"/>
                  </a:lnTo>
                  <a:lnTo>
                    <a:pt x="216" y="416"/>
                  </a:lnTo>
                  <a:lnTo>
                    <a:pt x="218" y="410"/>
                  </a:lnTo>
                  <a:lnTo>
                    <a:pt x="222" y="408"/>
                  </a:lnTo>
                  <a:lnTo>
                    <a:pt x="226" y="405"/>
                  </a:lnTo>
                  <a:lnTo>
                    <a:pt x="230" y="403"/>
                  </a:lnTo>
                  <a:lnTo>
                    <a:pt x="230" y="403"/>
                  </a:lnTo>
                  <a:lnTo>
                    <a:pt x="298" y="393"/>
                  </a:lnTo>
                  <a:lnTo>
                    <a:pt x="298" y="393"/>
                  </a:lnTo>
                  <a:lnTo>
                    <a:pt x="383" y="383"/>
                  </a:lnTo>
                  <a:lnTo>
                    <a:pt x="383" y="383"/>
                  </a:lnTo>
                  <a:lnTo>
                    <a:pt x="448" y="377"/>
                  </a:lnTo>
                  <a:lnTo>
                    <a:pt x="448" y="377"/>
                  </a:lnTo>
                  <a:lnTo>
                    <a:pt x="453" y="375"/>
                  </a:lnTo>
                  <a:lnTo>
                    <a:pt x="455" y="375"/>
                  </a:lnTo>
                  <a:lnTo>
                    <a:pt x="457" y="371"/>
                  </a:lnTo>
                  <a:lnTo>
                    <a:pt x="457" y="366"/>
                  </a:lnTo>
                  <a:lnTo>
                    <a:pt x="457" y="366"/>
                  </a:lnTo>
                  <a:lnTo>
                    <a:pt x="453" y="245"/>
                  </a:lnTo>
                  <a:lnTo>
                    <a:pt x="453" y="245"/>
                  </a:lnTo>
                  <a:lnTo>
                    <a:pt x="449" y="150"/>
                  </a:lnTo>
                  <a:lnTo>
                    <a:pt x="449" y="150"/>
                  </a:lnTo>
                  <a:lnTo>
                    <a:pt x="448" y="111"/>
                  </a:lnTo>
                  <a:lnTo>
                    <a:pt x="448" y="111"/>
                  </a:lnTo>
                  <a:lnTo>
                    <a:pt x="446" y="99"/>
                  </a:lnTo>
                  <a:lnTo>
                    <a:pt x="440" y="87"/>
                  </a:lnTo>
                  <a:lnTo>
                    <a:pt x="434" y="82"/>
                  </a:lnTo>
                  <a:lnTo>
                    <a:pt x="428" y="78"/>
                  </a:lnTo>
                  <a:lnTo>
                    <a:pt x="422" y="74"/>
                  </a:lnTo>
                  <a:lnTo>
                    <a:pt x="414" y="72"/>
                  </a:lnTo>
                  <a:lnTo>
                    <a:pt x="414" y="72"/>
                  </a:lnTo>
                  <a:lnTo>
                    <a:pt x="407" y="72"/>
                  </a:lnTo>
                  <a:lnTo>
                    <a:pt x="399" y="72"/>
                  </a:lnTo>
                  <a:lnTo>
                    <a:pt x="393" y="74"/>
                  </a:lnTo>
                  <a:lnTo>
                    <a:pt x="387" y="78"/>
                  </a:lnTo>
                  <a:lnTo>
                    <a:pt x="381" y="82"/>
                  </a:lnTo>
                  <a:lnTo>
                    <a:pt x="376" y="85"/>
                  </a:lnTo>
                  <a:lnTo>
                    <a:pt x="372" y="91"/>
                  </a:lnTo>
                  <a:lnTo>
                    <a:pt x="368" y="99"/>
                  </a:lnTo>
                  <a:lnTo>
                    <a:pt x="368" y="99"/>
                  </a:lnTo>
                  <a:lnTo>
                    <a:pt x="364" y="111"/>
                  </a:lnTo>
                  <a:lnTo>
                    <a:pt x="364" y="122"/>
                  </a:lnTo>
                  <a:lnTo>
                    <a:pt x="364" y="122"/>
                  </a:lnTo>
                  <a:lnTo>
                    <a:pt x="360" y="241"/>
                  </a:lnTo>
                  <a:lnTo>
                    <a:pt x="360" y="241"/>
                  </a:lnTo>
                  <a:lnTo>
                    <a:pt x="358" y="338"/>
                  </a:lnTo>
                  <a:lnTo>
                    <a:pt x="358" y="338"/>
                  </a:lnTo>
                  <a:lnTo>
                    <a:pt x="356" y="342"/>
                  </a:lnTo>
                  <a:lnTo>
                    <a:pt x="352" y="344"/>
                  </a:lnTo>
                  <a:lnTo>
                    <a:pt x="352" y="344"/>
                  </a:lnTo>
                  <a:lnTo>
                    <a:pt x="348" y="342"/>
                  </a:lnTo>
                  <a:lnTo>
                    <a:pt x="346" y="340"/>
                  </a:lnTo>
                  <a:lnTo>
                    <a:pt x="346" y="340"/>
                  </a:lnTo>
                  <a:lnTo>
                    <a:pt x="341" y="307"/>
                  </a:lnTo>
                  <a:lnTo>
                    <a:pt x="341" y="307"/>
                  </a:lnTo>
                  <a:lnTo>
                    <a:pt x="313" y="148"/>
                  </a:lnTo>
                  <a:lnTo>
                    <a:pt x="313" y="148"/>
                  </a:lnTo>
                  <a:lnTo>
                    <a:pt x="296" y="35"/>
                  </a:lnTo>
                  <a:lnTo>
                    <a:pt x="296" y="35"/>
                  </a:lnTo>
                  <a:lnTo>
                    <a:pt x="292" y="25"/>
                  </a:lnTo>
                  <a:lnTo>
                    <a:pt x="288" y="17"/>
                  </a:lnTo>
                  <a:lnTo>
                    <a:pt x="282" y="12"/>
                  </a:lnTo>
                  <a:lnTo>
                    <a:pt x="274" y="6"/>
                  </a:lnTo>
                  <a:lnTo>
                    <a:pt x="267" y="2"/>
                  </a:lnTo>
                  <a:lnTo>
                    <a:pt x="259" y="0"/>
                  </a:lnTo>
                  <a:lnTo>
                    <a:pt x="249" y="0"/>
                  </a:lnTo>
                  <a:lnTo>
                    <a:pt x="239" y="2"/>
                  </a:lnTo>
                  <a:lnTo>
                    <a:pt x="239" y="2"/>
                  </a:lnTo>
                  <a:lnTo>
                    <a:pt x="228" y="10"/>
                  </a:lnTo>
                  <a:lnTo>
                    <a:pt x="222" y="13"/>
                  </a:lnTo>
                  <a:lnTo>
                    <a:pt x="218" y="19"/>
                  </a:lnTo>
                  <a:lnTo>
                    <a:pt x="214" y="25"/>
                  </a:lnTo>
                  <a:lnTo>
                    <a:pt x="212" y="33"/>
                  </a:lnTo>
                  <a:lnTo>
                    <a:pt x="210" y="41"/>
                  </a:lnTo>
                  <a:lnTo>
                    <a:pt x="210" y="50"/>
                  </a:lnTo>
                  <a:lnTo>
                    <a:pt x="210" y="50"/>
                  </a:lnTo>
                  <a:lnTo>
                    <a:pt x="232" y="210"/>
                  </a:lnTo>
                  <a:lnTo>
                    <a:pt x="232" y="210"/>
                  </a:lnTo>
                  <a:lnTo>
                    <a:pt x="245" y="315"/>
                  </a:lnTo>
                  <a:lnTo>
                    <a:pt x="245" y="315"/>
                  </a:lnTo>
                  <a:lnTo>
                    <a:pt x="247" y="329"/>
                  </a:lnTo>
                  <a:lnTo>
                    <a:pt x="247" y="329"/>
                  </a:lnTo>
                  <a:lnTo>
                    <a:pt x="247" y="333"/>
                  </a:lnTo>
                  <a:lnTo>
                    <a:pt x="243" y="335"/>
                  </a:lnTo>
                  <a:lnTo>
                    <a:pt x="243" y="335"/>
                  </a:lnTo>
                  <a:lnTo>
                    <a:pt x="239" y="335"/>
                  </a:lnTo>
                  <a:lnTo>
                    <a:pt x="237" y="333"/>
                  </a:lnTo>
                  <a:lnTo>
                    <a:pt x="235" y="331"/>
                  </a:lnTo>
                  <a:lnTo>
                    <a:pt x="235" y="331"/>
                  </a:lnTo>
                  <a:lnTo>
                    <a:pt x="230" y="309"/>
                  </a:lnTo>
                  <a:lnTo>
                    <a:pt x="230" y="309"/>
                  </a:lnTo>
                  <a:lnTo>
                    <a:pt x="169" y="107"/>
                  </a:lnTo>
                  <a:lnTo>
                    <a:pt x="169" y="107"/>
                  </a:lnTo>
                  <a:lnTo>
                    <a:pt x="163" y="93"/>
                  </a:lnTo>
                  <a:lnTo>
                    <a:pt x="156" y="84"/>
                  </a:lnTo>
                  <a:lnTo>
                    <a:pt x="156" y="84"/>
                  </a:lnTo>
                  <a:lnTo>
                    <a:pt x="146" y="76"/>
                  </a:lnTo>
                  <a:lnTo>
                    <a:pt x="134" y="72"/>
                  </a:lnTo>
                  <a:lnTo>
                    <a:pt x="121" y="72"/>
                  </a:lnTo>
                  <a:lnTo>
                    <a:pt x="109" y="74"/>
                  </a:lnTo>
                  <a:lnTo>
                    <a:pt x="109" y="74"/>
                  </a:lnTo>
                  <a:lnTo>
                    <a:pt x="99" y="82"/>
                  </a:lnTo>
                  <a:lnTo>
                    <a:pt x="89" y="91"/>
                  </a:lnTo>
                  <a:lnTo>
                    <a:pt x="86" y="103"/>
                  </a:lnTo>
                  <a:lnTo>
                    <a:pt x="84" y="115"/>
                  </a:lnTo>
                  <a:lnTo>
                    <a:pt x="84" y="115"/>
                  </a:lnTo>
                  <a:lnTo>
                    <a:pt x="86" y="128"/>
                  </a:lnTo>
                  <a:lnTo>
                    <a:pt x="89" y="144"/>
                  </a:lnTo>
                  <a:lnTo>
                    <a:pt x="89" y="144"/>
                  </a:lnTo>
                  <a:lnTo>
                    <a:pt x="115" y="245"/>
                  </a:lnTo>
                  <a:lnTo>
                    <a:pt x="140" y="346"/>
                  </a:lnTo>
                  <a:lnTo>
                    <a:pt x="140" y="346"/>
                  </a:lnTo>
                  <a:lnTo>
                    <a:pt x="148" y="383"/>
                  </a:lnTo>
                  <a:lnTo>
                    <a:pt x="148" y="383"/>
                  </a:lnTo>
                  <a:lnTo>
                    <a:pt x="148" y="387"/>
                  </a:lnTo>
                  <a:lnTo>
                    <a:pt x="148" y="389"/>
                  </a:lnTo>
                  <a:lnTo>
                    <a:pt x="148" y="389"/>
                  </a:lnTo>
                  <a:lnTo>
                    <a:pt x="142" y="393"/>
                  </a:lnTo>
                  <a:lnTo>
                    <a:pt x="140" y="391"/>
                  </a:lnTo>
                  <a:lnTo>
                    <a:pt x="138" y="389"/>
                  </a:lnTo>
                  <a:lnTo>
                    <a:pt x="138" y="389"/>
                  </a:lnTo>
                  <a:lnTo>
                    <a:pt x="132" y="381"/>
                  </a:lnTo>
                  <a:lnTo>
                    <a:pt x="126" y="373"/>
                  </a:lnTo>
                  <a:lnTo>
                    <a:pt x="126" y="373"/>
                  </a:lnTo>
                  <a:lnTo>
                    <a:pt x="101" y="321"/>
                  </a:lnTo>
                  <a:lnTo>
                    <a:pt x="74" y="270"/>
                  </a:lnTo>
                  <a:lnTo>
                    <a:pt x="74" y="270"/>
                  </a:lnTo>
                  <a:lnTo>
                    <a:pt x="62" y="251"/>
                  </a:lnTo>
                  <a:lnTo>
                    <a:pt x="62" y="251"/>
                  </a:lnTo>
                  <a:lnTo>
                    <a:pt x="54" y="243"/>
                  </a:lnTo>
                  <a:lnTo>
                    <a:pt x="47" y="237"/>
                  </a:lnTo>
                  <a:lnTo>
                    <a:pt x="37" y="235"/>
                  </a:lnTo>
                  <a:lnTo>
                    <a:pt x="27" y="237"/>
                  </a:lnTo>
                  <a:lnTo>
                    <a:pt x="27" y="237"/>
                  </a:lnTo>
                  <a:lnTo>
                    <a:pt x="17" y="241"/>
                  </a:lnTo>
                  <a:lnTo>
                    <a:pt x="10" y="247"/>
                  </a:lnTo>
                  <a:lnTo>
                    <a:pt x="4" y="253"/>
                  </a:lnTo>
                  <a:lnTo>
                    <a:pt x="0" y="263"/>
                  </a:lnTo>
                  <a:lnTo>
                    <a:pt x="0" y="263"/>
                  </a:lnTo>
                  <a:lnTo>
                    <a:pt x="0" y="270"/>
                  </a:lnTo>
                  <a:lnTo>
                    <a:pt x="2" y="278"/>
                  </a:lnTo>
                  <a:lnTo>
                    <a:pt x="2" y="278"/>
                  </a:lnTo>
                  <a:lnTo>
                    <a:pt x="23" y="340"/>
                  </a:lnTo>
                  <a:lnTo>
                    <a:pt x="45" y="403"/>
                  </a:lnTo>
                  <a:lnTo>
                    <a:pt x="45" y="403"/>
                  </a:lnTo>
                  <a:lnTo>
                    <a:pt x="60" y="443"/>
                  </a:lnTo>
                  <a:lnTo>
                    <a:pt x="74" y="486"/>
                  </a:lnTo>
                  <a:lnTo>
                    <a:pt x="97" y="574"/>
                  </a:lnTo>
                  <a:lnTo>
                    <a:pt x="97" y="574"/>
                  </a:lnTo>
                  <a:lnTo>
                    <a:pt x="115" y="630"/>
                  </a:lnTo>
                  <a:lnTo>
                    <a:pt x="132" y="689"/>
                  </a:lnTo>
                  <a:lnTo>
                    <a:pt x="132" y="689"/>
                  </a:lnTo>
                  <a:lnTo>
                    <a:pt x="144" y="720"/>
                  </a:lnTo>
                  <a:lnTo>
                    <a:pt x="160" y="749"/>
                  </a:lnTo>
                  <a:lnTo>
                    <a:pt x="160" y="749"/>
                  </a:lnTo>
                  <a:lnTo>
                    <a:pt x="169" y="763"/>
                  </a:lnTo>
                  <a:lnTo>
                    <a:pt x="181" y="776"/>
                  </a:lnTo>
                  <a:lnTo>
                    <a:pt x="193" y="786"/>
                  </a:lnTo>
                  <a:lnTo>
                    <a:pt x="206" y="796"/>
                  </a:lnTo>
                  <a:lnTo>
                    <a:pt x="220" y="805"/>
                  </a:lnTo>
                  <a:lnTo>
                    <a:pt x="233" y="813"/>
                  </a:lnTo>
                  <a:lnTo>
                    <a:pt x="251" y="819"/>
                  </a:lnTo>
                  <a:lnTo>
                    <a:pt x="267" y="823"/>
                  </a:lnTo>
                  <a:lnTo>
                    <a:pt x="267" y="823"/>
                  </a:lnTo>
                  <a:lnTo>
                    <a:pt x="288" y="825"/>
                  </a:lnTo>
                  <a:lnTo>
                    <a:pt x="307" y="827"/>
                  </a:lnTo>
                  <a:lnTo>
                    <a:pt x="350" y="827"/>
                  </a:lnTo>
                  <a:lnTo>
                    <a:pt x="350" y="827"/>
                  </a:lnTo>
                  <a:lnTo>
                    <a:pt x="370" y="825"/>
                  </a:lnTo>
                  <a:lnTo>
                    <a:pt x="389" y="821"/>
                  </a:lnTo>
                  <a:lnTo>
                    <a:pt x="407" y="815"/>
                  </a:lnTo>
                  <a:lnTo>
                    <a:pt x="426" y="809"/>
                  </a:lnTo>
                  <a:lnTo>
                    <a:pt x="426" y="809"/>
                  </a:lnTo>
                  <a:lnTo>
                    <a:pt x="449" y="796"/>
                  </a:lnTo>
                  <a:lnTo>
                    <a:pt x="469" y="782"/>
                  </a:lnTo>
                  <a:lnTo>
                    <a:pt x="488" y="765"/>
                  </a:lnTo>
                  <a:lnTo>
                    <a:pt x="504" y="745"/>
                  </a:lnTo>
                  <a:lnTo>
                    <a:pt x="504" y="745"/>
                  </a:lnTo>
                  <a:lnTo>
                    <a:pt x="518" y="730"/>
                  </a:lnTo>
                  <a:lnTo>
                    <a:pt x="529" y="710"/>
                  </a:lnTo>
                  <a:lnTo>
                    <a:pt x="553" y="675"/>
                  </a:lnTo>
                  <a:lnTo>
                    <a:pt x="553" y="675"/>
                  </a:lnTo>
                  <a:lnTo>
                    <a:pt x="704" y="416"/>
                  </a:lnTo>
                  <a:lnTo>
                    <a:pt x="704" y="416"/>
                  </a:lnTo>
                  <a:lnTo>
                    <a:pt x="710" y="403"/>
                  </a:lnTo>
                  <a:lnTo>
                    <a:pt x="710" y="389"/>
                  </a:lnTo>
                  <a:lnTo>
                    <a:pt x="708" y="377"/>
                  </a:lnTo>
                  <a:lnTo>
                    <a:pt x="701" y="366"/>
                  </a:lnTo>
                  <a:lnTo>
                    <a:pt x="701" y="366"/>
                  </a:lnTo>
                  <a:lnTo>
                    <a:pt x="693" y="358"/>
                  </a:lnTo>
                  <a:lnTo>
                    <a:pt x="685" y="354"/>
                  </a:lnTo>
                  <a:lnTo>
                    <a:pt x="675" y="352"/>
                  </a:lnTo>
                  <a:lnTo>
                    <a:pt x="666" y="350"/>
                  </a:lnTo>
                  <a:lnTo>
                    <a:pt x="658" y="352"/>
                  </a:lnTo>
                  <a:lnTo>
                    <a:pt x="648" y="354"/>
                  </a:lnTo>
                  <a:lnTo>
                    <a:pt x="640" y="360"/>
                  </a:lnTo>
                  <a:lnTo>
                    <a:pt x="632" y="366"/>
                  </a:lnTo>
                  <a:lnTo>
                    <a:pt x="632" y="366"/>
                  </a:lnTo>
                  <a:lnTo>
                    <a:pt x="601" y="407"/>
                  </a:lnTo>
                  <a:lnTo>
                    <a:pt x="572" y="445"/>
                  </a:lnTo>
                  <a:lnTo>
                    <a:pt x="572" y="445"/>
                  </a:lnTo>
                  <a:lnTo>
                    <a:pt x="527" y="506"/>
                  </a:lnTo>
                  <a:lnTo>
                    <a:pt x="485" y="568"/>
                  </a:lnTo>
                  <a:lnTo>
                    <a:pt x="442" y="630"/>
                  </a:lnTo>
                  <a:lnTo>
                    <a:pt x="401" y="694"/>
                  </a:lnTo>
                  <a:lnTo>
                    <a:pt x="401" y="694"/>
                  </a:lnTo>
                  <a:lnTo>
                    <a:pt x="387" y="712"/>
                  </a:lnTo>
                  <a:lnTo>
                    <a:pt x="387" y="712"/>
                  </a:lnTo>
                  <a:lnTo>
                    <a:pt x="381" y="716"/>
                  </a:lnTo>
                  <a:lnTo>
                    <a:pt x="376" y="718"/>
                  </a:lnTo>
                  <a:lnTo>
                    <a:pt x="370" y="716"/>
                  </a:lnTo>
                  <a:lnTo>
                    <a:pt x="364" y="712"/>
                  </a:lnTo>
                  <a:lnTo>
                    <a:pt x="364" y="712"/>
                  </a:lnTo>
                  <a:lnTo>
                    <a:pt x="360" y="706"/>
                  </a:lnTo>
                  <a:lnTo>
                    <a:pt x="362" y="698"/>
                  </a:lnTo>
                  <a:lnTo>
                    <a:pt x="362" y="698"/>
                  </a:lnTo>
                  <a:lnTo>
                    <a:pt x="379" y="659"/>
                  </a:lnTo>
                  <a:lnTo>
                    <a:pt x="379" y="659"/>
                  </a:lnTo>
                  <a:lnTo>
                    <a:pt x="397" y="621"/>
                  </a:lnTo>
                  <a:lnTo>
                    <a:pt x="397" y="621"/>
                  </a:lnTo>
                  <a:lnTo>
                    <a:pt x="399" y="617"/>
                  </a:lnTo>
                  <a:lnTo>
                    <a:pt x="399" y="617"/>
                  </a:lnTo>
                  <a:lnTo>
                    <a:pt x="399" y="615"/>
                  </a:lnTo>
                  <a:lnTo>
                    <a:pt x="397" y="613"/>
                  </a:lnTo>
                  <a:lnTo>
                    <a:pt x="397" y="613"/>
                  </a:lnTo>
                  <a:lnTo>
                    <a:pt x="395" y="613"/>
                  </a:lnTo>
                  <a:lnTo>
                    <a:pt x="393" y="613"/>
                  </a:lnTo>
                  <a:lnTo>
                    <a:pt x="393" y="613"/>
                  </a:lnTo>
                  <a:lnTo>
                    <a:pt x="374" y="638"/>
                  </a:lnTo>
                  <a:lnTo>
                    <a:pt x="374" y="638"/>
                  </a:lnTo>
                  <a:lnTo>
                    <a:pt x="315" y="712"/>
                  </a:lnTo>
                  <a:lnTo>
                    <a:pt x="315" y="712"/>
                  </a:lnTo>
                  <a:lnTo>
                    <a:pt x="302" y="728"/>
                  </a:lnTo>
                  <a:lnTo>
                    <a:pt x="302" y="728"/>
                  </a:lnTo>
                  <a:lnTo>
                    <a:pt x="296" y="731"/>
                  </a:lnTo>
                  <a:lnTo>
                    <a:pt x="288" y="733"/>
                  </a:lnTo>
                  <a:lnTo>
                    <a:pt x="282" y="731"/>
                  </a:lnTo>
                  <a:lnTo>
                    <a:pt x="276" y="730"/>
                  </a:lnTo>
                  <a:lnTo>
                    <a:pt x="276" y="730"/>
                  </a:lnTo>
                  <a:lnTo>
                    <a:pt x="272" y="724"/>
                  </a:lnTo>
                  <a:lnTo>
                    <a:pt x="270" y="718"/>
                  </a:lnTo>
                  <a:lnTo>
                    <a:pt x="270" y="710"/>
                  </a:lnTo>
                  <a:lnTo>
                    <a:pt x="274" y="702"/>
                  </a:lnTo>
                  <a:lnTo>
                    <a:pt x="274" y="702"/>
                  </a:lnTo>
                  <a:lnTo>
                    <a:pt x="304" y="659"/>
                  </a:lnTo>
                  <a:lnTo>
                    <a:pt x="333" y="617"/>
                  </a:lnTo>
                  <a:lnTo>
                    <a:pt x="333" y="617"/>
                  </a:lnTo>
                  <a:lnTo>
                    <a:pt x="346" y="597"/>
                  </a:lnTo>
                  <a:lnTo>
                    <a:pt x="346" y="597"/>
                  </a:lnTo>
                  <a:lnTo>
                    <a:pt x="346" y="595"/>
                  </a:lnTo>
                  <a:lnTo>
                    <a:pt x="346" y="591"/>
                  </a:lnTo>
                  <a:lnTo>
                    <a:pt x="346" y="591"/>
                  </a:lnTo>
                  <a:lnTo>
                    <a:pt x="344" y="591"/>
                  </a:lnTo>
                  <a:lnTo>
                    <a:pt x="344" y="591"/>
                  </a:lnTo>
                  <a:lnTo>
                    <a:pt x="342" y="593"/>
                  </a:lnTo>
                  <a:lnTo>
                    <a:pt x="342" y="593"/>
                  </a:lnTo>
                  <a:lnTo>
                    <a:pt x="307" y="628"/>
                  </a:lnTo>
                  <a:lnTo>
                    <a:pt x="274" y="663"/>
                  </a:lnTo>
                  <a:lnTo>
                    <a:pt x="274" y="663"/>
                  </a:lnTo>
                  <a:lnTo>
                    <a:pt x="237" y="700"/>
                  </a:lnTo>
                  <a:lnTo>
                    <a:pt x="237" y="700"/>
                  </a:lnTo>
                  <a:lnTo>
                    <a:pt x="232" y="704"/>
                  </a:lnTo>
                  <a:lnTo>
                    <a:pt x="224" y="706"/>
                  </a:lnTo>
                  <a:lnTo>
                    <a:pt x="218" y="704"/>
                  </a:lnTo>
                  <a:lnTo>
                    <a:pt x="212" y="700"/>
                  </a:lnTo>
                  <a:lnTo>
                    <a:pt x="212" y="700"/>
                  </a:lnTo>
                  <a:lnTo>
                    <a:pt x="206" y="694"/>
                  </a:lnTo>
                  <a:lnTo>
                    <a:pt x="204" y="689"/>
                  </a:lnTo>
                  <a:lnTo>
                    <a:pt x="206" y="681"/>
                  </a:lnTo>
                  <a:lnTo>
                    <a:pt x="210" y="675"/>
                  </a:lnTo>
                  <a:lnTo>
                    <a:pt x="210" y="675"/>
                  </a:lnTo>
                  <a:lnTo>
                    <a:pt x="235" y="644"/>
                  </a:lnTo>
                  <a:lnTo>
                    <a:pt x="263" y="615"/>
                  </a:lnTo>
                  <a:lnTo>
                    <a:pt x="263" y="615"/>
                  </a:lnTo>
                  <a:lnTo>
                    <a:pt x="315" y="556"/>
                  </a:lnTo>
                  <a:lnTo>
                    <a:pt x="315" y="556"/>
                  </a:lnTo>
                  <a:lnTo>
                    <a:pt x="317" y="554"/>
                  </a:lnTo>
                  <a:lnTo>
                    <a:pt x="317" y="552"/>
                  </a:lnTo>
                  <a:lnTo>
                    <a:pt x="317" y="550"/>
                  </a:lnTo>
                  <a:lnTo>
                    <a:pt x="317" y="550"/>
                  </a:lnTo>
                  <a:lnTo>
                    <a:pt x="315" y="550"/>
                  </a:lnTo>
                  <a:lnTo>
                    <a:pt x="313" y="550"/>
                  </a:lnTo>
                  <a:lnTo>
                    <a:pt x="311" y="552"/>
                  </a:lnTo>
                  <a:lnTo>
                    <a:pt x="311" y="552"/>
                  </a:lnTo>
                  <a:lnTo>
                    <a:pt x="269" y="584"/>
                  </a:lnTo>
                  <a:lnTo>
                    <a:pt x="226" y="615"/>
                  </a:lnTo>
                  <a:lnTo>
                    <a:pt x="226" y="615"/>
                  </a:lnTo>
                  <a:lnTo>
                    <a:pt x="216" y="622"/>
                  </a:lnTo>
                  <a:lnTo>
                    <a:pt x="212" y="624"/>
                  </a:lnTo>
                  <a:lnTo>
                    <a:pt x="204" y="624"/>
                  </a:lnTo>
                  <a:lnTo>
                    <a:pt x="204" y="624"/>
                  </a:lnTo>
                  <a:lnTo>
                    <a:pt x="198" y="624"/>
                  </a:lnTo>
                  <a:lnTo>
                    <a:pt x="193" y="621"/>
                  </a:lnTo>
                  <a:lnTo>
                    <a:pt x="193" y="621"/>
                  </a:lnTo>
                  <a:lnTo>
                    <a:pt x="189" y="615"/>
                  </a:lnTo>
                  <a:lnTo>
                    <a:pt x="187" y="607"/>
                  </a:lnTo>
                  <a:lnTo>
                    <a:pt x="189" y="599"/>
                  </a:lnTo>
                  <a:lnTo>
                    <a:pt x="195" y="593"/>
                  </a:lnTo>
                  <a:lnTo>
                    <a:pt x="195" y="593"/>
                  </a:lnTo>
                  <a:lnTo>
                    <a:pt x="233" y="556"/>
                  </a:lnTo>
                  <a:lnTo>
                    <a:pt x="233" y="556"/>
                  </a:lnTo>
                  <a:lnTo>
                    <a:pt x="284" y="514"/>
                  </a:lnTo>
                  <a:lnTo>
                    <a:pt x="335" y="471"/>
                  </a:lnTo>
                  <a:lnTo>
                    <a:pt x="335" y="471"/>
                  </a:lnTo>
                  <a:lnTo>
                    <a:pt x="339" y="465"/>
                  </a:lnTo>
                  <a:lnTo>
                    <a:pt x="339" y="465"/>
                  </a:lnTo>
                  <a:lnTo>
                    <a:pt x="341" y="459"/>
                  </a:lnTo>
                  <a:lnTo>
                    <a:pt x="339" y="451"/>
                  </a:lnTo>
                  <a:lnTo>
                    <a:pt x="335" y="447"/>
                  </a:lnTo>
                  <a:lnTo>
                    <a:pt x="327" y="443"/>
                  </a:lnTo>
                  <a:lnTo>
                    <a:pt x="327" y="443"/>
                  </a:lnTo>
                  <a:lnTo>
                    <a:pt x="309" y="443"/>
                  </a:lnTo>
                  <a:lnTo>
                    <a:pt x="292" y="443"/>
                  </a:lnTo>
                  <a:lnTo>
                    <a:pt x="292" y="443"/>
                  </a:lnTo>
                  <a:lnTo>
                    <a:pt x="280" y="443"/>
                  </a:lnTo>
                  <a:lnTo>
                    <a:pt x="280" y="443"/>
                  </a:lnTo>
                  <a:close/>
                </a:path>
              </a:pathLst>
            </a:custGeom>
            <a:solidFill>
              <a:srgbClr val="002F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8" name="Graphic 7">
            <a:extLst>
              <a:ext uri="{FF2B5EF4-FFF2-40B4-BE49-F238E27FC236}">
                <a16:creationId xmlns:a16="http://schemas.microsoft.com/office/drawing/2014/main" id="{60A48BB0-62F0-4CEA-AA1A-509D6F679B8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316" t="12960" r="22186" b="15158"/>
          <a:stretch/>
        </p:blipFill>
        <p:spPr>
          <a:xfrm>
            <a:off x="10474690" y="3204463"/>
            <a:ext cx="941193" cy="1156522"/>
          </a:xfrm>
          <a:prstGeom prst="rect">
            <a:avLst/>
          </a:prstGeom>
        </p:spPr>
      </p:pic>
      <p:grpSp>
        <p:nvGrpSpPr>
          <p:cNvPr id="11" name="Group 10">
            <a:extLst>
              <a:ext uri="{FF2B5EF4-FFF2-40B4-BE49-F238E27FC236}">
                <a16:creationId xmlns:a16="http://schemas.microsoft.com/office/drawing/2014/main" id="{4E53B66F-02AA-4CEC-BC24-F0571E1FD910}"/>
              </a:ext>
            </a:extLst>
          </p:cNvPr>
          <p:cNvGrpSpPr/>
          <p:nvPr/>
        </p:nvGrpSpPr>
        <p:grpSpPr>
          <a:xfrm>
            <a:off x="10516679" y="4792437"/>
            <a:ext cx="941193" cy="962532"/>
            <a:chOff x="10233559" y="4765104"/>
            <a:chExt cx="745587" cy="762491"/>
          </a:xfrm>
        </p:grpSpPr>
        <p:sp>
          <p:nvSpPr>
            <p:cNvPr id="9" name="Oval 8">
              <a:extLst>
                <a:ext uri="{FF2B5EF4-FFF2-40B4-BE49-F238E27FC236}">
                  <a16:creationId xmlns:a16="http://schemas.microsoft.com/office/drawing/2014/main" id="{7025206F-8F80-4F0C-A77F-E4D57CE2E1EA}"/>
                </a:ext>
              </a:extLst>
            </p:cNvPr>
            <p:cNvSpPr/>
            <p:nvPr/>
          </p:nvSpPr>
          <p:spPr>
            <a:xfrm>
              <a:off x="10233559" y="4765104"/>
              <a:ext cx="745587" cy="762491"/>
            </a:xfrm>
            <a:prstGeom prst="ellipse">
              <a:avLst/>
            </a:prstGeom>
            <a:solidFill>
              <a:srgbClr val="A7C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24">
              <a:extLst>
                <a:ext uri="{FF2B5EF4-FFF2-40B4-BE49-F238E27FC236}">
                  <a16:creationId xmlns:a16="http://schemas.microsoft.com/office/drawing/2014/main" id="{EBEB14A6-14C4-4804-BE34-B69EF995352E}"/>
                </a:ext>
              </a:extLst>
            </p:cNvPr>
            <p:cNvSpPr>
              <a:spLocks/>
            </p:cNvSpPr>
            <p:nvPr/>
          </p:nvSpPr>
          <p:spPr bwMode="auto">
            <a:xfrm>
              <a:off x="10286064" y="4821376"/>
              <a:ext cx="666260" cy="626287"/>
            </a:xfrm>
            <a:custGeom>
              <a:avLst/>
              <a:gdLst>
                <a:gd name="T0" fmla="*/ 164 w 603"/>
                <a:gd name="T1" fmla="*/ 313 h 576"/>
                <a:gd name="T2" fmla="*/ 27 w 603"/>
                <a:gd name="T3" fmla="*/ 257 h 576"/>
                <a:gd name="T4" fmla="*/ 20 w 603"/>
                <a:gd name="T5" fmla="*/ 249 h 576"/>
                <a:gd name="T6" fmla="*/ 18 w 603"/>
                <a:gd name="T7" fmla="*/ 235 h 576"/>
                <a:gd name="T8" fmla="*/ 20 w 603"/>
                <a:gd name="T9" fmla="*/ 230 h 576"/>
                <a:gd name="T10" fmla="*/ 29 w 603"/>
                <a:gd name="T11" fmla="*/ 222 h 576"/>
                <a:gd name="T12" fmla="*/ 177 w 603"/>
                <a:gd name="T13" fmla="*/ 216 h 576"/>
                <a:gd name="T14" fmla="*/ 78 w 603"/>
                <a:gd name="T15" fmla="*/ 74 h 576"/>
                <a:gd name="T16" fmla="*/ 74 w 603"/>
                <a:gd name="T17" fmla="*/ 62 h 576"/>
                <a:gd name="T18" fmla="*/ 80 w 603"/>
                <a:gd name="T19" fmla="*/ 51 h 576"/>
                <a:gd name="T20" fmla="*/ 86 w 603"/>
                <a:gd name="T21" fmla="*/ 47 h 576"/>
                <a:gd name="T22" fmla="*/ 97 w 603"/>
                <a:gd name="T23" fmla="*/ 45 h 576"/>
                <a:gd name="T24" fmla="*/ 251 w 603"/>
                <a:gd name="T25" fmla="*/ 144 h 576"/>
                <a:gd name="T26" fmla="*/ 247 w 603"/>
                <a:gd name="T27" fmla="*/ 64 h 576"/>
                <a:gd name="T28" fmla="*/ 251 w 603"/>
                <a:gd name="T29" fmla="*/ 52 h 576"/>
                <a:gd name="T30" fmla="*/ 261 w 603"/>
                <a:gd name="T31" fmla="*/ 45 h 576"/>
                <a:gd name="T32" fmla="*/ 269 w 603"/>
                <a:gd name="T33" fmla="*/ 45 h 576"/>
                <a:gd name="T34" fmla="*/ 280 w 603"/>
                <a:gd name="T35" fmla="*/ 51 h 576"/>
                <a:gd name="T36" fmla="*/ 314 w 603"/>
                <a:gd name="T37" fmla="*/ 126 h 576"/>
                <a:gd name="T38" fmla="*/ 382 w 603"/>
                <a:gd name="T39" fmla="*/ 10 h 576"/>
                <a:gd name="T40" fmla="*/ 391 w 603"/>
                <a:gd name="T41" fmla="*/ 2 h 576"/>
                <a:gd name="T42" fmla="*/ 405 w 603"/>
                <a:gd name="T43" fmla="*/ 2 h 576"/>
                <a:gd name="T44" fmla="*/ 411 w 603"/>
                <a:gd name="T45" fmla="*/ 6 h 576"/>
                <a:gd name="T46" fmla="*/ 417 w 603"/>
                <a:gd name="T47" fmla="*/ 16 h 576"/>
                <a:gd name="T48" fmla="*/ 397 w 603"/>
                <a:gd name="T49" fmla="*/ 156 h 576"/>
                <a:gd name="T50" fmla="*/ 450 w 603"/>
                <a:gd name="T51" fmla="*/ 126 h 576"/>
                <a:gd name="T52" fmla="*/ 461 w 603"/>
                <a:gd name="T53" fmla="*/ 124 h 576"/>
                <a:gd name="T54" fmla="*/ 473 w 603"/>
                <a:gd name="T55" fmla="*/ 130 h 576"/>
                <a:gd name="T56" fmla="*/ 477 w 603"/>
                <a:gd name="T57" fmla="*/ 136 h 576"/>
                <a:gd name="T58" fmla="*/ 477 w 603"/>
                <a:gd name="T59" fmla="*/ 148 h 576"/>
                <a:gd name="T60" fmla="*/ 438 w 603"/>
                <a:gd name="T61" fmla="*/ 202 h 576"/>
                <a:gd name="T62" fmla="*/ 584 w 603"/>
                <a:gd name="T63" fmla="*/ 193 h 576"/>
                <a:gd name="T64" fmla="*/ 596 w 603"/>
                <a:gd name="T65" fmla="*/ 196 h 576"/>
                <a:gd name="T66" fmla="*/ 603 w 603"/>
                <a:gd name="T67" fmla="*/ 206 h 576"/>
                <a:gd name="T68" fmla="*/ 603 w 603"/>
                <a:gd name="T69" fmla="*/ 214 h 576"/>
                <a:gd name="T70" fmla="*/ 598 w 603"/>
                <a:gd name="T71" fmla="*/ 224 h 576"/>
                <a:gd name="T72" fmla="*/ 450 w 603"/>
                <a:gd name="T73" fmla="*/ 292 h 576"/>
                <a:gd name="T74" fmla="*/ 502 w 603"/>
                <a:gd name="T75" fmla="*/ 329 h 576"/>
                <a:gd name="T76" fmla="*/ 510 w 603"/>
                <a:gd name="T77" fmla="*/ 339 h 576"/>
                <a:gd name="T78" fmla="*/ 508 w 603"/>
                <a:gd name="T79" fmla="*/ 352 h 576"/>
                <a:gd name="T80" fmla="*/ 504 w 603"/>
                <a:gd name="T81" fmla="*/ 356 h 576"/>
                <a:gd name="T82" fmla="*/ 494 w 603"/>
                <a:gd name="T83" fmla="*/ 362 h 576"/>
                <a:gd name="T84" fmla="*/ 432 w 603"/>
                <a:gd name="T85" fmla="*/ 350 h 576"/>
                <a:gd name="T86" fmla="*/ 522 w 603"/>
                <a:gd name="T87" fmla="*/ 504 h 576"/>
                <a:gd name="T88" fmla="*/ 526 w 603"/>
                <a:gd name="T89" fmla="*/ 518 h 576"/>
                <a:gd name="T90" fmla="*/ 518 w 603"/>
                <a:gd name="T91" fmla="*/ 529 h 576"/>
                <a:gd name="T92" fmla="*/ 514 w 603"/>
                <a:gd name="T93" fmla="*/ 531 h 576"/>
                <a:gd name="T94" fmla="*/ 500 w 603"/>
                <a:gd name="T95" fmla="*/ 533 h 576"/>
                <a:gd name="T96" fmla="*/ 354 w 603"/>
                <a:gd name="T97" fmla="*/ 416 h 576"/>
                <a:gd name="T98" fmla="*/ 352 w 603"/>
                <a:gd name="T99" fmla="*/ 523 h 576"/>
                <a:gd name="T100" fmla="*/ 349 w 603"/>
                <a:gd name="T101" fmla="*/ 535 h 576"/>
                <a:gd name="T102" fmla="*/ 339 w 603"/>
                <a:gd name="T103" fmla="*/ 541 h 576"/>
                <a:gd name="T104" fmla="*/ 327 w 603"/>
                <a:gd name="T105" fmla="*/ 539 h 576"/>
                <a:gd name="T106" fmla="*/ 317 w 603"/>
                <a:gd name="T107" fmla="*/ 531 h 576"/>
                <a:gd name="T108" fmla="*/ 29 w 603"/>
                <a:gd name="T109" fmla="*/ 572 h 576"/>
                <a:gd name="T110" fmla="*/ 24 w 603"/>
                <a:gd name="T111" fmla="*/ 574 h 576"/>
                <a:gd name="T112" fmla="*/ 10 w 603"/>
                <a:gd name="T113" fmla="*/ 574 h 576"/>
                <a:gd name="T114" fmla="*/ 4 w 603"/>
                <a:gd name="T115" fmla="*/ 570 h 576"/>
                <a:gd name="T116" fmla="*/ 0 w 603"/>
                <a:gd name="T117" fmla="*/ 558 h 576"/>
                <a:gd name="T118" fmla="*/ 2 w 603"/>
                <a:gd name="T119" fmla="*/ 54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3" h="576">
                  <a:moveTo>
                    <a:pt x="2" y="547"/>
                  </a:moveTo>
                  <a:lnTo>
                    <a:pt x="164" y="313"/>
                  </a:lnTo>
                  <a:lnTo>
                    <a:pt x="27" y="257"/>
                  </a:lnTo>
                  <a:lnTo>
                    <a:pt x="27" y="257"/>
                  </a:lnTo>
                  <a:lnTo>
                    <a:pt x="24" y="253"/>
                  </a:lnTo>
                  <a:lnTo>
                    <a:pt x="20" y="249"/>
                  </a:lnTo>
                  <a:lnTo>
                    <a:pt x="18" y="241"/>
                  </a:lnTo>
                  <a:lnTo>
                    <a:pt x="18" y="235"/>
                  </a:lnTo>
                  <a:lnTo>
                    <a:pt x="18" y="235"/>
                  </a:lnTo>
                  <a:lnTo>
                    <a:pt x="20" y="230"/>
                  </a:lnTo>
                  <a:lnTo>
                    <a:pt x="24" y="226"/>
                  </a:lnTo>
                  <a:lnTo>
                    <a:pt x="29" y="222"/>
                  </a:lnTo>
                  <a:lnTo>
                    <a:pt x="35" y="220"/>
                  </a:lnTo>
                  <a:lnTo>
                    <a:pt x="177" y="216"/>
                  </a:lnTo>
                  <a:lnTo>
                    <a:pt x="78" y="74"/>
                  </a:lnTo>
                  <a:lnTo>
                    <a:pt x="78" y="74"/>
                  </a:lnTo>
                  <a:lnTo>
                    <a:pt x="76" y="68"/>
                  </a:lnTo>
                  <a:lnTo>
                    <a:pt x="74" y="62"/>
                  </a:lnTo>
                  <a:lnTo>
                    <a:pt x="76" y="56"/>
                  </a:lnTo>
                  <a:lnTo>
                    <a:pt x="80" y="51"/>
                  </a:lnTo>
                  <a:lnTo>
                    <a:pt x="80" y="51"/>
                  </a:lnTo>
                  <a:lnTo>
                    <a:pt x="86" y="47"/>
                  </a:lnTo>
                  <a:lnTo>
                    <a:pt x="92" y="45"/>
                  </a:lnTo>
                  <a:lnTo>
                    <a:pt x="97" y="45"/>
                  </a:lnTo>
                  <a:lnTo>
                    <a:pt x="103" y="49"/>
                  </a:lnTo>
                  <a:lnTo>
                    <a:pt x="251" y="144"/>
                  </a:lnTo>
                  <a:lnTo>
                    <a:pt x="247" y="64"/>
                  </a:lnTo>
                  <a:lnTo>
                    <a:pt x="247" y="64"/>
                  </a:lnTo>
                  <a:lnTo>
                    <a:pt x="247" y="58"/>
                  </a:lnTo>
                  <a:lnTo>
                    <a:pt x="251" y="52"/>
                  </a:lnTo>
                  <a:lnTo>
                    <a:pt x="255" y="47"/>
                  </a:lnTo>
                  <a:lnTo>
                    <a:pt x="261" y="45"/>
                  </a:lnTo>
                  <a:lnTo>
                    <a:pt x="261" y="45"/>
                  </a:lnTo>
                  <a:lnTo>
                    <a:pt x="269" y="45"/>
                  </a:lnTo>
                  <a:lnTo>
                    <a:pt x="275" y="47"/>
                  </a:lnTo>
                  <a:lnTo>
                    <a:pt x="280" y="51"/>
                  </a:lnTo>
                  <a:lnTo>
                    <a:pt x="284" y="56"/>
                  </a:lnTo>
                  <a:lnTo>
                    <a:pt x="314" y="126"/>
                  </a:lnTo>
                  <a:lnTo>
                    <a:pt x="382" y="10"/>
                  </a:lnTo>
                  <a:lnTo>
                    <a:pt x="382" y="10"/>
                  </a:lnTo>
                  <a:lnTo>
                    <a:pt x="387" y="6"/>
                  </a:lnTo>
                  <a:lnTo>
                    <a:pt x="391" y="2"/>
                  </a:lnTo>
                  <a:lnTo>
                    <a:pt x="399" y="0"/>
                  </a:lnTo>
                  <a:lnTo>
                    <a:pt x="405" y="2"/>
                  </a:lnTo>
                  <a:lnTo>
                    <a:pt x="405" y="2"/>
                  </a:lnTo>
                  <a:lnTo>
                    <a:pt x="411" y="6"/>
                  </a:lnTo>
                  <a:lnTo>
                    <a:pt x="415" y="10"/>
                  </a:lnTo>
                  <a:lnTo>
                    <a:pt x="417" y="16"/>
                  </a:lnTo>
                  <a:lnTo>
                    <a:pt x="417" y="21"/>
                  </a:lnTo>
                  <a:lnTo>
                    <a:pt x="397" y="156"/>
                  </a:lnTo>
                  <a:lnTo>
                    <a:pt x="450" y="126"/>
                  </a:lnTo>
                  <a:lnTo>
                    <a:pt x="450" y="126"/>
                  </a:lnTo>
                  <a:lnTo>
                    <a:pt x="456" y="124"/>
                  </a:lnTo>
                  <a:lnTo>
                    <a:pt x="461" y="124"/>
                  </a:lnTo>
                  <a:lnTo>
                    <a:pt x="467" y="126"/>
                  </a:lnTo>
                  <a:lnTo>
                    <a:pt x="473" y="130"/>
                  </a:lnTo>
                  <a:lnTo>
                    <a:pt x="473" y="130"/>
                  </a:lnTo>
                  <a:lnTo>
                    <a:pt x="477" y="136"/>
                  </a:lnTo>
                  <a:lnTo>
                    <a:pt x="477" y="142"/>
                  </a:lnTo>
                  <a:lnTo>
                    <a:pt x="477" y="148"/>
                  </a:lnTo>
                  <a:lnTo>
                    <a:pt x="473" y="154"/>
                  </a:lnTo>
                  <a:lnTo>
                    <a:pt x="438" y="202"/>
                  </a:lnTo>
                  <a:lnTo>
                    <a:pt x="584" y="193"/>
                  </a:lnTo>
                  <a:lnTo>
                    <a:pt x="584" y="193"/>
                  </a:lnTo>
                  <a:lnTo>
                    <a:pt x="590" y="193"/>
                  </a:lnTo>
                  <a:lnTo>
                    <a:pt x="596" y="196"/>
                  </a:lnTo>
                  <a:lnTo>
                    <a:pt x="600" y="200"/>
                  </a:lnTo>
                  <a:lnTo>
                    <a:pt x="603" y="206"/>
                  </a:lnTo>
                  <a:lnTo>
                    <a:pt x="603" y="206"/>
                  </a:lnTo>
                  <a:lnTo>
                    <a:pt x="603" y="214"/>
                  </a:lnTo>
                  <a:lnTo>
                    <a:pt x="602" y="220"/>
                  </a:lnTo>
                  <a:lnTo>
                    <a:pt x="598" y="224"/>
                  </a:lnTo>
                  <a:lnTo>
                    <a:pt x="592" y="228"/>
                  </a:lnTo>
                  <a:lnTo>
                    <a:pt x="450" y="292"/>
                  </a:lnTo>
                  <a:lnTo>
                    <a:pt x="502" y="329"/>
                  </a:lnTo>
                  <a:lnTo>
                    <a:pt x="502" y="329"/>
                  </a:lnTo>
                  <a:lnTo>
                    <a:pt x="506" y="333"/>
                  </a:lnTo>
                  <a:lnTo>
                    <a:pt x="510" y="339"/>
                  </a:lnTo>
                  <a:lnTo>
                    <a:pt x="510" y="344"/>
                  </a:lnTo>
                  <a:lnTo>
                    <a:pt x="508" y="352"/>
                  </a:lnTo>
                  <a:lnTo>
                    <a:pt x="508" y="352"/>
                  </a:lnTo>
                  <a:lnTo>
                    <a:pt x="504" y="356"/>
                  </a:lnTo>
                  <a:lnTo>
                    <a:pt x="500" y="360"/>
                  </a:lnTo>
                  <a:lnTo>
                    <a:pt x="494" y="362"/>
                  </a:lnTo>
                  <a:lnTo>
                    <a:pt x="487" y="362"/>
                  </a:lnTo>
                  <a:lnTo>
                    <a:pt x="432" y="350"/>
                  </a:lnTo>
                  <a:lnTo>
                    <a:pt x="522" y="504"/>
                  </a:lnTo>
                  <a:lnTo>
                    <a:pt x="522" y="504"/>
                  </a:lnTo>
                  <a:lnTo>
                    <a:pt x="526" y="512"/>
                  </a:lnTo>
                  <a:lnTo>
                    <a:pt x="526" y="518"/>
                  </a:lnTo>
                  <a:lnTo>
                    <a:pt x="524" y="523"/>
                  </a:lnTo>
                  <a:lnTo>
                    <a:pt x="518" y="529"/>
                  </a:lnTo>
                  <a:lnTo>
                    <a:pt x="518" y="529"/>
                  </a:lnTo>
                  <a:lnTo>
                    <a:pt x="514" y="531"/>
                  </a:lnTo>
                  <a:lnTo>
                    <a:pt x="506" y="533"/>
                  </a:lnTo>
                  <a:lnTo>
                    <a:pt x="500" y="533"/>
                  </a:lnTo>
                  <a:lnTo>
                    <a:pt x="494" y="529"/>
                  </a:lnTo>
                  <a:lnTo>
                    <a:pt x="354" y="416"/>
                  </a:lnTo>
                  <a:lnTo>
                    <a:pt x="352" y="523"/>
                  </a:lnTo>
                  <a:lnTo>
                    <a:pt x="352" y="523"/>
                  </a:lnTo>
                  <a:lnTo>
                    <a:pt x="352" y="529"/>
                  </a:lnTo>
                  <a:lnTo>
                    <a:pt x="349" y="535"/>
                  </a:lnTo>
                  <a:lnTo>
                    <a:pt x="345" y="539"/>
                  </a:lnTo>
                  <a:lnTo>
                    <a:pt x="339" y="541"/>
                  </a:lnTo>
                  <a:lnTo>
                    <a:pt x="333" y="541"/>
                  </a:lnTo>
                  <a:lnTo>
                    <a:pt x="327" y="539"/>
                  </a:lnTo>
                  <a:lnTo>
                    <a:pt x="321" y="535"/>
                  </a:lnTo>
                  <a:lnTo>
                    <a:pt x="317" y="531"/>
                  </a:lnTo>
                  <a:lnTo>
                    <a:pt x="259" y="407"/>
                  </a:lnTo>
                  <a:lnTo>
                    <a:pt x="29" y="572"/>
                  </a:lnTo>
                  <a:lnTo>
                    <a:pt x="29" y="572"/>
                  </a:lnTo>
                  <a:lnTo>
                    <a:pt x="24" y="574"/>
                  </a:lnTo>
                  <a:lnTo>
                    <a:pt x="16" y="576"/>
                  </a:lnTo>
                  <a:lnTo>
                    <a:pt x="10" y="574"/>
                  </a:lnTo>
                  <a:lnTo>
                    <a:pt x="4" y="570"/>
                  </a:lnTo>
                  <a:lnTo>
                    <a:pt x="4" y="570"/>
                  </a:lnTo>
                  <a:lnTo>
                    <a:pt x="0" y="564"/>
                  </a:lnTo>
                  <a:lnTo>
                    <a:pt x="0" y="558"/>
                  </a:lnTo>
                  <a:lnTo>
                    <a:pt x="0" y="553"/>
                  </a:lnTo>
                  <a:lnTo>
                    <a:pt x="2" y="547"/>
                  </a:lnTo>
                  <a:lnTo>
                    <a:pt x="2" y="547"/>
                  </a:lnTo>
                  <a:close/>
                </a:path>
              </a:pathLst>
            </a:custGeom>
            <a:solidFill>
              <a:srgbClr val="002F6C"/>
            </a:solidFill>
            <a:ln w="6350">
              <a:solidFill>
                <a:srgbClr val="FAFC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71402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3AA21BEE-6005-4769-B21A-910278D520EB}"/>
              </a:ext>
            </a:extLst>
          </p:cNvPr>
          <p:cNvSpPr txBox="1">
            <a:spLocks noChangeArrowheads="1"/>
          </p:cNvSpPr>
          <p:nvPr/>
        </p:nvSpPr>
        <p:spPr bwMode="auto">
          <a:xfrm>
            <a:off x="3248465" y="1276350"/>
            <a:ext cx="894353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marL="457200" indent="-457200" algn="r" rtl="1">
              <a:buClr>
                <a:srgbClr val="C00000"/>
              </a:buClr>
              <a:buFont typeface="Arial" panose="020B0604020202020204" pitchFamily="34" charset="0"/>
              <a:buChar char="•"/>
            </a:pPr>
            <a:r>
              <a:rPr lang="ar-LB" altLang="en-US" dirty="0">
                <a:solidFill>
                  <a:srgbClr val="002060"/>
                </a:solidFill>
              </a:rPr>
              <a:t>التعرف على ما يحدث على الانترنت، وان يكون لديكم نقطة انطلاق لقضية ما أو حملة</a:t>
            </a:r>
          </a:p>
          <a:p>
            <a:pPr marL="457200" indent="-457200" algn="r" rtl="1">
              <a:buClr>
                <a:srgbClr val="C00000"/>
              </a:buClr>
              <a:buFont typeface="Arial" panose="020B0604020202020204" pitchFamily="34" charset="0"/>
              <a:buChar char="•"/>
            </a:pPr>
            <a:endParaRPr lang="ar-LB" altLang="en-US" dirty="0">
              <a:solidFill>
                <a:srgbClr val="002060"/>
              </a:solidFill>
            </a:endParaRPr>
          </a:p>
          <a:p>
            <a:pPr marL="457200" indent="-457200" algn="r" rtl="1">
              <a:buClr>
                <a:srgbClr val="C00000"/>
              </a:buClr>
              <a:buFont typeface="Arial" panose="020B0604020202020204" pitchFamily="34" charset="0"/>
              <a:buChar char="•"/>
            </a:pPr>
            <a:r>
              <a:rPr lang="ar-LB" altLang="en-US" dirty="0">
                <a:solidFill>
                  <a:srgbClr val="002060"/>
                </a:solidFill>
              </a:rPr>
              <a:t>التعرف على جمهورك، والداعمين، والشبكات</a:t>
            </a:r>
          </a:p>
          <a:p>
            <a:pPr marL="457200" indent="-457200" algn="r" rtl="1">
              <a:buClr>
                <a:srgbClr val="C00000"/>
              </a:buClr>
              <a:buFont typeface="Arial" panose="020B0604020202020204" pitchFamily="34" charset="0"/>
              <a:buChar char="•"/>
            </a:pPr>
            <a:endParaRPr lang="ar-LB" altLang="en-US" dirty="0">
              <a:solidFill>
                <a:srgbClr val="002060"/>
              </a:solidFill>
            </a:endParaRPr>
          </a:p>
          <a:p>
            <a:pPr marL="457200" indent="-457200" algn="r" rtl="1">
              <a:buClr>
                <a:srgbClr val="C00000"/>
              </a:buClr>
              <a:buFont typeface="Arial" panose="020B0604020202020204" pitchFamily="34" charset="0"/>
              <a:buChar char="•"/>
            </a:pPr>
            <a:r>
              <a:rPr lang="ar-LB" altLang="en-US" dirty="0">
                <a:solidFill>
                  <a:srgbClr val="002060"/>
                </a:solidFill>
              </a:rPr>
              <a:t>البدء بملاحظة ومراقبة الأنماط وان يكون لديكم قاعدة تمكنكم من تحسين عملكم على الانترنت</a:t>
            </a:r>
          </a:p>
          <a:p>
            <a:pPr marL="457200" indent="-457200" algn="r" rtl="1">
              <a:buClr>
                <a:srgbClr val="C00000"/>
              </a:buClr>
              <a:buFont typeface="Arial" panose="020B0604020202020204" pitchFamily="34" charset="0"/>
              <a:buChar char="•"/>
            </a:pPr>
            <a:endParaRPr lang="ar-LB" altLang="en-US" dirty="0">
              <a:solidFill>
                <a:srgbClr val="002060"/>
              </a:solidFill>
            </a:endParaRPr>
          </a:p>
          <a:p>
            <a:pPr marL="457200" indent="-457200" algn="r" rtl="1">
              <a:buClr>
                <a:srgbClr val="C00000"/>
              </a:buClr>
              <a:buFont typeface="Arial" panose="020B0604020202020204" pitchFamily="34" charset="0"/>
              <a:buChar char="•"/>
            </a:pPr>
            <a:r>
              <a:rPr lang="ar-LB" altLang="en-US" dirty="0">
                <a:solidFill>
                  <a:srgbClr val="002060"/>
                </a:solidFill>
              </a:rPr>
              <a:t>التعرف على الاتجاهات العامة حول المجتمع </a:t>
            </a:r>
          </a:p>
          <a:p>
            <a:pPr marL="457200" indent="-457200" algn="r" rtl="1">
              <a:buClr>
                <a:srgbClr val="C00000"/>
              </a:buClr>
              <a:buFont typeface="Arial" panose="020B0604020202020204" pitchFamily="34" charset="0"/>
              <a:buChar char="•"/>
            </a:pPr>
            <a:endParaRPr lang="ar-LB" altLang="en-US" dirty="0">
              <a:solidFill>
                <a:srgbClr val="002060"/>
              </a:solidFill>
            </a:endParaRPr>
          </a:p>
          <a:p>
            <a:pPr marL="457200" indent="-457200" algn="r" rtl="1">
              <a:buClr>
                <a:srgbClr val="C00000"/>
              </a:buClr>
              <a:buFont typeface="Arial" panose="020B0604020202020204" pitchFamily="34" charset="0"/>
              <a:buChar char="•"/>
            </a:pPr>
            <a:r>
              <a:rPr lang="ar-LB" altLang="en-US" dirty="0">
                <a:solidFill>
                  <a:srgbClr val="002060"/>
                </a:solidFill>
              </a:rPr>
              <a:t>التعرف على ما تقوم به الحكومة على الانترنت</a:t>
            </a:r>
          </a:p>
        </p:txBody>
      </p:sp>
      <p:sp>
        <p:nvSpPr>
          <p:cNvPr id="6" name="TextBox 5">
            <a:extLst>
              <a:ext uri="{FF2B5EF4-FFF2-40B4-BE49-F238E27FC236}">
                <a16:creationId xmlns:a16="http://schemas.microsoft.com/office/drawing/2014/main" id="{D197BA1F-913D-4023-8015-D95CA7D839DF}"/>
              </a:ext>
            </a:extLst>
          </p:cNvPr>
          <p:cNvSpPr txBox="1"/>
          <p:nvPr/>
        </p:nvSpPr>
        <p:spPr>
          <a:xfrm>
            <a:off x="5267325" y="395615"/>
            <a:ext cx="6924675" cy="707886"/>
          </a:xfrm>
          <a:prstGeom prst="rect">
            <a:avLst/>
          </a:prstGeom>
          <a:solidFill>
            <a:srgbClr val="002060"/>
          </a:solidFill>
        </p:spPr>
        <p:txBody>
          <a:bodyPr wrap="square">
            <a:spAutoFit/>
          </a:bodyPr>
          <a:lstStyle/>
          <a:p>
            <a:pPr algn="r" rtl="1">
              <a:defRPr/>
            </a:pPr>
            <a:r>
              <a:rPr lang="ar-LB" sz="4000" b="1" dirty="0">
                <a:solidFill>
                  <a:schemeClr val="bg1"/>
                </a:solidFill>
                <a:latin typeface="Arial" pitchFamily="34" charset="0"/>
                <a:cs typeface="Arial" pitchFamily="34" charset="0"/>
              </a:rPr>
              <a:t>أهداف الاستماع: أمثلة</a:t>
            </a:r>
            <a:endParaRPr lang="en-US" sz="4000" b="1" dirty="0">
              <a:solidFill>
                <a:schemeClr val="bg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AD730183-1652-491F-AC13-37F8CF5C37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76" y="1447799"/>
            <a:ext cx="3181288" cy="298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665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A7FD-D968-4F32-A9F0-F49D7B9FA97D}"/>
              </a:ext>
            </a:extLst>
          </p:cNvPr>
          <p:cNvSpPr txBox="1">
            <a:spLocks noChangeArrowheads="1"/>
          </p:cNvSpPr>
          <p:nvPr/>
        </p:nvSpPr>
        <p:spPr bwMode="auto">
          <a:xfrm>
            <a:off x="6516705" y="2978151"/>
            <a:ext cx="4256070" cy="954107"/>
          </a:xfrm>
          <a:prstGeom prst="rect">
            <a:avLst/>
          </a:prstGeom>
          <a:solidFill>
            <a:schemeClr val="bg1"/>
          </a:solidFill>
          <a:ln>
            <a:noFill/>
          </a:ln>
          <a:extLst>
            <a:ext uri="{91240B29-F687-4F45-9708-019B960494DF}">
              <a14:hiddenLine xmlns:a14="http://schemas.microsoft.com/office/drawing/2010/main" w="603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b="1" dirty="0">
                <a:solidFill>
                  <a:srgbClr val="002060"/>
                </a:solidFill>
              </a:rPr>
              <a:t>معرفة كلمات البحث هي من الأمور الأكثر أهمية</a:t>
            </a:r>
            <a:endParaRPr lang="en-US" altLang="en-US" b="1" dirty="0">
              <a:solidFill>
                <a:srgbClr val="002060"/>
              </a:solidFill>
            </a:endParaRPr>
          </a:p>
        </p:txBody>
      </p:sp>
      <p:pic>
        <p:nvPicPr>
          <p:cNvPr id="5" name="Picture 4" descr="google alert s">
            <a:extLst>
              <a:ext uri="{FF2B5EF4-FFF2-40B4-BE49-F238E27FC236}">
                <a16:creationId xmlns:a16="http://schemas.microsoft.com/office/drawing/2014/main" id="{C375123F-9B8D-4755-86D1-7A65ACFFF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9050" y="5180013"/>
            <a:ext cx="11001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ocial mention">
            <a:extLst>
              <a:ext uri="{FF2B5EF4-FFF2-40B4-BE49-F238E27FC236}">
                <a16:creationId xmlns:a16="http://schemas.microsoft.com/office/drawing/2014/main" id="{B4049DB2-B386-4397-AD03-20763A444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12" y="2978151"/>
            <a:ext cx="31226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witter search">
            <a:extLst>
              <a:ext uri="{FF2B5EF4-FFF2-40B4-BE49-F238E27FC236}">
                <a16:creationId xmlns:a16="http://schemas.microsoft.com/office/drawing/2014/main" id="{CE27A38F-5477-496D-89F8-7B13039F7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775" y="4314846"/>
            <a:ext cx="23177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4-8-2011 6-10-29 PM.png">
            <a:extLst>
              <a:ext uri="{FF2B5EF4-FFF2-40B4-BE49-F238E27FC236}">
                <a16:creationId xmlns:a16="http://schemas.microsoft.com/office/drawing/2014/main" id="{C37EB881-1F81-4AC6-92D6-DDFF937D2C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0587" y="5292727"/>
            <a:ext cx="2057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6">
            <a:extLst>
              <a:ext uri="{FF2B5EF4-FFF2-40B4-BE49-F238E27FC236}">
                <a16:creationId xmlns:a16="http://schemas.microsoft.com/office/drawing/2014/main" id="{CEF70F7D-899B-488D-A716-82E804292E28}"/>
              </a:ext>
            </a:extLst>
          </p:cNvPr>
          <p:cNvSpPr txBox="1">
            <a:spLocks noChangeArrowheads="1"/>
          </p:cNvSpPr>
          <p:nvPr/>
        </p:nvSpPr>
        <p:spPr bwMode="auto">
          <a:xfrm>
            <a:off x="3819525" y="801689"/>
            <a:ext cx="8372475" cy="1038225"/>
          </a:xfrm>
          <a:prstGeom prst="rect">
            <a:avLst/>
          </a:prstGeom>
          <a:solidFill>
            <a:srgbClr val="002060"/>
          </a:solidFill>
          <a:ln>
            <a:miter lim="800000"/>
            <a:headEnd/>
            <a:tailEnd/>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defRPr/>
            </a:pPr>
            <a:r>
              <a:rPr lang="ar-LB" sz="4000" b="1" dirty="0">
                <a:solidFill>
                  <a:schemeClr val="bg1"/>
                </a:solidFill>
                <a:cs typeface="Arial" pitchFamily="34" charset="0"/>
              </a:rPr>
              <a:t>أدوات الاستماع</a:t>
            </a:r>
            <a:endParaRPr lang="en-US" sz="4000" b="1" dirty="0">
              <a:solidFill>
                <a:schemeClr val="bg1"/>
              </a:solidFill>
              <a:cs typeface="Arial" pitchFamily="34" charset="0"/>
            </a:endParaRPr>
          </a:p>
        </p:txBody>
      </p:sp>
    </p:spTree>
    <p:extLst>
      <p:ext uri="{BB962C8B-B14F-4D97-AF65-F5344CB8AC3E}">
        <p14:creationId xmlns:p14="http://schemas.microsoft.com/office/powerpoint/2010/main" val="1067412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326A6430-7EC6-477D-8423-99319B3ED688}"/>
              </a:ext>
            </a:extLst>
          </p:cNvPr>
          <p:cNvSpPr txBox="1">
            <a:spLocks noChangeArrowheads="1"/>
          </p:cNvSpPr>
          <p:nvPr/>
        </p:nvSpPr>
        <p:spPr bwMode="auto">
          <a:xfrm>
            <a:off x="214313" y="1538289"/>
            <a:ext cx="1176337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dirty="0">
                <a:solidFill>
                  <a:srgbClr val="002060"/>
                </a:solidFill>
              </a:rPr>
              <a:t>المشاركة هي ترويج الرسائل والأدوات الخاصة بكم مثل التويتر الذي يجعل من السهل القيام بذلك. رسائلكم ومعلوماتكم حول مشاريعكم يتم تقاسمها من قبلكم أو من قبل آخرين من خلال قنوات وسائل الإعلام الاجتماعية وهي طريقة سهلة للبدء من اجل الترابط مع الجمهور.</a:t>
            </a:r>
            <a:endParaRPr lang="en-US" altLang="en-US" dirty="0">
              <a:solidFill>
                <a:srgbClr val="002060"/>
              </a:solidFill>
            </a:endParaRPr>
          </a:p>
        </p:txBody>
      </p:sp>
      <p:pic>
        <p:nvPicPr>
          <p:cNvPr id="5" name="Picture 1" descr="4-8-2011 2-57-50 PM.png">
            <a:extLst>
              <a:ext uri="{FF2B5EF4-FFF2-40B4-BE49-F238E27FC236}">
                <a16:creationId xmlns:a16="http://schemas.microsoft.com/office/drawing/2014/main" id="{A620F27A-D4C9-4F73-BC37-D626BA408E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205737"/>
            <a:ext cx="6115367" cy="303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8-2011 3-02-54 PM.png">
            <a:extLst>
              <a:ext uri="{FF2B5EF4-FFF2-40B4-BE49-F238E27FC236}">
                <a16:creationId xmlns:a16="http://schemas.microsoft.com/office/drawing/2014/main" id="{1D35ACB6-6119-47F2-B81C-073F2BA7B1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807" y="3299490"/>
            <a:ext cx="4329193" cy="258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6">
            <a:extLst>
              <a:ext uri="{FF2B5EF4-FFF2-40B4-BE49-F238E27FC236}">
                <a16:creationId xmlns:a16="http://schemas.microsoft.com/office/drawing/2014/main" id="{13F31397-31D6-4EED-BC59-A67AB7F37604}"/>
              </a:ext>
            </a:extLst>
          </p:cNvPr>
          <p:cNvSpPr txBox="1">
            <a:spLocks noChangeArrowheads="1"/>
          </p:cNvSpPr>
          <p:nvPr/>
        </p:nvSpPr>
        <p:spPr bwMode="auto">
          <a:xfrm>
            <a:off x="3486150" y="257208"/>
            <a:ext cx="8705850" cy="904875"/>
          </a:xfrm>
          <a:prstGeom prst="rect">
            <a:avLst/>
          </a:prstGeom>
          <a:solidFill>
            <a:srgbClr val="002060"/>
          </a:solidFill>
          <a:ln>
            <a:miter lim="800000"/>
            <a:headEnd/>
            <a:tailEnd/>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defRPr/>
            </a:pPr>
            <a:r>
              <a:rPr lang="ar-LB" sz="4000" b="1" dirty="0">
                <a:solidFill>
                  <a:schemeClr val="bg1"/>
                </a:solidFill>
                <a:cs typeface="Arial" pitchFamily="34" charset="0"/>
              </a:rPr>
              <a:t>تعريف: المشاركة</a:t>
            </a:r>
            <a:endParaRPr lang="en-US" sz="4000" b="1" dirty="0">
              <a:solidFill>
                <a:schemeClr val="bg1"/>
              </a:solidFill>
              <a:cs typeface="Arial" pitchFamily="34" charset="0"/>
            </a:endParaRPr>
          </a:p>
        </p:txBody>
      </p:sp>
    </p:spTree>
    <p:extLst>
      <p:ext uri="{BB962C8B-B14F-4D97-AF65-F5344CB8AC3E}">
        <p14:creationId xmlns:p14="http://schemas.microsoft.com/office/powerpoint/2010/main" val="260285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25E1CF8E-C797-41AC-9C5E-53FB1E473C67}"/>
              </a:ext>
            </a:extLst>
          </p:cNvPr>
          <p:cNvSpPr txBox="1">
            <a:spLocks noChangeArrowheads="1"/>
          </p:cNvSpPr>
          <p:nvPr/>
        </p:nvSpPr>
        <p:spPr bwMode="auto">
          <a:xfrm>
            <a:off x="1833224" y="1504951"/>
            <a:ext cx="103587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dirty="0">
                <a:solidFill>
                  <a:srgbClr val="002060"/>
                </a:solidFill>
              </a:rPr>
              <a:t>المساهمة هي الانخراط في محادثات عبر الانترنت مع أشخاص يهتمون بالمشاريع الخاصة بكم وأهدافها. ويشمل ذلك وضع تعليقات على المدونة، "إعجاب" أو "تعليق" على الفيس بوك، أو طرح أسئلة على تويتر. </a:t>
            </a:r>
            <a:endParaRPr lang="en-US" altLang="en-US" dirty="0">
              <a:solidFill>
                <a:srgbClr val="002060"/>
              </a:solidFill>
            </a:endParaRPr>
          </a:p>
        </p:txBody>
      </p:sp>
      <p:sp>
        <p:nvSpPr>
          <p:cNvPr id="5" name="Rectangle 46">
            <a:extLst>
              <a:ext uri="{FF2B5EF4-FFF2-40B4-BE49-F238E27FC236}">
                <a16:creationId xmlns:a16="http://schemas.microsoft.com/office/drawing/2014/main" id="{80644565-6D67-45FC-BB95-B80D7112B42D}"/>
              </a:ext>
            </a:extLst>
          </p:cNvPr>
          <p:cNvSpPr txBox="1">
            <a:spLocks noChangeArrowheads="1"/>
          </p:cNvSpPr>
          <p:nvPr/>
        </p:nvSpPr>
        <p:spPr bwMode="auto">
          <a:xfrm>
            <a:off x="4105275" y="257174"/>
            <a:ext cx="8086725" cy="1066801"/>
          </a:xfrm>
          <a:prstGeom prst="rect">
            <a:avLst/>
          </a:prstGeom>
          <a:solidFill>
            <a:srgbClr val="002060"/>
          </a:solidFill>
          <a:ln>
            <a:miter lim="800000"/>
            <a:headEnd/>
            <a:tailEnd/>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defRPr/>
            </a:pPr>
            <a:r>
              <a:rPr lang="ar-LB" sz="4000" b="1" dirty="0">
                <a:solidFill>
                  <a:schemeClr val="bg1"/>
                </a:solidFill>
                <a:cs typeface="Arial" pitchFamily="34" charset="0"/>
              </a:rPr>
              <a:t>تعريف: المساهمة</a:t>
            </a:r>
            <a:endParaRPr lang="en-US" sz="4000" b="1" dirty="0">
              <a:solidFill>
                <a:schemeClr val="bg1"/>
              </a:solidFill>
              <a:cs typeface="Arial" pitchFamily="34" charset="0"/>
            </a:endParaRPr>
          </a:p>
        </p:txBody>
      </p:sp>
      <p:pic>
        <p:nvPicPr>
          <p:cNvPr id="6" name="Picture 2" descr="strokeQ">
            <a:extLst>
              <a:ext uri="{FF2B5EF4-FFF2-40B4-BE49-F238E27FC236}">
                <a16:creationId xmlns:a16="http://schemas.microsoft.com/office/drawing/2014/main" id="{C350A093-FE6C-4E27-AF5F-1B6613C95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13" y="2715484"/>
            <a:ext cx="4689973" cy="291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trokeA">
            <a:extLst>
              <a:ext uri="{FF2B5EF4-FFF2-40B4-BE49-F238E27FC236}">
                <a16:creationId xmlns:a16="http://schemas.microsoft.com/office/drawing/2014/main" id="{9DF271A9-3C8F-4BF6-B220-4EC75CE2E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197" y="3357916"/>
            <a:ext cx="5301678" cy="319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3-28-2011 1-00-25 PM.png">
            <a:extLst>
              <a:ext uri="{FF2B5EF4-FFF2-40B4-BE49-F238E27FC236}">
                <a16:creationId xmlns:a16="http://schemas.microsoft.com/office/drawing/2014/main" id="{7DEF118D-18BE-4876-88D7-7FA8071A4C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3530" y="4122070"/>
            <a:ext cx="1397258" cy="61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5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327E804-5D16-46ED-9DB6-2E615B71DBE0}"/>
              </a:ext>
            </a:extLst>
          </p:cNvPr>
          <p:cNvSpPr txBox="1">
            <a:spLocks noChangeArrowheads="1"/>
          </p:cNvSpPr>
          <p:nvPr/>
        </p:nvSpPr>
        <p:spPr bwMode="auto">
          <a:xfrm>
            <a:off x="1205133" y="1148446"/>
            <a:ext cx="1084937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marL="342900" indent="-342900" algn="r" rtl="1">
              <a:buFont typeface="Arial" panose="020B0604020202020204" pitchFamily="34" charset="0"/>
              <a:buChar char="•"/>
            </a:pPr>
            <a:r>
              <a:rPr lang="ar-LB" altLang="en-US" dirty="0">
                <a:solidFill>
                  <a:srgbClr val="002060"/>
                </a:solidFill>
              </a:rPr>
              <a:t>الكلمات، أو الصور، أو الفيديو.</a:t>
            </a:r>
          </a:p>
          <a:p>
            <a:pPr marL="342900" indent="-342900" algn="r" rtl="1">
              <a:buFont typeface="Arial" panose="020B0604020202020204" pitchFamily="34" charset="0"/>
              <a:buChar char="•"/>
            </a:pPr>
            <a:r>
              <a:rPr lang="ar-LB" altLang="en-US" dirty="0">
                <a:solidFill>
                  <a:srgbClr val="002060"/>
                </a:solidFill>
              </a:rPr>
              <a:t>دمج مع شبكة الانترنت، والطباعة، وعبر قنوات أخرى لوسائل الإعلام الاجتماعية. </a:t>
            </a:r>
          </a:p>
          <a:p>
            <a:pPr marL="342900" indent="-342900" algn="r" rtl="1">
              <a:buFont typeface="Arial" panose="020B0604020202020204" pitchFamily="34" charset="0"/>
              <a:buChar char="•"/>
            </a:pPr>
            <a:r>
              <a:rPr lang="ar-LB" altLang="en-US" dirty="0">
                <a:solidFill>
                  <a:srgbClr val="002060"/>
                </a:solidFill>
              </a:rPr>
              <a:t>إستراتيجية محتوى وسائل الإعلام الاجتماعية </a:t>
            </a:r>
          </a:p>
          <a:p>
            <a:pPr marL="342900" indent="-342900" algn="r" rtl="1">
              <a:buFont typeface="Arial" panose="020B0604020202020204" pitchFamily="34" charset="0"/>
              <a:buChar char="•"/>
            </a:pPr>
            <a:r>
              <a:rPr lang="ar-LB" altLang="en-US" dirty="0">
                <a:solidFill>
                  <a:srgbClr val="002060"/>
                </a:solidFill>
              </a:rPr>
              <a:t>إستراتيجية التواصل</a:t>
            </a:r>
            <a:endParaRPr lang="en-US" altLang="en-US" dirty="0">
              <a:solidFill>
                <a:srgbClr val="002060"/>
              </a:solidFill>
            </a:endParaRPr>
          </a:p>
        </p:txBody>
      </p:sp>
      <p:pic>
        <p:nvPicPr>
          <p:cNvPr id="5" name="Picture 40">
            <a:extLst>
              <a:ext uri="{FF2B5EF4-FFF2-40B4-BE49-F238E27FC236}">
                <a16:creationId xmlns:a16="http://schemas.microsoft.com/office/drawing/2014/main" id="{3B809875-9089-4EBF-B808-FB5DE44366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1605" y="4697414"/>
            <a:ext cx="1062770" cy="52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1">
            <a:extLst>
              <a:ext uri="{FF2B5EF4-FFF2-40B4-BE49-F238E27FC236}">
                <a16:creationId xmlns:a16="http://schemas.microsoft.com/office/drawing/2014/main" id="{35425276-678D-49FC-A4A6-57A51464CC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7269" y="4659315"/>
            <a:ext cx="1167943" cy="46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6">
            <a:extLst>
              <a:ext uri="{FF2B5EF4-FFF2-40B4-BE49-F238E27FC236}">
                <a16:creationId xmlns:a16="http://schemas.microsoft.com/office/drawing/2014/main" id="{676112F0-26D8-498E-A347-FBC710841DA6}"/>
              </a:ext>
            </a:extLst>
          </p:cNvPr>
          <p:cNvSpPr txBox="1">
            <a:spLocks noChangeArrowheads="1"/>
          </p:cNvSpPr>
          <p:nvPr/>
        </p:nvSpPr>
        <p:spPr bwMode="auto">
          <a:xfrm>
            <a:off x="3609975" y="142874"/>
            <a:ext cx="8420100" cy="1005573"/>
          </a:xfrm>
          <a:prstGeom prst="rect">
            <a:avLst/>
          </a:prstGeom>
          <a:solidFill>
            <a:srgbClr val="002060"/>
          </a:solidFill>
          <a:ln>
            <a:noFill/>
          </a:ln>
        </p:spPr>
        <p:txBody>
          <a:bodyPr anchor="ct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eaLnBrk="1" hangingPunct="1"/>
            <a:r>
              <a:rPr lang="ar-LB" altLang="en-US" sz="4000" b="1" dirty="0">
                <a:solidFill>
                  <a:schemeClr val="bg1"/>
                </a:solidFill>
                <a:latin typeface="Arial" panose="020B0604020202020204" pitchFamily="34" charset="0"/>
                <a:cs typeface="Arial" panose="020B0604020202020204" pitchFamily="34" charset="0"/>
              </a:rPr>
              <a:t>تعريف: النشر</a:t>
            </a:r>
            <a:endParaRPr lang="en-US" altLang="en-US" sz="4000" b="1" dirty="0">
              <a:solidFill>
                <a:schemeClr val="bg1"/>
              </a:solidFill>
              <a:latin typeface="Arial" panose="020B0604020202020204" pitchFamily="34" charset="0"/>
              <a:cs typeface="Arial" panose="020B0604020202020204" pitchFamily="34" charset="0"/>
            </a:endParaRPr>
          </a:p>
        </p:txBody>
      </p:sp>
      <p:pic>
        <p:nvPicPr>
          <p:cNvPr id="8" name="Picture 6" descr="C:\Users\nada\Pictures\Facebook-logo-PSD.jpg">
            <a:extLst>
              <a:ext uri="{FF2B5EF4-FFF2-40B4-BE49-F238E27FC236}">
                <a16:creationId xmlns:a16="http://schemas.microsoft.com/office/drawing/2014/main" id="{CFF87777-F035-424B-BF82-1FC1BF543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00" y="3942079"/>
            <a:ext cx="2411222" cy="155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Users\nada\Pictures\why-is-twitter-s-logo-named-after-larry-bird--b8d70319da.jpg">
            <a:extLst>
              <a:ext uri="{FF2B5EF4-FFF2-40B4-BE49-F238E27FC236}">
                <a16:creationId xmlns:a16="http://schemas.microsoft.com/office/drawing/2014/main" id="{677E40F4-5BDA-40A6-96EC-DE812BD16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1247" y="3038333"/>
            <a:ext cx="1967740" cy="130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OWner\Desktop\youtube.png">
            <a:extLst>
              <a:ext uri="{FF2B5EF4-FFF2-40B4-BE49-F238E27FC236}">
                <a16:creationId xmlns:a16="http://schemas.microsoft.com/office/drawing/2014/main" id="{FC04AF17-9B1C-439A-90BD-65855625FE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6289" y="3310739"/>
            <a:ext cx="1433346" cy="8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nada\Pictures\twitter-logo.png">
            <a:extLst>
              <a:ext uri="{FF2B5EF4-FFF2-40B4-BE49-F238E27FC236}">
                <a16:creationId xmlns:a16="http://schemas.microsoft.com/office/drawing/2014/main" id="{430FE9B7-9F19-4A72-A0C3-500B7D54E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1276" y="5649914"/>
            <a:ext cx="2575744" cy="96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User\Desktop\instagram-icon.png">
            <a:extLst>
              <a:ext uri="{FF2B5EF4-FFF2-40B4-BE49-F238E27FC236}">
                <a16:creationId xmlns:a16="http://schemas.microsoft.com/office/drawing/2014/main" id="{D6055CCD-9E7B-4A57-87CD-90620DE5C0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1027" y="3476642"/>
            <a:ext cx="1653568" cy="16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OWner\Desktop\snap.png">
            <a:extLst>
              <a:ext uri="{FF2B5EF4-FFF2-40B4-BE49-F238E27FC236}">
                <a16:creationId xmlns:a16="http://schemas.microsoft.com/office/drawing/2014/main" id="{6FE13595-CEC3-4119-ACC9-68E3B6DB7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702" y="2904312"/>
            <a:ext cx="1564635" cy="156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Users\User\Desktop\pinterest-logo.jpg">
            <a:extLst>
              <a:ext uri="{FF2B5EF4-FFF2-40B4-BE49-F238E27FC236}">
                <a16:creationId xmlns:a16="http://schemas.microsoft.com/office/drawing/2014/main" id="{E6121AFB-7B17-4CD8-A356-4794C69075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7627" y="4420451"/>
            <a:ext cx="1933655" cy="12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518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734px-Six_degrees_of_separation_270x220.png">
            <a:extLst>
              <a:ext uri="{FF2B5EF4-FFF2-40B4-BE49-F238E27FC236}">
                <a16:creationId xmlns:a16="http://schemas.microsoft.com/office/drawing/2014/main" id="{BA8E433E-6BA6-444C-B128-66EB07C45F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58" y="2387761"/>
            <a:ext cx="4716816" cy="32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03C1DD47-AB1A-44E8-A680-62CEF02B3A3A}"/>
              </a:ext>
            </a:extLst>
          </p:cNvPr>
          <p:cNvSpPr txBox="1">
            <a:spLocks noChangeArrowheads="1"/>
          </p:cNvSpPr>
          <p:nvPr/>
        </p:nvSpPr>
        <p:spPr bwMode="auto">
          <a:xfrm>
            <a:off x="5965183" y="1447145"/>
            <a:ext cx="468452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dirty="0">
                <a:solidFill>
                  <a:srgbClr val="002060"/>
                </a:solidFill>
              </a:rPr>
              <a:t>ما يحدث عندما نستخدم الشبكات الاجتماعية على الانترنت مثل الفيس بوك هو إنشاء شبكة اجتماعية حول اهتماماتنا المشتركة، فاللاصق الذي يربط الشبكات معا هو العلاقات: الاتصالات والتبادل. إذا تمكنت المنظمات والبلديات من فهم البنية الأساسية للشبكات الاجتماعية وقامت بتطبيقها في عملها يمكنهم عندئذ تحقيق نتائج أفضل داخل المجتمع.</a:t>
            </a:r>
            <a:endParaRPr lang="en-US" altLang="en-US" dirty="0">
              <a:solidFill>
                <a:srgbClr val="002060"/>
              </a:solidFill>
            </a:endParaRPr>
          </a:p>
        </p:txBody>
      </p:sp>
      <p:sp>
        <p:nvSpPr>
          <p:cNvPr id="6" name="Rectangle 46">
            <a:extLst>
              <a:ext uri="{FF2B5EF4-FFF2-40B4-BE49-F238E27FC236}">
                <a16:creationId xmlns:a16="http://schemas.microsoft.com/office/drawing/2014/main" id="{3B4912B4-B641-469A-88A6-1D4F45C3C512}"/>
              </a:ext>
            </a:extLst>
          </p:cNvPr>
          <p:cNvSpPr txBox="1">
            <a:spLocks noChangeArrowheads="1"/>
          </p:cNvSpPr>
          <p:nvPr/>
        </p:nvSpPr>
        <p:spPr bwMode="auto">
          <a:xfrm>
            <a:off x="5561985" y="51348"/>
            <a:ext cx="6252405" cy="797075"/>
          </a:xfrm>
          <a:prstGeom prst="rect">
            <a:avLst/>
          </a:prstGeom>
          <a:solidFill>
            <a:srgbClr val="002060"/>
          </a:solidFill>
          <a:ln>
            <a:noFill/>
          </a:ln>
        </p:spPr>
        <p:txBody>
          <a:bodyPr anchor="ct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pPr algn="r" rtl="1"/>
            <a:r>
              <a:rPr lang="ar-LB" altLang="en-US" sz="4000" b="1" dirty="0">
                <a:solidFill>
                  <a:schemeClr val="bg1"/>
                </a:solidFill>
                <a:latin typeface="Arial" panose="020B0604020202020204" pitchFamily="34" charset="0"/>
              </a:rPr>
              <a:t>بناء الشبكات الإجتماعية</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295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OWner\Pictures\80_635_400_positioning_big_idea_main.jpg">
            <a:extLst>
              <a:ext uri="{FF2B5EF4-FFF2-40B4-BE49-F238E27FC236}">
                <a16:creationId xmlns:a16="http://schemas.microsoft.com/office/drawing/2014/main" id="{CF86A588-D91A-461B-8B69-52A577BF17C2}"/>
              </a:ext>
            </a:extLst>
          </p:cNvPr>
          <p:cNvPicPr>
            <a:picLocks noChangeAspect="1" noChangeArrowheads="1"/>
          </p:cNvPicPr>
          <p:nvPr/>
        </p:nvPicPr>
        <p:blipFill>
          <a:blip r:embed="rId2"/>
          <a:srcRect/>
          <a:stretch>
            <a:fillRect/>
          </a:stretch>
        </p:blipFill>
        <p:spPr bwMode="auto">
          <a:xfrm>
            <a:off x="447675" y="2220763"/>
            <a:ext cx="5838802" cy="3677985"/>
          </a:xfrm>
          <a:prstGeom prst="rect">
            <a:avLst/>
          </a:prstGeom>
          <a:noFill/>
        </p:spPr>
      </p:pic>
      <p:sp>
        <p:nvSpPr>
          <p:cNvPr id="5" name="Title 2">
            <a:extLst>
              <a:ext uri="{FF2B5EF4-FFF2-40B4-BE49-F238E27FC236}">
                <a16:creationId xmlns:a16="http://schemas.microsoft.com/office/drawing/2014/main" id="{4835C49C-0AB7-4B35-9B23-3E90614E2DC7}"/>
              </a:ext>
            </a:extLst>
          </p:cNvPr>
          <p:cNvSpPr txBox="1">
            <a:spLocks/>
          </p:cNvSpPr>
          <p:nvPr/>
        </p:nvSpPr>
        <p:spPr>
          <a:xfrm>
            <a:off x="5928652" y="637114"/>
            <a:ext cx="6096000" cy="1013800"/>
          </a:xfrm>
          <a:prstGeom prst="rect">
            <a:avLst/>
          </a:prstGeom>
          <a:solidFill>
            <a:srgbClr val="002060"/>
          </a:solidFill>
        </p:spPr>
        <p:txBody>
          <a:bodyPr/>
          <a:lstStyle>
            <a:lvl1pPr algn="r"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ar-LB" sz="4000" b="1" dirty="0">
                <a:cs typeface="+mn-cs"/>
              </a:rPr>
              <a:t>التموضع والرسالة</a:t>
            </a:r>
            <a:endParaRPr lang="en-US" sz="4000" b="1" dirty="0">
              <a:cs typeface="+mn-cs"/>
            </a:endParaRPr>
          </a:p>
        </p:txBody>
      </p:sp>
      <p:sp>
        <p:nvSpPr>
          <p:cNvPr id="8" name="Title 2">
            <a:extLst>
              <a:ext uri="{FF2B5EF4-FFF2-40B4-BE49-F238E27FC236}">
                <a16:creationId xmlns:a16="http://schemas.microsoft.com/office/drawing/2014/main" id="{9EDA74B6-AFAE-46C1-A83F-A386EAC926AC}"/>
              </a:ext>
            </a:extLst>
          </p:cNvPr>
          <p:cNvSpPr>
            <a:spLocks noGrp="1"/>
          </p:cNvSpPr>
          <p:nvPr>
            <p:ph type="title"/>
          </p:nvPr>
        </p:nvSpPr>
        <p:spPr>
          <a:xfrm>
            <a:off x="6988125" y="2844922"/>
            <a:ext cx="4415205" cy="1534316"/>
          </a:xfrm>
          <a:noFill/>
        </p:spPr>
        <p:txBody>
          <a:bodyPr>
            <a:noAutofit/>
          </a:bodyPr>
          <a:lstStyle/>
          <a:p>
            <a:pPr algn="ctr"/>
            <a:r>
              <a:rPr lang="ar-LB" dirty="0"/>
              <a:t>ما هي الفكرة الكبيرة؟</a:t>
            </a:r>
            <a:endParaRPr lang="en-US" sz="4400" dirty="0"/>
          </a:p>
        </p:txBody>
      </p:sp>
    </p:spTree>
    <p:extLst>
      <p:ext uri="{BB962C8B-B14F-4D97-AF65-F5344CB8AC3E}">
        <p14:creationId xmlns:p14="http://schemas.microsoft.com/office/powerpoint/2010/main" val="2699472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FFB25-80A8-4421-A9C8-C9D23838FE34}"/>
              </a:ext>
            </a:extLst>
          </p:cNvPr>
          <p:cNvSpPr/>
          <p:nvPr/>
        </p:nvSpPr>
        <p:spPr>
          <a:xfrm>
            <a:off x="2217846" y="2585528"/>
            <a:ext cx="8839317" cy="3108543"/>
          </a:xfrm>
          <a:prstGeom prst="rect">
            <a:avLst/>
          </a:prstGeom>
        </p:spPr>
        <p:txBody>
          <a:bodyPr wrap="square">
            <a:spAutoFit/>
          </a:bodyPr>
          <a:lstStyle/>
          <a:p>
            <a:pPr algn="r" rtl="1"/>
            <a:r>
              <a:rPr lang="en-US" sz="2800" dirty="0">
                <a:solidFill>
                  <a:srgbClr val="002060"/>
                </a:solidFill>
              </a:rPr>
              <a:t>تحديد </a:t>
            </a:r>
            <a:r>
              <a:rPr lang="ar-LB" sz="2800" dirty="0">
                <a:solidFill>
                  <a:srgbClr val="002060"/>
                </a:solidFill>
              </a:rPr>
              <a:t>الموقع الاجتماعي </a:t>
            </a:r>
            <a:r>
              <a:rPr lang="en-US" sz="2800" dirty="0">
                <a:solidFill>
                  <a:srgbClr val="002060"/>
                </a:solidFill>
              </a:rPr>
              <a:t>ليس ما تقول</a:t>
            </a:r>
            <a:r>
              <a:rPr lang="ar-LB" sz="2800" dirty="0">
                <a:solidFill>
                  <a:srgbClr val="002060"/>
                </a:solidFill>
              </a:rPr>
              <a:t>ون</a:t>
            </a:r>
            <a:r>
              <a:rPr lang="en-US" sz="2800" dirty="0">
                <a:solidFill>
                  <a:srgbClr val="002060"/>
                </a:solidFill>
              </a:rPr>
              <a:t>ه عن نفسك</a:t>
            </a:r>
            <a:r>
              <a:rPr lang="ar-LB" sz="2800" dirty="0">
                <a:solidFill>
                  <a:srgbClr val="002060"/>
                </a:solidFill>
              </a:rPr>
              <a:t>م بل</a:t>
            </a:r>
            <a:r>
              <a:rPr lang="en-US" sz="2800" dirty="0">
                <a:solidFill>
                  <a:srgbClr val="002060"/>
                </a:solidFill>
              </a:rPr>
              <a:t> ما يفكر به الناس عنك</a:t>
            </a:r>
            <a:r>
              <a:rPr lang="ar-LB" sz="2800" dirty="0">
                <a:solidFill>
                  <a:srgbClr val="002060"/>
                </a:solidFill>
              </a:rPr>
              <a:t>م وهو ممكن ان</a:t>
            </a:r>
            <a:r>
              <a:rPr lang="en-US" sz="2800" dirty="0">
                <a:solidFill>
                  <a:srgbClr val="002060"/>
                </a:solidFill>
              </a:rPr>
              <a:t> يحدث من تلقاء نفسه أو يمكنك</a:t>
            </a:r>
            <a:r>
              <a:rPr lang="ar-LB" sz="2800" dirty="0">
                <a:solidFill>
                  <a:srgbClr val="002060"/>
                </a:solidFill>
              </a:rPr>
              <a:t>م انتم العمل على اظهاره. </a:t>
            </a:r>
            <a:endParaRPr lang="en-US" sz="2800" dirty="0">
              <a:solidFill>
                <a:srgbClr val="002060"/>
              </a:solidFill>
            </a:endParaRPr>
          </a:p>
          <a:p>
            <a:pPr algn="r" rtl="1"/>
            <a:endParaRPr lang="en-US" sz="2800" dirty="0">
              <a:solidFill>
                <a:srgbClr val="002060"/>
              </a:solidFill>
            </a:endParaRPr>
          </a:p>
          <a:p>
            <a:pPr algn="r" rtl="1"/>
            <a:r>
              <a:rPr lang="ar-LB" sz="2800" dirty="0">
                <a:solidFill>
                  <a:srgbClr val="002060"/>
                </a:solidFill>
              </a:rPr>
              <a:t>تحديد الموقع من خلال عبارات تعريفية تعبر عن الفكرة الكبيرة التي تريدون زرعها في أذهان جمهوركم. ربما يكون القيمة المضافة التي  تميزكم عن المؤسسات الأخرى في مجال عملكم، ولكن الشيء المهم هو أنها فكرة واحدة.</a:t>
            </a:r>
            <a:endParaRPr lang="en-US" sz="2800" dirty="0">
              <a:solidFill>
                <a:srgbClr val="002060"/>
              </a:solidFill>
            </a:endParaRPr>
          </a:p>
          <a:p>
            <a:pPr algn="r" rtl="1"/>
            <a:endParaRPr lang="en-US" sz="2800" dirty="0">
              <a:solidFill>
                <a:srgbClr val="002060"/>
              </a:solidFill>
            </a:endParaRPr>
          </a:p>
        </p:txBody>
      </p:sp>
      <p:sp>
        <p:nvSpPr>
          <p:cNvPr id="5" name="Rectangle 4">
            <a:extLst>
              <a:ext uri="{FF2B5EF4-FFF2-40B4-BE49-F238E27FC236}">
                <a16:creationId xmlns:a16="http://schemas.microsoft.com/office/drawing/2014/main" id="{8C6E3B14-C24A-46E1-A699-741FD3EAF9FE}"/>
              </a:ext>
            </a:extLst>
          </p:cNvPr>
          <p:cNvSpPr/>
          <p:nvPr/>
        </p:nvSpPr>
        <p:spPr>
          <a:xfrm>
            <a:off x="4324350" y="916279"/>
            <a:ext cx="6962775" cy="707886"/>
          </a:xfrm>
          <a:prstGeom prst="rect">
            <a:avLst/>
          </a:prstGeom>
          <a:solidFill>
            <a:srgbClr val="002060"/>
          </a:solidFill>
        </p:spPr>
        <p:txBody>
          <a:bodyPr wrap="square">
            <a:spAutoFit/>
          </a:bodyPr>
          <a:lstStyle/>
          <a:p>
            <a:pPr algn="r" defTabSz="914400" eaLnBrk="0" fontAlgn="base" hangingPunct="0">
              <a:spcBef>
                <a:spcPct val="0"/>
              </a:spcBef>
              <a:spcAft>
                <a:spcPct val="0"/>
              </a:spcAft>
              <a:defRPr/>
            </a:pPr>
            <a:r>
              <a:rPr lang="ar-LB" sz="4000" b="1" dirty="0">
                <a:solidFill>
                  <a:schemeClr val="bg1"/>
                </a:solidFill>
                <a:latin typeface="Arial" pitchFamily="34" charset="0"/>
                <a:cs typeface="Arial" pitchFamily="34" charset="0"/>
              </a:rPr>
              <a:t>التموضع : ماذا يقول عنكم الناس؟</a:t>
            </a:r>
            <a:endParaRPr lang="en-US" sz="40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57353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EB4B2B6-A51A-4011-91AE-27C7395FB9DC}"/>
              </a:ext>
            </a:extLst>
          </p:cNvPr>
          <p:cNvSpPr txBox="1">
            <a:spLocks/>
          </p:cNvSpPr>
          <p:nvPr/>
        </p:nvSpPr>
        <p:spPr>
          <a:xfrm>
            <a:off x="3618353" y="3077402"/>
            <a:ext cx="8270690" cy="114084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pPr algn="r" rtl="1"/>
            <a:r>
              <a:rPr lang="ar-LB" dirty="0">
                <a:solidFill>
                  <a:srgbClr val="002060"/>
                </a:solidFill>
                <a:cs typeface="+mn-cs"/>
              </a:rPr>
              <a:t>قد يكون من الصعب ان تحددوا موقعكم بطريقة مبسطة. تذكروا ان جمهوركم </a:t>
            </a:r>
            <a:r>
              <a:rPr lang="ar-LB" dirty="0">
                <a:solidFill>
                  <a:srgbClr val="002060"/>
                </a:solidFill>
                <a:latin typeface="Arial" panose="020B0604020202020204" pitchFamily="34" charset="0"/>
                <a:cs typeface="+mn-cs"/>
              </a:rPr>
              <a:t>مغمور</a:t>
            </a:r>
            <a:r>
              <a:rPr lang="ar-LB" dirty="0">
                <a:solidFill>
                  <a:srgbClr val="002060"/>
                </a:solidFill>
                <a:cs typeface="+mn-cs"/>
              </a:rPr>
              <a:t> بالرسائل </a:t>
            </a:r>
            <a:r>
              <a:rPr lang="ar-LB" dirty="0">
                <a:solidFill>
                  <a:srgbClr val="002060"/>
                </a:solidFill>
                <a:latin typeface="Arial" panose="020B0604020202020204" pitchFamily="34" charset="0"/>
                <a:cs typeface="+mn-cs"/>
              </a:rPr>
              <a:t>التسويقية</a:t>
            </a:r>
            <a:r>
              <a:rPr lang="ar-LB" dirty="0">
                <a:solidFill>
                  <a:srgbClr val="002060"/>
                </a:solidFill>
                <a:cs typeface="+mn-cs"/>
              </a:rPr>
              <a:t> طوال اليوم.</a:t>
            </a:r>
            <a:br>
              <a:rPr lang="ar-LB" dirty="0">
                <a:solidFill>
                  <a:srgbClr val="002060"/>
                </a:solidFill>
                <a:cs typeface="+mn-cs"/>
              </a:rPr>
            </a:br>
            <a:r>
              <a:rPr lang="ar-LB" dirty="0">
                <a:solidFill>
                  <a:srgbClr val="002060"/>
                </a:solidFill>
                <a:cs typeface="+mn-cs"/>
              </a:rPr>
              <a:t>لذلك قد يساعد التركيز ليس فقط على الشيء الوحيد الذي نأمل أن يعرفه الناس عنكم، ولكن بأول شيء يفكرون فيه.</a:t>
            </a:r>
            <a:endParaRPr lang="en-US" dirty="0">
              <a:solidFill>
                <a:srgbClr val="002060"/>
              </a:solidFill>
              <a:cs typeface="+mn-cs"/>
            </a:endParaRPr>
          </a:p>
        </p:txBody>
      </p:sp>
      <p:sp>
        <p:nvSpPr>
          <p:cNvPr id="5" name="Rectangle 4">
            <a:extLst>
              <a:ext uri="{FF2B5EF4-FFF2-40B4-BE49-F238E27FC236}">
                <a16:creationId xmlns:a16="http://schemas.microsoft.com/office/drawing/2014/main" id="{7E1D247B-024B-4812-8F4A-6D37FC4945B5}"/>
              </a:ext>
            </a:extLst>
          </p:cNvPr>
          <p:cNvSpPr/>
          <p:nvPr/>
        </p:nvSpPr>
        <p:spPr>
          <a:xfrm>
            <a:off x="5715832" y="1131926"/>
            <a:ext cx="6476168" cy="707886"/>
          </a:xfrm>
          <a:prstGeom prst="rect">
            <a:avLst/>
          </a:prstGeom>
          <a:solidFill>
            <a:srgbClr val="002060"/>
          </a:solidFill>
        </p:spPr>
        <p:txBody>
          <a:bodyPr wrap="square">
            <a:spAutoFit/>
          </a:bodyPr>
          <a:lstStyle/>
          <a:p>
            <a:pPr algn="r" defTabSz="914400" eaLnBrk="0" fontAlgn="base" hangingPunct="0">
              <a:spcBef>
                <a:spcPct val="0"/>
              </a:spcBef>
              <a:spcAft>
                <a:spcPct val="0"/>
              </a:spcAft>
              <a:defRPr/>
            </a:pPr>
            <a:r>
              <a:rPr lang="ar-LB" sz="4000" dirty="0">
                <a:solidFill>
                  <a:schemeClr val="bg1"/>
                </a:solidFill>
                <a:latin typeface="Arial" pitchFamily="34" charset="0"/>
                <a:cs typeface="Arial" pitchFamily="34" charset="0"/>
              </a:rPr>
              <a:t>ا</a:t>
            </a:r>
            <a:r>
              <a:rPr lang="ar-LB" sz="4000" b="1" dirty="0">
                <a:solidFill>
                  <a:schemeClr val="bg1"/>
                </a:solidFill>
                <a:latin typeface="Arial" pitchFamily="34" charset="0"/>
                <a:cs typeface="Arial" pitchFamily="34" charset="0"/>
              </a:rPr>
              <a:t>لتموضع وصياغة الرسالة</a:t>
            </a:r>
            <a:endParaRPr lang="en-US" sz="4000" b="1" dirty="0">
              <a:solidFill>
                <a:schemeClr val="bg1"/>
              </a:solidFill>
              <a:latin typeface="Arial" pitchFamily="34" charset="0"/>
              <a:cs typeface="Arial" pitchFamily="34" charset="0"/>
            </a:endParaRPr>
          </a:p>
        </p:txBody>
      </p:sp>
      <p:pic>
        <p:nvPicPr>
          <p:cNvPr id="6" name="Picture 1" descr="C:\Users\OWner\Pictures\images (1)FF.jpg">
            <a:extLst>
              <a:ext uri="{FF2B5EF4-FFF2-40B4-BE49-F238E27FC236}">
                <a16:creationId xmlns:a16="http://schemas.microsoft.com/office/drawing/2014/main" id="{EA5A16C2-3E3A-4C18-8225-D9699C6A432B}"/>
              </a:ext>
            </a:extLst>
          </p:cNvPr>
          <p:cNvPicPr>
            <a:picLocks noChangeAspect="1" noChangeArrowheads="1"/>
          </p:cNvPicPr>
          <p:nvPr/>
        </p:nvPicPr>
        <p:blipFill>
          <a:blip r:embed="rId2"/>
          <a:srcRect/>
          <a:stretch>
            <a:fillRect/>
          </a:stretch>
        </p:blipFill>
        <p:spPr bwMode="auto">
          <a:xfrm>
            <a:off x="0" y="2824978"/>
            <a:ext cx="3527900" cy="2347657"/>
          </a:xfrm>
          <a:prstGeom prst="rect">
            <a:avLst/>
          </a:prstGeom>
          <a:noFill/>
        </p:spPr>
      </p:pic>
    </p:spTree>
    <p:extLst>
      <p:ext uri="{BB962C8B-B14F-4D97-AF65-F5344CB8AC3E}">
        <p14:creationId xmlns:p14="http://schemas.microsoft.com/office/powerpoint/2010/main" val="3438586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CE6AB-267A-4287-B8A2-BBCA2BC8F42F}"/>
              </a:ext>
            </a:extLst>
          </p:cNvPr>
          <p:cNvSpPr>
            <a:spLocks noGrp="1"/>
          </p:cNvSpPr>
          <p:nvPr>
            <p:ph idx="1"/>
          </p:nvPr>
        </p:nvSpPr>
        <p:spPr>
          <a:xfrm>
            <a:off x="403123" y="1455175"/>
            <a:ext cx="10850512" cy="5130380"/>
          </a:xfrm>
        </p:spPr>
        <p:txBody>
          <a:bodyPr>
            <a:normAutofit/>
          </a:bodyPr>
          <a:lstStyle/>
          <a:p>
            <a:pPr algn="r" rtl="1">
              <a:buClr>
                <a:srgbClr val="C00000"/>
              </a:buClr>
            </a:pPr>
            <a:r>
              <a:rPr lang="ar-LB" dirty="0">
                <a:solidFill>
                  <a:srgbClr val="002060"/>
                </a:solidFill>
              </a:rPr>
              <a:t>قصير - أقل من 12 كلمة (لا يعد اسم المنتج)</a:t>
            </a:r>
          </a:p>
          <a:p>
            <a:pPr algn="r" rtl="1">
              <a:buClr>
                <a:srgbClr val="C00000"/>
              </a:buClr>
            </a:pPr>
            <a:r>
              <a:rPr lang="ar-LB" dirty="0">
                <a:solidFill>
                  <a:srgbClr val="002060"/>
                </a:solidFill>
              </a:rPr>
              <a:t>مكتوب بلغة مبسطة</a:t>
            </a:r>
          </a:p>
          <a:p>
            <a:pPr algn="r" rtl="1">
              <a:buClr>
                <a:srgbClr val="C00000"/>
              </a:buClr>
            </a:pPr>
            <a:r>
              <a:rPr lang="ar-LB" dirty="0">
                <a:solidFill>
                  <a:srgbClr val="002060"/>
                </a:solidFill>
              </a:rPr>
              <a:t>يتكيف مع وسائل الإعلام المختلفة</a:t>
            </a:r>
          </a:p>
          <a:p>
            <a:pPr algn="r" rtl="1">
              <a:buClr>
                <a:srgbClr val="C00000"/>
              </a:buClr>
            </a:pPr>
            <a:r>
              <a:rPr lang="ar-LB" dirty="0">
                <a:solidFill>
                  <a:srgbClr val="002060"/>
                </a:solidFill>
              </a:rPr>
              <a:t>مقنع ويركز على فائدة واحدة كبيرة</a:t>
            </a:r>
          </a:p>
          <a:p>
            <a:pPr algn="r" rtl="1">
              <a:buClr>
                <a:srgbClr val="C00000"/>
              </a:buClr>
            </a:pPr>
            <a:r>
              <a:rPr lang="ar-LB" dirty="0">
                <a:solidFill>
                  <a:srgbClr val="002060"/>
                </a:solidFill>
              </a:rPr>
              <a:t>يظهر ابرز المفاهيم</a:t>
            </a:r>
          </a:p>
          <a:p>
            <a:pPr algn="r" rtl="1">
              <a:buClr>
                <a:srgbClr val="C00000"/>
              </a:buClr>
            </a:pPr>
            <a:r>
              <a:rPr lang="ar-LB" dirty="0">
                <a:solidFill>
                  <a:srgbClr val="002060"/>
                </a:solidFill>
              </a:rPr>
              <a:t>مدعوم بثلاث أو أربع فوائد اضافية</a:t>
            </a:r>
          </a:p>
          <a:p>
            <a:pPr algn="r" rtl="1">
              <a:buClr>
                <a:srgbClr val="C00000"/>
              </a:buClr>
            </a:pPr>
            <a:r>
              <a:rPr lang="ar-LB" dirty="0">
                <a:solidFill>
                  <a:srgbClr val="002060"/>
                </a:solidFill>
              </a:rPr>
              <a:t>يستوفي أربعة معايير تقييم (فريد، يمكن تصديقه، مهم وقابل للاستخدام)</a:t>
            </a:r>
          </a:p>
          <a:p>
            <a:pPr algn="r" rtl="1">
              <a:buClr>
                <a:srgbClr val="C00000"/>
              </a:buClr>
            </a:pPr>
            <a:r>
              <a:rPr lang="ar-LB" dirty="0">
                <a:solidFill>
                  <a:srgbClr val="002060"/>
                </a:solidFill>
              </a:rPr>
              <a:t>يتضمن دعم للتعريف كيف تقدم مؤسستكم، منظمتكم،بلديتكم فوائد ملموسة</a:t>
            </a:r>
          </a:p>
          <a:p>
            <a:pPr algn="r" rtl="1">
              <a:buClr>
                <a:srgbClr val="C00000"/>
              </a:buClr>
            </a:pPr>
            <a:r>
              <a:rPr lang="ar-LB" dirty="0">
                <a:solidFill>
                  <a:srgbClr val="002060"/>
                </a:solidFill>
              </a:rPr>
              <a:t>يبتعد عن التكرار</a:t>
            </a:r>
          </a:p>
          <a:p>
            <a:pPr marL="0" indent="0" algn="r" rtl="1">
              <a:buClr>
                <a:srgbClr val="C00000"/>
              </a:buClr>
              <a:buNone/>
            </a:pPr>
            <a:r>
              <a:rPr lang="ar-LB" dirty="0">
                <a:solidFill>
                  <a:srgbClr val="C00000"/>
                </a:solidFill>
              </a:rPr>
              <a:t>ويجب أن تظل إستراتيجية رسالتكم دون تغيير لمدة 18 شهراً على الأقل، أوأطول، أطول بكثير.</a:t>
            </a:r>
            <a:endParaRPr lang="en-US" dirty="0">
              <a:solidFill>
                <a:srgbClr val="C00000"/>
              </a:solidFill>
            </a:endParaRPr>
          </a:p>
        </p:txBody>
      </p:sp>
      <p:sp>
        <p:nvSpPr>
          <p:cNvPr id="3" name="Rectangle 2">
            <a:extLst>
              <a:ext uri="{FF2B5EF4-FFF2-40B4-BE49-F238E27FC236}">
                <a16:creationId xmlns:a16="http://schemas.microsoft.com/office/drawing/2014/main" id="{179DC1DE-1F5B-4DC0-99A2-95A84AC65651}"/>
              </a:ext>
            </a:extLst>
          </p:cNvPr>
          <p:cNvSpPr/>
          <p:nvPr/>
        </p:nvSpPr>
        <p:spPr>
          <a:xfrm>
            <a:off x="3838760" y="446088"/>
            <a:ext cx="8353240" cy="707886"/>
          </a:xfrm>
          <a:prstGeom prst="rect">
            <a:avLst/>
          </a:prstGeom>
          <a:solidFill>
            <a:srgbClr val="002060"/>
          </a:solidFill>
        </p:spPr>
        <p:txBody>
          <a:bodyPr wrap="square">
            <a:spAutoFit/>
          </a:bodyPr>
          <a:lstStyle/>
          <a:p>
            <a:pPr algn="r"/>
            <a:r>
              <a:rPr lang="ar-LB" sz="4000" b="1" dirty="0">
                <a:solidFill>
                  <a:schemeClr val="bg1"/>
                </a:solidFill>
              </a:rPr>
              <a:t>التعريف </a:t>
            </a:r>
            <a:endParaRPr lang="en-US" sz="4000" b="1" dirty="0">
              <a:solidFill>
                <a:schemeClr val="bg1"/>
              </a:solidFill>
            </a:endParaRPr>
          </a:p>
        </p:txBody>
      </p:sp>
    </p:spTree>
    <p:extLst>
      <p:ext uri="{BB962C8B-B14F-4D97-AF65-F5344CB8AC3E}">
        <p14:creationId xmlns:p14="http://schemas.microsoft.com/office/powerpoint/2010/main" val="4105385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68A3-C055-2C46-9387-0ABA8D78E1B5}"/>
              </a:ext>
            </a:extLst>
          </p:cNvPr>
          <p:cNvSpPr>
            <a:spLocks noGrp="1"/>
          </p:cNvSpPr>
          <p:nvPr>
            <p:ph type="ctrTitle"/>
          </p:nvPr>
        </p:nvSpPr>
        <p:spPr>
          <a:xfrm>
            <a:off x="3208635" y="1280172"/>
            <a:ext cx="5971677" cy="539853"/>
          </a:xfrm>
        </p:spPr>
        <p:txBody>
          <a:bodyPr>
            <a:normAutofit fontScale="90000"/>
          </a:bodyPr>
          <a:lstStyle/>
          <a:p>
            <a:r>
              <a:rPr lang="ar-LB"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rPr>
              <a:t>المبادرات والفئات المستهدفة</a:t>
            </a:r>
            <a:endParaRPr lang="en-US"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Subtitle 2">
            <a:extLst>
              <a:ext uri="{FF2B5EF4-FFF2-40B4-BE49-F238E27FC236}">
                <a16:creationId xmlns:a16="http://schemas.microsoft.com/office/drawing/2014/main" id="{6BE00BD5-BD21-FD4E-996A-E0A84C166CDE}"/>
              </a:ext>
            </a:extLst>
          </p:cNvPr>
          <p:cNvSpPr>
            <a:spLocks noGrp="1"/>
          </p:cNvSpPr>
          <p:nvPr>
            <p:ph type="subTitle" idx="1"/>
          </p:nvPr>
        </p:nvSpPr>
        <p:spPr>
          <a:xfrm>
            <a:off x="633046" y="1936701"/>
            <a:ext cx="9491004" cy="1650561"/>
          </a:xfrm>
        </p:spPr>
        <p:txBody>
          <a:bodyPr>
            <a:noAutofit/>
          </a:bodyPr>
          <a:lstStyle/>
          <a:p>
            <a:pPr algn="r" rtl="1">
              <a:buClr>
                <a:srgbClr val="002060"/>
              </a:buClr>
            </a:pPr>
            <a:r>
              <a:rPr lang="ar-LB" sz="2200" dirty="0">
                <a:solidFill>
                  <a:schemeClr val="tx1">
                    <a:lumMod val="65000"/>
                    <a:lumOff val="35000"/>
                  </a:schemeClr>
                </a:solidFill>
                <a:latin typeface="Helvetica" pitchFamily="2" charset="0"/>
                <a:ea typeface="GE SS Two Medium" panose="020A0503020102020204" pitchFamily="18" charset="-78"/>
                <a:cs typeface="+mj-cs"/>
              </a:rPr>
              <a:t>يتعاون برنامج دعم المجتمع المحلي مع البلديات ومؤسسات المياه ومنظمات المجتمع المدني والمؤسسات التعليمية والتدريبية والقطاع الخاص من خلال مزيج من المبادرات القصيرة والمتوسطة الأمد التي تحسّن الفرص الاقتصادية وتعالج الفجوات  في تأمين الخدمات العامة</a:t>
            </a:r>
            <a:endParaRPr lang="en-US" sz="2200" dirty="0">
              <a:solidFill>
                <a:schemeClr val="tx1">
                  <a:lumMod val="65000"/>
                  <a:lumOff val="35000"/>
                </a:schemeClr>
              </a:solidFill>
              <a:latin typeface="Helvetica" pitchFamily="2" charset="0"/>
              <a:ea typeface="GE SS Two Medium" panose="020A0503020102020204" pitchFamily="18" charset="-78"/>
              <a:cs typeface="+mj-cs"/>
            </a:endParaRPr>
          </a:p>
          <a:p>
            <a:pPr algn="r" rtl="1">
              <a:buClr>
                <a:srgbClr val="002060"/>
              </a:buClr>
            </a:pPr>
            <a:endParaRPr lang="en-US" sz="2800" dirty="0">
              <a:solidFill>
                <a:schemeClr val="tx1">
                  <a:lumMod val="65000"/>
                  <a:lumOff val="35000"/>
                </a:schemeClr>
              </a:solidFill>
              <a:latin typeface="Helvetica" pitchFamily="2" charset="0"/>
              <a:ea typeface="GE SS Two Medium" panose="020A0503020102020204" pitchFamily="18" charset="-78"/>
              <a:cs typeface="+mj-cs"/>
            </a:endParaRPr>
          </a:p>
        </p:txBody>
      </p:sp>
      <p:grpSp>
        <p:nvGrpSpPr>
          <p:cNvPr id="4" name="Group 3">
            <a:extLst>
              <a:ext uri="{FF2B5EF4-FFF2-40B4-BE49-F238E27FC236}">
                <a16:creationId xmlns:a16="http://schemas.microsoft.com/office/drawing/2014/main" id="{28D47C1E-FF7D-4050-ADF3-924462547F87}"/>
              </a:ext>
            </a:extLst>
          </p:cNvPr>
          <p:cNvGrpSpPr/>
          <p:nvPr/>
        </p:nvGrpSpPr>
        <p:grpSpPr>
          <a:xfrm>
            <a:off x="10124049" y="1820025"/>
            <a:ext cx="1617785" cy="1044633"/>
            <a:chOff x="0" y="1802151"/>
            <a:chExt cx="2263453" cy="1461553"/>
          </a:xfrm>
        </p:grpSpPr>
        <p:sp>
          <p:nvSpPr>
            <p:cNvPr id="5" name="Oval 4">
              <a:extLst>
                <a:ext uri="{FF2B5EF4-FFF2-40B4-BE49-F238E27FC236}">
                  <a16:creationId xmlns:a16="http://schemas.microsoft.com/office/drawing/2014/main" id="{3BF95423-9453-49FA-8F5A-282EFC32C184}"/>
                </a:ext>
              </a:extLst>
            </p:cNvPr>
            <p:cNvSpPr/>
            <p:nvPr/>
          </p:nvSpPr>
          <p:spPr>
            <a:xfrm>
              <a:off x="0" y="1802151"/>
              <a:ext cx="1504307" cy="1461553"/>
            </a:xfrm>
            <a:prstGeom prst="ellipse">
              <a:avLst/>
            </a:prstGeom>
            <a:solidFill>
              <a:srgbClr val="A7C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A26E496B-7F82-414C-A86F-44452C814804}"/>
                </a:ext>
              </a:extLst>
            </p:cNvPr>
            <p:cNvPicPr>
              <a:picLocks noChangeAspect="1"/>
            </p:cNvPicPr>
            <p:nvPr/>
          </p:nvPicPr>
          <p:blipFill rotWithShape="1">
            <a:blip r:embed="rId3"/>
            <a:srcRect t="9844" b="12697"/>
            <a:stretch/>
          </p:blipFill>
          <p:spPr>
            <a:xfrm>
              <a:off x="352020" y="2023610"/>
              <a:ext cx="1911433" cy="1127698"/>
            </a:xfrm>
            <a:prstGeom prst="rect">
              <a:avLst/>
            </a:prstGeom>
          </p:spPr>
        </p:pic>
      </p:grpSp>
      <p:sp>
        <p:nvSpPr>
          <p:cNvPr id="8" name="TextBox 7">
            <a:extLst>
              <a:ext uri="{FF2B5EF4-FFF2-40B4-BE49-F238E27FC236}">
                <a16:creationId xmlns:a16="http://schemas.microsoft.com/office/drawing/2014/main" id="{81BDDF64-B551-473A-96A4-6867901F007F}"/>
              </a:ext>
            </a:extLst>
          </p:cNvPr>
          <p:cNvSpPr txBox="1"/>
          <p:nvPr/>
        </p:nvSpPr>
        <p:spPr>
          <a:xfrm>
            <a:off x="450166" y="3251202"/>
            <a:ext cx="10935285" cy="461665"/>
          </a:xfrm>
          <a:prstGeom prst="rect">
            <a:avLst/>
          </a:prstGeom>
          <a:noFill/>
        </p:spPr>
        <p:txBody>
          <a:bodyPr wrap="square">
            <a:spAutoFit/>
          </a:bodyPr>
          <a:lstStyle/>
          <a:p>
            <a:pPr marL="457200" indent="-457200" algn="r" rtl="1">
              <a:buClr>
                <a:srgbClr val="002060"/>
              </a:buClr>
              <a:buFont typeface="Arial" panose="020B0604020202020204" pitchFamily="34" charset="0"/>
              <a:buChar char="•"/>
            </a:pPr>
            <a:r>
              <a:rPr lang="ar-LB" sz="2400" dirty="0">
                <a:solidFill>
                  <a:schemeClr val="accent1">
                    <a:lumMod val="50000"/>
                  </a:schemeClr>
                </a:solidFill>
                <a:latin typeface="Helvetica" pitchFamily="2" charset="0"/>
                <a:ea typeface="GE SS Two Medium" panose="020A0503020102020204" pitchFamily="18" charset="-78"/>
                <a:cs typeface="+mj-cs"/>
              </a:rPr>
              <a:t>مبادرات عاجلة قصيرة الأمد </a:t>
            </a:r>
            <a:r>
              <a:rPr lang="ar-LB" sz="2000" dirty="0">
                <a:solidFill>
                  <a:schemeClr val="tx1">
                    <a:lumMod val="65000"/>
                    <a:lumOff val="35000"/>
                  </a:schemeClr>
                </a:solidFill>
                <a:latin typeface="Helvetica" pitchFamily="2" charset="0"/>
                <a:ea typeface="GE SS Two Medium" panose="020A0503020102020204" pitchFamily="18" charset="-78"/>
                <a:cs typeface="+mj-cs"/>
              </a:rPr>
              <a:t>: صيانة - إعادة تأهيل بنى تحتية - شراء تجهيزات (خزانات مياه ومولدات ومحولات كهربائية </a:t>
            </a:r>
          </a:p>
        </p:txBody>
      </p:sp>
      <p:sp>
        <p:nvSpPr>
          <p:cNvPr id="10" name="TextBox 9">
            <a:extLst>
              <a:ext uri="{FF2B5EF4-FFF2-40B4-BE49-F238E27FC236}">
                <a16:creationId xmlns:a16="http://schemas.microsoft.com/office/drawing/2014/main" id="{F0577F7D-4E8F-4688-8778-FA4C14424907}"/>
              </a:ext>
            </a:extLst>
          </p:cNvPr>
          <p:cNvSpPr txBox="1"/>
          <p:nvPr/>
        </p:nvSpPr>
        <p:spPr>
          <a:xfrm>
            <a:off x="844062" y="3882015"/>
            <a:ext cx="10541389" cy="769441"/>
          </a:xfrm>
          <a:prstGeom prst="rect">
            <a:avLst/>
          </a:prstGeom>
          <a:noFill/>
        </p:spPr>
        <p:txBody>
          <a:bodyPr wrap="square">
            <a:spAutoFit/>
          </a:bodyPr>
          <a:lstStyle/>
          <a:p>
            <a:pPr marL="457200" indent="-457200" algn="r" rtl="1">
              <a:buClr>
                <a:srgbClr val="002060"/>
              </a:buClr>
              <a:buFont typeface="Arial" panose="020B0604020202020204" pitchFamily="34" charset="0"/>
              <a:buChar char="•"/>
            </a:pPr>
            <a:r>
              <a:rPr lang="ar-LB" sz="2400" dirty="0">
                <a:solidFill>
                  <a:schemeClr val="accent1">
                    <a:lumMod val="50000"/>
                  </a:schemeClr>
                </a:solidFill>
                <a:latin typeface="Helvetica" pitchFamily="2" charset="0"/>
                <a:ea typeface="GE SS Two Medium" panose="020A0503020102020204" pitchFamily="18" charset="-78"/>
                <a:cs typeface="+mj-cs"/>
              </a:rPr>
              <a:t>مبادرات متوسطة وطويلة الأمد لتحقيق تنمية محلية مستدامة </a:t>
            </a:r>
            <a:r>
              <a:rPr lang="ar-LB" sz="2000" dirty="0">
                <a:latin typeface="Helvetica" pitchFamily="2" charset="0"/>
                <a:ea typeface="GE SS Two Medium" panose="020A0503020102020204" pitchFamily="18" charset="-78"/>
                <a:cs typeface="+mj-cs"/>
              </a:rPr>
              <a:t>: </a:t>
            </a:r>
            <a:r>
              <a:rPr lang="ar-LB" sz="2000" dirty="0">
                <a:solidFill>
                  <a:schemeClr val="tx1">
                    <a:lumMod val="65000"/>
                    <a:lumOff val="35000"/>
                  </a:schemeClr>
                </a:solidFill>
                <a:latin typeface="Helvetica" pitchFamily="2" charset="0"/>
                <a:ea typeface="GE SS Two Medium" panose="020A0503020102020204" pitchFamily="18" charset="-78"/>
                <a:cs typeface="+mj-cs"/>
              </a:rPr>
              <a:t>مشاريع لإدارة النفايات الصلبة – تقديم معدات زراعية – مشاريع إستخدام الطاقة البديلة و تحسين و دعم الظروف المعيشية و تطوير القوى العاملة</a:t>
            </a:r>
            <a:endParaRPr lang="en-US" sz="2000" dirty="0">
              <a:solidFill>
                <a:schemeClr val="tx1">
                  <a:lumMod val="65000"/>
                  <a:lumOff val="35000"/>
                </a:schemeClr>
              </a:solidFill>
              <a:latin typeface="Helvetica" pitchFamily="2" charset="0"/>
              <a:ea typeface="GE SS Two Medium" panose="020A0503020102020204" pitchFamily="18" charset="-78"/>
              <a:cs typeface="+mj-cs"/>
            </a:endParaRPr>
          </a:p>
        </p:txBody>
      </p:sp>
      <p:sp>
        <p:nvSpPr>
          <p:cNvPr id="12" name="TextBox 11">
            <a:extLst>
              <a:ext uri="{FF2B5EF4-FFF2-40B4-BE49-F238E27FC236}">
                <a16:creationId xmlns:a16="http://schemas.microsoft.com/office/drawing/2014/main" id="{7E042D0D-2261-4324-9258-7B9B1DBE7EA5}"/>
              </a:ext>
            </a:extLst>
          </p:cNvPr>
          <p:cNvSpPr txBox="1"/>
          <p:nvPr/>
        </p:nvSpPr>
        <p:spPr>
          <a:xfrm>
            <a:off x="740219" y="4932618"/>
            <a:ext cx="10355178" cy="769441"/>
          </a:xfrm>
          <a:prstGeom prst="rect">
            <a:avLst/>
          </a:prstGeom>
          <a:noFill/>
        </p:spPr>
        <p:txBody>
          <a:bodyPr wrap="square">
            <a:spAutoFit/>
          </a:bodyPr>
          <a:lstStyle/>
          <a:p>
            <a:pPr algn="r" rtl="1">
              <a:buClr>
                <a:srgbClr val="002060"/>
              </a:buClr>
            </a:pPr>
            <a:r>
              <a:rPr lang="ar-LB" sz="2200" dirty="0">
                <a:solidFill>
                  <a:schemeClr val="tx1">
                    <a:lumMod val="65000"/>
                    <a:lumOff val="35000"/>
                  </a:schemeClr>
                </a:solidFill>
                <a:latin typeface="Helvetica" pitchFamily="2" charset="0"/>
                <a:ea typeface="GE SS Two Medium" panose="020A0503020102020204" pitchFamily="18" charset="-78"/>
                <a:cs typeface="+mj-cs"/>
              </a:rPr>
              <a:t> كما يقوم برنامج</a:t>
            </a:r>
            <a:r>
              <a:rPr lang="en-US" sz="2200" dirty="0">
                <a:solidFill>
                  <a:schemeClr val="tx1">
                    <a:lumMod val="65000"/>
                    <a:lumOff val="35000"/>
                  </a:schemeClr>
                </a:solidFill>
                <a:latin typeface="Helvetica" pitchFamily="2" charset="0"/>
                <a:ea typeface="GE SS Two Medium" panose="020A0503020102020204" pitchFamily="18" charset="-78"/>
                <a:cs typeface="+mj-cs"/>
              </a:rPr>
              <a:t> (CSP) </a:t>
            </a:r>
            <a:r>
              <a:rPr lang="ar-LB" sz="2200" dirty="0">
                <a:solidFill>
                  <a:schemeClr val="tx1">
                    <a:lumMod val="65000"/>
                    <a:lumOff val="35000"/>
                  </a:schemeClr>
                </a:solidFill>
                <a:latin typeface="Helvetica" pitchFamily="2" charset="0"/>
                <a:ea typeface="GE SS Two Medium" panose="020A0503020102020204" pitchFamily="18" charset="-78"/>
                <a:cs typeface="+mj-cs"/>
              </a:rPr>
              <a:t>بتقديم خبرات تقنية هادفة و متخصصة بالإضافة إلى التدريب وبناء القدرات استكمالاً لدعم تأهيل البنى التحتية و التجهيزات المقدّمة من البرنامج وذلك لتعزيز استدامة هذا الدعم بين المجتمعات المستفيدة</a:t>
            </a:r>
          </a:p>
        </p:txBody>
      </p:sp>
    </p:spTree>
    <p:extLst>
      <p:ext uri="{BB962C8B-B14F-4D97-AF65-F5344CB8AC3E}">
        <p14:creationId xmlns:p14="http://schemas.microsoft.com/office/powerpoint/2010/main" val="609129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462075B-00C7-4058-826F-C60F18A86134}"/>
              </a:ext>
            </a:extLst>
          </p:cNvPr>
          <p:cNvSpPr>
            <a:spLocks noGrp="1"/>
          </p:cNvSpPr>
          <p:nvPr>
            <p:ph idx="1"/>
          </p:nvPr>
        </p:nvSpPr>
        <p:spPr>
          <a:xfrm>
            <a:off x="6685935" y="2408904"/>
            <a:ext cx="5506065" cy="3500284"/>
          </a:xfrm>
        </p:spPr>
        <p:txBody>
          <a:bodyPr>
            <a:normAutofit/>
          </a:bodyPr>
          <a:lstStyle/>
          <a:p>
            <a:pPr algn="r" rtl="1"/>
            <a:r>
              <a:rPr lang="ar-LB" dirty="0">
                <a:solidFill>
                  <a:srgbClr val="002060"/>
                </a:solidFill>
              </a:rPr>
              <a:t>تعزيز الفكرة الكبيرة نفسها في أذهان الجمهور يدل على المهنية. وبمجرد أن الناس لديهم الفكرة الأولية عنكم، يصبح من الأسهل بكثير إشراكهم مع بقية برامجكم ونشاطاتكم، ربما حتى مع بعض أعمالكم الأكثر دقة </a:t>
            </a:r>
            <a:endParaRPr lang="en-US" dirty="0">
              <a:solidFill>
                <a:srgbClr val="002060"/>
              </a:solidFill>
            </a:endParaRPr>
          </a:p>
        </p:txBody>
      </p:sp>
      <p:sp>
        <p:nvSpPr>
          <p:cNvPr id="3" name="Rectangle 2">
            <a:extLst>
              <a:ext uri="{FF2B5EF4-FFF2-40B4-BE49-F238E27FC236}">
                <a16:creationId xmlns:a16="http://schemas.microsoft.com/office/drawing/2014/main" id="{82C897B7-9123-4929-90A4-9DD38290D7CA}"/>
              </a:ext>
            </a:extLst>
          </p:cNvPr>
          <p:cNvSpPr/>
          <p:nvPr/>
        </p:nvSpPr>
        <p:spPr>
          <a:xfrm>
            <a:off x="6145740" y="754931"/>
            <a:ext cx="6046260" cy="1323439"/>
          </a:xfrm>
          <a:prstGeom prst="rect">
            <a:avLst/>
          </a:prstGeom>
          <a:solidFill>
            <a:srgbClr val="002060"/>
          </a:solidFill>
        </p:spPr>
        <p:txBody>
          <a:bodyPr wrap="square">
            <a:spAutoFit/>
          </a:bodyPr>
          <a:lstStyle/>
          <a:p>
            <a:pPr algn="r"/>
            <a:r>
              <a:rPr lang="ar-LB" sz="4000" b="1" dirty="0">
                <a:solidFill>
                  <a:schemeClr val="bg1"/>
                </a:solidFill>
              </a:rPr>
              <a:t>قوة تأثير التموضع</a:t>
            </a:r>
          </a:p>
          <a:p>
            <a:pPr algn="r"/>
            <a:endParaRPr lang="en-US" sz="4000" b="1" dirty="0">
              <a:solidFill>
                <a:schemeClr val="bg1"/>
              </a:solidFill>
            </a:endParaRPr>
          </a:p>
        </p:txBody>
      </p:sp>
      <p:pic>
        <p:nvPicPr>
          <p:cNvPr id="4" name="Picture 3" descr="C:\Users\OWner\Pictures\Sales-Messaging.jpg">
            <a:extLst>
              <a:ext uri="{FF2B5EF4-FFF2-40B4-BE49-F238E27FC236}">
                <a16:creationId xmlns:a16="http://schemas.microsoft.com/office/drawing/2014/main" id="{A5F22827-3754-4A09-B8D0-F05563245404}"/>
              </a:ext>
            </a:extLst>
          </p:cNvPr>
          <p:cNvPicPr>
            <a:picLocks noChangeAspect="1" noChangeArrowheads="1"/>
          </p:cNvPicPr>
          <p:nvPr/>
        </p:nvPicPr>
        <p:blipFill>
          <a:blip r:embed="rId2"/>
          <a:srcRect/>
          <a:stretch>
            <a:fillRect/>
          </a:stretch>
        </p:blipFill>
        <p:spPr bwMode="auto">
          <a:xfrm>
            <a:off x="1410474" y="2721114"/>
            <a:ext cx="5167306" cy="2720235"/>
          </a:xfrm>
          <a:prstGeom prst="rect">
            <a:avLst/>
          </a:prstGeom>
          <a:noFill/>
        </p:spPr>
      </p:pic>
    </p:spTree>
    <p:extLst>
      <p:ext uri="{BB962C8B-B14F-4D97-AF65-F5344CB8AC3E}">
        <p14:creationId xmlns:p14="http://schemas.microsoft.com/office/powerpoint/2010/main" val="730205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1F93BE1-B0D6-4C16-A9DB-2119313BAC84}"/>
              </a:ext>
            </a:extLst>
          </p:cNvPr>
          <p:cNvSpPr>
            <a:spLocks noGrp="1"/>
          </p:cNvSpPr>
          <p:nvPr>
            <p:ph idx="1"/>
          </p:nvPr>
        </p:nvSpPr>
        <p:spPr>
          <a:xfrm>
            <a:off x="1006007" y="1589848"/>
            <a:ext cx="11029615" cy="3678303"/>
          </a:xfrm>
        </p:spPr>
        <p:txBody>
          <a:bodyPr/>
          <a:lstStyle/>
          <a:p>
            <a:pPr algn="r" rtl="1"/>
            <a:endParaRPr lang="ar-LB" dirty="0">
              <a:solidFill>
                <a:schemeClr val="accent1">
                  <a:lumMod val="90000"/>
                  <a:lumOff val="10000"/>
                </a:schemeClr>
              </a:solidFill>
            </a:endParaRPr>
          </a:p>
          <a:p>
            <a:pPr algn="r" rtl="1"/>
            <a:r>
              <a:rPr lang="ar-LB" sz="2800" dirty="0">
                <a:solidFill>
                  <a:srgbClr val="002060"/>
                </a:solidFill>
              </a:rPr>
              <a:t>عبارة عن وصف لكيفية التحدث عنكم وعن سبب وجودكم كمنظمة. فهي تربط النقاط الرئيسية التي تريدون ايصالها إلى جمهوركم وترتبط دائماً بالعلامة التجارية الخاصة بكم</a:t>
            </a:r>
          </a:p>
          <a:p>
            <a:pPr algn="r" rtl="1"/>
            <a:endParaRPr lang="ar-LB" dirty="0">
              <a:solidFill>
                <a:schemeClr val="accent1">
                  <a:lumMod val="90000"/>
                  <a:lumOff val="10000"/>
                </a:schemeClr>
              </a:solidFill>
            </a:endParaRPr>
          </a:p>
          <a:p>
            <a:pPr algn="ctr"/>
            <a:endParaRPr lang="ar-LB" dirty="0">
              <a:solidFill>
                <a:srgbClr val="0070C0"/>
              </a:solidFill>
            </a:endParaRPr>
          </a:p>
          <a:p>
            <a:pPr algn="ctr"/>
            <a:endParaRPr lang="ar-LB" dirty="0">
              <a:solidFill>
                <a:srgbClr val="0070C0"/>
              </a:solidFill>
            </a:endParaRPr>
          </a:p>
          <a:p>
            <a:pPr algn="ctr"/>
            <a:endParaRPr lang="en-US" dirty="0">
              <a:solidFill>
                <a:srgbClr val="0070C0"/>
              </a:solidFill>
            </a:endParaRPr>
          </a:p>
        </p:txBody>
      </p:sp>
      <p:sp>
        <p:nvSpPr>
          <p:cNvPr id="3" name="Title 1">
            <a:extLst>
              <a:ext uri="{FF2B5EF4-FFF2-40B4-BE49-F238E27FC236}">
                <a16:creationId xmlns:a16="http://schemas.microsoft.com/office/drawing/2014/main" id="{6C9A872A-D247-4E42-BD3B-804E3E61A835}"/>
              </a:ext>
            </a:extLst>
          </p:cNvPr>
          <p:cNvSpPr>
            <a:spLocks noGrp="1"/>
          </p:cNvSpPr>
          <p:nvPr>
            <p:ph type="title"/>
          </p:nvPr>
        </p:nvSpPr>
        <p:spPr>
          <a:xfrm>
            <a:off x="5879691" y="788685"/>
            <a:ext cx="6312309" cy="929035"/>
          </a:xfrm>
          <a:solidFill>
            <a:srgbClr val="002060"/>
          </a:solidFill>
        </p:spPr>
        <p:txBody>
          <a:bodyPr/>
          <a:lstStyle/>
          <a:p>
            <a:r>
              <a:rPr lang="ar-LB" sz="4000" b="1" dirty="0">
                <a:solidFill>
                  <a:schemeClr val="bg1"/>
                </a:solidFill>
              </a:rPr>
              <a:t>الرسالة</a:t>
            </a:r>
            <a:endParaRPr lang="en-US" sz="4000" b="1" dirty="0">
              <a:solidFill>
                <a:schemeClr val="bg1"/>
              </a:solidFill>
            </a:endParaRPr>
          </a:p>
        </p:txBody>
      </p:sp>
      <p:pic>
        <p:nvPicPr>
          <p:cNvPr id="4" name="Picture 2" descr="C:\Users\OWner\Pictures\Startup-Sales-Messaging.png">
            <a:extLst>
              <a:ext uri="{FF2B5EF4-FFF2-40B4-BE49-F238E27FC236}">
                <a16:creationId xmlns:a16="http://schemas.microsoft.com/office/drawing/2014/main" id="{5B962EA0-A297-4B39-A641-B114B0C1A62C}"/>
              </a:ext>
            </a:extLst>
          </p:cNvPr>
          <p:cNvPicPr>
            <a:picLocks noChangeAspect="1" noChangeArrowheads="1"/>
          </p:cNvPicPr>
          <p:nvPr/>
        </p:nvPicPr>
        <p:blipFill>
          <a:blip r:embed="rId2" cstate="print"/>
          <a:srcRect/>
          <a:stretch>
            <a:fillRect/>
          </a:stretch>
        </p:blipFill>
        <p:spPr bwMode="auto">
          <a:xfrm>
            <a:off x="-128758" y="3608931"/>
            <a:ext cx="3560857" cy="2376803"/>
          </a:xfrm>
          <a:prstGeom prst="rect">
            <a:avLst/>
          </a:prstGeom>
          <a:noFill/>
        </p:spPr>
      </p:pic>
      <p:sp>
        <p:nvSpPr>
          <p:cNvPr id="5" name="Content Placeholder 1">
            <a:extLst>
              <a:ext uri="{FF2B5EF4-FFF2-40B4-BE49-F238E27FC236}">
                <a16:creationId xmlns:a16="http://schemas.microsoft.com/office/drawing/2014/main" id="{6E5A665E-4B90-405A-859E-3B97C80925B0}"/>
              </a:ext>
            </a:extLst>
          </p:cNvPr>
          <p:cNvSpPr txBox="1">
            <a:spLocks/>
          </p:cNvSpPr>
          <p:nvPr/>
        </p:nvSpPr>
        <p:spPr>
          <a:xfrm>
            <a:off x="6222933" y="3126524"/>
            <a:ext cx="4672147" cy="2746549"/>
          </a:xfrm>
          <a:prstGeom prst="rect">
            <a:avLst/>
          </a:prstGeom>
          <a:solidFill>
            <a:srgbClr val="00206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fontAlgn="base"/>
            <a:r>
              <a:rPr lang="ar-LB" sz="3200" dirty="0">
                <a:solidFill>
                  <a:schemeClr val="bg1"/>
                </a:solidFill>
              </a:rPr>
              <a:t>ما تريدون أن يعرفه الناس عن مؤسستكم وقضيتكم</a:t>
            </a:r>
          </a:p>
          <a:p>
            <a:pPr algn="r" rtl="1" fontAlgn="base"/>
            <a:r>
              <a:rPr lang="ar-LB" sz="3200" dirty="0">
                <a:solidFill>
                  <a:schemeClr val="bg1"/>
                </a:solidFill>
              </a:rPr>
              <a:t>ماذا تريدون منهم أن يقولوا عنكم؟</a:t>
            </a:r>
          </a:p>
          <a:p>
            <a:pPr algn="r" rtl="1" fontAlgn="base"/>
            <a:r>
              <a:rPr lang="ar-LB" sz="3200" dirty="0">
                <a:solidFill>
                  <a:schemeClr val="bg1"/>
                </a:solidFill>
              </a:rPr>
              <a:t>ماذا تريدون منهم أن يفعلوا؟</a:t>
            </a:r>
            <a:endParaRPr lang="en-US" sz="3200" dirty="0">
              <a:solidFill>
                <a:schemeClr val="bg1"/>
              </a:solidFill>
            </a:endParaRPr>
          </a:p>
          <a:p>
            <a:endParaRPr lang="en-US" dirty="0"/>
          </a:p>
        </p:txBody>
      </p:sp>
      <p:pic>
        <p:nvPicPr>
          <p:cNvPr id="6" name="Picture 1" descr="C:\Users\OWner\Pictures\unesco images\snow-ball-effect-social-influencers-on-social-media.jpg">
            <a:extLst>
              <a:ext uri="{FF2B5EF4-FFF2-40B4-BE49-F238E27FC236}">
                <a16:creationId xmlns:a16="http://schemas.microsoft.com/office/drawing/2014/main" id="{7FB9C612-0871-4659-A60E-854C0F12969E}"/>
              </a:ext>
            </a:extLst>
          </p:cNvPr>
          <p:cNvPicPr>
            <a:picLocks noChangeAspect="1" noChangeArrowheads="1"/>
          </p:cNvPicPr>
          <p:nvPr/>
        </p:nvPicPr>
        <p:blipFill>
          <a:blip r:embed="rId3" cstate="print"/>
          <a:srcRect/>
          <a:stretch>
            <a:fillRect/>
          </a:stretch>
        </p:blipFill>
        <p:spPr bwMode="auto">
          <a:xfrm>
            <a:off x="3432099" y="3014293"/>
            <a:ext cx="2318961" cy="1783039"/>
          </a:xfrm>
          <a:prstGeom prst="rect">
            <a:avLst/>
          </a:prstGeom>
          <a:noFill/>
        </p:spPr>
      </p:pic>
    </p:spTree>
    <p:extLst>
      <p:ext uri="{BB962C8B-B14F-4D97-AF65-F5344CB8AC3E}">
        <p14:creationId xmlns:p14="http://schemas.microsoft.com/office/powerpoint/2010/main" val="2753378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3BF694-1989-4F36-AE3A-37E8D56A527C}"/>
              </a:ext>
            </a:extLst>
          </p:cNvPr>
          <p:cNvSpPr/>
          <p:nvPr/>
        </p:nvSpPr>
        <p:spPr>
          <a:xfrm>
            <a:off x="300326" y="5621165"/>
            <a:ext cx="3862100" cy="430887"/>
          </a:xfrm>
          <a:prstGeom prst="rect">
            <a:avLst/>
          </a:prstGeom>
        </p:spPr>
        <p:txBody>
          <a:bodyPr wrap="square">
            <a:spAutoFit/>
          </a:bodyPr>
          <a:lstStyle/>
          <a:p>
            <a:r>
              <a:rPr lang="en-US" sz="1100" dirty="0"/>
              <a:t>Photo credit: https://itsadeliverything.com/how-to-describe-your-big-idea-in-a-succinct-and-compelling-way</a:t>
            </a:r>
          </a:p>
        </p:txBody>
      </p:sp>
      <p:pic>
        <p:nvPicPr>
          <p:cNvPr id="12" name="Picture 11">
            <a:extLst>
              <a:ext uri="{FF2B5EF4-FFF2-40B4-BE49-F238E27FC236}">
                <a16:creationId xmlns:a16="http://schemas.microsoft.com/office/drawing/2014/main" id="{1245DE51-F6F1-4E83-821D-04F3173A7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54652">
            <a:off x="3691556" y="548882"/>
            <a:ext cx="3790011" cy="5573544"/>
          </a:xfrm>
          <a:prstGeom prst="rect">
            <a:avLst/>
          </a:prstGeom>
        </p:spPr>
      </p:pic>
      <p:sp>
        <p:nvSpPr>
          <p:cNvPr id="13" name="Title 1">
            <a:extLst>
              <a:ext uri="{FF2B5EF4-FFF2-40B4-BE49-F238E27FC236}">
                <a16:creationId xmlns:a16="http://schemas.microsoft.com/office/drawing/2014/main" id="{E68E64CB-513B-4C59-93F4-2CA5D68D31F6}"/>
              </a:ext>
            </a:extLst>
          </p:cNvPr>
          <p:cNvSpPr txBox="1">
            <a:spLocks/>
          </p:cNvSpPr>
          <p:nvPr/>
        </p:nvSpPr>
        <p:spPr>
          <a:xfrm>
            <a:off x="6499122" y="1106029"/>
            <a:ext cx="5614220" cy="2719736"/>
          </a:xfrm>
          <a:prstGeom prst="rect">
            <a:avLst/>
          </a:prstGeom>
          <a:noFill/>
        </p:spPr>
        <p:txBody>
          <a:bodyPr/>
          <a:lstStyle>
            <a:lvl1pPr algn="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ar-LB" b="1" dirty="0">
                <a:solidFill>
                  <a:srgbClr val="002060"/>
                </a:solidFill>
              </a:rPr>
              <a:t>النبذة المختصرة "حول"</a:t>
            </a:r>
            <a:br>
              <a:rPr lang="ar-LB" b="1" dirty="0">
                <a:solidFill>
                  <a:srgbClr val="002060"/>
                </a:solidFill>
              </a:rPr>
            </a:br>
            <a:r>
              <a:rPr lang="ar-SA" sz="4000" dirty="0">
                <a:solidFill>
                  <a:srgbClr val="002060"/>
                </a:solidFill>
              </a:rPr>
              <a:t>فقرة </a:t>
            </a:r>
            <a:r>
              <a:rPr lang="ar-LB" sz="4000" dirty="0">
                <a:solidFill>
                  <a:srgbClr val="002060"/>
                </a:solidFill>
              </a:rPr>
              <a:t>ال</a:t>
            </a:r>
            <a:r>
              <a:rPr lang="ar-SA" sz="4000" dirty="0">
                <a:solidFill>
                  <a:srgbClr val="002060"/>
                </a:solidFill>
              </a:rPr>
              <a:t>تعريف</a:t>
            </a:r>
            <a:r>
              <a:rPr lang="ar-LB" sz="4000" dirty="0">
                <a:solidFill>
                  <a:srgbClr val="002060"/>
                </a:solidFill>
              </a:rPr>
              <a:t> أو السيرة الذاتية </a:t>
            </a:r>
            <a:r>
              <a:rPr lang="ar-SA" sz="4000" dirty="0">
                <a:solidFill>
                  <a:srgbClr val="002060"/>
                </a:solidFill>
              </a:rPr>
              <a:t> </a:t>
            </a:r>
            <a:br>
              <a:rPr lang="ar-LB" sz="8000" b="1" dirty="0">
                <a:cs typeface="Arial" pitchFamily="34" charset="0"/>
              </a:rPr>
            </a:br>
            <a:br>
              <a:rPr lang="en-US" dirty="0"/>
            </a:br>
            <a:endParaRPr lang="en-US" dirty="0"/>
          </a:p>
        </p:txBody>
      </p:sp>
    </p:spTree>
    <p:extLst>
      <p:ext uri="{BB962C8B-B14F-4D97-AF65-F5344CB8AC3E}">
        <p14:creationId xmlns:p14="http://schemas.microsoft.com/office/powerpoint/2010/main" val="114082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LB" dirty="0">
                <a:solidFill>
                  <a:srgbClr val="FFFF00"/>
                </a:solidFill>
              </a:rPr>
              <a:t> </a:t>
            </a:r>
            <a:endParaRPr lang="en-US" dirty="0">
              <a:solidFill>
                <a:srgbClr val="FFFF00"/>
              </a:solidFill>
            </a:endParaRPr>
          </a:p>
        </p:txBody>
      </p:sp>
      <p:sp>
        <p:nvSpPr>
          <p:cNvPr id="7" name="Content Placeholder 2">
            <a:extLst>
              <a:ext uri="{FF2B5EF4-FFF2-40B4-BE49-F238E27FC236}">
                <a16:creationId xmlns:a16="http://schemas.microsoft.com/office/drawing/2014/main" id="{842E3B28-003C-4BEB-98F3-B687050315F1}"/>
              </a:ext>
            </a:extLst>
          </p:cNvPr>
          <p:cNvSpPr>
            <a:spLocks noGrp="1"/>
          </p:cNvSpPr>
          <p:nvPr>
            <p:ph idx="1"/>
          </p:nvPr>
        </p:nvSpPr>
        <p:spPr>
          <a:xfrm>
            <a:off x="168165" y="2834821"/>
            <a:ext cx="11855669" cy="4873680"/>
          </a:xfrm>
        </p:spPr>
        <p:txBody>
          <a:bodyPr>
            <a:normAutofit/>
          </a:bodyPr>
          <a:lstStyle/>
          <a:p>
            <a:pPr algn="r" rtl="1"/>
            <a:r>
              <a:rPr lang="ar-LB" dirty="0">
                <a:solidFill>
                  <a:srgbClr val="002060"/>
                </a:solidFill>
              </a:rPr>
              <a:t>هي فقرة تعريفية مختصرة جدا" تتضمن معلومات مهمة لجذب ا نتباه القارئ ومعلومات حول ما يميز المنظمة/البلدية أو عمل المنظمة/البلدية عن منظمات اخرى مماثلة</a:t>
            </a:r>
          </a:p>
          <a:p>
            <a:pPr algn="r" rtl="1"/>
            <a:r>
              <a:rPr lang="ar-SA" dirty="0">
                <a:solidFill>
                  <a:srgbClr val="002060"/>
                </a:solidFill>
              </a:rPr>
              <a:t>هي مكون أساسي لتضمينه لتعزيز سمع</a:t>
            </a:r>
            <a:r>
              <a:rPr lang="ar-LB" dirty="0">
                <a:solidFill>
                  <a:srgbClr val="002060"/>
                </a:solidFill>
              </a:rPr>
              <a:t>ة المنظمة/البلدية</a:t>
            </a:r>
          </a:p>
          <a:p>
            <a:pPr algn="r" rtl="1"/>
            <a:r>
              <a:rPr lang="ar-LB" dirty="0">
                <a:solidFill>
                  <a:srgbClr val="002060"/>
                </a:solidFill>
              </a:rPr>
              <a:t>تتيح </a:t>
            </a:r>
            <a:r>
              <a:rPr lang="ar-SA" dirty="0">
                <a:solidFill>
                  <a:srgbClr val="002060"/>
                </a:solidFill>
              </a:rPr>
              <a:t>عرض مجال </a:t>
            </a:r>
            <a:r>
              <a:rPr lang="ar-LB" dirty="0">
                <a:solidFill>
                  <a:srgbClr val="002060"/>
                </a:solidFill>
              </a:rPr>
              <a:t>المميزات </a:t>
            </a:r>
            <a:r>
              <a:rPr lang="ar-SA" dirty="0">
                <a:solidFill>
                  <a:srgbClr val="002060"/>
                </a:solidFill>
              </a:rPr>
              <a:t>وما تريد أن يرتبط به الأشخاص باسم</a:t>
            </a:r>
            <a:r>
              <a:rPr lang="ar-LB" dirty="0">
                <a:solidFill>
                  <a:srgbClr val="002060"/>
                </a:solidFill>
              </a:rPr>
              <a:t> المنظمة/البلدية وهي ليست القيمة المضافة فحسب بل الفكرة الكبيرة الخاصة بالمنظمة/البلدية والتي تميزها عن باقي المنظمات/البلديات</a:t>
            </a:r>
          </a:p>
          <a:p>
            <a:pPr marL="0" indent="0" algn="just" rtl="1">
              <a:buNone/>
            </a:pPr>
            <a:r>
              <a:rPr lang="ar-LB" dirty="0">
                <a:solidFill>
                  <a:srgbClr val="002060"/>
                </a:solidFill>
              </a:rPr>
              <a:t>عندما يكون الأشخاص على فايسبوك ويريدون العثور على أي معلومات متعلقة بالمنظمة/البلدية، فمن المرجح أن يكون قسم "حول صفحتكم"/ النبذة المختصرة ) هو المكان الذي سيذهبون إليه. لذلك فإن تحديث هذا القسم لتضمين معلومات رئيسية حول عمل المنظمة/البلدية مهم للغاية للظهور العام للصفحة وفهم محتواها وخلق اهتمام القارئ لتصفح المحتوى والانضمام لمتابعة الصفحة</a:t>
            </a:r>
            <a:endParaRPr lang="ar-LB" b="1" dirty="0">
              <a:solidFill>
                <a:srgbClr val="002060"/>
              </a:solidFill>
            </a:endParaRPr>
          </a:p>
        </p:txBody>
      </p:sp>
      <p:sp>
        <p:nvSpPr>
          <p:cNvPr id="8" name="Title 1">
            <a:extLst>
              <a:ext uri="{FF2B5EF4-FFF2-40B4-BE49-F238E27FC236}">
                <a16:creationId xmlns:a16="http://schemas.microsoft.com/office/drawing/2014/main" id="{859B9EF0-1B84-4BD4-8DE8-87AC5D192AB3}"/>
              </a:ext>
            </a:extLst>
          </p:cNvPr>
          <p:cNvSpPr>
            <a:spLocks noGrp="1"/>
          </p:cNvSpPr>
          <p:nvPr>
            <p:ph type="title"/>
          </p:nvPr>
        </p:nvSpPr>
        <p:spPr>
          <a:xfrm>
            <a:off x="4991100" y="977647"/>
            <a:ext cx="7200900" cy="1143000"/>
          </a:xfrm>
          <a:solidFill>
            <a:srgbClr val="002060"/>
          </a:solidFill>
        </p:spPr>
        <p:txBody>
          <a:bodyPr>
            <a:normAutofit fontScale="90000"/>
          </a:bodyPr>
          <a:lstStyle/>
          <a:p>
            <a:br>
              <a:rPr lang="ar-LB" b="1" dirty="0">
                <a:solidFill>
                  <a:schemeClr val="bg1"/>
                </a:solidFill>
              </a:rPr>
            </a:br>
            <a:br>
              <a:rPr lang="ar-LB" b="1" dirty="0">
                <a:solidFill>
                  <a:schemeClr val="bg1"/>
                </a:solidFill>
              </a:rPr>
            </a:br>
            <a:r>
              <a:rPr lang="ar-LB" b="1" dirty="0">
                <a:solidFill>
                  <a:schemeClr val="bg1"/>
                </a:solidFill>
              </a:rPr>
              <a:t>النبذة المختصرة "حول"</a:t>
            </a:r>
            <a:br>
              <a:rPr lang="ar-LB" b="1" dirty="0">
                <a:solidFill>
                  <a:schemeClr val="bg1"/>
                </a:solidFill>
              </a:rPr>
            </a:br>
            <a:r>
              <a:rPr lang="ar-SA" sz="2400" dirty="0">
                <a:solidFill>
                  <a:schemeClr val="bg1"/>
                </a:solidFill>
              </a:rPr>
              <a:t>فقرة </a:t>
            </a:r>
            <a:r>
              <a:rPr lang="ar-LB" sz="2400" dirty="0">
                <a:solidFill>
                  <a:schemeClr val="bg1"/>
                </a:solidFill>
              </a:rPr>
              <a:t>ال</a:t>
            </a:r>
            <a:r>
              <a:rPr lang="ar-SA" sz="2400" dirty="0">
                <a:solidFill>
                  <a:schemeClr val="bg1"/>
                </a:solidFill>
              </a:rPr>
              <a:t>تعريف</a:t>
            </a:r>
            <a:r>
              <a:rPr lang="ar-LB" sz="2400" dirty="0">
                <a:solidFill>
                  <a:schemeClr val="bg1"/>
                </a:solidFill>
              </a:rPr>
              <a:t> أو السيرة الذاتية </a:t>
            </a:r>
            <a:r>
              <a:rPr lang="ar-SA" sz="2400" dirty="0">
                <a:solidFill>
                  <a:schemeClr val="bg1"/>
                </a:solidFill>
              </a:rPr>
              <a:t> </a:t>
            </a:r>
            <a:br>
              <a:rPr lang="ar-LB" sz="8000" b="1" dirty="0">
                <a:solidFill>
                  <a:schemeClr val="bg1"/>
                </a:solidFill>
                <a:cs typeface="Arial" pitchFamily="34" charset="0"/>
              </a:rPr>
            </a:b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886892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47E23C-EFA8-48D6-A427-E080FC927EF6}"/>
              </a:ext>
            </a:extLst>
          </p:cNvPr>
          <p:cNvSpPr>
            <a:spLocks noGrp="1"/>
          </p:cNvSpPr>
          <p:nvPr>
            <p:ph type="title"/>
          </p:nvPr>
        </p:nvSpPr>
        <p:spPr>
          <a:xfrm>
            <a:off x="6429375" y="559163"/>
            <a:ext cx="5747953" cy="929035"/>
          </a:xfrm>
          <a:solidFill>
            <a:srgbClr val="002060"/>
          </a:solidFill>
        </p:spPr>
        <p:txBody>
          <a:bodyPr>
            <a:normAutofit fontScale="90000"/>
          </a:bodyPr>
          <a:lstStyle/>
          <a:p>
            <a:r>
              <a:rPr lang="ar-SA" sz="4000" b="1" dirty="0">
                <a:solidFill>
                  <a:schemeClr val="bg1"/>
                </a:solidFill>
                <a:latin typeface="Arial" pitchFamily="34" charset="0"/>
                <a:cs typeface="Arial" pitchFamily="34" charset="0"/>
              </a:rPr>
              <a:t>الحضور الاستراتيجي على الإنترنت</a:t>
            </a:r>
            <a:endParaRPr lang="en-US" sz="4000" dirty="0">
              <a:solidFill>
                <a:schemeClr val="bg1"/>
              </a:solidFill>
            </a:endParaRPr>
          </a:p>
        </p:txBody>
      </p:sp>
      <p:pic>
        <p:nvPicPr>
          <p:cNvPr id="7" name="Picture 6">
            <a:extLst>
              <a:ext uri="{FF2B5EF4-FFF2-40B4-BE49-F238E27FC236}">
                <a16:creationId xmlns:a16="http://schemas.microsoft.com/office/drawing/2014/main" id="{99D1DD8E-119A-46FE-B43B-493650072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926" y="1700045"/>
            <a:ext cx="4114800" cy="4198047"/>
          </a:xfrm>
          <a:prstGeom prst="rect">
            <a:avLst/>
          </a:prstGeom>
        </p:spPr>
      </p:pic>
    </p:spTree>
    <p:extLst>
      <p:ext uri="{BB962C8B-B14F-4D97-AF65-F5344CB8AC3E}">
        <p14:creationId xmlns:p14="http://schemas.microsoft.com/office/powerpoint/2010/main" val="1767221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CFD10C-B1CC-4ACF-8888-D1465039BD0D}"/>
              </a:ext>
            </a:extLst>
          </p:cNvPr>
          <p:cNvSpPr txBox="1">
            <a:spLocks/>
          </p:cNvSpPr>
          <p:nvPr/>
        </p:nvSpPr>
        <p:spPr>
          <a:xfrm>
            <a:off x="5838825" y="1216388"/>
            <a:ext cx="5886450" cy="929035"/>
          </a:xfrm>
          <a:prstGeom prst="rect">
            <a:avLst/>
          </a:prstGeom>
          <a:solidFill>
            <a:srgbClr val="002060"/>
          </a:solidFill>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SA" sz="4000">
                <a:solidFill>
                  <a:schemeClr val="bg1"/>
                </a:solidFill>
                <a:latin typeface="Arial" pitchFamily="34" charset="0"/>
                <a:cs typeface="Arial" pitchFamily="34" charset="0"/>
              </a:rPr>
              <a:t>الحضور الاستراتيجي على الإنترنت</a:t>
            </a:r>
            <a:endParaRPr lang="en-US" sz="4000" dirty="0">
              <a:solidFill>
                <a:schemeClr val="bg1"/>
              </a:solidFill>
            </a:endParaRPr>
          </a:p>
        </p:txBody>
      </p:sp>
      <p:pic>
        <p:nvPicPr>
          <p:cNvPr id="10" name="Picture 9">
            <a:extLst>
              <a:ext uri="{FF2B5EF4-FFF2-40B4-BE49-F238E27FC236}">
                <a16:creationId xmlns:a16="http://schemas.microsoft.com/office/drawing/2014/main" id="{32F4653A-944C-4558-A0EF-AC6D1CED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304" y="2644322"/>
            <a:ext cx="6281799" cy="3175876"/>
          </a:xfrm>
          <a:prstGeom prst="rect">
            <a:avLst/>
          </a:prstGeom>
        </p:spPr>
      </p:pic>
    </p:spTree>
    <p:extLst>
      <p:ext uri="{BB962C8B-B14F-4D97-AF65-F5344CB8AC3E}">
        <p14:creationId xmlns:p14="http://schemas.microsoft.com/office/powerpoint/2010/main" val="972840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descr="slide_tools_logogarden_right.png">
            <a:extLst>
              <a:ext uri="{FF2B5EF4-FFF2-40B4-BE49-F238E27FC236}">
                <a16:creationId xmlns:a16="http://schemas.microsoft.com/office/drawing/2014/main" id="{46BD688E-DF13-4B13-B581-8EBB043875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1925" y="376668"/>
            <a:ext cx="8083550" cy="54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461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emily barney tools.jpg">
            <a:extLst>
              <a:ext uri="{FF2B5EF4-FFF2-40B4-BE49-F238E27FC236}">
                <a16:creationId xmlns:a16="http://schemas.microsoft.com/office/drawing/2014/main" id="{C67826E6-C08B-49F5-BCA6-CE65E7E0F8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271462"/>
            <a:ext cx="75057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a:extLst>
              <a:ext uri="{FF2B5EF4-FFF2-40B4-BE49-F238E27FC236}">
                <a16:creationId xmlns:a16="http://schemas.microsoft.com/office/drawing/2014/main" id="{4B67DD2A-0935-41D3-8A37-00EB028DAFA7}"/>
              </a:ext>
            </a:extLst>
          </p:cNvPr>
          <p:cNvSpPr txBox="1">
            <a:spLocks noChangeArrowheads="1"/>
          </p:cNvSpPr>
          <p:nvPr/>
        </p:nvSpPr>
        <p:spPr bwMode="auto">
          <a:xfrm>
            <a:off x="4476750" y="728663"/>
            <a:ext cx="6172200" cy="1200150"/>
          </a:xfrm>
          <a:prstGeom prst="rect">
            <a:avLst/>
          </a:prstGeom>
          <a:solidFill>
            <a:srgbClr val="002060">
              <a:alpha val="85097"/>
            </a:srgbClr>
          </a:solidFill>
          <a:ln w="9525">
            <a:noFill/>
            <a:miter lim="800000"/>
            <a:headEnd/>
            <a:tailEnd/>
          </a:ln>
        </p:spPr>
        <p:txBody>
          <a:bodyPr>
            <a:spAutoFit/>
          </a:bodyPr>
          <a:lstStyle/>
          <a:p>
            <a:pPr algn="ctr" rtl="1">
              <a:defRPr/>
            </a:pPr>
            <a:r>
              <a:rPr lang="ar-LB" altLang="en-US" sz="2400" dirty="0">
                <a:solidFill>
                  <a:schemeClr val="bg1"/>
                </a:solidFill>
              </a:rPr>
              <a:t>هناك العديد من أدوات وسائل الإعلام الاجتماعية التي يمكننا استخدامها، ولكننا سنكون انتقائيين إلى حد بعيد!</a:t>
            </a:r>
          </a:p>
          <a:p>
            <a:pPr algn="ctr" rtl="1">
              <a:defRPr/>
            </a:pPr>
            <a:r>
              <a:rPr lang="ar-LB" altLang="en-US" sz="2400" dirty="0">
                <a:solidFill>
                  <a:schemeClr val="bg1"/>
                </a:solidFill>
              </a:rPr>
              <a:t>تذكروا: النجاح لا يعتمد على عدد الأدوات التي نستخدمها</a:t>
            </a:r>
            <a:r>
              <a:rPr lang="ar-LB" altLang="en-US" dirty="0">
                <a:solidFill>
                  <a:schemeClr val="bg1"/>
                </a:solidFill>
              </a:rPr>
              <a:t>.</a:t>
            </a:r>
          </a:p>
        </p:txBody>
      </p:sp>
    </p:spTree>
    <p:extLst>
      <p:ext uri="{BB962C8B-B14F-4D97-AF65-F5344CB8AC3E}">
        <p14:creationId xmlns:p14="http://schemas.microsoft.com/office/powerpoint/2010/main" val="933520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B7042F82-CEC8-4A84-9D41-C0F3393551F0}"/>
              </a:ext>
            </a:extLst>
          </p:cNvPr>
          <p:cNvSpPr>
            <a:spLocks noGrp="1"/>
          </p:cNvSpPr>
          <p:nvPr>
            <p:ph type="title"/>
          </p:nvPr>
        </p:nvSpPr>
        <p:spPr>
          <a:xfrm>
            <a:off x="5664199" y="746126"/>
            <a:ext cx="6523040" cy="1346200"/>
          </a:xfrm>
          <a:solidFill>
            <a:srgbClr val="002060"/>
          </a:solidFill>
        </p:spPr>
        <p:txBody>
          <a:bodyPr/>
          <a:lstStyle/>
          <a:p>
            <a:r>
              <a:rPr lang="ar-LB" altLang="en-US" sz="4000" b="1" dirty="0">
                <a:solidFill>
                  <a:schemeClr val="bg1"/>
                </a:solidFill>
                <a:cs typeface="+mn-cs"/>
              </a:rPr>
              <a:t>اين انتم اليوم؟</a:t>
            </a:r>
            <a:endParaRPr lang="en-US" altLang="en-US" sz="4000" b="1" dirty="0">
              <a:solidFill>
                <a:schemeClr val="bg1"/>
              </a:solidFill>
              <a:cs typeface="+mn-cs"/>
            </a:endParaRPr>
          </a:p>
        </p:txBody>
      </p:sp>
      <p:pic>
        <p:nvPicPr>
          <p:cNvPr id="78851" name="Picture 2">
            <a:extLst>
              <a:ext uri="{FF2B5EF4-FFF2-40B4-BE49-F238E27FC236}">
                <a16:creationId xmlns:a16="http://schemas.microsoft.com/office/drawing/2014/main" id="{D85FD49D-1D76-4B17-B093-79B809481D1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526" y="2505075"/>
            <a:ext cx="1674813" cy="1346200"/>
          </a:xfrm>
          <a:prstGeom prst="rect">
            <a:avLst/>
          </a:prstGeom>
          <a:noFill/>
          <a:ln>
            <a:noFill/>
          </a:ln>
          <a:effectLst>
            <a:outerShdw dist="2539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2" name="Picture 3">
            <a:extLst>
              <a:ext uri="{FF2B5EF4-FFF2-40B4-BE49-F238E27FC236}">
                <a16:creationId xmlns:a16="http://schemas.microsoft.com/office/drawing/2014/main" id="{B5C42A46-AC5A-46BD-A4B2-09B067FFC9F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275" y="2447926"/>
            <a:ext cx="1608138" cy="1204913"/>
          </a:xfrm>
          <a:prstGeom prst="rect">
            <a:avLst/>
          </a:prstGeom>
          <a:noFill/>
          <a:ln>
            <a:noFill/>
          </a:ln>
          <a:effectLst>
            <a:outerShdw dist="2539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3" name="Picture 4">
            <a:extLst>
              <a:ext uri="{FF2B5EF4-FFF2-40B4-BE49-F238E27FC236}">
                <a16:creationId xmlns:a16="http://schemas.microsoft.com/office/drawing/2014/main" id="{C41321B8-4070-4B1D-9F02-96B2DFE774D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689" y="2574926"/>
            <a:ext cx="1608137" cy="1204913"/>
          </a:xfrm>
          <a:prstGeom prst="rect">
            <a:avLst/>
          </a:prstGeom>
          <a:noFill/>
          <a:ln>
            <a:noFill/>
          </a:ln>
          <a:effectLst>
            <a:outerShdw dist="2539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4" name="Picture 5">
            <a:extLst>
              <a:ext uri="{FF2B5EF4-FFF2-40B4-BE49-F238E27FC236}">
                <a16:creationId xmlns:a16="http://schemas.microsoft.com/office/drawing/2014/main" id="{B237BEEA-EA9F-4C07-B2FD-3DAA8B30B3A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039" y="4192588"/>
            <a:ext cx="1901825" cy="1465262"/>
          </a:xfrm>
          <a:prstGeom prst="rect">
            <a:avLst/>
          </a:prstGeom>
          <a:noFill/>
          <a:ln>
            <a:noFill/>
          </a:ln>
          <a:effectLst>
            <a:outerShdw dist="2539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5" name="Picture 6">
            <a:extLst>
              <a:ext uri="{FF2B5EF4-FFF2-40B4-BE49-F238E27FC236}">
                <a16:creationId xmlns:a16="http://schemas.microsoft.com/office/drawing/2014/main" id="{8FC025A1-6E2E-4A01-9EB6-EEAB557CB13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2900" y="4192588"/>
            <a:ext cx="2603500" cy="1579562"/>
          </a:xfrm>
          <a:prstGeom prst="rect">
            <a:avLst/>
          </a:prstGeom>
          <a:noFill/>
          <a:ln>
            <a:noFill/>
          </a:ln>
          <a:effectLst>
            <a:outerShdw dist="2539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08277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9940DD3-895C-4627-8A70-FC11319841F2}"/>
              </a:ext>
            </a:extLst>
          </p:cNvPr>
          <p:cNvGraphicFramePr>
            <a:graphicFrameLocks noGrp="1"/>
          </p:cNvGraphicFramePr>
          <p:nvPr/>
        </p:nvGraphicFramePr>
        <p:xfrm>
          <a:off x="2499732" y="4694238"/>
          <a:ext cx="6858001" cy="666750"/>
        </p:xfrm>
        <a:graphic>
          <a:graphicData uri="http://schemas.openxmlformats.org/drawingml/2006/table">
            <a:tbl>
              <a:tblPr/>
              <a:tblGrid>
                <a:gridCol w="1500188">
                  <a:extLst>
                    <a:ext uri="{9D8B030D-6E8A-4147-A177-3AD203B41FA5}">
                      <a16:colId xmlns:a16="http://schemas.microsoft.com/office/drawing/2014/main" val="20000"/>
                    </a:ext>
                  </a:extLst>
                </a:gridCol>
                <a:gridCol w="1607344">
                  <a:extLst>
                    <a:ext uri="{9D8B030D-6E8A-4147-A177-3AD203B41FA5}">
                      <a16:colId xmlns:a16="http://schemas.microsoft.com/office/drawing/2014/main" val="20001"/>
                    </a:ext>
                  </a:extLst>
                </a:gridCol>
                <a:gridCol w="1875235">
                  <a:extLst>
                    <a:ext uri="{9D8B030D-6E8A-4147-A177-3AD203B41FA5}">
                      <a16:colId xmlns:a16="http://schemas.microsoft.com/office/drawing/2014/main" val="20002"/>
                    </a:ext>
                  </a:extLst>
                </a:gridCol>
                <a:gridCol w="1875234">
                  <a:extLst>
                    <a:ext uri="{9D8B030D-6E8A-4147-A177-3AD203B41FA5}">
                      <a16:colId xmlns:a16="http://schemas.microsoft.com/office/drawing/2014/main" val="20003"/>
                    </a:ext>
                  </a:extLst>
                </a:gridCol>
              </a:tblGrid>
              <a:tr h="666750">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500" b="1" i="0" u="none" strike="noStrike" cap="none" normalizeH="0" baseline="0" dirty="0">
                        <a:ln>
                          <a:noFill/>
                        </a:ln>
                        <a:solidFill>
                          <a:srgbClr val="404040"/>
                        </a:solidFill>
                        <a:effectLst/>
                        <a:latin typeface="Arial"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ar-LB" altLang="en-US" sz="2400" b="1" i="0" u="none" strike="noStrike" cap="none" normalizeH="0" baseline="0" dirty="0">
                          <a:ln>
                            <a:noFill/>
                          </a:ln>
                          <a:solidFill>
                            <a:srgbClr val="404040"/>
                          </a:solidFill>
                          <a:effectLst/>
                          <a:latin typeface="Arial" charset="0"/>
                          <a:cs typeface="Arial" charset="0"/>
                        </a:rPr>
                        <a:t>الطيران </a:t>
                      </a:r>
                      <a:endParaRPr kumimoji="0" lang="en-US" altLang="en-US" sz="2400" b="0" i="0" u="none" strike="noStrike" cap="none" normalizeH="0" baseline="0" dirty="0">
                        <a:ln>
                          <a:noFill/>
                        </a:ln>
                        <a:solidFill>
                          <a:srgbClr val="404040"/>
                        </a:solidFill>
                        <a:effectLst/>
                        <a:latin typeface="Arial" charset="0"/>
                        <a:cs typeface="Arial"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600" b="1" i="0" u="none" strike="noStrike" cap="none" normalizeH="0" baseline="0">
                        <a:ln>
                          <a:noFill/>
                        </a:ln>
                        <a:solidFill>
                          <a:srgbClr val="404040"/>
                        </a:solidFill>
                        <a:effectLst/>
                        <a:latin typeface="Arial"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ar-LB" altLang="en-US" sz="2400" b="1" i="0" u="none" strike="noStrike" cap="none" normalizeH="0" baseline="0">
                          <a:ln>
                            <a:noFill/>
                          </a:ln>
                          <a:solidFill>
                            <a:srgbClr val="404040"/>
                          </a:solidFill>
                          <a:effectLst/>
                          <a:latin typeface="Arial" charset="0"/>
                          <a:cs typeface="Arial" charset="0"/>
                        </a:rPr>
                        <a:t>الركض</a:t>
                      </a:r>
                      <a:r>
                        <a:rPr kumimoji="0" lang="ar-SA" altLang="en-US" sz="2400" b="1" i="0" u="none" strike="noStrike" cap="none" normalizeH="0" baseline="0">
                          <a:ln>
                            <a:noFill/>
                          </a:ln>
                          <a:solidFill>
                            <a:srgbClr val="404040"/>
                          </a:solidFill>
                          <a:effectLst/>
                          <a:latin typeface="Arial" charset="0"/>
                          <a:cs typeface="Arial" charset="0"/>
                        </a:rPr>
                        <a:t> </a:t>
                      </a:r>
                      <a:endParaRPr kumimoji="0" lang="en-US" altLang="en-US" sz="2400" b="0" i="0" u="none" strike="noStrike" cap="none" normalizeH="0" baseline="0">
                        <a:ln>
                          <a:noFill/>
                        </a:ln>
                        <a:solidFill>
                          <a:srgbClr val="404040"/>
                        </a:solidFill>
                        <a:effectLst/>
                        <a:latin typeface="Arial" charset="0"/>
                        <a:cs typeface="Arial"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600" b="1" i="0" u="none" strike="noStrike" cap="none" normalizeH="0" baseline="0" dirty="0">
                        <a:ln>
                          <a:noFill/>
                        </a:ln>
                        <a:solidFill>
                          <a:srgbClr val="404040"/>
                        </a:solidFill>
                        <a:effectLst/>
                        <a:latin typeface="Arial"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ar-LB" altLang="en-US" sz="2400" b="1" i="0" u="none" strike="noStrike" cap="none" normalizeH="0" baseline="0" dirty="0">
                          <a:ln>
                            <a:noFill/>
                          </a:ln>
                          <a:solidFill>
                            <a:srgbClr val="404040"/>
                          </a:solidFill>
                          <a:effectLst/>
                          <a:latin typeface="Arial" charset="0"/>
                          <a:cs typeface="Arial" charset="0"/>
                        </a:rPr>
                        <a:t>السير</a:t>
                      </a:r>
                      <a:endParaRPr kumimoji="0" lang="en-US" altLang="en-US" sz="2400" b="1" i="0" u="none" strike="noStrike" cap="none" normalizeH="0" baseline="0" dirty="0">
                        <a:ln>
                          <a:noFill/>
                        </a:ln>
                        <a:solidFill>
                          <a:srgbClr val="404040"/>
                        </a:solidFill>
                        <a:effectLst/>
                        <a:latin typeface="Arial" charset="0"/>
                        <a:cs typeface="Arial"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600" b="1" i="0" u="none" strike="noStrike" cap="none" normalizeH="0" baseline="0" dirty="0">
                        <a:ln>
                          <a:noFill/>
                        </a:ln>
                        <a:solidFill>
                          <a:srgbClr val="404040"/>
                        </a:solidFill>
                        <a:effectLst/>
                        <a:latin typeface="Arial"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ar-LB" altLang="en-US" sz="2400" b="1" i="0" u="none" strike="noStrike" cap="none" normalizeH="0" baseline="0" dirty="0">
                          <a:ln>
                            <a:noFill/>
                          </a:ln>
                          <a:solidFill>
                            <a:srgbClr val="404040"/>
                          </a:solidFill>
                          <a:effectLst/>
                          <a:latin typeface="Arial" charset="0"/>
                          <a:cs typeface="Arial" charset="0"/>
                        </a:rPr>
                        <a:t>الزحف</a:t>
                      </a:r>
                      <a:endParaRPr kumimoji="0" lang="en-US" altLang="en-US" sz="2400" b="1" i="0" u="none" strike="noStrike" cap="none" normalizeH="0" baseline="0" dirty="0">
                        <a:ln>
                          <a:noFill/>
                        </a:ln>
                        <a:solidFill>
                          <a:srgbClr val="404040"/>
                        </a:solidFill>
                        <a:effectLst/>
                        <a:latin typeface="Arial"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800" b="1" i="0" u="none" strike="noStrike" cap="none" normalizeH="0" baseline="0" dirty="0">
                        <a:ln>
                          <a:noFill/>
                        </a:ln>
                        <a:solidFill>
                          <a:srgbClr val="404040"/>
                        </a:solidFill>
                        <a:effectLst/>
                        <a:latin typeface="Arial" charset="0"/>
                        <a:cs typeface="Arial"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0"/>
                  </a:ext>
                </a:extLst>
              </a:tr>
            </a:tbl>
          </a:graphicData>
        </a:graphic>
      </p:graphicFrame>
      <p:pic>
        <p:nvPicPr>
          <p:cNvPr id="79886" name="Picture 10" descr="walk-billyliar.jpg">
            <a:extLst>
              <a:ext uri="{FF2B5EF4-FFF2-40B4-BE49-F238E27FC236}">
                <a16:creationId xmlns:a16="http://schemas.microsoft.com/office/drawing/2014/main" id="{E571588D-827B-46CE-A8C1-F21BBE403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1705770"/>
            <a:ext cx="375126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11" descr="crawl-gapey.jpg">
            <a:extLst>
              <a:ext uri="{FF2B5EF4-FFF2-40B4-BE49-F238E27FC236}">
                <a16:creationId xmlns:a16="http://schemas.microsoft.com/office/drawing/2014/main" id="{B9C3B87D-8797-4FF5-BB19-64D29303C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658" y="1747398"/>
            <a:ext cx="1870075"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12" descr="run-photo by chuckwaters83.jpg">
            <a:extLst>
              <a:ext uri="{FF2B5EF4-FFF2-40B4-BE49-F238E27FC236}">
                <a16:creationId xmlns:a16="http://schemas.microsoft.com/office/drawing/2014/main" id="{A8A3A161-F2C5-4BBB-82AC-7BF48536A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5100" y="1727200"/>
            <a:ext cx="160655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Picture 13" descr="fly-photo by krismartis.jpg">
            <a:extLst>
              <a:ext uri="{FF2B5EF4-FFF2-40B4-BE49-F238E27FC236}">
                <a16:creationId xmlns:a16="http://schemas.microsoft.com/office/drawing/2014/main" id="{39D0235F-D5D8-447B-A869-A9691D45C8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8308" y="1765653"/>
            <a:ext cx="1475368" cy="289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58111"/>
      </p:ext>
    </p:extLst>
  </p:cSld>
  <p:clrMapOvr>
    <a:masterClrMapping/>
  </p:clrMapOvr>
  <p:transition advTm="502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68A3-C055-2C46-9387-0ABA8D78E1B5}"/>
              </a:ext>
            </a:extLst>
          </p:cNvPr>
          <p:cNvSpPr>
            <a:spLocks noGrp="1"/>
          </p:cNvSpPr>
          <p:nvPr>
            <p:ph type="ctrTitle"/>
          </p:nvPr>
        </p:nvSpPr>
        <p:spPr>
          <a:xfrm>
            <a:off x="7190284" y="3041274"/>
            <a:ext cx="5971677" cy="539853"/>
          </a:xfrm>
        </p:spPr>
        <p:txBody>
          <a:bodyPr>
            <a:normAutofit fontScale="90000"/>
          </a:bodyPr>
          <a:lstStyle/>
          <a:p>
            <a:r>
              <a:rPr lang="ar-LB"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rPr>
              <a:t>مكونات البرنامج</a:t>
            </a:r>
            <a:endParaRPr lang="en-US"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4" name="Graphic 3">
            <a:extLst>
              <a:ext uri="{FF2B5EF4-FFF2-40B4-BE49-F238E27FC236}">
                <a16:creationId xmlns:a16="http://schemas.microsoft.com/office/drawing/2014/main" id="{EFD8C419-37F5-49E7-B89A-A14C005E3F2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316" t="12960" r="22186" b="15158"/>
          <a:stretch/>
        </p:blipFill>
        <p:spPr>
          <a:xfrm>
            <a:off x="7024628" y="1240094"/>
            <a:ext cx="814553" cy="1000909"/>
          </a:xfrm>
          <a:prstGeom prst="rect">
            <a:avLst/>
          </a:prstGeom>
        </p:spPr>
      </p:pic>
      <p:pic>
        <p:nvPicPr>
          <p:cNvPr id="5" name="Graphic 4">
            <a:extLst>
              <a:ext uri="{FF2B5EF4-FFF2-40B4-BE49-F238E27FC236}">
                <a16:creationId xmlns:a16="http://schemas.microsoft.com/office/drawing/2014/main" id="{1C828D8A-8C03-4F0D-A319-9D4C7C09EA5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2468" t="14816" r="10673" b="17587"/>
          <a:stretch/>
        </p:blipFill>
        <p:spPr>
          <a:xfrm>
            <a:off x="6879058" y="2360532"/>
            <a:ext cx="1143045" cy="1000910"/>
          </a:xfrm>
          <a:prstGeom prst="rect">
            <a:avLst/>
          </a:prstGeom>
        </p:spPr>
      </p:pic>
      <p:pic>
        <p:nvPicPr>
          <p:cNvPr id="6" name="Graphic 5">
            <a:extLst>
              <a:ext uri="{FF2B5EF4-FFF2-40B4-BE49-F238E27FC236}">
                <a16:creationId xmlns:a16="http://schemas.microsoft.com/office/drawing/2014/main" id="{6F3B2B46-D18E-4E7E-A6F6-952A19E578D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0410" t="15936" r="17618" b="15401"/>
          <a:stretch/>
        </p:blipFill>
        <p:spPr>
          <a:xfrm>
            <a:off x="7029379" y="4705004"/>
            <a:ext cx="907367" cy="1000910"/>
          </a:xfrm>
          <a:prstGeom prst="rect">
            <a:avLst/>
          </a:prstGeom>
        </p:spPr>
      </p:pic>
      <p:pic>
        <p:nvPicPr>
          <p:cNvPr id="7" name="Graphic 6">
            <a:extLst>
              <a:ext uri="{FF2B5EF4-FFF2-40B4-BE49-F238E27FC236}">
                <a16:creationId xmlns:a16="http://schemas.microsoft.com/office/drawing/2014/main" id="{0D78995F-C15D-4521-8C60-4DD1C9D9E96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6709" t="14221" r="17649" b="14758"/>
          <a:stretch/>
        </p:blipFill>
        <p:spPr>
          <a:xfrm>
            <a:off x="6955305" y="3581127"/>
            <a:ext cx="990550" cy="1066979"/>
          </a:xfrm>
          <a:prstGeom prst="rect">
            <a:avLst/>
          </a:prstGeom>
        </p:spPr>
      </p:pic>
      <p:sp>
        <p:nvSpPr>
          <p:cNvPr id="9" name="TextBox 8">
            <a:extLst>
              <a:ext uri="{FF2B5EF4-FFF2-40B4-BE49-F238E27FC236}">
                <a16:creationId xmlns:a16="http://schemas.microsoft.com/office/drawing/2014/main" id="{05E847BD-BD84-45D1-8073-3BAEFDD3FD5E}"/>
              </a:ext>
            </a:extLst>
          </p:cNvPr>
          <p:cNvSpPr txBox="1"/>
          <p:nvPr/>
        </p:nvSpPr>
        <p:spPr>
          <a:xfrm>
            <a:off x="-2017486" y="1537254"/>
            <a:ext cx="8650514" cy="523220"/>
          </a:xfrm>
          <a:prstGeom prst="rect">
            <a:avLst/>
          </a:prstGeom>
          <a:noFill/>
        </p:spPr>
        <p:txBody>
          <a:bodyPr wrap="square">
            <a:spAutoFit/>
          </a:bodyPr>
          <a:lstStyle/>
          <a:p>
            <a:pPr algn="r" rtl="1">
              <a:buClr>
                <a:srgbClr val="002060"/>
              </a:buClr>
            </a:pPr>
            <a:r>
              <a:rPr lang="ar-LB" sz="2800" dirty="0">
                <a:solidFill>
                  <a:schemeClr val="tx1">
                    <a:lumMod val="65000"/>
                    <a:lumOff val="35000"/>
                  </a:schemeClr>
                </a:solidFill>
                <a:latin typeface="Helvetica" pitchFamily="2" charset="0"/>
                <a:ea typeface="GE SS Two Medium" panose="020A0503020102020204" pitchFamily="18" charset="-78"/>
                <a:cs typeface="+mj-cs"/>
              </a:rPr>
              <a:t>مشاريع دعم المجتمع المحلّي</a:t>
            </a:r>
          </a:p>
        </p:txBody>
      </p:sp>
      <p:sp>
        <p:nvSpPr>
          <p:cNvPr id="11" name="TextBox 10">
            <a:extLst>
              <a:ext uri="{FF2B5EF4-FFF2-40B4-BE49-F238E27FC236}">
                <a16:creationId xmlns:a16="http://schemas.microsoft.com/office/drawing/2014/main" id="{15479867-1F4C-4AD6-9CD1-D782726D413C}"/>
              </a:ext>
            </a:extLst>
          </p:cNvPr>
          <p:cNvSpPr txBox="1"/>
          <p:nvPr/>
        </p:nvSpPr>
        <p:spPr>
          <a:xfrm>
            <a:off x="-2017486" y="2645401"/>
            <a:ext cx="8650514" cy="523220"/>
          </a:xfrm>
          <a:prstGeom prst="rect">
            <a:avLst/>
          </a:prstGeom>
          <a:noFill/>
        </p:spPr>
        <p:txBody>
          <a:bodyPr wrap="square">
            <a:spAutoFit/>
          </a:bodyPr>
          <a:lstStyle/>
          <a:p>
            <a:pPr algn="r" rtl="1">
              <a:buClr>
                <a:srgbClr val="002060"/>
              </a:buClr>
            </a:pPr>
            <a:r>
              <a:rPr lang="ar-LB" sz="2800" dirty="0">
                <a:solidFill>
                  <a:schemeClr val="tx1">
                    <a:lumMod val="65000"/>
                    <a:lumOff val="35000"/>
                  </a:schemeClr>
                </a:solidFill>
                <a:latin typeface="Helvetica" pitchFamily="2" charset="0"/>
                <a:ea typeface="GE SS Two Medium" panose="020A0503020102020204" pitchFamily="18" charset="-78"/>
                <a:cs typeface="+mj-cs"/>
              </a:rPr>
              <a:t>تنمية القدرات والدعم التقني</a:t>
            </a:r>
          </a:p>
        </p:txBody>
      </p:sp>
      <p:sp>
        <p:nvSpPr>
          <p:cNvPr id="13" name="TextBox 12">
            <a:extLst>
              <a:ext uri="{FF2B5EF4-FFF2-40B4-BE49-F238E27FC236}">
                <a16:creationId xmlns:a16="http://schemas.microsoft.com/office/drawing/2014/main" id="{020E5322-D447-4CAE-B347-FDE9D7E15C1A}"/>
              </a:ext>
            </a:extLst>
          </p:cNvPr>
          <p:cNvSpPr txBox="1"/>
          <p:nvPr/>
        </p:nvSpPr>
        <p:spPr>
          <a:xfrm>
            <a:off x="-2017486" y="3813753"/>
            <a:ext cx="8650514" cy="523220"/>
          </a:xfrm>
          <a:prstGeom prst="rect">
            <a:avLst/>
          </a:prstGeom>
          <a:noFill/>
        </p:spPr>
        <p:txBody>
          <a:bodyPr wrap="square">
            <a:spAutoFit/>
          </a:bodyPr>
          <a:lstStyle/>
          <a:p>
            <a:pPr algn="r" rtl="1">
              <a:buClr>
                <a:srgbClr val="002060"/>
              </a:buClr>
            </a:pPr>
            <a:r>
              <a:rPr lang="ar-LB" sz="2800" dirty="0">
                <a:solidFill>
                  <a:schemeClr val="tx1">
                    <a:lumMod val="65000"/>
                    <a:lumOff val="35000"/>
                  </a:schemeClr>
                </a:solidFill>
                <a:latin typeface="Helvetica" pitchFamily="2" charset="0"/>
                <a:ea typeface="GE SS Two Medium" panose="020A0503020102020204" pitchFamily="18" charset="-78"/>
                <a:cs typeface="+mj-cs"/>
              </a:rPr>
              <a:t>تنمية القوى العاملة</a:t>
            </a:r>
          </a:p>
        </p:txBody>
      </p:sp>
      <p:sp>
        <p:nvSpPr>
          <p:cNvPr id="15" name="TextBox 14">
            <a:extLst>
              <a:ext uri="{FF2B5EF4-FFF2-40B4-BE49-F238E27FC236}">
                <a16:creationId xmlns:a16="http://schemas.microsoft.com/office/drawing/2014/main" id="{B01FD927-0093-4051-975F-0290A27CB5AA}"/>
              </a:ext>
            </a:extLst>
          </p:cNvPr>
          <p:cNvSpPr txBox="1"/>
          <p:nvPr/>
        </p:nvSpPr>
        <p:spPr>
          <a:xfrm>
            <a:off x="-2017486" y="4943849"/>
            <a:ext cx="8650514" cy="523220"/>
          </a:xfrm>
          <a:prstGeom prst="rect">
            <a:avLst/>
          </a:prstGeom>
          <a:noFill/>
        </p:spPr>
        <p:txBody>
          <a:bodyPr wrap="square">
            <a:spAutoFit/>
          </a:bodyPr>
          <a:lstStyle/>
          <a:p>
            <a:pPr algn="r" rtl="1">
              <a:buClr>
                <a:srgbClr val="002060"/>
              </a:buClr>
            </a:pPr>
            <a:r>
              <a:rPr lang="ar-LB" sz="2800" dirty="0">
                <a:solidFill>
                  <a:schemeClr val="tx1">
                    <a:lumMod val="65000"/>
                    <a:lumOff val="35000"/>
                  </a:schemeClr>
                </a:solidFill>
                <a:latin typeface="Helvetica" pitchFamily="2" charset="0"/>
                <a:ea typeface="GE SS Two Medium" panose="020A0503020102020204" pitchFamily="18" charset="-78"/>
                <a:cs typeface="+mj-cs"/>
              </a:rPr>
              <a:t>إدراة مياه الصرف الصحّي </a:t>
            </a:r>
          </a:p>
        </p:txBody>
      </p:sp>
    </p:spTree>
    <p:extLst>
      <p:ext uri="{BB962C8B-B14F-4D97-AF65-F5344CB8AC3E}">
        <p14:creationId xmlns:p14="http://schemas.microsoft.com/office/powerpoint/2010/main" val="2072200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C:\Users\nada\Pictures\images.jpg"/>
          <p:cNvPicPr>
            <a:picLocks noChangeAspect="1" noChangeArrowheads="1"/>
          </p:cNvPicPr>
          <p:nvPr/>
        </p:nvPicPr>
        <p:blipFill>
          <a:blip r:embed="rId3"/>
          <a:srcRect/>
          <a:stretch>
            <a:fillRect/>
          </a:stretch>
        </p:blipFill>
        <p:spPr bwMode="auto">
          <a:xfrm>
            <a:off x="9118288" y="4848224"/>
            <a:ext cx="2718834" cy="1809763"/>
          </a:xfrm>
          <a:prstGeom prst="rect">
            <a:avLst/>
          </a:prstGeom>
          <a:noFill/>
          <a:ln w="9525">
            <a:noFill/>
            <a:miter lim="800000"/>
            <a:headEnd/>
            <a:tailEnd/>
          </a:ln>
        </p:spPr>
      </p:pic>
      <p:pic>
        <p:nvPicPr>
          <p:cNvPr id="5124" name="Picture 5" descr="C:\Users\nada\Pictures\facebook_like_logo_1.jpg"/>
          <p:cNvPicPr>
            <a:picLocks noChangeAspect="1" noChangeArrowheads="1"/>
          </p:cNvPicPr>
          <p:nvPr/>
        </p:nvPicPr>
        <p:blipFill>
          <a:blip r:embed="rId4"/>
          <a:srcRect/>
          <a:stretch>
            <a:fillRect/>
          </a:stretch>
        </p:blipFill>
        <p:spPr bwMode="auto">
          <a:xfrm>
            <a:off x="8664287" y="1990708"/>
            <a:ext cx="2879725" cy="2176462"/>
          </a:xfrm>
          <a:prstGeom prst="rect">
            <a:avLst/>
          </a:prstGeom>
          <a:noFill/>
          <a:ln w="9525">
            <a:noFill/>
            <a:miter lim="800000"/>
            <a:headEnd/>
            <a:tailEnd/>
          </a:ln>
        </p:spPr>
      </p:pic>
      <p:pic>
        <p:nvPicPr>
          <p:cNvPr id="5125" name="Picture 6" descr="C:\Users\nada\Pictures\Facebook-logo-PSD.jpg"/>
          <p:cNvPicPr>
            <a:picLocks noChangeAspect="1" noChangeArrowheads="1"/>
          </p:cNvPicPr>
          <p:nvPr/>
        </p:nvPicPr>
        <p:blipFill>
          <a:blip r:embed="rId5"/>
          <a:srcRect/>
          <a:stretch>
            <a:fillRect/>
          </a:stretch>
        </p:blipFill>
        <p:spPr bwMode="auto">
          <a:xfrm>
            <a:off x="851515" y="2248667"/>
            <a:ext cx="2149775" cy="1388074"/>
          </a:xfrm>
          <a:prstGeom prst="rect">
            <a:avLst/>
          </a:prstGeom>
          <a:noFill/>
          <a:ln w="9525">
            <a:noFill/>
            <a:miter lim="800000"/>
            <a:headEnd/>
            <a:tailEnd/>
          </a:ln>
        </p:spPr>
      </p:pic>
      <p:pic>
        <p:nvPicPr>
          <p:cNvPr id="5126" name="Picture 7" descr="C:\Users\nada\Pictures\why-is-twitter-s-logo-named-after-larry-bird--b8d70319da.jpg"/>
          <p:cNvPicPr>
            <a:picLocks noChangeAspect="1" noChangeArrowheads="1"/>
          </p:cNvPicPr>
          <p:nvPr/>
        </p:nvPicPr>
        <p:blipFill>
          <a:blip r:embed="rId6"/>
          <a:srcRect/>
          <a:stretch>
            <a:fillRect/>
          </a:stretch>
        </p:blipFill>
        <p:spPr bwMode="auto">
          <a:xfrm>
            <a:off x="3998480" y="2627091"/>
            <a:ext cx="3038475" cy="2019300"/>
          </a:xfrm>
          <a:prstGeom prst="rect">
            <a:avLst/>
          </a:prstGeom>
          <a:noFill/>
          <a:ln w="9525">
            <a:noFill/>
            <a:miter lim="800000"/>
            <a:headEnd/>
            <a:tailEnd/>
          </a:ln>
        </p:spPr>
      </p:pic>
      <p:pic>
        <p:nvPicPr>
          <p:cNvPr id="5127" name="Picture 8" descr="C:\Users\nada\Pictures\twitter-logo.png"/>
          <p:cNvPicPr>
            <a:picLocks noChangeAspect="1" noChangeArrowheads="1"/>
          </p:cNvPicPr>
          <p:nvPr/>
        </p:nvPicPr>
        <p:blipFill>
          <a:blip r:embed="rId7"/>
          <a:srcRect/>
          <a:stretch>
            <a:fillRect/>
          </a:stretch>
        </p:blipFill>
        <p:spPr bwMode="auto">
          <a:xfrm>
            <a:off x="1524000" y="5286388"/>
            <a:ext cx="2954580" cy="1111240"/>
          </a:xfrm>
          <a:prstGeom prst="rect">
            <a:avLst/>
          </a:prstGeom>
          <a:noFill/>
          <a:ln w="9525">
            <a:noFill/>
            <a:miter lim="800000"/>
            <a:headEnd/>
            <a:tailEnd/>
          </a:ln>
        </p:spPr>
      </p:pic>
      <p:sp>
        <p:nvSpPr>
          <p:cNvPr id="2" name="Rectangle 1"/>
          <p:cNvSpPr/>
          <p:nvPr/>
        </p:nvSpPr>
        <p:spPr>
          <a:xfrm>
            <a:off x="2762250" y="122016"/>
            <a:ext cx="9336330" cy="1323439"/>
          </a:xfrm>
          <a:prstGeom prst="rect">
            <a:avLst/>
          </a:prstGeom>
          <a:solidFill>
            <a:srgbClr val="002060"/>
          </a:solidFill>
        </p:spPr>
        <p:txBody>
          <a:bodyPr wrap="square">
            <a:spAutoFit/>
          </a:bodyPr>
          <a:lstStyle/>
          <a:p>
            <a:pPr algn="ctr" rtl="1" fontAlgn="auto">
              <a:spcBef>
                <a:spcPts val="0"/>
              </a:spcBef>
              <a:spcAft>
                <a:spcPts val="0"/>
              </a:spcAft>
              <a:defRPr/>
            </a:pPr>
            <a:r>
              <a:rPr lang="ar-LB" sz="4000" b="1" dirty="0">
                <a:solidFill>
                  <a:schemeClr val="bg1"/>
                </a:solidFill>
                <a:latin typeface="Arial" pitchFamily="34" charset="0"/>
              </a:rPr>
              <a:t>استخدام استراتيجيات الفيس بوك </a:t>
            </a:r>
            <a:endParaRPr lang="en-US" sz="4000" b="1" dirty="0">
              <a:solidFill>
                <a:schemeClr val="bg1"/>
              </a:solidFill>
              <a:latin typeface="Arial" pitchFamily="34" charset="0"/>
              <a:cs typeface="Arial" pitchFamily="34" charset="0"/>
            </a:endParaRPr>
          </a:p>
          <a:p>
            <a:pPr algn="ctr" rtl="1" fontAlgn="auto">
              <a:spcBef>
                <a:spcPts val="0"/>
              </a:spcBef>
              <a:spcAft>
                <a:spcPts val="0"/>
              </a:spcAft>
              <a:defRPr/>
            </a:pPr>
            <a:r>
              <a:rPr lang="ar-LB" sz="4000" b="1" dirty="0">
                <a:solidFill>
                  <a:schemeClr val="bg1"/>
                </a:solidFill>
                <a:latin typeface="Arial" pitchFamily="34" charset="0"/>
              </a:rPr>
              <a:t>المشاركة في الفيس بوك</a:t>
            </a:r>
            <a:endParaRPr lang="en-US" sz="4000" b="1" dirty="0">
              <a:solidFill>
                <a:schemeClr val="bg1"/>
              </a:solidFill>
            </a:endParaRPr>
          </a:p>
        </p:txBody>
      </p:sp>
    </p:spTree>
    <p:extLst>
      <p:ext uri="{BB962C8B-B14F-4D97-AF65-F5344CB8AC3E}">
        <p14:creationId xmlns:p14="http://schemas.microsoft.com/office/powerpoint/2010/main" val="2207113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buClr>
                <a:srgbClr val="C00000"/>
              </a:buClr>
              <a:defRPr/>
            </a:pPr>
            <a:r>
              <a:rPr lang="ar-LB" dirty="0">
                <a:solidFill>
                  <a:srgbClr val="002060"/>
                </a:solidFill>
                <a:latin typeface="Arial" pitchFamily="34" charset="0"/>
              </a:rPr>
              <a:t>سل</a:t>
            </a:r>
            <a:r>
              <a:rPr lang="ar-SA" dirty="0">
                <a:solidFill>
                  <a:srgbClr val="002060"/>
                </a:solidFill>
                <a:latin typeface="Arial" pitchFamily="34" charset="0"/>
              </a:rPr>
              <a:t>َ</a:t>
            </a:r>
            <a:r>
              <a:rPr lang="ar-LB" dirty="0">
                <a:solidFill>
                  <a:srgbClr val="002060"/>
                </a:solidFill>
                <a:latin typeface="Arial" pitchFamily="34" charset="0"/>
              </a:rPr>
              <a:t>م المشاركة </a:t>
            </a:r>
            <a:endParaRPr lang="ar-SA" dirty="0">
              <a:solidFill>
                <a:srgbClr val="002060"/>
              </a:solidFill>
              <a:latin typeface="Arial" pitchFamily="34" charset="0"/>
            </a:endParaRPr>
          </a:p>
          <a:p>
            <a:pPr algn="r" rtl="1">
              <a:buClr>
                <a:srgbClr val="C00000"/>
              </a:buClr>
              <a:defRPr/>
            </a:pPr>
            <a:endParaRPr lang="ar-LB" dirty="0">
              <a:solidFill>
                <a:srgbClr val="002060"/>
              </a:solidFill>
              <a:latin typeface="Arial" pitchFamily="34" charset="0"/>
            </a:endParaRPr>
          </a:p>
          <a:p>
            <a:pPr algn="r" rtl="1">
              <a:buClr>
                <a:srgbClr val="C00000"/>
              </a:buClr>
              <a:defRPr/>
            </a:pPr>
            <a:r>
              <a:rPr lang="ar-LB" dirty="0">
                <a:solidFill>
                  <a:srgbClr val="002060"/>
                </a:solidFill>
                <a:latin typeface="Arial" pitchFamily="34" charset="0"/>
              </a:rPr>
              <a:t>احصلوا على الاهتمام، شاركوا، حوّلوا المشاركة إلى عمل، وأحبوا</a:t>
            </a:r>
            <a:endParaRPr lang="ar-SA" dirty="0">
              <a:solidFill>
                <a:srgbClr val="002060"/>
              </a:solidFill>
              <a:latin typeface="Arial" pitchFamily="34" charset="0"/>
            </a:endParaRPr>
          </a:p>
          <a:p>
            <a:pPr algn="r" rtl="1">
              <a:buClr>
                <a:srgbClr val="C00000"/>
              </a:buClr>
              <a:defRPr/>
            </a:pPr>
            <a:endParaRPr lang="ar-LB" dirty="0">
              <a:solidFill>
                <a:srgbClr val="002060"/>
              </a:solidFill>
              <a:latin typeface="Arial" pitchFamily="34" charset="0"/>
            </a:endParaRPr>
          </a:p>
          <a:p>
            <a:pPr algn="r" rtl="1">
              <a:buClr>
                <a:srgbClr val="C00000"/>
              </a:buClr>
              <a:defRPr/>
            </a:pPr>
            <a:r>
              <a:rPr lang="ar-LB" dirty="0">
                <a:solidFill>
                  <a:srgbClr val="002060"/>
                </a:solidFill>
                <a:latin typeface="Arial" pitchFamily="34" charset="0"/>
              </a:rPr>
              <a:t>خدمة المحتوى</a:t>
            </a:r>
          </a:p>
          <a:p>
            <a:pPr marL="0" indent="0" algn="r" rtl="1">
              <a:buNone/>
              <a:defRPr/>
            </a:pPr>
            <a:endParaRPr lang="en-US" dirty="0"/>
          </a:p>
        </p:txBody>
      </p:sp>
      <p:sp>
        <p:nvSpPr>
          <p:cNvPr id="2" name="Title 1"/>
          <p:cNvSpPr>
            <a:spLocks noGrp="1"/>
          </p:cNvSpPr>
          <p:nvPr>
            <p:ph type="title"/>
          </p:nvPr>
        </p:nvSpPr>
        <p:spPr>
          <a:xfrm>
            <a:off x="4914900" y="1197338"/>
            <a:ext cx="7277100" cy="1183912"/>
          </a:xfrm>
          <a:solidFill>
            <a:srgbClr val="002060"/>
          </a:solidFill>
        </p:spPr>
        <p:txBody>
          <a:bodyPr/>
          <a:lstStyle/>
          <a:p>
            <a:r>
              <a:rPr lang="ar-SA" sz="4000" b="1" dirty="0">
                <a:solidFill>
                  <a:schemeClr val="bg1"/>
                </a:solidFill>
                <a:latin typeface="Arial" pitchFamily="34" charset="0"/>
                <a:cs typeface="Arial" pitchFamily="34" charset="0"/>
              </a:rPr>
              <a:t>الحضور الاستراتيجي على الإنترنت</a:t>
            </a:r>
            <a:endParaRPr lang="en-US" sz="4000" dirty="0">
              <a:solidFill>
                <a:schemeClr val="bg1"/>
              </a:solidFill>
            </a:endParaRPr>
          </a:p>
        </p:txBody>
      </p:sp>
    </p:spTree>
    <p:extLst>
      <p:ext uri="{BB962C8B-B14F-4D97-AF65-F5344CB8AC3E}">
        <p14:creationId xmlns:p14="http://schemas.microsoft.com/office/powerpoint/2010/main" val="2090474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9779" y="1606599"/>
            <a:ext cx="8349284" cy="4339650"/>
          </a:xfrm>
          <a:prstGeom prst="rect">
            <a:avLst/>
          </a:prstGeom>
        </p:spPr>
        <p:txBody>
          <a:bodyPr wrap="square">
            <a:spAutoFit/>
          </a:bodyPr>
          <a:lstStyle/>
          <a:p>
            <a:pPr algn="ctr" rtl="1"/>
            <a:endParaRPr lang="ar-LB" altLang="en-US" sz="2400" dirty="0">
              <a:solidFill>
                <a:srgbClr val="002060"/>
              </a:solidFill>
            </a:endParaRPr>
          </a:p>
          <a:p>
            <a:pPr algn="r" rtl="1"/>
            <a:r>
              <a:rPr lang="en-US" sz="2400" dirty="0">
                <a:solidFill>
                  <a:srgbClr val="002060"/>
                </a:solidFill>
              </a:rPr>
              <a:t>-</a:t>
            </a:r>
            <a:r>
              <a:rPr lang="ar-SY" sz="2800" dirty="0">
                <a:solidFill>
                  <a:srgbClr val="002060"/>
                </a:solidFill>
              </a:rPr>
              <a:t>أكثر الشبكات الاجتماعية شعبية</a:t>
            </a:r>
            <a:endParaRPr lang="en-US" sz="2800" dirty="0">
              <a:solidFill>
                <a:srgbClr val="002060"/>
              </a:solidFill>
            </a:endParaRPr>
          </a:p>
          <a:p>
            <a:pPr algn="r" rtl="1"/>
            <a:r>
              <a:rPr lang="ar-SY" sz="2800" dirty="0">
                <a:solidFill>
                  <a:srgbClr val="002060"/>
                </a:solidFill>
              </a:rPr>
              <a:t> </a:t>
            </a:r>
            <a:r>
              <a:rPr lang="en-US" sz="2800" dirty="0">
                <a:solidFill>
                  <a:srgbClr val="002060"/>
                </a:solidFill>
              </a:rPr>
              <a:t>-</a:t>
            </a:r>
            <a:r>
              <a:rPr lang="ar-SA" sz="2800" dirty="0">
                <a:solidFill>
                  <a:srgbClr val="002060"/>
                </a:solidFill>
              </a:rPr>
              <a:t>يُتيحُ إمكانيّة مُشاركة الصُّور، والرسائل النصِّية، ومقاطع الفيديو، بالإضافة إلى مُشاركة الحالة، والمشاعر</a:t>
            </a:r>
            <a:endParaRPr lang="en-US" sz="2800" dirty="0">
              <a:solidFill>
                <a:srgbClr val="002060"/>
              </a:solidFill>
            </a:endParaRPr>
          </a:p>
          <a:p>
            <a:pPr algn="r" rtl="1"/>
            <a:r>
              <a:rPr lang="en-US" sz="2800" dirty="0">
                <a:solidFill>
                  <a:srgbClr val="002060"/>
                </a:solidFill>
              </a:rPr>
              <a:t>-</a:t>
            </a:r>
            <a:r>
              <a:rPr lang="ar-SA" sz="2800" dirty="0">
                <a:solidFill>
                  <a:srgbClr val="002060"/>
                </a:solidFill>
              </a:rPr>
              <a:t>لا يُواجه المُستخدِم الجديد صُعوبة في فهمه، أو استخدامه حتى لو لم يكن تقنيّاً</a:t>
            </a:r>
            <a:endParaRPr lang="en-US" sz="2800" dirty="0">
              <a:solidFill>
                <a:srgbClr val="002060"/>
              </a:solidFill>
            </a:endParaRPr>
          </a:p>
          <a:p>
            <a:pPr marL="342900" indent="-342900" algn="r" rtl="1">
              <a:buFontTx/>
              <a:buChar char="-"/>
            </a:pPr>
            <a:r>
              <a:rPr lang="ar-LB" sz="2800" dirty="0">
                <a:solidFill>
                  <a:srgbClr val="002060"/>
                </a:solidFill>
              </a:rPr>
              <a:t>يتيح </a:t>
            </a:r>
            <a:r>
              <a:rPr lang="ar-SA" sz="2800" dirty="0">
                <a:solidFill>
                  <a:srgbClr val="002060"/>
                </a:solidFill>
              </a:rPr>
              <a:t>جَذْب المُستخدِمين من الأفراد، والشركات</a:t>
            </a:r>
            <a:endParaRPr lang="ar-LB" sz="2800" dirty="0">
              <a:solidFill>
                <a:srgbClr val="002060"/>
              </a:solidFill>
            </a:endParaRPr>
          </a:p>
          <a:p>
            <a:pPr marL="342900" indent="-342900" algn="r" rtl="1">
              <a:buFontTx/>
              <a:buChar char="-"/>
            </a:pPr>
            <a:r>
              <a:rPr lang="ar-SA" sz="2800" dirty="0">
                <a:solidFill>
                  <a:srgbClr val="002060"/>
                </a:solidFill>
              </a:rPr>
              <a:t>قدر</a:t>
            </a:r>
            <a:r>
              <a:rPr lang="ar-LB" sz="2800" dirty="0">
                <a:solidFill>
                  <a:srgbClr val="002060"/>
                </a:solidFill>
              </a:rPr>
              <a:t>ة </a:t>
            </a:r>
            <a:r>
              <a:rPr lang="ar-SA" sz="2800" dirty="0">
                <a:solidFill>
                  <a:srgbClr val="002060"/>
                </a:solidFill>
              </a:rPr>
              <a:t>على التفاعُل مع مواقع الويب، من خلال توفير تسجيل دخول واحد يكون فعّالاً عبر مَواقع مُتعدِّدة. </a:t>
            </a:r>
            <a:endParaRPr lang="ar-LB" sz="2800" dirty="0">
              <a:solidFill>
                <a:srgbClr val="002060"/>
              </a:solidFill>
            </a:endParaRPr>
          </a:p>
          <a:p>
            <a:pPr marL="342900" indent="-342900" algn="r" rtl="1">
              <a:buFontTx/>
              <a:buChar char="-"/>
            </a:pPr>
            <a:r>
              <a:rPr lang="ar-SA" sz="2800" dirty="0">
                <a:solidFill>
                  <a:srgbClr val="002060"/>
                </a:solidFill>
              </a:rPr>
              <a:t>يُتيح للمُستخدِمين إمكانيّة الوصول إلى الألعاب، وتشغيلها</a:t>
            </a:r>
            <a:r>
              <a:rPr lang="ar-LB" sz="2800" dirty="0">
                <a:solidFill>
                  <a:srgbClr val="002060"/>
                </a:solidFill>
              </a:rPr>
              <a:t>.</a:t>
            </a:r>
            <a:endParaRPr lang="en-US" altLang="en-US" sz="2800" dirty="0">
              <a:solidFill>
                <a:srgbClr val="002060"/>
              </a:solidFill>
            </a:endParaRPr>
          </a:p>
        </p:txBody>
      </p:sp>
      <p:sp>
        <p:nvSpPr>
          <p:cNvPr id="6" name="Title 1">
            <a:extLst>
              <a:ext uri="{FF2B5EF4-FFF2-40B4-BE49-F238E27FC236}">
                <a16:creationId xmlns:a16="http://schemas.microsoft.com/office/drawing/2014/main" id="{7C5C5686-B010-4835-8C0D-F55D81D2BD72}"/>
              </a:ext>
            </a:extLst>
          </p:cNvPr>
          <p:cNvSpPr>
            <a:spLocks noGrp="1"/>
          </p:cNvSpPr>
          <p:nvPr>
            <p:ph type="title"/>
          </p:nvPr>
        </p:nvSpPr>
        <p:spPr>
          <a:xfrm>
            <a:off x="5019675" y="911751"/>
            <a:ext cx="7172324" cy="840849"/>
          </a:xfrm>
          <a:solidFill>
            <a:srgbClr val="002060"/>
          </a:solidFill>
        </p:spPr>
        <p:txBody>
          <a:bodyPr/>
          <a:lstStyle/>
          <a:p>
            <a:r>
              <a:rPr lang="ar-SY" sz="4000" b="1" dirty="0">
                <a:solidFill>
                  <a:schemeClr val="bg1"/>
                </a:solidFill>
              </a:rPr>
              <a:t>الفيس بوك</a:t>
            </a:r>
            <a:endParaRPr lang="en-US" sz="4000" dirty="0">
              <a:solidFill>
                <a:schemeClr val="bg1"/>
              </a:solidFill>
            </a:endParaRPr>
          </a:p>
        </p:txBody>
      </p:sp>
      <p:pic>
        <p:nvPicPr>
          <p:cNvPr id="5" name="Picture 4">
            <a:extLst>
              <a:ext uri="{FF2B5EF4-FFF2-40B4-BE49-F238E27FC236}">
                <a16:creationId xmlns:a16="http://schemas.microsoft.com/office/drawing/2014/main" id="{285AFBD5-CA0D-4E31-9FBD-FD3B06EF0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37" y="2734002"/>
            <a:ext cx="2463466" cy="866775"/>
          </a:xfrm>
          <a:prstGeom prst="rect">
            <a:avLst/>
          </a:prstGeom>
        </p:spPr>
      </p:pic>
      <p:sp>
        <p:nvSpPr>
          <p:cNvPr id="7" name="Rectangle 6">
            <a:extLst>
              <a:ext uri="{FF2B5EF4-FFF2-40B4-BE49-F238E27FC236}">
                <a16:creationId xmlns:a16="http://schemas.microsoft.com/office/drawing/2014/main" id="{2C7B34A2-FD09-49C2-8830-532FA086FCF9}"/>
              </a:ext>
            </a:extLst>
          </p:cNvPr>
          <p:cNvSpPr/>
          <p:nvPr/>
        </p:nvSpPr>
        <p:spPr>
          <a:xfrm>
            <a:off x="277051" y="6335402"/>
            <a:ext cx="4493731" cy="261610"/>
          </a:xfrm>
          <a:prstGeom prst="rect">
            <a:avLst/>
          </a:prstGeom>
        </p:spPr>
        <p:txBody>
          <a:bodyPr wrap="square">
            <a:spAutoFit/>
          </a:bodyPr>
          <a:lstStyle/>
          <a:p>
            <a:r>
              <a:rPr lang="en-US" sz="1100" dirty="0"/>
              <a:t>https://bit.ly/37zWO7J</a:t>
            </a:r>
          </a:p>
        </p:txBody>
      </p:sp>
    </p:spTree>
    <p:extLst>
      <p:ext uri="{BB962C8B-B14F-4D97-AF65-F5344CB8AC3E}">
        <p14:creationId xmlns:p14="http://schemas.microsoft.com/office/powerpoint/2010/main" val="745480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2800350" y="1323975"/>
          <a:ext cx="6572251" cy="4362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Heart 10"/>
          <p:cNvSpPr/>
          <p:nvPr/>
        </p:nvSpPr>
        <p:spPr>
          <a:xfrm>
            <a:off x="5867400" y="5118100"/>
            <a:ext cx="533400" cy="698500"/>
          </a:xfrm>
          <a:prstGeom prst="hear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b="1" dirty="0">
              <a:solidFill>
                <a:prstClr val="white"/>
              </a:solidFill>
            </a:endParaRPr>
          </a:p>
        </p:txBody>
      </p:sp>
      <p:pic>
        <p:nvPicPr>
          <p:cNvPr id="10244" name="Picture 8" descr="2114874155_b660780928.jpg"/>
          <p:cNvPicPr>
            <a:picLocks noChangeAspect="1"/>
          </p:cNvPicPr>
          <p:nvPr/>
        </p:nvPicPr>
        <p:blipFill>
          <a:blip r:embed="rId8"/>
          <a:srcRect/>
          <a:stretch>
            <a:fillRect/>
          </a:stretch>
        </p:blipFill>
        <p:spPr bwMode="auto">
          <a:xfrm>
            <a:off x="8984974" y="4585976"/>
            <a:ext cx="1896097" cy="1896097"/>
          </a:xfrm>
          <a:prstGeom prst="rect">
            <a:avLst/>
          </a:prstGeom>
          <a:noFill/>
          <a:ln w="9525">
            <a:noFill/>
            <a:miter lim="800000"/>
            <a:headEnd/>
            <a:tailEnd/>
          </a:ln>
        </p:spPr>
      </p:pic>
      <p:sp>
        <p:nvSpPr>
          <p:cNvPr id="2" name="Rectangle 1"/>
          <p:cNvSpPr/>
          <p:nvPr/>
        </p:nvSpPr>
        <p:spPr>
          <a:xfrm>
            <a:off x="4195573" y="785812"/>
            <a:ext cx="3781805" cy="584775"/>
          </a:xfrm>
          <a:prstGeom prst="rect">
            <a:avLst/>
          </a:prstGeom>
        </p:spPr>
        <p:txBody>
          <a:bodyPr wrap="none">
            <a:spAutoFit/>
          </a:bodyPr>
          <a:lstStyle/>
          <a:p>
            <a:pPr algn="ctr" rtl="1"/>
            <a:r>
              <a:rPr lang="ar-LB" altLang="en-US" sz="3200" b="1" dirty="0">
                <a:solidFill>
                  <a:srgbClr val="002060"/>
                </a:solidFill>
              </a:rPr>
              <a:t>سل</a:t>
            </a:r>
            <a:r>
              <a:rPr lang="ar-SA" altLang="en-US" sz="3200" b="1" dirty="0">
                <a:solidFill>
                  <a:srgbClr val="002060"/>
                </a:solidFill>
              </a:rPr>
              <a:t>َ</a:t>
            </a:r>
            <a:r>
              <a:rPr lang="ar-LB" altLang="en-US" sz="3200" b="1" dirty="0">
                <a:solidFill>
                  <a:srgbClr val="002060"/>
                </a:solidFill>
              </a:rPr>
              <a:t>م الحب على الفيس بوك </a:t>
            </a:r>
            <a:endParaRPr lang="en-US" altLang="en-US" sz="3200" b="1" dirty="0">
              <a:solidFill>
                <a:srgbClr val="002060"/>
              </a:solidFill>
            </a:endParaRPr>
          </a:p>
        </p:txBody>
      </p:sp>
    </p:spTree>
    <p:extLst>
      <p:ext uri="{BB962C8B-B14F-4D97-AF65-F5344CB8AC3E}">
        <p14:creationId xmlns:p14="http://schemas.microsoft.com/office/powerpoint/2010/main" val="545169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8"/>
          <p:cNvSpPr txBox="1">
            <a:spLocks noChangeArrowheads="1"/>
          </p:cNvSpPr>
          <p:nvPr/>
        </p:nvSpPr>
        <p:spPr bwMode="auto">
          <a:xfrm>
            <a:off x="1524000" y="6554788"/>
            <a:ext cx="9144000" cy="246062"/>
          </a:xfrm>
          <a:prstGeom prst="rect">
            <a:avLst/>
          </a:prstGeom>
          <a:noFill/>
          <a:ln w="9525">
            <a:noFill/>
            <a:miter lim="800000"/>
            <a:headEnd/>
            <a:tailEnd/>
          </a:ln>
        </p:spPr>
        <p:txBody>
          <a:bodyPr>
            <a:spAutoFit/>
          </a:bodyPr>
          <a:lstStyle/>
          <a:p>
            <a:pPr algn="ctr"/>
            <a:r>
              <a:rPr lang="en-US" altLang="en-US" sz="1000">
                <a:solidFill>
                  <a:srgbClr val="FFFFFF"/>
                </a:solidFill>
                <a:latin typeface="Myriad Pro"/>
              </a:rPr>
              <a:t>FRIENDING THE FINISH LINE:  SOCIAL MEDIA NONPROFIT BEST PRACTICES </a:t>
            </a:r>
          </a:p>
        </p:txBody>
      </p:sp>
      <p:pic>
        <p:nvPicPr>
          <p:cNvPr id="11268" name="Picture 12" descr="minneapolis.png"/>
          <p:cNvPicPr>
            <a:picLocks noChangeAspect="1"/>
          </p:cNvPicPr>
          <p:nvPr/>
        </p:nvPicPr>
        <p:blipFill>
          <a:blip r:embed="rId3"/>
          <a:srcRect/>
          <a:stretch>
            <a:fillRect/>
          </a:stretch>
        </p:blipFill>
        <p:spPr bwMode="auto">
          <a:xfrm>
            <a:off x="3276218" y="1449388"/>
            <a:ext cx="6636564" cy="4193355"/>
          </a:xfrm>
          <a:prstGeom prst="rect">
            <a:avLst/>
          </a:prstGeom>
          <a:noFill/>
          <a:ln w="9525">
            <a:noFill/>
            <a:miter lim="800000"/>
            <a:headEnd/>
            <a:tailEnd/>
          </a:ln>
        </p:spPr>
      </p:pic>
      <p:sp>
        <p:nvSpPr>
          <p:cNvPr id="14" name="Oval 13"/>
          <p:cNvSpPr/>
          <p:nvPr/>
        </p:nvSpPr>
        <p:spPr>
          <a:xfrm>
            <a:off x="6019800" y="1155700"/>
            <a:ext cx="787400" cy="46990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Rectangle 1"/>
          <p:cNvSpPr/>
          <p:nvPr/>
        </p:nvSpPr>
        <p:spPr>
          <a:xfrm>
            <a:off x="8439168" y="405370"/>
            <a:ext cx="2613216" cy="523220"/>
          </a:xfrm>
          <a:prstGeom prst="rect">
            <a:avLst/>
          </a:prstGeom>
        </p:spPr>
        <p:txBody>
          <a:bodyPr wrap="none">
            <a:spAutoFit/>
          </a:bodyPr>
          <a:lstStyle/>
          <a:p>
            <a:pPr algn="ctr" rtl="1"/>
            <a:r>
              <a:rPr lang="ar-SA" altLang="en-US" sz="2800" b="1" dirty="0">
                <a:solidFill>
                  <a:srgbClr val="002060"/>
                </a:solidFill>
              </a:rPr>
              <a:t>احصل</a:t>
            </a:r>
            <a:r>
              <a:rPr lang="ar-LB" altLang="en-US" sz="2800" b="1" dirty="0">
                <a:solidFill>
                  <a:srgbClr val="002060"/>
                </a:solidFill>
              </a:rPr>
              <a:t>وا</a:t>
            </a:r>
            <a:r>
              <a:rPr lang="ar-SA" altLang="en-US" sz="2800" b="1" dirty="0">
                <a:solidFill>
                  <a:srgbClr val="002060"/>
                </a:solidFill>
              </a:rPr>
              <a:t> على ال</a:t>
            </a:r>
            <a:r>
              <a:rPr lang="ar-LB" altLang="en-US" sz="2800" b="1" dirty="0">
                <a:solidFill>
                  <a:srgbClr val="002060"/>
                </a:solidFill>
              </a:rPr>
              <a:t>إ</a:t>
            </a:r>
            <a:r>
              <a:rPr lang="ar-SA" altLang="en-US" sz="2800" b="1" dirty="0">
                <a:solidFill>
                  <a:srgbClr val="002060"/>
                </a:solidFill>
              </a:rPr>
              <a:t>هتمام</a:t>
            </a:r>
            <a:endParaRPr lang="en-US" altLang="en-US" sz="2800" b="1" dirty="0">
              <a:solidFill>
                <a:srgbClr val="002060"/>
              </a:solidFill>
            </a:endParaRPr>
          </a:p>
        </p:txBody>
      </p:sp>
    </p:spTree>
    <p:extLst>
      <p:ext uri="{BB962C8B-B14F-4D97-AF65-F5344CB8AC3E}">
        <p14:creationId xmlns:p14="http://schemas.microsoft.com/office/powerpoint/2010/main" val="66877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3"/>
          <p:cNvSpPr txBox="1">
            <a:spLocks noChangeArrowheads="1"/>
          </p:cNvSpPr>
          <p:nvPr/>
        </p:nvSpPr>
        <p:spPr bwMode="auto">
          <a:xfrm>
            <a:off x="8534400" y="1666875"/>
            <a:ext cx="3743325" cy="4124206"/>
          </a:xfrm>
          <a:prstGeom prst="rect">
            <a:avLst/>
          </a:prstGeom>
          <a:solidFill>
            <a:srgbClr val="002060"/>
          </a:solidFill>
          <a:ln w="9525">
            <a:noFill/>
            <a:miter lim="800000"/>
            <a:headEnd/>
            <a:tailEnd/>
          </a:ln>
        </p:spPr>
        <p:txBody>
          <a:bodyPr wrap="square">
            <a:spAutoFit/>
          </a:bodyPr>
          <a:lstStyle/>
          <a:p>
            <a:pPr algn="r" rtl="1"/>
            <a:r>
              <a:rPr lang="ar-SA" altLang="en-US" sz="4000" b="1" dirty="0">
                <a:solidFill>
                  <a:schemeClr val="bg1"/>
                </a:solidFill>
              </a:rPr>
              <a:t>احصل</a:t>
            </a:r>
            <a:r>
              <a:rPr lang="ar-LB" altLang="en-US" sz="4000" b="1" dirty="0">
                <a:solidFill>
                  <a:schemeClr val="bg1"/>
                </a:solidFill>
              </a:rPr>
              <a:t>وا</a:t>
            </a:r>
            <a:r>
              <a:rPr lang="ar-SA" altLang="en-US" sz="4000" b="1" dirty="0">
                <a:solidFill>
                  <a:schemeClr val="bg1"/>
                </a:solidFill>
              </a:rPr>
              <a:t> على ا</a:t>
            </a:r>
            <a:r>
              <a:rPr lang="ar-LB" altLang="en-US" sz="4000" b="1" dirty="0">
                <a:solidFill>
                  <a:schemeClr val="bg1"/>
                </a:solidFill>
              </a:rPr>
              <a:t>لإ</a:t>
            </a:r>
            <a:r>
              <a:rPr lang="ar-SA" altLang="en-US" sz="4000" b="1" dirty="0">
                <a:solidFill>
                  <a:schemeClr val="bg1"/>
                </a:solidFill>
              </a:rPr>
              <a:t>هتمام: ق</a:t>
            </a:r>
            <a:r>
              <a:rPr lang="ar-LB" altLang="en-US" sz="4000" b="1" dirty="0">
                <a:solidFill>
                  <a:schemeClr val="bg1"/>
                </a:solidFill>
              </a:rPr>
              <a:t>و</a:t>
            </a:r>
            <a:r>
              <a:rPr lang="ar-SA" altLang="en-US" sz="4000" b="1" dirty="0">
                <a:solidFill>
                  <a:schemeClr val="bg1"/>
                </a:solidFill>
              </a:rPr>
              <a:t>م</a:t>
            </a:r>
            <a:r>
              <a:rPr lang="ar-LB" altLang="en-US" sz="4000" b="1" dirty="0" err="1">
                <a:solidFill>
                  <a:schemeClr val="bg1"/>
                </a:solidFill>
              </a:rPr>
              <a:t>وا</a:t>
            </a:r>
            <a:r>
              <a:rPr lang="ar-SA" altLang="en-US" sz="4000" b="1" dirty="0">
                <a:solidFill>
                  <a:schemeClr val="bg1"/>
                </a:solidFill>
              </a:rPr>
              <a:t> بترويج  الفيس بوك على قنوات أخرى - رسائل المحمول النصية </a:t>
            </a:r>
            <a:endParaRPr lang="en-US" altLang="en-US" sz="4000" b="1" dirty="0">
              <a:solidFill>
                <a:schemeClr val="bg1"/>
              </a:solidFill>
            </a:endParaRPr>
          </a:p>
          <a:p>
            <a:pPr algn="r" rtl="1"/>
            <a:endParaRPr lang="en-US" altLang="en-US" sz="2200" b="1" dirty="0">
              <a:solidFill>
                <a:srgbClr val="000000"/>
              </a:solidFill>
              <a:latin typeface="Myriad Pro"/>
            </a:endParaRPr>
          </a:p>
        </p:txBody>
      </p:sp>
      <p:sp>
        <p:nvSpPr>
          <p:cNvPr id="14339" name="TextBox 8"/>
          <p:cNvSpPr txBox="1">
            <a:spLocks noChangeArrowheads="1"/>
          </p:cNvSpPr>
          <p:nvPr/>
        </p:nvSpPr>
        <p:spPr bwMode="auto">
          <a:xfrm>
            <a:off x="1524000" y="6554788"/>
            <a:ext cx="9144000" cy="246062"/>
          </a:xfrm>
          <a:prstGeom prst="rect">
            <a:avLst/>
          </a:prstGeom>
          <a:noFill/>
          <a:ln w="9525">
            <a:noFill/>
            <a:miter lim="800000"/>
            <a:headEnd/>
            <a:tailEnd/>
          </a:ln>
        </p:spPr>
        <p:txBody>
          <a:bodyPr>
            <a:spAutoFit/>
          </a:bodyPr>
          <a:lstStyle/>
          <a:p>
            <a:pPr algn="ctr"/>
            <a:r>
              <a:rPr lang="en-US" altLang="en-US" sz="1000">
                <a:solidFill>
                  <a:srgbClr val="FFFFFF"/>
                </a:solidFill>
                <a:latin typeface="Myriad Pro"/>
              </a:rPr>
              <a:t>FRIENDING THE FINISH LINE:  SOCIAL MEDIA NONPROFIT BEST PRACTICES </a:t>
            </a:r>
          </a:p>
        </p:txBody>
      </p:sp>
      <p:pic>
        <p:nvPicPr>
          <p:cNvPr id="14340" name="Picture 3" descr="likethistemplate.png"/>
          <p:cNvPicPr>
            <a:picLocks noChangeAspect="1"/>
          </p:cNvPicPr>
          <p:nvPr/>
        </p:nvPicPr>
        <p:blipFill>
          <a:blip r:embed="rId3"/>
          <a:srcRect/>
          <a:stretch>
            <a:fillRect/>
          </a:stretch>
        </p:blipFill>
        <p:spPr bwMode="auto">
          <a:xfrm>
            <a:off x="1781175" y="1558925"/>
            <a:ext cx="6400800" cy="4508500"/>
          </a:xfrm>
          <a:prstGeom prst="rect">
            <a:avLst/>
          </a:prstGeom>
          <a:noFill/>
          <a:ln w="9525">
            <a:noFill/>
            <a:miter lim="800000"/>
            <a:headEnd/>
            <a:tailEnd/>
          </a:ln>
        </p:spPr>
      </p:pic>
    </p:spTree>
    <p:extLst>
      <p:ext uri="{BB962C8B-B14F-4D97-AF65-F5344CB8AC3E}">
        <p14:creationId xmlns:p14="http://schemas.microsoft.com/office/powerpoint/2010/main" val="2181604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3"/>
          <p:cNvSpPr txBox="1">
            <a:spLocks noChangeArrowheads="1"/>
          </p:cNvSpPr>
          <p:nvPr/>
        </p:nvSpPr>
        <p:spPr bwMode="auto">
          <a:xfrm>
            <a:off x="8382000" y="2151727"/>
            <a:ext cx="3657598" cy="2554545"/>
          </a:xfrm>
          <a:prstGeom prst="rect">
            <a:avLst/>
          </a:prstGeom>
          <a:solidFill>
            <a:srgbClr val="002060"/>
          </a:solidFill>
          <a:ln w="9525">
            <a:noFill/>
            <a:miter lim="800000"/>
            <a:headEnd/>
            <a:tailEnd/>
          </a:ln>
        </p:spPr>
        <p:txBody>
          <a:bodyPr wrap="square">
            <a:spAutoFit/>
          </a:bodyPr>
          <a:lstStyle/>
          <a:p>
            <a:pPr algn="r" rtl="1"/>
            <a:r>
              <a:rPr lang="ar-LB" altLang="en-US" sz="4000" b="1" dirty="0">
                <a:solidFill>
                  <a:schemeClr val="bg1"/>
                </a:solidFill>
              </a:rPr>
              <a:t>الاهتمام: قوموا بترويج الفيس بوك على قنوات أخرى – خارج</a:t>
            </a:r>
            <a:r>
              <a:rPr lang="ar-SA" altLang="en-US" sz="4000" b="1" dirty="0">
                <a:solidFill>
                  <a:schemeClr val="bg1"/>
                </a:solidFill>
              </a:rPr>
              <a:t> نطاق</a:t>
            </a:r>
            <a:r>
              <a:rPr lang="ar-LB" altLang="en-US" sz="4000" b="1" dirty="0">
                <a:solidFill>
                  <a:schemeClr val="bg1"/>
                </a:solidFill>
              </a:rPr>
              <a:t> الانترنت </a:t>
            </a:r>
            <a:endParaRPr lang="en-US" altLang="en-US" sz="4000" b="1" dirty="0">
              <a:solidFill>
                <a:schemeClr val="bg1"/>
              </a:solidFill>
            </a:endParaRPr>
          </a:p>
        </p:txBody>
      </p:sp>
      <p:pic>
        <p:nvPicPr>
          <p:cNvPr id="15363" name="Picture 1" descr="4580451426_01afb6b5d2_o.jpg"/>
          <p:cNvPicPr>
            <a:picLocks noChangeAspect="1"/>
          </p:cNvPicPr>
          <p:nvPr/>
        </p:nvPicPr>
        <p:blipFill>
          <a:blip r:embed="rId3"/>
          <a:srcRect/>
          <a:stretch>
            <a:fillRect/>
          </a:stretch>
        </p:blipFill>
        <p:spPr bwMode="auto">
          <a:xfrm>
            <a:off x="892175" y="1762125"/>
            <a:ext cx="6445250" cy="4324350"/>
          </a:xfrm>
          <a:prstGeom prst="rect">
            <a:avLst/>
          </a:prstGeom>
          <a:noFill/>
          <a:ln w="9525">
            <a:noFill/>
            <a:miter lim="800000"/>
            <a:headEnd/>
            <a:tailEnd/>
          </a:ln>
        </p:spPr>
      </p:pic>
    </p:spTree>
    <p:extLst>
      <p:ext uri="{BB962C8B-B14F-4D97-AF65-F5344CB8AC3E}">
        <p14:creationId xmlns:p14="http://schemas.microsoft.com/office/powerpoint/2010/main" val="3414696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8"/>
          <p:cNvSpPr txBox="1">
            <a:spLocks noChangeArrowheads="1"/>
          </p:cNvSpPr>
          <p:nvPr/>
        </p:nvSpPr>
        <p:spPr bwMode="auto">
          <a:xfrm>
            <a:off x="1524000" y="6554788"/>
            <a:ext cx="9144000" cy="246062"/>
          </a:xfrm>
          <a:prstGeom prst="rect">
            <a:avLst/>
          </a:prstGeom>
          <a:noFill/>
          <a:ln w="9525">
            <a:noFill/>
            <a:miter lim="800000"/>
            <a:headEnd/>
            <a:tailEnd/>
          </a:ln>
        </p:spPr>
        <p:txBody>
          <a:bodyPr>
            <a:spAutoFit/>
          </a:bodyPr>
          <a:lstStyle/>
          <a:p>
            <a:pPr algn="ctr"/>
            <a:r>
              <a:rPr lang="en-US" altLang="en-US" sz="1000">
                <a:solidFill>
                  <a:srgbClr val="FFFFFF"/>
                </a:solidFill>
                <a:latin typeface="Myriad Pro"/>
              </a:rPr>
              <a:t>FRIENDING THE FINISH LINE:  SOCIAL MEDIA NONPROFIT BEST PRACTICES </a:t>
            </a:r>
          </a:p>
        </p:txBody>
      </p:sp>
      <p:pic>
        <p:nvPicPr>
          <p:cNvPr id="17411" name="Picture 6" descr="ad testing.png"/>
          <p:cNvPicPr>
            <a:picLocks noChangeAspect="1"/>
          </p:cNvPicPr>
          <p:nvPr/>
        </p:nvPicPr>
        <p:blipFill>
          <a:blip r:embed="rId3"/>
          <a:srcRect/>
          <a:stretch>
            <a:fillRect/>
          </a:stretch>
        </p:blipFill>
        <p:spPr bwMode="auto">
          <a:xfrm>
            <a:off x="-76200" y="1566863"/>
            <a:ext cx="3200400" cy="1862137"/>
          </a:xfrm>
          <a:prstGeom prst="rect">
            <a:avLst/>
          </a:prstGeom>
          <a:noFill/>
          <a:ln w="9525">
            <a:noFill/>
            <a:miter lim="800000"/>
            <a:headEnd/>
            <a:tailEnd/>
          </a:ln>
        </p:spPr>
      </p:pic>
      <p:pic>
        <p:nvPicPr>
          <p:cNvPr id="17412" name="Picture 7" descr="ad testing 2.png"/>
          <p:cNvPicPr>
            <a:picLocks noChangeAspect="1"/>
          </p:cNvPicPr>
          <p:nvPr/>
        </p:nvPicPr>
        <p:blipFill>
          <a:blip r:embed="rId4"/>
          <a:srcRect/>
          <a:stretch>
            <a:fillRect/>
          </a:stretch>
        </p:blipFill>
        <p:spPr bwMode="auto">
          <a:xfrm>
            <a:off x="247650" y="3667125"/>
            <a:ext cx="2876550" cy="1976437"/>
          </a:xfrm>
          <a:prstGeom prst="rect">
            <a:avLst/>
          </a:prstGeom>
          <a:noFill/>
          <a:ln w="9525">
            <a:noFill/>
            <a:miter lim="800000"/>
            <a:headEnd/>
            <a:tailEnd/>
          </a:ln>
        </p:spPr>
      </p:pic>
      <p:sp>
        <p:nvSpPr>
          <p:cNvPr id="17413" name="Rectangle 8"/>
          <p:cNvSpPr>
            <a:spLocks noChangeArrowheads="1"/>
          </p:cNvSpPr>
          <p:nvPr/>
        </p:nvSpPr>
        <p:spPr bwMode="auto">
          <a:xfrm>
            <a:off x="3373439" y="2682855"/>
            <a:ext cx="6465887" cy="2277547"/>
          </a:xfrm>
          <a:prstGeom prst="rect">
            <a:avLst/>
          </a:prstGeom>
          <a:noFill/>
          <a:ln w="9525">
            <a:noFill/>
            <a:miter lim="800000"/>
            <a:headEnd/>
            <a:tailEnd/>
          </a:ln>
        </p:spPr>
        <p:txBody>
          <a:bodyPr>
            <a:spAutoFit/>
          </a:bodyPr>
          <a:lstStyle/>
          <a:p>
            <a:pPr marL="457200" indent="-457200" algn="r" rtl="1">
              <a:spcAft>
                <a:spcPts val="1200"/>
              </a:spcAft>
              <a:buFont typeface="Wingdings" pitchFamily="2" charset="2"/>
              <a:buChar char="§"/>
            </a:pPr>
            <a:r>
              <a:rPr lang="ar-LB" altLang="en-US" sz="2800" dirty="0">
                <a:solidFill>
                  <a:srgbClr val="002060"/>
                </a:solidFill>
              </a:rPr>
              <a:t>"اعجاب" بصفحتنا على الفيس بوك</a:t>
            </a:r>
          </a:p>
          <a:p>
            <a:pPr marL="457200" indent="-457200" algn="r" rtl="1">
              <a:spcAft>
                <a:spcPts val="1200"/>
              </a:spcAft>
              <a:buFont typeface="Wingdings" pitchFamily="2" charset="2"/>
              <a:buChar char="§"/>
            </a:pPr>
            <a:r>
              <a:rPr lang="ar-LB" altLang="en-US" sz="2800" dirty="0">
                <a:solidFill>
                  <a:srgbClr val="002060"/>
                </a:solidFill>
              </a:rPr>
              <a:t>الترويج للأحداث </a:t>
            </a:r>
          </a:p>
          <a:p>
            <a:pPr marL="457200" indent="-457200" algn="r" rtl="1">
              <a:spcAft>
                <a:spcPts val="1200"/>
              </a:spcAft>
              <a:buFont typeface="Wingdings" pitchFamily="2" charset="2"/>
              <a:buChar char="§"/>
            </a:pPr>
            <a:r>
              <a:rPr lang="ar-LB" altLang="en-US" sz="2800" dirty="0">
                <a:solidFill>
                  <a:srgbClr val="002060"/>
                </a:solidFill>
              </a:rPr>
              <a:t>تشجيع وضع العرائض على الانترنت </a:t>
            </a:r>
          </a:p>
          <a:p>
            <a:pPr marL="457200" indent="-457200" algn="r" rtl="1">
              <a:spcAft>
                <a:spcPts val="1200"/>
              </a:spcAft>
              <a:buFont typeface="Wingdings" pitchFamily="2" charset="2"/>
              <a:buChar char="§"/>
            </a:pPr>
            <a:r>
              <a:rPr lang="ar-LB" altLang="en-US" sz="2800" dirty="0">
                <a:solidFill>
                  <a:srgbClr val="002060"/>
                </a:solidFill>
              </a:rPr>
              <a:t>أخرى</a:t>
            </a:r>
          </a:p>
        </p:txBody>
      </p:sp>
      <p:sp>
        <p:nvSpPr>
          <p:cNvPr id="17414" name="TextBox 9"/>
          <p:cNvSpPr txBox="1">
            <a:spLocks noChangeArrowheads="1"/>
          </p:cNvSpPr>
          <p:nvPr/>
        </p:nvSpPr>
        <p:spPr bwMode="auto">
          <a:xfrm>
            <a:off x="5019675" y="903803"/>
            <a:ext cx="7172325" cy="1323439"/>
          </a:xfrm>
          <a:prstGeom prst="rect">
            <a:avLst/>
          </a:prstGeom>
          <a:solidFill>
            <a:srgbClr val="002060"/>
          </a:solidFill>
          <a:ln w="9525">
            <a:noFill/>
            <a:miter lim="800000"/>
            <a:headEnd/>
            <a:tailEnd/>
          </a:ln>
        </p:spPr>
        <p:txBody>
          <a:bodyPr wrap="square">
            <a:spAutoFit/>
          </a:bodyPr>
          <a:lstStyle/>
          <a:p>
            <a:pPr algn="r" rtl="1"/>
            <a:r>
              <a:rPr lang="ar-LB" altLang="en-US" sz="4000" b="1" dirty="0">
                <a:solidFill>
                  <a:schemeClr val="bg1"/>
                </a:solidFill>
              </a:rPr>
              <a:t>الحصول على الاهتمام: إعلانات الفيس بوك </a:t>
            </a:r>
            <a:endParaRPr lang="en-US" altLang="en-US" sz="4000" b="1" dirty="0">
              <a:solidFill>
                <a:schemeClr val="bg1"/>
              </a:solidFill>
            </a:endParaRPr>
          </a:p>
        </p:txBody>
      </p:sp>
    </p:spTree>
    <p:extLst>
      <p:ext uri="{BB962C8B-B14F-4D97-AF65-F5344CB8AC3E}">
        <p14:creationId xmlns:p14="http://schemas.microsoft.com/office/powerpoint/2010/main" val="2219561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ke button.png"/>
          <p:cNvPicPr>
            <a:picLocks noChangeAspect="1"/>
          </p:cNvPicPr>
          <p:nvPr/>
        </p:nvPicPr>
        <p:blipFill>
          <a:blip r:embed="rId3"/>
          <a:srcRect/>
          <a:stretch>
            <a:fillRect/>
          </a:stretch>
        </p:blipFill>
        <p:spPr bwMode="auto">
          <a:xfrm>
            <a:off x="152401" y="1345506"/>
            <a:ext cx="1438274" cy="1246235"/>
          </a:xfrm>
          <a:prstGeom prst="rect">
            <a:avLst/>
          </a:prstGeom>
          <a:noFill/>
          <a:ln w="9525">
            <a:noFill/>
            <a:miter lim="800000"/>
            <a:headEnd/>
            <a:tailEnd/>
          </a:ln>
        </p:spPr>
      </p:pic>
      <p:pic>
        <p:nvPicPr>
          <p:cNvPr id="9" name="Picture 8" descr="comments fans.png"/>
          <p:cNvPicPr>
            <a:picLocks noChangeAspect="1"/>
          </p:cNvPicPr>
          <p:nvPr/>
        </p:nvPicPr>
        <p:blipFill>
          <a:blip r:embed="rId4"/>
          <a:srcRect/>
          <a:stretch>
            <a:fillRect/>
          </a:stretch>
        </p:blipFill>
        <p:spPr bwMode="auto">
          <a:xfrm>
            <a:off x="214313" y="2724620"/>
            <a:ext cx="1314450" cy="285750"/>
          </a:xfrm>
          <a:prstGeom prst="rect">
            <a:avLst/>
          </a:prstGeom>
          <a:noFill/>
          <a:ln w="9525">
            <a:noFill/>
            <a:miter lim="800000"/>
            <a:headEnd/>
            <a:tailEnd/>
          </a:ln>
        </p:spPr>
      </p:pic>
      <p:pic>
        <p:nvPicPr>
          <p:cNvPr id="12" name="Picture 11" descr="chair loyality.png"/>
          <p:cNvPicPr>
            <a:picLocks noChangeAspect="1"/>
          </p:cNvPicPr>
          <p:nvPr/>
        </p:nvPicPr>
        <p:blipFill>
          <a:blip r:embed="rId5"/>
          <a:srcRect/>
          <a:stretch>
            <a:fillRect/>
          </a:stretch>
        </p:blipFill>
        <p:spPr bwMode="auto">
          <a:xfrm>
            <a:off x="1590675" y="1219200"/>
            <a:ext cx="3298825" cy="2209800"/>
          </a:xfrm>
          <a:prstGeom prst="rect">
            <a:avLst/>
          </a:prstGeom>
          <a:noFill/>
          <a:ln w="9525">
            <a:noFill/>
            <a:miter lim="800000"/>
            <a:headEnd/>
            <a:tailEnd/>
          </a:ln>
        </p:spPr>
      </p:pic>
      <p:pic>
        <p:nvPicPr>
          <p:cNvPr id="13" name="Picture 12" descr="bike night buzz.png"/>
          <p:cNvPicPr>
            <a:picLocks noChangeAspect="1"/>
          </p:cNvPicPr>
          <p:nvPr/>
        </p:nvPicPr>
        <p:blipFill>
          <a:blip r:embed="rId6"/>
          <a:srcRect/>
          <a:stretch>
            <a:fillRect/>
          </a:stretch>
        </p:blipFill>
        <p:spPr bwMode="auto">
          <a:xfrm>
            <a:off x="7483474" y="1525427"/>
            <a:ext cx="4556125" cy="2914650"/>
          </a:xfrm>
          <a:prstGeom prst="rect">
            <a:avLst/>
          </a:prstGeom>
          <a:noFill/>
          <a:ln w="9525">
            <a:noFill/>
            <a:miter lim="800000"/>
            <a:headEnd/>
            <a:tailEnd/>
          </a:ln>
        </p:spPr>
      </p:pic>
      <p:sp>
        <p:nvSpPr>
          <p:cNvPr id="18441" name="TextBox 13"/>
          <p:cNvSpPr txBox="1">
            <a:spLocks noChangeArrowheads="1"/>
          </p:cNvSpPr>
          <p:nvPr/>
        </p:nvSpPr>
        <p:spPr bwMode="auto">
          <a:xfrm>
            <a:off x="6162675" y="125413"/>
            <a:ext cx="5876924" cy="1138773"/>
          </a:xfrm>
          <a:prstGeom prst="rect">
            <a:avLst/>
          </a:prstGeom>
          <a:solidFill>
            <a:srgbClr val="002060"/>
          </a:solidFill>
          <a:ln w="9525">
            <a:noFill/>
            <a:miter lim="800000"/>
            <a:headEnd/>
            <a:tailEnd/>
          </a:ln>
        </p:spPr>
        <p:txBody>
          <a:bodyPr wrap="square">
            <a:spAutoFit/>
          </a:bodyPr>
          <a:lstStyle/>
          <a:p>
            <a:pPr algn="r" rtl="1"/>
            <a:r>
              <a:rPr lang="ar-LB" altLang="en-US" sz="4000" b="1" dirty="0">
                <a:solidFill>
                  <a:schemeClr val="bg1"/>
                </a:solidFill>
              </a:rPr>
              <a:t>المشاركة</a:t>
            </a:r>
            <a:r>
              <a:rPr lang="ar-LB" altLang="en-US" sz="4000" b="1" dirty="0">
                <a:solidFill>
                  <a:srgbClr val="FFFF00"/>
                </a:solidFill>
              </a:rPr>
              <a:t> </a:t>
            </a:r>
            <a:endParaRPr lang="en-US" altLang="en-US" sz="4000" b="1" dirty="0">
              <a:solidFill>
                <a:srgbClr val="FFFF00"/>
              </a:solidFill>
            </a:endParaRPr>
          </a:p>
          <a:p>
            <a:endParaRPr lang="en-US" altLang="en-US" sz="2800" b="1" dirty="0">
              <a:solidFill>
                <a:srgbClr val="404040"/>
              </a:solidFill>
            </a:endParaRPr>
          </a:p>
        </p:txBody>
      </p:sp>
      <p:sp>
        <p:nvSpPr>
          <p:cNvPr id="14" name="TextBox 7">
            <a:extLst>
              <a:ext uri="{FF2B5EF4-FFF2-40B4-BE49-F238E27FC236}">
                <a16:creationId xmlns:a16="http://schemas.microsoft.com/office/drawing/2014/main" id="{6E3D88EC-8A21-4F74-B478-9F0F1F4FC1C3}"/>
              </a:ext>
            </a:extLst>
          </p:cNvPr>
          <p:cNvSpPr txBox="1">
            <a:spLocks noChangeArrowheads="1"/>
          </p:cNvSpPr>
          <p:nvPr/>
        </p:nvSpPr>
        <p:spPr bwMode="auto">
          <a:xfrm>
            <a:off x="714376" y="3900820"/>
            <a:ext cx="7000874" cy="1815882"/>
          </a:xfrm>
          <a:prstGeom prst="rect">
            <a:avLst/>
          </a:prstGeom>
          <a:noFill/>
          <a:ln w="9525">
            <a:noFill/>
            <a:miter lim="800000"/>
            <a:headEnd/>
            <a:tailEnd/>
          </a:ln>
        </p:spPr>
        <p:txBody>
          <a:bodyPr wrap="square">
            <a:spAutoFit/>
          </a:bodyPr>
          <a:lstStyle/>
          <a:p>
            <a:pPr marL="342900" indent="-342900" algn="r" rtl="1">
              <a:buFont typeface="Arial" pitchFamily="34" charset="0"/>
              <a:buChar char="•"/>
            </a:pPr>
            <a:r>
              <a:rPr lang="ar-LB" altLang="en-US" sz="2800" dirty="0">
                <a:solidFill>
                  <a:srgbClr val="002060"/>
                </a:solidFill>
              </a:rPr>
              <a:t>اصبحوا خبراء في بدء المحادثات </a:t>
            </a:r>
          </a:p>
          <a:p>
            <a:pPr marL="342900" indent="-342900" algn="r" rtl="1">
              <a:buFont typeface="Arial" pitchFamily="34" charset="0"/>
              <a:buChar char="•"/>
            </a:pPr>
            <a:r>
              <a:rPr lang="ar-LB" altLang="en-US" sz="2800" dirty="0">
                <a:solidFill>
                  <a:srgbClr val="002060"/>
                </a:solidFill>
              </a:rPr>
              <a:t>اطرحوا انواعا مختلفة من الأسئلة </a:t>
            </a:r>
          </a:p>
          <a:p>
            <a:pPr marL="342900" indent="-342900" algn="r" rtl="1">
              <a:buFont typeface="Arial" pitchFamily="34" charset="0"/>
              <a:buChar char="•"/>
            </a:pPr>
            <a:r>
              <a:rPr lang="ar-LB" altLang="en-US" sz="2800" dirty="0">
                <a:solidFill>
                  <a:srgbClr val="002060"/>
                </a:solidFill>
              </a:rPr>
              <a:t>علقوا بشكل مستمر </a:t>
            </a:r>
          </a:p>
          <a:p>
            <a:pPr marL="342900" indent="-342900" algn="r" rtl="1">
              <a:buFont typeface="Arial" pitchFamily="34" charset="0"/>
              <a:buChar char="•"/>
            </a:pPr>
            <a:r>
              <a:rPr lang="ar-LB" altLang="en-US" sz="2800" dirty="0">
                <a:solidFill>
                  <a:srgbClr val="002060"/>
                </a:solidFill>
              </a:rPr>
              <a:t>شغلوا "الدردشة" على الإنترنت أوالاحداث</a:t>
            </a:r>
            <a:r>
              <a:rPr lang="en-US" altLang="en-US" sz="2800" dirty="0">
                <a:solidFill>
                  <a:srgbClr val="002060"/>
                </a:solidFill>
              </a:rPr>
              <a:t> </a:t>
            </a:r>
            <a:r>
              <a:rPr lang="ar-SA" altLang="en-US" sz="2800" dirty="0">
                <a:solidFill>
                  <a:srgbClr val="002060"/>
                </a:solidFill>
              </a:rPr>
              <a:t>الجارية</a:t>
            </a:r>
            <a:endParaRPr lang="ar-LB" altLang="en-US" sz="2800" dirty="0">
              <a:solidFill>
                <a:srgbClr val="002060"/>
              </a:solidFill>
            </a:endParaRPr>
          </a:p>
        </p:txBody>
      </p:sp>
    </p:spTree>
    <p:extLst>
      <p:ext uri="{BB962C8B-B14F-4D97-AF65-F5344CB8AC3E}">
        <p14:creationId xmlns:p14="http://schemas.microsoft.com/office/powerpoint/2010/main" val="584324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186" y="914401"/>
            <a:ext cx="1649139" cy="1143000"/>
          </a:xfrm>
          <a:noFill/>
        </p:spPr>
        <p:txBody>
          <a:bodyPr/>
          <a:lstStyle/>
          <a:p>
            <a:r>
              <a:rPr lang="ar-LB" b="1" dirty="0">
                <a:solidFill>
                  <a:srgbClr val="002060"/>
                </a:solidFill>
              </a:rPr>
              <a:t>تذكروا</a:t>
            </a:r>
            <a:endParaRPr lang="en-US" b="1" dirty="0">
              <a:solidFill>
                <a:srgbClr val="002060"/>
              </a:solidFill>
            </a:endParaRPr>
          </a:p>
        </p:txBody>
      </p:sp>
      <p:sp>
        <p:nvSpPr>
          <p:cNvPr id="3" name="Content Placeholder 2"/>
          <p:cNvSpPr>
            <a:spLocks noGrp="1"/>
          </p:cNvSpPr>
          <p:nvPr>
            <p:ph idx="1"/>
          </p:nvPr>
        </p:nvSpPr>
        <p:spPr>
          <a:xfrm>
            <a:off x="1952626" y="2057402"/>
            <a:ext cx="8134350" cy="2476498"/>
          </a:xfrm>
          <a:solidFill>
            <a:srgbClr val="002060"/>
          </a:solidFill>
        </p:spPr>
        <p:txBody>
          <a:bodyPr>
            <a:normAutofit/>
          </a:bodyPr>
          <a:lstStyle/>
          <a:p>
            <a:pPr marL="0" indent="0" algn="ctr">
              <a:buNone/>
            </a:pPr>
            <a:endParaRPr lang="en-US" sz="4000" b="1" dirty="0">
              <a:solidFill>
                <a:schemeClr val="bg1"/>
              </a:solidFill>
            </a:endParaRPr>
          </a:p>
          <a:p>
            <a:pPr marL="0" indent="0" algn="ctr">
              <a:buNone/>
            </a:pPr>
            <a:r>
              <a:rPr lang="ar-LB" sz="4000" b="1" dirty="0">
                <a:solidFill>
                  <a:schemeClr val="bg1"/>
                </a:solidFill>
              </a:rPr>
              <a:t>الشفافية هي مفتاح الثقة لكسب الجمهور</a:t>
            </a:r>
            <a:endParaRPr lang="en-US" sz="4000" b="1" dirty="0">
              <a:solidFill>
                <a:schemeClr val="bg1"/>
              </a:solidFill>
            </a:endParaRPr>
          </a:p>
          <a:p>
            <a:pPr marL="0" indent="0" algn="ctr">
              <a:buNone/>
            </a:pPr>
            <a:endParaRPr lang="en-US" sz="4000" b="1" dirty="0">
              <a:solidFill>
                <a:schemeClr val="bg1"/>
              </a:solidFill>
            </a:endParaRPr>
          </a:p>
          <a:p>
            <a:pPr marL="0" indent="0" algn="ctr">
              <a:buNone/>
            </a:pPr>
            <a:endParaRPr lang="en-US" sz="4000" b="1" dirty="0">
              <a:solidFill>
                <a:schemeClr val="bg1"/>
              </a:solidFill>
            </a:endParaRPr>
          </a:p>
          <a:p>
            <a:pPr marL="0" indent="0" algn="ctr">
              <a:buNone/>
            </a:pPr>
            <a:endParaRPr lang="en-US" sz="4000" b="1" dirty="0">
              <a:solidFill>
                <a:schemeClr val="bg1"/>
              </a:solidFill>
            </a:endParaRPr>
          </a:p>
          <a:p>
            <a:pPr algn="ctr"/>
            <a:endParaRPr lang="en-US" sz="4000" b="1" dirty="0"/>
          </a:p>
        </p:txBody>
      </p:sp>
    </p:spTree>
    <p:extLst>
      <p:ext uri="{BB962C8B-B14F-4D97-AF65-F5344CB8AC3E}">
        <p14:creationId xmlns:p14="http://schemas.microsoft.com/office/powerpoint/2010/main" val="109929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68A3-C055-2C46-9387-0ABA8D78E1B5}"/>
              </a:ext>
            </a:extLst>
          </p:cNvPr>
          <p:cNvSpPr>
            <a:spLocks noGrp="1"/>
          </p:cNvSpPr>
          <p:nvPr>
            <p:ph type="ctrTitle"/>
          </p:nvPr>
        </p:nvSpPr>
        <p:spPr>
          <a:xfrm>
            <a:off x="3686629" y="1010246"/>
            <a:ext cx="5971677" cy="539853"/>
          </a:xfrm>
        </p:spPr>
        <p:txBody>
          <a:bodyPr>
            <a:normAutofit fontScale="90000"/>
          </a:bodyPr>
          <a:lstStyle/>
          <a:p>
            <a:r>
              <a:rPr lang="ar-LB"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rPr>
              <a:t>النتائج المتوقعة</a:t>
            </a:r>
            <a:endParaRPr lang="en-US" sz="3500" dirty="0">
              <a:solidFill>
                <a:srgbClr val="C00000"/>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4" name="Graphic 3">
            <a:extLst>
              <a:ext uri="{FF2B5EF4-FFF2-40B4-BE49-F238E27FC236}">
                <a16:creationId xmlns:a16="http://schemas.microsoft.com/office/drawing/2014/main" id="{7A20F7D9-D30B-47A7-93AA-C8FE9D4B417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316" t="12960" r="22186" b="15158"/>
          <a:stretch/>
        </p:blipFill>
        <p:spPr>
          <a:xfrm>
            <a:off x="10440241" y="1550099"/>
            <a:ext cx="787790" cy="968023"/>
          </a:xfrm>
          <a:prstGeom prst="rect">
            <a:avLst/>
          </a:prstGeom>
        </p:spPr>
      </p:pic>
      <p:pic>
        <p:nvPicPr>
          <p:cNvPr id="5" name="Graphic 4">
            <a:extLst>
              <a:ext uri="{FF2B5EF4-FFF2-40B4-BE49-F238E27FC236}">
                <a16:creationId xmlns:a16="http://schemas.microsoft.com/office/drawing/2014/main" id="{2B3E9D85-75A8-42F3-9811-2E4041432C0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2468" t="14816" r="10673" b="17587"/>
          <a:stretch/>
        </p:blipFill>
        <p:spPr>
          <a:xfrm>
            <a:off x="10315310" y="2655990"/>
            <a:ext cx="1072156" cy="938836"/>
          </a:xfrm>
          <a:prstGeom prst="rect">
            <a:avLst/>
          </a:prstGeom>
        </p:spPr>
      </p:pic>
      <p:pic>
        <p:nvPicPr>
          <p:cNvPr id="6" name="Graphic 5">
            <a:extLst>
              <a:ext uri="{FF2B5EF4-FFF2-40B4-BE49-F238E27FC236}">
                <a16:creationId xmlns:a16="http://schemas.microsoft.com/office/drawing/2014/main" id="{C6F2869F-2F98-4AE6-ABD8-F8B8743E253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0410" t="15936" r="17618" b="15401"/>
          <a:stretch/>
        </p:blipFill>
        <p:spPr>
          <a:xfrm>
            <a:off x="10440241" y="4799573"/>
            <a:ext cx="851094" cy="938836"/>
          </a:xfrm>
          <a:prstGeom prst="rect">
            <a:avLst/>
          </a:prstGeom>
        </p:spPr>
      </p:pic>
      <p:pic>
        <p:nvPicPr>
          <p:cNvPr id="7" name="Graphic 6">
            <a:extLst>
              <a:ext uri="{FF2B5EF4-FFF2-40B4-BE49-F238E27FC236}">
                <a16:creationId xmlns:a16="http://schemas.microsoft.com/office/drawing/2014/main" id="{6B663483-137E-4290-821A-B724A143F7E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6709" t="14221" r="17649" b="14758"/>
          <a:stretch/>
        </p:blipFill>
        <p:spPr>
          <a:xfrm>
            <a:off x="10376936" y="3732594"/>
            <a:ext cx="914399" cy="984952"/>
          </a:xfrm>
          <a:prstGeom prst="rect">
            <a:avLst/>
          </a:prstGeom>
        </p:spPr>
      </p:pic>
      <p:sp>
        <p:nvSpPr>
          <p:cNvPr id="9" name="TextBox 8">
            <a:extLst>
              <a:ext uri="{FF2B5EF4-FFF2-40B4-BE49-F238E27FC236}">
                <a16:creationId xmlns:a16="http://schemas.microsoft.com/office/drawing/2014/main" id="{726C37A0-0386-45F9-A78D-E132F12A8AB4}"/>
              </a:ext>
            </a:extLst>
          </p:cNvPr>
          <p:cNvSpPr txBox="1"/>
          <p:nvPr/>
        </p:nvSpPr>
        <p:spPr>
          <a:xfrm>
            <a:off x="285939" y="1894559"/>
            <a:ext cx="10029371" cy="461665"/>
          </a:xfrm>
          <a:prstGeom prst="rect">
            <a:avLst/>
          </a:prstGeom>
          <a:noFill/>
        </p:spPr>
        <p:txBody>
          <a:bodyPr wrap="square">
            <a:spAutoFit/>
          </a:bodyPr>
          <a:lstStyle/>
          <a:p>
            <a:pPr algn="r" rtl="1">
              <a:buClr>
                <a:srgbClr val="002060"/>
              </a:buClr>
            </a:pPr>
            <a:r>
              <a:rPr lang="en-US" sz="2400" b="1" dirty="0">
                <a:solidFill>
                  <a:srgbClr val="C00000"/>
                </a:solidFill>
                <a:latin typeface="Helvetica" pitchFamily="2" charset="0"/>
                <a:ea typeface="GE SS Two Medium" panose="020A0503020102020204" pitchFamily="18" charset="-78"/>
                <a:cs typeface="+mj-cs"/>
              </a:rPr>
              <a:t>105</a:t>
            </a:r>
            <a:r>
              <a:rPr lang="ar-LB" sz="2400" dirty="0">
                <a:latin typeface="Helvetica" pitchFamily="2" charset="0"/>
                <a:ea typeface="GE SS Two Medium" panose="020A0503020102020204" pitchFamily="18" charset="-78"/>
                <a:cs typeface="+mj-cs"/>
              </a:rPr>
              <a:t> </a:t>
            </a:r>
            <a:r>
              <a:rPr lang="ar-LB" sz="2400" dirty="0">
                <a:solidFill>
                  <a:schemeClr val="tx1">
                    <a:lumMod val="65000"/>
                    <a:lumOff val="35000"/>
                  </a:schemeClr>
                </a:solidFill>
                <a:latin typeface="Helvetica" pitchFamily="2" charset="0"/>
                <a:ea typeface="GE SS Two Medium" panose="020A0503020102020204" pitchFamily="18" charset="-78"/>
                <a:cs typeface="+mj-cs"/>
              </a:rPr>
              <a:t>تدخل مجتمعي بالشراكة مع أصحاب المصلحة المحليين لإفادة ما يزيد عن </a:t>
            </a:r>
            <a:r>
              <a:rPr lang="en-US" sz="2400" b="1" dirty="0">
                <a:solidFill>
                  <a:srgbClr val="C00000"/>
                </a:solidFill>
                <a:latin typeface="Helvetica" pitchFamily="2" charset="0"/>
                <a:ea typeface="GE SS Two Medium" panose="020A0503020102020204" pitchFamily="18" charset="-78"/>
                <a:cs typeface="+mj-cs"/>
              </a:rPr>
              <a:t>809,100</a:t>
            </a:r>
            <a:r>
              <a:rPr lang="ar-LB" sz="2400" dirty="0">
                <a:solidFill>
                  <a:schemeClr val="tx1">
                    <a:lumMod val="65000"/>
                    <a:lumOff val="35000"/>
                  </a:schemeClr>
                </a:solidFill>
                <a:latin typeface="Helvetica" pitchFamily="2" charset="0"/>
                <a:ea typeface="GE SS Two Medium" panose="020A0503020102020204" pitchFamily="18" charset="-78"/>
                <a:cs typeface="+mj-cs"/>
              </a:rPr>
              <a:t> شخص</a:t>
            </a:r>
          </a:p>
        </p:txBody>
      </p:sp>
      <p:sp>
        <p:nvSpPr>
          <p:cNvPr id="11" name="TextBox 10">
            <a:extLst>
              <a:ext uri="{FF2B5EF4-FFF2-40B4-BE49-F238E27FC236}">
                <a16:creationId xmlns:a16="http://schemas.microsoft.com/office/drawing/2014/main" id="{B404F06D-4BEE-47D7-A14C-84FD271F7166}"/>
              </a:ext>
            </a:extLst>
          </p:cNvPr>
          <p:cNvSpPr txBox="1"/>
          <p:nvPr/>
        </p:nvSpPr>
        <p:spPr>
          <a:xfrm>
            <a:off x="606031" y="2780771"/>
            <a:ext cx="9709279" cy="830997"/>
          </a:xfrm>
          <a:prstGeom prst="rect">
            <a:avLst/>
          </a:prstGeom>
          <a:noFill/>
        </p:spPr>
        <p:txBody>
          <a:bodyPr wrap="square">
            <a:spAutoFit/>
          </a:bodyPr>
          <a:lstStyle/>
          <a:p>
            <a:pPr algn="r" rtl="1">
              <a:buClr>
                <a:srgbClr val="002060"/>
              </a:buClr>
            </a:pPr>
            <a:r>
              <a:rPr lang="ar-LB" sz="2400" dirty="0">
                <a:solidFill>
                  <a:schemeClr val="tx1">
                    <a:lumMod val="65000"/>
                    <a:lumOff val="35000"/>
                  </a:schemeClr>
                </a:solidFill>
                <a:latin typeface="Helvetica" pitchFamily="2" charset="0"/>
                <a:ea typeface="GE SS Two Medium" panose="020A0503020102020204" pitchFamily="18" charset="-78"/>
                <a:cs typeface="+mj-cs"/>
              </a:rPr>
              <a:t>المجتمعات مستفيدة أكثر قدرة للحفاظ على المساعدات المقدمة وجمع مصادر الإيرادات المحلية لتلبية </a:t>
            </a:r>
            <a:r>
              <a:rPr lang="ar-LB" sz="2400" b="1" dirty="0">
                <a:solidFill>
                  <a:srgbClr val="C00000"/>
                </a:solidFill>
                <a:latin typeface="Helvetica" pitchFamily="2" charset="0"/>
                <a:ea typeface="GE SS Two Medium" panose="020A0503020102020204" pitchFamily="18" charset="-78"/>
                <a:cs typeface="+mj-cs"/>
              </a:rPr>
              <a:t>احتياجات المجتمع ذات الأولوية</a:t>
            </a:r>
          </a:p>
        </p:txBody>
      </p:sp>
      <p:sp>
        <p:nvSpPr>
          <p:cNvPr id="13" name="TextBox 12">
            <a:extLst>
              <a:ext uri="{FF2B5EF4-FFF2-40B4-BE49-F238E27FC236}">
                <a16:creationId xmlns:a16="http://schemas.microsoft.com/office/drawing/2014/main" id="{C5C39160-FA55-4C65-93F1-AE246D582417}"/>
              </a:ext>
            </a:extLst>
          </p:cNvPr>
          <p:cNvSpPr txBox="1"/>
          <p:nvPr/>
        </p:nvSpPr>
        <p:spPr>
          <a:xfrm>
            <a:off x="2325196" y="4019373"/>
            <a:ext cx="7990114" cy="461665"/>
          </a:xfrm>
          <a:prstGeom prst="rect">
            <a:avLst/>
          </a:prstGeom>
          <a:noFill/>
        </p:spPr>
        <p:txBody>
          <a:bodyPr wrap="square">
            <a:spAutoFit/>
          </a:bodyPr>
          <a:lstStyle/>
          <a:p>
            <a:pPr algn="r" rtl="1">
              <a:buClr>
                <a:srgbClr val="002060"/>
              </a:buClr>
            </a:pPr>
            <a:r>
              <a:rPr lang="ar-LB" sz="2400" b="1" dirty="0">
                <a:solidFill>
                  <a:srgbClr val="C00000"/>
                </a:solidFill>
                <a:latin typeface="Helvetica" pitchFamily="2" charset="0"/>
                <a:ea typeface="GE SS Two Medium" panose="020A0503020102020204" pitchFamily="18" charset="-78"/>
                <a:cs typeface="+mj-cs"/>
              </a:rPr>
              <a:t>500</a:t>
            </a:r>
            <a:r>
              <a:rPr lang="ar-LB" sz="2400" dirty="0">
                <a:solidFill>
                  <a:schemeClr val="tx1">
                    <a:lumMod val="65000"/>
                    <a:lumOff val="35000"/>
                  </a:schemeClr>
                </a:solidFill>
                <a:latin typeface="Helvetica" pitchFamily="2" charset="0"/>
                <a:ea typeface="GE SS Two Medium" panose="020A0503020102020204" pitchFamily="18" charset="-78"/>
                <a:cs typeface="+mj-cs"/>
              </a:rPr>
              <a:t> وظيفة موازية  لدوام عمل  كامل </a:t>
            </a:r>
          </a:p>
        </p:txBody>
      </p:sp>
      <p:sp>
        <p:nvSpPr>
          <p:cNvPr id="15" name="TextBox 14">
            <a:extLst>
              <a:ext uri="{FF2B5EF4-FFF2-40B4-BE49-F238E27FC236}">
                <a16:creationId xmlns:a16="http://schemas.microsoft.com/office/drawing/2014/main" id="{B22E5823-2201-4971-99A3-6903875B299D}"/>
              </a:ext>
            </a:extLst>
          </p:cNvPr>
          <p:cNvSpPr txBox="1"/>
          <p:nvPr/>
        </p:nvSpPr>
        <p:spPr>
          <a:xfrm>
            <a:off x="2386822" y="5038158"/>
            <a:ext cx="7990114" cy="461665"/>
          </a:xfrm>
          <a:prstGeom prst="rect">
            <a:avLst/>
          </a:prstGeom>
          <a:noFill/>
        </p:spPr>
        <p:txBody>
          <a:bodyPr wrap="square">
            <a:spAutoFit/>
          </a:bodyPr>
          <a:lstStyle/>
          <a:p>
            <a:pPr algn="r" rtl="1">
              <a:buClr>
                <a:srgbClr val="002060"/>
              </a:buClr>
            </a:pPr>
            <a:r>
              <a:rPr lang="ar-LB" sz="2400" dirty="0">
                <a:solidFill>
                  <a:schemeClr val="tx1">
                    <a:lumMod val="65000"/>
                    <a:lumOff val="35000"/>
                  </a:schemeClr>
                </a:solidFill>
                <a:latin typeface="Helvetica" pitchFamily="2" charset="0"/>
                <a:ea typeface="GE SS Two Medium" panose="020A0503020102020204" pitchFamily="18" charset="-78"/>
                <a:cs typeface="+mj-cs"/>
              </a:rPr>
              <a:t>معالجة </a:t>
            </a:r>
            <a:r>
              <a:rPr lang="ar-LB" sz="2400" b="1" dirty="0">
                <a:solidFill>
                  <a:srgbClr val="C00000"/>
                </a:solidFill>
                <a:latin typeface="Helvetica" pitchFamily="2" charset="0"/>
                <a:ea typeface="GE SS Two Medium" panose="020A0503020102020204" pitchFamily="18" charset="-78"/>
                <a:cs typeface="+mj-cs"/>
              </a:rPr>
              <a:t>12000م3</a:t>
            </a:r>
            <a:r>
              <a:rPr lang="ar-LB" sz="2400" dirty="0">
                <a:solidFill>
                  <a:schemeClr val="tx1">
                    <a:lumMod val="65000"/>
                    <a:lumOff val="35000"/>
                  </a:schemeClr>
                </a:solidFill>
                <a:latin typeface="Helvetica" pitchFamily="2" charset="0"/>
                <a:ea typeface="GE SS Two Medium" panose="020A0503020102020204" pitchFamily="18" charset="-78"/>
                <a:cs typeface="+mj-cs"/>
              </a:rPr>
              <a:t> من مياه الصرف الصحي يوميا" قبل تصريفها في البيئة </a:t>
            </a:r>
          </a:p>
        </p:txBody>
      </p:sp>
    </p:spTree>
    <p:extLst>
      <p:ext uri="{BB962C8B-B14F-4D97-AF65-F5344CB8AC3E}">
        <p14:creationId xmlns:p14="http://schemas.microsoft.com/office/powerpoint/2010/main" val="2309702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90387A7-935C-42ED-A372-32A344F94F98}"/>
              </a:ext>
            </a:extLst>
          </p:cNvPr>
          <p:cNvSpPr txBox="1">
            <a:spLocks/>
          </p:cNvSpPr>
          <p:nvPr/>
        </p:nvSpPr>
        <p:spPr bwMode="auto">
          <a:xfrm>
            <a:off x="5422623" y="551620"/>
            <a:ext cx="6683652" cy="1658179"/>
          </a:xfrm>
          <a:prstGeom prst="rect">
            <a:avLst/>
          </a:prstGeom>
          <a:solidFill>
            <a:srgbClr val="002060"/>
          </a:solidFill>
          <a:ln w="9525">
            <a:noFill/>
            <a:miter lim="800000"/>
            <a:headEnd/>
            <a:tailEnd/>
          </a:ln>
        </p:spPr>
        <p:txBody>
          <a:bodyPr anchor="ctr"/>
          <a:lstStyle/>
          <a:p>
            <a:pPr algn="ctr" rtl="1" eaLnBrk="0" hangingPunct="0"/>
            <a:r>
              <a:rPr lang="ar-LB" altLang="en-US" sz="4000" b="1" dirty="0">
                <a:solidFill>
                  <a:schemeClr val="bg1"/>
                </a:solidFill>
                <a:latin typeface="Calibri" pitchFamily="34" charset="0"/>
              </a:rPr>
              <a:t>تويتر </a:t>
            </a:r>
            <a:endParaRPr lang="en-US" altLang="en-US" sz="4000" b="1" dirty="0">
              <a:solidFill>
                <a:schemeClr val="bg1"/>
              </a:solidFill>
            </a:endParaRPr>
          </a:p>
        </p:txBody>
      </p:sp>
      <p:pic>
        <p:nvPicPr>
          <p:cNvPr id="5" name="Picture 4">
            <a:extLst>
              <a:ext uri="{FF2B5EF4-FFF2-40B4-BE49-F238E27FC236}">
                <a16:creationId xmlns:a16="http://schemas.microsoft.com/office/drawing/2014/main" id="{2EA92662-B2B2-49E1-835D-D3B2538D8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17" y="2379901"/>
            <a:ext cx="4594685" cy="2584511"/>
          </a:xfrm>
          <a:prstGeom prst="rect">
            <a:avLst/>
          </a:prstGeom>
        </p:spPr>
      </p:pic>
      <p:sp>
        <p:nvSpPr>
          <p:cNvPr id="6" name="Rectangle 5">
            <a:extLst>
              <a:ext uri="{FF2B5EF4-FFF2-40B4-BE49-F238E27FC236}">
                <a16:creationId xmlns:a16="http://schemas.microsoft.com/office/drawing/2014/main" id="{3AA1F271-E532-4EDD-B267-B2953817F512}"/>
              </a:ext>
            </a:extLst>
          </p:cNvPr>
          <p:cNvSpPr/>
          <p:nvPr/>
        </p:nvSpPr>
        <p:spPr>
          <a:xfrm>
            <a:off x="5327374" y="2507543"/>
            <a:ext cx="6683651" cy="2712794"/>
          </a:xfrm>
          <a:prstGeom prst="rect">
            <a:avLst/>
          </a:prstGeom>
        </p:spPr>
        <p:txBody>
          <a:bodyPr wrap="square">
            <a:spAutoFit/>
          </a:bodyPr>
          <a:lstStyle/>
          <a:p>
            <a:pPr algn="just" rtl="1">
              <a:lnSpc>
                <a:spcPts val="2100"/>
              </a:lnSpc>
            </a:pPr>
            <a:r>
              <a:rPr lang="ar-SA" dirty="0">
                <a:solidFill>
                  <a:srgbClr val="333333"/>
                </a:solidFill>
                <a:latin typeface="Times New Roman" panose="02020603050405020304" pitchFamily="18" charset="0"/>
                <a:ea typeface="Times New Roman" panose="02020603050405020304" pitchFamily="18" charset="0"/>
              </a:rPr>
              <a:t> </a:t>
            </a:r>
            <a:endParaRPr lang="en-US" sz="2400" dirty="0">
              <a:solidFill>
                <a:srgbClr val="002060"/>
              </a:solidFill>
              <a:latin typeface="Times New Roman" panose="02020603050405020304" pitchFamily="18" charset="0"/>
              <a:ea typeface="Times New Roman" panose="02020603050405020304" pitchFamily="18" charset="0"/>
            </a:endParaRPr>
          </a:p>
          <a:p>
            <a:pPr algn="r" rtl="1">
              <a:lnSpc>
                <a:spcPct val="107000"/>
              </a:lnSpc>
              <a:spcAft>
                <a:spcPts val="800"/>
              </a:spcAft>
            </a:pPr>
            <a:r>
              <a:rPr lang="ar-SA" sz="2400" dirty="0">
                <a:solidFill>
                  <a:srgbClr val="002060"/>
                </a:solidFill>
                <a:latin typeface="Roboto"/>
                <a:ea typeface="Calibri" panose="020F0502020204030204" pitchFamily="34" charset="0"/>
              </a:rPr>
              <a:t>تويتر هو من أفضل تطبيقات السوشيال ميديا والأخبار حيث يأخذك</a:t>
            </a:r>
            <a:r>
              <a:rPr lang="ar-LB" sz="2400" dirty="0">
                <a:solidFill>
                  <a:srgbClr val="002060"/>
                </a:solidFill>
                <a:latin typeface="Roboto"/>
                <a:ea typeface="Calibri" panose="020F0502020204030204" pitchFamily="34" charset="0"/>
              </a:rPr>
              <a:t>م</a:t>
            </a:r>
            <a:r>
              <a:rPr lang="ar-SA" sz="2400" dirty="0">
                <a:solidFill>
                  <a:srgbClr val="002060"/>
                </a:solidFill>
                <a:latin typeface="Roboto"/>
                <a:ea typeface="Calibri" panose="020F0502020204030204" pitchFamily="34" charset="0"/>
              </a:rPr>
              <a:t> إلى قلب الحدث، بداية من أخبار العالم وأخبار العالم العربي، وحالة الطقس والترندات والترفيه إلى الرياضة مثل </a:t>
            </a:r>
            <a:r>
              <a:rPr lang="ar-LB" sz="2400" dirty="0">
                <a:solidFill>
                  <a:srgbClr val="002060"/>
                </a:solidFill>
                <a:latin typeface="Roboto"/>
                <a:ea typeface="Calibri" panose="020F0502020204030204" pitchFamily="34" charset="0"/>
              </a:rPr>
              <a:t>كرة القدم</a:t>
            </a:r>
            <a:r>
              <a:rPr lang="ar-SA" sz="2400" dirty="0">
                <a:solidFill>
                  <a:srgbClr val="002060"/>
                </a:solidFill>
                <a:latin typeface="Roboto"/>
                <a:ea typeface="Calibri" panose="020F0502020204030204" pitchFamily="34" charset="0"/>
              </a:rPr>
              <a:t> وسباق السيارات والعلوم والتكنولوجيا والمزاح الرائج، فلن تجد</a:t>
            </a:r>
            <a:r>
              <a:rPr lang="ar-LB" sz="2400" dirty="0">
                <a:solidFill>
                  <a:srgbClr val="002060"/>
                </a:solidFill>
                <a:latin typeface="Roboto"/>
                <a:ea typeface="Calibri" panose="020F0502020204030204" pitchFamily="34" charset="0"/>
              </a:rPr>
              <a:t>وا</a:t>
            </a:r>
            <a:r>
              <a:rPr lang="ar-SA" sz="2400" dirty="0">
                <a:solidFill>
                  <a:srgbClr val="002060"/>
                </a:solidFill>
                <a:latin typeface="Roboto"/>
                <a:ea typeface="Calibri" panose="020F0502020204030204" pitchFamily="34" charset="0"/>
              </a:rPr>
              <a:t> تويتر يفوت خبرًا واحدًا مما يحدث في العالم. اعثر</a:t>
            </a:r>
            <a:r>
              <a:rPr lang="ar-LB" sz="2400" dirty="0">
                <a:solidFill>
                  <a:srgbClr val="002060"/>
                </a:solidFill>
                <a:latin typeface="Roboto"/>
                <a:ea typeface="Calibri" panose="020F0502020204030204" pitchFamily="34" charset="0"/>
              </a:rPr>
              <a:t>وا</a:t>
            </a:r>
            <a:r>
              <a:rPr lang="ar-SA" sz="2400" dirty="0">
                <a:solidFill>
                  <a:srgbClr val="002060"/>
                </a:solidFill>
                <a:latin typeface="Roboto"/>
                <a:ea typeface="Calibri" panose="020F0502020204030204" pitchFamily="34" charset="0"/>
              </a:rPr>
              <a:t> على الأصدقاء أو تابع</a:t>
            </a:r>
            <a:r>
              <a:rPr lang="ar-LB" sz="2400" dirty="0">
                <a:solidFill>
                  <a:srgbClr val="002060"/>
                </a:solidFill>
                <a:latin typeface="Roboto"/>
                <a:ea typeface="Calibri" panose="020F0502020204030204" pitchFamily="34" charset="0"/>
              </a:rPr>
              <a:t>وا</a:t>
            </a:r>
            <a:r>
              <a:rPr lang="ar-SA" sz="2400" dirty="0">
                <a:solidFill>
                  <a:srgbClr val="002060"/>
                </a:solidFill>
                <a:latin typeface="Roboto"/>
                <a:ea typeface="Calibri" panose="020F0502020204030204" pitchFamily="34" charset="0"/>
              </a:rPr>
              <a:t> المؤثرين - يمكن لكل صوت أن يؤثر في العالم</a:t>
            </a:r>
            <a:r>
              <a:rPr lang="en-US" sz="2400" dirty="0">
                <a:solidFill>
                  <a:srgbClr val="002060"/>
                </a:solidFill>
                <a:latin typeface="Roboto"/>
                <a:ea typeface="Calibri" panose="020F0502020204030204" pitchFamily="34" charset="0"/>
              </a:rPr>
              <a:t>!</a:t>
            </a:r>
            <a:endParaRPr lang="en-US" sz="2400" dirty="0">
              <a:solidFill>
                <a:srgbClr val="002060"/>
              </a:solidFill>
              <a:effectLst/>
              <a:latin typeface="Calibri" panose="020F05020202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C713037F-6C24-4E8A-9D80-18229D12CEB6}"/>
              </a:ext>
            </a:extLst>
          </p:cNvPr>
          <p:cNvSpPr/>
          <p:nvPr/>
        </p:nvSpPr>
        <p:spPr>
          <a:xfrm>
            <a:off x="3696660" y="6114609"/>
            <a:ext cx="1239442" cy="261610"/>
          </a:xfrm>
          <a:prstGeom prst="rect">
            <a:avLst/>
          </a:prstGeom>
        </p:spPr>
        <p:txBody>
          <a:bodyPr wrap="none">
            <a:spAutoFit/>
          </a:bodyPr>
          <a:lstStyle/>
          <a:p>
            <a:r>
              <a:rPr lang="en-US" sz="1100" dirty="0"/>
              <a:t>shorturl.at/kwHP4</a:t>
            </a:r>
          </a:p>
        </p:txBody>
      </p:sp>
    </p:spTree>
    <p:extLst>
      <p:ext uri="{BB962C8B-B14F-4D97-AF65-F5344CB8AC3E}">
        <p14:creationId xmlns:p14="http://schemas.microsoft.com/office/powerpoint/2010/main" val="1717134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9987907-1C5F-4693-9A18-1E1E39B65535}"/>
              </a:ext>
            </a:extLst>
          </p:cNvPr>
          <p:cNvSpPr txBox="1">
            <a:spLocks/>
          </p:cNvSpPr>
          <p:nvPr/>
        </p:nvSpPr>
        <p:spPr bwMode="auto">
          <a:xfrm>
            <a:off x="4562474" y="865946"/>
            <a:ext cx="7629525" cy="1200150"/>
          </a:xfrm>
          <a:prstGeom prst="rect">
            <a:avLst/>
          </a:prstGeom>
          <a:solidFill>
            <a:srgbClr val="002060"/>
          </a:solidFill>
          <a:ln w="9525">
            <a:noFill/>
            <a:miter lim="800000"/>
            <a:headEnd/>
            <a:tailEnd/>
          </a:ln>
        </p:spPr>
        <p:txBody>
          <a:bodyPr anchor="ctr"/>
          <a:lstStyle/>
          <a:p>
            <a:pPr algn="ctr" rtl="1" eaLnBrk="0" hangingPunct="0"/>
            <a:r>
              <a:rPr lang="ar-SA" altLang="en-US" sz="3200" b="1" dirty="0">
                <a:solidFill>
                  <a:schemeClr val="bg1"/>
                </a:solidFill>
                <a:latin typeface="Calibri" pitchFamily="34" charset="0"/>
              </a:rPr>
              <a:t>التعرف على تطبيق </a:t>
            </a:r>
            <a:r>
              <a:rPr lang="ar-LB" altLang="en-US" sz="3200" b="1" dirty="0">
                <a:solidFill>
                  <a:schemeClr val="bg1"/>
                </a:solidFill>
                <a:latin typeface="Calibri" pitchFamily="34" charset="0"/>
              </a:rPr>
              <a:t>انستاغرام</a:t>
            </a:r>
            <a:r>
              <a:rPr lang="ar-SA" altLang="en-US" sz="3200" b="1" dirty="0">
                <a:solidFill>
                  <a:schemeClr val="bg1"/>
                </a:solidFill>
                <a:latin typeface="Calibri" pitchFamily="34" charset="0"/>
              </a:rPr>
              <a:t> وكيفية استعمال </a:t>
            </a:r>
            <a:r>
              <a:rPr lang="ar-LB" altLang="en-US" sz="3200" b="1" dirty="0">
                <a:solidFill>
                  <a:schemeClr val="bg1"/>
                </a:solidFill>
                <a:latin typeface="Calibri" pitchFamily="34" charset="0"/>
              </a:rPr>
              <a:t>هاشتاغ</a:t>
            </a:r>
            <a:r>
              <a:rPr lang="ar-SA" altLang="en-US" sz="3200" b="1" dirty="0">
                <a:solidFill>
                  <a:schemeClr val="bg1"/>
                </a:solidFill>
                <a:latin typeface="Calibri" pitchFamily="34" charset="0"/>
              </a:rPr>
              <a:t> </a:t>
            </a:r>
            <a:endParaRPr lang="en-US" altLang="en-US" sz="3200" b="1" dirty="0">
              <a:solidFill>
                <a:schemeClr val="bg1"/>
              </a:solidFill>
            </a:endParaRPr>
          </a:p>
        </p:txBody>
      </p:sp>
      <p:pic>
        <p:nvPicPr>
          <p:cNvPr id="9" name="Picture 8">
            <a:extLst>
              <a:ext uri="{FF2B5EF4-FFF2-40B4-BE49-F238E27FC236}">
                <a16:creationId xmlns:a16="http://schemas.microsoft.com/office/drawing/2014/main" id="{5D672789-FEC2-485D-83D8-4F46F71D38E8}"/>
              </a:ext>
            </a:extLst>
          </p:cNvPr>
          <p:cNvPicPr>
            <a:picLocks noChangeAspect="1"/>
          </p:cNvPicPr>
          <p:nvPr/>
        </p:nvPicPr>
        <p:blipFill>
          <a:blip r:embed="rId2"/>
          <a:stretch>
            <a:fillRect/>
          </a:stretch>
        </p:blipFill>
        <p:spPr>
          <a:xfrm>
            <a:off x="1376362" y="2284000"/>
            <a:ext cx="6100763" cy="3551379"/>
          </a:xfrm>
          <a:prstGeom prst="rect">
            <a:avLst/>
          </a:prstGeom>
        </p:spPr>
      </p:pic>
    </p:spTree>
    <p:extLst>
      <p:ext uri="{BB962C8B-B14F-4D97-AF65-F5344CB8AC3E}">
        <p14:creationId xmlns:p14="http://schemas.microsoft.com/office/powerpoint/2010/main" val="1154163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ACE632E-D4DD-414C-89A4-8D87B0FA2B7A}"/>
              </a:ext>
            </a:extLst>
          </p:cNvPr>
          <p:cNvSpPr txBox="1">
            <a:spLocks/>
          </p:cNvSpPr>
          <p:nvPr/>
        </p:nvSpPr>
        <p:spPr bwMode="auto">
          <a:xfrm>
            <a:off x="5600700" y="776286"/>
            <a:ext cx="6591300" cy="1247775"/>
          </a:xfrm>
          <a:prstGeom prst="rect">
            <a:avLst/>
          </a:prstGeom>
          <a:solidFill>
            <a:srgbClr val="002060"/>
          </a:solidFill>
          <a:ln w="9525">
            <a:noFill/>
            <a:miter lim="800000"/>
            <a:headEnd/>
            <a:tailEnd/>
          </a:ln>
        </p:spPr>
        <p:txBody>
          <a:bodyPr anchor="ctr"/>
          <a:lstStyle/>
          <a:p>
            <a:pPr algn="r" rtl="1" eaLnBrk="0" hangingPunct="0"/>
            <a:r>
              <a:rPr lang="ar-SA" altLang="en-US" sz="4000" b="1" dirty="0">
                <a:solidFill>
                  <a:schemeClr val="bg1"/>
                </a:solidFill>
                <a:latin typeface="Calibri" pitchFamily="34" charset="0"/>
              </a:rPr>
              <a:t>انستاغرام</a:t>
            </a:r>
            <a:endParaRPr lang="en-US" altLang="en-US" sz="4000" b="1" dirty="0">
              <a:solidFill>
                <a:schemeClr val="bg1"/>
              </a:solidFill>
            </a:endParaRPr>
          </a:p>
        </p:txBody>
      </p:sp>
      <p:sp>
        <p:nvSpPr>
          <p:cNvPr id="7" name="Rectangle 1">
            <a:extLst>
              <a:ext uri="{FF2B5EF4-FFF2-40B4-BE49-F238E27FC236}">
                <a16:creationId xmlns:a16="http://schemas.microsoft.com/office/drawing/2014/main" id="{9FB3EA9E-CADC-4BB6-91D6-EDDE9A484C20}"/>
              </a:ext>
            </a:extLst>
          </p:cNvPr>
          <p:cNvSpPr>
            <a:spLocks noChangeArrowheads="1"/>
          </p:cNvSpPr>
          <p:nvPr/>
        </p:nvSpPr>
        <p:spPr bwMode="auto">
          <a:xfrm>
            <a:off x="238126" y="2473326"/>
            <a:ext cx="11953874" cy="3539430"/>
          </a:xfrm>
          <a:prstGeom prst="rect">
            <a:avLst/>
          </a:prstGeom>
          <a:noFill/>
          <a:ln w="9525">
            <a:noFill/>
            <a:miter lim="800000"/>
            <a:headEnd/>
            <a:tailEnd/>
          </a:ln>
        </p:spPr>
        <p:txBody>
          <a:bodyPr wrap="square">
            <a:spAutoFit/>
          </a:bodyPr>
          <a:lstStyle/>
          <a:p>
            <a:pPr marL="285750" indent="-285750" algn="r" rtl="1">
              <a:buFont typeface="Arial" pitchFamily="34" charset="0"/>
              <a:buChar char="•"/>
            </a:pPr>
            <a:r>
              <a:rPr lang="ar-LB" altLang="en-US" sz="2800" dirty="0">
                <a:solidFill>
                  <a:srgbClr val="002060"/>
                </a:solidFill>
              </a:rPr>
              <a:t>هو تطبيق مجاني لتبادل الصور وشبكة اجتماعية أيضا</a:t>
            </a:r>
            <a:endParaRPr lang="ar-SA" altLang="en-US" sz="2800" dirty="0">
              <a:solidFill>
                <a:srgbClr val="002060"/>
              </a:solidFill>
            </a:endParaRPr>
          </a:p>
          <a:p>
            <a:pPr marL="285750" indent="-285750" algn="r" rtl="1">
              <a:buFont typeface="Arial" pitchFamily="34" charset="0"/>
              <a:buChar char="•"/>
            </a:pPr>
            <a:r>
              <a:rPr lang="ar-LB" altLang="en-US" sz="2800" dirty="0">
                <a:solidFill>
                  <a:srgbClr val="002060"/>
                </a:solidFill>
              </a:rPr>
              <a:t>التقاط صورة، وإضافة فلتر رقمي إليها، ومن ثم مشاركتها في مجموعة متنوعة من خدمات الشبكات الإجتماعية وشبكة إنستغرام نفسها</a:t>
            </a:r>
            <a:endParaRPr lang="ar-SA" altLang="en-US" sz="2800" dirty="0">
              <a:solidFill>
                <a:srgbClr val="002060"/>
              </a:solidFill>
            </a:endParaRPr>
          </a:p>
          <a:p>
            <a:pPr marL="285750" indent="-285750" algn="r" rtl="1">
              <a:buFont typeface="Arial" pitchFamily="34" charset="0"/>
              <a:buChar char="•"/>
            </a:pPr>
            <a:r>
              <a:rPr lang="ar-LB" altLang="en-US" sz="2800" dirty="0">
                <a:solidFill>
                  <a:srgbClr val="002060"/>
                </a:solidFill>
              </a:rPr>
              <a:t>تطبيق يعمل بواسطة كاميرات الهاتف المحمول</a:t>
            </a:r>
            <a:endParaRPr lang="ar-SA" altLang="en-US" sz="2800" dirty="0">
              <a:solidFill>
                <a:srgbClr val="002060"/>
              </a:solidFill>
            </a:endParaRPr>
          </a:p>
          <a:p>
            <a:pPr marL="285750" indent="-285750" algn="r" rtl="1">
              <a:buFont typeface="Arial" pitchFamily="34" charset="0"/>
              <a:buChar char="•"/>
            </a:pPr>
            <a:r>
              <a:rPr lang="ar-LB" altLang="en-US" sz="2800" dirty="0">
                <a:solidFill>
                  <a:srgbClr val="002060"/>
                </a:solidFill>
              </a:rPr>
              <a:t>تطبيق تصوير الفيديو بالشكل المتقطع للمستخدمين</a:t>
            </a:r>
          </a:p>
          <a:p>
            <a:pPr marL="285750" indent="-285750" algn="r" rtl="1">
              <a:buFont typeface="Arial" pitchFamily="34" charset="0"/>
              <a:buChar char="•"/>
            </a:pPr>
            <a:r>
              <a:rPr lang="ar-LB" sz="2800" dirty="0">
                <a:solidFill>
                  <a:srgbClr val="002060"/>
                </a:solidFill>
              </a:rPr>
              <a:t>تطبيق بميزة القصص وهي مخصصة لمشاركة لحظات يوم المستخدم بالفيديو والصور مع متابعيه في إنستغرام دون أن تبقى في ملف المستخدم الشخصي مع رموز وأدوات كثيرة للكتابة عليها وتختفي بعد 24 ساعة مع إمكانية حفظ القصة قبل أو بعد النشر</a:t>
            </a:r>
            <a:endParaRPr lang="en-US" altLang="en-US" sz="2800" dirty="0">
              <a:solidFill>
                <a:srgbClr val="002060"/>
              </a:solidFill>
            </a:endParaRPr>
          </a:p>
        </p:txBody>
      </p:sp>
    </p:spTree>
    <p:extLst>
      <p:ext uri="{BB962C8B-B14F-4D97-AF65-F5344CB8AC3E}">
        <p14:creationId xmlns:p14="http://schemas.microsoft.com/office/powerpoint/2010/main" val="2032152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D670C795-DC6F-49CB-B8DF-56DED145582A}"/>
              </a:ext>
            </a:extLst>
          </p:cNvPr>
          <p:cNvSpPr txBox="1">
            <a:spLocks/>
          </p:cNvSpPr>
          <p:nvPr/>
        </p:nvSpPr>
        <p:spPr>
          <a:xfrm>
            <a:off x="238125" y="2333624"/>
            <a:ext cx="11887199" cy="53816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pPr algn="r" rtl="1"/>
            <a:r>
              <a:rPr lang="ar-LB" altLang="en-US">
                <a:solidFill>
                  <a:srgbClr val="002060"/>
                </a:solidFill>
              </a:rPr>
              <a:t>رمز #  يسبق الكلمات أو الصور أو الجمل التي نجدها على شبكات التواصل الاجتماعية يسمح للآخرين البحث بسرعة على مجموعة الرسائل التي تتضمنها</a:t>
            </a:r>
          </a:p>
          <a:p>
            <a:pPr algn="r" rtl="1"/>
            <a:r>
              <a:rPr lang="ar-LB" altLang="en-US">
                <a:solidFill>
                  <a:srgbClr val="002060"/>
                </a:solidFill>
              </a:rPr>
              <a:t>رمز لموضوع أو نقاش معين يمكن المهتمون من البحث عنهما بسهولة في وقت لاحق.</a:t>
            </a:r>
          </a:p>
          <a:p>
            <a:pPr algn="r" rtl="1"/>
            <a:r>
              <a:rPr lang="ar-LB" altLang="en-US">
                <a:solidFill>
                  <a:srgbClr val="002060"/>
                </a:solidFill>
              </a:rPr>
              <a:t>وسم "علامات تجارية" </a:t>
            </a:r>
          </a:p>
          <a:p>
            <a:pPr algn="r" rtl="1"/>
            <a:r>
              <a:rPr lang="ar-LB" altLang="en-US">
                <a:solidFill>
                  <a:srgbClr val="002060"/>
                </a:solidFill>
              </a:rPr>
              <a:t>رمزيسهل علينا البحث عن أناس آخرين يشاركوننا الاهتمامات عينها. </a:t>
            </a:r>
            <a:endParaRPr lang="ar-LB" altLang="en-US" dirty="0">
              <a:solidFill>
                <a:srgbClr val="002060"/>
              </a:solidFill>
            </a:endParaRPr>
          </a:p>
        </p:txBody>
      </p:sp>
      <p:sp>
        <p:nvSpPr>
          <p:cNvPr id="5" name="Rectangle 2">
            <a:extLst>
              <a:ext uri="{FF2B5EF4-FFF2-40B4-BE49-F238E27FC236}">
                <a16:creationId xmlns:a16="http://schemas.microsoft.com/office/drawing/2014/main" id="{BDB8D446-9833-4DF9-B229-1AE3141ADFF3}"/>
              </a:ext>
            </a:extLst>
          </p:cNvPr>
          <p:cNvSpPr txBox="1">
            <a:spLocks/>
          </p:cNvSpPr>
          <p:nvPr/>
        </p:nvSpPr>
        <p:spPr bwMode="auto">
          <a:xfrm>
            <a:off x="3048000" y="985044"/>
            <a:ext cx="9144000" cy="1143000"/>
          </a:xfrm>
          <a:prstGeom prst="rect">
            <a:avLst/>
          </a:prstGeom>
          <a:solidFill>
            <a:srgbClr val="002060"/>
          </a:solidFill>
          <a:ln w="9525">
            <a:noFill/>
            <a:miter lim="800000"/>
            <a:headEnd/>
            <a:tailEnd/>
          </a:ln>
        </p:spPr>
        <p:txBody>
          <a:bodyPr anchor="ctr"/>
          <a:lstStyle/>
          <a:p>
            <a:pPr algn="r" rtl="1" eaLnBrk="0" hangingPunct="0"/>
            <a:r>
              <a:rPr lang="ar-LB" altLang="en-US" sz="4000" b="1" dirty="0">
                <a:solidFill>
                  <a:schemeClr val="bg1"/>
                </a:solidFill>
                <a:latin typeface="Gill Sans MT" panose="020B0502020104020203" pitchFamily="34" charset="0"/>
              </a:rPr>
              <a:t>الهاشتاغ او الوسم</a:t>
            </a:r>
            <a:endParaRPr lang="en-US" altLang="en-US" sz="4000" b="1" dirty="0">
              <a:solidFill>
                <a:schemeClr val="bg1"/>
              </a:solidFill>
              <a:latin typeface="Gill Sans MT" panose="020B0502020104020203" pitchFamily="34" charset="0"/>
            </a:endParaRPr>
          </a:p>
        </p:txBody>
      </p:sp>
      <p:pic>
        <p:nvPicPr>
          <p:cNvPr id="6" name="Picture 2" descr="C:\Users\nada\Pictures\hashtag.png">
            <a:extLst>
              <a:ext uri="{FF2B5EF4-FFF2-40B4-BE49-F238E27FC236}">
                <a16:creationId xmlns:a16="http://schemas.microsoft.com/office/drawing/2014/main" id="{4E210469-943B-42A3-B41B-D1BCE777C8BF}"/>
              </a:ext>
            </a:extLst>
          </p:cNvPr>
          <p:cNvPicPr>
            <a:picLocks noChangeAspect="1" noChangeArrowheads="1"/>
          </p:cNvPicPr>
          <p:nvPr/>
        </p:nvPicPr>
        <p:blipFill>
          <a:blip r:embed="rId2"/>
          <a:srcRect/>
          <a:stretch>
            <a:fillRect/>
          </a:stretch>
        </p:blipFill>
        <p:spPr bwMode="auto">
          <a:xfrm>
            <a:off x="763471" y="3969440"/>
            <a:ext cx="2619375" cy="1143000"/>
          </a:xfrm>
          <a:prstGeom prst="rect">
            <a:avLst/>
          </a:prstGeom>
          <a:noFill/>
          <a:ln w="9525">
            <a:noFill/>
            <a:miter lim="800000"/>
            <a:headEnd/>
            <a:tailEnd/>
          </a:ln>
        </p:spPr>
      </p:pic>
    </p:spTree>
    <p:extLst>
      <p:ext uri="{BB962C8B-B14F-4D97-AF65-F5344CB8AC3E}">
        <p14:creationId xmlns:p14="http://schemas.microsoft.com/office/powerpoint/2010/main" val="1648809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ada\Pictures\HASH 3.jpg">
            <a:extLst>
              <a:ext uri="{FF2B5EF4-FFF2-40B4-BE49-F238E27FC236}">
                <a16:creationId xmlns:a16="http://schemas.microsoft.com/office/drawing/2014/main" id="{49C169C6-3063-4FA2-8D2A-2F7FC55A06BF}"/>
              </a:ext>
            </a:extLst>
          </p:cNvPr>
          <p:cNvPicPr>
            <a:picLocks noChangeAspect="1" noChangeArrowheads="1"/>
          </p:cNvPicPr>
          <p:nvPr/>
        </p:nvPicPr>
        <p:blipFill>
          <a:blip r:embed="rId2"/>
          <a:srcRect/>
          <a:stretch>
            <a:fillRect/>
          </a:stretch>
        </p:blipFill>
        <p:spPr>
          <a:xfrm>
            <a:off x="2886075" y="2001840"/>
            <a:ext cx="6010275" cy="3701390"/>
          </a:xfrm>
          <a:prstGeom prst="rect">
            <a:avLst/>
          </a:prstGeom>
          <a:noFill/>
        </p:spPr>
      </p:pic>
      <p:sp>
        <p:nvSpPr>
          <p:cNvPr id="5" name="Rectangle 2">
            <a:extLst>
              <a:ext uri="{FF2B5EF4-FFF2-40B4-BE49-F238E27FC236}">
                <a16:creationId xmlns:a16="http://schemas.microsoft.com/office/drawing/2014/main" id="{852F8C6A-1458-47C4-908D-D9D23793DFBD}"/>
              </a:ext>
            </a:extLst>
          </p:cNvPr>
          <p:cNvSpPr txBox="1">
            <a:spLocks/>
          </p:cNvSpPr>
          <p:nvPr/>
        </p:nvSpPr>
        <p:spPr bwMode="auto">
          <a:xfrm>
            <a:off x="5362575" y="470274"/>
            <a:ext cx="6829425" cy="1154114"/>
          </a:xfrm>
          <a:prstGeom prst="rect">
            <a:avLst/>
          </a:prstGeom>
          <a:solidFill>
            <a:srgbClr val="002060"/>
          </a:solidFill>
          <a:ln w="9525">
            <a:noFill/>
            <a:miter lim="800000"/>
            <a:headEnd/>
            <a:tailEnd/>
          </a:ln>
        </p:spPr>
        <p:txBody>
          <a:bodyPr anchor="ctr"/>
          <a:lstStyle/>
          <a:p>
            <a:pPr algn="r" eaLnBrk="0" hangingPunct="0"/>
            <a:r>
              <a:rPr lang="ar-LB" altLang="en-US" sz="4000" b="1" dirty="0">
                <a:solidFill>
                  <a:schemeClr val="bg1"/>
                </a:solidFill>
                <a:latin typeface="Calibri" pitchFamily="34" charset="0"/>
              </a:rPr>
              <a:t>الهاشتاغ وإساءة استخدامها</a:t>
            </a:r>
          </a:p>
        </p:txBody>
      </p:sp>
      <p:pic>
        <p:nvPicPr>
          <p:cNvPr id="6" name="Picture 4" descr="C:\Users\nada\Pictures\HASH.jpg">
            <a:extLst>
              <a:ext uri="{FF2B5EF4-FFF2-40B4-BE49-F238E27FC236}">
                <a16:creationId xmlns:a16="http://schemas.microsoft.com/office/drawing/2014/main" id="{BC5AEF9B-2AE6-4F6E-8AA3-E3D0A16E11BE}"/>
              </a:ext>
            </a:extLst>
          </p:cNvPr>
          <p:cNvPicPr>
            <a:picLocks noChangeAspect="1" noChangeArrowheads="1"/>
          </p:cNvPicPr>
          <p:nvPr/>
        </p:nvPicPr>
        <p:blipFill>
          <a:blip r:embed="rId3"/>
          <a:srcRect/>
          <a:stretch>
            <a:fillRect/>
          </a:stretch>
        </p:blipFill>
        <p:spPr bwMode="auto">
          <a:xfrm>
            <a:off x="0" y="2720620"/>
            <a:ext cx="2217738" cy="1245310"/>
          </a:xfrm>
          <a:prstGeom prst="rect">
            <a:avLst/>
          </a:prstGeom>
          <a:noFill/>
          <a:ln w="9525">
            <a:noFill/>
            <a:miter lim="800000"/>
            <a:headEnd/>
            <a:tailEnd/>
          </a:ln>
        </p:spPr>
      </p:pic>
      <p:pic>
        <p:nvPicPr>
          <p:cNvPr id="7" name="Picture 5" descr="C:\Users\nada\Pictures\HASH2.jpg">
            <a:extLst>
              <a:ext uri="{FF2B5EF4-FFF2-40B4-BE49-F238E27FC236}">
                <a16:creationId xmlns:a16="http://schemas.microsoft.com/office/drawing/2014/main" id="{29A0E212-0660-4298-8090-A4F93CBAB3E2}"/>
              </a:ext>
            </a:extLst>
          </p:cNvPr>
          <p:cNvPicPr>
            <a:picLocks noChangeAspect="1" noChangeArrowheads="1"/>
          </p:cNvPicPr>
          <p:nvPr/>
        </p:nvPicPr>
        <p:blipFill>
          <a:blip r:embed="rId4"/>
          <a:srcRect/>
          <a:stretch>
            <a:fillRect/>
          </a:stretch>
        </p:blipFill>
        <p:spPr bwMode="auto">
          <a:xfrm>
            <a:off x="9734378" y="3960729"/>
            <a:ext cx="2060918" cy="1154114"/>
          </a:xfrm>
          <a:prstGeom prst="rect">
            <a:avLst/>
          </a:prstGeom>
          <a:noFill/>
          <a:ln w="9525">
            <a:noFill/>
            <a:miter lim="800000"/>
            <a:headEnd/>
            <a:tailEnd/>
          </a:ln>
        </p:spPr>
      </p:pic>
    </p:spTree>
    <p:extLst>
      <p:ext uri="{BB962C8B-B14F-4D97-AF65-F5344CB8AC3E}">
        <p14:creationId xmlns:p14="http://schemas.microsoft.com/office/powerpoint/2010/main" val="4107576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00D3822-F5FC-4750-9784-83DB8C87655B}"/>
              </a:ext>
            </a:extLst>
          </p:cNvPr>
          <p:cNvSpPr txBox="1">
            <a:spLocks/>
          </p:cNvSpPr>
          <p:nvPr/>
        </p:nvSpPr>
        <p:spPr bwMode="auto">
          <a:xfrm>
            <a:off x="4305300" y="617797"/>
            <a:ext cx="7886700" cy="1143000"/>
          </a:xfrm>
          <a:prstGeom prst="rect">
            <a:avLst/>
          </a:prstGeom>
          <a:solidFill>
            <a:srgbClr val="002060"/>
          </a:solidFill>
          <a:ln w="9525">
            <a:noFill/>
            <a:miter lim="800000"/>
            <a:headEnd/>
            <a:tailEnd/>
          </a:ln>
        </p:spPr>
        <p:txBody>
          <a:bodyPr anchor="ctr"/>
          <a:lstStyle/>
          <a:p>
            <a:pPr algn="r" eaLnBrk="0" hangingPunct="0"/>
            <a:r>
              <a:rPr lang="ar-LB" altLang="en-US" sz="4000" b="1" dirty="0" err="1">
                <a:solidFill>
                  <a:schemeClr val="bg1"/>
                </a:solidFill>
                <a:latin typeface="Gill Sans MT" panose="020B0502020104020203" pitchFamily="34" charset="0"/>
                <a:cs typeface="Times New Roman" pitchFamily="18" charset="0"/>
              </a:rPr>
              <a:t>الهاشتاغ</a:t>
            </a:r>
            <a:r>
              <a:rPr lang="ar-LB" altLang="en-US" sz="4000" b="1" dirty="0">
                <a:solidFill>
                  <a:schemeClr val="bg1"/>
                </a:solidFill>
                <a:latin typeface="Gill Sans MT" panose="020B0502020104020203" pitchFamily="34" charset="0"/>
                <a:cs typeface="Times New Roman" pitchFamily="18" charset="0"/>
              </a:rPr>
              <a:t> وإساءة استعمالها</a:t>
            </a:r>
          </a:p>
        </p:txBody>
      </p:sp>
      <p:sp>
        <p:nvSpPr>
          <p:cNvPr id="5" name="Rectangle 1">
            <a:extLst>
              <a:ext uri="{FF2B5EF4-FFF2-40B4-BE49-F238E27FC236}">
                <a16:creationId xmlns:a16="http://schemas.microsoft.com/office/drawing/2014/main" id="{3B7064E4-8324-47F1-9889-14661570DE2D}"/>
              </a:ext>
            </a:extLst>
          </p:cNvPr>
          <p:cNvSpPr>
            <a:spLocks noChangeArrowheads="1"/>
          </p:cNvSpPr>
          <p:nvPr/>
        </p:nvSpPr>
        <p:spPr bwMode="auto">
          <a:xfrm>
            <a:off x="849313" y="2063216"/>
            <a:ext cx="10493374" cy="523220"/>
          </a:xfrm>
          <a:prstGeom prst="rect">
            <a:avLst/>
          </a:prstGeom>
          <a:noFill/>
          <a:ln w="9525">
            <a:noFill/>
            <a:miter lim="800000"/>
            <a:headEnd/>
            <a:tailEnd/>
          </a:ln>
        </p:spPr>
        <p:txBody>
          <a:bodyPr wrap="square">
            <a:spAutoFit/>
          </a:bodyPr>
          <a:lstStyle/>
          <a:p>
            <a:pPr algn="r"/>
            <a:r>
              <a:rPr lang="ar-LB" altLang="en-US" sz="2800" dirty="0">
                <a:solidFill>
                  <a:srgbClr val="002060"/>
                </a:solidFill>
              </a:rPr>
              <a:t>قبل الغوص في عالم الهاشتاغ، علينا أن نتأكد من فهم الغرض الحقيقي المراد منها</a:t>
            </a:r>
            <a:endParaRPr lang="en-US" altLang="en-US" sz="2800" dirty="0">
              <a:solidFill>
                <a:srgbClr val="002060"/>
              </a:solidFill>
            </a:endParaRPr>
          </a:p>
        </p:txBody>
      </p:sp>
      <p:pic>
        <p:nvPicPr>
          <p:cNvPr id="6" name="Picture 2" descr="C:\Users\nada\Pictures\2015-02-10_0008.png">
            <a:extLst>
              <a:ext uri="{FF2B5EF4-FFF2-40B4-BE49-F238E27FC236}">
                <a16:creationId xmlns:a16="http://schemas.microsoft.com/office/drawing/2014/main" id="{A8E24E96-BF72-4BC6-81B0-2CAD95AA0C1B}"/>
              </a:ext>
            </a:extLst>
          </p:cNvPr>
          <p:cNvPicPr>
            <a:picLocks noChangeAspect="1" noChangeArrowheads="1"/>
          </p:cNvPicPr>
          <p:nvPr/>
        </p:nvPicPr>
        <p:blipFill>
          <a:blip r:embed="rId2"/>
          <a:srcRect/>
          <a:stretch>
            <a:fillRect/>
          </a:stretch>
        </p:blipFill>
        <p:spPr bwMode="auto">
          <a:xfrm>
            <a:off x="422277" y="4476354"/>
            <a:ext cx="7254874" cy="1332080"/>
          </a:xfrm>
          <a:prstGeom prst="rect">
            <a:avLst/>
          </a:prstGeom>
          <a:noFill/>
          <a:ln w="9525">
            <a:noFill/>
            <a:miter lim="800000"/>
            <a:headEnd/>
            <a:tailEnd/>
          </a:ln>
        </p:spPr>
      </p:pic>
      <p:pic>
        <p:nvPicPr>
          <p:cNvPr id="7" name="Picture 3" descr="C:\Users\nada\Pictures\2015-02-10_0005.png">
            <a:extLst>
              <a:ext uri="{FF2B5EF4-FFF2-40B4-BE49-F238E27FC236}">
                <a16:creationId xmlns:a16="http://schemas.microsoft.com/office/drawing/2014/main" id="{041EE3F5-45FB-4B37-A9E1-3CE9AB9217F9}"/>
              </a:ext>
            </a:extLst>
          </p:cNvPr>
          <p:cNvPicPr>
            <a:picLocks noChangeAspect="1" noChangeArrowheads="1"/>
          </p:cNvPicPr>
          <p:nvPr/>
        </p:nvPicPr>
        <p:blipFill>
          <a:blip r:embed="rId3"/>
          <a:srcRect/>
          <a:stretch>
            <a:fillRect/>
          </a:stretch>
        </p:blipFill>
        <p:spPr bwMode="auto">
          <a:xfrm>
            <a:off x="422276" y="2737645"/>
            <a:ext cx="8907463" cy="1587500"/>
          </a:xfrm>
          <a:prstGeom prst="rect">
            <a:avLst/>
          </a:prstGeom>
          <a:noFill/>
          <a:ln w="9525">
            <a:noFill/>
            <a:miter lim="800000"/>
            <a:headEnd/>
            <a:tailEnd/>
          </a:ln>
        </p:spPr>
      </p:pic>
    </p:spTree>
    <p:extLst>
      <p:ext uri="{BB962C8B-B14F-4D97-AF65-F5344CB8AC3E}">
        <p14:creationId xmlns:p14="http://schemas.microsoft.com/office/powerpoint/2010/main" val="4128517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41A7F8-F7F9-44F0-A411-14DA5CEF1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82" y="2400301"/>
            <a:ext cx="3195253" cy="2247900"/>
          </a:xfrm>
          <a:prstGeom prst="rect">
            <a:avLst/>
          </a:prstGeom>
        </p:spPr>
      </p:pic>
      <p:sp>
        <p:nvSpPr>
          <p:cNvPr id="5" name="Rectangle 2">
            <a:extLst>
              <a:ext uri="{FF2B5EF4-FFF2-40B4-BE49-F238E27FC236}">
                <a16:creationId xmlns:a16="http://schemas.microsoft.com/office/drawing/2014/main" id="{4C3F41B1-0016-4837-9975-961BB970293A}"/>
              </a:ext>
            </a:extLst>
          </p:cNvPr>
          <p:cNvSpPr txBox="1">
            <a:spLocks/>
          </p:cNvSpPr>
          <p:nvPr/>
        </p:nvSpPr>
        <p:spPr bwMode="auto">
          <a:xfrm>
            <a:off x="4263568" y="838199"/>
            <a:ext cx="7928432" cy="1143000"/>
          </a:xfrm>
          <a:prstGeom prst="rect">
            <a:avLst/>
          </a:prstGeom>
          <a:solidFill>
            <a:srgbClr val="002060"/>
          </a:solidFill>
          <a:ln w="9525">
            <a:noFill/>
            <a:miter lim="800000"/>
            <a:headEnd/>
            <a:tailEnd/>
          </a:ln>
        </p:spPr>
        <p:txBody>
          <a:bodyPr anchor="ctr"/>
          <a:lstStyle/>
          <a:p>
            <a:pPr algn="r" eaLnBrk="0" hangingPunct="0"/>
            <a:r>
              <a:rPr lang="ar-LB" altLang="en-US" sz="4000" b="1" dirty="0">
                <a:solidFill>
                  <a:schemeClr val="bg1"/>
                </a:solidFill>
                <a:latin typeface="Calibri" pitchFamily="34" charset="0"/>
              </a:rPr>
              <a:t>الواتس </a:t>
            </a:r>
            <a:r>
              <a:rPr lang="ar-SA" sz="4000" b="1" dirty="0">
                <a:solidFill>
                  <a:schemeClr val="bg1"/>
                </a:solidFill>
              </a:rPr>
              <a:t>آب </a:t>
            </a:r>
            <a:r>
              <a:rPr lang="ar-LB" altLang="en-US" sz="4000" b="1" dirty="0">
                <a:solidFill>
                  <a:schemeClr val="bg1"/>
                </a:solidFill>
                <a:latin typeface="Calibri" pitchFamily="34" charset="0"/>
              </a:rPr>
              <a:t>للتواصل مع المجتمع  </a:t>
            </a:r>
          </a:p>
        </p:txBody>
      </p:sp>
      <p:sp>
        <p:nvSpPr>
          <p:cNvPr id="6" name="Rectangle 2">
            <a:extLst>
              <a:ext uri="{FF2B5EF4-FFF2-40B4-BE49-F238E27FC236}">
                <a16:creationId xmlns:a16="http://schemas.microsoft.com/office/drawing/2014/main" id="{A0B5D796-70F9-4195-9137-185D60DF34E0}"/>
              </a:ext>
            </a:extLst>
          </p:cNvPr>
          <p:cNvSpPr txBox="1">
            <a:spLocks/>
          </p:cNvSpPr>
          <p:nvPr/>
        </p:nvSpPr>
        <p:spPr bwMode="auto">
          <a:xfrm>
            <a:off x="4707502" y="1323975"/>
            <a:ext cx="7484498" cy="5114925"/>
          </a:xfrm>
          <a:prstGeom prst="rect">
            <a:avLst/>
          </a:prstGeom>
          <a:noFill/>
          <a:ln w="9525">
            <a:noFill/>
            <a:miter lim="800000"/>
            <a:headEnd/>
            <a:tailEnd/>
          </a:ln>
        </p:spPr>
        <p:txBody>
          <a:bodyPr anchor="ctr"/>
          <a:lstStyle/>
          <a:p>
            <a:pPr marL="457200" indent="-457200" algn="r" rtl="1" eaLnBrk="0" hangingPunct="0">
              <a:buFont typeface="Arial" panose="020B0604020202020204" pitchFamily="34" charset="0"/>
              <a:buChar char="•"/>
            </a:pPr>
            <a:r>
              <a:rPr lang="ar-SA" sz="2800" dirty="0">
                <a:solidFill>
                  <a:srgbClr val="002060"/>
                </a:solidFill>
              </a:rPr>
              <a:t>إمكانية تبادل الرسائل النصية، والتشارك في الصور</a:t>
            </a:r>
            <a:r>
              <a:rPr lang="en-US" sz="2800" dirty="0">
                <a:solidFill>
                  <a:srgbClr val="002060"/>
                </a:solidFill>
              </a:rPr>
              <a:t> </a:t>
            </a:r>
            <a:r>
              <a:rPr lang="ar-SA" sz="2800" dirty="0">
                <a:solidFill>
                  <a:srgbClr val="002060"/>
                </a:solidFill>
              </a:rPr>
              <a:t>والملفات الصوتية، والملفات الفيدوية</a:t>
            </a:r>
            <a:r>
              <a:rPr lang="en-US" sz="2800" dirty="0">
                <a:solidFill>
                  <a:srgbClr val="002060"/>
                </a:solidFill>
              </a:rPr>
              <a:t> </a:t>
            </a:r>
            <a:endParaRPr lang="ar-LB" sz="2800" dirty="0">
              <a:solidFill>
                <a:srgbClr val="002060"/>
              </a:solidFill>
            </a:endParaRPr>
          </a:p>
          <a:p>
            <a:pPr marL="457200" indent="-457200" algn="r" rtl="1" eaLnBrk="0" hangingPunct="0">
              <a:buFont typeface="Arial" panose="020B0604020202020204" pitchFamily="34" charset="0"/>
              <a:buChar char="•"/>
            </a:pPr>
            <a:r>
              <a:rPr lang="ar-SA" sz="2800" dirty="0">
                <a:solidFill>
                  <a:srgbClr val="002060"/>
                </a:solidFill>
              </a:rPr>
              <a:t>تحديد مواقع</a:t>
            </a:r>
            <a:r>
              <a:rPr lang="ar-LB" sz="2800" dirty="0">
                <a:solidFill>
                  <a:srgbClr val="002060"/>
                </a:solidFill>
              </a:rPr>
              <a:t> المستخدمين</a:t>
            </a:r>
            <a:r>
              <a:rPr lang="ar-SA" sz="2800" dirty="0">
                <a:solidFill>
                  <a:srgbClr val="002060"/>
                </a:solidFill>
              </a:rPr>
              <a:t> اعتمادا على الخرائ</a:t>
            </a:r>
            <a:r>
              <a:rPr lang="ar-LB" sz="2800" dirty="0">
                <a:solidFill>
                  <a:srgbClr val="002060"/>
                </a:solidFill>
              </a:rPr>
              <a:t>ط</a:t>
            </a:r>
            <a:r>
              <a:rPr lang="en-US" sz="2800" dirty="0">
                <a:solidFill>
                  <a:srgbClr val="002060"/>
                </a:solidFill>
              </a:rPr>
              <a:t> </a:t>
            </a:r>
            <a:endParaRPr lang="ar-LB" sz="2800" dirty="0">
              <a:solidFill>
                <a:srgbClr val="002060"/>
              </a:solidFill>
            </a:endParaRPr>
          </a:p>
          <a:p>
            <a:pPr marL="457200" indent="-457200" algn="r" rtl="1" eaLnBrk="0" hangingPunct="0">
              <a:buFont typeface="Arial" panose="020B0604020202020204" pitchFamily="34" charset="0"/>
              <a:buChar char="•"/>
            </a:pPr>
            <a:r>
              <a:rPr lang="ar-SA" sz="2800" dirty="0">
                <a:solidFill>
                  <a:srgbClr val="002060"/>
                </a:solidFill>
              </a:rPr>
              <a:t>التعامل مع مجموعة كبيرة من أنظمة التشغيل (المنصات) الخاصة بالهواتف الذكية</a:t>
            </a:r>
            <a:r>
              <a:rPr lang="ar-SA" dirty="0"/>
              <a:t> </a:t>
            </a:r>
            <a:endParaRPr lang="en-US" dirty="0"/>
          </a:p>
          <a:p>
            <a:pPr algn="r" rtl="1" eaLnBrk="0" hangingPunct="0"/>
            <a:endParaRPr lang="ar-LB" altLang="en-US" sz="3600" b="1" dirty="0">
              <a:solidFill>
                <a:schemeClr val="bg1"/>
              </a:solidFill>
              <a:latin typeface="Calibri" pitchFamily="34" charset="0"/>
              <a:cs typeface="Times New Roman" pitchFamily="18" charset="0"/>
            </a:endParaRPr>
          </a:p>
        </p:txBody>
      </p:sp>
      <p:sp>
        <p:nvSpPr>
          <p:cNvPr id="7" name="Rectangle 6">
            <a:extLst>
              <a:ext uri="{FF2B5EF4-FFF2-40B4-BE49-F238E27FC236}">
                <a16:creationId xmlns:a16="http://schemas.microsoft.com/office/drawing/2014/main" id="{FEFF1B7D-FF06-43F9-84C2-B503C3A78070}"/>
              </a:ext>
            </a:extLst>
          </p:cNvPr>
          <p:cNvSpPr/>
          <p:nvPr/>
        </p:nvSpPr>
        <p:spPr>
          <a:xfrm>
            <a:off x="1940299" y="5493694"/>
            <a:ext cx="9613525" cy="461665"/>
          </a:xfrm>
          <a:prstGeom prst="rect">
            <a:avLst/>
          </a:prstGeom>
        </p:spPr>
        <p:txBody>
          <a:bodyPr wrap="square">
            <a:spAutoFit/>
          </a:bodyPr>
          <a:lstStyle/>
          <a:p>
            <a:r>
              <a:rPr lang="ar-LB" sz="2400" b="1" dirty="0">
                <a:solidFill>
                  <a:srgbClr val="002060"/>
                </a:solidFill>
                <a:latin typeface="Arial" panose="020B0604020202020204" pitchFamily="34" charset="0"/>
              </a:rPr>
              <a:t>أصبح الوسيلة الأساسية للاتصال الإلكتروني في العديد من البلدان والمواقع</a:t>
            </a:r>
            <a:endParaRPr lang="en-US" sz="2400" b="1" dirty="0">
              <a:solidFill>
                <a:srgbClr val="002060"/>
              </a:solidFill>
            </a:endParaRPr>
          </a:p>
        </p:txBody>
      </p:sp>
    </p:spTree>
    <p:extLst>
      <p:ext uri="{BB962C8B-B14F-4D97-AF65-F5344CB8AC3E}">
        <p14:creationId xmlns:p14="http://schemas.microsoft.com/office/powerpoint/2010/main" val="1192932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CB6AD51-E50F-4144-9A04-326BE100FB86}"/>
              </a:ext>
            </a:extLst>
          </p:cNvPr>
          <p:cNvSpPr txBox="1">
            <a:spLocks/>
          </p:cNvSpPr>
          <p:nvPr/>
        </p:nvSpPr>
        <p:spPr bwMode="auto">
          <a:xfrm>
            <a:off x="3390567" y="990973"/>
            <a:ext cx="8801433" cy="1143000"/>
          </a:xfrm>
          <a:prstGeom prst="rect">
            <a:avLst/>
          </a:prstGeom>
          <a:solidFill>
            <a:srgbClr val="002060"/>
          </a:solidFill>
          <a:ln w="9525">
            <a:noFill/>
            <a:miter lim="800000"/>
            <a:headEnd/>
            <a:tailEnd/>
          </a:ln>
        </p:spPr>
        <p:txBody>
          <a:bodyPr anchor="ctr"/>
          <a:lstStyle/>
          <a:p>
            <a:pPr algn="r" rtl="1" eaLnBrk="0" hangingPunct="0"/>
            <a:r>
              <a:rPr lang="en-US" sz="4000" b="1">
                <a:solidFill>
                  <a:schemeClr val="bg1"/>
                </a:solidFill>
              </a:rPr>
              <a:t>اليوتيوب</a:t>
            </a:r>
            <a:endParaRPr lang="en-US" altLang="en-US" sz="4000" b="1" dirty="0">
              <a:solidFill>
                <a:schemeClr val="bg1"/>
              </a:solidFill>
            </a:endParaRPr>
          </a:p>
        </p:txBody>
      </p:sp>
      <p:pic>
        <p:nvPicPr>
          <p:cNvPr id="5" name="Picture 4">
            <a:extLst>
              <a:ext uri="{FF2B5EF4-FFF2-40B4-BE49-F238E27FC236}">
                <a16:creationId xmlns:a16="http://schemas.microsoft.com/office/drawing/2014/main" id="{963EF076-6209-46EB-B16E-07ADF8D44694}"/>
              </a:ext>
            </a:extLst>
          </p:cNvPr>
          <p:cNvPicPr>
            <a:picLocks noChangeAspect="1"/>
          </p:cNvPicPr>
          <p:nvPr/>
        </p:nvPicPr>
        <p:blipFill rotWithShape="1">
          <a:blip r:embed="rId2">
            <a:extLst>
              <a:ext uri="{28A0092B-C50C-407E-A947-70E740481C1C}">
                <a14:useLocalDpi xmlns:a14="http://schemas.microsoft.com/office/drawing/2010/main" val="0"/>
              </a:ext>
            </a:extLst>
          </a:blip>
          <a:srcRect r="-1" b="3898"/>
          <a:stretch/>
        </p:blipFill>
        <p:spPr>
          <a:xfrm>
            <a:off x="0" y="2346129"/>
            <a:ext cx="6945482" cy="3520898"/>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6" name="Rectangle 5">
            <a:extLst>
              <a:ext uri="{FF2B5EF4-FFF2-40B4-BE49-F238E27FC236}">
                <a16:creationId xmlns:a16="http://schemas.microsoft.com/office/drawing/2014/main" id="{A0B83C03-1126-4320-84F2-8279AA11C287}"/>
              </a:ext>
            </a:extLst>
          </p:cNvPr>
          <p:cNvSpPr/>
          <p:nvPr/>
        </p:nvSpPr>
        <p:spPr>
          <a:xfrm>
            <a:off x="7543800" y="2448576"/>
            <a:ext cx="4385203" cy="3520898"/>
          </a:xfrm>
          <a:prstGeom prst="rect">
            <a:avLst/>
          </a:prstGeom>
        </p:spPr>
        <p:txBody>
          <a:bodyPr vert="horz" lIns="91440" tIns="45720" rIns="91440" bIns="45720" rtlCol="0">
            <a:normAutofit/>
          </a:bodyPr>
          <a:lstStyle/>
          <a:p>
            <a:pPr algn="r" rtl="1">
              <a:lnSpc>
                <a:spcPct val="90000"/>
              </a:lnSpc>
              <a:spcAft>
                <a:spcPts val="600"/>
              </a:spcAft>
            </a:pPr>
            <a:r>
              <a:rPr lang="en-US" sz="2400" dirty="0">
                <a:solidFill>
                  <a:srgbClr val="002060"/>
                </a:solidFill>
                <a:latin typeface="Arial" panose="020B0604020202020204" pitchFamily="34" charset="0"/>
                <a:cs typeface="Arial" panose="020B0604020202020204" pitchFamily="34" charset="0"/>
              </a:rPr>
              <a:t>يعتبر </a:t>
            </a:r>
            <a:r>
              <a:rPr lang="en-US" sz="2400" b="1" dirty="0">
                <a:solidFill>
                  <a:srgbClr val="002060"/>
                </a:solidFill>
                <a:latin typeface="Arial" panose="020B0604020202020204" pitchFamily="34" charset="0"/>
                <a:cs typeface="Arial" panose="020B0604020202020204" pitchFamily="34" charset="0"/>
              </a:rPr>
              <a:t>اليوتيوب</a:t>
            </a:r>
            <a:r>
              <a:rPr lang="en-US" sz="2400" dirty="0">
                <a:solidFill>
                  <a:srgbClr val="002060"/>
                </a:solidFill>
                <a:latin typeface="Arial" panose="020B0604020202020204" pitchFamily="34" charset="0"/>
                <a:cs typeface="Arial" panose="020B0604020202020204" pitchFamily="34" charset="0"/>
              </a:rPr>
              <a:t> من أقوى و أشهر تطبيقات الويب 2.0 على شبكة الإنترنت، و رغم أن أغلب الناس يستعملونه من أجل الترفيه، إلا أن </a:t>
            </a:r>
            <a:r>
              <a:rPr lang="en-US" sz="2400" b="1" dirty="0">
                <a:solidFill>
                  <a:srgbClr val="002060"/>
                </a:solidFill>
                <a:latin typeface="Arial" panose="020B0604020202020204" pitchFamily="34" charset="0"/>
                <a:cs typeface="Arial" panose="020B0604020202020204" pitchFamily="34" charset="0"/>
              </a:rPr>
              <a:t>اليوتيوب</a:t>
            </a:r>
            <a:r>
              <a:rPr lang="en-US" sz="2400" dirty="0">
                <a:solidFill>
                  <a:srgbClr val="002060"/>
                </a:solidFill>
                <a:latin typeface="Arial" panose="020B0604020202020204" pitchFamily="34" charset="0"/>
                <a:cs typeface="Arial" panose="020B0604020202020204" pitchFamily="34" charset="0"/>
              </a:rPr>
              <a:t> يمكن أن يكون وسيلة فعالة و أداة تعليمية مفيدة، سواء في الأبحاث، أو العروض التعليمية، و ذلك نظرا لما يتيحه من المحتوى الرقمي الذي لا حصر له.</a:t>
            </a:r>
            <a:endParaRPr lang="en-US" sz="2400" dirty="0">
              <a:solidFill>
                <a:srgbClr val="002060"/>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E3FC42E-A659-4E37-8B6A-F20274E7C384}"/>
              </a:ext>
            </a:extLst>
          </p:cNvPr>
          <p:cNvPicPr>
            <a:picLocks noChangeAspect="1"/>
          </p:cNvPicPr>
          <p:nvPr/>
        </p:nvPicPr>
        <p:blipFill rotWithShape="1">
          <a:blip r:embed="rId3">
            <a:extLst>
              <a:ext uri="{28A0092B-C50C-407E-A947-70E740481C1C}">
                <a14:useLocalDpi xmlns:a14="http://schemas.microsoft.com/office/drawing/2010/main" val="0"/>
              </a:ext>
            </a:extLst>
          </a:blip>
          <a:srcRect t="11850" b="10276"/>
          <a:stretch/>
        </p:blipFill>
        <p:spPr>
          <a:xfrm rot="20419622">
            <a:off x="3811425" y="2882438"/>
            <a:ext cx="2774159" cy="1134200"/>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159072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64DF85-4467-4589-87E0-FE31485FDD7D}"/>
              </a:ext>
            </a:extLst>
          </p:cNvPr>
          <p:cNvSpPr>
            <a:spLocks noGrp="1"/>
          </p:cNvSpPr>
          <p:nvPr>
            <p:ph idx="1"/>
          </p:nvPr>
        </p:nvSpPr>
        <p:spPr>
          <a:xfrm>
            <a:off x="932793" y="1531335"/>
            <a:ext cx="10515600" cy="4351338"/>
          </a:xfrm>
          <a:solidFill>
            <a:srgbClr val="002060"/>
          </a:solidFill>
        </p:spPr>
        <p:txBody>
          <a:bodyPr>
            <a:normAutofit/>
          </a:bodyPr>
          <a:lstStyle/>
          <a:p>
            <a:pPr marL="0" indent="0" algn="ctr" rtl="1">
              <a:buNone/>
            </a:pPr>
            <a:endParaRPr lang="ar-LB" sz="4400" b="1" dirty="0">
              <a:solidFill>
                <a:schemeClr val="bg1"/>
              </a:solidFill>
            </a:endParaRPr>
          </a:p>
          <a:p>
            <a:pPr marL="0" indent="0" algn="ctr" rtl="1">
              <a:buNone/>
            </a:pPr>
            <a:endParaRPr lang="ar-LB" sz="4400" b="1" dirty="0">
              <a:solidFill>
                <a:schemeClr val="bg1"/>
              </a:solidFill>
            </a:endParaRPr>
          </a:p>
          <a:p>
            <a:pPr marL="0" indent="0" algn="ctr" rtl="1">
              <a:buNone/>
            </a:pPr>
            <a:r>
              <a:rPr lang="ar-LB" sz="4400" b="1" dirty="0">
                <a:solidFill>
                  <a:schemeClr val="bg1"/>
                </a:solidFill>
              </a:rPr>
              <a:t>إدارة ﺣﺴﺎﺑﺎت ﺷﺒﻜﺎت اﻟﺘﻮاﺻﻞ اﻻﺟﺘﻤﺎﻋﻲ</a:t>
            </a:r>
            <a:endParaRPr lang="en-US" sz="4400" dirty="0">
              <a:solidFill>
                <a:schemeClr val="bg1"/>
              </a:solidFill>
            </a:endParaRPr>
          </a:p>
        </p:txBody>
      </p:sp>
    </p:spTree>
    <p:extLst>
      <p:ext uri="{BB962C8B-B14F-4D97-AF65-F5344CB8AC3E}">
        <p14:creationId xmlns:p14="http://schemas.microsoft.com/office/powerpoint/2010/main" val="1665183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FB1C279-AB09-4DCD-A864-88709D7B63CA}"/>
              </a:ext>
            </a:extLst>
          </p:cNvPr>
          <p:cNvGraphicFramePr>
            <a:graphicFrameLocks noGrp="1"/>
          </p:cNvGraphicFramePr>
          <p:nvPr>
            <p:ph idx="1"/>
          </p:nvPr>
        </p:nvGraphicFramePr>
        <p:xfrm>
          <a:off x="4027433" y="1281093"/>
          <a:ext cx="8164567" cy="977462"/>
        </p:xfrm>
        <a:graphic>
          <a:graphicData uri="http://schemas.openxmlformats.org/drawingml/2006/table">
            <a:tbl>
              <a:tblPr>
                <a:tableStyleId>{5C22544A-7EE6-4342-B048-85BDC9FD1C3A}</a:tableStyleId>
              </a:tblPr>
              <a:tblGrid>
                <a:gridCol w="8164567">
                  <a:extLst>
                    <a:ext uri="{9D8B030D-6E8A-4147-A177-3AD203B41FA5}">
                      <a16:colId xmlns:a16="http://schemas.microsoft.com/office/drawing/2014/main" val="1012850725"/>
                    </a:ext>
                  </a:extLst>
                </a:gridCol>
              </a:tblGrid>
              <a:tr h="977462">
                <a:tc>
                  <a:txBody>
                    <a:bodyPr/>
                    <a:lstStyle/>
                    <a:p>
                      <a:pPr marL="191135" marR="0" algn="r" rtl="1">
                        <a:lnSpc>
                          <a:spcPct val="107000"/>
                        </a:lnSpc>
                        <a:spcBef>
                          <a:spcPts val="0"/>
                        </a:spcBef>
                        <a:spcAft>
                          <a:spcPts val="800"/>
                        </a:spcAft>
                      </a:pPr>
                      <a:r>
                        <a:rPr lang="ar-LB" sz="4400" b="1" dirty="0">
                          <a:solidFill>
                            <a:schemeClr val="bg1"/>
                          </a:solidFill>
                          <a:effectLst/>
                          <a:cs typeface="+mj-cs"/>
                        </a:rPr>
                        <a:t>إدارة ﺣﺴﺎﺑﺎت ﺷﺒﻜﺎت اﻟﺘﻮاﺻﻞ اﻻﺟﺘﻤﺎﻋية</a:t>
                      </a:r>
                      <a:endParaRPr lang="en-US" sz="4400" b="1" dirty="0">
                        <a:solidFill>
                          <a:schemeClr val="bg1"/>
                        </a:solidFill>
                        <a:effectLst/>
                        <a:latin typeface="Calibri" panose="020F0502020204030204" pitchFamily="34" charset="0"/>
                        <a:ea typeface="Calibri" panose="020F0502020204030204" pitchFamily="34" charset="0"/>
                        <a:cs typeface="+mj-cs"/>
                      </a:endParaRPr>
                    </a:p>
                  </a:txBody>
                  <a:tcPr marL="114300" marR="114300" marT="0" marB="0">
                    <a:solidFill>
                      <a:srgbClr val="002060"/>
                    </a:solidFill>
                  </a:tcPr>
                </a:tc>
                <a:extLst>
                  <a:ext uri="{0D108BD9-81ED-4DB2-BD59-A6C34878D82A}">
                    <a16:rowId xmlns:a16="http://schemas.microsoft.com/office/drawing/2014/main" val="3148590208"/>
                  </a:ext>
                </a:extLst>
              </a:tr>
            </a:tbl>
          </a:graphicData>
        </a:graphic>
      </p:graphicFrame>
      <p:sp>
        <p:nvSpPr>
          <p:cNvPr id="5" name="Content Placeholder 2">
            <a:extLst>
              <a:ext uri="{FF2B5EF4-FFF2-40B4-BE49-F238E27FC236}">
                <a16:creationId xmlns:a16="http://schemas.microsoft.com/office/drawing/2014/main" id="{288CE1AC-944B-4345-A024-01E19DBD5E4D}"/>
              </a:ext>
            </a:extLst>
          </p:cNvPr>
          <p:cNvSpPr txBox="1">
            <a:spLocks/>
          </p:cNvSpPr>
          <p:nvPr/>
        </p:nvSpPr>
        <p:spPr>
          <a:xfrm>
            <a:off x="94593" y="1786760"/>
            <a:ext cx="11918731" cy="4921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en-US" dirty="0">
              <a:solidFill>
                <a:srgbClr val="002060"/>
              </a:solidFill>
            </a:endParaRPr>
          </a:p>
        </p:txBody>
      </p:sp>
      <p:sp>
        <p:nvSpPr>
          <p:cNvPr id="6" name="Rectangle 5">
            <a:extLst>
              <a:ext uri="{FF2B5EF4-FFF2-40B4-BE49-F238E27FC236}">
                <a16:creationId xmlns:a16="http://schemas.microsoft.com/office/drawing/2014/main" id="{BFF4C4C9-352A-4787-9C03-25F77DE011EA}"/>
              </a:ext>
            </a:extLst>
          </p:cNvPr>
          <p:cNvSpPr/>
          <p:nvPr/>
        </p:nvSpPr>
        <p:spPr>
          <a:xfrm>
            <a:off x="47296" y="5222964"/>
            <a:ext cx="12013324" cy="707886"/>
          </a:xfrm>
          <a:prstGeom prst="rect">
            <a:avLst/>
          </a:prstGeom>
          <a:solidFill>
            <a:srgbClr val="C00000"/>
          </a:solidFill>
        </p:spPr>
        <p:txBody>
          <a:bodyPr wrap="square">
            <a:spAutoFit/>
          </a:bodyPr>
          <a:lstStyle/>
          <a:p>
            <a:pPr algn="r" rtl="1"/>
            <a:endParaRPr lang="ar-LB" sz="2000" b="1" dirty="0">
              <a:solidFill>
                <a:schemeClr val="bg1"/>
              </a:solidFill>
            </a:endParaRPr>
          </a:p>
          <a:p>
            <a:pPr marL="342900" indent="-342900" algn="r" rtl="1">
              <a:buFont typeface="Arial" panose="020B0604020202020204" pitchFamily="34" charset="0"/>
              <a:buChar char="•"/>
            </a:pPr>
            <a:r>
              <a:rPr lang="ar-LB" sz="2000" b="1" dirty="0">
                <a:solidFill>
                  <a:schemeClr val="bg1"/>
                </a:solidFill>
              </a:rPr>
              <a:t>لا يسمح للأشخاص المسؤولين عن إدارة الحسابات استخدام الحسابات الرسمية لأغراض شخصية لا تخدم أهداف المنظمة/البلدية وتوجهاتها</a:t>
            </a:r>
            <a:endParaRPr lang="en-US" sz="2000" b="1" dirty="0">
              <a:solidFill>
                <a:schemeClr val="bg1"/>
              </a:solidFill>
            </a:endParaRPr>
          </a:p>
        </p:txBody>
      </p:sp>
      <p:sp>
        <p:nvSpPr>
          <p:cNvPr id="7" name="Rectangle 6">
            <a:extLst>
              <a:ext uri="{FF2B5EF4-FFF2-40B4-BE49-F238E27FC236}">
                <a16:creationId xmlns:a16="http://schemas.microsoft.com/office/drawing/2014/main" id="{51EAB090-2530-451A-B374-5A2456739C57}"/>
              </a:ext>
            </a:extLst>
          </p:cNvPr>
          <p:cNvSpPr/>
          <p:nvPr/>
        </p:nvSpPr>
        <p:spPr>
          <a:xfrm>
            <a:off x="441435" y="2434603"/>
            <a:ext cx="11571889" cy="2554545"/>
          </a:xfrm>
          <a:prstGeom prst="rect">
            <a:avLst/>
          </a:prstGeom>
        </p:spPr>
        <p:txBody>
          <a:bodyPr wrap="square">
            <a:spAutoFit/>
          </a:bodyPr>
          <a:lstStyle/>
          <a:p>
            <a:pPr algn="r" rtl="1"/>
            <a:r>
              <a:rPr lang="ar-LB" sz="2000" dirty="0">
                <a:solidFill>
                  <a:srgbClr val="002060"/>
                </a:solidFill>
                <a:latin typeface="TimesNewRomanPSMT"/>
              </a:rPr>
              <a:t>إنشاء وجدولة وتحليل ومشاركة المحتوى المتنوع</a:t>
            </a:r>
            <a:r>
              <a:rPr lang="en-US" sz="2000" dirty="0">
                <a:solidFill>
                  <a:srgbClr val="002060"/>
                </a:solidFill>
                <a:latin typeface="TimesNewRomanPSMT"/>
              </a:rPr>
              <a:t> )</a:t>
            </a:r>
            <a:r>
              <a:rPr lang="ar-LB" sz="2000" dirty="0">
                <a:solidFill>
                  <a:srgbClr val="002060"/>
                </a:solidFill>
              </a:rPr>
              <a:t> من نصوص، صور، مقاطع فيديو.. إلخ</a:t>
            </a:r>
            <a:r>
              <a:rPr lang="en-US" sz="2000" dirty="0">
                <a:solidFill>
                  <a:srgbClr val="002060"/>
                </a:solidFill>
              </a:rPr>
              <a:t>(</a:t>
            </a:r>
            <a:r>
              <a:rPr lang="ar-LB" sz="2000" dirty="0">
                <a:solidFill>
                  <a:srgbClr val="002060"/>
                </a:solidFill>
                <a:latin typeface="TimesNewRomanPSMT"/>
              </a:rPr>
              <a:t> على شبكات التواصل الاجتماعي</a:t>
            </a:r>
            <a:r>
              <a:rPr lang="en-US" sz="2000" dirty="0">
                <a:solidFill>
                  <a:srgbClr val="002060"/>
                </a:solidFill>
                <a:latin typeface="TimesNewRomanPSMT"/>
              </a:rPr>
              <a:t> </a:t>
            </a:r>
            <a:r>
              <a:rPr lang="ar-LB" sz="2000" dirty="0">
                <a:solidFill>
                  <a:srgbClr val="002060"/>
                </a:solidFill>
                <a:latin typeface="TimesNewRomanPSMT"/>
              </a:rPr>
              <a:t>بهدف تعريف الجمهور المستهدف بالحملة، وتوفير وجهات نظر جديدة تساعد على</a:t>
            </a:r>
            <a:r>
              <a:rPr lang="en-US" sz="2000" dirty="0">
                <a:solidFill>
                  <a:srgbClr val="002060"/>
                </a:solidFill>
                <a:latin typeface="TimesNewRomanPSMT"/>
              </a:rPr>
              <a:t> </a:t>
            </a:r>
            <a:r>
              <a:rPr lang="ar-LB" sz="2000" dirty="0">
                <a:solidFill>
                  <a:srgbClr val="002060"/>
                </a:solidFill>
                <a:latin typeface="TimesNewRomanPSMT"/>
              </a:rPr>
              <a:t>تطوير المحتوى وترويجه، وتطوير العلاقات مع المجتمع المحلي .</a:t>
            </a:r>
            <a:endParaRPr lang="en-US" sz="2000" dirty="0">
              <a:solidFill>
                <a:srgbClr val="002060"/>
              </a:solidFill>
              <a:latin typeface="TimesNewRomanPSMT"/>
            </a:endParaRPr>
          </a:p>
          <a:p>
            <a:pPr algn="r" rtl="1"/>
            <a:endParaRPr lang="ar-LB" sz="2000" dirty="0">
              <a:solidFill>
                <a:srgbClr val="002060"/>
              </a:solidFill>
              <a:latin typeface="TimesNewRomanPSMT"/>
            </a:endParaRPr>
          </a:p>
          <a:p>
            <a:pPr algn="r" rtl="1"/>
            <a:r>
              <a:rPr lang="ar-LB" sz="2000" dirty="0">
                <a:solidFill>
                  <a:srgbClr val="002060"/>
                </a:solidFill>
              </a:rPr>
              <a:t>متابعة وتحليل الأداء، والرد على استفسارات وتعليقات المتابعين بالإضافة الى وضع استراتيجيات التواصل والحملات وتنفيذها وجمع</a:t>
            </a:r>
          </a:p>
          <a:p>
            <a:pPr algn="r" rtl="1"/>
            <a:r>
              <a:rPr lang="ar-LB" sz="2000" dirty="0">
                <a:solidFill>
                  <a:srgbClr val="002060"/>
                </a:solidFill>
              </a:rPr>
              <a:t>وتحليل نتائج البيانات.</a:t>
            </a:r>
            <a:endParaRPr lang="en-US" sz="2000" dirty="0">
              <a:solidFill>
                <a:srgbClr val="002060"/>
              </a:solidFill>
            </a:endParaRPr>
          </a:p>
          <a:p>
            <a:pPr algn="r" rtl="1"/>
            <a:endParaRPr lang="ar-LB" sz="2000" dirty="0">
              <a:solidFill>
                <a:srgbClr val="002060"/>
              </a:solidFill>
            </a:endParaRPr>
          </a:p>
          <a:p>
            <a:pPr marL="342900" indent="-342900" algn="r" rtl="1">
              <a:buFont typeface="Arial" panose="020B0604020202020204" pitchFamily="34" charset="0"/>
              <a:buChar char="•"/>
            </a:pPr>
            <a:r>
              <a:rPr lang="ar-LB" sz="2000" dirty="0">
                <a:solidFill>
                  <a:srgbClr val="002060"/>
                </a:solidFill>
              </a:rPr>
              <a:t>التواصل مع الجمهور عبر قنوات التواصل الاجتماعية باسم البلدية</a:t>
            </a:r>
            <a:endParaRPr lang="en-US" sz="2000" dirty="0">
              <a:solidFill>
                <a:srgbClr val="002060"/>
              </a:solidFill>
            </a:endParaRPr>
          </a:p>
          <a:p>
            <a:pPr algn="r" rtl="1"/>
            <a:endParaRPr lang="ar-LB" sz="2000" dirty="0">
              <a:solidFill>
                <a:srgbClr val="002060"/>
              </a:solidFill>
            </a:endParaRPr>
          </a:p>
        </p:txBody>
      </p:sp>
    </p:spTree>
    <p:extLst>
      <p:ext uri="{BB962C8B-B14F-4D97-AF65-F5344CB8AC3E}">
        <p14:creationId xmlns:p14="http://schemas.microsoft.com/office/powerpoint/2010/main" val="7481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FCAFF7-4661-4D35-934A-1B25ADD34FD1}"/>
              </a:ext>
            </a:extLst>
          </p:cNvPr>
          <p:cNvSpPr txBox="1"/>
          <p:nvPr/>
        </p:nvSpPr>
        <p:spPr>
          <a:xfrm>
            <a:off x="770890" y="4651082"/>
            <a:ext cx="7058660" cy="738188"/>
          </a:xfrm>
          <a:prstGeom prst="rect">
            <a:avLst/>
          </a:prstGeom>
          <a:solidFill>
            <a:srgbClr val="002060"/>
          </a:solidFill>
        </p:spPr>
        <p:txBody>
          <a:bodyPr wrap="square">
            <a:spAutoFit/>
          </a:bodyPr>
          <a:lstStyle/>
          <a:p>
            <a:pPr algn="ctr" rtl="1">
              <a:defRPr/>
            </a:pPr>
            <a:r>
              <a:rPr lang="ar-LB" sz="2100" b="1" dirty="0">
                <a:solidFill>
                  <a:schemeClr val="bg1"/>
                </a:solidFill>
                <a:latin typeface="Arial" pitchFamily="34" charset="0"/>
                <a:cs typeface="Arial" pitchFamily="34" charset="0"/>
              </a:rPr>
              <a:t>وسائل الإعلام الاجتماعية</a:t>
            </a:r>
            <a:endParaRPr lang="en-US" sz="2100" b="1" dirty="0">
              <a:solidFill>
                <a:schemeClr val="bg1"/>
              </a:solidFill>
              <a:latin typeface="Arial" pitchFamily="34" charset="0"/>
              <a:cs typeface="Arial" pitchFamily="34" charset="0"/>
            </a:endParaRPr>
          </a:p>
          <a:p>
            <a:pPr algn="ctr" rtl="1">
              <a:defRPr/>
            </a:pPr>
            <a:r>
              <a:rPr lang="ar-LB" sz="2100" b="1" dirty="0">
                <a:solidFill>
                  <a:schemeClr val="bg1"/>
                </a:solidFill>
                <a:latin typeface="Arial" pitchFamily="34" charset="0"/>
                <a:cs typeface="Arial" pitchFamily="34" charset="0"/>
              </a:rPr>
              <a:t>نظرة عامة وتخطيط استراتيجي </a:t>
            </a:r>
            <a:endParaRPr lang="en-US" sz="21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id="{C74829EF-2AF9-4842-BBF8-CF1C24EB9EE6}"/>
              </a:ext>
            </a:extLst>
          </p:cNvPr>
          <p:cNvSpPr txBox="1"/>
          <p:nvPr/>
        </p:nvSpPr>
        <p:spPr>
          <a:xfrm>
            <a:off x="770890" y="5546030"/>
            <a:ext cx="7058660" cy="415498"/>
          </a:xfrm>
          <a:prstGeom prst="rect">
            <a:avLst/>
          </a:prstGeom>
          <a:solidFill>
            <a:schemeClr val="bg1">
              <a:lumMod val="50000"/>
              <a:alpha val="57000"/>
            </a:schemeClr>
          </a:solidFill>
        </p:spPr>
        <p:txBody>
          <a:bodyPr wrap="square">
            <a:spAutoFit/>
          </a:bodyPr>
          <a:lstStyle/>
          <a:p>
            <a:pPr algn="ctr" rtl="1">
              <a:defRPr/>
            </a:pPr>
            <a:r>
              <a:rPr lang="ar-LB" sz="2100" dirty="0">
                <a:solidFill>
                  <a:srgbClr val="002060"/>
                </a:solidFill>
                <a:latin typeface="Arial" pitchFamily="34" charset="0"/>
                <a:cs typeface="Arial" pitchFamily="34" charset="0"/>
              </a:rPr>
              <a:t>وضع خطة إستراتيجية لوسائل الإعلام الاجتماعية </a:t>
            </a:r>
          </a:p>
        </p:txBody>
      </p:sp>
      <p:pic>
        <p:nvPicPr>
          <p:cNvPr id="6" name="Picture 2" descr="C:\Users\OWner\Pictures\SM.png">
            <a:extLst>
              <a:ext uri="{FF2B5EF4-FFF2-40B4-BE49-F238E27FC236}">
                <a16:creationId xmlns:a16="http://schemas.microsoft.com/office/drawing/2014/main" id="{27940F16-5213-4AE6-B33C-C80248028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640" y="127420"/>
            <a:ext cx="7058660" cy="452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650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6C805-6466-48E8-A526-AD03E66A5761}"/>
              </a:ext>
            </a:extLst>
          </p:cNvPr>
          <p:cNvSpPr>
            <a:spLocks noGrp="1"/>
          </p:cNvSpPr>
          <p:nvPr>
            <p:ph type="title"/>
          </p:nvPr>
        </p:nvSpPr>
        <p:spPr>
          <a:xfrm>
            <a:off x="0" y="1866899"/>
            <a:ext cx="12191999" cy="3567607"/>
          </a:xfrm>
        </p:spPr>
        <p:txBody>
          <a:bodyPr/>
          <a:lstStyle/>
          <a:p>
            <a:pPr algn="r" rtl="1">
              <a:buClr>
                <a:srgbClr val="C00000"/>
              </a:buClr>
            </a:pPr>
            <a:br>
              <a:rPr lang="ar-LB" sz="2800" b="0" dirty="0">
                <a:solidFill>
                  <a:srgbClr val="002060"/>
                </a:solidFill>
              </a:rPr>
            </a:br>
            <a:r>
              <a:rPr lang="ar-LB" sz="2800" b="0" dirty="0">
                <a:solidFill>
                  <a:srgbClr val="002060"/>
                </a:solidFill>
              </a:rPr>
              <a:t>- تأهيل مديري الحسابات ومستوى تمكنهم من المسائل التي سيتم التواصل بشأنها ومناقشتها مع الجمهور عبر مواقع التواصل الاجتماعية.</a:t>
            </a:r>
            <a:br>
              <a:rPr lang="ar-LB" sz="2800" b="0" dirty="0">
                <a:solidFill>
                  <a:srgbClr val="002060"/>
                </a:solidFill>
              </a:rPr>
            </a:br>
            <a:r>
              <a:rPr lang="ar-LB" sz="2800" b="0" dirty="0">
                <a:solidFill>
                  <a:srgbClr val="002060"/>
                </a:solidFill>
              </a:rPr>
              <a:t>- مهارات اللغة أو التواصل التي يمتلكونها.</a:t>
            </a:r>
            <a:br>
              <a:rPr lang="ar-LB" sz="2800" b="0" dirty="0">
                <a:solidFill>
                  <a:srgbClr val="002060"/>
                </a:solidFill>
              </a:rPr>
            </a:br>
            <a:r>
              <a:rPr lang="ar-LB" sz="2800" b="0" dirty="0">
                <a:solidFill>
                  <a:srgbClr val="002060"/>
                </a:solidFill>
              </a:rPr>
              <a:t>- مستوى الوعي بمواقع التواصل الاجتماعية والإلمام التقني بها.</a:t>
            </a:r>
            <a:br>
              <a:rPr lang="ar-LB" sz="2800" b="0" dirty="0">
                <a:solidFill>
                  <a:srgbClr val="002060"/>
                </a:solidFill>
              </a:rPr>
            </a:br>
            <a:r>
              <a:rPr lang="ar-LB" sz="2800" b="0" dirty="0">
                <a:solidFill>
                  <a:srgbClr val="002060"/>
                </a:solidFill>
              </a:rPr>
              <a:t>- مدى استعداد مديري الحسابات للبقاء على اتصال مع الجمهور عبر قنوات التواصل الاجتماعية خلال اوقات متفاوتة.</a:t>
            </a:r>
            <a:br>
              <a:rPr lang="ar-LB" sz="2800" b="0" dirty="0">
                <a:solidFill>
                  <a:srgbClr val="002060"/>
                </a:solidFill>
              </a:rPr>
            </a:br>
            <a:r>
              <a:rPr lang="ar-LB" sz="2800" b="0" dirty="0">
                <a:solidFill>
                  <a:srgbClr val="002060"/>
                </a:solidFill>
              </a:rPr>
              <a:t>-التعامل</a:t>
            </a:r>
            <a:r>
              <a:rPr lang="ar-LB" b="0" dirty="0">
                <a:solidFill>
                  <a:srgbClr val="002060"/>
                </a:solidFill>
              </a:rPr>
              <a:t> </a:t>
            </a:r>
            <a:r>
              <a:rPr lang="ar-LB" sz="2800" b="0" dirty="0">
                <a:solidFill>
                  <a:srgbClr val="002060"/>
                </a:solidFill>
              </a:rPr>
              <a:t>مع المواقف التي قد تتطلب الرد أو أي إجراء آخر في أي وقت من اليوم، وعلى مدار الأسبوع.</a:t>
            </a:r>
            <a:br>
              <a:rPr lang="ar-LB" sz="2800" b="0" dirty="0">
                <a:solidFill>
                  <a:srgbClr val="002060"/>
                </a:solidFill>
              </a:rPr>
            </a:br>
            <a:endParaRPr lang="en-US" sz="2800" b="0" dirty="0">
              <a:solidFill>
                <a:srgbClr val="002060"/>
              </a:solidFill>
            </a:endParaRPr>
          </a:p>
        </p:txBody>
      </p:sp>
      <p:sp>
        <p:nvSpPr>
          <p:cNvPr id="6" name="Title 1">
            <a:extLst>
              <a:ext uri="{FF2B5EF4-FFF2-40B4-BE49-F238E27FC236}">
                <a16:creationId xmlns:a16="http://schemas.microsoft.com/office/drawing/2014/main" id="{0A1A37CE-AA95-41A2-9803-4B8DE314B0C2}"/>
              </a:ext>
            </a:extLst>
          </p:cNvPr>
          <p:cNvSpPr txBox="1">
            <a:spLocks/>
          </p:cNvSpPr>
          <p:nvPr/>
        </p:nvSpPr>
        <p:spPr>
          <a:xfrm>
            <a:off x="5257800" y="682988"/>
            <a:ext cx="6934199" cy="1248289"/>
          </a:xfrm>
          <a:prstGeom prst="rect">
            <a:avLst/>
          </a:prstGeom>
          <a:solidFill>
            <a:srgbClr val="002060"/>
          </a:solidFill>
        </p:spPr>
        <p:txBody>
          <a:bodyPr/>
          <a:lstStyle>
            <a:lvl1pPr algn="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ar-LB" b="1" dirty="0"/>
              <a:t>أبرز مهارات مدير</a:t>
            </a:r>
            <a:r>
              <a:rPr lang="ar-LB" dirty="0"/>
              <a:t>/</a:t>
            </a:r>
            <a:r>
              <a:rPr lang="ar-LB" b="1" dirty="0"/>
              <a:t>ة الحساب</a:t>
            </a:r>
            <a:endParaRPr lang="en-US" dirty="0"/>
          </a:p>
        </p:txBody>
      </p:sp>
    </p:spTree>
    <p:extLst>
      <p:ext uri="{BB962C8B-B14F-4D97-AF65-F5344CB8AC3E}">
        <p14:creationId xmlns:p14="http://schemas.microsoft.com/office/powerpoint/2010/main" val="4223877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CEC0-EC02-4BFB-A352-A150D8C80C73}"/>
              </a:ext>
            </a:extLst>
          </p:cNvPr>
          <p:cNvSpPr>
            <a:spLocks noGrp="1"/>
          </p:cNvSpPr>
          <p:nvPr>
            <p:ph type="title"/>
          </p:nvPr>
        </p:nvSpPr>
        <p:spPr/>
        <p:txBody>
          <a:bodyPr/>
          <a:lstStyle/>
          <a:p>
            <a:r>
              <a:rPr lang="ar-LB" sz="4400" dirty="0"/>
              <a:t>أسئلة</a:t>
            </a:r>
            <a:br>
              <a:rPr lang="en-US" dirty="0"/>
            </a:br>
            <a:endParaRPr lang="en-US" dirty="0"/>
          </a:p>
        </p:txBody>
      </p:sp>
      <p:sp>
        <p:nvSpPr>
          <p:cNvPr id="8" name="Speech Bubble: Rectangle 7">
            <a:extLst>
              <a:ext uri="{FF2B5EF4-FFF2-40B4-BE49-F238E27FC236}">
                <a16:creationId xmlns:a16="http://schemas.microsoft.com/office/drawing/2014/main" id="{307666C9-81BF-4DBC-9384-D51B84DB6EA2}"/>
              </a:ext>
            </a:extLst>
          </p:cNvPr>
          <p:cNvSpPr/>
          <p:nvPr/>
        </p:nvSpPr>
        <p:spPr>
          <a:xfrm>
            <a:off x="4081293" y="13152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0" name="Speech Bubble: Rectangle 9">
            <a:extLst>
              <a:ext uri="{FF2B5EF4-FFF2-40B4-BE49-F238E27FC236}">
                <a16:creationId xmlns:a16="http://schemas.microsoft.com/office/drawing/2014/main" id="{806055F8-1BA8-49C0-B2D3-6EDE171E337B}"/>
              </a:ext>
            </a:extLst>
          </p:cNvPr>
          <p:cNvSpPr/>
          <p:nvPr/>
        </p:nvSpPr>
        <p:spPr>
          <a:xfrm>
            <a:off x="4233693" y="14676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1" name="Speech Bubble: Rectangle 10">
            <a:extLst>
              <a:ext uri="{FF2B5EF4-FFF2-40B4-BE49-F238E27FC236}">
                <a16:creationId xmlns:a16="http://schemas.microsoft.com/office/drawing/2014/main" id="{3070467A-3D92-42E5-98BC-61CF87ABCDDE}"/>
              </a:ext>
            </a:extLst>
          </p:cNvPr>
          <p:cNvSpPr/>
          <p:nvPr/>
        </p:nvSpPr>
        <p:spPr>
          <a:xfrm>
            <a:off x="4386093" y="16200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2" name="Speech Bubble: Rectangle 11">
            <a:extLst>
              <a:ext uri="{FF2B5EF4-FFF2-40B4-BE49-F238E27FC236}">
                <a16:creationId xmlns:a16="http://schemas.microsoft.com/office/drawing/2014/main" id="{87FCE574-D6D2-42B5-8D4E-38C46E639E0B}"/>
              </a:ext>
            </a:extLst>
          </p:cNvPr>
          <p:cNvSpPr/>
          <p:nvPr/>
        </p:nvSpPr>
        <p:spPr>
          <a:xfrm>
            <a:off x="4538493" y="17724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3" name="Speech Bubble: Rectangle 12">
            <a:extLst>
              <a:ext uri="{FF2B5EF4-FFF2-40B4-BE49-F238E27FC236}">
                <a16:creationId xmlns:a16="http://schemas.microsoft.com/office/drawing/2014/main" id="{88E5DA1F-7FBA-4BA8-B5CD-1DB7BC9BB293}"/>
              </a:ext>
            </a:extLst>
          </p:cNvPr>
          <p:cNvSpPr/>
          <p:nvPr/>
        </p:nvSpPr>
        <p:spPr>
          <a:xfrm>
            <a:off x="4690893" y="19248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4" name="Speech Bubble: Rectangle 13">
            <a:extLst>
              <a:ext uri="{FF2B5EF4-FFF2-40B4-BE49-F238E27FC236}">
                <a16:creationId xmlns:a16="http://schemas.microsoft.com/office/drawing/2014/main" id="{8E0BF3EE-8C99-4DB7-9ECC-2A329D0895D0}"/>
              </a:ext>
            </a:extLst>
          </p:cNvPr>
          <p:cNvSpPr/>
          <p:nvPr/>
        </p:nvSpPr>
        <p:spPr>
          <a:xfrm>
            <a:off x="4843293" y="20772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5" name="Speech Bubble: Rectangle 14">
            <a:extLst>
              <a:ext uri="{FF2B5EF4-FFF2-40B4-BE49-F238E27FC236}">
                <a16:creationId xmlns:a16="http://schemas.microsoft.com/office/drawing/2014/main" id="{214ED8A9-1B41-4C8B-B58A-13F18D48BB4E}"/>
              </a:ext>
            </a:extLst>
          </p:cNvPr>
          <p:cNvSpPr/>
          <p:nvPr/>
        </p:nvSpPr>
        <p:spPr>
          <a:xfrm>
            <a:off x="4995693" y="22296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6" name="Speech Bubble: Rectangle 15">
            <a:extLst>
              <a:ext uri="{FF2B5EF4-FFF2-40B4-BE49-F238E27FC236}">
                <a16:creationId xmlns:a16="http://schemas.microsoft.com/office/drawing/2014/main" id="{83C18ED6-1B29-484D-865F-3B63A4E4621E}"/>
              </a:ext>
            </a:extLst>
          </p:cNvPr>
          <p:cNvSpPr/>
          <p:nvPr/>
        </p:nvSpPr>
        <p:spPr>
          <a:xfrm>
            <a:off x="5148093" y="23820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7" name="Speech Bubble: Rectangle 16">
            <a:extLst>
              <a:ext uri="{FF2B5EF4-FFF2-40B4-BE49-F238E27FC236}">
                <a16:creationId xmlns:a16="http://schemas.microsoft.com/office/drawing/2014/main" id="{DE95C199-2ED8-4873-AB7D-FE1116FCDA1A}"/>
              </a:ext>
            </a:extLst>
          </p:cNvPr>
          <p:cNvSpPr/>
          <p:nvPr/>
        </p:nvSpPr>
        <p:spPr>
          <a:xfrm>
            <a:off x="5300493" y="25344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8" name="Speech Bubble: Rectangle 17">
            <a:extLst>
              <a:ext uri="{FF2B5EF4-FFF2-40B4-BE49-F238E27FC236}">
                <a16:creationId xmlns:a16="http://schemas.microsoft.com/office/drawing/2014/main" id="{8ED31ED1-898E-4105-9FBF-4BB9EC2C1BAE}"/>
              </a:ext>
            </a:extLst>
          </p:cNvPr>
          <p:cNvSpPr/>
          <p:nvPr/>
        </p:nvSpPr>
        <p:spPr>
          <a:xfrm>
            <a:off x="5452893" y="26868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19" name="Speech Bubble: Rectangle 18">
            <a:extLst>
              <a:ext uri="{FF2B5EF4-FFF2-40B4-BE49-F238E27FC236}">
                <a16:creationId xmlns:a16="http://schemas.microsoft.com/office/drawing/2014/main" id="{2244D28C-2525-4ED5-B3C5-A8578A5E1584}"/>
              </a:ext>
            </a:extLst>
          </p:cNvPr>
          <p:cNvSpPr/>
          <p:nvPr/>
        </p:nvSpPr>
        <p:spPr>
          <a:xfrm>
            <a:off x="5605293" y="28392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0" name="Speech Bubble: Rectangle 19">
            <a:extLst>
              <a:ext uri="{FF2B5EF4-FFF2-40B4-BE49-F238E27FC236}">
                <a16:creationId xmlns:a16="http://schemas.microsoft.com/office/drawing/2014/main" id="{040D72E0-A5F1-4462-AEDF-0CB3845D01F5}"/>
              </a:ext>
            </a:extLst>
          </p:cNvPr>
          <p:cNvSpPr/>
          <p:nvPr/>
        </p:nvSpPr>
        <p:spPr>
          <a:xfrm>
            <a:off x="5757693" y="29916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1" name="Speech Bubble: Rectangle 20">
            <a:extLst>
              <a:ext uri="{FF2B5EF4-FFF2-40B4-BE49-F238E27FC236}">
                <a16:creationId xmlns:a16="http://schemas.microsoft.com/office/drawing/2014/main" id="{65EAD6F3-86E0-4AEA-BDD5-A5B245E14811}"/>
              </a:ext>
            </a:extLst>
          </p:cNvPr>
          <p:cNvSpPr/>
          <p:nvPr/>
        </p:nvSpPr>
        <p:spPr>
          <a:xfrm>
            <a:off x="5910093" y="31440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2" name="Speech Bubble: Rectangle 21">
            <a:extLst>
              <a:ext uri="{FF2B5EF4-FFF2-40B4-BE49-F238E27FC236}">
                <a16:creationId xmlns:a16="http://schemas.microsoft.com/office/drawing/2014/main" id="{FCE57EE7-C307-433A-8EAE-C3FD20E51D6F}"/>
              </a:ext>
            </a:extLst>
          </p:cNvPr>
          <p:cNvSpPr/>
          <p:nvPr/>
        </p:nvSpPr>
        <p:spPr>
          <a:xfrm>
            <a:off x="6062493" y="32964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3" name="Speech Bubble: Rectangle 22">
            <a:extLst>
              <a:ext uri="{FF2B5EF4-FFF2-40B4-BE49-F238E27FC236}">
                <a16:creationId xmlns:a16="http://schemas.microsoft.com/office/drawing/2014/main" id="{2D2BDFB0-494F-4A67-BF8D-034F57AA8B2B}"/>
              </a:ext>
            </a:extLst>
          </p:cNvPr>
          <p:cNvSpPr/>
          <p:nvPr/>
        </p:nvSpPr>
        <p:spPr>
          <a:xfrm>
            <a:off x="6214893" y="34488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4" name="Speech Bubble: Rectangle 23">
            <a:extLst>
              <a:ext uri="{FF2B5EF4-FFF2-40B4-BE49-F238E27FC236}">
                <a16:creationId xmlns:a16="http://schemas.microsoft.com/office/drawing/2014/main" id="{1342A2D9-E079-405F-A327-6EBF96118F63}"/>
              </a:ext>
            </a:extLst>
          </p:cNvPr>
          <p:cNvSpPr/>
          <p:nvPr/>
        </p:nvSpPr>
        <p:spPr>
          <a:xfrm>
            <a:off x="6367293" y="36012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5" name="Speech Bubble: Rectangle 24">
            <a:extLst>
              <a:ext uri="{FF2B5EF4-FFF2-40B4-BE49-F238E27FC236}">
                <a16:creationId xmlns:a16="http://schemas.microsoft.com/office/drawing/2014/main" id="{B9C86BBB-5528-4477-A594-79F4951AAC8C}"/>
              </a:ext>
            </a:extLst>
          </p:cNvPr>
          <p:cNvSpPr/>
          <p:nvPr/>
        </p:nvSpPr>
        <p:spPr>
          <a:xfrm>
            <a:off x="6519693" y="37536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6" name="Speech Bubble: Rectangle 25">
            <a:extLst>
              <a:ext uri="{FF2B5EF4-FFF2-40B4-BE49-F238E27FC236}">
                <a16:creationId xmlns:a16="http://schemas.microsoft.com/office/drawing/2014/main" id="{F69F0EBD-0660-4740-9D3C-892964591750}"/>
              </a:ext>
            </a:extLst>
          </p:cNvPr>
          <p:cNvSpPr/>
          <p:nvPr/>
        </p:nvSpPr>
        <p:spPr>
          <a:xfrm>
            <a:off x="6672093" y="39060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7" name="Speech Bubble: Rectangle 26">
            <a:extLst>
              <a:ext uri="{FF2B5EF4-FFF2-40B4-BE49-F238E27FC236}">
                <a16:creationId xmlns:a16="http://schemas.microsoft.com/office/drawing/2014/main" id="{3DF94BE8-600C-4BF7-AC63-B7B7068C83E0}"/>
              </a:ext>
            </a:extLst>
          </p:cNvPr>
          <p:cNvSpPr/>
          <p:nvPr/>
        </p:nvSpPr>
        <p:spPr>
          <a:xfrm>
            <a:off x="6824493" y="4058478"/>
            <a:ext cx="2181697" cy="1566776"/>
          </a:xfrm>
          <a:prstGeom prst="wedgeRectCallou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
        <p:nvSpPr>
          <p:cNvPr id="28" name="Speech Bubble: Rectangle 27">
            <a:extLst>
              <a:ext uri="{FF2B5EF4-FFF2-40B4-BE49-F238E27FC236}">
                <a16:creationId xmlns:a16="http://schemas.microsoft.com/office/drawing/2014/main" id="{C782AB28-1717-46EB-986C-60A3F58CF427}"/>
              </a:ext>
            </a:extLst>
          </p:cNvPr>
          <p:cNvSpPr/>
          <p:nvPr/>
        </p:nvSpPr>
        <p:spPr>
          <a:xfrm>
            <a:off x="6976893" y="4210878"/>
            <a:ext cx="2181697" cy="1566776"/>
          </a:xfrm>
          <a:prstGeom prst="wedgeRectCallou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600" dirty="0">
                <a:latin typeface="Algerian" panose="04020705040A02060702" pitchFamily="82" charset="0"/>
                <a:ea typeface="STHupo" panose="020B0503020204020204" pitchFamily="2" charset="-122"/>
              </a:rPr>
              <a:t>?</a:t>
            </a:r>
          </a:p>
        </p:txBody>
      </p:sp>
    </p:spTree>
    <p:extLst>
      <p:ext uri="{BB962C8B-B14F-4D97-AF65-F5344CB8AC3E}">
        <p14:creationId xmlns:p14="http://schemas.microsoft.com/office/powerpoint/2010/main" val="358721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C951B8-13C4-4EBE-A048-C03CF0DC08D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01382" y="934278"/>
            <a:ext cx="9090618" cy="4989443"/>
          </a:xfrm>
          <a:prstGeom prst="rect">
            <a:avLst/>
          </a:prstGeom>
        </p:spPr>
      </p:pic>
      <p:sp>
        <p:nvSpPr>
          <p:cNvPr id="5" name="TextBox 4">
            <a:extLst>
              <a:ext uri="{FF2B5EF4-FFF2-40B4-BE49-F238E27FC236}">
                <a16:creationId xmlns:a16="http://schemas.microsoft.com/office/drawing/2014/main" id="{CB750D6C-0AAB-470B-8F11-73DD519C3F00}"/>
              </a:ext>
            </a:extLst>
          </p:cNvPr>
          <p:cNvSpPr txBox="1">
            <a:spLocks noChangeArrowheads="1"/>
          </p:cNvSpPr>
          <p:nvPr/>
        </p:nvSpPr>
        <p:spPr bwMode="auto">
          <a:xfrm>
            <a:off x="377361" y="1787903"/>
            <a:ext cx="3862564" cy="137362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134985"/>
                </a:solidFill>
                <a:latin typeface="+mj-lt"/>
                <a:ea typeface="+mj-ea"/>
                <a:cs typeface="+mj-cs"/>
              </a:rPr>
              <a:t>صناعة المحتوى</a:t>
            </a:r>
          </a:p>
        </p:txBody>
      </p:sp>
    </p:spTree>
    <p:extLst>
      <p:ext uri="{BB962C8B-B14F-4D97-AF65-F5344CB8AC3E}">
        <p14:creationId xmlns:p14="http://schemas.microsoft.com/office/powerpoint/2010/main" val="2502530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005E88-2454-43DE-B912-AF7E851BD006}"/>
              </a:ext>
            </a:extLst>
          </p:cNvPr>
          <p:cNvSpPr>
            <a:spLocks noGrp="1" noChangeArrowheads="1"/>
          </p:cNvSpPr>
          <p:nvPr>
            <p:ph idx="1"/>
          </p:nvPr>
        </p:nvSpPr>
        <p:spPr bwMode="auto">
          <a:xfrm>
            <a:off x="7643190" y="2668588"/>
            <a:ext cx="3710609" cy="2031325"/>
          </a:xfrm>
          <a:prstGeom prst="rect">
            <a:avLst/>
          </a:prstGeom>
          <a:noFill/>
          <a:ln w="9525">
            <a:noFill/>
            <a:miter lim="800000"/>
            <a:headEnd/>
            <a:tailEnd/>
          </a:ln>
        </p:spPr>
        <p:txBody>
          <a:bodyPr wrap="square">
            <a:spAutoFit/>
          </a:bodyPr>
          <a:lstStyle/>
          <a:p>
            <a:pPr algn="r" rtl="1"/>
            <a:r>
              <a:rPr lang="ar-LB" sz="2800" dirty="0">
                <a:solidFill>
                  <a:srgbClr val="002060"/>
                </a:solidFill>
              </a:rPr>
              <a:t>فرز وحفظ وصيانة  المحتوى هو تنظيم وتصفية ومشاركة المحتوى الأفضل مع جمهوركم على شبكة الإنترنت وجعله ذات معنى. </a:t>
            </a:r>
            <a:endParaRPr lang="en-US" sz="2800" dirty="0">
              <a:solidFill>
                <a:srgbClr val="002060"/>
              </a:solidFill>
            </a:endParaRPr>
          </a:p>
        </p:txBody>
      </p:sp>
      <p:pic>
        <p:nvPicPr>
          <p:cNvPr id="5" name="Picture 4" descr="what is information overload">
            <a:extLst>
              <a:ext uri="{FF2B5EF4-FFF2-40B4-BE49-F238E27FC236}">
                <a16:creationId xmlns:a16="http://schemas.microsoft.com/office/drawing/2014/main" id="{18933C6A-7E24-415D-8CE1-83DC636699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743" y="1899410"/>
            <a:ext cx="6626811" cy="4228893"/>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1">
            <a:extLst>
              <a:ext uri="{FF2B5EF4-FFF2-40B4-BE49-F238E27FC236}">
                <a16:creationId xmlns:a16="http://schemas.microsoft.com/office/drawing/2014/main" id="{B9183755-1AD3-4960-8BDA-410727A551C3}"/>
              </a:ext>
            </a:extLst>
          </p:cNvPr>
          <p:cNvSpPr>
            <a:spLocks noGrp="1"/>
          </p:cNvSpPr>
          <p:nvPr>
            <p:ph type="title"/>
          </p:nvPr>
        </p:nvSpPr>
        <p:spPr>
          <a:xfrm>
            <a:off x="3417888" y="365125"/>
            <a:ext cx="7935912" cy="1325563"/>
          </a:xfrm>
        </p:spPr>
        <p:txBody>
          <a:bodyPr/>
          <a:lstStyle/>
          <a:p>
            <a:r>
              <a:rPr lang="ar-LB" sz="4000" b="1" dirty="0">
                <a:solidFill>
                  <a:schemeClr val="accent1">
                    <a:lumMod val="75000"/>
                  </a:schemeClr>
                </a:solidFill>
                <a:cs typeface="+mj-cs"/>
              </a:rPr>
              <a:t>فرز وحفظ وصيانة  المحتوى</a:t>
            </a:r>
          </a:p>
          <a:p>
            <a:endParaRPr lang="en-US" dirty="0"/>
          </a:p>
        </p:txBody>
      </p:sp>
    </p:spTree>
    <p:extLst>
      <p:ext uri="{BB962C8B-B14F-4D97-AF65-F5344CB8AC3E}">
        <p14:creationId xmlns:p14="http://schemas.microsoft.com/office/powerpoint/2010/main" val="1357991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sagesse 2016\sagesse courses Nada\Social-Media-Explained.jpg">
            <a:extLst>
              <a:ext uri="{FF2B5EF4-FFF2-40B4-BE49-F238E27FC236}">
                <a16:creationId xmlns:a16="http://schemas.microsoft.com/office/drawing/2014/main" id="{CE6C2CBA-1B69-484D-9F12-6E7F49B2019D}"/>
              </a:ext>
            </a:extLst>
          </p:cNvPr>
          <p:cNvPicPr>
            <a:picLocks noChangeAspect="1" noChangeArrowheads="1"/>
          </p:cNvPicPr>
          <p:nvPr/>
        </p:nvPicPr>
        <p:blipFill>
          <a:blip r:embed="rId2"/>
          <a:srcRect/>
          <a:stretch>
            <a:fillRect/>
          </a:stretch>
        </p:blipFill>
        <p:spPr bwMode="auto">
          <a:xfrm>
            <a:off x="4333875" y="214313"/>
            <a:ext cx="7277100" cy="5562298"/>
          </a:xfrm>
          <a:prstGeom prst="rect">
            <a:avLst/>
          </a:prstGeom>
          <a:noFill/>
        </p:spPr>
      </p:pic>
    </p:spTree>
    <p:extLst>
      <p:ext uri="{BB962C8B-B14F-4D97-AF65-F5344CB8AC3E}">
        <p14:creationId xmlns:p14="http://schemas.microsoft.com/office/powerpoint/2010/main" val="6447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10A2-D6AB-447C-A784-C753752F890D}"/>
              </a:ext>
            </a:extLst>
          </p:cNvPr>
          <p:cNvSpPr>
            <a:spLocks noGrp="1"/>
          </p:cNvSpPr>
          <p:nvPr>
            <p:ph type="title"/>
          </p:nvPr>
        </p:nvSpPr>
        <p:spPr/>
        <p:txBody>
          <a:bodyPr/>
          <a:lstStyle/>
          <a:p>
            <a:r>
              <a:rPr lang="ar-LB" sz="4000" dirty="0">
                <a:solidFill>
                  <a:schemeClr val="accent1">
                    <a:lumMod val="75000"/>
                  </a:schemeClr>
                </a:solidFill>
              </a:rPr>
              <a:t>مراحل المحتوى</a:t>
            </a:r>
            <a:br>
              <a:rPr lang="en-US" dirty="0"/>
            </a:br>
            <a:endParaRPr lang="en-US" dirty="0"/>
          </a:p>
        </p:txBody>
      </p:sp>
      <p:sp>
        <p:nvSpPr>
          <p:cNvPr id="4" name="TextBox 3">
            <a:extLst>
              <a:ext uri="{FF2B5EF4-FFF2-40B4-BE49-F238E27FC236}">
                <a16:creationId xmlns:a16="http://schemas.microsoft.com/office/drawing/2014/main" id="{3AFF748B-A48E-4A7A-9971-78D28E293236}"/>
              </a:ext>
            </a:extLst>
          </p:cNvPr>
          <p:cNvSpPr txBox="1"/>
          <p:nvPr/>
        </p:nvSpPr>
        <p:spPr>
          <a:xfrm>
            <a:off x="0" y="1864226"/>
            <a:ext cx="12192000" cy="2634227"/>
          </a:xfrm>
          <a:prstGeom prst="rect">
            <a:avLst/>
          </a:prstGeom>
          <a:noFill/>
        </p:spPr>
        <p:txBody>
          <a:bodyPr vert="horz" wrap="none" lIns="91440" tIns="45720" rIns="91440" bIns="45720" rtlCol="0" anchor="ctr">
            <a:noAutofit/>
          </a:bodyPr>
          <a:lstStyle/>
          <a:p>
            <a:pPr algn="r" rtl="1"/>
            <a:endParaRPr lang="ar-LB" sz="2800" dirty="0"/>
          </a:p>
          <a:p>
            <a:pPr algn="r" rtl="1"/>
            <a:r>
              <a:rPr lang="ar-LB" sz="2800" dirty="0">
                <a:solidFill>
                  <a:srgbClr val="002060"/>
                </a:solidFill>
              </a:rPr>
              <a:t> إن قوة المحتوى وحدها لا تكفي في العملية التسويقية ولكن الشكل الذي يقدم به </a:t>
            </a:r>
          </a:p>
          <a:p>
            <a:pPr algn="r" rtl="1"/>
            <a:r>
              <a:rPr lang="ar-LB" sz="2800" dirty="0">
                <a:solidFill>
                  <a:srgbClr val="002060"/>
                </a:solidFill>
              </a:rPr>
              <a:t>وطريقة توزيعه تلعب دوراً مهماخلال المراحل الثلاث:</a:t>
            </a:r>
          </a:p>
          <a:p>
            <a:pPr marL="685800" indent="-685800" algn="r" rtl="1">
              <a:buFont typeface="Arial" panose="020B0604020202020204" pitchFamily="34" charset="0"/>
              <a:buChar char="•"/>
            </a:pPr>
            <a:r>
              <a:rPr lang="ar-LB" sz="2800" dirty="0">
                <a:solidFill>
                  <a:srgbClr val="002060"/>
                </a:solidFill>
              </a:rPr>
              <a:t>خلق المحتوى</a:t>
            </a:r>
          </a:p>
          <a:p>
            <a:pPr marL="685800" indent="-685800" algn="r" rtl="1">
              <a:buFont typeface="Arial" panose="020B0604020202020204" pitchFamily="34" charset="0"/>
              <a:buChar char="•"/>
            </a:pPr>
            <a:r>
              <a:rPr lang="ar-LB" sz="2800" dirty="0">
                <a:solidFill>
                  <a:srgbClr val="002060"/>
                </a:solidFill>
              </a:rPr>
              <a:t>صناعة المحتوى</a:t>
            </a:r>
          </a:p>
          <a:p>
            <a:pPr marL="685800" indent="-685800" algn="r" rtl="1">
              <a:buFont typeface="Arial" panose="020B0604020202020204" pitchFamily="34" charset="0"/>
              <a:buChar char="•"/>
            </a:pPr>
            <a:r>
              <a:rPr lang="ar-LB" sz="2800" dirty="0">
                <a:solidFill>
                  <a:srgbClr val="002060"/>
                </a:solidFill>
              </a:rPr>
              <a:t>النشر والتوزيع</a:t>
            </a:r>
          </a:p>
        </p:txBody>
      </p:sp>
      <p:pic>
        <p:nvPicPr>
          <p:cNvPr id="5" name="Picture 2" descr="C:\Users\User\Desktop\content.jpg">
            <a:extLst>
              <a:ext uri="{FF2B5EF4-FFF2-40B4-BE49-F238E27FC236}">
                <a16:creationId xmlns:a16="http://schemas.microsoft.com/office/drawing/2014/main" id="{C625C5FD-69DF-428D-B138-5A1BB0A47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343" y="3109999"/>
            <a:ext cx="4912990" cy="277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60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4D1D713B-6B7D-44A1-A874-3B4A0DFC512B}"/>
              </a:ext>
            </a:extLst>
          </p:cNvPr>
          <p:cNvSpPr>
            <a:spLocks noGrp="1"/>
          </p:cNvSpPr>
          <p:nvPr>
            <p:ph type="title"/>
          </p:nvPr>
        </p:nvSpPr>
        <p:spPr>
          <a:xfrm>
            <a:off x="3417888" y="365125"/>
            <a:ext cx="7935912" cy="1325563"/>
          </a:xfrm>
        </p:spPr>
        <p:txBody>
          <a:bodyPr/>
          <a:lstStyle/>
          <a:p>
            <a:r>
              <a:rPr lang="ar-LB" sz="4000" b="1" dirty="0">
                <a:solidFill>
                  <a:schemeClr val="accent1">
                    <a:lumMod val="75000"/>
                  </a:schemeClr>
                </a:solidFill>
                <a:cs typeface="+mj-cs"/>
              </a:rPr>
              <a:t>أهم أشكال المحتوى وأكثرها تفاعلاً</a:t>
            </a:r>
            <a:endParaRPr lang="en-US" sz="4000" b="1" dirty="0">
              <a:solidFill>
                <a:schemeClr val="accent1">
                  <a:lumMod val="75000"/>
                </a:schemeClr>
              </a:solidFill>
              <a:cs typeface="+mj-cs"/>
            </a:endParaRPr>
          </a:p>
          <a:p>
            <a:endParaRPr lang="en-US" dirty="0"/>
          </a:p>
        </p:txBody>
      </p:sp>
      <p:sp>
        <p:nvSpPr>
          <p:cNvPr id="5" name="TextBox 4">
            <a:extLst>
              <a:ext uri="{FF2B5EF4-FFF2-40B4-BE49-F238E27FC236}">
                <a16:creationId xmlns:a16="http://schemas.microsoft.com/office/drawing/2014/main" id="{8ACEF624-93C1-42BD-8EB8-609E7BE16244}"/>
              </a:ext>
            </a:extLst>
          </p:cNvPr>
          <p:cNvSpPr txBox="1"/>
          <p:nvPr/>
        </p:nvSpPr>
        <p:spPr>
          <a:xfrm>
            <a:off x="838200" y="1729121"/>
            <a:ext cx="11353800" cy="3638009"/>
          </a:xfrm>
          <a:prstGeom prst="rect">
            <a:avLst/>
          </a:prstGeom>
          <a:noFill/>
        </p:spPr>
        <p:txBody>
          <a:bodyPr vert="horz" wrap="none" lIns="91440" tIns="45720" rIns="91440" bIns="45720" rtlCol="0" anchor="ctr">
            <a:normAutofit fontScale="92500" lnSpcReduction="20000"/>
          </a:bodyPr>
          <a:lstStyle/>
          <a:p>
            <a:pPr marL="342900" indent="-342900" algn="r" rtl="1">
              <a:buFont typeface="+mj-lt"/>
              <a:buAutoNum type="arabicPeriod"/>
            </a:pPr>
            <a:r>
              <a:rPr lang="ar-LB" b="1" dirty="0"/>
              <a:t> </a:t>
            </a:r>
            <a:r>
              <a:rPr lang="ar-LB" sz="2800" dirty="0">
                <a:solidFill>
                  <a:srgbClr val="002060"/>
                </a:solidFill>
              </a:rPr>
              <a:t>التدوين</a:t>
            </a:r>
          </a:p>
          <a:p>
            <a:pPr marL="342900" indent="-342900" algn="r" rtl="1">
              <a:buFont typeface="+mj-lt"/>
              <a:buAutoNum type="arabicPeriod"/>
            </a:pPr>
            <a:r>
              <a:rPr lang="ar-LB" sz="2800" dirty="0">
                <a:solidFill>
                  <a:srgbClr val="002060"/>
                </a:solidFill>
              </a:rPr>
              <a:t>الانفوجرافيك (المعلومات المصورة)</a:t>
            </a:r>
          </a:p>
          <a:p>
            <a:pPr marL="342900" indent="-342900" algn="r" rtl="1">
              <a:buFont typeface="+mj-lt"/>
              <a:buAutoNum type="arabicPeriod"/>
            </a:pPr>
            <a:r>
              <a:rPr lang="ar-LB" sz="2800" dirty="0">
                <a:solidFill>
                  <a:srgbClr val="002060"/>
                </a:solidFill>
              </a:rPr>
              <a:t>الفيديو والفيديو المباشر</a:t>
            </a:r>
          </a:p>
          <a:p>
            <a:pPr marL="342900" indent="-342900" algn="r" rtl="1">
              <a:buFont typeface="+mj-lt"/>
              <a:buAutoNum type="arabicPeriod"/>
            </a:pPr>
            <a:r>
              <a:rPr lang="ar-LB" sz="2800" dirty="0">
                <a:solidFill>
                  <a:srgbClr val="002060"/>
                </a:solidFill>
              </a:rPr>
              <a:t>الصور – الصور المتحركة صور 360</a:t>
            </a:r>
          </a:p>
          <a:p>
            <a:pPr marL="342900" indent="-342900" algn="r" rtl="1">
              <a:buFont typeface="+mj-lt"/>
              <a:buAutoNum type="arabicPeriod"/>
            </a:pPr>
            <a:r>
              <a:rPr lang="ar-LB" sz="2800" dirty="0">
                <a:solidFill>
                  <a:srgbClr val="002060"/>
                </a:solidFill>
              </a:rPr>
              <a:t>الكتب الإلكترونية</a:t>
            </a:r>
          </a:p>
          <a:p>
            <a:pPr marL="342900" indent="-342900" algn="r" rtl="1">
              <a:buFont typeface="+mj-lt"/>
              <a:buAutoNum type="arabicPeriod"/>
            </a:pPr>
            <a:r>
              <a:rPr lang="ar-LB" sz="2800" dirty="0">
                <a:solidFill>
                  <a:srgbClr val="002060"/>
                </a:solidFill>
              </a:rPr>
              <a:t>شهادات المستفيدين</a:t>
            </a:r>
          </a:p>
          <a:p>
            <a:pPr marL="342900" indent="-342900" algn="r" rtl="1">
              <a:buFont typeface="+mj-lt"/>
              <a:buAutoNum type="arabicPeriod"/>
            </a:pPr>
            <a:r>
              <a:rPr lang="ar-LB" sz="2800" dirty="0">
                <a:solidFill>
                  <a:srgbClr val="002060"/>
                </a:solidFill>
              </a:rPr>
              <a:t>سلايد شير </a:t>
            </a:r>
          </a:p>
          <a:p>
            <a:pPr marL="342900" indent="-342900" algn="r" rtl="1">
              <a:buFont typeface="+mj-lt"/>
              <a:buAutoNum type="arabicPeriod"/>
            </a:pPr>
            <a:r>
              <a:rPr lang="ar-LB" sz="2800" dirty="0">
                <a:solidFill>
                  <a:srgbClr val="002060"/>
                </a:solidFill>
              </a:rPr>
              <a:t>الأخبار الصحفية</a:t>
            </a:r>
          </a:p>
          <a:p>
            <a:pPr marL="342900" indent="-342900" algn="r" rtl="1">
              <a:buFont typeface="+mj-lt"/>
              <a:buAutoNum type="arabicPeriod"/>
            </a:pPr>
            <a:r>
              <a:rPr lang="ar-LB" sz="2800" dirty="0">
                <a:solidFill>
                  <a:srgbClr val="002060"/>
                </a:solidFill>
              </a:rPr>
              <a:t>المحاضرات والنقاش عبر الويب</a:t>
            </a:r>
          </a:p>
          <a:p>
            <a:pPr marL="342900" indent="-342900" algn="r" rtl="1">
              <a:buFont typeface="+mj-lt"/>
              <a:buAutoNum type="arabicPeriod"/>
            </a:pPr>
            <a:r>
              <a:rPr lang="ar-LB" sz="2800" dirty="0">
                <a:solidFill>
                  <a:srgbClr val="002060"/>
                </a:solidFill>
              </a:rPr>
              <a:t>النشرات البريدية</a:t>
            </a:r>
            <a:endParaRPr lang="en-US" sz="2800" dirty="0">
              <a:solidFill>
                <a:srgbClr val="002060"/>
              </a:solidFill>
            </a:endParaRPr>
          </a:p>
          <a:p>
            <a:pPr algn="l"/>
            <a:endParaRPr lang="en-US" dirty="0"/>
          </a:p>
        </p:txBody>
      </p:sp>
    </p:spTree>
    <p:extLst>
      <p:ext uri="{BB962C8B-B14F-4D97-AF65-F5344CB8AC3E}">
        <p14:creationId xmlns:p14="http://schemas.microsoft.com/office/powerpoint/2010/main" val="2189160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3A339F01-195D-4700-A3C1-FE98E1F2D1C5}"/>
              </a:ext>
            </a:extLst>
          </p:cNvPr>
          <p:cNvSpPr txBox="1">
            <a:spLocks noChangeArrowheads="1"/>
          </p:cNvSpPr>
          <p:nvPr/>
        </p:nvSpPr>
        <p:spPr bwMode="auto">
          <a:xfrm>
            <a:off x="538018" y="1964839"/>
            <a:ext cx="4067463" cy="1261884"/>
          </a:xfrm>
          <a:prstGeom prst="rect">
            <a:avLst/>
          </a:prstGeom>
          <a:solidFill>
            <a:srgbClr val="002060"/>
          </a:solidFill>
          <a:ln w="9525">
            <a:noFill/>
            <a:miter lim="800000"/>
            <a:headEnd/>
            <a:tailEnd/>
          </a:ln>
        </p:spPr>
        <p:txBody>
          <a:bodyPr wrap="square">
            <a:spAutoFit/>
          </a:bodyPr>
          <a:lstStyle/>
          <a:p>
            <a:pPr algn="ctr" rtl="1"/>
            <a:r>
              <a:rPr lang="ar-SA" altLang="en-US" sz="2800" b="1" dirty="0">
                <a:solidFill>
                  <a:schemeClr val="bg1"/>
                </a:solidFill>
              </a:rPr>
              <a:t>سفراء العلامة التجارية: حدد</a:t>
            </a:r>
            <a:r>
              <a:rPr lang="ar-LB" altLang="en-US" sz="2800" b="1" dirty="0">
                <a:solidFill>
                  <a:schemeClr val="bg1"/>
                </a:solidFill>
              </a:rPr>
              <a:t>وا</a:t>
            </a:r>
            <a:r>
              <a:rPr lang="ar-SA" altLang="en-US" sz="2800" b="1" dirty="0">
                <a:solidFill>
                  <a:schemeClr val="bg1"/>
                </a:solidFill>
              </a:rPr>
              <a:t> ومكن</a:t>
            </a:r>
            <a:r>
              <a:rPr lang="ar-LB" altLang="en-US" sz="2800" b="1" dirty="0">
                <a:solidFill>
                  <a:schemeClr val="bg1"/>
                </a:solidFill>
              </a:rPr>
              <a:t>وا</a:t>
            </a:r>
            <a:r>
              <a:rPr lang="ar-SA" altLang="en-US" sz="2800" b="1" dirty="0">
                <a:solidFill>
                  <a:schemeClr val="bg1"/>
                </a:solidFill>
              </a:rPr>
              <a:t> الجماهير التي تحبك</a:t>
            </a:r>
            <a:r>
              <a:rPr lang="ar-LB" altLang="en-US" sz="2800" b="1" dirty="0">
                <a:solidFill>
                  <a:schemeClr val="bg1"/>
                </a:solidFill>
              </a:rPr>
              <a:t>م</a:t>
            </a:r>
            <a:r>
              <a:rPr lang="ar-SA" altLang="en-US" sz="2800" b="1" dirty="0">
                <a:solidFill>
                  <a:schemeClr val="bg1"/>
                </a:solidFill>
              </a:rPr>
              <a:t> ! </a:t>
            </a:r>
            <a:endParaRPr lang="en-US" altLang="en-US" sz="2800" b="1" dirty="0">
              <a:solidFill>
                <a:schemeClr val="bg1"/>
              </a:solidFill>
            </a:endParaRPr>
          </a:p>
          <a:p>
            <a:pPr algn="r" rtl="1"/>
            <a:endParaRPr lang="en-US" altLang="en-US" sz="2000" b="1" dirty="0">
              <a:solidFill>
                <a:srgbClr val="000000"/>
              </a:solidFill>
            </a:endParaRPr>
          </a:p>
        </p:txBody>
      </p:sp>
      <p:sp>
        <p:nvSpPr>
          <p:cNvPr id="5" name="Content Placeholder 2">
            <a:extLst>
              <a:ext uri="{FF2B5EF4-FFF2-40B4-BE49-F238E27FC236}">
                <a16:creationId xmlns:a16="http://schemas.microsoft.com/office/drawing/2014/main" id="{931B351B-F922-4DB2-9F2F-12C6FAA2EA1F}"/>
              </a:ext>
            </a:extLst>
          </p:cNvPr>
          <p:cNvSpPr txBox="1">
            <a:spLocks/>
          </p:cNvSpPr>
          <p:nvPr/>
        </p:nvSpPr>
        <p:spPr>
          <a:xfrm>
            <a:off x="1325818" y="2228213"/>
            <a:ext cx="10515600" cy="3962380"/>
          </a:xfrm>
          <a:prstGeom prst="rect">
            <a:avLst/>
          </a:prstGeom>
        </p:spPr>
        <p:txBody>
          <a:bodyPr>
            <a:noAutofit/>
          </a:bodyPr>
          <a:lstStyle>
            <a:lvl1pPr marL="0" indent="0" algn="ctr" defTabSz="914400" rtl="1" eaLnBrk="1" latinLnBrk="0" hangingPunct="1">
              <a:lnSpc>
                <a:spcPct val="110000"/>
              </a:lnSpc>
              <a:spcBef>
                <a:spcPts val="0"/>
              </a:spcBef>
              <a:spcAft>
                <a:spcPts val="0"/>
              </a:spcAft>
              <a:buClr>
                <a:schemeClr val="tx1">
                  <a:lumMod val="85000"/>
                  <a:lumOff val="15000"/>
                </a:schemeClr>
              </a:buClr>
              <a:buFont typeface="Garamond" pitchFamily="18" charset="0"/>
              <a:buNone/>
              <a:defRPr sz="3600" b="0" i="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r"/>
            <a:r>
              <a:rPr lang="ar-LB" altLang="en-US" dirty="0">
                <a:solidFill>
                  <a:srgbClr val="002060"/>
                </a:solidFill>
              </a:rPr>
              <a:t>ابحثوا عن صوت متميز</a:t>
            </a:r>
          </a:p>
          <a:p>
            <a:pPr algn="r"/>
            <a:r>
              <a:rPr lang="ar-LB" altLang="en-US" dirty="0">
                <a:solidFill>
                  <a:srgbClr val="002060"/>
                </a:solidFill>
              </a:rPr>
              <a:t>برمجوا صفحتكم</a:t>
            </a:r>
          </a:p>
          <a:p>
            <a:pPr algn="r"/>
            <a:r>
              <a:rPr lang="ar-LB" altLang="en-US" dirty="0">
                <a:solidFill>
                  <a:srgbClr val="002060"/>
                </a:solidFill>
              </a:rPr>
              <a:t>قوموا بإنشاء محتويات وبرامج حصرية</a:t>
            </a:r>
          </a:p>
          <a:p>
            <a:pPr algn="r"/>
            <a:r>
              <a:rPr lang="ar-LB" altLang="en-US" dirty="0">
                <a:solidFill>
                  <a:srgbClr val="002060"/>
                </a:solidFill>
              </a:rPr>
              <a:t>ادفعوا واجذبوا</a:t>
            </a:r>
          </a:p>
          <a:p>
            <a:pPr algn="r"/>
            <a:r>
              <a:rPr lang="ar-LB" altLang="en-US" dirty="0">
                <a:solidFill>
                  <a:srgbClr val="002060"/>
                </a:solidFill>
              </a:rPr>
              <a:t>إشركوا مجموعات ومنظمات أخرى</a:t>
            </a:r>
          </a:p>
          <a:p>
            <a:pPr algn="r"/>
            <a:r>
              <a:rPr lang="ar-LB" altLang="en-US" dirty="0">
                <a:solidFill>
                  <a:srgbClr val="002060"/>
                </a:solidFill>
              </a:rPr>
              <a:t>اعرفوا مؤيديكم</a:t>
            </a:r>
          </a:p>
        </p:txBody>
      </p:sp>
      <p:sp>
        <p:nvSpPr>
          <p:cNvPr id="6" name="TextBox 8">
            <a:extLst>
              <a:ext uri="{FF2B5EF4-FFF2-40B4-BE49-F238E27FC236}">
                <a16:creationId xmlns:a16="http://schemas.microsoft.com/office/drawing/2014/main" id="{3AD27F02-D138-4F8A-B017-82C8AA78FFF1}"/>
              </a:ext>
            </a:extLst>
          </p:cNvPr>
          <p:cNvSpPr txBox="1">
            <a:spLocks noChangeArrowheads="1"/>
          </p:cNvSpPr>
          <p:nvPr/>
        </p:nvSpPr>
        <p:spPr bwMode="auto">
          <a:xfrm>
            <a:off x="1200150" y="3429000"/>
            <a:ext cx="2743200" cy="2678113"/>
          </a:xfrm>
          <a:prstGeom prst="rect">
            <a:avLst/>
          </a:prstGeom>
          <a:solidFill>
            <a:schemeClr val="bg2">
              <a:lumMod val="75000"/>
            </a:schemeClr>
          </a:solidFill>
          <a:ln w="9525">
            <a:noFill/>
            <a:miter lim="800000"/>
            <a:headEnd/>
            <a:tailEnd/>
          </a:ln>
        </p:spPr>
        <p:txBody>
          <a:bodyPr>
            <a:spAutoFit/>
          </a:bodyPr>
          <a:lstStyle/>
          <a:p>
            <a:pPr marL="342900" indent="-342900" algn="r" rtl="1">
              <a:buFont typeface="Arial" pitchFamily="34" charset="0"/>
              <a:buChar char="•"/>
            </a:pPr>
            <a:r>
              <a:rPr lang="ar-LB" altLang="en-US" sz="2400" dirty="0">
                <a:solidFill>
                  <a:srgbClr val="002060"/>
                </a:solidFill>
              </a:rPr>
              <a:t>تقفوا أثر </a:t>
            </a:r>
          </a:p>
          <a:p>
            <a:pPr marL="342900" indent="-342900" algn="r" rtl="1">
              <a:buFont typeface="Arial" pitchFamily="34" charset="0"/>
              <a:buChar char="•"/>
            </a:pPr>
            <a:r>
              <a:rPr lang="ar-LB" altLang="en-US" sz="2400" dirty="0">
                <a:solidFill>
                  <a:srgbClr val="002060"/>
                </a:solidFill>
              </a:rPr>
              <a:t>تعرفوا</a:t>
            </a:r>
          </a:p>
          <a:p>
            <a:pPr marL="342900" indent="-342900" algn="r" rtl="1">
              <a:buFont typeface="Arial" pitchFamily="34" charset="0"/>
              <a:buChar char="•"/>
            </a:pPr>
            <a:r>
              <a:rPr lang="ar-LB" altLang="en-US" sz="2400" dirty="0">
                <a:solidFill>
                  <a:srgbClr val="002060"/>
                </a:solidFill>
              </a:rPr>
              <a:t>ا</a:t>
            </a:r>
            <a:r>
              <a:rPr lang="ar-SA" altLang="en-US" sz="2400" dirty="0">
                <a:solidFill>
                  <a:srgbClr val="002060"/>
                </a:solidFill>
              </a:rPr>
              <a:t>مسح</a:t>
            </a:r>
            <a:r>
              <a:rPr lang="ar-LB" altLang="en-US" sz="2400" dirty="0">
                <a:solidFill>
                  <a:srgbClr val="002060"/>
                </a:solidFill>
              </a:rPr>
              <a:t>وا</a:t>
            </a:r>
            <a:r>
              <a:rPr lang="ar-SA" altLang="en-US" sz="2400" dirty="0">
                <a:solidFill>
                  <a:srgbClr val="002060"/>
                </a:solidFill>
              </a:rPr>
              <a:t> </a:t>
            </a:r>
          </a:p>
          <a:p>
            <a:pPr marL="342900" indent="-342900" algn="r" rtl="1">
              <a:buFont typeface="Arial" pitchFamily="34" charset="0"/>
              <a:buChar char="•"/>
            </a:pPr>
            <a:r>
              <a:rPr lang="ar-LB" altLang="en-US" sz="2400" dirty="0">
                <a:solidFill>
                  <a:srgbClr val="002060"/>
                </a:solidFill>
              </a:rPr>
              <a:t>قي</a:t>
            </a:r>
            <a:r>
              <a:rPr lang="ar-SA" altLang="en-US" sz="2400" dirty="0">
                <a:solidFill>
                  <a:srgbClr val="002060"/>
                </a:solidFill>
              </a:rPr>
              <a:t>ي</a:t>
            </a:r>
            <a:r>
              <a:rPr lang="ar-LB" altLang="en-US" sz="2400" dirty="0">
                <a:solidFill>
                  <a:srgbClr val="002060"/>
                </a:solidFill>
              </a:rPr>
              <a:t>موا </a:t>
            </a:r>
          </a:p>
          <a:p>
            <a:pPr marL="342900" indent="-342900" algn="r" rtl="1">
              <a:buFont typeface="Arial" pitchFamily="34" charset="0"/>
              <a:buChar char="•"/>
            </a:pPr>
            <a:r>
              <a:rPr lang="ar-LB" altLang="en-US" sz="2400" dirty="0">
                <a:solidFill>
                  <a:srgbClr val="002060"/>
                </a:solidFill>
              </a:rPr>
              <a:t>اقتر</a:t>
            </a:r>
            <a:r>
              <a:rPr lang="ar-SA" altLang="en-US" sz="2400" dirty="0">
                <a:solidFill>
                  <a:srgbClr val="002060"/>
                </a:solidFill>
              </a:rPr>
              <a:t>ا</a:t>
            </a:r>
            <a:r>
              <a:rPr lang="ar-LB" altLang="en-US" sz="2400" dirty="0">
                <a:solidFill>
                  <a:srgbClr val="002060"/>
                </a:solidFill>
              </a:rPr>
              <a:t>ح / أدوات </a:t>
            </a:r>
          </a:p>
          <a:p>
            <a:pPr marL="342900" indent="-342900" algn="r" rtl="1">
              <a:buFont typeface="Arial" pitchFamily="34" charset="0"/>
              <a:buChar char="•"/>
            </a:pPr>
            <a:r>
              <a:rPr lang="ar-LB" altLang="en-US" sz="2400" dirty="0">
                <a:solidFill>
                  <a:srgbClr val="002060"/>
                </a:solidFill>
              </a:rPr>
              <a:t>مشاركة </a:t>
            </a:r>
          </a:p>
          <a:p>
            <a:pPr marL="342900" indent="-342900" algn="r" rtl="1">
              <a:buFont typeface="Arial" pitchFamily="34" charset="0"/>
              <a:buChar char="•"/>
            </a:pPr>
            <a:r>
              <a:rPr lang="ar-LB" altLang="en-US" sz="2400" dirty="0">
                <a:solidFill>
                  <a:srgbClr val="002060"/>
                </a:solidFill>
              </a:rPr>
              <a:t>بالغوا</a:t>
            </a:r>
          </a:p>
        </p:txBody>
      </p:sp>
      <p:sp>
        <p:nvSpPr>
          <p:cNvPr id="10" name="Rectangle 9">
            <a:extLst>
              <a:ext uri="{FF2B5EF4-FFF2-40B4-BE49-F238E27FC236}">
                <a16:creationId xmlns:a16="http://schemas.microsoft.com/office/drawing/2014/main" id="{BCA7CBA4-E5ED-463A-9577-92A3B0824960}"/>
              </a:ext>
            </a:extLst>
          </p:cNvPr>
          <p:cNvSpPr/>
          <p:nvPr/>
        </p:nvSpPr>
        <p:spPr>
          <a:xfrm>
            <a:off x="4955228" y="577091"/>
            <a:ext cx="4685898" cy="707886"/>
          </a:xfrm>
          <a:prstGeom prst="rect">
            <a:avLst/>
          </a:prstGeom>
          <a:noFill/>
        </p:spPr>
        <p:txBody>
          <a:bodyPr wrap="none">
            <a:spAutoFit/>
          </a:bodyPr>
          <a:lstStyle/>
          <a:p>
            <a:r>
              <a:rPr lang="ar-LB" sz="4000" b="1" dirty="0">
                <a:solidFill>
                  <a:schemeClr val="accent1">
                    <a:lumMod val="75000"/>
                  </a:schemeClr>
                </a:solidFill>
                <a:latin typeface="Arial" pitchFamily="34" charset="0"/>
                <a:cs typeface="+mj-cs"/>
              </a:rPr>
              <a:t>التخطيط لمشاركة </a:t>
            </a:r>
            <a:r>
              <a:rPr lang="ar-SA" sz="4000" b="1" dirty="0">
                <a:solidFill>
                  <a:schemeClr val="accent1">
                    <a:lumMod val="75000"/>
                  </a:schemeClr>
                </a:solidFill>
                <a:latin typeface="Arial" pitchFamily="34" charset="0"/>
                <a:cs typeface="+mj-cs"/>
              </a:rPr>
              <a:t>ال</a:t>
            </a:r>
            <a:r>
              <a:rPr lang="ar-LB" sz="4000" b="1" dirty="0">
                <a:solidFill>
                  <a:schemeClr val="accent1">
                    <a:lumMod val="75000"/>
                  </a:schemeClr>
                </a:solidFill>
                <a:latin typeface="Arial" pitchFamily="34" charset="0"/>
                <a:cs typeface="+mj-cs"/>
              </a:rPr>
              <a:t>محتوى </a:t>
            </a:r>
            <a:endParaRPr lang="en-US" sz="4000" dirty="0">
              <a:solidFill>
                <a:schemeClr val="accent1">
                  <a:lumMod val="75000"/>
                </a:schemeClr>
              </a:solidFill>
              <a:cs typeface="+mj-cs"/>
            </a:endParaRPr>
          </a:p>
        </p:txBody>
      </p:sp>
    </p:spTree>
    <p:extLst>
      <p:ext uri="{BB962C8B-B14F-4D97-AF65-F5344CB8AC3E}">
        <p14:creationId xmlns:p14="http://schemas.microsoft.com/office/powerpoint/2010/main" val="661749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E2A01568-9B6B-44FC-A76A-EE816339DB6A}"/>
              </a:ext>
            </a:extLst>
          </p:cNvPr>
          <p:cNvPicPr>
            <a:picLocks noChangeAspect="1"/>
          </p:cNvPicPr>
          <p:nvPr/>
        </p:nvPicPr>
        <p:blipFill>
          <a:blip r:embed="rId2"/>
          <a:stretch>
            <a:fillRect/>
          </a:stretch>
        </p:blipFill>
        <p:spPr>
          <a:xfrm>
            <a:off x="550822" y="1667280"/>
            <a:ext cx="11408407" cy="3893150"/>
          </a:xfrm>
          <a:prstGeom prst="rect">
            <a:avLst/>
          </a:prstGeom>
        </p:spPr>
      </p:pic>
    </p:spTree>
    <p:extLst>
      <p:ext uri="{BB962C8B-B14F-4D97-AF65-F5344CB8AC3E}">
        <p14:creationId xmlns:p14="http://schemas.microsoft.com/office/powerpoint/2010/main" val="1753438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3E0CB9-4B90-46C0-9D4C-CA81C1413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152" y="1253675"/>
            <a:ext cx="10005848" cy="4639389"/>
          </a:xfrm>
          <a:prstGeom prst="rect">
            <a:avLst/>
          </a:prstGeom>
        </p:spPr>
      </p:pic>
      <p:sp>
        <p:nvSpPr>
          <p:cNvPr id="5" name="Rectangle 4">
            <a:extLst>
              <a:ext uri="{FF2B5EF4-FFF2-40B4-BE49-F238E27FC236}">
                <a16:creationId xmlns:a16="http://schemas.microsoft.com/office/drawing/2014/main" id="{791F6D95-958E-4D44-A7E3-ABCED4F89870}"/>
              </a:ext>
            </a:extLst>
          </p:cNvPr>
          <p:cNvSpPr/>
          <p:nvPr/>
        </p:nvSpPr>
        <p:spPr>
          <a:xfrm>
            <a:off x="5370166" y="257050"/>
            <a:ext cx="4075155" cy="707886"/>
          </a:xfrm>
          <a:prstGeom prst="rect">
            <a:avLst/>
          </a:prstGeom>
        </p:spPr>
        <p:txBody>
          <a:bodyPr wrap="none">
            <a:spAutoFit/>
          </a:bodyPr>
          <a:lstStyle/>
          <a:p>
            <a:r>
              <a:rPr lang="ar-LB" sz="4000" b="1" dirty="0">
                <a:solidFill>
                  <a:srgbClr val="C00000"/>
                </a:solidFill>
              </a:rPr>
              <a:t>مراحل صناعة المحتوى</a:t>
            </a:r>
            <a:endParaRPr lang="en-US" sz="4000" b="1" dirty="0">
              <a:solidFill>
                <a:srgbClr val="C00000"/>
              </a:solidFill>
            </a:endParaRPr>
          </a:p>
        </p:txBody>
      </p:sp>
    </p:spTree>
    <p:extLst>
      <p:ext uri="{BB962C8B-B14F-4D97-AF65-F5344CB8AC3E}">
        <p14:creationId xmlns:p14="http://schemas.microsoft.com/office/powerpoint/2010/main" val="454978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ada\Desktop\Social media timeline.png">
            <a:extLst>
              <a:ext uri="{FF2B5EF4-FFF2-40B4-BE49-F238E27FC236}">
                <a16:creationId xmlns:a16="http://schemas.microsoft.com/office/drawing/2014/main" id="{4870836E-6B0B-4FB2-8974-B7B06DAB2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371600"/>
            <a:ext cx="685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social web\whatdoesthesocialweblooklike-110224052439-phpapp0106.jpg">
            <a:extLst>
              <a:ext uri="{FF2B5EF4-FFF2-40B4-BE49-F238E27FC236}">
                <a16:creationId xmlns:a16="http://schemas.microsoft.com/office/drawing/2014/main" id="{7654FD12-B680-41F1-9128-9C852F49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562" y="-152400"/>
            <a:ext cx="43174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social web\whatdoesthesocialweblooklike-110224052439-phpapp0108.jpg">
            <a:extLst>
              <a:ext uri="{FF2B5EF4-FFF2-40B4-BE49-F238E27FC236}">
                <a16:creationId xmlns:a16="http://schemas.microsoft.com/office/drawing/2014/main" id="{2B380C7F-3707-4338-8A88-A887A646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50" y="3276600"/>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445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F6444D-7D0C-4BC2-B1A8-C263230F0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872" y="1012215"/>
            <a:ext cx="8881241" cy="4833570"/>
          </a:xfrm>
          <a:prstGeom prst="rect">
            <a:avLst/>
          </a:prstGeom>
        </p:spPr>
      </p:pic>
    </p:spTree>
    <p:extLst>
      <p:ext uri="{BB962C8B-B14F-4D97-AF65-F5344CB8AC3E}">
        <p14:creationId xmlns:p14="http://schemas.microsoft.com/office/powerpoint/2010/main" val="1810584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A39DD3-5400-4969-9E87-8984530B1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975" y="1113137"/>
            <a:ext cx="8576363" cy="4778869"/>
          </a:xfrm>
          <a:prstGeom prst="rect">
            <a:avLst/>
          </a:prstGeom>
        </p:spPr>
      </p:pic>
    </p:spTree>
    <p:extLst>
      <p:ext uri="{BB962C8B-B14F-4D97-AF65-F5344CB8AC3E}">
        <p14:creationId xmlns:p14="http://schemas.microsoft.com/office/powerpoint/2010/main" val="856103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1C42AE-29D1-41DF-B047-C5789B76D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814" y="1462087"/>
            <a:ext cx="9544186" cy="4484275"/>
          </a:xfrm>
          <a:prstGeom prst="rect">
            <a:avLst/>
          </a:prstGeom>
        </p:spPr>
      </p:pic>
    </p:spTree>
    <p:extLst>
      <p:ext uri="{BB962C8B-B14F-4D97-AF65-F5344CB8AC3E}">
        <p14:creationId xmlns:p14="http://schemas.microsoft.com/office/powerpoint/2010/main" val="3044745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5A5BE-2543-42AA-9B0E-2B4A24086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033" y="1390851"/>
            <a:ext cx="10688967" cy="4510205"/>
          </a:xfrm>
          <a:prstGeom prst="rect">
            <a:avLst/>
          </a:prstGeom>
        </p:spPr>
      </p:pic>
    </p:spTree>
    <p:extLst>
      <p:ext uri="{BB962C8B-B14F-4D97-AF65-F5344CB8AC3E}">
        <p14:creationId xmlns:p14="http://schemas.microsoft.com/office/powerpoint/2010/main" val="2903129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659E6AB9-FCEE-400E-8F08-13A83E36F2F9}"/>
              </a:ext>
            </a:extLst>
          </p:cNvPr>
          <p:cNvSpPr txBox="1">
            <a:spLocks/>
          </p:cNvSpPr>
          <p:nvPr/>
        </p:nvSpPr>
        <p:spPr>
          <a:xfrm>
            <a:off x="4363278" y="557783"/>
            <a:ext cx="7259378" cy="4572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ar-LB" sz="4000" b="1" dirty="0">
                <a:solidFill>
                  <a:schemeClr val="accent1">
                    <a:lumMod val="75000"/>
                  </a:schemeClr>
                </a:solidFill>
                <a:cs typeface="+mj-cs"/>
              </a:rPr>
              <a:t>القصص</a:t>
            </a:r>
            <a:endParaRPr lang="en-US" sz="4000" b="1" dirty="0">
              <a:solidFill>
                <a:schemeClr val="accent1">
                  <a:lumMod val="75000"/>
                </a:schemeClr>
              </a:solidFill>
              <a:cs typeface="+mj-cs"/>
            </a:endParaRPr>
          </a:p>
        </p:txBody>
      </p:sp>
      <p:pic>
        <p:nvPicPr>
          <p:cNvPr id="5" name="Picture 5" descr="C:\Users\nada\Pictures\20120323092107.jpg">
            <a:extLst>
              <a:ext uri="{FF2B5EF4-FFF2-40B4-BE49-F238E27FC236}">
                <a16:creationId xmlns:a16="http://schemas.microsoft.com/office/drawing/2014/main" id="{6A72F670-21E5-424E-B475-D1A14063AB6D}"/>
              </a:ext>
            </a:extLst>
          </p:cNvPr>
          <p:cNvPicPr>
            <a:picLocks noChangeAspect="1" noChangeArrowheads="1"/>
          </p:cNvPicPr>
          <p:nvPr/>
        </p:nvPicPr>
        <p:blipFill>
          <a:blip r:embed="rId2"/>
          <a:srcRect/>
          <a:stretch>
            <a:fillRect/>
          </a:stretch>
        </p:blipFill>
        <p:spPr bwMode="auto">
          <a:xfrm>
            <a:off x="859641" y="2686307"/>
            <a:ext cx="4581525" cy="2977991"/>
          </a:xfrm>
          <a:prstGeom prst="rect">
            <a:avLst/>
          </a:prstGeom>
          <a:solidFill>
            <a:srgbClr val="002060"/>
          </a:solidFill>
          <a:ln w="9525">
            <a:noFill/>
            <a:miter lim="800000"/>
            <a:headEnd/>
            <a:tailEnd/>
          </a:ln>
        </p:spPr>
      </p:pic>
      <p:pic>
        <p:nvPicPr>
          <p:cNvPr id="6" name="Picture 5" descr="C:\Users\nada\Pictures\index.jpg">
            <a:extLst>
              <a:ext uri="{FF2B5EF4-FFF2-40B4-BE49-F238E27FC236}">
                <a16:creationId xmlns:a16="http://schemas.microsoft.com/office/drawing/2014/main" id="{C54966B3-DF74-4128-AF08-A60CB8D4A1BD}"/>
              </a:ext>
            </a:extLst>
          </p:cNvPr>
          <p:cNvPicPr>
            <a:picLocks noChangeAspect="1" noChangeArrowheads="1"/>
          </p:cNvPicPr>
          <p:nvPr/>
        </p:nvPicPr>
        <p:blipFill>
          <a:blip r:embed="rId3"/>
          <a:srcRect/>
          <a:stretch>
            <a:fillRect/>
          </a:stretch>
        </p:blipFill>
        <p:spPr bwMode="auto">
          <a:xfrm>
            <a:off x="6096000" y="1778793"/>
            <a:ext cx="5500688" cy="3300413"/>
          </a:xfrm>
          <a:prstGeom prst="rect">
            <a:avLst/>
          </a:prstGeom>
          <a:solidFill>
            <a:srgbClr val="002060"/>
          </a:solidFill>
          <a:ln w="9525">
            <a:noFill/>
            <a:miter lim="800000"/>
            <a:headEnd/>
            <a:tailEnd/>
          </a:ln>
        </p:spPr>
      </p:pic>
    </p:spTree>
    <p:extLst>
      <p:ext uri="{BB962C8B-B14F-4D97-AF65-F5344CB8AC3E}">
        <p14:creationId xmlns:p14="http://schemas.microsoft.com/office/powerpoint/2010/main" val="4242861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E714CAFE-6B39-4D83-A068-DAA242D69F35}"/>
              </a:ext>
            </a:extLst>
          </p:cNvPr>
          <p:cNvSpPr txBox="1">
            <a:spLocks/>
          </p:cNvSpPr>
          <p:nvPr/>
        </p:nvSpPr>
        <p:spPr>
          <a:xfrm>
            <a:off x="569343" y="484024"/>
            <a:ext cx="11053314" cy="5251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SA" sz="4000" b="1" dirty="0">
                <a:solidFill>
                  <a:schemeClr val="accent1">
                    <a:lumMod val="75000"/>
                  </a:schemeClr>
                </a:solidFill>
                <a:cs typeface="+mj-cs"/>
              </a:rPr>
              <a:t>القصص الرقمية</a:t>
            </a:r>
            <a:r>
              <a:rPr lang="ar-LB" sz="4000" b="1" dirty="0">
                <a:solidFill>
                  <a:schemeClr val="accent1">
                    <a:lumMod val="75000"/>
                  </a:schemeClr>
                </a:solidFill>
                <a:cs typeface="+mj-cs"/>
              </a:rPr>
              <a:t> في التسويق</a:t>
            </a:r>
            <a:endParaRPr lang="en-US" sz="4000" dirty="0">
              <a:solidFill>
                <a:schemeClr val="accent1">
                  <a:lumMod val="75000"/>
                </a:schemeClr>
              </a:solidFill>
              <a:cs typeface="+mj-cs"/>
            </a:endParaRPr>
          </a:p>
          <a:p>
            <a:pPr algn="r" rtl="1"/>
            <a:endParaRPr lang="en-US" dirty="0"/>
          </a:p>
        </p:txBody>
      </p:sp>
      <p:pic>
        <p:nvPicPr>
          <p:cNvPr id="5" name="Picture Placeholder 8">
            <a:extLst>
              <a:ext uri="{FF2B5EF4-FFF2-40B4-BE49-F238E27FC236}">
                <a16:creationId xmlns:a16="http://schemas.microsoft.com/office/drawing/2014/main" id="{EEF89060-3244-41B9-BA08-E31220664313}"/>
              </a:ext>
            </a:extLst>
          </p:cNvPr>
          <p:cNvPicPr>
            <a:picLocks noChangeAspect="1"/>
          </p:cNvPicPr>
          <p:nvPr/>
        </p:nvPicPr>
        <p:blipFill>
          <a:blip r:embed="rId2"/>
          <a:srcRect l="20061" r="20061"/>
          <a:stretch>
            <a:fillRect/>
          </a:stretch>
        </p:blipFill>
        <p:spPr>
          <a:xfrm>
            <a:off x="7272069" y="1271752"/>
            <a:ext cx="4919932" cy="4675517"/>
          </a:xfrm>
          <a:prstGeom prst="rect">
            <a:avLst/>
          </a:prstGeom>
        </p:spPr>
      </p:pic>
      <p:sp>
        <p:nvSpPr>
          <p:cNvPr id="6" name="Content Placeholder 3">
            <a:extLst>
              <a:ext uri="{FF2B5EF4-FFF2-40B4-BE49-F238E27FC236}">
                <a16:creationId xmlns:a16="http://schemas.microsoft.com/office/drawing/2014/main" id="{7F2006BA-74A3-4882-BF6D-9F6DCF17C5D5}"/>
              </a:ext>
            </a:extLst>
          </p:cNvPr>
          <p:cNvSpPr txBox="1">
            <a:spLocks/>
          </p:cNvSpPr>
          <p:nvPr/>
        </p:nvSpPr>
        <p:spPr>
          <a:xfrm>
            <a:off x="0" y="1271752"/>
            <a:ext cx="7272069" cy="5289910"/>
          </a:xfrm>
          <a:prstGeom prst="rect">
            <a:avLst/>
          </a:prstGeom>
        </p:spPr>
        <p:txBody>
          <a:bodyPr wrap="square">
            <a:spAutoFit/>
          </a:bodyPr>
          <a:lstStyle>
            <a:lvl1pPr marL="0" indent="0" algn="r" defTabSz="914400" rtl="1" eaLnBrk="1" latinLnBrk="0" hangingPunct="1">
              <a:lnSpc>
                <a:spcPct val="110000"/>
              </a:lnSpc>
              <a:spcBef>
                <a:spcPts val="900"/>
              </a:spcBef>
              <a:spcAft>
                <a:spcPts val="0"/>
              </a:spcAft>
              <a:buClr>
                <a:schemeClr val="bg1"/>
              </a:buClr>
              <a:buFontTx/>
              <a:buNone/>
              <a:defRPr sz="24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39750" indent="-265113" algn="r" defTabSz="914400" rtl="1" eaLnBrk="1" latinLnBrk="0" hangingPunct="1">
              <a:lnSpc>
                <a:spcPct val="100000"/>
              </a:lnSpc>
              <a:spcBef>
                <a:spcPts val="500"/>
              </a:spcBef>
              <a:buClr>
                <a:srgbClr val="0298CA"/>
              </a:buClr>
              <a:buSzPct val="120000"/>
              <a:buFont typeface="Wingdings" pitchFamily="2" charset="2"/>
              <a:buChar char="§"/>
              <a:tabLst/>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731520" indent="-182880" algn="r" defTabSz="914400" rtl="1" eaLnBrk="1" latinLnBrk="0" hangingPunct="1">
              <a:lnSpc>
                <a:spcPct val="100000"/>
              </a:lnSpc>
              <a:spcBef>
                <a:spcPts val="500"/>
              </a:spcBef>
              <a:buClr>
                <a:srgbClr val="0298CA"/>
              </a:buClr>
              <a:buFont typeface="Wingdings" pitchFamily="2" charset="2"/>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285750" indent="-285750">
              <a:buFont typeface="Wingdings" panose="05000000000000000000" pitchFamily="2" charset="2"/>
              <a:buChar char="§"/>
            </a:pPr>
            <a:r>
              <a:rPr lang="ar-SA" sz="2800" dirty="0">
                <a:solidFill>
                  <a:srgbClr val="002060"/>
                </a:solidFill>
                <a:ea typeface="Times New Roman" panose="02020603050405020304" pitchFamily="18" charset="0"/>
                <a:cs typeface="+mn-cs"/>
              </a:rPr>
              <a:t>استخد</a:t>
            </a:r>
            <a:r>
              <a:rPr lang="ar-LB" sz="2800" dirty="0">
                <a:solidFill>
                  <a:srgbClr val="002060"/>
                </a:solidFill>
                <a:ea typeface="Times New Roman" panose="02020603050405020304" pitchFamily="18" charset="0"/>
                <a:cs typeface="+mn-cs"/>
              </a:rPr>
              <a:t>ا</a:t>
            </a:r>
            <a:r>
              <a:rPr lang="ar-SA" sz="2800" dirty="0">
                <a:solidFill>
                  <a:srgbClr val="002060"/>
                </a:solidFill>
                <a:ea typeface="Times New Roman" panose="02020603050405020304" pitchFamily="18" charset="0"/>
                <a:cs typeface="+mn-cs"/>
              </a:rPr>
              <a:t>م الفيديو في رواية قصص شخصية مؤثرة</a:t>
            </a:r>
            <a:endParaRPr lang="ar-LB" sz="2800" dirty="0">
              <a:solidFill>
                <a:srgbClr val="002060"/>
              </a:solidFill>
              <a:ea typeface="Times New Roman" panose="02020603050405020304" pitchFamily="18" charset="0"/>
              <a:cs typeface="+mn-cs"/>
            </a:endParaRPr>
          </a:p>
          <a:p>
            <a:pPr marL="285750" indent="-285750">
              <a:buFont typeface="Wingdings" panose="05000000000000000000" pitchFamily="2" charset="2"/>
              <a:buChar char="§"/>
            </a:pPr>
            <a:endParaRPr lang="en-US" sz="2800" dirty="0">
              <a:solidFill>
                <a:srgbClr val="002060"/>
              </a:solidFill>
              <a:ea typeface="Times New Roman" panose="02020603050405020304" pitchFamily="18" charset="0"/>
              <a:cs typeface="+mn-cs"/>
            </a:endParaRPr>
          </a:p>
          <a:p>
            <a:pPr marL="285750" indent="-285750">
              <a:buFont typeface="Wingdings" panose="05000000000000000000" pitchFamily="2" charset="2"/>
              <a:buChar char="§"/>
            </a:pPr>
            <a:r>
              <a:rPr lang="ar-LB" dirty="0">
                <a:solidFill>
                  <a:srgbClr val="002060"/>
                </a:solidFill>
                <a:cs typeface="+mn-cs"/>
              </a:rPr>
              <a:t>فيلم بسيط وجذّاب.لا</a:t>
            </a:r>
            <a:r>
              <a:rPr lang="ar-SA" sz="2800" dirty="0">
                <a:solidFill>
                  <a:srgbClr val="002060"/>
                </a:solidFill>
                <a:cs typeface="+mn-cs"/>
              </a:rPr>
              <a:t> تحتاج</a:t>
            </a:r>
            <a:r>
              <a:rPr lang="ar-LB" sz="2800" dirty="0">
                <a:solidFill>
                  <a:srgbClr val="002060"/>
                </a:solidFill>
                <a:cs typeface="+mn-cs"/>
              </a:rPr>
              <a:t>ون الى</a:t>
            </a:r>
            <a:r>
              <a:rPr lang="ar-SA" sz="2800" dirty="0">
                <a:solidFill>
                  <a:srgbClr val="002060"/>
                </a:solidFill>
                <a:cs typeface="+mn-cs"/>
              </a:rPr>
              <a:t> فيديو بجودة فنية كبيرة أو احترافية </a:t>
            </a:r>
            <a:endParaRPr lang="ar-LB" sz="2800" dirty="0">
              <a:solidFill>
                <a:srgbClr val="002060"/>
              </a:solidFill>
              <a:cs typeface="+mn-cs"/>
            </a:endParaRPr>
          </a:p>
          <a:p>
            <a:pPr marL="285750" indent="-285750">
              <a:buFont typeface="Wingdings" panose="05000000000000000000" pitchFamily="2" charset="2"/>
              <a:buChar char="§"/>
            </a:pPr>
            <a:endParaRPr lang="ar-LB" sz="2800" dirty="0">
              <a:solidFill>
                <a:srgbClr val="002060"/>
              </a:solidFill>
              <a:cs typeface="+mn-cs"/>
            </a:endParaRPr>
          </a:p>
          <a:p>
            <a:pPr marL="285750" indent="-285750">
              <a:buFont typeface="Wingdings" panose="05000000000000000000" pitchFamily="2" charset="2"/>
              <a:buChar char="§"/>
            </a:pPr>
            <a:r>
              <a:rPr lang="ar-SA" sz="2800" dirty="0">
                <a:solidFill>
                  <a:srgbClr val="002060"/>
                </a:solidFill>
                <a:cs typeface="+mn-cs"/>
              </a:rPr>
              <a:t>موضوع أو قصة قصيرة ومكثفة تركز</a:t>
            </a:r>
            <a:r>
              <a:rPr lang="ar-LB" sz="2800" dirty="0">
                <a:solidFill>
                  <a:srgbClr val="002060"/>
                </a:solidFill>
                <a:cs typeface="+mn-cs"/>
              </a:rPr>
              <a:t>ون</a:t>
            </a:r>
            <a:r>
              <a:rPr lang="ar-SA" sz="2800" dirty="0">
                <a:solidFill>
                  <a:srgbClr val="002060"/>
                </a:solidFill>
                <a:cs typeface="+mn-cs"/>
              </a:rPr>
              <a:t> فيها على هدفك</a:t>
            </a:r>
            <a:r>
              <a:rPr lang="ar-LB" sz="2800" dirty="0">
                <a:solidFill>
                  <a:srgbClr val="002060"/>
                </a:solidFill>
                <a:cs typeface="+mn-cs"/>
              </a:rPr>
              <a:t>م</a:t>
            </a:r>
            <a:r>
              <a:rPr lang="ar-SA" sz="2800" dirty="0">
                <a:solidFill>
                  <a:srgbClr val="002060"/>
                </a:solidFill>
                <a:cs typeface="+mn-cs"/>
              </a:rPr>
              <a:t>، ويمكنك</a:t>
            </a:r>
            <a:r>
              <a:rPr lang="ar-LB" sz="2800" dirty="0">
                <a:solidFill>
                  <a:srgbClr val="002060"/>
                </a:solidFill>
                <a:cs typeface="+mn-cs"/>
              </a:rPr>
              <a:t>م</a:t>
            </a:r>
            <a:r>
              <a:rPr lang="ar-SA" sz="2800" dirty="0">
                <a:solidFill>
                  <a:srgbClr val="002060"/>
                </a:solidFill>
                <a:cs typeface="+mn-cs"/>
              </a:rPr>
              <a:t> التركيز على قضية بسيطة لشخص واحد أو شخصين</a:t>
            </a:r>
            <a:endParaRPr lang="en-US" sz="2800" dirty="0">
              <a:solidFill>
                <a:srgbClr val="002060"/>
              </a:solidFill>
              <a:cs typeface="+mn-cs"/>
            </a:endParaRPr>
          </a:p>
          <a:p>
            <a:pPr marL="285750" indent="-285750">
              <a:buFont typeface="Wingdings" panose="05000000000000000000" pitchFamily="2" charset="2"/>
              <a:buChar char="§"/>
            </a:pPr>
            <a:endParaRPr lang="ar-LB" sz="2000" dirty="0">
              <a:solidFill>
                <a:srgbClr val="232323"/>
              </a:solidFill>
              <a:ea typeface="Times New Roman" panose="02020603050405020304" pitchFamily="18" charset="0"/>
            </a:endParaRP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1437053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82E6EFF-6D73-4F99-B64E-3F39D686A99F}"/>
              </a:ext>
            </a:extLst>
          </p:cNvPr>
          <p:cNvSpPr txBox="1">
            <a:spLocks/>
          </p:cNvSpPr>
          <p:nvPr/>
        </p:nvSpPr>
        <p:spPr>
          <a:xfrm>
            <a:off x="0" y="1647645"/>
            <a:ext cx="7272069" cy="4675517"/>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LB" altLang="en-US">
                <a:solidFill>
                  <a:srgbClr val="002060"/>
                </a:solidFill>
                <a:latin typeface="Arial" pitchFamily="34" charset="0"/>
                <a:cs typeface="+mj-cs"/>
              </a:rPr>
              <a:t>قصتها</a:t>
            </a:r>
            <a:r>
              <a:rPr lang="en-US" altLang="en-US">
                <a:solidFill>
                  <a:srgbClr val="002060"/>
                </a:solidFill>
                <a:latin typeface="Arial" pitchFamily="34" charset="0"/>
                <a:cs typeface="+mj-cs"/>
              </a:rPr>
              <a:t>: </a:t>
            </a:r>
            <a:r>
              <a:rPr lang="ar-LB" altLang="en-US">
                <a:solidFill>
                  <a:srgbClr val="002060"/>
                </a:solidFill>
                <a:latin typeface="Arial" pitchFamily="34" charset="0"/>
                <a:cs typeface="+mj-cs"/>
              </a:rPr>
              <a:t>هي قصة تدور حول مهمة  </a:t>
            </a:r>
            <a:r>
              <a:rPr lang="ar-LB">
                <a:solidFill>
                  <a:srgbClr val="002060"/>
                </a:solidFill>
                <a:cs typeface="+mj-cs"/>
              </a:rPr>
              <a:t>المنظمة/</a:t>
            </a:r>
            <a:r>
              <a:rPr lang="ar-LB" altLang="en-US">
                <a:solidFill>
                  <a:srgbClr val="002060"/>
                </a:solidFill>
                <a:latin typeface="Arial" pitchFamily="34" charset="0"/>
                <a:cs typeface="+mj-cs"/>
              </a:rPr>
              <a:t>، أو أهدافها، أو إستراتيجيتها، أو انجازاتها.</a:t>
            </a:r>
          </a:p>
          <a:p>
            <a:pPr algn="r" rtl="1"/>
            <a:r>
              <a:rPr lang="ar-LB" altLang="en-US">
                <a:solidFill>
                  <a:srgbClr val="002060"/>
                </a:solidFill>
                <a:latin typeface="Arial" pitchFamily="34" charset="0"/>
                <a:cs typeface="+mj-cs"/>
              </a:rPr>
              <a:t>قصتنا (المجتمع) - هي قصة المجموعة المستهدفة التي تعمل المنظمة معها ولأجلها – المرأة، أو الشباب، أو الأطفال، أو المجتمع المدني، أو الصحفيين، أو الذين يعانون من مشاكل صحية.</a:t>
            </a:r>
          </a:p>
          <a:p>
            <a:pPr algn="r" rtl="1"/>
            <a:r>
              <a:rPr lang="ar-LB" altLang="en-US">
                <a:solidFill>
                  <a:srgbClr val="002060"/>
                </a:solidFill>
                <a:latin typeface="Arial" pitchFamily="34" charset="0"/>
                <a:cs typeface="+mj-cs"/>
              </a:rPr>
              <a:t>القصة المتداولة حاليا (غيّر العالم) - هي قصة قضيتكم. وهي تساعد على ربط الجهود التي تبذلها </a:t>
            </a:r>
            <a:r>
              <a:rPr lang="ar-LB">
                <a:solidFill>
                  <a:srgbClr val="002060"/>
                </a:solidFill>
                <a:cs typeface="+mj-cs"/>
              </a:rPr>
              <a:t>المنظمة</a:t>
            </a:r>
            <a:r>
              <a:rPr lang="ar-LB" altLang="en-US">
                <a:solidFill>
                  <a:srgbClr val="002060"/>
                </a:solidFill>
                <a:latin typeface="Arial" pitchFamily="34" charset="0"/>
                <a:cs typeface="+mj-cs"/>
              </a:rPr>
              <a:t> مع جهود مماثلة في جميع أنحاء العالم.</a:t>
            </a:r>
            <a:endParaRPr lang="ar-LB" altLang="en-US" dirty="0">
              <a:solidFill>
                <a:srgbClr val="002060"/>
              </a:solidFill>
              <a:latin typeface="Arial" pitchFamily="34" charset="0"/>
              <a:cs typeface="+mj-cs"/>
            </a:endParaRPr>
          </a:p>
        </p:txBody>
      </p:sp>
      <p:sp>
        <p:nvSpPr>
          <p:cNvPr id="5" name="Content Placeholder 2">
            <a:extLst>
              <a:ext uri="{FF2B5EF4-FFF2-40B4-BE49-F238E27FC236}">
                <a16:creationId xmlns:a16="http://schemas.microsoft.com/office/drawing/2014/main" id="{D9A9965C-F7D4-4E2E-A5DA-A2462A9F7583}"/>
              </a:ext>
            </a:extLst>
          </p:cNvPr>
          <p:cNvSpPr txBox="1">
            <a:spLocks/>
          </p:cNvSpPr>
          <p:nvPr/>
        </p:nvSpPr>
        <p:spPr bwMode="auto">
          <a:xfrm>
            <a:off x="7272068" y="1647645"/>
            <a:ext cx="4919931" cy="4675517"/>
          </a:xfrm>
          <a:prstGeom prst="rect">
            <a:avLst/>
          </a:prstGeom>
          <a:solidFill>
            <a:srgbClr val="002060"/>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r>
              <a:rPr lang="ar-LB" altLang="en-US" sz="2800" dirty="0">
                <a:solidFill>
                  <a:schemeClr val="bg1"/>
                </a:solidFill>
                <a:latin typeface="Arial" pitchFamily="34" charset="0"/>
              </a:rPr>
              <a:t>اختاروا قصة الفيديو ونوعه</a:t>
            </a:r>
          </a:p>
          <a:p>
            <a:pPr algn="r" rtl="1"/>
            <a:r>
              <a:rPr lang="ar-LB" altLang="en-US" sz="2800" dirty="0">
                <a:solidFill>
                  <a:schemeClr val="bg1"/>
                </a:solidFill>
                <a:latin typeface="Arial" pitchFamily="34" charset="0"/>
              </a:rPr>
              <a:t>اجعلول القصص قصيرة وبسيطة</a:t>
            </a:r>
          </a:p>
          <a:p>
            <a:pPr algn="r" rtl="1"/>
            <a:r>
              <a:rPr lang="ar-LB" altLang="en-US" sz="2800" dirty="0">
                <a:solidFill>
                  <a:schemeClr val="bg1"/>
                </a:solidFill>
                <a:latin typeface="Arial" pitchFamily="34" charset="0"/>
              </a:rPr>
              <a:t>كونوا صادقين</a:t>
            </a:r>
          </a:p>
          <a:p>
            <a:pPr algn="r" rtl="1"/>
            <a:r>
              <a:rPr lang="ar-LB" altLang="en-US" sz="2800" dirty="0">
                <a:solidFill>
                  <a:schemeClr val="bg1"/>
                </a:solidFill>
                <a:latin typeface="Arial" pitchFamily="34" charset="0"/>
              </a:rPr>
              <a:t>أضيفوا صوت – موسيقى أو سرد</a:t>
            </a:r>
          </a:p>
          <a:p>
            <a:pPr algn="r" rtl="1"/>
            <a:r>
              <a:rPr lang="ar-LB" altLang="en-US" sz="2800" dirty="0">
                <a:solidFill>
                  <a:schemeClr val="bg1"/>
                </a:solidFill>
                <a:latin typeface="Arial" pitchFamily="34" charset="0"/>
              </a:rPr>
              <a:t>تأكدوا من المسائل القانونية</a:t>
            </a:r>
          </a:p>
          <a:p>
            <a:pPr algn="r" rtl="1"/>
            <a:r>
              <a:rPr lang="ar-LB" altLang="en-US" sz="2800" dirty="0">
                <a:solidFill>
                  <a:schemeClr val="bg1"/>
                </a:solidFill>
                <a:latin typeface="Arial" pitchFamily="34" charset="0"/>
              </a:rPr>
              <a:t>احترموا الخصوصية والأمن</a:t>
            </a:r>
          </a:p>
          <a:p>
            <a:pPr algn="r" rtl="1"/>
            <a:r>
              <a:rPr lang="ar-LB" altLang="en-US" sz="2800" dirty="0">
                <a:solidFill>
                  <a:schemeClr val="bg1"/>
                </a:solidFill>
                <a:latin typeface="Arial" pitchFamily="34" charset="0"/>
              </a:rPr>
              <a:t>اذكروا اسم المقتبس عنه.</a:t>
            </a:r>
          </a:p>
        </p:txBody>
      </p:sp>
      <p:sp>
        <p:nvSpPr>
          <p:cNvPr id="6" name="Title 1">
            <a:extLst>
              <a:ext uri="{FF2B5EF4-FFF2-40B4-BE49-F238E27FC236}">
                <a16:creationId xmlns:a16="http://schemas.microsoft.com/office/drawing/2014/main" id="{1D017D20-0498-4CF2-8546-DDB8EF9059E0}"/>
              </a:ext>
            </a:extLst>
          </p:cNvPr>
          <p:cNvSpPr txBox="1">
            <a:spLocks/>
          </p:cNvSpPr>
          <p:nvPr/>
        </p:nvSpPr>
        <p:spPr>
          <a:xfrm>
            <a:off x="4283764" y="453429"/>
            <a:ext cx="7779027" cy="819643"/>
          </a:xfrm>
          <a:prstGeom prst="rect">
            <a:avLst/>
          </a:prstGeom>
          <a:noFill/>
        </p:spPr>
        <p:txBody>
          <a:bodyPr vert="horz" lIns="91440" tIns="45720" rIns="91440" bIns="45720" rtlCol="0">
            <a:normAutofit/>
          </a:bodyPr>
          <a:lstStyle>
            <a:lvl1pPr marL="228600" indent="-228600" algn="r" defTabSz="914400" rtl="0" eaLnBrk="1" latinLnBrk="0" hangingPunct="1">
              <a:lnSpc>
                <a:spcPct val="90000"/>
              </a:lnSpc>
              <a:spcBef>
                <a:spcPct val="0"/>
              </a:spcBef>
              <a:buFont typeface="Arial" panose="020B0604020202020204" pitchFamily="34" charset="0"/>
              <a:buNone/>
              <a:defRPr sz="4400" b="0" kern="1200">
                <a:solidFill>
                  <a:schemeClr val="bg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LB" altLang="en-US" sz="4000" b="1">
                <a:solidFill>
                  <a:schemeClr val="accent1">
                    <a:lumMod val="75000"/>
                  </a:schemeClr>
                </a:solidFill>
                <a:latin typeface="Arial" pitchFamily="34" charset="0"/>
              </a:rPr>
              <a:t>أنواع القصص</a:t>
            </a:r>
            <a:endParaRPr lang="en-US" altLang="en-US" sz="4000" b="1" dirty="0">
              <a:solidFill>
                <a:schemeClr val="accent1">
                  <a:lumMod val="75000"/>
                </a:schemeClr>
              </a:solidFill>
              <a:latin typeface="Arial" pitchFamily="34" charset="0"/>
            </a:endParaRPr>
          </a:p>
        </p:txBody>
      </p:sp>
    </p:spTree>
    <p:extLst>
      <p:ext uri="{BB962C8B-B14F-4D97-AF65-F5344CB8AC3E}">
        <p14:creationId xmlns:p14="http://schemas.microsoft.com/office/powerpoint/2010/main" val="1518148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B7E09687-0CD7-4D01-B3A1-A34472732AA4}"/>
              </a:ext>
            </a:extLst>
          </p:cNvPr>
          <p:cNvSpPr txBox="1">
            <a:spLocks/>
          </p:cNvSpPr>
          <p:nvPr/>
        </p:nvSpPr>
        <p:spPr>
          <a:xfrm>
            <a:off x="7325139" y="557783"/>
            <a:ext cx="4297517" cy="4572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ar-LB" sz="4000" b="1" dirty="0">
                <a:solidFill>
                  <a:schemeClr val="accent1">
                    <a:lumMod val="75000"/>
                  </a:schemeClr>
                </a:solidFill>
                <a:cs typeface="+mj-cs"/>
              </a:rPr>
              <a:t>القصص</a:t>
            </a:r>
            <a:endParaRPr lang="en-US" sz="4000" b="1" dirty="0">
              <a:solidFill>
                <a:schemeClr val="accent1">
                  <a:lumMod val="75000"/>
                </a:schemeClr>
              </a:solidFill>
              <a:cs typeface="+mj-cs"/>
            </a:endParaRPr>
          </a:p>
        </p:txBody>
      </p:sp>
      <p:sp>
        <p:nvSpPr>
          <p:cNvPr id="5" name="Rectangle: Rounded Corners 4">
            <a:extLst>
              <a:ext uri="{FF2B5EF4-FFF2-40B4-BE49-F238E27FC236}">
                <a16:creationId xmlns:a16="http://schemas.microsoft.com/office/drawing/2014/main" id="{65965269-CDA5-46D4-9DE1-3BFFA2B85855}"/>
              </a:ext>
            </a:extLst>
          </p:cNvPr>
          <p:cNvSpPr/>
          <p:nvPr/>
        </p:nvSpPr>
        <p:spPr>
          <a:xfrm>
            <a:off x="569343" y="2343807"/>
            <a:ext cx="5370786" cy="327922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eaLnBrk="0" fontAlgn="base" hangingPunct="0">
              <a:spcBef>
                <a:spcPct val="0"/>
              </a:spcBef>
              <a:spcAft>
                <a:spcPct val="0"/>
              </a:spcAft>
              <a:buFont typeface="Arial" panose="020B0604020202020204" pitchFamily="34" charset="0"/>
              <a:buChar char="•"/>
            </a:pPr>
            <a:r>
              <a:rPr lang="ar-LB" altLang="en-US" sz="2000" dirty="0">
                <a:solidFill>
                  <a:schemeClr val="bg1"/>
                </a:solidFill>
                <a:latin typeface="inherit"/>
                <a:cs typeface="+mj-cs"/>
              </a:rPr>
              <a:t>القصص او التقارير التي تعتمد على بيانات جافة دون حياة للمحتوى تفقدكم جمهوركم </a:t>
            </a:r>
          </a:p>
          <a:p>
            <a:pPr algn="r" rtl="1" eaLnBrk="0" fontAlgn="base" hangingPunct="0">
              <a:spcBef>
                <a:spcPct val="0"/>
              </a:spcBef>
              <a:spcAft>
                <a:spcPct val="0"/>
              </a:spcAft>
            </a:pPr>
            <a:endParaRPr lang="ar-LB" altLang="en-US" sz="2000" dirty="0">
              <a:solidFill>
                <a:schemeClr val="bg1"/>
              </a:solidFill>
              <a:latin typeface="inherit"/>
              <a:cs typeface="+mj-cs"/>
            </a:endParaRPr>
          </a:p>
          <a:p>
            <a:pPr marL="285750" indent="-285750" algn="r" rtl="1" eaLnBrk="0" fontAlgn="base" hangingPunct="0">
              <a:spcBef>
                <a:spcPct val="0"/>
              </a:spcBef>
              <a:spcAft>
                <a:spcPct val="0"/>
              </a:spcAft>
              <a:buFont typeface="Arial" panose="020B0604020202020204" pitchFamily="34" charset="0"/>
              <a:buChar char="•"/>
            </a:pPr>
            <a:r>
              <a:rPr lang="ar-SA" altLang="en-US" sz="2000" dirty="0">
                <a:solidFill>
                  <a:schemeClr val="bg1"/>
                </a:solidFill>
                <a:latin typeface="inherit"/>
                <a:cs typeface="+mj-cs"/>
              </a:rPr>
              <a:t>بدلا من ذلك ... </a:t>
            </a:r>
            <a:r>
              <a:rPr lang="ar-LB" altLang="en-US" sz="2000" dirty="0">
                <a:solidFill>
                  <a:schemeClr val="bg1"/>
                </a:solidFill>
                <a:latin typeface="inherit"/>
                <a:cs typeface="+mj-cs"/>
              </a:rPr>
              <a:t>اكتبوا أو ارواو</a:t>
            </a:r>
            <a:r>
              <a:rPr lang="ar-SA" altLang="en-US" sz="2000" dirty="0">
                <a:solidFill>
                  <a:schemeClr val="bg1"/>
                </a:solidFill>
                <a:latin typeface="inherit"/>
                <a:cs typeface="+mj-cs"/>
              </a:rPr>
              <a:t> قصة عظيمة! أفضل القصص لها بداية، منتصف ونهاية. </a:t>
            </a:r>
            <a:endParaRPr lang="ar-LB" altLang="en-US" sz="2000" dirty="0">
              <a:solidFill>
                <a:schemeClr val="bg1"/>
              </a:solidFill>
              <a:latin typeface="inherit"/>
              <a:cs typeface="+mj-cs"/>
            </a:endParaRPr>
          </a:p>
          <a:p>
            <a:pPr algn="r" rtl="1" eaLnBrk="0" fontAlgn="base" hangingPunct="0">
              <a:spcBef>
                <a:spcPct val="0"/>
              </a:spcBef>
              <a:spcAft>
                <a:spcPct val="0"/>
              </a:spcAft>
            </a:pPr>
            <a:endParaRPr lang="ar-LB" altLang="en-US" sz="2000" dirty="0">
              <a:solidFill>
                <a:schemeClr val="bg1"/>
              </a:solidFill>
              <a:latin typeface="inherit"/>
              <a:cs typeface="+mj-cs"/>
            </a:endParaRPr>
          </a:p>
          <a:p>
            <a:pPr marL="285750" indent="-285750" algn="r" rtl="1" eaLnBrk="0" fontAlgn="base" hangingPunct="0">
              <a:spcBef>
                <a:spcPct val="0"/>
              </a:spcBef>
              <a:spcAft>
                <a:spcPct val="0"/>
              </a:spcAft>
              <a:buFont typeface="Arial" panose="020B0604020202020204" pitchFamily="34" charset="0"/>
              <a:buChar char="•"/>
            </a:pPr>
            <a:r>
              <a:rPr lang="ar-LB" altLang="en-US" sz="2000" dirty="0">
                <a:solidFill>
                  <a:schemeClr val="bg1"/>
                </a:solidFill>
                <a:latin typeface="inherit"/>
                <a:cs typeface="+mj-cs"/>
              </a:rPr>
              <a:t>لكل قصة</a:t>
            </a:r>
            <a:r>
              <a:rPr lang="ar-SA" altLang="en-US" sz="2000" dirty="0">
                <a:solidFill>
                  <a:schemeClr val="bg1"/>
                </a:solidFill>
                <a:latin typeface="inherit"/>
                <a:cs typeface="+mj-cs"/>
              </a:rPr>
              <a:t> إنشاء أبطال وأشرار، و</a:t>
            </a:r>
            <a:r>
              <a:rPr lang="ar-LB" altLang="en-US" sz="2000" dirty="0">
                <a:solidFill>
                  <a:schemeClr val="bg1"/>
                </a:solidFill>
                <a:latin typeface="inherit"/>
                <a:cs typeface="+mj-cs"/>
              </a:rPr>
              <a:t>احيانا"</a:t>
            </a:r>
            <a:r>
              <a:rPr lang="ar-SA" altLang="en-US" sz="2000" dirty="0">
                <a:solidFill>
                  <a:schemeClr val="bg1"/>
                </a:solidFill>
                <a:latin typeface="inherit"/>
                <a:cs typeface="+mj-cs"/>
              </a:rPr>
              <a:t>خلق صراع </a:t>
            </a:r>
            <a:endParaRPr lang="ar-LB" altLang="en-US" sz="2000" dirty="0">
              <a:solidFill>
                <a:schemeClr val="bg1"/>
              </a:solidFill>
              <a:latin typeface="inherit"/>
              <a:cs typeface="+mj-cs"/>
            </a:endParaRPr>
          </a:p>
          <a:p>
            <a:pPr algn="r" rtl="1" eaLnBrk="0" fontAlgn="base" hangingPunct="0">
              <a:spcBef>
                <a:spcPct val="0"/>
              </a:spcBef>
              <a:spcAft>
                <a:spcPct val="0"/>
              </a:spcAft>
            </a:pPr>
            <a:r>
              <a:rPr lang="ar-LB" altLang="en-US" sz="2000" dirty="0">
                <a:solidFill>
                  <a:schemeClr val="bg1"/>
                </a:solidFill>
                <a:latin typeface="inherit"/>
                <a:cs typeface="+mj-cs"/>
              </a:rPr>
              <a:t>لا تنسىوا استخدام العاطفة</a:t>
            </a:r>
            <a:r>
              <a:rPr lang="en-US" altLang="en-US" sz="2000" dirty="0">
                <a:solidFill>
                  <a:schemeClr val="bg1"/>
                </a:solidFill>
                <a:latin typeface="inherit"/>
                <a:cs typeface="+mj-cs"/>
              </a:rPr>
              <a:t>.</a:t>
            </a:r>
            <a:r>
              <a:rPr lang="en-US" altLang="en-US" sz="2000" dirty="0">
                <a:solidFill>
                  <a:schemeClr val="bg1"/>
                </a:solidFill>
                <a:cs typeface="+mj-cs"/>
              </a:rPr>
              <a:t> </a:t>
            </a:r>
            <a:endParaRPr lang="en-US" altLang="en-US" sz="2000" dirty="0">
              <a:solidFill>
                <a:schemeClr val="bg1"/>
              </a:solidFill>
              <a:latin typeface="Arial" panose="020B0604020202020204" pitchFamily="34" charset="0"/>
              <a:cs typeface="+mj-cs"/>
            </a:endParaRPr>
          </a:p>
          <a:p>
            <a:pPr algn="ctr" rtl="1"/>
            <a:endParaRPr lang="en-US" dirty="0">
              <a:solidFill>
                <a:schemeClr val="bg1"/>
              </a:solidFill>
            </a:endParaRPr>
          </a:p>
        </p:txBody>
      </p:sp>
      <p:sp>
        <p:nvSpPr>
          <p:cNvPr id="6" name="Arrow: Left 5">
            <a:extLst>
              <a:ext uri="{FF2B5EF4-FFF2-40B4-BE49-F238E27FC236}">
                <a16:creationId xmlns:a16="http://schemas.microsoft.com/office/drawing/2014/main" id="{EB6E7F82-8CF7-44A6-8424-0E1D4DDE6966}"/>
              </a:ext>
            </a:extLst>
          </p:cNvPr>
          <p:cNvSpPr/>
          <p:nvPr/>
        </p:nvSpPr>
        <p:spPr>
          <a:xfrm>
            <a:off x="6096000" y="2706412"/>
            <a:ext cx="6096000" cy="211257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sz="3200" b="1" dirty="0">
                <a:solidFill>
                  <a:schemeClr val="bg1"/>
                </a:solidFill>
              </a:rPr>
              <a:t>تذكروا!رواية القصص</a:t>
            </a:r>
            <a:endParaRPr lang="en-US" sz="3200" dirty="0">
              <a:solidFill>
                <a:schemeClr val="bg1"/>
              </a:solidFill>
            </a:endParaRPr>
          </a:p>
        </p:txBody>
      </p:sp>
    </p:spTree>
    <p:extLst>
      <p:ext uri="{BB962C8B-B14F-4D97-AF65-F5344CB8AC3E}">
        <p14:creationId xmlns:p14="http://schemas.microsoft.com/office/powerpoint/2010/main" val="1506967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E69B-C965-430B-91EB-35B4B6E052CA}"/>
              </a:ext>
            </a:extLst>
          </p:cNvPr>
          <p:cNvSpPr>
            <a:spLocks noGrp="1"/>
          </p:cNvSpPr>
          <p:nvPr>
            <p:ph type="title"/>
          </p:nvPr>
        </p:nvSpPr>
        <p:spPr>
          <a:xfrm>
            <a:off x="4113836" y="425813"/>
            <a:ext cx="8078164" cy="1069612"/>
          </a:xfrm>
          <a:solidFill>
            <a:srgbClr val="002060"/>
          </a:solidFill>
        </p:spPr>
        <p:txBody>
          <a:bodyPr/>
          <a:lstStyle/>
          <a:p>
            <a:pPr lvl="0" rtl="1" eaLnBrk="0" hangingPunct="0"/>
            <a:r>
              <a:rPr lang="ar-SA" sz="4000" b="1" dirty="0">
                <a:solidFill>
                  <a:schemeClr val="bg1"/>
                </a:solidFill>
                <a:latin typeface="Arial" pitchFamily="34" charset="0"/>
                <a:ea typeface="Arial" pitchFamily="34" charset="0"/>
              </a:rPr>
              <a:t>رب صورة خير من ألف كلمة</a:t>
            </a:r>
            <a:endParaRPr lang="en-US" sz="4000" b="1" dirty="0">
              <a:solidFill>
                <a:schemeClr val="bg1"/>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5EACC53A-F152-41BB-8A27-47472971B3B0}"/>
              </a:ext>
            </a:extLst>
          </p:cNvPr>
          <p:cNvSpPr/>
          <p:nvPr/>
        </p:nvSpPr>
        <p:spPr>
          <a:xfrm>
            <a:off x="1013717" y="6290823"/>
            <a:ext cx="7390544" cy="246221"/>
          </a:xfrm>
          <a:prstGeom prst="rect">
            <a:avLst/>
          </a:prstGeom>
        </p:spPr>
        <p:txBody>
          <a:bodyPr wrap="square">
            <a:spAutoFit/>
          </a:bodyPr>
          <a:lstStyle/>
          <a:p>
            <a:r>
              <a:rPr lang="en-US" sz="1000" dirty="0">
                <a:hlinkClick r:id="rId2"/>
              </a:rPr>
              <a:t>https://www.marj3.com/en/win-up-to-15000-in-taylor-wessing-photographic-portrait-prize-2019.html</a:t>
            </a:r>
            <a:endParaRPr lang="en-US" sz="1000" dirty="0"/>
          </a:p>
        </p:txBody>
      </p:sp>
      <p:pic>
        <p:nvPicPr>
          <p:cNvPr id="6" name="Picture 5">
            <a:extLst>
              <a:ext uri="{FF2B5EF4-FFF2-40B4-BE49-F238E27FC236}">
                <a16:creationId xmlns:a16="http://schemas.microsoft.com/office/drawing/2014/main" id="{E5F8F27D-E8B0-45FB-B2A5-87F8984F2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797" y="1625396"/>
            <a:ext cx="8823667" cy="4118653"/>
          </a:xfrm>
          <a:prstGeom prst="rect">
            <a:avLst/>
          </a:prstGeom>
        </p:spPr>
      </p:pic>
    </p:spTree>
    <p:extLst>
      <p:ext uri="{BB962C8B-B14F-4D97-AF65-F5344CB8AC3E}">
        <p14:creationId xmlns:p14="http://schemas.microsoft.com/office/powerpoint/2010/main" val="2654605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photography\2.png">
            <a:extLst>
              <a:ext uri="{FF2B5EF4-FFF2-40B4-BE49-F238E27FC236}">
                <a16:creationId xmlns:a16="http://schemas.microsoft.com/office/drawing/2014/main" id="{0639B687-F736-4480-842C-07239BD91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02819"/>
            <a:ext cx="6096000" cy="444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photography\3.png">
            <a:extLst>
              <a:ext uri="{FF2B5EF4-FFF2-40B4-BE49-F238E27FC236}">
                <a16:creationId xmlns:a16="http://schemas.microsoft.com/office/drawing/2014/main" id="{ADCE5770-B9B0-4D3D-B89A-C3B56FFF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9724"/>
            <a:ext cx="5090264" cy="381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E7B7C9C-5176-40BA-AC82-E1FE2C4418C9}"/>
              </a:ext>
            </a:extLst>
          </p:cNvPr>
          <p:cNvSpPr/>
          <p:nvPr/>
        </p:nvSpPr>
        <p:spPr>
          <a:xfrm>
            <a:off x="5192277" y="493987"/>
            <a:ext cx="3951723" cy="707886"/>
          </a:xfrm>
          <a:prstGeom prst="rect">
            <a:avLst/>
          </a:prstGeom>
        </p:spPr>
        <p:txBody>
          <a:bodyPr wrap="none">
            <a:spAutoFit/>
          </a:bodyPr>
          <a:lstStyle/>
          <a:p>
            <a:r>
              <a:rPr lang="ar-LB" sz="4000" b="1" dirty="0">
                <a:solidFill>
                  <a:srgbClr val="C00000"/>
                </a:solidFill>
              </a:rPr>
              <a:t>رواية القصص بالصور</a:t>
            </a:r>
          </a:p>
        </p:txBody>
      </p:sp>
    </p:spTree>
    <p:extLst>
      <p:ext uri="{BB962C8B-B14F-4D97-AF65-F5344CB8AC3E}">
        <p14:creationId xmlns:p14="http://schemas.microsoft.com/office/powerpoint/2010/main" val="48066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social web\whatdoesthesocialweblooklike-110224052439-phpapp0109.jpg">
            <a:extLst>
              <a:ext uri="{FF2B5EF4-FFF2-40B4-BE49-F238E27FC236}">
                <a16:creationId xmlns:a16="http://schemas.microsoft.com/office/drawing/2014/main" id="{DF07CC88-B6B9-452C-8405-77C8CCB6E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3086"/>
            <a:ext cx="586422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social web\whatdoesthesocialweblooklike-110224052439-phpapp0110.jpg">
            <a:extLst>
              <a:ext uri="{FF2B5EF4-FFF2-40B4-BE49-F238E27FC236}">
                <a16:creationId xmlns:a16="http://schemas.microsoft.com/office/drawing/2014/main" id="{8F413C7E-47F0-4213-9473-A176EAA36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440" y="0"/>
            <a:ext cx="6049560" cy="453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B800EEA-D324-4E11-A3A4-E4898EDD0F0D}"/>
              </a:ext>
            </a:extLst>
          </p:cNvPr>
          <p:cNvSpPr txBox="1"/>
          <p:nvPr/>
        </p:nvSpPr>
        <p:spPr>
          <a:xfrm>
            <a:off x="7032625" y="5086351"/>
            <a:ext cx="3648075" cy="571500"/>
          </a:xfrm>
          <a:prstGeom prst="rect">
            <a:avLst/>
          </a:prstGeom>
          <a:solidFill>
            <a:srgbClr val="002060"/>
          </a:solidFill>
        </p:spPr>
        <p:txBody>
          <a:bodyPr vert="horz" wrap="square" lIns="91440" tIns="45720" rIns="91440" bIns="45720" rtlCol="0" anchor="ctr">
            <a:noAutofit/>
          </a:bodyPr>
          <a:lstStyle/>
          <a:p>
            <a:pPr algn="ctr"/>
            <a:r>
              <a:rPr lang="en-US" sz="5400" dirty="0">
                <a:solidFill>
                  <a:schemeClr val="bg1"/>
                </a:solidFill>
                <a:latin typeface="Gill Sans MT" panose="020B0502020104020203" pitchFamily="34" charset="0"/>
              </a:rPr>
              <a:t>WEB 1.0</a:t>
            </a:r>
          </a:p>
        </p:txBody>
      </p:sp>
    </p:spTree>
    <p:extLst>
      <p:ext uri="{BB962C8B-B14F-4D97-AF65-F5344CB8AC3E}">
        <p14:creationId xmlns:p14="http://schemas.microsoft.com/office/powerpoint/2010/main" val="2486125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1"/>
          <p:cNvSpPr>
            <a:spLocks noGrp="1"/>
          </p:cNvSpPr>
          <p:nvPr>
            <p:ph type="title"/>
          </p:nvPr>
        </p:nvSpPr>
        <p:spPr>
          <a:xfrm>
            <a:off x="1981200" y="790576"/>
            <a:ext cx="8229600" cy="885825"/>
          </a:xfrm>
        </p:spPr>
        <p:txBody>
          <a:bodyPr/>
          <a:lstStyle/>
          <a:p>
            <a:pPr>
              <a:defRPr/>
            </a:pPr>
            <a:r>
              <a:rPr lang="en-US" dirty="0"/>
              <a:t> </a:t>
            </a:r>
          </a:p>
        </p:txBody>
      </p:sp>
      <p:sp>
        <p:nvSpPr>
          <p:cNvPr id="31747" name="Content Placeholder 12"/>
          <p:cNvSpPr>
            <a:spLocks noGrp="1"/>
          </p:cNvSpPr>
          <p:nvPr>
            <p:ph idx="1"/>
          </p:nvPr>
        </p:nvSpPr>
        <p:spPr>
          <a:xfrm>
            <a:off x="1905000" y="1447801"/>
            <a:ext cx="8229600" cy="4525963"/>
          </a:xfrm>
        </p:spPr>
        <p:txBody>
          <a:bodyPr/>
          <a:lstStyle/>
          <a:p>
            <a:pPr eaLnBrk="1" hangingPunct="1">
              <a:buFont typeface="Arial" charset="0"/>
              <a:buNone/>
            </a:pPr>
            <a:endParaRPr lang="en-US" altLang="en-US" sz="1800"/>
          </a:p>
          <a:p>
            <a:pPr eaLnBrk="1" hangingPunct="1">
              <a:buFont typeface="Arial" charset="0"/>
              <a:buNone/>
            </a:pPr>
            <a:endParaRPr lang="en-US" altLang="en-US"/>
          </a:p>
          <a:p>
            <a:pPr eaLnBrk="1" hangingPunct="1">
              <a:buFont typeface="Arial" charset="0"/>
              <a:buNone/>
            </a:pPr>
            <a:endParaRPr lang="en-US" altLang="en-US"/>
          </a:p>
          <a:p>
            <a:pPr eaLnBrk="1" hangingPunct="1">
              <a:buFont typeface="Arial" charset="0"/>
              <a:buNone/>
            </a:pPr>
            <a:endParaRPr lang="en-US" altLang="en-US"/>
          </a:p>
        </p:txBody>
      </p:sp>
      <p:pic>
        <p:nvPicPr>
          <p:cNvPr id="3" name="Picture 2">
            <a:extLst>
              <a:ext uri="{FF2B5EF4-FFF2-40B4-BE49-F238E27FC236}">
                <a16:creationId xmlns:a16="http://schemas.microsoft.com/office/drawing/2014/main" id="{43FC2356-43A2-4DB2-9333-8D25E3C53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525" y="1166633"/>
            <a:ext cx="8372475" cy="4674632"/>
          </a:xfrm>
          <a:prstGeom prst="rect">
            <a:avLst/>
          </a:prstGeom>
        </p:spPr>
      </p:pic>
    </p:spTree>
    <p:extLst>
      <p:ext uri="{BB962C8B-B14F-4D97-AF65-F5344CB8AC3E}">
        <p14:creationId xmlns:p14="http://schemas.microsoft.com/office/powerpoint/2010/main" val="2544173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1"/>
          <p:cNvSpPr>
            <a:spLocks noGrp="1"/>
          </p:cNvSpPr>
          <p:nvPr>
            <p:ph type="title"/>
          </p:nvPr>
        </p:nvSpPr>
        <p:spPr>
          <a:xfrm>
            <a:off x="1981200" y="790576"/>
            <a:ext cx="8229600" cy="885825"/>
          </a:xfrm>
        </p:spPr>
        <p:txBody>
          <a:bodyPr/>
          <a:lstStyle/>
          <a:p>
            <a:pPr>
              <a:defRPr/>
            </a:pPr>
            <a:r>
              <a:rPr lang="en-US" dirty="0"/>
              <a:t> </a:t>
            </a:r>
          </a:p>
        </p:txBody>
      </p:sp>
      <p:sp>
        <p:nvSpPr>
          <p:cNvPr id="33795" name="Content Placeholder 12"/>
          <p:cNvSpPr>
            <a:spLocks noGrp="1"/>
          </p:cNvSpPr>
          <p:nvPr>
            <p:ph idx="1"/>
          </p:nvPr>
        </p:nvSpPr>
        <p:spPr>
          <a:xfrm>
            <a:off x="1905000" y="1447801"/>
            <a:ext cx="8229600" cy="4525963"/>
          </a:xfrm>
        </p:spPr>
        <p:txBody>
          <a:bodyPr/>
          <a:lstStyle/>
          <a:p>
            <a:pPr eaLnBrk="1" hangingPunct="1">
              <a:buFont typeface="Arial" charset="0"/>
              <a:buNone/>
            </a:pPr>
            <a:endParaRPr lang="en-US" altLang="en-US" sz="1800"/>
          </a:p>
          <a:p>
            <a:pPr eaLnBrk="1" hangingPunct="1">
              <a:buFont typeface="Arial" charset="0"/>
              <a:buNone/>
            </a:pPr>
            <a:endParaRPr lang="en-US" altLang="en-US"/>
          </a:p>
          <a:p>
            <a:pPr eaLnBrk="1" hangingPunct="1">
              <a:buFont typeface="Arial" charset="0"/>
              <a:buNone/>
            </a:pPr>
            <a:endParaRPr lang="en-US" altLang="en-US"/>
          </a:p>
          <a:p>
            <a:pPr eaLnBrk="1" hangingPunct="1">
              <a:buFont typeface="Arial" charset="0"/>
              <a:buNone/>
            </a:pPr>
            <a:endParaRPr lang="en-US" altLang="en-US"/>
          </a:p>
        </p:txBody>
      </p:sp>
      <p:pic>
        <p:nvPicPr>
          <p:cNvPr id="33796" name="Picture 2" descr="G:\photography\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173" y="244270"/>
            <a:ext cx="7812827" cy="572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187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E7DDA96A-2E90-46A8-A9A9-4860EB919376}"/>
              </a:ext>
            </a:extLst>
          </p:cNvPr>
          <p:cNvPicPr>
            <a:picLocks noChangeAspect="1"/>
          </p:cNvPicPr>
          <p:nvPr/>
        </p:nvPicPr>
        <p:blipFill>
          <a:blip r:embed="rId2"/>
          <a:stretch>
            <a:fillRect/>
          </a:stretch>
        </p:blipFill>
        <p:spPr>
          <a:xfrm>
            <a:off x="8128700" y="0"/>
            <a:ext cx="4063300" cy="5907151"/>
          </a:xfrm>
          <a:prstGeom prst="rect">
            <a:avLst/>
          </a:prstGeom>
        </p:spPr>
      </p:pic>
      <p:pic>
        <p:nvPicPr>
          <p:cNvPr id="5" name="Picture 4">
            <a:extLst>
              <a:ext uri="{FF2B5EF4-FFF2-40B4-BE49-F238E27FC236}">
                <a16:creationId xmlns:a16="http://schemas.microsoft.com/office/drawing/2014/main" id="{FE548757-B106-43D7-B057-EBEBA42A8D16}"/>
              </a:ext>
            </a:extLst>
          </p:cNvPr>
          <p:cNvPicPr>
            <a:picLocks noChangeAspect="1"/>
          </p:cNvPicPr>
          <p:nvPr/>
        </p:nvPicPr>
        <p:blipFill>
          <a:blip r:embed="rId3"/>
          <a:stretch>
            <a:fillRect/>
          </a:stretch>
        </p:blipFill>
        <p:spPr>
          <a:xfrm>
            <a:off x="3807148" y="39807"/>
            <a:ext cx="3447993" cy="6129765"/>
          </a:xfrm>
          <a:prstGeom prst="rect">
            <a:avLst/>
          </a:prstGeom>
        </p:spPr>
      </p:pic>
    </p:spTree>
    <p:extLst>
      <p:ext uri="{BB962C8B-B14F-4D97-AF65-F5344CB8AC3E}">
        <p14:creationId xmlns:p14="http://schemas.microsoft.com/office/powerpoint/2010/main" val="21822912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DD2-753B-4CA0-A24F-9966BE3FF3B5}"/>
              </a:ext>
            </a:extLst>
          </p:cNvPr>
          <p:cNvSpPr>
            <a:spLocks noGrp="1"/>
          </p:cNvSpPr>
          <p:nvPr>
            <p:ph idx="1"/>
          </p:nvPr>
        </p:nvSpPr>
        <p:spPr/>
        <p:txBody>
          <a:bodyPr/>
          <a:lstStyle/>
          <a:p>
            <a:endParaRPr lang="en-US" dirty="0"/>
          </a:p>
        </p:txBody>
      </p:sp>
      <p:pic>
        <p:nvPicPr>
          <p:cNvPr id="4" name="Content Placeholder 6">
            <a:extLst>
              <a:ext uri="{FF2B5EF4-FFF2-40B4-BE49-F238E27FC236}">
                <a16:creationId xmlns:a16="http://schemas.microsoft.com/office/drawing/2014/main" id="{56DBD8E4-4EC0-4B18-B0A9-D2ED60BB9600}"/>
              </a:ext>
            </a:extLst>
          </p:cNvPr>
          <p:cNvPicPr>
            <a:picLocks noChangeAspect="1"/>
          </p:cNvPicPr>
          <p:nvPr/>
        </p:nvPicPr>
        <p:blipFill>
          <a:blip r:embed="rId2"/>
          <a:stretch>
            <a:fillRect/>
          </a:stretch>
        </p:blipFill>
        <p:spPr>
          <a:xfrm>
            <a:off x="0" y="1212600"/>
            <a:ext cx="7094483" cy="5047458"/>
          </a:xfrm>
          <a:prstGeom prst="rect">
            <a:avLst/>
          </a:prstGeom>
        </p:spPr>
      </p:pic>
      <p:pic>
        <p:nvPicPr>
          <p:cNvPr id="5" name="Picture 4">
            <a:extLst>
              <a:ext uri="{FF2B5EF4-FFF2-40B4-BE49-F238E27FC236}">
                <a16:creationId xmlns:a16="http://schemas.microsoft.com/office/drawing/2014/main" id="{2728BBE9-F8CE-40F9-BA99-8E5D0CA9920A}"/>
              </a:ext>
            </a:extLst>
          </p:cNvPr>
          <p:cNvPicPr>
            <a:picLocks noChangeAspect="1"/>
          </p:cNvPicPr>
          <p:nvPr/>
        </p:nvPicPr>
        <p:blipFill>
          <a:blip r:embed="rId3"/>
          <a:stretch>
            <a:fillRect/>
          </a:stretch>
        </p:blipFill>
        <p:spPr>
          <a:xfrm>
            <a:off x="7215649" y="0"/>
            <a:ext cx="4976351" cy="4950982"/>
          </a:xfrm>
          <a:prstGeom prst="rect">
            <a:avLst/>
          </a:prstGeom>
        </p:spPr>
      </p:pic>
    </p:spTree>
    <p:extLst>
      <p:ext uri="{BB962C8B-B14F-4D97-AF65-F5344CB8AC3E}">
        <p14:creationId xmlns:p14="http://schemas.microsoft.com/office/powerpoint/2010/main" val="1341817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AFAF1D-4B5C-46B8-BAA8-B8978E669541}"/>
              </a:ext>
            </a:extLst>
          </p:cNvPr>
          <p:cNvPicPr>
            <a:picLocks noChangeAspect="1"/>
          </p:cNvPicPr>
          <p:nvPr/>
        </p:nvPicPr>
        <p:blipFill>
          <a:blip r:embed="rId2"/>
          <a:stretch>
            <a:fillRect/>
          </a:stretch>
        </p:blipFill>
        <p:spPr>
          <a:xfrm>
            <a:off x="7059216" y="0"/>
            <a:ext cx="5132784" cy="6858000"/>
          </a:xfrm>
          <a:prstGeom prst="rect">
            <a:avLst/>
          </a:prstGeom>
        </p:spPr>
      </p:pic>
      <p:pic>
        <p:nvPicPr>
          <p:cNvPr id="7" name="Picture 6">
            <a:extLst>
              <a:ext uri="{FF2B5EF4-FFF2-40B4-BE49-F238E27FC236}">
                <a16:creationId xmlns:a16="http://schemas.microsoft.com/office/drawing/2014/main" id="{5A09FDDA-151B-4800-B2C0-C5349A746005}"/>
              </a:ext>
            </a:extLst>
          </p:cNvPr>
          <p:cNvPicPr>
            <a:picLocks noChangeAspect="1"/>
          </p:cNvPicPr>
          <p:nvPr/>
        </p:nvPicPr>
        <p:blipFill>
          <a:blip r:embed="rId3"/>
          <a:stretch>
            <a:fillRect/>
          </a:stretch>
        </p:blipFill>
        <p:spPr>
          <a:xfrm>
            <a:off x="3146096" y="646045"/>
            <a:ext cx="3612830" cy="5337312"/>
          </a:xfrm>
          <a:prstGeom prst="rect">
            <a:avLst/>
          </a:prstGeom>
        </p:spPr>
      </p:pic>
    </p:spTree>
    <p:extLst>
      <p:ext uri="{BB962C8B-B14F-4D97-AF65-F5344CB8AC3E}">
        <p14:creationId xmlns:p14="http://schemas.microsoft.com/office/powerpoint/2010/main" val="26084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026616-35AA-44D0-B793-93F0EC8C368B}"/>
              </a:ext>
            </a:extLst>
          </p:cNvPr>
          <p:cNvPicPr>
            <a:picLocks noGrp="1" noChangeAspect="1"/>
          </p:cNvPicPr>
          <p:nvPr>
            <p:ph idx="1"/>
          </p:nvPr>
        </p:nvPicPr>
        <p:blipFill>
          <a:blip r:embed="rId2"/>
          <a:stretch>
            <a:fillRect/>
          </a:stretch>
        </p:blipFill>
        <p:spPr>
          <a:xfrm>
            <a:off x="5169975" y="0"/>
            <a:ext cx="7022025" cy="5255547"/>
          </a:xfrm>
        </p:spPr>
      </p:pic>
      <p:pic>
        <p:nvPicPr>
          <p:cNvPr id="7" name="Picture 6">
            <a:extLst>
              <a:ext uri="{FF2B5EF4-FFF2-40B4-BE49-F238E27FC236}">
                <a16:creationId xmlns:a16="http://schemas.microsoft.com/office/drawing/2014/main" id="{0073AA73-C5C9-4F15-BE70-9E5E05D76B96}"/>
              </a:ext>
            </a:extLst>
          </p:cNvPr>
          <p:cNvPicPr>
            <a:picLocks noChangeAspect="1"/>
          </p:cNvPicPr>
          <p:nvPr/>
        </p:nvPicPr>
        <p:blipFill>
          <a:blip r:embed="rId3"/>
          <a:stretch>
            <a:fillRect/>
          </a:stretch>
        </p:blipFill>
        <p:spPr>
          <a:xfrm>
            <a:off x="1166241" y="1342817"/>
            <a:ext cx="3008193" cy="4421879"/>
          </a:xfrm>
          <a:prstGeom prst="rect">
            <a:avLst/>
          </a:prstGeom>
        </p:spPr>
      </p:pic>
    </p:spTree>
    <p:extLst>
      <p:ext uri="{BB962C8B-B14F-4D97-AF65-F5344CB8AC3E}">
        <p14:creationId xmlns:p14="http://schemas.microsoft.com/office/powerpoint/2010/main" val="136299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hotography\I.png">
            <a:extLst>
              <a:ext uri="{FF2B5EF4-FFF2-40B4-BE49-F238E27FC236}">
                <a16:creationId xmlns:a16="http://schemas.microsoft.com/office/drawing/2014/main" id="{09200308-BEC4-44FC-A0DD-48B6F5544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 r="103"/>
          <a:stretch>
            <a:fillRect/>
          </a:stretch>
        </p:blipFill>
        <p:spPr bwMode="auto">
          <a:xfrm>
            <a:off x="3247697" y="0"/>
            <a:ext cx="8944303" cy="608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9232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B596B5-FFAF-4A74-80F2-E57DA455C813}"/>
              </a:ext>
            </a:extLst>
          </p:cNvPr>
          <p:cNvPicPr>
            <a:picLocks noChangeAspect="1"/>
          </p:cNvPicPr>
          <p:nvPr/>
        </p:nvPicPr>
        <p:blipFill>
          <a:blip r:embed="rId2"/>
          <a:stretch>
            <a:fillRect/>
          </a:stretch>
        </p:blipFill>
        <p:spPr>
          <a:xfrm>
            <a:off x="3647089" y="-43913"/>
            <a:ext cx="3237187" cy="6310328"/>
          </a:xfrm>
          <a:prstGeom prst="rect">
            <a:avLst/>
          </a:prstGeom>
        </p:spPr>
      </p:pic>
    </p:spTree>
    <p:extLst>
      <p:ext uri="{BB962C8B-B14F-4D97-AF65-F5344CB8AC3E}">
        <p14:creationId xmlns:p14="http://schemas.microsoft.com/office/powerpoint/2010/main" val="31687487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B1B8-E176-4B40-941D-F4FA38088DE7}"/>
              </a:ext>
            </a:extLst>
          </p:cNvPr>
          <p:cNvSpPr>
            <a:spLocks noGrp="1"/>
          </p:cNvSpPr>
          <p:nvPr>
            <p:ph type="title"/>
          </p:nvPr>
        </p:nvSpPr>
        <p:spPr>
          <a:solidFill>
            <a:srgbClr val="002060"/>
          </a:solidFill>
        </p:spPr>
        <p:txBody>
          <a:bodyPr/>
          <a:lstStyle/>
          <a:p>
            <a:r>
              <a:rPr lang="ar-LB" dirty="0"/>
              <a:t> </a:t>
            </a:r>
            <a:r>
              <a:rPr lang="ar-LB" dirty="0">
                <a:solidFill>
                  <a:schemeClr val="bg1"/>
                </a:solidFill>
              </a:rPr>
              <a:t>نماذج المحتوى المتعلق بالمولدات</a:t>
            </a:r>
            <a:endParaRPr lang="en-US" dirty="0">
              <a:solidFill>
                <a:schemeClr val="bg1"/>
              </a:solidFill>
            </a:endParaRPr>
          </a:p>
        </p:txBody>
      </p:sp>
      <p:graphicFrame>
        <p:nvGraphicFramePr>
          <p:cNvPr id="4" name="Content Placeholder 3">
            <a:extLst>
              <a:ext uri="{FF2B5EF4-FFF2-40B4-BE49-F238E27FC236}">
                <a16:creationId xmlns:a16="http://schemas.microsoft.com/office/drawing/2014/main" id="{090E25FC-6299-4996-A0E4-5E6BC9A9E760}"/>
              </a:ext>
            </a:extLst>
          </p:cNvPr>
          <p:cNvGraphicFramePr>
            <a:graphicFrameLocks noGrp="1"/>
          </p:cNvGraphicFramePr>
          <p:nvPr>
            <p:ph idx="1"/>
          </p:nvPr>
        </p:nvGraphicFramePr>
        <p:xfrm>
          <a:off x="628650" y="1901824"/>
          <a:ext cx="10591799" cy="4114800"/>
        </p:xfrm>
        <a:graphic>
          <a:graphicData uri="http://schemas.openxmlformats.org/drawingml/2006/table">
            <a:tbl>
              <a:tblPr>
                <a:tableStyleId>{5C22544A-7EE6-4342-B048-85BDC9FD1C3A}</a:tableStyleId>
              </a:tblPr>
              <a:tblGrid>
                <a:gridCol w="10591799">
                  <a:extLst>
                    <a:ext uri="{9D8B030D-6E8A-4147-A177-3AD203B41FA5}">
                      <a16:colId xmlns:a16="http://schemas.microsoft.com/office/drawing/2014/main" val="79671424"/>
                    </a:ext>
                  </a:extLst>
                </a:gridCol>
              </a:tblGrid>
              <a:tr h="3255962">
                <a:tc>
                  <a:txBody>
                    <a:bodyPr/>
                    <a:lstStyle/>
                    <a:p>
                      <a:pPr marL="419735" marR="0" algn="r" rtl="1">
                        <a:spcBef>
                          <a:spcPts val="0"/>
                        </a:spcBef>
                        <a:spcAft>
                          <a:spcPts val="400"/>
                        </a:spcAft>
                      </a:pPr>
                      <a:r>
                        <a:rPr lang="ar-LB" sz="2400" dirty="0">
                          <a:effectLst/>
                          <a:cs typeface="+mj-cs"/>
                        </a:rPr>
                        <a:t>* المساعدة المقدمة من </a:t>
                      </a:r>
                      <a:r>
                        <a:rPr lang="en-US" sz="2400" dirty="0">
                          <a:effectLst/>
                          <a:cs typeface="+mj-cs"/>
                        </a:rPr>
                        <a:t>USAID</a:t>
                      </a:r>
                      <a:r>
                        <a:rPr lang="ar-LB" sz="2400" dirty="0">
                          <a:effectLst/>
                          <a:cs typeface="+mj-cs"/>
                        </a:rPr>
                        <a:t> وافادة المواطنين</a:t>
                      </a:r>
                      <a:endParaRPr lang="en-US" sz="2400" dirty="0">
                        <a:effectLst/>
                        <a:cs typeface="+mj-cs"/>
                      </a:endParaRPr>
                    </a:p>
                    <a:p>
                      <a:pPr marL="419735" marR="0" algn="r" rtl="1">
                        <a:spcBef>
                          <a:spcPts val="0"/>
                        </a:spcBef>
                        <a:spcAft>
                          <a:spcPts val="400"/>
                        </a:spcAft>
                      </a:pPr>
                      <a:r>
                        <a:rPr lang="ar-LB" sz="2400" dirty="0">
                          <a:effectLst/>
                          <a:cs typeface="+mj-cs"/>
                        </a:rPr>
                        <a:t>*الدعم التقني </a:t>
                      </a:r>
                      <a:endParaRPr lang="en-US" sz="2400" dirty="0">
                        <a:effectLst/>
                        <a:cs typeface="+mj-cs"/>
                      </a:endParaRPr>
                    </a:p>
                    <a:p>
                      <a:pPr marL="419735" marR="0" algn="r" rtl="1">
                        <a:spcBef>
                          <a:spcPts val="0"/>
                        </a:spcBef>
                        <a:spcAft>
                          <a:spcPts val="400"/>
                        </a:spcAft>
                      </a:pPr>
                      <a:r>
                        <a:rPr lang="ar-LB" sz="2400" dirty="0">
                          <a:effectLst/>
                          <a:cs typeface="+mj-cs"/>
                        </a:rPr>
                        <a:t>*ساعات تشغيل المولد</a:t>
                      </a:r>
                      <a:endParaRPr lang="en-US" sz="2400" dirty="0">
                        <a:effectLst/>
                        <a:cs typeface="+mj-cs"/>
                      </a:endParaRPr>
                    </a:p>
                    <a:p>
                      <a:pPr marL="419735" marR="0" algn="r" rtl="1">
                        <a:spcBef>
                          <a:spcPts val="0"/>
                        </a:spcBef>
                        <a:spcAft>
                          <a:spcPts val="400"/>
                        </a:spcAft>
                      </a:pPr>
                      <a:r>
                        <a:rPr lang="ar-LB" sz="2400" dirty="0">
                          <a:effectLst/>
                          <a:cs typeface="+mj-cs"/>
                        </a:rPr>
                        <a:t>*الأسعار</a:t>
                      </a:r>
                      <a:endParaRPr lang="en-US" sz="2400" dirty="0">
                        <a:effectLst/>
                        <a:cs typeface="+mj-cs"/>
                      </a:endParaRPr>
                    </a:p>
                    <a:p>
                      <a:pPr marL="419735" marR="0" algn="r" rtl="1">
                        <a:spcBef>
                          <a:spcPts val="0"/>
                        </a:spcBef>
                        <a:spcAft>
                          <a:spcPts val="400"/>
                        </a:spcAft>
                      </a:pPr>
                      <a:r>
                        <a:rPr lang="ar-LB" sz="2400" dirty="0">
                          <a:effectLst/>
                          <a:cs typeface="+mj-cs"/>
                        </a:rPr>
                        <a:t>*الجباية</a:t>
                      </a:r>
                      <a:endParaRPr lang="en-US" sz="2400" dirty="0">
                        <a:effectLst/>
                        <a:cs typeface="+mj-cs"/>
                      </a:endParaRPr>
                    </a:p>
                    <a:p>
                      <a:pPr marL="419735" marR="0" algn="r" rtl="1">
                        <a:spcBef>
                          <a:spcPts val="0"/>
                        </a:spcBef>
                        <a:spcAft>
                          <a:spcPts val="400"/>
                        </a:spcAft>
                      </a:pPr>
                      <a:r>
                        <a:rPr lang="ar-LB" sz="2400" dirty="0">
                          <a:effectLst/>
                          <a:cs typeface="+mj-cs"/>
                        </a:rPr>
                        <a:t>*الشفافية من خلال نشر الأرباح والخسائر</a:t>
                      </a:r>
                      <a:endParaRPr lang="en-US" sz="2400" dirty="0">
                        <a:effectLst/>
                        <a:cs typeface="+mj-cs"/>
                      </a:endParaRPr>
                    </a:p>
                    <a:p>
                      <a:pPr marL="419735" marR="0" algn="r" rtl="1">
                        <a:spcBef>
                          <a:spcPts val="0"/>
                        </a:spcBef>
                        <a:spcAft>
                          <a:spcPts val="400"/>
                        </a:spcAft>
                      </a:pPr>
                      <a:r>
                        <a:rPr lang="ar-LB" sz="2400" dirty="0">
                          <a:effectLst/>
                          <a:cs typeface="+mj-cs"/>
                        </a:rPr>
                        <a:t>*مستجدات عن توفر المازوت</a:t>
                      </a:r>
                      <a:endParaRPr lang="en-US" sz="2400" dirty="0">
                        <a:effectLst/>
                        <a:cs typeface="+mj-cs"/>
                      </a:endParaRPr>
                    </a:p>
                    <a:p>
                      <a:pPr marL="419735" marR="0" algn="r" rtl="1">
                        <a:spcBef>
                          <a:spcPts val="0"/>
                        </a:spcBef>
                        <a:spcAft>
                          <a:spcPts val="400"/>
                        </a:spcAft>
                      </a:pPr>
                      <a:r>
                        <a:rPr lang="ar-LB" sz="2400" dirty="0">
                          <a:effectLst/>
                          <a:cs typeface="+mj-cs"/>
                        </a:rPr>
                        <a:t>*التبليغ عن عطل </a:t>
                      </a:r>
                      <a:endParaRPr lang="en-US" sz="2400" dirty="0">
                        <a:effectLst/>
                        <a:cs typeface="+mj-cs"/>
                      </a:endParaRPr>
                    </a:p>
                    <a:p>
                      <a:pPr marL="419735" marR="0" algn="r" rtl="1">
                        <a:spcBef>
                          <a:spcPts val="0"/>
                        </a:spcBef>
                        <a:spcAft>
                          <a:spcPts val="400"/>
                        </a:spcAft>
                      </a:pPr>
                      <a:r>
                        <a:rPr lang="ar-LB" sz="2400" dirty="0">
                          <a:effectLst/>
                          <a:cs typeface="+mj-cs"/>
                        </a:rPr>
                        <a:t>* مشاركة التحديّات مع المواطنين</a:t>
                      </a:r>
                      <a:endParaRPr lang="en-US" sz="2400" dirty="0">
                        <a:effectLst/>
                        <a:cs typeface="+mj-cs"/>
                      </a:endParaRPr>
                    </a:p>
                    <a:p>
                      <a:pPr marL="419735" marR="0" algn="r" rtl="1">
                        <a:spcBef>
                          <a:spcPts val="0"/>
                        </a:spcBef>
                        <a:spcAft>
                          <a:spcPts val="400"/>
                        </a:spcAft>
                      </a:pPr>
                      <a:r>
                        <a:rPr lang="ar-LB" sz="2400" b="0" dirty="0">
                          <a:effectLst/>
                        </a:rPr>
                        <a:t>*طلب التبرعات والدعم ( التفاصيل في الجلسة الثالثة) </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114300" marR="114300" marT="0" marB="0"/>
                </a:tc>
                <a:extLst>
                  <a:ext uri="{0D108BD9-81ED-4DB2-BD59-A6C34878D82A}">
                    <a16:rowId xmlns:a16="http://schemas.microsoft.com/office/drawing/2014/main" val="3972098098"/>
                  </a:ext>
                </a:extLst>
              </a:tr>
            </a:tbl>
          </a:graphicData>
        </a:graphic>
      </p:graphicFrame>
    </p:spTree>
    <p:extLst>
      <p:ext uri="{BB962C8B-B14F-4D97-AF65-F5344CB8AC3E}">
        <p14:creationId xmlns:p14="http://schemas.microsoft.com/office/powerpoint/2010/main" val="3424490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4CADA06-3C18-4CF1-817C-AB9098D05B7B}"/>
              </a:ext>
            </a:extLst>
          </p:cNvPr>
          <p:cNvSpPr txBox="1"/>
          <p:nvPr/>
        </p:nvSpPr>
        <p:spPr>
          <a:xfrm>
            <a:off x="457736" y="2247900"/>
            <a:ext cx="2646878" cy="646331"/>
          </a:xfrm>
          <a:prstGeom prst="rect">
            <a:avLst/>
          </a:prstGeom>
          <a:noFill/>
        </p:spPr>
        <p:txBody>
          <a:bodyPr wrap="none" rtlCol="0">
            <a:spAutoFit/>
          </a:bodyPr>
          <a:lstStyle/>
          <a:p>
            <a:r>
              <a:rPr lang="ar-LB" sz="3600" b="1" dirty="0">
                <a:solidFill>
                  <a:srgbClr val="002060"/>
                </a:solidFill>
              </a:rPr>
              <a:t>بلدية دير الغزال </a:t>
            </a:r>
            <a:endParaRPr lang="en-US" sz="3600" b="1" dirty="0">
              <a:solidFill>
                <a:srgbClr val="002060"/>
              </a:solidFill>
            </a:endParaRPr>
          </a:p>
        </p:txBody>
      </p:sp>
      <p:pic>
        <p:nvPicPr>
          <p:cNvPr id="14" name="Picture 13">
            <a:extLst>
              <a:ext uri="{FF2B5EF4-FFF2-40B4-BE49-F238E27FC236}">
                <a16:creationId xmlns:a16="http://schemas.microsoft.com/office/drawing/2014/main" id="{17459563-3D2A-481B-8939-01AF40C87BB1}"/>
              </a:ext>
            </a:extLst>
          </p:cNvPr>
          <p:cNvPicPr>
            <a:picLocks noChangeAspect="1"/>
          </p:cNvPicPr>
          <p:nvPr/>
        </p:nvPicPr>
        <p:blipFill>
          <a:blip r:embed="rId2"/>
          <a:stretch>
            <a:fillRect/>
          </a:stretch>
        </p:blipFill>
        <p:spPr>
          <a:xfrm>
            <a:off x="-104775" y="3075890"/>
            <a:ext cx="5030456" cy="2543175"/>
          </a:xfrm>
          <a:prstGeom prst="rect">
            <a:avLst/>
          </a:prstGeom>
        </p:spPr>
      </p:pic>
      <p:pic>
        <p:nvPicPr>
          <p:cNvPr id="15" name="Picture 14">
            <a:extLst>
              <a:ext uri="{FF2B5EF4-FFF2-40B4-BE49-F238E27FC236}">
                <a16:creationId xmlns:a16="http://schemas.microsoft.com/office/drawing/2014/main" id="{A8B36F60-FEBA-4D09-A09E-6232A702A33A}"/>
              </a:ext>
            </a:extLst>
          </p:cNvPr>
          <p:cNvPicPr>
            <a:picLocks noChangeAspect="1"/>
          </p:cNvPicPr>
          <p:nvPr/>
        </p:nvPicPr>
        <p:blipFill>
          <a:blip r:embed="rId3"/>
          <a:stretch>
            <a:fillRect/>
          </a:stretch>
        </p:blipFill>
        <p:spPr>
          <a:xfrm>
            <a:off x="3323690" y="1452009"/>
            <a:ext cx="8868310" cy="4729765"/>
          </a:xfrm>
          <a:prstGeom prst="rect">
            <a:avLst/>
          </a:prstGeom>
        </p:spPr>
      </p:pic>
    </p:spTree>
    <p:extLst>
      <p:ext uri="{BB962C8B-B14F-4D97-AF65-F5344CB8AC3E}">
        <p14:creationId xmlns:p14="http://schemas.microsoft.com/office/powerpoint/2010/main" val="671004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social web\whatdoesthesocialweblooklike-110224052439-phpapp0112.jpg">
            <a:extLst>
              <a:ext uri="{FF2B5EF4-FFF2-40B4-BE49-F238E27FC236}">
                <a16:creationId xmlns:a16="http://schemas.microsoft.com/office/drawing/2014/main" id="{0578A872-1BDD-4727-969E-9E6AA2063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524" y="589279"/>
            <a:ext cx="5815303" cy="408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social web\whatdoesthesocialweblooklike-110224052439-phpapp0111.jpg">
            <a:extLst>
              <a:ext uri="{FF2B5EF4-FFF2-40B4-BE49-F238E27FC236}">
                <a16:creationId xmlns:a16="http://schemas.microsoft.com/office/drawing/2014/main" id="{C3E1FFD3-FD68-40FD-AA19-5F610515E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13" y="1670832"/>
            <a:ext cx="5382987" cy="381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2C62629-B29A-43C5-AE82-B86598980A50}"/>
              </a:ext>
            </a:extLst>
          </p:cNvPr>
          <p:cNvSpPr txBox="1"/>
          <p:nvPr/>
        </p:nvSpPr>
        <p:spPr>
          <a:xfrm>
            <a:off x="6905624" y="5095876"/>
            <a:ext cx="3648075" cy="571500"/>
          </a:xfrm>
          <a:prstGeom prst="rect">
            <a:avLst/>
          </a:prstGeom>
          <a:solidFill>
            <a:srgbClr val="002060"/>
          </a:solidFill>
        </p:spPr>
        <p:txBody>
          <a:bodyPr vert="horz" wrap="square" lIns="91440" tIns="45720" rIns="91440" bIns="45720" rtlCol="0" anchor="ctr">
            <a:noAutofit/>
          </a:bodyPr>
          <a:lstStyle/>
          <a:p>
            <a:pPr algn="ctr"/>
            <a:r>
              <a:rPr lang="en-US" sz="5400" dirty="0">
                <a:solidFill>
                  <a:schemeClr val="bg1"/>
                </a:solidFill>
                <a:latin typeface="Gill Sans MT" panose="020B0502020104020203" pitchFamily="34" charset="0"/>
              </a:rPr>
              <a:t>WEB 2.0</a:t>
            </a:r>
          </a:p>
        </p:txBody>
      </p:sp>
    </p:spTree>
    <p:extLst>
      <p:ext uri="{BB962C8B-B14F-4D97-AF65-F5344CB8AC3E}">
        <p14:creationId xmlns:p14="http://schemas.microsoft.com/office/powerpoint/2010/main" val="29860901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993A8-4C6A-4805-8215-8E48C960760A}"/>
              </a:ext>
            </a:extLst>
          </p:cNvPr>
          <p:cNvPicPr>
            <a:picLocks noChangeAspect="1"/>
          </p:cNvPicPr>
          <p:nvPr/>
        </p:nvPicPr>
        <p:blipFill>
          <a:blip r:embed="rId2"/>
          <a:stretch>
            <a:fillRect/>
          </a:stretch>
        </p:blipFill>
        <p:spPr>
          <a:xfrm>
            <a:off x="-1" y="2224193"/>
            <a:ext cx="7846341" cy="2824057"/>
          </a:xfrm>
          <a:prstGeom prst="rect">
            <a:avLst/>
          </a:prstGeom>
        </p:spPr>
      </p:pic>
      <p:pic>
        <p:nvPicPr>
          <p:cNvPr id="9" name="Picture 8">
            <a:extLst>
              <a:ext uri="{FF2B5EF4-FFF2-40B4-BE49-F238E27FC236}">
                <a16:creationId xmlns:a16="http://schemas.microsoft.com/office/drawing/2014/main" id="{134BAC28-B991-41C0-B19C-8120B1588CD7}"/>
              </a:ext>
            </a:extLst>
          </p:cNvPr>
          <p:cNvPicPr>
            <a:picLocks noChangeAspect="1"/>
          </p:cNvPicPr>
          <p:nvPr/>
        </p:nvPicPr>
        <p:blipFill>
          <a:blip r:embed="rId3"/>
          <a:stretch>
            <a:fillRect/>
          </a:stretch>
        </p:blipFill>
        <p:spPr>
          <a:xfrm>
            <a:off x="8078586" y="199706"/>
            <a:ext cx="4113414" cy="5648644"/>
          </a:xfrm>
          <a:prstGeom prst="rect">
            <a:avLst/>
          </a:prstGeom>
        </p:spPr>
      </p:pic>
      <p:sp>
        <p:nvSpPr>
          <p:cNvPr id="10" name="TextBox 9">
            <a:extLst>
              <a:ext uri="{FF2B5EF4-FFF2-40B4-BE49-F238E27FC236}">
                <a16:creationId xmlns:a16="http://schemas.microsoft.com/office/drawing/2014/main" id="{2EE00FA8-D852-4343-BC91-3C19BCA8CC4B}"/>
              </a:ext>
            </a:extLst>
          </p:cNvPr>
          <p:cNvSpPr txBox="1"/>
          <p:nvPr/>
        </p:nvSpPr>
        <p:spPr>
          <a:xfrm>
            <a:off x="3400426" y="1367164"/>
            <a:ext cx="4013556" cy="523220"/>
          </a:xfrm>
          <a:prstGeom prst="rect">
            <a:avLst/>
          </a:prstGeom>
          <a:noFill/>
        </p:spPr>
        <p:txBody>
          <a:bodyPr wrap="square" rtlCol="0">
            <a:spAutoFit/>
          </a:bodyPr>
          <a:lstStyle/>
          <a:p>
            <a:pPr algn="r" rtl="1"/>
            <a:r>
              <a:rPr lang="ar-LB" sz="2800" b="1" dirty="0">
                <a:solidFill>
                  <a:srgbClr val="002060"/>
                </a:solidFill>
              </a:rPr>
              <a:t>المساعدة المقدمة من </a:t>
            </a:r>
            <a:r>
              <a:rPr lang="en-US" sz="2800" b="1" dirty="0">
                <a:solidFill>
                  <a:srgbClr val="002060"/>
                </a:solidFill>
              </a:rPr>
              <a:t>USAID</a:t>
            </a:r>
          </a:p>
        </p:txBody>
      </p:sp>
    </p:spTree>
    <p:extLst>
      <p:ext uri="{BB962C8B-B14F-4D97-AF65-F5344CB8AC3E}">
        <p14:creationId xmlns:p14="http://schemas.microsoft.com/office/powerpoint/2010/main" val="42577715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97293D-B824-4BA4-ADF8-EC907E963A98}"/>
              </a:ext>
            </a:extLst>
          </p:cNvPr>
          <p:cNvPicPr>
            <a:picLocks noChangeAspect="1"/>
          </p:cNvPicPr>
          <p:nvPr/>
        </p:nvPicPr>
        <p:blipFill>
          <a:blip r:embed="rId2"/>
          <a:stretch>
            <a:fillRect/>
          </a:stretch>
        </p:blipFill>
        <p:spPr>
          <a:xfrm>
            <a:off x="3987355" y="136395"/>
            <a:ext cx="4480370" cy="5831168"/>
          </a:xfrm>
          <a:prstGeom prst="rect">
            <a:avLst/>
          </a:prstGeom>
        </p:spPr>
      </p:pic>
      <p:sp>
        <p:nvSpPr>
          <p:cNvPr id="5" name="TextBox 4">
            <a:extLst>
              <a:ext uri="{FF2B5EF4-FFF2-40B4-BE49-F238E27FC236}">
                <a16:creationId xmlns:a16="http://schemas.microsoft.com/office/drawing/2014/main" id="{4028928C-D550-4EC3-8CF0-13B993DA6700}"/>
              </a:ext>
            </a:extLst>
          </p:cNvPr>
          <p:cNvSpPr txBox="1"/>
          <p:nvPr/>
        </p:nvSpPr>
        <p:spPr>
          <a:xfrm>
            <a:off x="9029700" y="2486025"/>
            <a:ext cx="2619375" cy="646331"/>
          </a:xfrm>
          <a:prstGeom prst="rect">
            <a:avLst/>
          </a:prstGeom>
          <a:noFill/>
        </p:spPr>
        <p:txBody>
          <a:bodyPr wrap="square" rtlCol="0">
            <a:spAutoFit/>
          </a:bodyPr>
          <a:lstStyle/>
          <a:p>
            <a:r>
              <a:rPr lang="ar-LB" sz="3600" b="1" dirty="0">
                <a:solidFill>
                  <a:srgbClr val="002060"/>
                </a:solidFill>
              </a:rPr>
              <a:t>الدعم التقني </a:t>
            </a:r>
            <a:endParaRPr lang="en-US" sz="3600" b="1" dirty="0">
              <a:solidFill>
                <a:srgbClr val="002060"/>
              </a:solidFill>
            </a:endParaRPr>
          </a:p>
        </p:txBody>
      </p:sp>
    </p:spTree>
    <p:extLst>
      <p:ext uri="{BB962C8B-B14F-4D97-AF65-F5344CB8AC3E}">
        <p14:creationId xmlns:p14="http://schemas.microsoft.com/office/powerpoint/2010/main" val="55910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1">
            <a:extLst>
              <a:ext uri="{FF2B5EF4-FFF2-40B4-BE49-F238E27FC236}">
                <a16:creationId xmlns:a16="http://schemas.microsoft.com/office/drawing/2014/main" id="{F39D4491-4444-4544-A19D-89BB692F4697}"/>
              </a:ext>
            </a:extLst>
          </p:cNvPr>
          <p:cNvPicPr/>
          <p:nvPr/>
        </p:nvPicPr>
        <p:blipFill>
          <a:blip r:embed="rId2"/>
          <a:stretch>
            <a:fillRect/>
          </a:stretch>
        </p:blipFill>
        <p:spPr>
          <a:xfrm>
            <a:off x="3514725" y="914400"/>
            <a:ext cx="8477250" cy="4609465"/>
          </a:xfrm>
          <a:prstGeom prst="rect">
            <a:avLst/>
          </a:prstGeom>
          <a:noFill/>
          <a:ln w="12700">
            <a:noFill/>
          </a:ln>
        </p:spPr>
      </p:pic>
      <p:sp>
        <p:nvSpPr>
          <p:cNvPr id="5" name="Rectangle 4">
            <a:extLst>
              <a:ext uri="{FF2B5EF4-FFF2-40B4-BE49-F238E27FC236}">
                <a16:creationId xmlns:a16="http://schemas.microsoft.com/office/drawing/2014/main" id="{8BCE5601-D25A-4C59-A40E-19A5F8E99B88}"/>
              </a:ext>
            </a:extLst>
          </p:cNvPr>
          <p:cNvSpPr/>
          <p:nvPr/>
        </p:nvSpPr>
        <p:spPr>
          <a:xfrm>
            <a:off x="3177836" y="5758934"/>
            <a:ext cx="4140877" cy="369332"/>
          </a:xfrm>
          <a:prstGeom prst="rect">
            <a:avLst/>
          </a:prstGeom>
        </p:spPr>
        <p:txBody>
          <a:bodyPr wrap="square">
            <a:spAutoFit/>
          </a:bodyPr>
          <a:lstStyle/>
          <a:p>
            <a:r>
              <a:rPr lang="en-US" dirty="0">
                <a:latin typeface="Times New Roman" panose="02020603050405020304" pitchFamily="18" charset="0"/>
                <a:ea typeface="SimSun" panose="02010600030101010101" pitchFamily="2" charset="-122"/>
              </a:rPr>
              <a:t>source: </a:t>
            </a:r>
            <a:r>
              <a:rPr lang="en-US" dirty="0" err="1">
                <a:latin typeface="Times New Roman" panose="02020603050405020304" pitchFamily="18" charset="0"/>
                <a:ea typeface="SimSun" panose="02010600030101010101" pitchFamily="2" charset="-122"/>
              </a:rPr>
              <a:t>alhurra</a:t>
            </a:r>
            <a:r>
              <a:rPr lang="en-US" dirty="0">
                <a:latin typeface="Times New Roman" panose="02020603050405020304" pitchFamily="18" charset="0"/>
                <a:ea typeface="SimSun" panose="02010600030101010101" pitchFamily="2" charset="-122"/>
              </a:rPr>
              <a:t> (https://arbne.ws/3t5KKoG</a:t>
            </a:r>
            <a:endParaRPr lang="en-US" dirty="0"/>
          </a:p>
        </p:txBody>
      </p:sp>
    </p:spTree>
    <p:extLst>
      <p:ext uri="{BB962C8B-B14F-4D97-AF65-F5344CB8AC3E}">
        <p14:creationId xmlns:p14="http://schemas.microsoft.com/office/powerpoint/2010/main" val="656268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F0356D-093E-4B1A-AFD9-F6B2A9E751EB}"/>
              </a:ext>
            </a:extLst>
          </p:cNvPr>
          <p:cNvSpPr/>
          <p:nvPr/>
        </p:nvSpPr>
        <p:spPr>
          <a:xfrm>
            <a:off x="5067300" y="1012222"/>
            <a:ext cx="7124700" cy="3825343"/>
          </a:xfrm>
          <a:prstGeom prst="rect">
            <a:avLst/>
          </a:prstGeom>
        </p:spPr>
        <p:txBody>
          <a:bodyPr wrap="square">
            <a:spAutoFit/>
          </a:bodyPr>
          <a:lstStyle/>
          <a:p>
            <a:pPr marR="0" lvl="0" algn="r" rtl="1">
              <a:lnSpc>
                <a:spcPct val="107000"/>
              </a:lnSpc>
              <a:spcBef>
                <a:spcPts val="0"/>
              </a:spcBef>
              <a:spcAft>
                <a:spcPts val="0"/>
              </a:spcAft>
            </a:pPr>
            <a:r>
              <a:rPr lang="ar-SA" sz="2400" b="1" u="sng" kern="0" dirty="0">
                <a:solidFill>
                  <a:srgbClr val="C00000"/>
                </a:solidFill>
                <a:latin typeface="Calibri" panose="020F0502020204030204" pitchFamily="34" charset="0"/>
                <a:ea typeface="Times New Roman" panose="02020603050405020304" pitchFamily="18" charset="0"/>
                <a:cs typeface="+mj-cs"/>
              </a:rPr>
              <a:t>آلية المراجعات بخصوص الأعطال والمسائل التقنية</a:t>
            </a:r>
            <a:endParaRPr lang="en-US" sz="2400" b="1" kern="0" dirty="0">
              <a:solidFill>
                <a:srgbClr val="B35E06"/>
              </a:solidFill>
              <a:latin typeface="Calibri Light" panose="020F0302020204030204" pitchFamily="34" charset="0"/>
              <a:ea typeface="Times New Roman" panose="02020603050405020304" pitchFamily="18" charset="0"/>
              <a:cs typeface="+mj-cs"/>
            </a:endParaRPr>
          </a:p>
          <a:p>
            <a:pPr algn="r" rtl="1">
              <a:lnSpc>
                <a:spcPct val="107000"/>
              </a:lnSpc>
              <a:spcAft>
                <a:spcPts val="800"/>
              </a:spcAft>
            </a:pPr>
            <a:r>
              <a:rPr lang="ar-SA" sz="2400" dirty="0">
                <a:latin typeface="Calibri" panose="020F0502020204030204" pitchFamily="34" charset="0"/>
                <a:ea typeface="Calibri" panose="020F0502020204030204" pitchFamily="34" charset="0"/>
                <a:cs typeface="+mj-cs"/>
              </a:rPr>
              <a:t> </a:t>
            </a:r>
            <a:endParaRPr lang="en-US" sz="2400" dirty="0">
              <a:latin typeface="Calibri" panose="020F0502020204030204" pitchFamily="34" charset="0"/>
              <a:ea typeface="Calibri" panose="020F0502020204030204" pitchFamily="34" charset="0"/>
              <a:cs typeface="+mj-cs"/>
            </a:endParaRPr>
          </a:p>
          <a:p>
            <a:pPr marR="0" lvl="0" algn="r" rtl="1">
              <a:lnSpc>
                <a:spcPct val="130000"/>
              </a:lnSpc>
              <a:spcBef>
                <a:spcPts val="0"/>
              </a:spcBef>
              <a:spcAft>
                <a:spcPts val="0"/>
              </a:spcAft>
            </a:pPr>
            <a:r>
              <a:rPr lang="ar-LB" sz="2400" dirty="0">
                <a:latin typeface="Calibri" panose="020F0502020204030204" pitchFamily="34" charset="0"/>
                <a:ea typeface="Calibri" panose="020F0502020204030204" pitchFamily="34" charset="0"/>
                <a:cs typeface="+mj-cs"/>
              </a:rPr>
              <a:t>- </a:t>
            </a:r>
            <a:r>
              <a:rPr lang="ar-SA" sz="2400" dirty="0">
                <a:latin typeface="Calibri" panose="020F0502020204030204" pitchFamily="34" charset="0"/>
                <a:ea typeface="Calibri" panose="020F0502020204030204" pitchFamily="34" charset="0"/>
                <a:cs typeface="+mj-cs"/>
              </a:rPr>
              <a:t>يتم تلقى المراجعات المتعلقة بأعطال التيار الكهربائي والقضايا التقنية مثل الديجكنتور، العداد، الكابلات، الخ...  بالواتساب على رقم هاتف عبر إرسال رسالة نصية أو صوتية توضح اسم المتصل وموضوع المراجعة</a:t>
            </a:r>
            <a:endParaRPr lang="ar-LB" sz="2400" dirty="0">
              <a:latin typeface="Calibri" panose="020F0502020204030204" pitchFamily="34" charset="0"/>
              <a:ea typeface="Calibri" panose="020F0502020204030204" pitchFamily="34" charset="0"/>
              <a:cs typeface="+mj-cs"/>
            </a:endParaRPr>
          </a:p>
          <a:p>
            <a:pPr marR="0" lvl="0" algn="r" rtl="1">
              <a:lnSpc>
                <a:spcPct val="130000"/>
              </a:lnSpc>
              <a:spcBef>
                <a:spcPts val="0"/>
              </a:spcBef>
              <a:spcAft>
                <a:spcPts val="0"/>
              </a:spcAft>
            </a:pPr>
            <a:endParaRPr lang="en-US" sz="2400" dirty="0">
              <a:latin typeface="Calibri" panose="020F0502020204030204" pitchFamily="34" charset="0"/>
              <a:ea typeface="Calibri" panose="020F0502020204030204" pitchFamily="34" charset="0"/>
              <a:cs typeface="+mj-cs"/>
            </a:endParaRPr>
          </a:p>
          <a:p>
            <a:pPr marR="0" lvl="0" algn="r" rtl="1">
              <a:lnSpc>
                <a:spcPct val="130000"/>
              </a:lnSpc>
              <a:spcBef>
                <a:spcPts val="0"/>
              </a:spcBef>
              <a:spcAft>
                <a:spcPts val="0"/>
              </a:spcAft>
            </a:pPr>
            <a:r>
              <a:rPr lang="ar-LB" sz="2400" dirty="0">
                <a:latin typeface="Calibri" panose="020F0502020204030204" pitchFamily="34" charset="0"/>
                <a:ea typeface="Calibri" panose="020F0502020204030204" pitchFamily="34" charset="0"/>
                <a:cs typeface="+mj-cs"/>
              </a:rPr>
              <a:t>- </a:t>
            </a:r>
            <a:r>
              <a:rPr lang="ar-SA" sz="2400" dirty="0">
                <a:latin typeface="Calibri" panose="020F0502020204030204" pitchFamily="34" charset="0"/>
                <a:ea typeface="Calibri" panose="020F0502020204030204" pitchFamily="34" charset="0"/>
                <a:cs typeface="+mj-cs"/>
              </a:rPr>
              <a:t>يقوم </a:t>
            </a:r>
            <a:r>
              <a:rPr lang="ar-LB" sz="2400" dirty="0">
                <a:latin typeface="Calibri" panose="020F0502020204030204" pitchFamily="34" charset="0"/>
                <a:ea typeface="Calibri" panose="020F0502020204030204" pitchFamily="34" charset="0"/>
                <a:cs typeface="+mj-cs"/>
              </a:rPr>
              <a:t>المتلقي </a:t>
            </a:r>
            <a:r>
              <a:rPr lang="ar-SA" sz="2400" dirty="0">
                <a:latin typeface="Calibri" panose="020F0502020204030204" pitchFamily="34" charset="0"/>
                <a:ea typeface="Calibri" panose="020F0502020204030204" pitchFamily="34" charset="0"/>
                <a:cs typeface="+mj-cs"/>
              </a:rPr>
              <a:t>بالرد على الاتصال بإعلام الشخص المعني بتلقي الرسالة وبالاستجابة المتوقعة لحل المشكلة (متى وكيف)</a:t>
            </a:r>
            <a:endParaRPr lang="en-US" sz="2400" dirty="0">
              <a:effectLst/>
              <a:latin typeface="Calibri" panose="020F0502020204030204" pitchFamily="34" charset="0"/>
              <a:ea typeface="Calibri" panose="020F0502020204030204" pitchFamily="34" charset="0"/>
              <a:cs typeface="+mj-cs"/>
            </a:endParaRPr>
          </a:p>
        </p:txBody>
      </p:sp>
      <p:pic>
        <p:nvPicPr>
          <p:cNvPr id="6" name="Picture 5">
            <a:extLst>
              <a:ext uri="{FF2B5EF4-FFF2-40B4-BE49-F238E27FC236}">
                <a16:creationId xmlns:a16="http://schemas.microsoft.com/office/drawing/2014/main" id="{9E9390D8-E7AB-4250-898B-74A6C6A6EB63}"/>
              </a:ext>
            </a:extLst>
          </p:cNvPr>
          <p:cNvPicPr>
            <a:picLocks noChangeAspect="1"/>
          </p:cNvPicPr>
          <p:nvPr/>
        </p:nvPicPr>
        <p:blipFill>
          <a:blip r:embed="rId2"/>
          <a:stretch>
            <a:fillRect/>
          </a:stretch>
        </p:blipFill>
        <p:spPr>
          <a:xfrm>
            <a:off x="0" y="2506191"/>
            <a:ext cx="5210175" cy="2932584"/>
          </a:xfrm>
          <a:prstGeom prst="rect">
            <a:avLst/>
          </a:prstGeom>
        </p:spPr>
      </p:pic>
    </p:spTree>
    <p:extLst>
      <p:ext uri="{BB962C8B-B14F-4D97-AF65-F5344CB8AC3E}">
        <p14:creationId xmlns:p14="http://schemas.microsoft.com/office/powerpoint/2010/main" val="39187161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6340-5653-41CF-B550-3F38D34CD317}"/>
              </a:ext>
            </a:extLst>
          </p:cNvPr>
          <p:cNvSpPr>
            <a:spLocks noGrp="1"/>
          </p:cNvSpPr>
          <p:nvPr>
            <p:ph type="title"/>
          </p:nvPr>
        </p:nvSpPr>
        <p:spPr>
          <a:xfrm>
            <a:off x="4255958" y="576632"/>
            <a:ext cx="7936042" cy="1003300"/>
          </a:xfrm>
          <a:solidFill>
            <a:srgbClr val="002060"/>
          </a:solidFill>
        </p:spPr>
        <p:txBody>
          <a:bodyPr/>
          <a:lstStyle/>
          <a:p>
            <a:r>
              <a:rPr lang="ar-SA" u="sng" kern="0" dirty="0">
                <a:solidFill>
                  <a:schemeClr val="bg1"/>
                </a:solidFill>
                <a:latin typeface="Calibri" panose="020F0502020204030204" pitchFamily="34" charset="0"/>
                <a:ea typeface="Times New Roman" panose="02020603050405020304" pitchFamily="18" charset="0"/>
              </a:rPr>
              <a:t>آلية تلقي الشكاوى والمراجعات المتعلقة بنوعية الخدمة</a:t>
            </a:r>
            <a:endParaRPr lang="en-US" dirty="0">
              <a:solidFill>
                <a:schemeClr val="bg1"/>
              </a:solidFill>
            </a:endParaRPr>
          </a:p>
        </p:txBody>
      </p:sp>
      <p:sp>
        <p:nvSpPr>
          <p:cNvPr id="4" name="Rectangle 3">
            <a:extLst>
              <a:ext uri="{FF2B5EF4-FFF2-40B4-BE49-F238E27FC236}">
                <a16:creationId xmlns:a16="http://schemas.microsoft.com/office/drawing/2014/main" id="{0E249D34-67F3-45AA-978C-62977C64A121}"/>
              </a:ext>
            </a:extLst>
          </p:cNvPr>
          <p:cNvSpPr/>
          <p:nvPr/>
        </p:nvSpPr>
        <p:spPr>
          <a:xfrm>
            <a:off x="3874488" y="1392237"/>
            <a:ext cx="8231787" cy="4590680"/>
          </a:xfrm>
          <a:prstGeom prst="rect">
            <a:avLst/>
          </a:prstGeom>
        </p:spPr>
        <p:txBody>
          <a:bodyPr wrap="square">
            <a:spAutoFit/>
          </a:bodyPr>
          <a:lstStyle/>
          <a:p>
            <a:pPr algn="r" rtl="1">
              <a:lnSpc>
                <a:spcPct val="107000"/>
              </a:lnSpc>
              <a:spcAft>
                <a:spcPts val="800"/>
              </a:spcAft>
            </a:pPr>
            <a:r>
              <a:rPr lang="ar-SA" sz="700" dirty="0">
                <a:latin typeface="Calibri" panose="020F050202020403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30000"/>
              </a:lnSpc>
              <a:spcBef>
                <a:spcPts val="0"/>
              </a:spcBef>
              <a:spcAft>
                <a:spcPts val="0"/>
              </a:spcAft>
              <a:buFont typeface="Calibri Light" panose="020F0302020204030204" pitchFamily="34" charset="0"/>
              <a:buChar char="-"/>
            </a:pPr>
            <a:r>
              <a:rPr lang="ar-SA" sz="2400" dirty="0">
                <a:latin typeface="Calibri" panose="020F0502020204030204" pitchFamily="34" charset="0"/>
                <a:ea typeface="Calibri" panose="020F0502020204030204" pitchFamily="34" charset="0"/>
                <a:cs typeface="+mj-cs"/>
              </a:rPr>
              <a:t>يتم تلقي الشكاوى والمراجعات المتعلقة بالمولد الكهربائي من مثل، التأخير في إنجاز أعمال الصيانة ومتابعة الأعطال، و/أو زيادة المصروف، و/أو الفاتورة، و/أو اعتماد التقنين خارج الدوام المعلن، و/أو الانزعاج من صوت و/أو الانبعاثات من المولد الكهربائي، و/أو قطع التيار لإجراء الصيانة دون سابق إعلام للمشتركين، وغيرها...</a:t>
            </a:r>
            <a:r>
              <a:rPr lang="ar-LB" sz="2400" dirty="0">
                <a:latin typeface="Calibri" panose="020F0502020204030204" pitchFamily="34" charset="0"/>
                <a:ea typeface="Calibri" panose="020F0502020204030204" pitchFamily="34" charset="0"/>
                <a:cs typeface="+mj-cs"/>
              </a:rPr>
              <a:t> كما يمكن </a:t>
            </a:r>
            <a:r>
              <a:rPr lang="ar-SA" sz="2400" dirty="0">
                <a:latin typeface="Calibri" panose="020F0502020204030204" pitchFamily="34" charset="0"/>
                <a:ea typeface="Calibri" panose="020F0502020204030204" pitchFamily="34" charset="0"/>
                <a:cs typeface="+mj-cs"/>
              </a:rPr>
              <a:t>تقديم الشكوى بالحضور شخصياً إلى البلدية</a:t>
            </a:r>
            <a:endParaRPr lang="ar-LB" sz="2400" dirty="0">
              <a:latin typeface="Calibri" panose="020F0502020204030204" pitchFamily="34" charset="0"/>
              <a:ea typeface="Calibri" panose="020F0502020204030204" pitchFamily="34" charset="0"/>
              <a:cs typeface="+mj-cs"/>
            </a:endParaRPr>
          </a:p>
          <a:p>
            <a:pPr marL="342900" marR="0" lvl="0" indent="-342900" algn="r" rtl="1">
              <a:lnSpc>
                <a:spcPct val="130000"/>
              </a:lnSpc>
              <a:spcBef>
                <a:spcPts val="0"/>
              </a:spcBef>
              <a:spcAft>
                <a:spcPts val="0"/>
              </a:spcAft>
              <a:buFont typeface="Calibri Light" panose="020F0302020204030204" pitchFamily="34" charset="0"/>
              <a:buChar char="-"/>
            </a:pPr>
            <a:r>
              <a:rPr lang="ar-SA" sz="2400" dirty="0">
                <a:latin typeface="Calibri" panose="020F0502020204030204" pitchFamily="34" charset="0"/>
                <a:ea typeface="Calibri" panose="020F0502020204030204" pitchFamily="34" charset="0"/>
                <a:cs typeface="+mj-cs"/>
              </a:rPr>
              <a:t>تبدأ متابعة الشكوى بمهلة أقصاها ٢٤ ساعة من تلقيها</a:t>
            </a:r>
            <a:endParaRPr lang="en-US" sz="2400" dirty="0">
              <a:latin typeface="Calibri" panose="020F0502020204030204" pitchFamily="34" charset="0"/>
              <a:ea typeface="Calibri" panose="020F0502020204030204" pitchFamily="34" charset="0"/>
              <a:cs typeface="+mj-cs"/>
            </a:endParaRPr>
          </a:p>
          <a:p>
            <a:pPr marR="0" lvl="0" algn="r" rtl="1">
              <a:lnSpc>
                <a:spcPct val="130000"/>
              </a:lnSpc>
              <a:spcBef>
                <a:spcPts val="0"/>
              </a:spcBef>
              <a:spcAft>
                <a:spcPts val="0"/>
              </a:spcAft>
            </a:pPr>
            <a:endParaRPr lang="ar-LB" sz="2400" dirty="0">
              <a:latin typeface="Calibri" panose="020F0502020204030204" pitchFamily="34" charset="0"/>
              <a:ea typeface="Calibri" panose="020F0502020204030204" pitchFamily="34" charset="0"/>
              <a:cs typeface="+mj-cs"/>
            </a:endParaRPr>
          </a:p>
          <a:p>
            <a:pPr marR="0" lvl="0" algn="r" rtl="1">
              <a:lnSpc>
                <a:spcPct val="130000"/>
              </a:lnSpc>
              <a:spcBef>
                <a:spcPts val="0"/>
              </a:spcBef>
              <a:spcAft>
                <a:spcPts val="0"/>
              </a:spcAft>
            </a:pPr>
            <a:r>
              <a:rPr lang="ar-SA" sz="2400" dirty="0">
                <a:latin typeface="Calibri" panose="020F0502020204030204" pitchFamily="34" charset="0"/>
                <a:ea typeface="Calibri" panose="020F0502020204030204" pitchFamily="34" charset="0"/>
                <a:cs typeface="+mj-cs"/>
              </a:rPr>
              <a:t>بعد تلقي الشكوى/المراجعة، يتم إعلام المتصل برسالة قصيرة أنه تم تلقيها وتسجيلها وسوف تتم متابعتها وفق الأصول المعتمدة</a:t>
            </a:r>
            <a:endParaRPr lang="en-US" sz="2400" dirty="0">
              <a:latin typeface="Calibri" panose="020F0502020204030204" pitchFamily="34" charset="0"/>
              <a:ea typeface="Calibri" panose="020F0502020204030204" pitchFamily="34" charset="0"/>
              <a:cs typeface="+mj-cs"/>
            </a:endParaRPr>
          </a:p>
        </p:txBody>
      </p:sp>
      <p:sp>
        <p:nvSpPr>
          <p:cNvPr id="5" name="Title 1">
            <a:extLst>
              <a:ext uri="{FF2B5EF4-FFF2-40B4-BE49-F238E27FC236}">
                <a16:creationId xmlns:a16="http://schemas.microsoft.com/office/drawing/2014/main" id="{66D8873E-DC0A-40E5-BE45-B1E73B297DAD}"/>
              </a:ext>
            </a:extLst>
          </p:cNvPr>
          <p:cNvSpPr txBox="1">
            <a:spLocks/>
          </p:cNvSpPr>
          <p:nvPr/>
        </p:nvSpPr>
        <p:spPr>
          <a:xfrm>
            <a:off x="0" y="2552700"/>
            <a:ext cx="3874488" cy="2913063"/>
          </a:xfrm>
          <a:prstGeom prst="rect">
            <a:avLst/>
          </a:prstGeom>
          <a:solidFill>
            <a:srgbClr val="C0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ar-SA" sz="3200" dirty="0">
                <a:solidFill>
                  <a:schemeClr val="bg1"/>
                </a:solidFill>
                <a:latin typeface="Calibri" panose="020F0502020204030204" pitchFamily="34" charset="0"/>
                <a:ea typeface="Calibri" panose="020F0502020204030204" pitchFamily="34" charset="0"/>
              </a:rPr>
              <a:t>"عزيزي المشترك، نعلمك بأننا تلقينا رسالتك وسوف نبدأ بمتابعتها في مهلة أقصاها ٢٤ ساعة</a:t>
            </a:r>
            <a:br>
              <a:rPr lang="en-US" sz="3200" kern="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br>
            <a:endParaRPr lang="en-US" dirty="0">
              <a:solidFill>
                <a:schemeClr val="bg1"/>
              </a:solidFill>
            </a:endParaRPr>
          </a:p>
        </p:txBody>
      </p:sp>
    </p:spTree>
    <p:extLst>
      <p:ext uri="{BB962C8B-B14F-4D97-AF65-F5344CB8AC3E}">
        <p14:creationId xmlns:p14="http://schemas.microsoft.com/office/powerpoint/2010/main" val="36812157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2064-D694-4634-BB0C-82FF1A04B68F}"/>
              </a:ext>
            </a:extLst>
          </p:cNvPr>
          <p:cNvSpPr>
            <a:spLocks noGrp="1"/>
          </p:cNvSpPr>
          <p:nvPr>
            <p:ph type="title"/>
          </p:nvPr>
        </p:nvSpPr>
        <p:spPr>
          <a:xfrm>
            <a:off x="4179758" y="765175"/>
            <a:ext cx="7936042" cy="1325563"/>
          </a:xfrm>
          <a:solidFill>
            <a:srgbClr val="002060"/>
          </a:solidFill>
        </p:spPr>
        <p:txBody>
          <a:bodyPr/>
          <a:lstStyle/>
          <a:p>
            <a:r>
              <a:rPr lang="ar-SA" u="sng" dirty="0">
                <a:solidFill>
                  <a:schemeClr val="bg1"/>
                </a:solidFill>
              </a:rPr>
              <a:t>آليات التواصل مع المواطنين وإجراءات الشفافية</a:t>
            </a:r>
            <a:br>
              <a:rPr lang="en-US" dirty="0"/>
            </a:br>
            <a:endParaRPr lang="en-US" dirty="0"/>
          </a:p>
        </p:txBody>
      </p:sp>
      <p:sp>
        <p:nvSpPr>
          <p:cNvPr id="3" name="Content Placeholder 2">
            <a:extLst>
              <a:ext uri="{FF2B5EF4-FFF2-40B4-BE49-F238E27FC236}">
                <a16:creationId xmlns:a16="http://schemas.microsoft.com/office/drawing/2014/main" id="{8569B31D-1CC8-4963-B7A6-228490E7D981}"/>
              </a:ext>
            </a:extLst>
          </p:cNvPr>
          <p:cNvSpPr>
            <a:spLocks noGrp="1"/>
          </p:cNvSpPr>
          <p:nvPr>
            <p:ph idx="1"/>
          </p:nvPr>
        </p:nvSpPr>
        <p:spPr>
          <a:xfrm>
            <a:off x="-85725" y="2090738"/>
            <a:ext cx="12201525" cy="3872251"/>
          </a:xfrm>
        </p:spPr>
        <p:txBody>
          <a:bodyPr>
            <a:normAutofit/>
          </a:bodyPr>
          <a:lstStyle/>
          <a:p>
            <a:pPr lvl="0" algn="r" rtl="1"/>
            <a:r>
              <a:rPr lang="ar-SA" sz="2400" dirty="0"/>
              <a:t>يتم نشر البيانات المالية الموجزة الخاصة بالمولد قبل نهاية الشهر الذي يلي الشهر الفائت، بشكل يبيّن المداخيل، والمصاريف والنتيجة الصافية والديون. كما يتم الإعلام عن أي هبات أو تقديمات تمت لتشغيل وصيانة المولد مع ذكر نوعها وقيمتها والجهة المانحة</a:t>
            </a:r>
            <a:endParaRPr lang="en-US" sz="2400" dirty="0"/>
          </a:p>
          <a:p>
            <a:pPr lvl="0" algn="r" rtl="1"/>
            <a:r>
              <a:rPr lang="ar-SA" sz="2400" dirty="0"/>
              <a:t>يتم الإعلان عن تسعيرة الكيلوواط المعتمدة للجباية عن الشهر الفائت بين الأول من كل شهر والخامس منه</a:t>
            </a:r>
            <a:endParaRPr lang="en-US" sz="2400" dirty="0"/>
          </a:p>
          <a:p>
            <a:pPr lvl="0" algn="r" rtl="1"/>
            <a:r>
              <a:rPr lang="ar-SA" sz="2400" dirty="0"/>
              <a:t>يتم نشر برنامج التقنين للشهر المقبل في اليوم الأخير من كل شهر أو عند حصول أي تعديل مع ذكر الأسباب الموجبة</a:t>
            </a:r>
            <a:endParaRPr lang="en-US" sz="2400" dirty="0"/>
          </a:p>
          <a:p>
            <a:pPr lvl="0" algn="r" rtl="1"/>
            <a:r>
              <a:rPr lang="ar-SA" sz="2400" dirty="0"/>
              <a:t>في حال الاضطرار لقطع التيار الكهربائي للقيام بأعمال الصيانة، يتم إعلام المشتركين عبر الواتساب قبل ٢٤ ساعة. كما يتم إعلامهم بمدة القطع المتوقعة، </a:t>
            </a:r>
            <a:r>
              <a:rPr lang="ar-SA" sz="2400" b="1" dirty="0"/>
              <a:t>باستثناء الأعطال الطارئة</a:t>
            </a:r>
            <a:endParaRPr lang="en-US" sz="2400" dirty="0"/>
          </a:p>
          <a:p>
            <a:pPr lvl="0" algn="r" rtl="1"/>
            <a:r>
              <a:rPr lang="ar-SA" sz="2400" dirty="0"/>
              <a:t>يتم نشر </a:t>
            </a:r>
            <a:r>
              <a:rPr lang="ar-SA" sz="2400" u="sng" dirty="0"/>
              <a:t>آلية المراجعة بخصوص الأعطال والمسائل</a:t>
            </a:r>
            <a:r>
              <a:rPr lang="ar-SA" sz="2400" dirty="0"/>
              <a:t> التقنية</a:t>
            </a:r>
            <a:endParaRPr lang="ar-LB" sz="2400" dirty="0"/>
          </a:p>
          <a:p>
            <a:pPr marL="0" lvl="0" indent="0" algn="r" rtl="1">
              <a:buNone/>
            </a:pPr>
            <a:r>
              <a:rPr lang="ar-SA" sz="2400" dirty="0"/>
              <a:t> </a:t>
            </a:r>
            <a:r>
              <a:rPr lang="ar-SA" sz="2400" u="sng" dirty="0"/>
              <a:t>وآلية تلقي الشكاوى والمراجعات المتعلقة بنوعية الخدمة</a:t>
            </a:r>
            <a:r>
              <a:rPr lang="ar-SA" sz="2400" dirty="0"/>
              <a:t> </a:t>
            </a:r>
            <a:endParaRPr lang="en-US" sz="2400" dirty="0"/>
          </a:p>
          <a:p>
            <a:pPr algn="r" rtl="1"/>
            <a:endParaRPr lang="en-US" dirty="0"/>
          </a:p>
        </p:txBody>
      </p:sp>
      <p:pic>
        <p:nvPicPr>
          <p:cNvPr id="5" name="Picture 4">
            <a:extLst>
              <a:ext uri="{FF2B5EF4-FFF2-40B4-BE49-F238E27FC236}">
                <a16:creationId xmlns:a16="http://schemas.microsoft.com/office/drawing/2014/main" id="{A8CB7CA0-B14F-484B-916B-4D12289F3EFC}"/>
              </a:ext>
            </a:extLst>
          </p:cNvPr>
          <p:cNvPicPr>
            <a:picLocks noChangeAspect="1"/>
          </p:cNvPicPr>
          <p:nvPr/>
        </p:nvPicPr>
        <p:blipFill>
          <a:blip r:embed="rId2"/>
          <a:stretch>
            <a:fillRect/>
          </a:stretch>
        </p:blipFill>
        <p:spPr>
          <a:xfrm>
            <a:off x="3087612" y="4524375"/>
            <a:ext cx="2503564" cy="1877673"/>
          </a:xfrm>
          <a:prstGeom prst="rect">
            <a:avLst/>
          </a:prstGeom>
        </p:spPr>
      </p:pic>
    </p:spTree>
    <p:extLst>
      <p:ext uri="{BB962C8B-B14F-4D97-AF65-F5344CB8AC3E}">
        <p14:creationId xmlns:p14="http://schemas.microsoft.com/office/powerpoint/2010/main" val="18042659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5747-C444-49DA-BA15-A2F5B66684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907042-1B76-4CAA-A456-66DE1B364BC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466627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0A6DAC-140F-450E-827A-9920C4CA5030}"/>
              </a:ext>
            </a:extLst>
          </p:cNvPr>
          <p:cNvSpPr/>
          <p:nvPr/>
        </p:nvSpPr>
        <p:spPr>
          <a:xfrm>
            <a:off x="4514850" y="5661109"/>
            <a:ext cx="5381625" cy="261610"/>
          </a:xfrm>
          <a:prstGeom prst="rect">
            <a:avLst/>
          </a:prstGeom>
        </p:spPr>
        <p:txBody>
          <a:bodyPr wrap="square">
            <a:spAutoFit/>
          </a:bodyPr>
          <a:lstStyle/>
          <a:p>
            <a:r>
              <a:rPr lang="en-US" sz="1100" dirty="0">
                <a:latin typeface="Times New Roman" panose="02020603050405020304" pitchFamily="18" charset="0"/>
                <a:ea typeface="SimSun" panose="02010600030101010101" pitchFamily="2" charset="-122"/>
              </a:rPr>
              <a:t>Source : Araya Municipality (https://www.facebook.com/Arayamunicipality/)</a:t>
            </a:r>
            <a:endParaRPr lang="en-US" sz="1100" dirty="0"/>
          </a:p>
        </p:txBody>
      </p:sp>
      <p:pic>
        <p:nvPicPr>
          <p:cNvPr id="5" name="Picture2">
            <a:extLst>
              <a:ext uri="{FF2B5EF4-FFF2-40B4-BE49-F238E27FC236}">
                <a16:creationId xmlns:a16="http://schemas.microsoft.com/office/drawing/2014/main" id="{E2B8E0F3-E20B-4D8E-877E-873D9046DAAA}"/>
              </a:ext>
            </a:extLst>
          </p:cNvPr>
          <p:cNvPicPr/>
          <p:nvPr/>
        </p:nvPicPr>
        <p:blipFill>
          <a:blip r:embed="rId2"/>
          <a:stretch>
            <a:fillRect/>
          </a:stretch>
        </p:blipFill>
        <p:spPr>
          <a:xfrm>
            <a:off x="510541" y="1866900"/>
            <a:ext cx="3623309" cy="4055820"/>
          </a:xfrm>
          <a:prstGeom prst="rect">
            <a:avLst/>
          </a:prstGeom>
          <a:noFill/>
          <a:ln w="12700">
            <a:noFill/>
          </a:ln>
        </p:spPr>
      </p:pic>
      <p:pic>
        <p:nvPicPr>
          <p:cNvPr id="7" name="Picture3">
            <a:extLst>
              <a:ext uri="{FF2B5EF4-FFF2-40B4-BE49-F238E27FC236}">
                <a16:creationId xmlns:a16="http://schemas.microsoft.com/office/drawing/2014/main" id="{EF4E426B-C16A-4169-858A-4862734B2393}"/>
              </a:ext>
            </a:extLst>
          </p:cNvPr>
          <p:cNvPicPr/>
          <p:nvPr/>
        </p:nvPicPr>
        <p:blipFill>
          <a:blip r:embed="rId3"/>
          <a:stretch>
            <a:fillRect/>
          </a:stretch>
        </p:blipFill>
        <p:spPr>
          <a:xfrm>
            <a:off x="6158866" y="171451"/>
            <a:ext cx="5829300" cy="5048250"/>
          </a:xfrm>
          <a:prstGeom prst="rect">
            <a:avLst/>
          </a:prstGeom>
          <a:noFill/>
          <a:ln w="12700">
            <a:noFill/>
          </a:ln>
        </p:spPr>
      </p:pic>
    </p:spTree>
    <p:extLst>
      <p:ext uri="{BB962C8B-B14F-4D97-AF65-F5344CB8AC3E}">
        <p14:creationId xmlns:p14="http://schemas.microsoft.com/office/powerpoint/2010/main" val="29824360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4">
            <a:extLst>
              <a:ext uri="{FF2B5EF4-FFF2-40B4-BE49-F238E27FC236}">
                <a16:creationId xmlns:a16="http://schemas.microsoft.com/office/drawing/2014/main" id="{AA72E892-B4B4-4F8E-B4B3-9C1D06F82906}"/>
              </a:ext>
            </a:extLst>
          </p:cNvPr>
          <p:cNvPicPr/>
          <p:nvPr/>
        </p:nvPicPr>
        <p:blipFill>
          <a:blip r:embed="rId2"/>
          <a:stretch>
            <a:fillRect/>
          </a:stretch>
        </p:blipFill>
        <p:spPr>
          <a:xfrm>
            <a:off x="3243262" y="1816894"/>
            <a:ext cx="8129588" cy="3224212"/>
          </a:xfrm>
          <a:prstGeom prst="rect">
            <a:avLst/>
          </a:prstGeom>
          <a:noFill/>
          <a:ln w="12700">
            <a:noFill/>
          </a:ln>
        </p:spPr>
      </p:pic>
      <p:sp>
        <p:nvSpPr>
          <p:cNvPr id="5" name="Rectangle 4">
            <a:extLst>
              <a:ext uri="{FF2B5EF4-FFF2-40B4-BE49-F238E27FC236}">
                <a16:creationId xmlns:a16="http://schemas.microsoft.com/office/drawing/2014/main" id="{F1FA1DCC-633D-443D-A94B-1832D6A074D0}"/>
              </a:ext>
            </a:extLst>
          </p:cNvPr>
          <p:cNvSpPr/>
          <p:nvPr/>
        </p:nvSpPr>
        <p:spPr>
          <a:xfrm>
            <a:off x="2484551" y="5625584"/>
            <a:ext cx="5032147" cy="369332"/>
          </a:xfrm>
          <a:prstGeom prst="rect">
            <a:avLst/>
          </a:prstGeom>
        </p:spPr>
        <p:txBody>
          <a:bodyPr wrap="none">
            <a:spAutoFit/>
          </a:bodyPr>
          <a:lstStyle/>
          <a:p>
            <a:r>
              <a:rPr lang="en-US" kern="50" dirty="0">
                <a:latin typeface="Times New Roman" panose="02020603050405020304" pitchFamily="18" charset="0"/>
                <a:ea typeface="SimSun" panose="02010600030101010101" pitchFamily="2" charset="-122"/>
              </a:rPr>
              <a:t>Source: </a:t>
            </a:r>
            <a:r>
              <a:rPr lang="en-US" kern="50" dirty="0" err="1">
                <a:latin typeface="Times New Roman" panose="02020603050405020304" pitchFamily="18" charset="0"/>
                <a:ea typeface="SimSun" panose="02010600030101010101" pitchFamily="2" charset="-122"/>
              </a:rPr>
              <a:t>Bsaba</a:t>
            </a:r>
            <a:r>
              <a:rPr lang="en-US" kern="50" dirty="0">
                <a:latin typeface="Times New Roman" panose="02020603050405020304" pitchFamily="18" charset="0"/>
                <a:ea typeface="SimSun" panose="02010600030101010101" pitchFamily="2" charset="-122"/>
              </a:rPr>
              <a:t> Municipality (https://bit.ly/350LC6d)</a:t>
            </a:r>
          </a:p>
        </p:txBody>
      </p:sp>
    </p:spTree>
    <p:extLst>
      <p:ext uri="{BB962C8B-B14F-4D97-AF65-F5344CB8AC3E}">
        <p14:creationId xmlns:p14="http://schemas.microsoft.com/office/powerpoint/2010/main" val="1044690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5">
            <a:extLst>
              <a:ext uri="{FF2B5EF4-FFF2-40B4-BE49-F238E27FC236}">
                <a16:creationId xmlns:a16="http://schemas.microsoft.com/office/drawing/2014/main" id="{81E50C1B-CBB2-43D6-8943-E91ED547C45F}"/>
              </a:ext>
            </a:extLst>
          </p:cNvPr>
          <p:cNvPicPr/>
          <p:nvPr/>
        </p:nvPicPr>
        <p:blipFill>
          <a:blip r:embed="rId2"/>
          <a:stretch>
            <a:fillRect/>
          </a:stretch>
        </p:blipFill>
        <p:spPr>
          <a:xfrm>
            <a:off x="5246687" y="238125"/>
            <a:ext cx="5373688" cy="5410200"/>
          </a:xfrm>
          <a:prstGeom prst="rect">
            <a:avLst/>
          </a:prstGeom>
          <a:noFill/>
          <a:ln w="12700">
            <a:noFill/>
          </a:ln>
        </p:spPr>
      </p:pic>
      <p:sp>
        <p:nvSpPr>
          <p:cNvPr id="5" name="Rectangle 4">
            <a:extLst>
              <a:ext uri="{FF2B5EF4-FFF2-40B4-BE49-F238E27FC236}">
                <a16:creationId xmlns:a16="http://schemas.microsoft.com/office/drawing/2014/main" id="{5F4B8AFC-FED0-4F8C-A61D-8D164515B3DF}"/>
              </a:ext>
            </a:extLst>
          </p:cNvPr>
          <p:cNvSpPr/>
          <p:nvPr/>
        </p:nvSpPr>
        <p:spPr>
          <a:xfrm>
            <a:off x="323850" y="5763310"/>
            <a:ext cx="9144000" cy="369332"/>
          </a:xfrm>
          <a:prstGeom prst="rect">
            <a:avLst/>
          </a:prstGeom>
        </p:spPr>
        <p:txBody>
          <a:bodyPr wrap="square">
            <a:spAutoFit/>
          </a:bodyPr>
          <a:lstStyle/>
          <a:p>
            <a:r>
              <a:rPr lang="en-US" kern="50" dirty="0">
                <a:latin typeface="Times New Roman" panose="02020603050405020304" pitchFamily="18" charset="0"/>
                <a:ea typeface="SimSun" panose="02010600030101010101" pitchFamily="2" charset="-122"/>
              </a:rPr>
              <a:t>Source: </a:t>
            </a:r>
            <a:r>
              <a:rPr lang="en-US" kern="50" dirty="0" err="1">
                <a:latin typeface="Times New Roman" panose="02020603050405020304" pitchFamily="18" charset="0"/>
                <a:ea typeface="SimSun" panose="02010600030101010101" pitchFamily="2" charset="-122"/>
              </a:rPr>
              <a:t>Klayaa</a:t>
            </a:r>
            <a:r>
              <a:rPr lang="en-US" kern="50" dirty="0">
                <a:latin typeface="Times New Roman" panose="02020603050405020304" pitchFamily="18" charset="0"/>
                <a:ea typeface="SimSun" panose="02010600030101010101" pitchFamily="2" charset="-122"/>
              </a:rPr>
              <a:t> Municipality (https://www.facebook.com/klayaamunicipality/)</a:t>
            </a:r>
          </a:p>
        </p:txBody>
      </p:sp>
    </p:spTree>
    <p:extLst>
      <p:ext uri="{BB962C8B-B14F-4D97-AF65-F5344CB8AC3E}">
        <p14:creationId xmlns:p14="http://schemas.microsoft.com/office/powerpoint/2010/main" val="127399070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E1F0483A9AAB489FED77DE1E2DD2DD" ma:contentTypeVersion="14" ma:contentTypeDescription="Create a new document." ma:contentTypeScope="" ma:versionID="645a653588fa87e90ed00b54003ecd5f">
  <xsd:schema xmlns:xsd="http://www.w3.org/2001/XMLSchema" xmlns:xs="http://www.w3.org/2001/XMLSchema" xmlns:p="http://schemas.microsoft.com/office/2006/metadata/properties" xmlns:ns3="8b158559-81a0-4e25-a014-f5486cbafca9" xmlns:ns4="292b7939-42f6-44ac-94aa-f15e3c2ce335" targetNamespace="http://schemas.microsoft.com/office/2006/metadata/properties" ma:root="true" ma:fieldsID="ae70dec59ff2d768beb91249efcfc57f" ns3:_="" ns4:_="">
    <xsd:import namespace="8b158559-81a0-4e25-a014-f5486cbafca9"/>
    <xsd:import namespace="292b7939-42f6-44ac-94aa-f15e3c2ce33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158559-81a0-4e25-a014-f5486cbafc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2b7939-42f6-44ac-94aa-f15e3c2ce33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143081-1FC1-4439-B7B6-4455A8D91404}">
  <ds:schemaRefs>
    <ds:schemaRef ds:uri="http://schemas.microsoft.com/office/2006/documentManagement/types"/>
    <ds:schemaRef ds:uri="8b158559-81a0-4e25-a014-f5486cbafca9"/>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292b7939-42f6-44ac-94aa-f15e3c2ce33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02491FC-BC2B-4F94-B089-6A9D1E05B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158559-81a0-4e25-a014-f5486cbafca9"/>
    <ds:schemaRef ds:uri="292b7939-42f6-44ac-94aa-f15e3c2ce3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FAE93A-06FF-476B-8FC4-FFD0B755EB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2458</TotalTime>
  <Words>7212</Words>
  <Application>Microsoft Office PowerPoint</Application>
  <PresentationFormat>Widescreen</PresentationFormat>
  <Paragraphs>822</Paragraphs>
  <Slides>187</Slides>
  <Notes>16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187</vt:i4>
      </vt:variant>
    </vt:vector>
  </HeadingPairs>
  <TitlesOfParts>
    <vt:vector size="210" baseType="lpstr">
      <vt:lpstr>Algerian</vt:lpstr>
      <vt:lpstr>Arial</vt:lpstr>
      <vt:lpstr>Calibri</vt:lpstr>
      <vt:lpstr>Calibri Light</vt:lpstr>
      <vt:lpstr>Corbel</vt:lpstr>
      <vt:lpstr>Dubai Medium</vt:lpstr>
      <vt:lpstr>Garamond</vt:lpstr>
      <vt:lpstr>GE SS Two Medium</vt:lpstr>
      <vt:lpstr>Gill Sans MT</vt:lpstr>
      <vt:lpstr>Helvetica</vt:lpstr>
      <vt:lpstr>inherit</vt:lpstr>
      <vt:lpstr>Lato</vt:lpstr>
      <vt:lpstr>Myriad Pro</vt:lpstr>
      <vt:lpstr>Roboto</vt:lpstr>
      <vt:lpstr>Source Sans Pro</vt:lpstr>
      <vt:lpstr>Symbol</vt:lpstr>
      <vt:lpstr>Tahoma</vt:lpstr>
      <vt:lpstr>Tajawal</vt:lpstr>
      <vt:lpstr>Times</vt:lpstr>
      <vt:lpstr>Times New Roman</vt:lpstr>
      <vt:lpstr>TimesNewRomanPSMT</vt:lpstr>
      <vt:lpstr>Wingdings</vt:lpstr>
      <vt:lpstr>Custom Design</vt:lpstr>
      <vt:lpstr>PowerPoint Presentation</vt:lpstr>
      <vt:lpstr>لمحة عامة</vt:lpstr>
      <vt:lpstr>المبادرات والفئات المستهدفة</vt:lpstr>
      <vt:lpstr>مكونات البرنامج</vt:lpstr>
      <vt:lpstr>النتائج المتوقعة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 هي الفكرة الكبيرة؟</vt:lpstr>
      <vt:lpstr>PowerPoint Presentation</vt:lpstr>
      <vt:lpstr>PowerPoint Presentation</vt:lpstr>
      <vt:lpstr>PowerPoint Presentation</vt:lpstr>
      <vt:lpstr>PowerPoint Presentation</vt:lpstr>
      <vt:lpstr>الرسالة</vt:lpstr>
      <vt:lpstr>PowerPoint Presentation</vt:lpstr>
      <vt:lpstr>  النبذة المختصرة "حول" فقرة التعريف أو السيرة الذاتية    </vt:lpstr>
      <vt:lpstr>الحضور الاستراتيجي على الإنترنت</vt:lpstr>
      <vt:lpstr>PowerPoint Presentation</vt:lpstr>
      <vt:lpstr>PowerPoint Presentation</vt:lpstr>
      <vt:lpstr>PowerPoint Presentation</vt:lpstr>
      <vt:lpstr>اين انتم اليوم؟</vt:lpstr>
      <vt:lpstr>PowerPoint Presentation</vt:lpstr>
      <vt:lpstr>PowerPoint Presentation</vt:lpstr>
      <vt:lpstr>الحضور الاستراتيجي على الإنترنت</vt:lpstr>
      <vt:lpstr>الفيس بوك</vt:lpstr>
      <vt:lpstr>PowerPoint Presentation</vt:lpstr>
      <vt:lpstr>PowerPoint Presentation</vt:lpstr>
      <vt:lpstr>PowerPoint Presentation</vt:lpstr>
      <vt:lpstr>PowerPoint Presentation</vt:lpstr>
      <vt:lpstr>PowerPoint Presentation</vt:lpstr>
      <vt:lpstr>PowerPoint Presentation</vt:lpstr>
      <vt:lpstr>تذكروا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تأهيل مديري الحسابات ومستوى تمكنهم من المسائل التي سيتم التواصل بشأنها ومناقشتها مع الجمهور عبر مواقع التواصل الاجتماعية. - مهارات اللغة أو التواصل التي يمتلكونها. - مستوى الوعي بمواقع التواصل الاجتماعية والإلمام التقني بها. - مدى استعداد مديري الحسابات للبقاء على اتصال مع الجمهور عبر قنوات التواصل الاجتماعية خلال اوقات متفاوتة. -التعامل مع المواقف التي قد تتطلب الرد أو أي إجراء آخر في أي وقت من اليوم، وعلى مدار الأسبوع. </vt:lpstr>
      <vt:lpstr>أسئلة </vt:lpstr>
      <vt:lpstr>PowerPoint Presentation</vt:lpstr>
      <vt:lpstr>فرز وحفظ وصيانة  المحتوى </vt:lpstr>
      <vt:lpstr>PowerPoint Presentation</vt:lpstr>
      <vt:lpstr>مراحل المحتوى </vt:lpstr>
      <vt:lpstr>أهم أشكال المحتوى وأكثرها تفاعلاً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رب صورة خير من ألف كلمة</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 نماذج المحتوى المتعلق بالمولدات</vt:lpstr>
      <vt:lpstr>PowerPoint Presentation</vt:lpstr>
      <vt:lpstr>PowerPoint Presentation</vt:lpstr>
      <vt:lpstr>PowerPoint Presentation</vt:lpstr>
      <vt:lpstr>PowerPoint Presentation</vt:lpstr>
      <vt:lpstr>PowerPoint Presentation</vt:lpstr>
      <vt:lpstr>آلية تلقي الشكاوى والمراجعات المتعلقة بنوعية الخدمة</vt:lpstr>
      <vt:lpstr>آليات التواصل مع المواطنين وإجراءات الشفافية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عبالكم  فنجان  قهوة ؟ </vt:lpstr>
      <vt:lpstr>PowerPoint Presentation</vt:lpstr>
      <vt:lpstr>PowerPoint Presentation</vt:lpstr>
      <vt:lpstr>وضع إستراتيجية لاستخدام وسائل التواصل الاجتماعية</vt:lpstr>
      <vt:lpstr>على الخطة الاستراتيجية أن تجيب على الأسئلة التالية: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حملات التوعية </vt:lpstr>
      <vt:lpstr>تحدّيات حملات التوعية </vt:lpstr>
      <vt:lpstr> تصميم حملة تبرعات عبر الانترنت </vt:lpstr>
      <vt:lpstr>PowerPoint Presentation</vt:lpstr>
      <vt:lpstr>مبادئ الاستراتيجية؟ </vt:lpstr>
      <vt:lpstr>PowerPoint Presentation</vt:lpstr>
      <vt:lpstr>PowerPoint Presentation</vt:lpstr>
      <vt:lpstr>الجمهور </vt:lpstr>
      <vt:lpstr>PowerPoint Presentation</vt:lpstr>
      <vt:lpstr>الجمهور </vt:lpstr>
      <vt:lpstr>الجمهور </vt:lpstr>
      <vt:lpstr>PowerPoint Presentation</vt:lpstr>
      <vt:lpstr> الإقناع سيساعدكم على أن تصبحوا أكثر نجاحاً في تحقيق غاياتكم</vt:lpstr>
      <vt:lpstr>https://bit.ly/3jtsVwd</vt:lpstr>
      <vt:lpstr>تذكروا </vt:lpstr>
      <vt:lpstr>تطبيق عملي</vt:lpstr>
      <vt:lpstr>T</vt:lpstr>
      <vt:lpstr>PowerPoint Presentation</vt:lpstr>
      <vt:lpstr>PowerPoint Presentation</vt:lpstr>
      <vt:lpstr>PowerPoint Presentation</vt:lpstr>
      <vt:lpstr>PowerPoint Presentation</vt:lpstr>
      <vt:lpstr>PowerPoint Presentation</vt:lpstr>
      <vt:lpstr>الرسالة</vt:lpstr>
      <vt:lpstr>رسائل قوية: نحن والنفايات الالكترونية  </vt:lpstr>
      <vt:lpstr>شعار الحملة</vt:lpstr>
      <vt:lpstr> رسالة حملة جمع التبرعات للمولّدات </vt:lpstr>
      <vt:lpstr>PowerPoint Presentation</vt:lpstr>
      <vt:lpstr>قنوات التواصل</vt:lpstr>
      <vt:lpstr>PowerPoint Presentation</vt:lpstr>
      <vt:lpstr>PowerPoint Presentation</vt:lpstr>
      <vt:lpstr>PowerPoint Presentation</vt:lpstr>
      <vt:lpstr>التقييم: ماذا نقيس؟ </vt:lpstr>
      <vt:lpstr>PowerPoint Presentation</vt:lpstr>
      <vt:lpstr>مقاييس وسائل التواصل الاجتماعية</vt:lpstr>
      <vt:lpstr>دلالات وسائل القياس </vt:lpstr>
      <vt:lpstr>دلالات وسائل القياس </vt:lpstr>
      <vt:lpstr>PowerPoint Presentation</vt:lpstr>
      <vt:lpstr>دلالات وسائل القياس </vt:lpstr>
      <vt:lpstr>PowerPoint Presentation</vt:lpstr>
      <vt:lpstr>PowerPoint Presentation</vt:lpstr>
      <vt:lpstr>نموذج برنامج دعم المجتمع المحلّي للقياس </vt:lpstr>
      <vt:lpstr>نموذج برنامج دعم المجتمع المحلّي للقياس </vt:lpstr>
      <vt:lpstr>تحليل البيانات على وسائل التواصل الإجتماعية</vt:lpstr>
      <vt:lpstr>تحديد أفضل أوقات النشر على مختلف الحسابات </vt:lpstr>
      <vt:lpstr>تحديد نوع المحتوى الأكثر تفاعلاً </vt:lpstr>
      <vt:lpstr>تحديد نوع المحتوى الأكثر تفاعلاً </vt:lpstr>
      <vt:lpstr>تحديد نوع المحتوى الأكثر تفاعلا" </vt:lpstr>
      <vt:lpstr>PowerPoint Presentation</vt:lpstr>
      <vt:lpstr>PowerPoint Presentation</vt:lpstr>
      <vt:lpstr>لماذا المؤثرين؟ </vt:lpstr>
      <vt:lpstr>PowerPoint Presentation</vt:lpstr>
      <vt:lpstr>الإعلان على فيسبوك</vt:lpstr>
      <vt:lpstr>PowerPoint Presentation</vt:lpstr>
      <vt:lpstr>PowerPoint Presentation</vt:lpstr>
      <vt:lpstr>إنشاء سياسات واضحة لطريقة استخدام وسائل الإعلام الاجتماعية</vt:lpstr>
      <vt:lpstr>إنشاء سياسات واضحة لطريقة استخدام وسائل الإعلام الاجتماعية</vt:lpstr>
      <vt:lpstr>إنشاء سياسات واضحة لطريقة استخدام وسائل الإعلام الاجتماعية</vt:lpstr>
      <vt:lpstr>نصائح للتعامل مع التغذية الراجعة السلبية </vt:lpstr>
      <vt:lpstr>محظورات النشر </vt:lpstr>
      <vt:lpstr>PowerPoint Presentation</vt:lpstr>
      <vt:lpstr>مدونات السلوك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Nada Hamze</dc:creator>
  <cp:lastModifiedBy>Alice Azar</cp:lastModifiedBy>
  <cp:revision>6</cp:revision>
  <dcterms:created xsi:type="dcterms:W3CDTF">2022-02-21T21:05:50Z</dcterms:created>
  <dcterms:modified xsi:type="dcterms:W3CDTF">2022-03-02T10:24:46Z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0x010100E3E1F0483A9AAB489FED77DE1E2DD2DD</vt:lpwstr>
  </property>
</Properties>
</file>