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63" r:id="rId2"/>
    <p:sldId id="325" r:id="rId3"/>
    <p:sldId id="327" r:id="rId4"/>
    <p:sldId id="602" r:id="rId5"/>
    <p:sldId id="599" r:id="rId6"/>
    <p:sldId id="600" r:id="rId7"/>
    <p:sldId id="331" r:id="rId8"/>
    <p:sldId id="627" r:id="rId9"/>
    <p:sldId id="628" r:id="rId10"/>
    <p:sldId id="630" r:id="rId11"/>
    <p:sldId id="631" r:id="rId12"/>
    <p:sldId id="566" r:id="rId13"/>
    <p:sldId id="640" r:id="rId14"/>
    <p:sldId id="639" r:id="rId15"/>
    <p:sldId id="632" r:id="rId16"/>
    <p:sldId id="584" r:id="rId17"/>
    <p:sldId id="633" r:id="rId18"/>
    <p:sldId id="635" r:id="rId19"/>
    <p:sldId id="636" r:id="rId20"/>
    <p:sldId id="637" r:id="rId21"/>
    <p:sldId id="638" r:id="rId22"/>
    <p:sldId id="641" r:id="rId23"/>
    <p:sldId id="642" r:id="rId24"/>
    <p:sldId id="644" r:id="rId25"/>
    <p:sldId id="645" r:id="rId26"/>
    <p:sldId id="646" r:id="rId27"/>
    <p:sldId id="647" r:id="rId28"/>
    <p:sldId id="649" r:id="rId29"/>
    <p:sldId id="648" r:id="rId30"/>
    <p:sldId id="650" r:id="rId31"/>
    <p:sldId id="651" r:id="rId32"/>
    <p:sldId id="652" r:id="rId33"/>
    <p:sldId id="582" r:id="rId34"/>
    <p:sldId id="264" r:id="rId35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2C4A168-98A7-F72B-034E-76479E44A159}" name="Fares El Zein" initials="FEZ" userId="S::felzein@lebanoncsp.org::746da238-c662-4712-b59f-32350b00db13" providerId="AD"/>
  <p188:author id="{10F07585-712E-C4DB-465E-C56D7B111BDC}" name="Alice Azar" initials="AA" userId="S::aazar@lebanoncsp.org::7a61fb44-9194-48c4-a72f-528212c6eb4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C6B"/>
    <a:srgbClr val="F5F6F2"/>
    <a:srgbClr val="00306D"/>
    <a:srgbClr val="022E6B"/>
    <a:srgbClr val="5466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58D599-2301-4F6A-8E54-6FE8C8DD8F98}" v="9" dt="2022-06-10T06:16:52.4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77"/>
    <p:restoredTop sz="96405"/>
  </p:normalViewPr>
  <p:slideViewPr>
    <p:cSldViewPr snapToGrid="0" snapToObjects="1">
      <p:cViewPr varScale="1">
        <p:scale>
          <a:sx n="70" d="100"/>
          <a:sy n="70" d="100"/>
        </p:scale>
        <p:origin x="10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579639-B559-4133-956B-5F120CDA7C67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788028-3E58-4BCC-880C-E2BE7FF2021F}">
      <dgm:prSet custT="1"/>
      <dgm:spPr>
        <a:solidFill>
          <a:srgbClr val="1D3C6B"/>
        </a:solidFill>
      </dgm:spPr>
      <dgm:t>
        <a:bodyPr vert="vert270"/>
        <a:lstStyle/>
        <a:p>
          <a:pPr algn="r"/>
          <a:r>
            <a:rPr lang="ar-SA" sz="2000" b="0" u="sng" dirty="0">
              <a:cs typeface="HelveticaNeueLT Arabic 55 Roman" panose="020B0604020202020204"/>
            </a:rPr>
            <a:t>المرحلة الأولى</a:t>
          </a:r>
          <a:r>
            <a:rPr lang="ar-MA" sz="2000" b="0" u="sng" dirty="0">
              <a:cs typeface="HelveticaNeueLT Arabic 55 Roman" panose="020B0604020202020204"/>
            </a:rPr>
            <a:t> </a:t>
          </a:r>
          <a:r>
            <a:rPr lang="ar-SA" sz="2000" b="0" dirty="0">
              <a:cs typeface="HelveticaNeueLT Arabic 55 Roman" panose="020B0604020202020204"/>
            </a:rPr>
            <a:t>: </a:t>
          </a:r>
          <a:r>
            <a:rPr lang="ar-EG" sz="2000" b="0" dirty="0">
              <a:cs typeface="HelveticaNeueLT Arabic 55 Roman" panose="020B0604020202020204"/>
            </a:rPr>
            <a:t>مرحلة تقييم القدرات الحالية للمؤسسات 	وتحديد الأولويات</a:t>
          </a:r>
          <a:endParaRPr lang="en-US" sz="2000" dirty="0">
            <a:cs typeface="HelveticaNeueLT Arabic 55 Roman" panose="020B0604020202020204"/>
          </a:endParaRPr>
        </a:p>
      </dgm:t>
    </dgm:pt>
    <dgm:pt modelId="{D096DB54-DD65-43C1-8689-CDA23F74CC44}" type="parTrans" cxnId="{466BCB24-2B70-4F81-9870-8C0691B83D5C}">
      <dgm:prSet/>
      <dgm:spPr/>
      <dgm:t>
        <a:bodyPr/>
        <a:lstStyle/>
        <a:p>
          <a:endParaRPr lang="en-US"/>
        </a:p>
      </dgm:t>
    </dgm:pt>
    <dgm:pt modelId="{245F43BC-5AC6-42FC-B6A9-5D5948B245B3}" type="sibTrans" cxnId="{466BCB24-2B70-4F81-9870-8C0691B83D5C}">
      <dgm:prSet/>
      <dgm:spPr/>
      <dgm:t>
        <a:bodyPr/>
        <a:lstStyle/>
        <a:p>
          <a:endParaRPr lang="en-US"/>
        </a:p>
      </dgm:t>
    </dgm:pt>
    <dgm:pt modelId="{86ECF349-4048-4B83-90DC-FBFF85BF0A00}">
      <dgm:prSet custT="1"/>
      <dgm:spPr>
        <a:solidFill>
          <a:srgbClr val="1D3C6B"/>
        </a:solidFill>
      </dgm:spPr>
      <dgm:t>
        <a:bodyPr vert="horz"/>
        <a:lstStyle/>
        <a:p>
          <a:r>
            <a:rPr lang="ar-SA" sz="2000" b="0" u="sng" dirty="0">
              <a:cs typeface="HelveticaNeueLT Arabic 55 Roman" panose="020B0604020202020204"/>
            </a:rPr>
            <a:t>المرحلة الثانية </a:t>
          </a:r>
          <a:r>
            <a:rPr lang="ar-SA" sz="2000" b="0" dirty="0">
              <a:cs typeface="HelveticaNeueLT Arabic 55 Roman" panose="020B0604020202020204"/>
            </a:rPr>
            <a:t>: </a:t>
          </a:r>
          <a:r>
            <a:rPr lang="ar-EG" sz="2000" b="0" dirty="0">
              <a:cs typeface="HelveticaNeueLT Arabic 55 Roman" panose="020B0604020202020204"/>
            </a:rPr>
            <a:t>مرحلة تنفيذ نشاطات الدعم التقني من قبل برنامج دعم المجتمع المحلي </a:t>
          </a:r>
          <a:endParaRPr lang="en-US" sz="2000" dirty="0">
            <a:cs typeface="HelveticaNeueLT Arabic 55 Roman" panose="020B0604020202020204"/>
          </a:endParaRPr>
        </a:p>
      </dgm:t>
    </dgm:pt>
    <dgm:pt modelId="{17ED9198-A3CC-4C68-84F8-14817CD5E9AE}" type="parTrans" cxnId="{DD076694-9B4F-4DEF-8CA4-B7BB0D75DE90}">
      <dgm:prSet/>
      <dgm:spPr/>
      <dgm:t>
        <a:bodyPr/>
        <a:lstStyle/>
        <a:p>
          <a:endParaRPr lang="en-US"/>
        </a:p>
      </dgm:t>
    </dgm:pt>
    <dgm:pt modelId="{22FB44DF-23CD-4D01-BE74-DA468B54C787}" type="sibTrans" cxnId="{DD076694-9B4F-4DEF-8CA4-B7BB0D75DE90}">
      <dgm:prSet/>
      <dgm:spPr/>
      <dgm:t>
        <a:bodyPr/>
        <a:lstStyle/>
        <a:p>
          <a:endParaRPr lang="en-US"/>
        </a:p>
      </dgm:t>
    </dgm:pt>
    <dgm:pt modelId="{274E49B0-74B2-42FB-B95B-AC7422DFEA84}">
      <dgm:prSet custT="1"/>
      <dgm:spPr>
        <a:solidFill>
          <a:srgbClr val="1D3C6B"/>
        </a:solidFill>
      </dgm:spPr>
      <dgm:t>
        <a:bodyPr vert="horz"/>
        <a:lstStyle/>
        <a:p>
          <a:pPr rtl="1"/>
          <a:r>
            <a:rPr lang="ar-SA" sz="2000" b="0" u="sng" dirty="0">
              <a:cs typeface="HelveticaNeueLT Arabic 55 Roman" panose="020B0604020202020204"/>
            </a:rPr>
            <a:t>المرحلة الثالثة</a:t>
          </a:r>
          <a:r>
            <a:rPr lang="ar-MA" sz="2000" b="0" u="sng" dirty="0">
              <a:cs typeface="HelveticaNeueLT Arabic 55 Roman" panose="020B0604020202020204"/>
            </a:rPr>
            <a:t> </a:t>
          </a:r>
          <a:r>
            <a:rPr lang="ar-SA" sz="2000" b="0" dirty="0">
              <a:cs typeface="HelveticaNeueLT Arabic 55 Roman" panose="020B0604020202020204"/>
            </a:rPr>
            <a:t>: </a:t>
          </a:r>
          <a:r>
            <a:rPr lang="ar-EG" sz="2000" b="0" dirty="0">
              <a:cs typeface="HelveticaNeueLT Arabic 55 Roman" panose="020B0604020202020204"/>
            </a:rPr>
            <a:t>مرحلة تطبيق السياسات والإجراءات من قبل المؤسسات من أجل تحقيق التطوير المؤسساتي</a:t>
          </a:r>
          <a:endParaRPr lang="en-US" sz="2000" dirty="0">
            <a:cs typeface="HelveticaNeueLT Arabic 55 Roman" panose="020B0604020202020204"/>
          </a:endParaRPr>
        </a:p>
      </dgm:t>
    </dgm:pt>
    <dgm:pt modelId="{B9661604-B962-447B-B669-E185F523DA05}" type="parTrans" cxnId="{4CFFB5A6-1449-48AB-9C22-6E0BAC544032}">
      <dgm:prSet/>
      <dgm:spPr/>
      <dgm:t>
        <a:bodyPr/>
        <a:lstStyle/>
        <a:p>
          <a:endParaRPr lang="en-US"/>
        </a:p>
      </dgm:t>
    </dgm:pt>
    <dgm:pt modelId="{EF37541C-AC0B-41F8-A12C-1B9AB5942B38}" type="sibTrans" cxnId="{4CFFB5A6-1449-48AB-9C22-6E0BAC544032}">
      <dgm:prSet/>
      <dgm:spPr/>
      <dgm:t>
        <a:bodyPr/>
        <a:lstStyle/>
        <a:p>
          <a:endParaRPr lang="en-US"/>
        </a:p>
      </dgm:t>
    </dgm:pt>
    <dgm:pt modelId="{6C14BE63-4210-4560-AE2B-032FAB865569}" type="pres">
      <dgm:prSet presAssocID="{CC579639-B559-4133-956B-5F120CDA7C67}" presName="diagram" presStyleCnt="0">
        <dgm:presLayoutVars>
          <dgm:dir/>
          <dgm:resizeHandles val="exact"/>
        </dgm:presLayoutVars>
      </dgm:prSet>
      <dgm:spPr/>
    </dgm:pt>
    <dgm:pt modelId="{088B72F5-B2E1-4ECD-A4F6-16C790B4A87A}" type="pres">
      <dgm:prSet presAssocID="{1F788028-3E58-4BCC-880C-E2BE7FF2021F}" presName="arrow" presStyleLbl="node1" presStyleIdx="0" presStyleCnt="3" custAng="5400000" custScaleX="53291" custScaleY="197935" custRadScaleRad="138763" custRadScaleInc="-11409">
        <dgm:presLayoutVars>
          <dgm:bulletEnabled val="1"/>
        </dgm:presLayoutVars>
      </dgm:prSet>
      <dgm:spPr/>
    </dgm:pt>
    <dgm:pt modelId="{1CEC98BE-6E66-4282-ACF9-378E553F4C13}" type="pres">
      <dgm:prSet presAssocID="{86ECF349-4048-4B83-90DC-FBFF85BF0A00}" presName="arrow" presStyleLbl="node1" presStyleIdx="1" presStyleCnt="3" custAng="19800000" custScaleX="56701" custScaleY="195299" custRadScaleRad="60070" custRadScaleInc="-131805">
        <dgm:presLayoutVars>
          <dgm:bulletEnabled val="1"/>
        </dgm:presLayoutVars>
      </dgm:prSet>
      <dgm:spPr/>
    </dgm:pt>
    <dgm:pt modelId="{87A57332-6DE3-4D92-9ED4-9BEE88FF3DEF}" type="pres">
      <dgm:prSet presAssocID="{274E49B0-74B2-42FB-B95B-AC7422DFEA84}" presName="arrow" presStyleLbl="node1" presStyleIdx="2" presStyleCnt="3" custAng="1800000" custFlipVert="1" custFlipHor="1" custScaleX="55507" custScaleY="197433" custRadScaleRad="53572" custRadScaleInc="-16131">
        <dgm:presLayoutVars>
          <dgm:bulletEnabled val="1"/>
        </dgm:presLayoutVars>
      </dgm:prSet>
      <dgm:spPr/>
    </dgm:pt>
  </dgm:ptLst>
  <dgm:cxnLst>
    <dgm:cxn modelId="{5E785E00-037D-4F7A-863D-908E58EFA720}" type="presOf" srcId="{274E49B0-74B2-42FB-B95B-AC7422DFEA84}" destId="{87A57332-6DE3-4D92-9ED4-9BEE88FF3DEF}" srcOrd="0" destOrd="0" presId="urn:microsoft.com/office/officeart/2005/8/layout/arrow5"/>
    <dgm:cxn modelId="{466BCB24-2B70-4F81-9870-8C0691B83D5C}" srcId="{CC579639-B559-4133-956B-5F120CDA7C67}" destId="{1F788028-3E58-4BCC-880C-E2BE7FF2021F}" srcOrd="0" destOrd="0" parTransId="{D096DB54-DD65-43C1-8689-CDA23F74CC44}" sibTransId="{245F43BC-5AC6-42FC-B6A9-5D5948B245B3}"/>
    <dgm:cxn modelId="{A2D06C36-A0E2-4FF7-A2E3-459847E237E8}" type="presOf" srcId="{CC579639-B559-4133-956B-5F120CDA7C67}" destId="{6C14BE63-4210-4560-AE2B-032FAB865569}" srcOrd="0" destOrd="0" presId="urn:microsoft.com/office/officeart/2005/8/layout/arrow5"/>
    <dgm:cxn modelId="{0F5FAF68-0A1C-4A9C-88BA-B48EA8BCEB06}" type="presOf" srcId="{1F788028-3E58-4BCC-880C-E2BE7FF2021F}" destId="{088B72F5-B2E1-4ECD-A4F6-16C790B4A87A}" srcOrd="0" destOrd="0" presId="urn:microsoft.com/office/officeart/2005/8/layout/arrow5"/>
    <dgm:cxn modelId="{DD076694-9B4F-4DEF-8CA4-B7BB0D75DE90}" srcId="{CC579639-B559-4133-956B-5F120CDA7C67}" destId="{86ECF349-4048-4B83-90DC-FBFF85BF0A00}" srcOrd="1" destOrd="0" parTransId="{17ED9198-A3CC-4C68-84F8-14817CD5E9AE}" sibTransId="{22FB44DF-23CD-4D01-BE74-DA468B54C787}"/>
    <dgm:cxn modelId="{4CFFB5A6-1449-48AB-9C22-6E0BAC544032}" srcId="{CC579639-B559-4133-956B-5F120CDA7C67}" destId="{274E49B0-74B2-42FB-B95B-AC7422DFEA84}" srcOrd="2" destOrd="0" parTransId="{B9661604-B962-447B-B669-E185F523DA05}" sibTransId="{EF37541C-AC0B-41F8-A12C-1B9AB5942B38}"/>
    <dgm:cxn modelId="{A54B87CF-8448-4677-8FE9-3D92C4EDE500}" type="presOf" srcId="{86ECF349-4048-4B83-90DC-FBFF85BF0A00}" destId="{1CEC98BE-6E66-4282-ACF9-378E553F4C13}" srcOrd="0" destOrd="0" presId="urn:microsoft.com/office/officeart/2005/8/layout/arrow5"/>
    <dgm:cxn modelId="{B850340A-45BD-42E1-A98F-A0A0EA70BF4F}" type="presParOf" srcId="{6C14BE63-4210-4560-AE2B-032FAB865569}" destId="{088B72F5-B2E1-4ECD-A4F6-16C790B4A87A}" srcOrd="0" destOrd="0" presId="urn:microsoft.com/office/officeart/2005/8/layout/arrow5"/>
    <dgm:cxn modelId="{BE3B17BC-1DAD-4114-81EE-F5B30897AA69}" type="presParOf" srcId="{6C14BE63-4210-4560-AE2B-032FAB865569}" destId="{1CEC98BE-6E66-4282-ACF9-378E553F4C13}" srcOrd="1" destOrd="0" presId="urn:microsoft.com/office/officeart/2005/8/layout/arrow5"/>
    <dgm:cxn modelId="{13A33CF3-A3C4-4791-944D-ABD66142DA3D}" type="presParOf" srcId="{6C14BE63-4210-4560-AE2B-032FAB865569}" destId="{87A57332-6DE3-4D92-9ED4-9BEE88FF3DEF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579639-B559-4133-956B-5F120CDA7C67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788028-3E58-4BCC-880C-E2BE7FF2021F}">
      <dgm:prSet custT="1"/>
      <dgm:spPr>
        <a:solidFill>
          <a:srgbClr val="1D3C6B"/>
        </a:solidFill>
      </dgm:spPr>
      <dgm:t>
        <a:bodyPr vert="vert270"/>
        <a:lstStyle/>
        <a:p>
          <a:pPr algn="r"/>
          <a:r>
            <a:rPr lang="ar-SA" sz="2000" b="0" dirty="0">
              <a:cs typeface="HelveticaNeueLT Arabic 55 Roman" panose="020B0604020202020204"/>
            </a:rPr>
            <a:t>المرحلة الأولى</a:t>
          </a:r>
          <a:r>
            <a:rPr lang="ar-MA" sz="2000" b="0" dirty="0">
              <a:cs typeface="HelveticaNeueLT Arabic 55 Roman" panose="020B0604020202020204"/>
            </a:rPr>
            <a:t> </a:t>
          </a:r>
          <a:r>
            <a:rPr lang="ar-SA" sz="2000" b="0" dirty="0">
              <a:cs typeface="HelveticaNeueLT Arabic 55 Roman" panose="020B0604020202020204"/>
            </a:rPr>
            <a:t>: </a:t>
          </a:r>
          <a:r>
            <a:rPr lang="ar-EG" sz="2000" b="0" dirty="0">
              <a:cs typeface="HelveticaNeueLT Arabic 55 Roman" panose="020B0604020202020204"/>
            </a:rPr>
            <a:t>مرحلة تقييم القدرات الحالية للمؤسسات 	وتحديد الأولويات</a:t>
          </a:r>
          <a:endParaRPr lang="en-US" sz="2000" dirty="0">
            <a:cs typeface="HelveticaNeueLT Arabic 55 Roman" panose="020B0604020202020204"/>
          </a:endParaRPr>
        </a:p>
      </dgm:t>
    </dgm:pt>
    <dgm:pt modelId="{D096DB54-DD65-43C1-8689-CDA23F74CC44}" type="parTrans" cxnId="{466BCB24-2B70-4F81-9870-8C0691B83D5C}">
      <dgm:prSet/>
      <dgm:spPr/>
      <dgm:t>
        <a:bodyPr/>
        <a:lstStyle/>
        <a:p>
          <a:endParaRPr lang="en-US"/>
        </a:p>
      </dgm:t>
    </dgm:pt>
    <dgm:pt modelId="{245F43BC-5AC6-42FC-B6A9-5D5948B245B3}" type="sibTrans" cxnId="{466BCB24-2B70-4F81-9870-8C0691B83D5C}">
      <dgm:prSet/>
      <dgm:spPr/>
      <dgm:t>
        <a:bodyPr/>
        <a:lstStyle/>
        <a:p>
          <a:endParaRPr lang="en-US"/>
        </a:p>
      </dgm:t>
    </dgm:pt>
    <dgm:pt modelId="{86ECF349-4048-4B83-90DC-FBFF85BF0A00}">
      <dgm:prSet custT="1"/>
      <dgm:spPr>
        <a:solidFill>
          <a:schemeClr val="bg1">
            <a:lumMod val="85000"/>
          </a:schemeClr>
        </a:solidFill>
      </dgm:spPr>
      <dgm:t>
        <a:bodyPr vert="horz"/>
        <a:lstStyle/>
        <a:p>
          <a:r>
            <a:rPr lang="ar-SA" sz="2000" b="0" dirty="0">
              <a:cs typeface="HelveticaNeueLT Arabic 55 Roman" panose="020B0604020202020204"/>
            </a:rPr>
            <a:t>المرحلة الثانية : </a:t>
          </a:r>
          <a:r>
            <a:rPr lang="ar-EG" sz="2000" b="0" dirty="0">
              <a:cs typeface="HelveticaNeueLT Arabic 55 Roman" panose="020B0604020202020204"/>
            </a:rPr>
            <a:t>مرحلة تنفيذ نشاطات الدعم التقني من قبل برنامج دعم المجتمع المحلي </a:t>
          </a:r>
          <a:endParaRPr lang="en-US" sz="2000" dirty="0">
            <a:cs typeface="HelveticaNeueLT Arabic 55 Roman" panose="020B0604020202020204"/>
          </a:endParaRPr>
        </a:p>
      </dgm:t>
    </dgm:pt>
    <dgm:pt modelId="{17ED9198-A3CC-4C68-84F8-14817CD5E9AE}" type="parTrans" cxnId="{DD076694-9B4F-4DEF-8CA4-B7BB0D75DE90}">
      <dgm:prSet/>
      <dgm:spPr/>
      <dgm:t>
        <a:bodyPr/>
        <a:lstStyle/>
        <a:p>
          <a:endParaRPr lang="en-US"/>
        </a:p>
      </dgm:t>
    </dgm:pt>
    <dgm:pt modelId="{22FB44DF-23CD-4D01-BE74-DA468B54C787}" type="sibTrans" cxnId="{DD076694-9B4F-4DEF-8CA4-B7BB0D75DE90}">
      <dgm:prSet/>
      <dgm:spPr/>
      <dgm:t>
        <a:bodyPr/>
        <a:lstStyle/>
        <a:p>
          <a:endParaRPr lang="en-US"/>
        </a:p>
      </dgm:t>
    </dgm:pt>
    <dgm:pt modelId="{274E49B0-74B2-42FB-B95B-AC7422DFEA84}">
      <dgm:prSet custT="1"/>
      <dgm:spPr>
        <a:solidFill>
          <a:schemeClr val="bg1">
            <a:lumMod val="85000"/>
          </a:schemeClr>
        </a:solidFill>
      </dgm:spPr>
      <dgm:t>
        <a:bodyPr vert="horz"/>
        <a:lstStyle/>
        <a:p>
          <a:pPr rtl="1"/>
          <a:r>
            <a:rPr lang="ar-SA" sz="2000" b="0" dirty="0">
              <a:cs typeface="HelveticaNeueLT Arabic 55 Roman" panose="020B0604020202020204"/>
            </a:rPr>
            <a:t>المرحلة الثالثة</a:t>
          </a:r>
          <a:r>
            <a:rPr lang="ar-MA" sz="2000" b="0" dirty="0">
              <a:cs typeface="HelveticaNeueLT Arabic 55 Roman" panose="020B0604020202020204"/>
            </a:rPr>
            <a:t> </a:t>
          </a:r>
          <a:r>
            <a:rPr lang="ar-SA" sz="2000" b="0" dirty="0">
              <a:cs typeface="HelveticaNeueLT Arabic 55 Roman" panose="020B0604020202020204"/>
            </a:rPr>
            <a:t>: </a:t>
          </a:r>
          <a:r>
            <a:rPr lang="ar-EG" sz="2000" b="0" dirty="0">
              <a:cs typeface="HelveticaNeueLT Arabic 55 Roman" panose="020B0604020202020204"/>
            </a:rPr>
            <a:t>مرحلة تطبيق السياسات والإجراءات من قبل المؤسسات من أجل تحقيق التطوير المؤسساتي</a:t>
          </a:r>
          <a:endParaRPr lang="en-US" sz="2000" dirty="0">
            <a:cs typeface="HelveticaNeueLT Arabic 55 Roman" panose="020B0604020202020204"/>
          </a:endParaRPr>
        </a:p>
      </dgm:t>
    </dgm:pt>
    <dgm:pt modelId="{B9661604-B962-447B-B669-E185F523DA05}" type="parTrans" cxnId="{4CFFB5A6-1449-48AB-9C22-6E0BAC544032}">
      <dgm:prSet/>
      <dgm:spPr/>
      <dgm:t>
        <a:bodyPr/>
        <a:lstStyle/>
        <a:p>
          <a:endParaRPr lang="en-US"/>
        </a:p>
      </dgm:t>
    </dgm:pt>
    <dgm:pt modelId="{EF37541C-AC0B-41F8-A12C-1B9AB5942B38}" type="sibTrans" cxnId="{4CFFB5A6-1449-48AB-9C22-6E0BAC544032}">
      <dgm:prSet/>
      <dgm:spPr/>
      <dgm:t>
        <a:bodyPr/>
        <a:lstStyle/>
        <a:p>
          <a:endParaRPr lang="en-US"/>
        </a:p>
      </dgm:t>
    </dgm:pt>
    <dgm:pt modelId="{6C14BE63-4210-4560-AE2B-032FAB865569}" type="pres">
      <dgm:prSet presAssocID="{CC579639-B559-4133-956B-5F120CDA7C67}" presName="diagram" presStyleCnt="0">
        <dgm:presLayoutVars>
          <dgm:dir/>
          <dgm:resizeHandles val="exact"/>
        </dgm:presLayoutVars>
      </dgm:prSet>
      <dgm:spPr/>
    </dgm:pt>
    <dgm:pt modelId="{088B72F5-B2E1-4ECD-A4F6-16C790B4A87A}" type="pres">
      <dgm:prSet presAssocID="{1F788028-3E58-4BCC-880C-E2BE7FF2021F}" presName="arrow" presStyleLbl="node1" presStyleIdx="0" presStyleCnt="3" custAng="5400000" custScaleX="53291" custScaleY="197935" custRadScaleRad="138763" custRadScaleInc="-11409">
        <dgm:presLayoutVars>
          <dgm:bulletEnabled val="1"/>
        </dgm:presLayoutVars>
      </dgm:prSet>
      <dgm:spPr/>
    </dgm:pt>
    <dgm:pt modelId="{1CEC98BE-6E66-4282-ACF9-378E553F4C13}" type="pres">
      <dgm:prSet presAssocID="{86ECF349-4048-4B83-90DC-FBFF85BF0A00}" presName="arrow" presStyleLbl="node1" presStyleIdx="1" presStyleCnt="3" custAng="19800000" custScaleX="56701" custScaleY="195299" custRadScaleRad="60070" custRadScaleInc="-131805">
        <dgm:presLayoutVars>
          <dgm:bulletEnabled val="1"/>
        </dgm:presLayoutVars>
      </dgm:prSet>
      <dgm:spPr/>
    </dgm:pt>
    <dgm:pt modelId="{87A57332-6DE3-4D92-9ED4-9BEE88FF3DEF}" type="pres">
      <dgm:prSet presAssocID="{274E49B0-74B2-42FB-B95B-AC7422DFEA84}" presName="arrow" presStyleLbl="node1" presStyleIdx="2" presStyleCnt="3" custAng="1800000" custFlipVert="1" custFlipHor="1" custScaleX="55507" custScaleY="197433" custRadScaleRad="53572" custRadScaleInc="-16131">
        <dgm:presLayoutVars>
          <dgm:bulletEnabled val="1"/>
        </dgm:presLayoutVars>
      </dgm:prSet>
      <dgm:spPr/>
    </dgm:pt>
  </dgm:ptLst>
  <dgm:cxnLst>
    <dgm:cxn modelId="{5E785E00-037D-4F7A-863D-908E58EFA720}" type="presOf" srcId="{274E49B0-74B2-42FB-B95B-AC7422DFEA84}" destId="{87A57332-6DE3-4D92-9ED4-9BEE88FF3DEF}" srcOrd="0" destOrd="0" presId="urn:microsoft.com/office/officeart/2005/8/layout/arrow5"/>
    <dgm:cxn modelId="{466BCB24-2B70-4F81-9870-8C0691B83D5C}" srcId="{CC579639-B559-4133-956B-5F120CDA7C67}" destId="{1F788028-3E58-4BCC-880C-E2BE7FF2021F}" srcOrd="0" destOrd="0" parTransId="{D096DB54-DD65-43C1-8689-CDA23F74CC44}" sibTransId="{245F43BC-5AC6-42FC-B6A9-5D5948B245B3}"/>
    <dgm:cxn modelId="{A2D06C36-A0E2-4FF7-A2E3-459847E237E8}" type="presOf" srcId="{CC579639-B559-4133-956B-5F120CDA7C67}" destId="{6C14BE63-4210-4560-AE2B-032FAB865569}" srcOrd="0" destOrd="0" presId="urn:microsoft.com/office/officeart/2005/8/layout/arrow5"/>
    <dgm:cxn modelId="{0F5FAF68-0A1C-4A9C-88BA-B48EA8BCEB06}" type="presOf" srcId="{1F788028-3E58-4BCC-880C-E2BE7FF2021F}" destId="{088B72F5-B2E1-4ECD-A4F6-16C790B4A87A}" srcOrd="0" destOrd="0" presId="urn:microsoft.com/office/officeart/2005/8/layout/arrow5"/>
    <dgm:cxn modelId="{DD076694-9B4F-4DEF-8CA4-B7BB0D75DE90}" srcId="{CC579639-B559-4133-956B-5F120CDA7C67}" destId="{86ECF349-4048-4B83-90DC-FBFF85BF0A00}" srcOrd="1" destOrd="0" parTransId="{17ED9198-A3CC-4C68-84F8-14817CD5E9AE}" sibTransId="{22FB44DF-23CD-4D01-BE74-DA468B54C787}"/>
    <dgm:cxn modelId="{4CFFB5A6-1449-48AB-9C22-6E0BAC544032}" srcId="{CC579639-B559-4133-956B-5F120CDA7C67}" destId="{274E49B0-74B2-42FB-B95B-AC7422DFEA84}" srcOrd="2" destOrd="0" parTransId="{B9661604-B962-447B-B669-E185F523DA05}" sibTransId="{EF37541C-AC0B-41F8-A12C-1B9AB5942B38}"/>
    <dgm:cxn modelId="{A54B87CF-8448-4677-8FE9-3D92C4EDE500}" type="presOf" srcId="{86ECF349-4048-4B83-90DC-FBFF85BF0A00}" destId="{1CEC98BE-6E66-4282-ACF9-378E553F4C13}" srcOrd="0" destOrd="0" presId="urn:microsoft.com/office/officeart/2005/8/layout/arrow5"/>
    <dgm:cxn modelId="{B850340A-45BD-42E1-A98F-A0A0EA70BF4F}" type="presParOf" srcId="{6C14BE63-4210-4560-AE2B-032FAB865569}" destId="{088B72F5-B2E1-4ECD-A4F6-16C790B4A87A}" srcOrd="0" destOrd="0" presId="urn:microsoft.com/office/officeart/2005/8/layout/arrow5"/>
    <dgm:cxn modelId="{BE3B17BC-1DAD-4114-81EE-F5B30897AA69}" type="presParOf" srcId="{6C14BE63-4210-4560-AE2B-032FAB865569}" destId="{1CEC98BE-6E66-4282-ACF9-378E553F4C13}" srcOrd="1" destOrd="0" presId="urn:microsoft.com/office/officeart/2005/8/layout/arrow5"/>
    <dgm:cxn modelId="{13A33CF3-A3C4-4791-944D-ABD66142DA3D}" type="presParOf" srcId="{6C14BE63-4210-4560-AE2B-032FAB865569}" destId="{87A57332-6DE3-4D92-9ED4-9BEE88FF3DEF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579639-B559-4133-956B-5F120CDA7C67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788028-3E58-4BCC-880C-E2BE7FF2021F}">
      <dgm:prSet custT="1"/>
      <dgm:spPr>
        <a:solidFill>
          <a:schemeClr val="bg1">
            <a:lumMod val="85000"/>
          </a:schemeClr>
        </a:solidFill>
      </dgm:spPr>
      <dgm:t>
        <a:bodyPr vert="vert270"/>
        <a:lstStyle/>
        <a:p>
          <a:pPr algn="r"/>
          <a:r>
            <a:rPr lang="ar-SA" sz="2000" b="0" dirty="0">
              <a:cs typeface="HelveticaNeueLT Arabic 55 Roman" panose="020B0604020202020204"/>
            </a:rPr>
            <a:t>المرحلة الأولى</a:t>
          </a:r>
          <a:r>
            <a:rPr lang="ar-MA" sz="2000" b="0" dirty="0">
              <a:cs typeface="HelveticaNeueLT Arabic 55 Roman" panose="020B0604020202020204"/>
            </a:rPr>
            <a:t> </a:t>
          </a:r>
          <a:r>
            <a:rPr lang="ar-SA" sz="2000" b="0" dirty="0">
              <a:cs typeface="HelveticaNeueLT Arabic 55 Roman" panose="020B0604020202020204"/>
            </a:rPr>
            <a:t>: </a:t>
          </a:r>
          <a:r>
            <a:rPr lang="ar-EG" sz="2000" b="0" dirty="0">
              <a:cs typeface="HelveticaNeueLT Arabic 55 Roman" panose="020B0604020202020204"/>
            </a:rPr>
            <a:t>مرحلة تقييم القدرات الحالية للمؤسسات 	وتحديد الأولويات</a:t>
          </a:r>
          <a:endParaRPr lang="en-US" sz="2000" dirty="0">
            <a:cs typeface="HelveticaNeueLT Arabic 55 Roman" panose="020B0604020202020204"/>
          </a:endParaRPr>
        </a:p>
      </dgm:t>
    </dgm:pt>
    <dgm:pt modelId="{D096DB54-DD65-43C1-8689-CDA23F74CC44}" type="parTrans" cxnId="{466BCB24-2B70-4F81-9870-8C0691B83D5C}">
      <dgm:prSet/>
      <dgm:spPr/>
      <dgm:t>
        <a:bodyPr/>
        <a:lstStyle/>
        <a:p>
          <a:endParaRPr lang="en-US"/>
        </a:p>
      </dgm:t>
    </dgm:pt>
    <dgm:pt modelId="{245F43BC-5AC6-42FC-B6A9-5D5948B245B3}" type="sibTrans" cxnId="{466BCB24-2B70-4F81-9870-8C0691B83D5C}">
      <dgm:prSet/>
      <dgm:spPr/>
      <dgm:t>
        <a:bodyPr/>
        <a:lstStyle/>
        <a:p>
          <a:endParaRPr lang="en-US"/>
        </a:p>
      </dgm:t>
    </dgm:pt>
    <dgm:pt modelId="{86ECF349-4048-4B83-90DC-FBFF85BF0A00}">
      <dgm:prSet custT="1"/>
      <dgm:spPr>
        <a:solidFill>
          <a:srgbClr val="1D3C6B"/>
        </a:solidFill>
      </dgm:spPr>
      <dgm:t>
        <a:bodyPr vert="horz"/>
        <a:lstStyle/>
        <a:p>
          <a:r>
            <a:rPr lang="ar-SA" sz="2000" b="0" dirty="0">
              <a:cs typeface="HelveticaNeueLT Arabic 55 Roman" panose="020B0604020202020204"/>
            </a:rPr>
            <a:t>المرحلة الثانية : </a:t>
          </a:r>
          <a:r>
            <a:rPr lang="ar-EG" sz="2000" b="0" dirty="0">
              <a:cs typeface="HelveticaNeueLT Arabic 55 Roman" panose="020B0604020202020204"/>
            </a:rPr>
            <a:t>مرحلة تنفيذ نشاطات الدعم التقني من قبل برنامج دعم المجتمع المحلي </a:t>
          </a:r>
          <a:endParaRPr lang="en-US" sz="2000" dirty="0">
            <a:cs typeface="HelveticaNeueLT Arabic 55 Roman" panose="020B0604020202020204"/>
          </a:endParaRPr>
        </a:p>
      </dgm:t>
    </dgm:pt>
    <dgm:pt modelId="{17ED9198-A3CC-4C68-84F8-14817CD5E9AE}" type="parTrans" cxnId="{DD076694-9B4F-4DEF-8CA4-B7BB0D75DE90}">
      <dgm:prSet/>
      <dgm:spPr/>
      <dgm:t>
        <a:bodyPr/>
        <a:lstStyle/>
        <a:p>
          <a:endParaRPr lang="en-US"/>
        </a:p>
      </dgm:t>
    </dgm:pt>
    <dgm:pt modelId="{22FB44DF-23CD-4D01-BE74-DA468B54C787}" type="sibTrans" cxnId="{DD076694-9B4F-4DEF-8CA4-B7BB0D75DE90}">
      <dgm:prSet/>
      <dgm:spPr/>
      <dgm:t>
        <a:bodyPr/>
        <a:lstStyle/>
        <a:p>
          <a:endParaRPr lang="en-US"/>
        </a:p>
      </dgm:t>
    </dgm:pt>
    <dgm:pt modelId="{274E49B0-74B2-42FB-B95B-AC7422DFEA84}">
      <dgm:prSet custT="1"/>
      <dgm:spPr>
        <a:solidFill>
          <a:schemeClr val="bg1">
            <a:lumMod val="85000"/>
          </a:schemeClr>
        </a:solidFill>
      </dgm:spPr>
      <dgm:t>
        <a:bodyPr vert="horz"/>
        <a:lstStyle/>
        <a:p>
          <a:pPr rtl="1"/>
          <a:r>
            <a:rPr lang="ar-SA" sz="2000" b="0" dirty="0">
              <a:cs typeface="HelveticaNeueLT Arabic 55 Roman" panose="020B0604020202020204"/>
            </a:rPr>
            <a:t>المرحلة الثالثة</a:t>
          </a:r>
          <a:r>
            <a:rPr lang="ar-MA" sz="2000" b="0" dirty="0">
              <a:cs typeface="HelveticaNeueLT Arabic 55 Roman" panose="020B0604020202020204"/>
            </a:rPr>
            <a:t> </a:t>
          </a:r>
          <a:r>
            <a:rPr lang="ar-SA" sz="2000" b="0" dirty="0">
              <a:cs typeface="HelveticaNeueLT Arabic 55 Roman" panose="020B0604020202020204"/>
            </a:rPr>
            <a:t>: </a:t>
          </a:r>
          <a:r>
            <a:rPr lang="ar-EG" sz="2000" b="0" dirty="0">
              <a:cs typeface="HelveticaNeueLT Arabic 55 Roman" panose="020B0604020202020204"/>
            </a:rPr>
            <a:t>مرحلة تطبيق السياسات والإجراءات من قبل المؤسسات من أجل تحقيق التطوير المؤسساتي</a:t>
          </a:r>
          <a:endParaRPr lang="en-US" sz="2000" dirty="0">
            <a:cs typeface="HelveticaNeueLT Arabic 55 Roman" panose="020B0604020202020204"/>
          </a:endParaRPr>
        </a:p>
      </dgm:t>
    </dgm:pt>
    <dgm:pt modelId="{B9661604-B962-447B-B669-E185F523DA05}" type="parTrans" cxnId="{4CFFB5A6-1449-48AB-9C22-6E0BAC544032}">
      <dgm:prSet/>
      <dgm:spPr/>
      <dgm:t>
        <a:bodyPr/>
        <a:lstStyle/>
        <a:p>
          <a:endParaRPr lang="en-US"/>
        </a:p>
      </dgm:t>
    </dgm:pt>
    <dgm:pt modelId="{EF37541C-AC0B-41F8-A12C-1B9AB5942B38}" type="sibTrans" cxnId="{4CFFB5A6-1449-48AB-9C22-6E0BAC544032}">
      <dgm:prSet/>
      <dgm:spPr/>
      <dgm:t>
        <a:bodyPr/>
        <a:lstStyle/>
        <a:p>
          <a:endParaRPr lang="en-US"/>
        </a:p>
      </dgm:t>
    </dgm:pt>
    <dgm:pt modelId="{6C14BE63-4210-4560-AE2B-032FAB865569}" type="pres">
      <dgm:prSet presAssocID="{CC579639-B559-4133-956B-5F120CDA7C67}" presName="diagram" presStyleCnt="0">
        <dgm:presLayoutVars>
          <dgm:dir/>
          <dgm:resizeHandles val="exact"/>
        </dgm:presLayoutVars>
      </dgm:prSet>
      <dgm:spPr/>
    </dgm:pt>
    <dgm:pt modelId="{088B72F5-B2E1-4ECD-A4F6-16C790B4A87A}" type="pres">
      <dgm:prSet presAssocID="{1F788028-3E58-4BCC-880C-E2BE7FF2021F}" presName="arrow" presStyleLbl="node1" presStyleIdx="0" presStyleCnt="3" custAng="5400000" custScaleX="53291" custScaleY="197935" custRadScaleRad="138763" custRadScaleInc="-11409">
        <dgm:presLayoutVars>
          <dgm:bulletEnabled val="1"/>
        </dgm:presLayoutVars>
      </dgm:prSet>
      <dgm:spPr/>
    </dgm:pt>
    <dgm:pt modelId="{1CEC98BE-6E66-4282-ACF9-378E553F4C13}" type="pres">
      <dgm:prSet presAssocID="{86ECF349-4048-4B83-90DC-FBFF85BF0A00}" presName="arrow" presStyleLbl="node1" presStyleIdx="1" presStyleCnt="3" custAng="19800000" custScaleX="56701" custScaleY="195299" custRadScaleRad="60070" custRadScaleInc="-131805">
        <dgm:presLayoutVars>
          <dgm:bulletEnabled val="1"/>
        </dgm:presLayoutVars>
      </dgm:prSet>
      <dgm:spPr/>
    </dgm:pt>
    <dgm:pt modelId="{87A57332-6DE3-4D92-9ED4-9BEE88FF3DEF}" type="pres">
      <dgm:prSet presAssocID="{274E49B0-74B2-42FB-B95B-AC7422DFEA84}" presName="arrow" presStyleLbl="node1" presStyleIdx="2" presStyleCnt="3" custAng="1800000" custFlipVert="1" custFlipHor="1" custScaleX="55507" custScaleY="197433" custRadScaleRad="53572" custRadScaleInc="-16131">
        <dgm:presLayoutVars>
          <dgm:bulletEnabled val="1"/>
        </dgm:presLayoutVars>
      </dgm:prSet>
      <dgm:spPr/>
    </dgm:pt>
  </dgm:ptLst>
  <dgm:cxnLst>
    <dgm:cxn modelId="{5E785E00-037D-4F7A-863D-908E58EFA720}" type="presOf" srcId="{274E49B0-74B2-42FB-B95B-AC7422DFEA84}" destId="{87A57332-6DE3-4D92-9ED4-9BEE88FF3DEF}" srcOrd="0" destOrd="0" presId="urn:microsoft.com/office/officeart/2005/8/layout/arrow5"/>
    <dgm:cxn modelId="{466BCB24-2B70-4F81-9870-8C0691B83D5C}" srcId="{CC579639-B559-4133-956B-5F120CDA7C67}" destId="{1F788028-3E58-4BCC-880C-E2BE7FF2021F}" srcOrd="0" destOrd="0" parTransId="{D096DB54-DD65-43C1-8689-CDA23F74CC44}" sibTransId="{245F43BC-5AC6-42FC-B6A9-5D5948B245B3}"/>
    <dgm:cxn modelId="{A2D06C36-A0E2-4FF7-A2E3-459847E237E8}" type="presOf" srcId="{CC579639-B559-4133-956B-5F120CDA7C67}" destId="{6C14BE63-4210-4560-AE2B-032FAB865569}" srcOrd="0" destOrd="0" presId="urn:microsoft.com/office/officeart/2005/8/layout/arrow5"/>
    <dgm:cxn modelId="{0F5FAF68-0A1C-4A9C-88BA-B48EA8BCEB06}" type="presOf" srcId="{1F788028-3E58-4BCC-880C-E2BE7FF2021F}" destId="{088B72F5-B2E1-4ECD-A4F6-16C790B4A87A}" srcOrd="0" destOrd="0" presId="urn:microsoft.com/office/officeart/2005/8/layout/arrow5"/>
    <dgm:cxn modelId="{DD076694-9B4F-4DEF-8CA4-B7BB0D75DE90}" srcId="{CC579639-B559-4133-956B-5F120CDA7C67}" destId="{86ECF349-4048-4B83-90DC-FBFF85BF0A00}" srcOrd="1" destOrd="0" parTransId="{17ED9198-A3CC-4C68-84F8-14817CD5E9AE}" sibTransId="{22FB44DF-23CD-4D01-BE74-DA468B54C787}"/>
    <dgm:cxn modelId="{4CFFB5A6-1449-48AB-9C22-6E0BAC544032}" srcId="{CC579639-B559-4133-956B-5F120CDA7C67}" destId="{274E49B0-74B2-42FB-B95B-AC7422DFEA84}" srcOrd="2" destOrd="0" parTransId="{B9661604-B962-447B-B669-E185F523DA05}" sibTransId="{EF37541C-AC0B-41F8-A12C-1B9AB5942B38}"/>
    <dgm:cxn modelId="{A54B87CF-8448-4677-8FE9-3D92C4EDE500}" type="presOf" srcId="{86ECF349-4048-4B83-90DC-FBFF85BF0A00}" destId="{1CEC98BE-6E66-4282-ACF9-378E553F4C13}" srcOrd="0" destOrd="0" presId="urn:microsoft.com/office/officeart/2005/8/layout/arrow5"/>
    <dgm:cxn modelId="{B850340A-45BD-42E1-A98F-A0A0EA70BF4F}" type="presParOf" srcId="{6C14BE63-4210-4560-AE2B-032FAB865569}" destId="{088B72F5-B2E1-4ECD-A4F6-16C790B4A87A}" srcOrd="0" destOrd="0" presId="urn:microsoft.com/office/officeart/2005/8/layout/arrow5"/>
    <dgm:cxn modelId="{BE3B17BC-1DAD-4114-81EE-F5B30897AA69}" type="presParOf" srcId="{6C14BE63-4210-4560-AE2B-032FAB865569}" destId="{1CEC98BE-6E66-4282-ACF9-378E553F4C13}" srcOrd="1" destOrd="0" presId="urn:microsoft.com/office/officeart/2005/8/layout/arrow5"/>
    <dgm:cxn modelId="{13A33CF3-A3C4-4791-944D-ABD66142DA3D}" type="presParOf" srcId="{6C14BE63-4210-4560-AE2B-032FAB865569}" destId="{87A57332-6DE3-4D92-9ED4-9BEE88FF3DEF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579639-B559-4133-956B-5F120CDA7C67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788028-3E58-4BCC-880C-E2BE7FF2021F}">
      <dgm:prSet custT="1"/>
      <dgm:spPr>
        <a:solidFill>
          <a:schemeClr val="bg1">
            <a:lumMod val="85000"/>
          </a:schemeClr>
        </a:solidFill>
      </dgm:spPr>
      <dgm:t>
        <a:bodyPr vert="vert270"/>
        <a:lstStyle/>
        <a:p>
          <a:pPr algn="r"/>
          <a:r>
            <a:rPr lang="ar-SA" sz="2000" b="0" dirty="0">
              <a:cs typeface="HelveticaNeueLT Arabic 55 Roman" panose="020B0604020202020204"/>
            </a:rPr>
            <a:t>المرحلة الأولى</a:t>
          </a:r>
          <a:r>
            <a:rPr lang="ar-MA" sz="2000" b="0" dirty="0">
              <a:cs typeface="HelveticaNeueLT Arabic 55 Roman" panose="020B0604020202020204"/>
            </a:rPr>
            <a:t> </a:t>
          </a:r>
          <a:r>
            <a:rPr lang="ar-SA" sz="2000" b="0" dirty="0">
              <a:cs typeface="HelveticaNeueLT Arabic 55 Roman" panose="020B0604020202020204"/>
            </a:rPr>
            <a:t>: </a:t>
          </a:r>
          <a:r>
            <a:rPr lang="ar-EG" sz="2000" b="0" dirty="0">
              <a:cs typeface="HelveticaNeueLT Arabic 55 Roman" panose="020B0604020202020204"/>
            </a:rPr>
            <a:t>مرحلة تقييم القدرات الحالية للمؤسسات 	وتحديد الأولويات</a:t>
          </a:r>
          <a:endParaRPr lang="en-US" sz="2000" dirty="0">
            <a:cs typeface="HelveticaNeueLT Arabic 55 Roman" panose="020B0604020202020204"/>
          </a:endParaRPr>
        </a:p>
      </dgm:t>
    </dgm:pt>
    <dgm:pt modelId="{D096DB54-DD65-43C1-8689-CDA23F74CC44}" type="parTrans" cxnId="{466BCB24-2B70-4F81-9870-8C0691B83D5C}">
      <dgm:prSet/>
      <dgm:spPr/>
      <dgm:t>
        <a:bodyPr/>
        <a:lstStyle/>
        <a:p>
          <a:endParaRPr lang="en-US"/>
        </a:p>
      </dgm:t>
    </dgm:pt>
    <dgm:pt modelId="{245F43BC-5AC6-42FC-B6A9-5D5948B245B3}" type="sibTrans" cxnId="{466BCB24-2B70-4F81-9870-8C0691B83D5C}">
      <dgm:prSet/>
      <dgm:spPr/>
      <dgm:t>
        <a:bodyPr/>
        <a:lstStyle/>
        <a:p>
          <a:endParaRPr lang="en-US"/>
        </a:p>
      </dgm:t>
    </dgm:pt>
    <dgm:pt modelId="{86ECF349-4048-4B83-90DC-FBFF85BF0A00}">
      <dgm:prSet custT="1"/>
      <dgm:spPr>
        <a:solidFill>
          <a:schemeClr val="bg1">
            <a:lumMod val="85000"/>
          </a:schemeClr>
        </a:solidFill>
      </dgm:spPr>
      <dgm:t>
        <a:bodyPr vert="horz"/>
        <a:lstStyle/>
        <a:p>
          <a:r>
            <a:rPr lang="ar-SA" sz="2000" b="0" dirty="0">
              <a:cs typeface="HelveticaNeueLT Arabic 55 Roman" panose="020B0604020202020204"/>
            </a:rPr>
            <a:t>المرحلة الثانية : </a:t>
          </a:r>
          <a:r>
            <a:rPr lang="ar-EG" sz="2000" b="0" dirty="0">
              <a:cs typeface="HelveticaNeueLT Arabic 55 Roman" panose="020B0604020202020204"/>
            </a:rPr>
            <a:t>مرحلة تنفيذ نشاطات الدعم التقني من قبل برنامج دعم المجتمع المحلي </a:t>
          </a:r>
          <a:endParaRPr lang="en-US" sz="2000" dirty="0">
            <a:cs typeface="HelveticaNeueLT Arabic 55 Roman" panose="020B0604020202020204"/>
          </a:endParaRPr>
        </a:p>
      </dgm:t>
    </dgm:pt>
    <dgm:pt modelId="{17ED9198-A3CC-4C68-84F8-14817CD5E9AE}" type="parTrans" cxnId="{DD076694-9B4F-4DEF-8CA4-B7BB0D75DE90}">
      <dgm:prSet/>
      <dgm:spPr/>
      <dgm:t>
        <a:bodyPr/>
        <a:lstStyle/>
        <a:p>
          <a:endParaRPr lang="en-US"/>
        </a:p>
      </dgm:t>
    </dgm:pt>
    <dgm:pt modelId="{22FB44DF-23CD-4D01-BE74-DA468B54C787}" type="sibTrans" cxnId="{DD076694-9B4F-4DEF-8CA4-B7BB0D75DE90}">
      <dgm:prSet/>
      <dgm:spPr/>
      <dgm:t>
        <a:bodyPr/>
        <a:lstStyle/>
        <a:p>
          <a:endParaRPr lang="en-US"/>
        </a:p>
      </dgm:t>
    </dgm:pt>
    <dgm:pt modelId="{274E49B0-74B2-42FB-B95B-AC7422DFEA84}">
      <dgm:prSet custT="1"/>
      <dgm:spPr>
        <a:solidFill>
          <a:srgbClr val="1D3C6B"/>
        </a:solidFill>
      </dgm:spPr>
      <dgm:t>
        <a:bodyPr vert="horz"/>
        <a:lstStyle/>
        <a:p>
          <a:pPr rtl="1"/>
          <a:r>
            <a:rPr lang="ar-SA" sz="2000" b="0" dirty="0">
              <a:cs typeface="HelveticaNeueLT Arabic 55 Roman" panose="020B0604020202020204"/>
            </a:rPr>
            <a:t>المرحلة الثالثة</a:t>
          </a:r>
          <a:r>
            <a:rPr lang="ar-MA" sz="2000" b="0" dirty="0">
              <a:cs typeface="HelveticaNeueLT Arabic 55 Roman" panose="020B0604020202020204"/>
            </a:rPr>
            <a:t> </a:t>
          </a:r>
          <a:r>
            <a:rPr lang="ar-SA" sz="2000" b="0" dirty="0">
              <a:cs typeface="HelveticaNeueLT Arabic 55 Roman" panose="020B0604020202020204"/>
            </a:rPr>
            <a:t>: </a:t>
          </a:r>
          <a:r>
            <a:rPr lang="ar-EG" sz="2000" b="0" dirty="0">
              <a:cs typeface="HelveticaNeueLT Arabic 55 Roman" panose="020B0604020202020204"/>
            </a:rPr>
            <a:t>مرحلة تطبيق السياسات والإجراءات من قبل المؤسسات من أجل تحقيق التطوير المؤسساتي</a:t>
          </a:r>
          <a:endParaRPr lang="en-US" sz="2000" dirty="0">
            <a:cs typeface="HelveticaNeueLT Arabic 55 Roman" panose="020B0604020202020204"/>
          </a:endParaRPr>
        </a:p>
      </dgm:t>
    </dgm:pt>
    <dgm:pt modelId="{B9661604-B962-447B-B669-E185F523DA05}" type="parTrans" cxnId="{4CFFB5A6-1449-48AB-9C22-6E0BAC544032}">
      <dgm:prSet/>
      <dgm:spPr/>
      <dgm:t>
        <a:bodyPr/>
        <a:lstStyle/>
        <a:p>
          <a:endParaRPr lang="en-US"/>
        </a:p>
      </dgm:t>
    </dgm:pt>
    <dgm:pt modelId="{EF37541C-AC0B-41F8-A12C-1B9AB5942B38}" type="sibTrans" cxnId="{4CFFB5A6-1449-48AB-9C22-6E0BAC544032}">
      <dgm:prSet/>
      <dgm:spPr/>
      <dgm:t>
        <a:bodyPr/>
        <a:lstStyle/>
        <a:p>
          <a:endParaRPr lang="en-US"/>
        </a:p>
      </dgm:t>
    </dgm:pt>
    <dgm:pt modelId="{6C14BE63-4210-4560-AE2B-032FAB865569}" type="pres">
      <dgm:prSet presAssocID="{CC579639-B559-4133-956B-5F120CDA7C67}" presName="diagram" presStyleCnt="0">
        <dgm:presLayoutVars>
          <dgm:dir/>
          <dgm:resizeHandles val="exact"/>
        </dgm:presLayoutVars>
      </dgm:prSet>
      <dgm:spPr/>
    </dgm:pt>
    <dgm:pt modelId="{088B72F5-B2E1-4ECD-A4F6-16C790B4A87A}" type="pres">
      <dgm:prSet presAssocID="{1F788028-3E58-4BCC-880C-E2BE7FF2021F}" presName="arrow" presStyleLbl="node1" presStyleIdx="0" presStyleCnt="3" custAng="5400000" custScaleX="53291" custScaleY="197935" custRadScaleRad="138763" custRadScaleInc="-11409">
        <dgm:presLayoutVars>
          <dgm:bulletEnabled val="1"/>
        </dgm:presLayoutVars>
      </dgm:prSet>
      <dgm:spPr/>
    </dgm:pt>
    <dgm:pt modelId="{1CEC98BE-6E66-4282-ACF9-378E553F4C13}" type="pres">
      <dgm:prSet presAssocID="{86ECF349-4048-4B83-90DC-FBFF85BF0A00}" presName="arrow" presStyleLbl="node1" presStyleIdx="1" presStyleCnt="3" custAng="19800000" custScaleX="56701" custScaleY="195299" custRadScaleRad="60070" custRadScaleInc="-131805">
        <dgm:presLayoutVars>
          <dgm:bulletEnabled val="1"/>
        </dgm:presLayoutVars>
      </dgm:prSet>
      <dgm:spPr/>
    </dgm:pt>
    <dgm:pt modelId="{87A57332-6DE3-4D92-9ED4-9BEE88FF3DEF}" type="pres">
      <dgm:prSet presAssocID="{274E49B0-74B2-42FB-B95B-AC7422DFEA84}" presName="arrow" presStyleLbl="node1" presStyleIdx="2" presStyleCnt="3" custAng="1800000" custFlipVert="1" custFlipHor="1" custScaleX="55507" custScaleY="197433" custRadScaleRad="53572" custRadScaleInc="-16131">
        <dgm:presLayoutVars>
          <dgm:bulletEnabled val="1"/>
        </dgm:presLayoutVars>
      </dgm:prSet>
      <dgm:spPr/>
    </dgm:pt>
  </dgm:ptLst>
  <dgm:cxnLst>
    <dgm:cxn modelId="{5E785E00-037D-4F7A-863D-908E58EFA720}" type="presOf" srcId="{274E49B0-74B2-42FB-B95B-AC7422DFEA84}" destId="{87A57332-6DE3-4D92-9ED4-9BEE88FF3DEF}" srcOrd="0" destOrd="0" presId="urn:microsoft.com/office/officeart/2005/8/layout/arrow5"/>
    <dgm:cxn modelId="{466BCB24-2B70-4F81-9870-8C0691B83D5C}" srcId="{CC579639-B559-4133-956B-5F120CDA7C67}" destId="{1F788028-3E58-4BCC-880C-E2BE7FF2021F}" srcOrd="0" destOrd="0" parTransId="{D096DB54-DD65-43C1-8689-CDA23F74CC44}" sibTransId="{245F43BC-5AC6-42FC-B6A9-5D5948B245B3}"/>
    <dgm:cxn modelId="{A2D06C36-A0E2-4FF7-A2E3-459847E237E8}" type="presOf" srcId="{CC579639-B559-4133-956B-5F120CDA7C67}" destId="{6C14BE63-4210-4560-AE2B-032FAB865569}" srcOrd="0" destOrd="0" presId="urn:microsoft.com/office/officeart/2005/8/layout/arrow5"/>
    <dgm:cxn modelId="{0F5FAF68-0A1C-4A9C-88BA-B48EA8BCEB06}" type="presOf" srcId="{1F788028-3E58-4BCC-880C-E2BE7FF2021F}" destId="{088B72F5-B2E1-4ECD-A4F6-16C790B4A87A}" srcOrd="0" destOrd="0" presId="urn:microsoft.com/office/officeart/2005/8/layout/arrow5"/>
    <dgm:cxn modelId="{DD076694-9B4F-4DEF-8CA4-B7BB0D75DE90}" srcId="{CC579639-B559-4133-956B-5F120CDA7C67}" destId="{86ECF349-4048-4B83-90DC-FBFF85BF0A00}" srcOrd="1" destOrd="0" parTransId="{17ED9198-A3CC-4C68-84F8-14817CD5E9AE}" sibTransId="{22FB44DF-23CD-4D01-BE74-DA468B54C787}"/>
    <dgm:cxn modelId="{4CFFB5A6-1449-48AB-9C22-6E0BAC544032}" srcId="{CC579639-B559-4133-956B-5F120CDA7C67}" destId="{274E49B0-74B2-42FB-B95B-AC7422DFEA84}" srcOrd="2" destOrd="0" parTransId="{B9661604-B962-447B-B669-E185F523DA05}" sibTransId="{EF37541C-AC0B-41F8-A12C-1B9AB5942B38}"/>
    <dgm:cxn modelId="{A54B87CF-8448-4677-8FE9-3D92C4EDE500}" type="presOf" srcId="{86ECF349-4048-4B83-90DC-FBFF85BF0A00}" destId="{1CEC98BE-6E66-4282-ACF9-378E553F4C13}" srcOrd="0" destOrd="0" presId="urn:microsoft.com/office/officeart/2005/8/layout/arrow5"/>
    <dgm:cxn modelId="{B850340A-45BD-42E1-A98F-A0A0EA70BF4F}" type="presParOf" srcId="{6C14BE63-4210-4560-AE2B-032FAB865569}" destId="{088B72F5-B2E1-4ECD-A4F6-16C790B4A87A}" srcOrd="0" destOrd="0" presId="urn:microsoft.com/office/officeart/2005/8/layout/arrow5"/>
    <dgm:cxn modelId="{BE3B17BC-1DAD-4114-81EE-F5B30897AA69}" type="presParOf" srcId="{6C14BE63-4210-4560-AE2B-032FAB865569}" destId="{1CEC98BE-6E66-4282-ACF9-378E553F4C13}" srcOrd="1" destOrd="0" presId="urn:microsoft.com/office/officeart/2005/8/layout/arrow5"/>
    <dgm:cxn modelId="{13A33CF3-A3C4-4791-944D-ABD66142DA3D}" type="presParOf" srcId="{6C14BE63-4210-4560-AE2B-032FAB865569}" destId="{87A57332-6DE3-4D92-9ED4-9BEE88FF3DEF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B72F5-B2E1-4ECD-A4F6-16C790B4A87A}">
      <dsp:nvSpPr>
        <dsp:cNvPr id="0" name=""/>
        <dsp:cNvSpPr/>
      </dsp:nvSpPr>
      <dsp:spPr>
        <a:xfrm rot="5400000">
          <a:off x="4352108" y="-1835513"/>
          <a:ext cx="1357271" cy="5041219"/>
        </a:xfrm>
        <a:prstGeom prst="downArrow">
          <a:avLst>
            <a:gd name="adj1" fmla="val 50000"/>
            <a:gd name="adj2" fmla="val 35000"/>
          </a:avLst>
        </a:prstGeom>
        <a:solidFill>
          <a:srgbClr val="1D3C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42240" tIns="142240" rIns="142240" bIns="14224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0" u="sng" kern="1200" dirty="0">
              <a:cs typeface="HelveticaNeueLT Arabic 55 Roman" panose="020B0604020202020204"/>
            </a:rPr>
            <a:t>المرحلة الأولى</a:t>
          </a:r>
          <a:r>
            <a:rPr lang="ar-MA" sz="2000" b="0" u="sng" kern="1200" dirty="0">
              <a:cs typeface="HelveticaNeueLT Arabic 55 Roman" panose="020B0604020202020204"/>
            </a:rPr>
            <a:t> </a:t>
          </a:r>
          <a:r>
            <a:rPr lang="ar-SA" sz="2000" b="0" kern="1200" dirty="0">
              <a:cs typeface="HelveticaNeueLT Arabic 55 Roman" panose="020B0604020202020204"/>
            </a:rPr>
            <a:t>: </a:t>
          </a:r>
          <a:r>
            <a:rPr lang="ar-EG" sz="2000" b="0" kern="1200" dirty="0">
              <a:cs typeface="HelveticaNeueLT Arabic 55 Roman" panose="020B0604020202020204"/>
            </a:rPr>
            <a:t>مرحلة تقييم القدرات الحالية للمؤسسات 	وتحديد الأولويات</a:t>
          </a:r>
          <a:endParaRPr lang="en-US" sz="2000" kern="1200" dirty="0">
            <a:cs typeface="HelveticaNeueLT Arabic 55 Roman" panose="020B0604020202020204"/>
          </a:endParaRPr>
        </a:p>
      </dsp:txBody>
      <dsp:txXfrm>
        <a:off x="4810187" y="-1716752"/>
        <a:ext cx="678635" cy="4803697"/>
      </dsp:txXfrm>
    </dsp:sp>
    <dsp:sp modelId="{1CEC98BE-6E66-4282-ACF9-378E553F4C13}">
      <dsp:nvSpPr>
        <dsp:cNvPr id="0" name=""/>
        <dsp:cNvSpPr/>
      </dsp:nvSpPr>
      <dsp:spPr>
        <a:xfrm rot="5400000">
          <a:off x="4235979" y="-312984"/>
          <a:ext cx="1444121" cy="4974082"/>
        </a:xfrm>
        <a:prstGeom prst="downArrow">
          <a:avLst>
            <a:gd name="adj1" fmla="val 50000"/>
            <a:gd name="adj2" fmla="val 35000"/>
          </a:avLst>
        </a:prstGeom>
        <a:solidFill>
          <a:srgbClr val="1D3C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0" u="sng" kern="1200" dirty="0">
              <a:cs typeface="HelveticaNeueLT Arabic 55 Roman" panose="020B0604020202020204"/>
            </a:rPr>
            <a:t>المرحلة الثانية </a:t>
          </a:r>
          <a:r>
            <a:rPr lang="ar-SA" sz="2000" b="0" kern="1200" dirty="0">
              <a:cs typeface="HelveticaNeueLT Arabic 55 Roman" panose="020B0604020202020204"/>
            </a:rPr>
            <a:t>: </a:t>
          </a:r>
          <a:r>
            <a:rPr lang="ar-EG" sz="2000" b="0" kern="1200" dirty="0">
              <a:cs typeface="HelveticaNeueLT Arabic 55 Roman" panose="020B0604020202020204"/>
            </a:rPr>
            <a:t>مرحلة تنفيذ نشاطات الدعم التقني من قبل برنامج دعم المجتمع المحلي </a:t>
          </a:r>
          <a:endParaRPr lang="en-US" sz="2000" kern="1200" dirty="0">
            <a:cs typeface="HelveticaNeueLT Arabic 55 Roman" panose="020B0604020202020204"/>
          </a:endParaRPr>
        </a:p>
      </dsp:txBody>
      <dsp:txXfrm rot="-5400000">
        <a:off x="2723720" y="1813026"/>
        <a:ext cx="4721361" cy="722061"/>
      </dsp:txXfrm>
    </dsp:sp>
    <dsp:sp modelId="{87A57332-6DE3-4D92-9ED4-9BEE88FF3DEF}">
      <dsp:nvSpPr>
        <dsp:cNvPr id="0" name=""/>
        <dsp:cNvSpPr/>
      </dsp:nvSpPr>
      <dsp:spPr>
        <a:xfrm rot="16200000" flipH="1" flipV="1">
          <a:off x="4289025" y="1153666"/>
          <a:ext cx="1413711" cy="5028433"/>
        </a:xfrm>
        <a:prstGeom prst="downArrow">
          <a:avLst>
            <a:gd name="adj1" fmla="val 50000"/>
            <a:gd name="adj2" fmla="val 35000"/>
          </a:avLst>
        </a:prstGeom>
        <a:solidFill>
          <a:srgbClr val="1D3C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0" u="sng" kern="1200" dirty="0">
              <a:cs typeface="HelveticaNeueLT Arabic 55 Roman" panose="020B0604020202020204"/>
            </a:rPr>
            <a:t>المرحلة الثالثة</a:t>
          </a:r>
          <a:r>
            <a:rPr lang="ar-MA" sz="2000" b="0" u="sng" kern="1200" dirty="0">
              <a:cs typeface="HelveticaNeueLT Arabic 55 Roman" panose="020B0604020202020204"/>
            </a:rPr>
            <a:t> </a:t>
          </a:r>
          <a:r>
            <a:rPr lang="ar-SA" sz="2000" b="0" kern="1200" dirty="0">
              <a:cs typeface="HelveticaNeueLT Arabic 55 Roman" panose="020B0604020202020204"/>
            </a:rPr>
            <a:t>: </a:t>
          </a:r>
          <a:r>
            <a:rPr lang="ar-EG" sz="2000" b="0" kern="1200" dirty="0">
              <a:cs typeface="HelveticaNeueLT Arabic 55 Roman" panose="020B0604020202020204"/>
            </a:rPr>
            <a:t>مرحلة تطبيق السياسات والإجراءات من قبل المؤسسات من أجل تحقيق التطوير المؤسساتي</a:t>
          </a:r>
          <a:endParaRPr lang="en-US" sz="2000" kern="1200" dirty="0">
            <a:cs typeface="HelveticaNeueLT Arabic 55 Roman" panose="020B0604020202020204"/>
          </a:endParaRPr>
        </a:p>
      </dsp:txBody>
      <dsp:txXfrm rot="5400000">
        <a:off x="2729064" y="3314455"/>
        <a:ext cx="4781034" cy="7068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B72F5-B2E1-4ECD-A4F6-16C790B4A87A}">
      <dsp:nvSpPr>
        <dsp:cNvPr id="0" name=""/>
        <dsp:cNvSpPr/>
      </dsp:nvSpPr>
      <dsp:spPr>
        <a:xfrm rot="5400000">
          <a:off x="4352108" y="-1835513"/>
          <a:ext cx="1357271" cy="5041219"/>
        </a:xfrm>
        <a:prstGeom prst="downArrow">
          <a:avLst>
            <a:gd name="adj1" fmla="val 50000"/>
            <a:gd name="adj2" fmla="val 35000"/>
          </a:avLst>
        </a:prstGeom>
        <a:solidFill>
          <a:srgbClr val="1D3C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42240" tIns="142240" rIns="142240" bIns="14224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0" kern="1200" dirty="0">
              <a:cs typeface="HelveticaNeueLT Arabic 55 Roman" panose="020B0604020202020204"/>
            </a:rPr>
            <a:t>المرحلة الأولى</a:t>
          </a:r>
          <a:r>
            <a:rPr lang="ar-MA" sz="2000" b="0" kern="1200" dirty="0">
              <a:cs typeface="HelveticaNeueLT Arabic 55 Roman" panose="020B0604020202020204"/>
            </a:rPr>
            <a:t> </a:t>
          </a:r>
          <a:r>
            <a:rPr lang="ar-SA" sz="2000" b="0" kern="1200" dirty="0">
              <a:cs typeface="HelveticaNeueLT Arabic 55 Roman" panose="020B0604020202020204"/>
            </a:rPr>
            <a:t>: </a:t>
          </a:r>
          <a:r>
            <a:rPr lang="ar-EG" sz="2000" b="0" kern="1200" dirty="0">
              <a:cs typeface="HelveticaNeueLT Arabic 55 Roman" panose="020B0604020202020204"/>
            </a:rPr>
            <a:t>مرحلة تقييم القدرات الحالية للمؤسسات 	وتحديد الأولويات</a:t>
          </a:r>
          <a:endParaRPr lang="en-US" sz="2000" kern="1200" dirty="0">
            <a:cs typeface="HelveticaNeueLT Arabic 55 Roman" panose="020B0604020202020204"/>
          </a:endParaRPr>
        </a:p>
      </dsp:txBody>
      <dsp:txXfrm>
        <a:off x="4810187" y="-1716752"/>
        <a:ext cx="678635" cy="4803697"/>
      </dsp:txXfrm>
    </dsp:sp>
    <dsp:sp modelId="{1CEC98BE-6E66-4282-ACF9-378E553F4C13}">
      <dsp:nvSpPr>
        <dsp:cNvPr id="0" name=""/>
        <dsp:cNvSpPr/>
      </dsp:nvSpPr>
      <dsp:spPr>
        <a:xfrm rot="5400000">
          <a:off x="4235979" y="-312984"/>
          <a:ext cx="1444121" cy="4974082"/>
        </a:xfrm>
        <a:prstGeom prst="downArrow">
          <a:avLst>
            <a:gd name="adj1" fmla="val 50000"/>
            <a:gd name="adj2" fmla="val 35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0" kern="1200" dirty="0">
              <a:cs typeface="HelveticaNeueLT Arabic 55 Roman" panose="020B0604020202020204"/>
            </a:rPr>
            <a:t>المرحلة الثانية : </a:t>
          </a:r>
          <a:r>
            <a:rPr lang="ar-EG" sz="2000" b="0" kern="1200" dirty="0">
              <a:cs typeface="HelveticaNeueLT Arabic 55 Roman" panose="020B0604020202020204"/>
            </a:rPr>
            <a:t>مرحلة تنفيذ نشاطات الدعم التقني من قبل برنامج دعم المجتمع المحلي </a:t>
          </a:r>
          <a:endParaRPr lang="en-US" sz="2000" kern="1200" dirty="0">
            <a:cs typeface="HelveticaNeueLT Arabic 55 Roman" panose="020B0604020202020204"/>
          </a:endParaRPr>
        </a:p>
      </dsp:txBody>
      <dsp:txXfrm rot="-5400000">
        <a:off x="2723720" y="1813026"/>
        <a:ext cx="4721361" cy="722061"/>
      </dsp:txXfrm>
    </dsp:sp>
    <dsp:sp modelId="{87A57332-6DE3-4D92-9ED4-9BEE88FF3DEF}">
      <dsp:nvSpPr>
        <dsp:cNvPr id="0" name=""/>
        <dsp:cNvSpPr/>
      </dsp:nvSpPr>
      <dsp:spPr>
        <a:xfrm rot="16200000" flipH="1" flipV="1">
          <a:off x="4289025" y="1153666"/>
          <a:ext cx="1413711" cy="5028433"/>
        </a:xfrm>
        <a:prstGeom prst="downArrow">
          <a:avLst>
            <a:gd name="adj1" fmla="val 50000"/>
            <a:gd name="adj2" fmla="val 35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0" kern="1200" dirty="0">
              <a:cs typeface="HelveticaNeueLT Arabic 55 Roman" panose="020B0604020202020204"/>
            </a:rPr>
            <a:t>المرحلة الثالثة</a:t>
          </a:r>
          <a:r>
            <a:rPr lang="ar-MA" sz="2000" b="0" kern="1200" dirty="0">
              <a:cs typeface="HelveticaNeueLT Arabic 55 Roman" panose="020B0604020202020204"/>
            </a:rPr>
            <a:t> </a:t>
          </a:r>
          <a:r>
            <a:rPr lang="ar-SA" sz="2000" b="0" kern="1200" dirty="0">
              <a:cs typeface="HelveticaNeueLT Arabic 55 Roman" panose="020B0604020202020204"/>
            </a:rPr>
            <a:t>: </a:t>
          </a:r>
          <a:r>
            <a:rPr lang="ar-EG" sz="2000" b="0" kern="1200" dirty="0">
              <a:cs typeface="HelveticaNeueLT Arabic 55 Roman" panose="020B0604020202020204"/>
            </a:rPr>
            <a:t>مرحلة تطبيق السياسات والإجراءات من قبل المؤسسات من أجل تحقيق التطوير المؤسساتي</a:t>
          </a:r>
          <a:endParaRPr lang="en-US" sz="2000" kern="1200" dirty="0">
            <a:cs typeface="HelveticaNeueLT Arabic 55 Roman" panose="020B0604020202020204"/>
          </a:endParaRPr>
        </a:p>
      </dsp:txBody>
      <dsp:txXfrm rot="5400000">
        <a:off x="2729064" y="3314455"/>
        <a:ext cx="4781034" cy="7068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B72F5-B2E1-4ECD-A4F6-16C790B4A87A}">
      <dsp:nvSpPr>
        <dsp:cNvPr id="0" name=""/>
        <dsp:cNvSpPr/>
      </dsp:nvSpPr>
      <dsp:spPr>
        <a:xfrm rot="5400000">
          <a:off x="4352108" y="-1835513"/>
          <a:ext cx="1357271" cy="5041219"/>
        </a:xfrm>
        <a:prstGeom prst="downArrow">
          <a:avLst>
            <a:gd name="adj1" fmla="val 50000"/>
            <a:gd name="adj2" fmla="val 35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42240" tIns="142240" rIns="142240" bIns="14224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0" kern="1200" dirty="0">
              <a:cs typeface="HelveticaNeueLT Arabic 55 Roman" panose="020B0604020202020204"/>
            </a:rPr>
            <a:t>المرحلة الأولى</a:t>
          </a:r>
          <a:r>
            <a:rPr lang="ar-MA" sz="2000" b="0" kern="1200" dirty="0">
              <a:cs typeface="HelveticaNeueLT Arabic 55 Roman" panose="020B0604020202020204"/>
            </a:rPr>
            <a:t> </a:t>
          </a:r>
          <a:r>
            <a:rPr lang="ar-SA" sz="2000" b="0" kern="1200" dirty="0">
              <a:cs typeface="HelveticaNeueLT Arabic 55 Roman" panose="020B0604020202020204"/>
            </a:rPr>
            <a:t>: </a:t>
          </a:r>
          <a:r>
            <a:rPr lang="ar-EG" sz="2000" b="0" kern="1200" dirty="0">
              <a:cs typeface="HelveticaNeueLT Arabic 55 Roman" panose="020B0604020202020204"/>
            </a:rPr>
            <a:t>مرحلة تقييم القدرات الحالية للمؤسسات 	وتحديد الأولويات</a:t>
          </a:r>
          <a:endParaRPr lang="en-US" sz="2000" kern="1200" dirty="0">
            <a:cs typeface="HelveticaNeueLT Arabic 55 Roman" panose="020B0604020202020204"/>
          </a:endParaRPr>
        </a:p>
      </dsp:txBody>
      <dsp:txXfrm>
        <a:off x="4810187" y="-1716752"/>
        <a:ext cx="678635" cy="4803697"/>
      </dsp:txXfrm>
    </dsp:sp>
    <dsp:sp modelId="{1CEC98BE-6E66-4282-ACF9-378E553F4C13}">
      <dsp:nvSpPr>
        <dsp:cNvPr id="0" name=""/>
        <dsp:cNvSpPr/>
      </dsp:nvSpPr>
      <dsp:spPr>
        <a:xfrm rot="5400000">
          <a:off x="4235979" y="-312984"/>
          <a:ext cx="1444121" cy="4974082"/>
        </a:xfrm>
        <a:prstGeom prst="downArrow">
          <a:avLst>
            <a:gd name="adj1" fmla="val 50000"/>
            <a:gd name="adj2" fmla="val 35000"/>
          </a:avLst>
        </a:prstGeom>
        <a:solidFill>
          <a:srgbClr val="1D3C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0" kern="1200" dirty="0">
              <a:cs typeface="HelveticaNeueLT Arabic 55 Roman" panose="020B0604020202020204"/>
            </a:rPr>
            <a:t>المرحلة الثانية : </a:t>
          </a:r>
          <a:r>
            <a:rPr lang="ar-EG" sz="2000" b="0" kern="1200" dirty="0">
              <a:cs typeface="HelveticaNeueLT Arabic 55 Roman" panose="020B0604020202020204"/>
            </a:rPr>
            <a:t>مرحلة تنفيذ نشاطات الدعم التقني من قبل برنامج دعم المجتمع المحلي </a:t>
          </a:r>
          <a:endParaRPr lang="en-US" sz="2000" kern="1200" dirty="0">
            <a:cs typeface="HelveticaNeueLT Arabic 55 Roman" panose="020B0604020202020204"/>
          </a:endParaRPr>
        </a:p>
      </dsp:txBody>
      <dsp:txXfrm rot="-5400000">
        <a:off x="2723720" y="1813026"/>
        <a:ext cx="4721361" cy="722061"/>
      </dsp:txXfrm>
    </dsp:sp>
    <dsp:sp modelId="{87A57332-6DE3-4D92-9ED4-9BEE88FF3DEF}">
      <dsp:nvSpPr>
        <dsp:cNvPr id="0" name=""/>
        <dsp:cNvSpPr/>
      </dsp:nvSpPr>
      <dsp:spPr>
        <a:xfrm rot="16200000" flipH="1" flipV="1">
          <a:off x="4289025" y="1153666"/>
          <a:ext cx="1413711" cy="5028433"/>
        </a:xfrm>
        <a:prstGeom prst="downArrow">
          <a:avLst>
            <a:gd name="adj1" fmla="val 50000"/>
            <a:gd name="adj2" fmla="val 35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0" kern="1200" dirty="0">
              <a:cs typeface="HelveticaNeueLT Arabic 55 Roman" panose="020B0604020202020204"/>
            </a:rPr>
            <a:t>المرحلة الثالثة</a:t>
          </a:r>
          <a:r>
            <a:rPr lang="ar-MA" sz="2000" b="0" kern="1200" dirty="0">
              <a:cs typeface="HelveticaNeueLT Arabic 55 Roman" panose="020B0604020202020204"/>
            </a:rPr>
            <a:t> </a:t>
          </a:r>
          <a:r>
            <a:rPr lang="ar-SA" sz="2000" b="0" kern="1200" dirty="0">
              <a:cs typeface="HelveticaNeueLT Arabic 55 Roman" panose="020B0604020202020204"/>
            </a:rPr>
            <a:t>: </a:t>
          </a:r>
          <a:r>
            <a:rPr lang="ar-EG" sz="2000" b="0" kern="1200" dirty="0">
              <a:cs typeface="HelveticaNeueLT Arabic 55 Roman" panose="020B0604020202020204"/>
            </a:rPr>
            <a:t>مرحلة تطبيق السياسات والإجراءات من قبل المؤسسات من أجل تحقيق التطوير المؤسساتي</a:t>
          </a:r>
          <a:endParaRPr lang="en-US" sz="2000" kern="1200" dirty="0">
            <a:cs typeface="HelveticaNeueLT Arabic 55 Roman" panose="020B0604020202020204"/>
          </a:endParaRPr>
        </a:p>
      </dsp:txBody>
      <dsp:txXfrm rot="5400000">
        <a:off x="2729064" y="3314455"/>
        <a:ext cx="4781034" cy="7068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8B72F5-B2E1-4ECD-A4F6-16C790B4A87A}">
      <dsp:nvSpPr>
        <dsp:cNvPr id="0" name=""/>
        <dsp:cNvSpPr/>
      </dsp:nvSpPr>
      <dsp:spPr>
        <a:xfrm rot="5400000">
          <a:off x="4352108" y="-1835513"/>
          <a:ext cx="1357271" cy="5041219"/>
        </a:xfrm>
        <a:prstGeom prst="downArrow">
          <a:avLst>
            <a:gd name="adj1" fmla="val 50000"/>
            <a:gd name="adj2" fmla="val 35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270" wrap="square" lIns="142240" tIns="142240" rIns="142240" bIns="14224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0" kern="1200" dirty="0">
              <a:cs typeface="HelveticaNeueLT Arabic 55 Roman" panose="020B0604020202020204"/>
            </a:rPr>
            <a:t>المرحلة الأولى</a:t>
          </a:r>
          <a:r>
            <a:rPr lang="ar-MA" sz="2000" b="0" kern="1200" dirty="0">
              <a:cs typeface="HelveticaNeueLT Arabic 55 Roman" panose="020B0604020202020204"/>
            </a:rPr>
            <a:t> </a:t>
          </a:r>
          <a:r>
            <a:rPr lang="ar-SA" sz="2000" b="0" kern="1200" dirty="0">
              <a:cs typeface="HelveticaNeueLT Arabic 55 Roman" panose="020B0604020202020204"/>
            </a:rPr>
            <a:t>: </a:t>
          </a:r>
          <a:r>
            <a:rPr lang="ar-EG" sz="2000" b="0" kern="1200" dirty="0">
              <a:cs typeface="HelveticaNeueLT Arabic 55 Roman" panose="020B0604020202020204"/>
            </a:rPr>
            <a:t>مرحلة تقييم القدرات الحالية للمؤسسات 	وتحديد الأولويات</a:t>
          </a:r>
          <a:endParaRPr lang="en-US" sz="2000" kern="1200" dirty="0">
            <a:cs typeface="HelveticaNeueLT Arabic 55 Roman" panose="020B0604020202020204"/>
          </a:endParaRPr>
        </a:p>
      </dsp:txBody>
      <dsp:txXfrm>
        <a:off x="4810187" y="-1716752"/>
        <a:ext cx="678635" cy="4803697"/>
      </dsp:txXfrm>
    </dsp:sp>
    <dsp:sp modelId="{1CEC98BE-6E66-4282-ACF9-378E553F4C13}">
      <dsp:nvSpPr>
        <dsp:cNvPr id="0" name=""/>
        <dsp:cNvSpPr/>
      </dsp:nvSpPr>
      <dsp:spPr>
        <a:xfrm rot="5400000">
          <a:off x="4235979" y="-312984"/>
          <a:ext cx="1444121" cy="4974082"/>
        </a:xfrm>
        <a:prstGeom prst="downArrow">
          <a:avLst>
            <a:gd name="adj1" fmla="val 50000"/>
            <a:gd name="adj2" fmla="val 35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0" kern="1200" dirty="0">
              <a:cs typeface="HelveticaNeueLT Arabic 55 Roman" panose="020B0604020202020204"/>
            </a:rPr>
            <a:t>المرحلة الثانية : </a:t>
          </a:r>
          <a:r>
            <a:rPr lang="ar-EG" sz="2000" b="0" kern="1200" dirty="0">
              <a:cs typeface="HelveticaNeueLT Arabic 55 Roman" panose="020B0604020202020204"/>
            </a:rPr>
            <a:t>مرحلة تنفيذ نشاطات الدعم التقني من قبل برنامج دعم المجتمع المحلي </a:t>
          </a:r>
          <a:endParaRPr lang="en-US" sz="2000" kern="1200" dirty="0">
            <a:cs typeface="HelveticaNeueLT Arabic 55 Roman" panose="020B0604020202020204"/>
          </a:endParaRPr>
        </a:p>
      </dsp:txBody>
      <dsp:txXfrm rot="-5400000">
        <a:off x="2723720" y="1813026"/>
        <a:ext cx="4721361" cy="722061"/>
      </dsp:txXfrm>
    </dsp:sp>
    <dsp:sp modelId="{87A57332-6DE3-4D92-9ED4-9BEE88FF3DEF}">
      <dsp:nvSpPr>
        <dsp:cNvPr id="0" name=""/>
        <dsp:cNvSpPr/>
      </dsp:nvSpPr>
      <dsp:spPr>
        <a:xfrm rot="16200000" flipH="1" flipV="1">
          <a:off x="4289025" y="1153666"/>
          <a:ext cx="1413711" cy="5028433"/>
        </a:xfrm>
        <a:prstGeom prst="downArrow">
          <a:avLst>
            <a:gd name="adj1" fmla="val 50000"/>
            <a:gd name="adj2" fmla="val 35000"/>
          </a:avLst>
        </a:prstGeom>
        <a:solidFill>
          <a:srgbClr val="1D3C6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b="0" kern="1200" dirty="0">
              <a:cs typeface="HelveticaNeueLT Arabic 55 Roman" panose="020B0604020202020204"/>
            </a:rPr>
            <a:t>المرحلة الثالثة</a:t>
          </a:r>
          <a:r>
            <a:rPr lang="ar-MA" sz="2000" b="0" kern="1200" dirty="0">
              <a:cs typeface="HelveticaNeueLT Arabic 55 Roman" panose="020B0604020202020204"/>
            </a:rPr>
            <a:t> </a:t>
          </a:r>
          <a:r>
            <a:rPr lang="ar-SA" sz="2000" b="0" kern="1200" dirty="0">
              <a:cs typeface="HelveticaNeueLT Arabic 55 Roman" panose="020B0604020202020204"/>
            </a:rPr>
            <a:t>: </a:t>
          </a:r>
          <a:r>
            <a:rPr lang="ar-EG" sz="2000" b="0" kern="1200" dirty="0">
              <a:cs typeface="HelveticaNeueLT Arabic 55 Roman" panose="020B0604020202020204"/>
            </a:rPr>
            <a:t>مرحلة تطبيق السياسات والإجراءات من قبل المؤسسات من أجل تحقيق التطوير المؤسساتي</a:t>
          </a:r>
          <a:endParaRPr lang="en-US" sz="2000" kern="1200" dirty="0">
            <a:cs typeface="HelveticaNeueLT Arabic 55 Roman" panose="020B0604020202020204"/>
          </a:endParaRPr>
        </a:p>
      </dsp:txBody>
      <dsp:txXfrm rot="5400000">
        <a:off x="2729064" y="3314455"/>
        <a:ext cx="4781034" cy="7068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B6192FA-7490-4A9B-9D89-8DA7CF0DD292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AE134E4-7D92-4011-A780-1FD7DD6E9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082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Enabling Environment and Regulations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 Private Partnerships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 Sustainable Network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بيانات وآليات تسعير شفّافة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بيئة قانونية مشجّعة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شراكه بين القطاع العام والخاص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ar-L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بناء شبكات مستدامة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6B737-0754-49E7-BA65-33407C1E5D3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503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buClr>
                <a:srgbClr val="002060"/>
              </a:buClr>
            </a:pPr>
            <a:r>
              <a:rPr lang="ar-LB" sz="2400" dirty="0">
                <a:latin typeface="Helvetica" pitchFamily="2" charset="0"/>
                <a:ea typeface="GE SS Two Medium" panose="020A0503020102020204" pitchFamily="18" charset="-78"/>
                <a:cs typeface="+mj-cs"/>
              </a:rPr>
              <a:t>يمتد برنامج دعم المجتمع المحلّي في لبنان </a:t>
            </a:r>
            <a:r>
              <a:rPr lang="en-US" sz="2400" dirty="0">
                <a:latin typeface="Helvetica" pitchFamily="2" charset="0"/>
                <a:ea typeface="GE SS Two Medium" panose="020A0503020102020204" pitchFamily="18" charset="-78"/>
                <a:cs typeface="+mj-cs"/>
              </a:rPr>
              <a:t> </a:t>
            </a:r>
            <a:r>
              <a:rPr lang="en-US" sz="1800" dirty="0">
                <a:latin typeface="Helvetica" pitchFamily="2" charset="0"/>
                <a:ea typeface="GE SS Two Medium" panose="020A0503020102020204" pitchFamily="18" charset="-78"/>
                <a:cs typeface="+mj-cs"/>
              </a:rPr>
              <a:t>(CSP) </a:t>
            </a:r>
            <a:r>
              <a:rPr lang="ar-LB" sz="2400" dirty="0">
                <a:latin typeface="Helvetica" pitchFamily="2" charset="0"/>
                <a:ea typeface="GE SS Two Medium" panose="020A0503020102020204" pitchFamily="18" charset="-78"/>
                <a:cs typeface="+mj-cs"/>
              </a:rPr>
              <a:t>المموّل من الوكالة الأميركية للتنمية الدوليّة  </a:t>
            </a:r>
            <a:r>
              <a:rPr lang="ar-LB" sz="1800" dirty="0">
                <a:latin typeface="Helvetica" pitchFamily="2" charset="0"/>
                <a:ea typeface="GE SS Two Medium" panose="020A0503020102020204" pitchFamily="18" charset="-78"/>
                <a:cs typeface="+mj-cs"/>
              </a:rPr>
              <a:t> </a:t>
            </a:r>
            <a:r>
              <a:rPr lang="en-US" sz="1800" dirty="0">
                <a:latin typeface="Helvetica" pitchFamily="2" charset="0"/>
                <a:ea typeface="GE SS Two Medium" panose="020A0503020102020204" pitchFamily="18" charset="-78"/>
                <a:cs typeface="+mj-cs"/>
              </a:rPr>
              <a:t>   </a:t>
            </a:r>
            <a:r>
              <a:rPr lang="ar-LB" sz="1800" dirty="0">
                <a:latin typeface="Helvetica" pitchFamily="2" charset="0"/>
                <a:ea typeface="GE SS Two Medium" panose="020A0503020102020204" pitchFamily="18" charset="-78"/>
                <a:cs typeface="+mj-cs"/>
              </a:rPr>
              <a:t>   </a:t>
            </a:r>
            <a:r>
              <a:rPr lang="en-US" sz="1800" dirty="0">
                <a:latin typeface="Helvetica" pitchFamily="2" charset="0"/>
                <a:ea typeface="GE SS Two Medium" panose="020A0503020102020204" pitchFamily="18" charset="-78"/>
                <a:cs typeface="+mj-cs"/>
              </a:rPr>
              <a:t>(USAID)</a:t>
            </a:r>
            <a:r>
              <a:rPr lang="ar-LB" sz="1800" dirty="0">
                <a:latin typeface="Helvetica" pitchFamily="2" charset="0"/>
                <a:ea typeface="GE SS Two Medium" panose="020A0503020102020204" pitchFamily="18" charset="-78"/>
                <a:cs typeface="+mj-cs"/>
              </a:rPr>
              <a:t> </a:t>
            </a:r>
            <a:r>
              <a:rPr lang="ar-LB" sz="2400" dirty="0">
                <a:latin typeface="Helvetica" pitchFamily="2" charset="0"/>
                <a:ea typeface="GE SS Two Medium" panose="020A0503020102020204" pitchFamily="18" charset="-78"/>
                <a:cs typeface="+mj-cs"/>
              </a:rPr>
              <a:t>على مدى </a:t>
            </a:r>
            <a:r>
              <a:rPr lang="ar-LB" sz="2400" b="1" dirty="0">
                <a:latin typeface="Helvetica" pitchFamily="2" charset="0"/>
                <a:ea typeface="GE SS Two Medium" panose="020A0503020102020204" pitchFamily="18" charset="-78"/>
                <a:cs typeface="+mj-cs"/>
              </a:rPr>
              <a:t>سبع سنوات </a:t>
            </a:r>
            <a:r>
              <a:rPr lang="ar-LB" sz="2400" dirty="0">
                <a:latin typeface="Helvetica" pitchFamily="2" charset="0"/>
                <a:ea typeface="GE SS Two Medium" panose="020A0503020102020204" pitchFamily="18" charset="-78"/>
                <a:cs typeface="+mj-cs"/>
              </a:rPr>
              <a:t>بموازنة قيمتها 80 مليون دولار أميركي</a:t>
            </a:r>
          </a:p>
          <a:p>
            <a:pPr algn="r" rtl="1">
              <a:buClr>
                <a:srgbClr val="002060"/>
              </a:buClr>
            </a:pPr>
            <a:endParaRPr lang="ar-LB" sz="2400" dirty="0">
              <a:latin typeface="Helvetica" pitchFamily="2" charset="0"/>
              <a:ea typeface="GE SS Two Medium" panose="020A0503020102020204" pitchFamily="18" charset="-78"/>
              <a:cs typeface="+mj-cs"/>
            </a:endParaRPr>
          </a:p>
          <a:p>
            <a:pPr algn="r" rtl="1">
              <a:buClr>
                <a:srgbClr val="002060"/>
              </a:buClr>
            </a:pPr>
            <a:r>
              <a:rPr lang="ar-LB" sz="2400" dirty="0">
                <a:latin typeface="Helvetica" pitchFamily="2" charset="0"/>
                <a:ea typeface="GE SS Two Medium" panose="020A0503020102020204" pitchFamily="18" charset="-78"/>
                <a:cs typeface="+mj-cs"/>
              </a:rPr>
              <a:t>يقدم مجموعة واسعة من المبادرات لدعم المجتمعات المحلية الأكثر حرماناً وذلك:</a:t>
            </a:r>
          </a:p>
          <a:p>
            <a:pPr marL="1600200" lvl="2" indent="-457200" algn="r" rtl="1">
              <a:buClr>
                <a:srgbClr val="002060"/>
              </a:buClr>
            </a:pPr>
            <a:r>
              <a:rPr lang="ar-LB" sz="2200" dirty="0">
                <a:latin typeface="Helvetica" pitchFamily="2" charset="0"/>
                <a:ea typeface="GE SS Two Medium" panose="020A0503020102020204" pitchFamily="18" charset="-78"/>
                <a:cs typeface="+mj-cs"/>
              </a:rPr>
              <a:t>لتحسين الخدمات الأساسية </a:t>
            </a:r>
          </a:p>
          <a:p>
            <a:pPr marL="1600200" lvl="2" indent="-457200" algn="r" rtl="1">
              <a:buClr>
                <a:srgbClr val="002060"/>
              </a:buClr>
            </a:pPr>
            <a:r>
              <a:rPr lang="ar-LB" sz="2200" dirty="0">
                <a:latin typeface="Helvetica" pitchFamily="2" charset="0"/>
                <a:ea typeface="GE SS Two Medium" panose="020A0503020102020204" pitchFamily="18" charset="-78"/>
                <a:cs typeface="+mj-cs"/>
              </a:rPr>
              <a:t>ولتعزيز الفرص الإقتصادية</a:t>
            </a:r>
          </a:p>
          <a:p>
            <a:pPr algn="r" rtl="1">
              <a:buClr>
                <a:srgbClr val="002060"/>
              </a:buClr>
            </a:pPr>
            <a:endParaRPr lang="ar-LB" sz="2400" dirty="0">
              <a:latin typeface="Helvetica" pitchFamily="2" charset="0"/>
              <a:ea typeface="GE SS Two Medium" panose="020A0503020102020204" pitchFamily="18" charset="-78"/>
              <a:cs typeface="+mj-cs"/>
            </a:endParaRPr>
          </a:p>
          <a:p>
            <a:pPr algn="r" rtl="1">
              <a:buClr>
                <a:srgbClr val="002060"/>
              </a:buClr>
            </a:pPr>
            <a:r>
              <a:rPr lang="ar-LB" sz="2400" dirty="0">
                <a:latin typeface="Helvetica" pitchFamily="2" charset="0"/>
                <a:ea typeface="GE SS Two Medium" panose="020A0503020102020204" pitchFamily="18" charset="-78"/>
                <a:cs typeface="+mj-cs"/>
              </a:rPr>
              <a:t>مناطق عمل البرنامج: </a:t>
            </a:r>
          </a:p>
          <a:p>
            <a:pPr lvl="2" algn="r" rtl="1">
              <a:buClr>
                <a:srgbClr val="002060"/>
              </a:buClr>
            </a:pPr>
            <a:r>
              <a:rPr lang="ar-LB" sz="2400" dirty="0">
                <a:latin typeface="Helvetica" pitchFamily="2" charset="0"/>
                <a:ea typeface="GE SS Two Medium" panose="020A0503020102020204" pitchFamily="18" charset="-78"/>
                <a:cs typeface="+mj-cs"/>
              </a:rPr>
              <a:t>الشمال والجنوب والبقاع </a:t>
            </a:r>
          </a:p>
          <a:p>
            <a:pPr lvl="2" algn="r" rtl="1">
              <a:buClr>
                <a:srgbClr val="002060"/>
              </a:buClr>
            </a:pPr>
            <a:r>
              <a:rPr lang="ar-LB" sz="2400" dirty="0">
                <a:latin typeface="Helvetica" pitchFamily="2" charset="0"/>
                <a:ea typeface="GE SS Two Medium" panose="020A0503020102020204" pitchFamily="18" charset="-78"/>
                <a:cs typeface="+mj-cs"/>
              </a:rPr>
              <a:t>مع احتمال التوسع الى مناطق أخرى وفقاً للحاجات والأولويات</a:t>
            </a:r>
            <a:endParaRPr lang="en-US" sz="2400" dirty="0">
              <a:latin typeface="Helvetica" pitchFamily="2" charset="0"/>
              <a:ea typeface="GE SS Two Medium" panose="020A0503020102020204" pitchFamily="18" charset="-78"/>
              <a:cs typeface="+mj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6B737-0754-49E7-BA65-33407C1E5D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6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0969">
              <a:defRPr/>
            </a:pPr>
            <a:fld id="{55B835D5-4E7C-4385-A300-928FECB3B0D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50969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25142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0969">
              <a:defRPr/>
            </a:pPr>
            <a:fld id="{55B835D5-4E7C-4385-A300-928FECB3B0D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50969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6805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9E4C5-96B4-C84A-92C1-35FFF26EB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A72068-D70E-C846-AD99-43A798761E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07092-7FFD-B74D-BD9B-44F121121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8639-F21A-F64B-BB55-F9422C620CBF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63A092-7EE2-8045-84A7-7E402F0FD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10C052-FD89-1548-97E2-4321D17DC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61E0-D405-9644-872B-1D07B3DE0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746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8DE48-AB93-7C44-8D4D-008C64CF8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115F92-D69B-544F-B5D9-695B05D7CC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BB1BC-D24F-3C4B-8151-1104E29EC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C8004-1DDF-3446-B8AB-6C0DA9DFD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8639-F21A-F64B-BB55-F9422C620CBF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7DD27-3646-CA44-BDED-2283021FC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DB4A6-9489-6049-920C-DA9AE983E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61E0-D405-9644-872B-1D07B3DE0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442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ADBF6-FFA8-2D4F-9D44-380C0DB12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4B0B-39A2-2342-AF14-59570B9982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777B9-6A55-8149-8DE4-5AA2D75A7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8639-F21A-F64B-BB55-F9422C620CBF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3A069-FA47-9949-95B2-CBCDAFCEA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F359B-E2E4-C042-A888-027A520DA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61E0-D405-9644-872B-1D07B3DE0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38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ED9CCD-16C7-574F-97C6-7425EF2A9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5548D5-E68C-D34F-BFB3-44F520AC7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59B78-75AD-2843-A849-1D98CC42E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8639-F21A-F64B-BB55-F9422C620CBF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1B89E-81C3-924B-B19F-44FE693BE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6572A-FB9E-CB45-8BA7-8757A9071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61E0-D405-9644-872B-1D07B3DE0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AB01C8-57ED-2B40-9464-333DD34E8F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33F0A4-D107-2A49-8570-4E17974FE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758" y="365125"/>
            <a:ext cx="7936042" cy="1325563"/>
          </a:xfrm>
        </p:spPr>
        <p:txBody>
          <a:bodyPr>
            <a:normAutofit/>
          </a:bodyPr>
          <a:lstStyle>
            <a:lvl1pPr algn="ctr">
              <a:defRPr sz="2800"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A33E3-9DC7-AB47-84D4-BCEE6AA81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68249"/>
            <a:ext cx="10515600" cy="3508714"/>
          </a:xfrm>
        </p:spPr>
        <p:txBody>
          <a:bodyPr/>
          <a:lstStyle>
            <a:lvl1pPr>
              <a:defRPr sz="2200" b="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296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1FBEF6-3A7E-1D46-AB0F-51D757D637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A33E3-9DC7-AB47-84D4-BCEE6AA81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68249"/>
            <a:ext cx="10515600" cy="3508714"/>
          </a:xfrm>
        </p:spPr>
        <p:txBody>
          <a:bodyPr/>
          <a:lstStyle>
            <a:lvl1pPr>
              <a:defRPr sz="22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98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C2ED8-81A4-9544-A01D-C3252BBDB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4C441B-B784-AD4C-A15F-5043F2A78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21EA2-F41B-5743-A492-656912438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8639-F21A-F64B-BB55-F9422C620CBF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1BA6A-ECCC-D440-8AD0-85589B507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7B50C-90E1-7C4B-A931-20B9A2795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61E0-D405-9644-872B-1D07B3DE0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897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D2D9E-92A4-1748-A792-56C88CCA3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403C5-2310-6C41-B1C6-39BF0010AB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71315C-5078-9649-A60F-74336A5818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4A4291-87AB-A14B-AD4E-79BE55A0E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8639-F21A-F64B-BB55-F9422C620CBF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62A9B-90F0-CA40-BFA6-AF9EB6165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5BED5-0718-D440-80B9-17A695352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61E0-D405-9644-872B-1D07B3DE0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13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54608-C76C-994B-A220-79DB9CB8D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5D58B-B18C-1C47-8DE5-F56854BFC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B32EE5-D108-5C4F-AE48-1CAF148F1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40332-C12E-A04D-9D77-588E46051B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3F83F3-E570-4340-854A-A86FF0E1C9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B44D64-E3C5-8C47-A519-3F5789EB5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8639-F21A-F64B-BB55-F9422C620CBF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4CCAB2-9F42-294D-98E4-75C1DFC0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BCDD50-20B8-A746-8707-F1245FB74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61E0-D405-9644-872B-1D07B3DE0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817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D2AC8-8122-884C-957E-09065B2FB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917D3D-5A6A-0944-B978-22A80BE11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8639-F21A-F64B-BB55-F9422C620CBF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1FAFDA-FCAD-BF45-96F5-0371BC94F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CA5008-A3F4-CA47-AA20-3774FC316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61E0-D405-9644-872B-1D07B3DE0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0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28BEA0-5C76-7A4D-8644-E1D9F347A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8639-F21A-F64B-BB55-F9422C620CBF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CD0A0C-BE13-5C48-A4EB-10D8A4952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EAF3A-A6A5-3449-9D10-9BCE6346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61E0-D405-9644-872B-1D07B3DE0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062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9DFFC-578D-F24F-A262-75AF03ED7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A6513-810E-4345-89EE-29458320C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2CC14-81F1-0343-B2EE-6BD79194A7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891819-D01C-F747-8259-555093C60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18639-F21A-F64B-BB55-F9422C620CBF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CB3C49-80D2-9E4E-B1DB-B5D125CF4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FBB8E7-558A-3C41-8789-4FDABC6E3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A61E0-D405-9644-872B-1D07B3DE0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6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5BEA03-7A46-0248-B1EB-DD33997C2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88DA50-2FF1-9B40-B9FA-98866CC22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5B4E9-07D0-8F4D-AD7C-D14710CC40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18639-F21A-F64B-BB55-F9422C620CBF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849CB-21D6-F54B-BE32-04F5F8DF5D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2A0A8-1D5C-DA4B-908B-F7C7EDCFB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A61E0-D405-9644-872B-1D07B3DE0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44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43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44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43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7.svg"/><Relationship Id="rId7" Type="http://schemas.openxmlformats.org/officeDocument/2006/relationships/image" Target="../media/image49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5.svg"/><Relationship Id="rId10" Type="http://schemas.openxmlformats.org/officeDocument/2006/relationships/image" Target="../media/image58.JPG"/><Relationship Id="rId4" Type="http://schemas.openxmlformats.org/officeDocument/2006/relationships/image" Target="../media/image54.png"/><Relationship Id="rId9" Type="http://schemas.openxmlformats.org/officeDocument/2006/relationships/image" Target="../media/image5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svg"/><Relationship Id="rId7" Type="http://schemas.openxmlformats.org/officeDocument/2006/relationships/image" Target="../media/image5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5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47.svg"/><Relationship Id="rId7" Type="http://schemas.openxmlformats.org/officeDocument/2006/relationships/image" Target="../media/image6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4.jpg"/><Relationship Id="rId9" Type="http://schemas.openxmlformats.org/officeDocument/2006/relationships/image" Target="../media/image6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47.svg"/><Relationship Id="rId7" Type="http://schemas.openxmlformats.org/officeDocument/2006/relationships/image" Target="../media/image6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8.jpg"/><Relationship Id="rId9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47.svg"/><Relationship Id="rId7" Type="http://schemas.openxmlformats.org/officeDocument/2006/relationships/image" Target="../media/image6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9.jpg"/><Relationship Id="rId9" Type="http://schemas.openxmlformats.org/officeDocument/2006/relationships/image" Target="../media/image6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44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43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1.svg"/><Relationship Id="rId7" Type="http://schemas.openxmlformats.org/officeDocument/2006/relationships/image" Target="../media/image74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7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svg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44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43.sv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7" Type="http://schemas.openxmlformats.org/officeDocument/2006/relationships/image" Target="../media/image84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sv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7" Type="http://schemas.openxmlformats.org/officeDocument/2006/relationships/image" Target="../media/image98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svg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2.svg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splebanon.org/" TargetMode="External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14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11" Type="http://schemas.openxmlformats.org/officeDocument/2006/relationships/image" Target="../media/image7.png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../media/image20.svg"/><Relationship Id="rId4" Type="http://schemas.openxmlformats.org/officeDocument/2006/relationships/image" Target="../media/image11.svg"/><Relationship Id="rId9" Type="http://schemas.openxmlformats.org/officeDocument/2006/relationships/image" Target="../media/image19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082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E64383D-67C0-457C-B4C1-2FF8B1949875}"/>
              </a:ext>
            </a:extLst>
          </p:cNvPr>
          <p:cNvSpPr/>
          <p:nvPr/>
        </p:nvSpPr>
        <p:spPr>
          <a:xfrm>
            <a:off x="0" y="5974635"/>
            <a:ext cx="12192000" cy="883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92F629-5BA2-A671-2350-FCEDAD3B61A3}"/>
              </a:ext>
            </a:extLst>
          </p:cNvPr>
          <p:cNvSpPr/>
          <p:nvPr/>
        </p:nvSpPr>
        <p:spPr>
          <a:xfrm>
            <a:off x="7498405" y="-18830"/>
            <a:ext cx="4693595" cy="6876830"/>
          </a:xfrm>
          <a:prstGeom prst="rect">
            <a:avLst/>
          </a:prstGeom>
          <a:solidFill>
            <a:srgbClr val="022E6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BA9472-F0EB-4876-A17A-6666871539E8}"/>
              </a:ext>
            </a:extLst>
          </p:cNvPr>
          <p:cNvSpPr txBox="1"/>
          <p:nvPr/>
        </p:nvSpPr>
        <p:spPr>
          <a:xfrm>
            <a:off x="-2718308" y="1596548"/>
            <a:ext cx="98611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ctr">
              <a:spcAft>
                <a:spcPts val="800"/>
              </a:spcAft>
              <a:buClr>
                <a:srgbClr val="002060"/>
              </a:buClr>
              <a:defRPr/>
            </a:pPr>
            <a:r>
              <a:rPr lang="ar-LB" sz="3200" b="1" dirty="0">
                <a:solidFill>
                  <a:srgbClr val="C00000"/>
                </a:solidFill>
                <a:latin typeface="Gill Sans MT" panose="020B0502020104020203" pitchFamily="34" charset="0"/>
              </a:rPr>
              <a:t>من يمكنهم استخدام آليّة تقديم الشكاوى؟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212607-5936-4379-0D0C-63AE574E5AE3}"/>
              </a:ext>
            </a:extLst>
          </p:cNvPr>
          <p:cNvSpPr txBox="1"/>
          <p:nvPr/>
        </p:nvSpPr>
        <p:spPr>
          <a:xfrm>
            <a:off x="151251" y="2312643"/>
            <a:ext cx="770309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r" rtl="1">
              <a:buClr>
                <a:srgbClr val="C00000"/>
              </a:buClr>
              <a:defRPr/>
            </a:pPr>
            <a:r>
              <a:rPr lang="ar-LB" sz="2800" b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cs typeface="Calibri"/>
              </a:rPr>
              <a:t>المستفيدون وأعضاء المجتمع المحلي:</a:t>
            </a:r>
          </a:p>
          <a:p>
            <a:pPr lvl="1" algn="r" rtl="1">
              <a:buClr>
                <a:srgbClr val="C00000"/>
              </a:buClr>
              <a:defRPr/>
            </a:pPr>
            <a:r>
              <a:rPr lang="ar-LB" sz="2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cs typeface="Calibri"/>
              </a:rPr>
              <a:t>أعضاء ورؤساء البلديات، الجمعيات المحلية، </a:t>
            </a:r>
          </a:p>
          <a:p>
            <a:pPr lvl="1" algn="r" rtl="1">
              <a:buClr>
                <a:srgbClr val="C00000"/>
              </a:buClr>
              <a:defRPr/>
            </a:pPr>
            <a:r>
              <a:rPr lang="ar-LB" sz="2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cs typeface="Calibri"/>
              </a:rPr>
              <a:t>التعاونيات، متدربين، تلامذة، المعاهد المهنية والتقنية، </a:t>
            </a:r>
            <a:endParaRPr lang="en-US" sz="2600" dirty="0">
              <a:solidFill>
                <a:prstClr val="white">
                  <a:lumMod val="50000"/>
                </a:prstClr>
              </a:solidFill>
              <a:latin typeface="Calibri" panose="020F0502020204030204"/>
              <a:cs typeface="Calibri"/>
            </a:endParaRPr>
          </a:p>
          <a:p>
            <a:pPr lvl="1" algn="r" rtl="1">
              <a:buClr>
                <a:srgbClr val="C00000"/>
              </a:buClr>
              <a:defRPr/>
            </a:pPr>
            <a:r>
              <a:rPr lang="ar-LB" sz="2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cs typeface="Calibri"/>
              </a:rPr>
              <a:t>مؤسسات المياه...</a:t>
            </a:r>
          </a:p>
        </p:txBody>
      </p:sp>
      <p:pic>
        <p:nvPicPr>
          <p:cNvPr id="14" name="Picture 26" descr="Philosophy Clipart Shook - Transparent Shake Hand Symbol , Transparent  Cartoon - Jing.fm">
            <a:extLst>
              <a:ext uri="{FF2B5EF4-FFF2-40B4-BE49-F238E27FC236}">
                <a16:creationId xmlns:a16="http://schemas.microsoft.com/office/drawing/2014/main" id="{000EFF94-3AE0-482C-288E-B4D97A81C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" y="4408823"/>
            <a:ext cx="998776" cy="59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871ADDCC-A366-73DD-3B36-73DB73F260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18815" b="309"/>
          <a:stretch/>
        </p:blipFill>
        <p:spPr>
          <a:xfrm>
            <a:off x="163172" y="2683932"/>
            <a:ext cx="1027779" cy="1010054"/>
          </a:xfrm>
          <a:prstGeom prst="rect">
            <a:avLst/>
          </a:prstGeom>
        </p:spPr>
      </p:pic>
      <p:pic>
        <p:nvPicPr>
          <p:cNvPr id="2050" name="Picture 2" descr="Work icon stock photos, royalty-free images, vectors, video | Work icon,  Work briefcase, Flat icon">
            <a:extLst>
              <a:ext uri="{FF2B5EF4-FFF2-40B4-BE49-F238E27FC236}">
                <a16:creationId xmlns:a16="http://schemas.microsoft.com/office/drawing/2014/main" id="{F97B340B-4873-A3FB-21E5-13F4B1F83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58" y="5630475"/>
            <a:ext cx="998776" cy="99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8CB04D-595B-0461-65B8-07EA147AED5F}"/>
              </a:ext>
            </a:extLst>
          </p:cNvPr>
          <p:cNvSpPr txBox="1"/>
          <p:nvPr/>
        </p:nvSpPr>
        <p:spPr>
          <a:xfrm>
            <a:off x="1022748" y="5906584"/>
            <a:ext cx="6775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3" algn="r" rtl="1">
              <a:buClr>
                <a:srgbClr val="C00000"/>
              </a:buClr>
              <a:defRPr/>
            </a:pPr>
            <a:r>
              <a:rPr lang="ar-LB" sz="2800" b="1">
                <a:solidFill>
                  <a:prstClr val="white">
                    <a:lumMod val="50000"/>
                  </a:prstClr>
                </a:solidFill>
                <a:latin typeface="Calibri" panose="020F0502020204030204"/>
                <a:cs typeface="Calibri"/>
              </a:rPr>
              <a:t>فريق عمل برنامج </a:t>
            </a:r>
            <a:r>
              <a:rPr lang="ar-LB" sz="2800" b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cs typeface="Calibri"/>
              </a:rPr>
              <a:t>دعم المجتمع المحلي </a:t>
            </a:r>
            <a:endParaRPr lang="en-US" sz="2800" b="1" dirty="0">
              <a:solidFill>
                <a:prstClr val="white">
                  <a:lumMod val="50000"/>
                </a:prstClr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FFE370-D0C5-AD04-04ED-89E7F8E60CCC}"/>
              </a:ext>
            </a:extLst>
          </p:cNvPr>
          <p:cNvSpPr txBox="1"/>
          <p:nvPr/>
        </p:nvSpPr>
        <p:spPr>
          <a:xfrm>
            <a:off x="1387824" y="4188703"/>
            <a:ext cx="62771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3" algn="r" rtl="1">
              <a:buClr>
                <a:srgbClr val="C00000"/>
              </a:buClr>
              <a:defRPr/>
            </a:pPr>
            <a:r>
              <a:rPr lang="ar-LB" sz="2800" b="1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cs typeface="Calibri"/>
              </a:rPr>
              <a:t>الشركاء:</a:t>
            </a:r>
          </a:p>
          <a:p>
            <a:pPr marL="457200" lvl="3" algn="r" rtl="1">
              <a:buClr>
                <a:srgbClr val="C00000"/>
              </a:buClr>
              <a:defRPr/>
            </a:pPr>
            <a:r>
              <a:rPr lang="ar-LB" sz="260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  <a:cs typeface="Calibri"/>
              </a:rPr>
              <a:t>مقدمو الخدمات، المستشارون، الجمعيات غير الحكومية، الشركات الخاصة...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2052" name="Picture 4" descr="Outlined Phone Icon png hd Transparent Background Image - LifePng">
            <a:extLst>
              <a:ext uri="{FF2B5EF4-FFF2-40B4-BE49-F238E27FC236}">
                <a16:creationId xmlns:a16="http://schemas.microsoft.com/office/drawing/2014/main" id="{02007D72-BBC7-F868-54D6-CC43E08E8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22286">
            <a:off x="8017603" y="2256041"/>
            <a:ext cx="898827" cy="91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il, email icon - Free download on Iconfinder">
            <a:extLst>
              <a:ext uri="{FF2B5EF4-FFF2-40B4-BE49-F238E27FC236}">
                <a16:creationId xmlns:a16="http://schemas.microsoft.com/office/drawing/2014/main" id="{6DC93A78-9020-76AB-8A15-C8D2B4A83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147" y="4112445"/>
            <a:ext cx="844810" cy="84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erson Icon Free Vector #189422 - Free Icons Library">
            <a:extLst>
              <a:ext uri="{FF2B5EF4-FFF2-40B4-BE49-F238E27FC236}">
                <a16:creationId xmlns:a16="http://schemas.microsoft.com/office/drawing/2014/main" id="{1397CB0C-8C4D-92FD-D318-B12F2F50D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8" t="34870" r="33248" b="34765"/>
          <a:stretch/>
        </p:blipFill>
        <p:spPr bwMode="auto">
          <a:xfrm>
            <a:off x="8006527" y="5449974"/>
            <a:ext cx="1188331" cy="112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Arrow: Pentagon 36">
            <a:extLst>
              <a:ext uri="{FF2B5EF4-FFF2-40B4-BE49-F238E27FC236}">
                <a16:creationId xmlns:a16="http://schemas.microsoft.com/office/drawing/2014/main" id="{067E62DC-D495-F626-2B19-9E8841DC73E3}"/>
              </a:ext>
            </a:extLst>
          </p:cNvPr>
          <p:cNvSpPr/>
          <p:nvPr/>
        </p:nvSpPr>
        <p:spPr>
          <a:xfrm rot="5400000">
            <a:off x="8907310" y="-1458971"/>
            <a:ext cx="1894279" cy="4712089"/>
          </a:xfrm>
          <a:prstGeom prst="homePlat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CCF1BE-E55B-4C8D-8015-14527927DDCA}"/>
              </a:ext>
            </a:extLst>
          </p:cNvPr>
          <p:cNvSpPr txBox="1"/>
          <p:nvPr/>
        </p:nvSpPr>
        <p:spPr>
          <a:xfrm>
            <a:off x="7329848" y="153552"/>
            <a:ext cx="5049201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defRPr/>
            </a:pPr>
            <a:r>
              <a:rPr lang="ar-LB" sz="2800" b="1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كيف يتم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defRPr/>
            </a:pPr>
            <a:r>
              <a:rPr lang="ar-LB" sz="2800" b="1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تقديم الشكوى؟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FE0D3A-5DBD-08F6-6EB9-F90FFD4F35AA}"/>
              </a:ext>
            </a:extLst>
          </p:cNvPr>
          <p:cNvSpPr txBox="1"/>
          <p:nvPr/>
        </p:nvSpPr>
        <p:spPr>
          <a:xfrm>
            <a:off x="9257917" y="2040404"/>
            <a:ext cx="2765714" cy="12400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  <a:defRPr/>
            </a:pPr>
            <a:r>
              <a:rPr lang="ar-LB" sz="2400" dirty="0">
                <a:solidFill>
                  <a:schemeClr val="bg1"/>
                </a:solidFill>
                <a:latin typeface="Calibri" panose="020F0502020204030204"/>
                <a:cs typeface="Calibri"/>
              </a:rPr>
              <a:t>عبر الخط الساخن</a:t>
            </a:r>
          </a:p>
          <a:p>
            <a:pPr>
              <a:lnSpc>
                <a:spcPct val="105000"/>
              </a:lnSpc>
              <a:defRPr/>
            </a:pPr>
            <a:r>
              <a:rPr lang="ar-LB" sz="2400" dirty="0">
                <a:solidFill>
                  <a:schemeClr val="bg1"/>
                </a:solidFill>
                <a:latin typeface="Calibri" panose="020F0502020204030204"/>
                <a:cs typeface="Calibri"/>
              </a:rPr>
              <a:t> 81.747300</a:t>
            </a:r>
          </a:p>
          <a:p>
            <a:pPr>
              <a:lnSpc>
                <a:spcPct val="105000"/>
              </a:lnSpc>
              <a:defRPr/>
            </a:pPr>
            <a:r>
              <a:rPr lang="ar-LB" sz="2400" dirty="0">
                <a:solidFill>
                  <a:schemeClr val="bg1"/>
                </a:solidFill>
                <a:latin typeface="Calibri" panose="020F0502020204030204"/>
                <a:cs typeface="Calibri"/>
              </a:rPr>
              <a:t>هاتف/تطبيق واتساب</a:t>
            </a:r>
            <a:endParaRPr lang="en-US" sz="2400" dirty="0">
              <a:solidFill>
                <a:schemeClr val="bg1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4B7055-8BB2-83C0-5053-EFB3FD83105B}"/>
              </a:ext>
            </a:extLst>
          </p:cNvPr>
          <p:cNvSpPr txBox="1"/>
          <p:nvPr/>
        </p:nvSpPr>
        <p:spPr>
          <a:xfrm>
            <a:off x="9203359" y="3374485"/>
            <a:ext cx="3459297" cy="1006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endParaRPr lang="ar-LB" sz="2400" dirty="0">
              <a:solidFill>
                <a:schemeClr val="bg1"/>
              </a:solidFill>
              <a:latin typeface="Calibri" panose="020F0502020204030204"/>
              <a:cs typeface="Calibri"/>
            </a:endParaRPr>
          </a:p>
          <a:p>
            <a:pPr marR="0" lvl="0" defTabSz="914400" rtl="0" eaLnBrk="1" fontAlgn="auto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ar-LB" sz="2400" dirty="0">
                <a:solidFill>
                  <a:schemeClr val="bg1"/>
                </a:solidFill>
                <a:latin typeface="Calibri" panose="020F0502020204030204"/>
                <a:cs typeface="Calibri"/>
              </a:rPr>
              <a:t>               عبر البريد الالكتروني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3D8FEF-26ED-65BE-19B0-36A3ED158325}"/>
              </a:ext>
            </a:extLst>
          </p:cNvPr>
          <p:cNvSpPr txBox="1"/>
          <p:nvPr/>
        </p:nvSpPr>
        <p:spPr>
          <a:xfrm>
            <a:off x="9605865" y="5576031"/>
            <a:ext cx="1368523" cy="464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ar-L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/>
              </a:rPr>
              <a:t>وجهاً لوجه</a:t>
            </a:r>
            <a:endParaRPr lang="en-US" sz="2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56A6D4-3392-00E6-01CB-9ECB82B5852A}"/>
              </a:ext>
            </a:extLst>
          </p:cNvPr>
          <p:cNvSpPr txBox="1"/>
          <p:nvPr/>
        </p:nvSpPr>
        <p:spPr>
          <a:xfrm>
            <a:off x="9262522" y="6003902"/>
            <a:ext cx="2512291" cy="411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buClrTx/>
              <a:buSzTx/>
              <a:tabLst/>
              <a:defRPr/>
            </a:pPr>
            <a:r>
              <a:rPr kumimoji="0" lang="ar-LB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يتم إحالتها إلى الخط الساخن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0AAD5C-5B38-671B-D9EF-B43EE25D32B5}"/>
              </a:ext>
            </a:extLst>
          </p:cNvPr>
          <p:cNvSpPr txBox="1"/>
          <p:nvPr/>
        </p:nvSpPr>
        <p:spPr>
          <a:xfrm>
            <a:off x="9280262" y="4324661"/>
            <a:ext cx="3860124" cy="402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LBN-CSP-Hotline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2F0377-D459-1779-9E1A-9B75C18C4697}"/>
              </a:ext>
            </a:extLst>
          </p:cNvPr>
          <p:cNvSpPr txBox="1"/>
          <p:nvPr/>
        </p:nvSpPr>
        <p:spPr>
          <a:xfrm>
            <a:off x="9341989" y="4659278"/>
            <a:ext cx="23477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@lebanoncsp.org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225137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3B13630-FD66-48B8-FDCC-1B93C2F5C1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5474716" y="816902"/>
            <a:ext cx="7643365" cy="6009562"/>
          </a:xfrm>
          <a:prstGeom prst="rect">
            <a:avLst/>
          </a:prstGeom>
        </p:spPr>
      </p:pic>
      <p:sp>
        <p:nvSpPr>
          <p:cNvPr id="3" name="Flowchart: Document 2">
            <a:extLst>
              <a:ext uri="{FF2B5EF4-FFF2-40B4-BE49-F238E27FC236}">
                <a16:creationId xmlns:a16="http://schemas.microsoft.com/office/drawing/2014/main" id="{369F3070-1376-4F6F-84D3-82C5C15EA0BE}"/>
              </a:ext>
            </a:extLst>
          </p:cNvPr>
          <p:cNvSpPr/>
          <p:nvPr/>
        </p:nvSpPr>
        <p:spPr>
          <a:xfrm rot="5400000" flipH="1" flipV="1">
            <a:off x="499425" y="-499423"/>
            <a:ext cx="6962134" cy="7960980"/>
          </a:xfrm>
          <a:prstGeom prst="flowChartDocumen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D77A6E3-998C-4720-95C6-BBE7B9C36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92" y="350234"/>
            <a:ext cx="4024812" cy="156565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DF27BA-62F7-4D07-83E8-56E047A2037A}"/>
              </a:ext>
            </a:extLst>
          </p:cNvPr>
          <p:cNvSpPr txBox="1">
            <a:spLocks/>
          </p:cNvSpPr>
          <p:nvPr/>
        </p:nvSpPr>
        <p:spPr>
          <a:xfrm>
            <a:off x="556591" y="2475693"/>
            <a:ext cx="6198473" cy="17551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LB" sz="4000" b="1" kern="1400" spc="-50" dirty="0">
                <a:solidFill>
                  <a:schemeClr val="accent1">
                    <a:lumMod val="50000"/>
                  </a:schemeClr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"دعم القدرات المؤسساتية لمؤسسات التعليم الفني والمهني الخاصة"</a:t>
            </a:r>
          </a:p>
        </p:txBody>
      </p:sp>
    </p:spTree>
    <p:extLst>
      <p:ext uri="{BB962C8B-B14F-4D97-AF65-F5344CB8AC3E}">
        <p14:creationId xmlns:p14="http://schemas.microsoft.com/office/powerpoint/2010/main" val="1696701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21DD8-B94C-5DC1-A6B3-1C61C828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758" y="365126"/>
            <a:ext cx="7936042" cy="1395436"/>
          </a:xfrm>
        </p:spPr>
        <p:txBody>
          <a:bodyPr>
            <a:normAutofit/>
          </a:bodyPr>
          <a:lstStyle/>
          <a:p>
            <a:pPr algn="r"/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</a:t>
            </a:r>
            <a:r>
              <a:rPr lang="ar-SA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تدخلات </a:t>
            </a:r>
            <a:r>
              <a:rPr lang="ar-EG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الأساسية لبناء القدرات المؤسساتية لمؤسسات التعليم الفني والمهني الخاصة </a:t>
            </a:r>
            <a:endParaRPr lang="en-LB" sz="3100" b="0" u="sng" dirty="0">
              <a:solidFill>
                <a:schemeClr val="tx1"/>
              </a:solidFill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E9D03E9B-8035-3047-34BF-8A409D27B2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0189580"/>
              </p:ext>
            </p:extLst>
          </p:nvPr>
        </p:nvGraphicFramePr>
        <p:xfrm>
          <a:off x="721225" y="1760562"/>
          <a:ext cx="11193271" cy="5097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F33EA46-BAAB-630A-8127-7F321711B5BD}"/>
              </a:ext>
            </a:extLst>
          </p:cNvPr>
          <p:cNvSpPr txBox="1"/>
          <p:nvPr/>
        </p:nvSpPr>
        <p:spPr>
          <a:xfrm>
            <a:off x="4725539" y="1277092"/>
            <a:ext cx="60937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8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ar-EG" sz="2800" b="0" u="sng" dirty="0">
                <a:solidFill>
                  <a:schemeClr val="tx1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ثلاثة</a:t>
            </a:r>
            <a:r>
              <a:rPr lang="ar-MA" sz="2800" b="0" u="sng" dirty="0">
                <a:solidFill>
                  <a:schemeClr val="tx1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مراحل أساسية</a:t>
            </a:r>
            <a:endParaRPr lang="en-US" sz="2800" dirty="0"/>
          </a:p>
        </p:txBody>
      </p:sp>
      <p:pic>
        <p:nvPicPr>
          <p:cNvPr id="5" name="Graphic 4" descr="Badge 1 with solid fill">
            <a:extLst>
              <a:ext uri="{FF2B5EF4-FFF2-40B4-BE49-F238E27FC236}">
                <a16:creationId xmlns:a16="http://schemas.microsoft.com/office/drawing/2014/main" id="{F59F6E61-7263-D4EB-3EA9-AF6526E89D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22943" y="1948218"/>
            <a:ext cx="914400" cy="914400"/>
          </a:xfrm>
          <a:prstGeom prst="rect">
            <a:avLst/>
          </a:prstGeom>
        </p:spPr>
      </p:pic>
      <p:pic>
        <p:nvPicPr>
          <p:cNvPr id="7" name="Graphic 6" descr="Badge with solid fill">
            <a:extLst>
              <a:ext uri="{FF2B5EF4-FFF2-40B4-BE49-F238E27FC236}">
                <a16:creationId xmlns:a16="http://schemas.microsoft.com/office/drawing/2014/main" id="{9B7E19EE-28FE-BDB7-A1A9-157BB5FFD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21890" y="3429000"/>
            <a:ext cx="914400" cy="914400"/>
          </a:xfrm>
          <a:prstGeom prst="rect">
            <a:avLst/>
          </a:prstGeom>
        </p:spPr>
      </p:pic>
      <p:pic>
        <p:nvPicPr>
          <p:cNvPr id="12" name="Graphic 11" descr="Badge 3 with solid fill">
            <a:extLst>
              <a:ext uri="{FF2B5EF4-FFF2-40B4-BE49-F238E27FC236}">
                <a16:creationId xmlns:a16="http://schemas.microsoft.com/office/drawing/2014/main" id="{E7FD0661-7A3D-7524-0A86-CC45E7C0C4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1890" y="49473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93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21DD8-B94C-5DC1-A6B3-1C61C828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758" y="365126"/>
            <a:ext cx="7936042" cy="1395436"/>
          </a:xfrm>
        </p:spPr>
        <p:txBody>
          <a:bodyPr>
            <a:normAutofit/>
          </a:bodyPr>
          <a:lstStyle/>
          <a:p>
            <a:pPr algn="r"/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</a:t>
            </a:r>
            <a:r>
              <a:rPr lang="ar-SA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تدخلات </a:t>
            </a:r>
            <a:r>
              <a:rPr lang="ar-EG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الأساسية لبناء القدرات المؤسساتية لمؤسسات التعليم الفني والمهني الخاصة </a:t>
            </a:r>
            <a:endParaRPr lang="en-LB" sz="3100" b="0" u="sng" dirty="0">
              <a:solidFill>
                <a:schemeClr val="tx1"/>
              </a:solidFill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E9D03E9B-8035-3047-34BF-8A409D27B2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8239199"/>
              </p:ext>
            </p:extLst>
          </p:nvPr>
        </p:nvGraphicFramePr>
        <p:xfrm>
          <a:off x="721225" y="1760562"/>
          <a:ext cx="11193271" cy="5097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F33EA46-BAAB-630A-8127-7F321711B5BD}"/>
              </a:ext>
            </a:extLst>
          </p:cNvPr>
          <p:cNvSpPr txBox="1"/>
          <p:nvPr/>
        </p:nvSpPr>
        <p:spPr>
          <a:xfrm>
            <a:off x="4725539" y="1277092"/>
            <a:ext cx="60937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8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ar-EG" sz="2800" b="0" u="sng" dirty="0">
                <a:solidFill>
                  <a:schemeClr val="tx1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ثلاثة</a:t>
            </a:r>
            <a:r>
              <a:rPr lang="ar-MA" sz="2800" b="0" u="sng" dirty="0">
                <a:solidFill>
                  <a:schemeClr val="tx1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مراحل أساسية</a:t>
            </a:r>
            <a:endParaRPr lang="en-US" sz="2800" dirty="0"/>
          </a:p>
        </p:txBody>
      </p:sp>
      <p:pic>
        <p:nvPicPr>
          <p:cNvPr id="5" name="Graphic 4" descr="Badge 1 with solid fill">
            <a:extLst>
              <a:ext uri="{FF2B5EF4-FFF2-40B4-BE49-F238E27FC236}">
                <a16:creationId xmlns:a16="http://schemas.microsoft.com/office/drawing/2014/main" id="{F59F6E61-7263-D4EB-3EA9-AF6526E89D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22943" y="1948218"/>
            <a:ext cx="914400" cy="914400"/>
          </a:xfrm>
          <a:prstGeom prst="rect">
            <a:avLst/>
          </a:prstGeom>
        </p:spPr>
      </p:pic>
      <p:pic>
        <p:nvPicPr>
          <p:cNvPr id="7" name="Graphic 6" descr="Badge with solid fill">
            <a:extLst>
              <a:ext uri="{FF2B5EF4-FFF2-40B4-BE49-F238E27FC236}">
                <a16:creationId xmlns:a16="http://schemas.microsoft.com/office/drawing/2014/main" id="{9B7E19EE-28FE-BDB7-A1A9-157BB5FFD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21890" y="3429000"/>
            <a:ext cx="914400" cy="914400"/>
          </a:xfrm>
          <a:prstGeom prst="rect">
            <a:avLst/>
          </a:prstGeom>
        </p:spPr>
      </p:pic>
      <p:pic>
        <p:nvPicPr>
          <p:cNvPr id="12" name="Graphic 11" descr="Badge 3 with solid fill">
            <a:extLst>
              <a:ext uri="{FF2B5EF4-FFF2-40B4-BE49-F238E27FC236}">
                <a16:creationId xmlns:a16="http://schemas.microsoft.com/office/drawing/2014/main" id="{E7FD0661-7A3D-7524-0A86-CC45E7C0C4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1890" y="49473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252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Harvey Balls 25% outline">
            <a:extLst>
              <a:ext uri="{FF2B5EF4-FFF2-40B4-BE49-F238E27FC236}">
                <a16:creationId xmlns:a16="http://schemas.microsoft.com/office/drawing/2014/main" id="{DB44A14A-7648-9624-0BF9-4D07CA4D7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0066" y="1141166"/>
            <a:ext cx="1107468" cy="1107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7F9B61-D022-DAF6-E556-291791A77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758" y="269874"/>
            <a:ext cx="7936042" cy="1325563"/>
          </a:xfrm>
        </p:spPr>
        <p:txBody>
          <a:bodyPr>
            <a:normAutofit fontScale="90000"/>
          </a:bodyPr>
          <a:lstStyle/>
          <a:p>
            <a:pPr algn="r"/>
            <a:br>
              <a:rPr lang="en-US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المرحلة الاولى، مرحلة تقييم القدرات الحالية للمؤسسات </a:t>
            </a:r>
            <a:r>
              <a:rPr lang="ar-EG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وتحديد الأولويات</a:t>
            </a:r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:  </a:t>
            </a: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r>
              <a:rPr lang="ar-EG" dirty="0">
                <a:solidFill>
                  <a:schemeClr val="tx1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تضمنت هذه المرحلة النشاطات التالية: </a:t>
            </a:r>
            <a:br>
              <a:rPr lang="en-US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endParaRPr lang="en-US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31AFE-3EF7-52B1-6DB1-BAAE1D8A9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534" y="2299647"/>
            <a:ext cx="5439268" cy="539087"/>
          </a:xfrm>
        </p:spPr>
        <p:txBody>
          <a:bodyPr/>
          <a:lstStyle/>
          <a:p>
            <a:pPr marL="0" indent="0" algn="r" rtl="1">
              <a:buNone/>
            </a:pPr>
            <a:r>
              <a:rPr lang="en-US" sz="2400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1</a:t>
            </a:r>
            <a:r>
              <a:rPr lang="ar-MA" sz="2400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 – </a:t>
            </a:r>
            <a:r>
              <a:rPr lang="ar-EG" sz="2400" b="1" dirty="0">
                <a:solidFill>
                  <a:schemeClr val="tx2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عقد اجتماع افتراضي في 4 أيار 2022</a:t>
            </a:r>
            <a:endParaRPr lang="en-LB" sz="2400" b="1" dirty="0">
              <a:solidFill>
                <a:schemeClr val="tx2"/>
              </a:solidFill>
              <a:effectLst/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endParaRPr lang="ar-LB" sz="2400" b="1" dirty="0">
              <a:latin typeface="Calibri" panose="020F0502020204030204" pitchFamily="34" charset="0"/>
            </a:endParaRPr>
          </a:p>
        </p:txBody>
      </p:sp>
      <p:pic>
        <p:nvPicPr>
          <p:cNvPr id="12" name="Graphic 11" descr="Online meeting with solid fill">
            <a:extLst>
              <a:ext uri="{FF2B5EF4-FFF2-40B4-BE49-F238E27FC236}">
                <a16:creationId xmlns:a16="http://schemas.microsoft.com/office/drawing/2014/main" id="{B43F611D-AFF6-80B5-CECE-0506B3493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9400" y="2098555"/>
            <a:ext cx="914400" cy="9144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7868D0D-5F4B-3C51-96BA-E6B5887EA570}"/>
              </a:ext>
            </a:extLst>
          </p:cNvPr>
          <p:cNvSpPr txBox="1">
            <a:spLocks/>
          </p:cNvSpPr>
          <p:nvPr/>
        </p:nvSpPr>
        <p:spPr>
          <a:xfrm>
            <a:off x="4666145" y="3542944"/>
            <a:ext cx="5439268" cy="539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2</a:t>
            </a:r>
            <a:r>
              <a:rPr lang="ar-MA" sz="2400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 – </a:t>
            </a:r>
            <a:r>
              <a:rPr lang="ar-EG" sz="2400" b="1" dirty="0">
                <a:solidFill>
                  <a:schemeClr val="tx2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تقييم قدرات المؤسسات المشاركة</a:t>
            </a:r>
            <a:endParaRPr lang="en-LB" sz="2400" b="1" dirty="0">
              <a:solidFill>
                <a:schemeClr val="tx2"/>
              </a:solidFill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Font typeface="Arial" panose="020B0604020202020204" pitchFamily="34" charset="0"/>
              <a:buNone/>
            </a:pPr>
            <a:endParaRPr lang="ar-LB" sz="2400" b="1" dirty="0">
              <a:latin typeface="Calibri" panose="020F050202020403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950305B-297F-0241-7C30-8718A6E6C13F}"/>
              </a:ext>
            </a:extLst>
          </p:cNvPr>
          <p:cNvSpPr txBox="1">
            <a:spLocks/>
          </p:cNvSpPr>
          <p:nvPr/>
        </p:nvSpPr>
        <p:spPr>
          <a:xfrm>
            <a:off x="1390683" y="4786241"/>
            <a:ext cx="8714730" cy="539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ar-EG" sz="2400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3</a:t>
            </a:r>
            <a:r>
              <a:rPr lang="ar-MA" sz="2400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 – </a:t>
            </a:r>
            <a:r>
              <a:rPr lang="ar-EG" sz="2400" b="1" dirty="0">
                <a:solidFill>
                  <a:schemeClr val="tx2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تحديد أولويات الدعم المؤسساتي المطلوب حسب أهمية التحديات التي حُدّدت في مرحلة التقييم</a:t>
            </a:r>
            <a:endParaRPr lang="en-LB" sz="2400" b="1" dirty="0">
              <a:solidFill>
                <a:schemeClr val="tx2"/>
              </a:solidFill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Font typeface="Arial" panose="020B0604020202020204" pitchFamily="34" charset="0"/>
              <a:buNone/>
            </a:pPr>
            <a:endParaRPr lang="ar-LB" sz="2400" b="1" dirty="0">
              <a:latin typeface="Calibri" panose="020F0502020204030204" pitchFamily="34" charset="0"/>
            </a:endParaRPr>
          </a:p>
        </p:txBody>
      </p:sp>
      <p:pic>
        <p:nvPicPr>
          <p:cNvPr id="17" name="Graphic 16" descr="Checklist with solid fill">
            <a:extLst>
              <a:ext uri="{FF2B5EF4-FFF2-40B4-BE49-F238E27FC236}">
                <a16:creationId xmlns:a16="http://schemas.microsoft.com/office/drawing/2014/main" id="{60B084F7-9DA5-3760-9D09-50F9B00063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39400" y="3167631"/>
            <a:ext cx="914400" cy="914400"/>
          </a:xfrm>
          <a:prstGeom prst="rect">
            <a:avLst/>
          </a:prstGeom>
        </p:spPr>
      </p:pic>
      <p:pic>
        <p:nvPicPr>
          <p:cNvPr id="5" name="Graphic 4" descr="Blueprint with solid fill">
            <a:extLst>
              <a:ext uri="{FF2B5EF4-FFF2-40B4-BE49-F238E27FC236}">
                <a16:creationId xmlns:a16="http://schemas.microsoft.com/office/drawing/2014/main" id="{E43C4E35-6C15-3355-7D46-260744425F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9400" y="451740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551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Harvey Balls 25% outline">
            <a:extLst>
              <a:ext uri="{FF2B5EF4-FFF2-40B4-BE49-F238E27FC236}">
                <a16:creationId xmlns:a16="http://schemas.microsoft.com/office/drawing/2014/main" id="{DB44A14A-7648-9624-0BF9-4D07CA4D7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60066" y="1141166"/>
            <a:ext cx="1107468" cy="1107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7F9B61-D022-DAF6-E556-291791A77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758" y="269874"/>
            <a:ext cx="7936042" cy="1325563"/>
          </a:xfrm>
        </p:spPr>
        <p:txBody>
          <a:bodyPr>
            <a:normAutofit fontScale="90000"/>
          </a:bodyPr>
          <a:lstStyle/>
          <a:p>
            <a:pPr algn="r"/>
            <a:br>
              <a:rPr lang="en-US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المرحلة الاولى، مرحلة تقييم القدرات الحالية للمؤسسات </a:t>
            </a:r>
            <a:r>
              <a:rPr lang="ar-EG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وتحديد الأولويات</a:t>
            </a:r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:  </a:t>
            </a: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r>
              <a:rPr lang="ar-EG" dirty="0">
                <a:solidFill>
                  <a:schemeClr val="tx1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تضمنت هذه المرحلة النشاطات التالية: </a:t>
            </a:r>
            <a:br>
              <a:rPr lang="en-US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endParaRPr lang="en-US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31AFE-3EF7-52B1-6DB1-BAAE1D8A9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534" y="2299647"/>
            <a:ext cx="5439268" cy="539087"/>
          </a:xfrm>
        </p:spPr>
        <p:txBody>
          <a:bodyPr/>
          <a:lstStyle/>
          <a:p>
            <a:pPr marL="0" indent="0" algn="r" rtl="1">
              <a:buNone/>
            </a:pPr>
            <a:r>
              <a:rPr lang="en-US" sz="2400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1</a:t>
            </a:r>
            <a:r>
              <a:rPr lang="ar-MA" sz="2400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 – </a:t>
            </a:r>
            <a:r>
              <a:rPr lang="ar-EG" sz="2400" b="1" dirty="0">
                <a:solidFill>
                  <a:schemeClr val="tx2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عقد اجتماع افتراضي في 4 أيار 2022</a:t>
            </a:r>
            <a:endParaRPr lang="en-LB" sz="2400" b="1" dirty="0">
              <a:solidFill>
                <a:schemeClr val="tx2"/>
              </a:solidFill>
              <a:effectLst/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endParaRPr lang="ar-LB" sz="2400" b="1" dirty="0">
              <a:latin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3FB426D-B5FA-CA1A-D7CC-7F20F6894F49}"/>
              </a:ext>
            </a:extLst>
          </p:cNvPr>
          <p:cNvSpPr txBox="1">
            <a:spLocks/>
          </p:cNvSpPr>
          <p:nvPr/>
        </p:nvSpPr>
        <p:spPr>
          <a:xfrm>
            <a:off x="4667534" y="3079554"/>
            <a:ext cx="5439268" cy="1599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ar-EG" sz="2400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هدف الاجتماع: </a:t>
            </a:r>
            <a:r>
              <a:rPr lang="ar-E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عرض أداة تقييم القدرات المؤسساتية لمعاهد التعليم الفني والمهني الخاصة التي تهدف الى تحديد أبرز التحديات المؤسساتية التي تواجهها مؤسسات التعليم الفني والمهني الخاصة </a:t>
            </a:r>
          </a:p>
          <a:p>
            <a:pPr marL="0" indent="0" algn="r" rtl="1">
              <a:buFont typeface="Arial" panose="020B0604020202020204" pitchFamily="34" charset="0"/>
              <a:buNone/>
            </a:pPr>
            <a:endParaRPr lang="ar-EG" sz="2400" dirty="0"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Font typeface="Arial" panose="020B0604020202020204" pitchFamily="34" charset="0"/>
              <a:buNone/>
            </a:pPr>
            <a:endParaRPr lang="en-LB" sz="2400" dirty="0"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Font typeface="Arial" panose="020B0604020202020204" pitchFamily="34" charset="0"/>
              <a:buNone/>
            </a:pPr>
            <a:endParaRPr lang="ar-LB" sz="2400" b="1" dirty="0">
              <a:latin typeface="Calibri" panose="020F050202020403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0A8D86E-826C-E4BA-2F3C-2E113766A23C}"/>
              </a:ext>
            </a:extLst>
          </p:cNvPr>
          <p:cNvSpPr txBox="1">
            <a:spLocks/>
          </p:cNvSpPr>
          <p:nvPr/>
        </p:nvSpPr>
        <p:spPr>
          <a:xfrm>
            <a:off x="4707340" y="4640262"/>
            <a:ext cx="5439268" cy="443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ar-EG" sz="2400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نتيجة الاجتماع</a:t>
            </a:r>
            <a:r>
              <a:rPr lang="ar-EG" sz="2400" dirty="0"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: </a:t>
            </a:r>
            <a:r>
              <a:rPr lang="ar-E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أربعة مؤسسات أبدت استعدادها لخوض تجربة بناء القدرات المؤسساتية المقترحة من قبل برنامج دعم المجتمع المحلي </a:t>
            </a:r>
          </a:p>
          <a:p>
            <a:pPr marL="0" indent="0" algn="r" rtl="1">
              <a:buFont typeface="Arial" panose="020B0604020202020204" pitchFamily="34" charset="0"/>
              <a:buNone/>
            </a:pPr>
            <a:endParaRPr lang="en-LB" sz="2400" dirty="0"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Font typeface="Arial" panose="020B0604020202020204" pitchFamily="34" charset="0"/>
              <a:buNone/>
            </a:pPr>
            <a:endParaRPr lang="ar-LB" sz="2400" b="1" dirty="0">
              <a:latin typeface="Calibri" panose="020F0502020204030204" pitchFamily="34" charset="0"/>
            </a:endParaRPr>
          </a:p>
        </p:txBody>
      </p:sp>
      <p:pic>
        <p:nvPicPr>
          <p:cNvPr id="6" name="Graphic 5" descr="Bullseye with solid fill">
            <a:extLst>
              <a:ext uri="{FF2B5EF4-FFF2-40B4-BE49-F238E27FC236}">
                <a16:creationId xmlns:a16="http://schemas.microsoft.com/office/drawing/2014/main" id="{A5C96759-8EC7-94B3-FF72-AB5F38832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9400" y="3331352"/>
            <a:ext cx="914400" cy="914400"/>
          </a:xfrm>
          <a:prstGeom prst="rect">
            <a:avLst/>
          </a:prstGeom>
        </p:spPr>
      </p:pic>
      <p:pic>
        <p:nvPicPr>
          <p:cNvPr id="12" name="Graphic 11" descr="Online meeting with solid fill">
            <a:extLst>
              <a:ext uri="{FF2B5EF4-FFF2-40B4-BE49-F238E27FC236}">
                <a16:creationId xmlns:a16="http://schemas.microsoft.com/office/drawing/2014/main" id="{B43F611D-AFF6-80B5-CECE-0506B3493B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39400" y="2098555"/>
            <a:ext cx="914400" cy="914400"/>
          </a:xfrm>
          <a:prstGeom prst="rect">
            <a:avLst/>
          </a:prstGeom>
        </p:spPr>
      </p:pic>
      <p:pic>
        <p:nvPicPr>
          <p:cNvPr id="15" name="Graphic 14" descr="Presentation with pie chart with solid fill">
            <a:extLst>
              <a:ext uri="{FF2B5EF4-FFF2-40B4-BE49-F238E27FC236}">
                <a16:creationId xmlns:a16="http://schemas.microsoft.com/office/drawing/2014/main" id="{33C2B279-F6D0-B67A-1961-73EC784997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9400" y="4705065"/>
            <a:ext cx="914400" cy="914400"/>
          </a:xfrm>
          <a:prstGeom prst="rect">
            <a:avLst/>
          </a:prstGeom>
        </p:spPr>
      </p:pic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498F50-9F04-25C1-5943-F5A347B6EA8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985" r="10168"/>
          <a:stretch/>
        </p:blipFill>
        <p:spPr>
          <a:xfrm>
            <a:off x="0" y="2466729"/>
            <a:ext cx="4827309" cy="318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766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4B9B-B155-3704-9878-69DB215D9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759" y="365125"/>
            <a:ext cx="5071148" cy="1325563"/>
          </a:xfrm>
        </p:spPr>
        <p:txBody>
          <a:bodyPr/>
          <a:lstStyle/>
          <a:p>
            <a:pPr algn="r" rtl="1"/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مؤسسات التعليم الفني والمهني الخاصة </a:t>
            </a:r>
            <a:r>
              <a:rPr lang="ar-EG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المشاركة</a:t>
            </a:r>
            <a:endParaRPr lang="en-LB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2F0E59-941A-E9B2-207F-8B7EF7EFF449}"/>
              </a:ext>
            </a:extLst>
          </p:cNvPr>
          <p:cNvSpPr txBox="1"/>
          <p:nvPr/>
        </p:nvSpPr>
        <p:spPr>
          <a:xfrm>
            <a:off x="-24438" y="2118590"/>
            <a:ext cx="8258024" cy="224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ar-SA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HelveticaNeueLT Arabic 55 Roman" panose="020B0604020202020204" pitchFamily="34" charset="-78"/>
              </a:rPr>
              <a:t>معهد أبي بكر الصديق التقني </a:t>
            </a:r>
            <a:r>
              <a:rPr lang="ar-LB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HelveticaNeueLT Arabic 55 Roman" panose="020B0604020202020204" pitchFamily="34" charset="-78"/>
              </a:rPr>
              <a:t>					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cs typeface="HelveticaNeueLT Arabic 55 Roman" panose="020B0604020202020204" pitchFamily="34" charset="-78"/>
            </a:endParaRP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ar-SA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HelveticaNeueLT Arabic 55 Roman" panose="020B0604020202020204" pitchFamily="34" charset="-78"/>
              </a:rPr>
              <a:t>دار العناية مؤسسة المخلص الاجتماعية</a:t>
            </a:r>
            <a:endParaRPr lang="ar-EG" sz="2400" b="1" dirty="0">
              <a:solidFill>
                <a:schemeClr val="tx1">
                  <a:lumMod val="65000"/>
                  <a:lumOff val="35000"/>
                </a:schemeClr>
              </a:solidFill>
              <a:cs typeface="HelveticaNeueLT Arabic 55 Roman" panose="020B0604020202020204" pitchFamily="34" charset="-78"/>
            </a:endParaRP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ar-SA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HelveticaNeueLT Arabic 55 Roman" panose="020B0604020202020204" pitchFamily="34" charset="-78"/>
              </a:rPr>
              <a:t>معهد القديس إيلي</a:t>
            </a:r>
            <a:r>
              <a:rPr lang="ar-EG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HelveticaNeueLT Arabic 55 Roman" panose="020B0604020202020204" pitchFamily="34" charset="-78"/>
              </a:rPr>
              <a:t>ا</a:t>
            </a:r>
            <a:r>
              <a:rPr lang="ar-SA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HelveticaNeueLT Arabic 55 Roman" panose="020B0604020202020204" pitchFamily="34" charset="-78"/>
              </a:rPr>
              <a:t> التقني </a:t>
            </a:r>
            <a:r>
              <a:rPr lang="ar-LB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HelveticaNeueLT Arabic 55 Roman" panose="020B0604020202020204" pitchFamily="34" charset="-78"/>
              </a:rPr>
              <a:t>	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cs typeface="HelveticaNeueLT Arabic 55 Roman" panose="020B0604020202020204" pitchFamily="34" charset="-78"/>
            </a:endParaRPr>
          </a:p>
          <a:p>
            <a:pPr marL="457200" indent="-457200" algn="r" rtl="1">
              <a:lnSpc>
                <a:spcPct val="150000"/>
              </a:lnSpc>
              <a:buClr>
                <a:srgbClr val="C00000"/>
              </a:buClr>
              <a:buFont typeface="+mj-lt"/>
              <a:buAutoNum type="arabicPeriod"/>
            </a:pPr>
            <a:r>
              <a:rPr lang="ar-EG" sz="2400" b="1" dirty="0">
                <a:solidFill>
                  <a:schemeClr val="bg1">
                    <a:lumMod val="75000"/>
                  </a:schemeClr>
                </a:solidFill>
                <a:cs typeface="HelveticaNeueLT Arabic 55 Roman" panose="020B0604020202020204" pitchFamily="34" charset="-78"/>
              </a:rPr>
              <a:t>معهد ميشال جبور التقني </a:t>
            </a:r>
            <a:endParaRPr lang="en-US" sz="2400" b="1" dirty="0">
              <a:solidFill>
                <a:schemeClr val="bg1">
                  <a:lumMod val="75000"/>
                </a:schemeClr>
              </a:solidFill>
              <a:cs typeface="HelveticaNeueLT Arabic 55 Roman" panose="020B0604020202020204" pitchFamily="34" charset="-78"/>
            </a:endParaRPr>
          </a:p>
        </p:txBody>
      </p:sp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652E8CD-DEF6-E40A-DDF0-21FED3D70C91}"/>
              </a:ext>
            </a:extLst>
          </p:cNvPr>
          <p:cNvSpPr/>
          <p:nvPr/>
        </p:nvSpPr>
        <p:spPr>
          <a:xfrm rot="16200000" flipH="1" flipV="1">
            <a:off x="7116169" y="1782172"/>
            <a:ext cx="6858001" cy="3293660"/>
          </a:xfrm>
          <a:prstGeom prst="flowChartDocumen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Earth globe: Africa and Europe with solid fill">
            <a:extLst>
              <a:ext uri="{FF2B5EF4-FFF2-40B4-BE49-F238E27FC236}">
                <a16:creationId xmlns:a16="http://schemas.microsoft.com/office/drawing/2014/main" id="{6F5041DA-2748-876F-DC17-23F35AA71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7786" y="2263928"/>
            <a:ext cx="2253019" cy="2103355"/>
          </a:xfrm>
          <a:prstGeom prst="rect">
            <a:avLst/>
          </a:prstGeom>
        </p:spPr>
      </p:pic>
      <p:pic>
        <p:nvPicPr>
          <p:cNvPr id="7" name="Picture 6" descr="A pile of books&#10;&#10;Description automatically generated with medium confidence">
            <a:extLst>
              <a:ext uri="{FF2B5EF4-FFF2-40B4-BE49-F238E27FC236}">
                <a16:creationId xmlns:a16="http://schemas.microsoft.com/office/drawing/2014/main" id="{023EF4E6-7C8E-5162-64E7-5F00A9AA4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692" y="1665985"/>
            <a:ext cx="1195885" cy="1195885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58AD2E98-7C27-B13C-D523-B1BEA0A2C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5747" y="4370425"/>
            <a:ext cx="1632045" cy="16320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FCCBBF-6CE0-9306-A1E0-D0F83AD54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2085" y="3055168"/>
            <a:ext cx="1419368" cy="141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12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Harvey Balls 25% outline">
            <a:extLst>
              <a:ext uri="{FF2B5EF4-FFF2-40B4-BE49-F238E27FC236}">
                <a16:creationId xmlns:a16="http://schemas.microsoft.com/office/drawing/2014/main" id="{DB44A14A-7648-9624-0BF9-4D07CA4D7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7758" y="1079842"/>
            <a:ext cx="1246998" cy="1246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7F9B61-D022-DAF6-E556-291791A77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758" y="269874"/>
            <a:ext cx="7936042" cy="1325563"/>
          </a:xfrm>
        </p:spPr>
        <p:txBody>
          <a:bodyPr>
            <a:normAutofit fontScale="90000"/>
          </a:bodyPr>
          <a:lstStyle/>
          <a:p>
            <a:pPr algn="r"/>
            <a:br>
              <a:rPr lang="en-US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المرحلة الاولى، مرحلة تقييم القدرات الحالية للمؤسسات </a:t>
            </a:r>
            <a:r>
              <a:rPr lang="ar-EG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وتحديد الأولويات</a:t>
            </a:r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:  </a:t>
            </a: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r>
              <a:rPr lang="ar-EG" dirty="0">
                <a:solidFill>
                  <a:schemeClr val="tx1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تضمنت هذه المرحلة النشاطات التالية: </a:t>
            </a:r>
            <a:br>
              <a:rPr lang="en-US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endParaRPr lang="en-US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31AFE-3EF7-52B1-6DB1-BAAE1D8A9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534" y="2299647"/>
            <a:ext cx="5439268" cy="539087"/>
          </a:xfrm>
        </p:spPr>
        <p:txBody>
          <a:bodyPr/>
          <a:lstStyle/>
          <a:p>
            <a:pPr marL="0" indent="0" algn="r" rtl="1">
              <a:buNone/>
            </a:pPr>
            <a:r>
              <a:rPr lang="en-US" sz="2400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2</a:t>
            </a:r>
            <a:r>
              <a:rPr lang="ar-MA" sz="2400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 – </a:t>
            </a:r>
            <a:r>
              <a:rPr lang="ar-EG" sz="2400" b="1" dirty="0">
                <a:solidFill>
                  <a:schemeClr val="tx2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تقييم قدرات المؤسسات المشاركة</a:t>
            </a:r>
            <a:endParaRPr lang="en-LB" sz="2400" b="1" dirty="0">
              <a:solidFill>
                <a:schemeClr val="tx2"/>
              </a:solidFill>
              <a:effectLst/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endParaRPr lang="ar-LB" sz="2400" b="1" dirty="0">
              <a:latin typeface="Calibri" panose="020F050202020403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3FB426D-B5FA-CA1A-D7CC-7F20F6894F49}"/>
              </a:ext>
            </a:extLst>
          </p:cNvPr>
          <p:cNvSpPr txBox="1">
            <a:spLocks/>
          </p:cNvSpPr>
          <p:nvPr/>
        </p:nvSpPr>
        <p:spPr>
          <a:xfrm>
            <a:off x="3070746" y="3205561"/>
            <a:ext cx="7036056" cy="15999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ar-EG" sz="2400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هدف الاجتماع:</a:t>
            </a:r>
          </a:p>
          <a:p>
            <a:pPr algn="r" rtl="1">
              <a:buFontTx/>
              <a:buChar char="-"/>
            </a:pPr>
            <a:r>
              <a:rPr lang="ar-E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تحديد أبرز التحديات المؤسساتية التي تواجهها مؤسسات التعليم الفني والمهني الخاصة</a:t>
            </a:r>
          </a:p>
          <a:p>
            <a:pPr algn="r" rtl="1">
              <a:buFontTx/>
              <a:buChar char="-"/>
            </a:pPr>
            <a:r>
              <a:rPr lang="ar-E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عرض النتائج وتحديد أولويات الدعم التقني</a:t>
            </a:r>
          </a:p>
          <a:p>
            <a:pPr algn="r" rtl="1">
              <a:buFontTx/>
              <a:buChar char="-"/>
            </a:pPr>
            <a:endParaRPr lang="ar-EG" sz="2400" dirty="0">
              <a:solidFill>
                <a:schemeClr val="tx1">
                  <a:lumMod val="65000"/>
                  <a:lumOff val="35000"/>
                </a:schemeClr>
              </a:solidFill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Font typeface="Arial" panose="020B0604020202020204" pitchFamily="34" charset="0"/>
              <a:buNone/>
            </a:pPr>
            <a:endParaRPr lang="ar-EG" sz="2400" dirty="0">
              <a:solidFill>
                <a:schemeClr val="tx1">
                  <a:lumMod val="65000"/>
                  <a:lumOff val="35000"/>
                </a:schemeClr>
              </a:solidFill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Font typeface="Arial" panose="020B0604020202020204" pitchFamily="34" charset="0"/>
              <a:buNone/>
            </a:pPr>
            <a:endParaRPr lang="ar-EG" sz="2400" dirty="0"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Font typeface="Arial" panose="020B0604020202020204" pitchFamily="34" charset="0"/>
              <a:buNone/>
            </a:pPr>
            <a:endParaRPr lang="en-LB" sz="2400" dirty="0"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Font typeface="Arial" panose="020B0604020202020204" pitchFamily="34" charset="0"/>
              <a:buNone/>
            </a:pPr>
            <a:endParaRPr lang="ar-LB" sz="2400" b="1" dirty="0">
              <a:latin typeface="Calibri" panose="020F050202020403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0A8D86E-826C-E4BA-2F3C-2E113766A23C}"/>
              </a:ext>
            </a:extLst>
          </p:cNvPr>
          <p:cNvSpPr txBox="1">
            <a:spLocks/>
          </p:cNvSpPr>
          <p:nvPr/>
        </p:nvSpPr>
        <p:spPr>
          <a:xfrm>
            <a:off x="2838734" y="5010265"/>
            <a:ext cx="7268068" cy="4435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ar-EG" sz="2400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نتيجة الاجتماع</a:t>
            </a:r>
            <a:r>
              <a:rPr lang="ar-EG" sz="2400" dirty="0"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: </a:t>
            </a:r>
            <a:r>
              <a:rPr lang="ar-E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صياغة خطة الدعم التقني التي تجيب على الأولويات المحددة من قبل المؤسسات وتومن التطوير المؤسساتي المرجو </a:t>
            </a:r>
          </a:p>
          <a:p>
            <a:pPr marL="0" indent="0" algn="r" rtl="1">
              <a:buFont typeface="Arial" panose="020B0604020202020204" pitchFamily="34" charset="0"/>
              <a:buNone/>
            </a:pPr>
            <a:endParaRPr lang="ar-EG" sz="2400" dirty="0">
              <a:solidFill>
                <a:schemeClr val="tx1">
                  <a:lumMod val="65000"/>
                  <a:lumOff val="35000"/>
                </a:schemeClr>
              </a:solidFill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Font typeface="Arial" panose="020B0604020202020204" pitchFamily="34" charset="0"/>
              <a:buNone/>
            </a:pPr>
            <a:endParaRPr lang="en-LB" sz="2400" dirty="0"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Font typeface="Arial" panose="020B0604020202020204" pitchFamily="34" charset="0"/>
              <a:buNone/>
            </a:pPr>
            <a:endParaRPr lang="ar-LB" sz="2400" b="1" dirty="0">
              <a:latin typeface="Calibri" panose="020F0502020204030204" pitchFamily="34" charset="0"/>
            </a:endParaRPr>
          </a:p>
        </p:txBody>
      </p:sp>
      <p:pic>
        <p:nvPicPr>
          <p:cNvPr id="6" name="Graphic 5" descr="Bullseye with solid fill">
            <a:extLst>
              <a:ext uri="{FF2B5EF4-FFF2-40B4-BE49-F238E27FC236}">
                <a16:creationId xmlns:a16="http://schemas.microsoft.com/office/drawing/2014/main" id="{A5C96759-8EC7-94B3-FF72-AB5F388321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39400" y="3331352"/>
            <a:ext cx="914400" cy="914400"/>
          </a:xfrm>
          <a:prstGeom prst="rect">
            <a:avLst/>
          </a:prstGeom>
        </p:spPr>
      </p:pic>
      <p:pic>
        <p:nvPicPr>
          <p:cNvPr id="15" name="Graphic 14" descr="Presentation with pie chart with solid fill">
            <a:extLst>
              <a:ext uri="{FF2B5EF4-FFF2-40B4-BE49-F238E27FC236}">
                <a16:creationId xmlns:a16="http://schemas.microsoft.com/office/drawing/2014/main" id="{33C2B279-F6D0-B67A-1961-73EC784997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39400" y="4979557"/>
            <a:ext cx="914400" cy="914400"/>
          </a:xfrm>
          <a:prstGeom prst="rect">
            <a:avLst/>
          </a:prstGeom>
        </p:spPr>
      </p:pic>
      <p:pic>
        <p:nvPicPr>
          <p:cNvPr id="5" name="Graphic 4" descr="Checklist with solid fill">
            <a:extLst>
              <a:ext uri="{FF2B5EF4-FFF2-40B4-BE49-F238E27FC236}">
                <a16:creationId xmlns:a16="http://schemas.microsoft.com/office/drawing/2014/main" id="{9FE74B85-9293-D96B-BBEF-611F36435F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39400" y="21119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3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Harvey Balls 25% outline">
            <a:extLst>
              <a:ext uri="{FF2B5EF4-FFF2-40B4-BE49-F238E27FC236}">
                <a16:creationId xmlns:a16="http://schemas.microsoft.com/office/drawing/2014/main" id="{DB44A14A-7648-9624-0BF9-4D07CA4D7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40456" y="932655"/>
            <a:ext cx="1069474" cy="1069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7F9B61-D022-DAF6-E556-291791A77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758" y="269874"/>
            <a:ext cx="7936042" cy="1325563"/>
          </a:xfrm>
        </p:spPr>
        <p:txBody>
          <a:bodyPr>
            <a:normAutofit fontScale="90000"/>
          </a:bodyPr>
          <a:lstStyle/>
          <a:p>
            <a:pPr algn="r"/>
            <a:br>
              <a:rPr lang="en-US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المرحلة الاولى، مرحلة تقييم القدرات الحالية للمؤسسات </a:t>
            </a:r>
            <a:r>
              <a:rPr lang="ar-EG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وتحديد الأولويات</a:t>
            </a:r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:  </a:t>
            </a: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en-US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endParaRPr lang="en-US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31AFE-3EF7-52B1-6DB1-BAAE1D8A9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130955"/>
            <a:ext cx="5104263" cy="539087"/>
          </a:xfrm>
        </p:spPr>
        <p:txBody>
          <a:bodyPr/>
          <a:lstStyle/>
          <a:p>
            <a:pPr marL="0" indent="0" algn="r" rtl="1">
              <a:buNone/>
            </a:pPr>
            <a:r>
              <a:rPr lang="ar-EG" sz="2400" b="1" dirty="0">
                <a:solidFill>
                  <a:schemeClr val="tx2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تقييم قدرات معهد أبي بكر الصديق التقني </a:t>
            </a:r>
            <a:endParaRPr lang="en-LB" sz="2400" b="1" dirty="0">
              <a:solidFill>
                <a:schemeClr val="tx2"/>
              </a:solidFill>
              <a:effectLst/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endParaRPr lang="ar-LB" sz="2400" b="1" dirty="0">
              <a:latin typeface="Calibri" panose="020F0502020204030204" pitchFamily="34" charset="0"/>
            </a:endParaRPr>
          </a:p>
        </p:txBody>
      </p:sp>
      <p:pic>
        <p:nvPicPr>
          <p:cNvPr id="5" name="Picture 4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0092E24A-6128-F038-8DC9-109FAE153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82" y="2136187"/>
            <a:ext cx="5104264" cy="3828198"/>
          </a:xfrm>
          <a:prstGeom prst="rect">
            <a:avLst/>
          </a:prstGeom>
        </p:spPr>
      </p:pic>
      <p:pic>
        <p:nvPicPr>
          <p:cNvPr id="11" name="Graphic 10" descr="Daily calendar with solid fill">
            <a:extLst>
              <a:ext uri="{FF2B5EF4-FFF2-40B4-BE49-F238E27FC236}">
                <a16:creationId xmlns:a16="http://schemas.microsoft.com/office/drawing/2014/main" id="{2B2021B2-C092-2DCA-F06B-994F1E0A7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5863" y="2876266"/>
            <a:ext cx="914400" cy="914400"/>
          </a:xfrm>
          <a:prstGeom prst="rect">
            <a:avLst/>
          </a:prstGeom>
        </p:spPr>
      </p:pic>
      <p:pic>
        <p:nvPicPr>
          <p:cNvPr id="13" name="Graphic 12" descr="Group with solid fill">
            <a:extLst>
              <a:ext uri="{FF2B5EF4-FFF2-40B4-BE49-F238E27FC236}">
                <a16:creationId xmlns:a16="http://schemas.microsoft.com/office/drawing/2014/main" id="{B6FC6DDF-97A4-D4DE-CDA9-4439B088C5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5863" y="4030582"/>
            <a:ext cx="914400" cy="914400"/>
          </a:xfrm>
          <a:prstGeom prst="rect">
            <a:avLst/>
          </a:prstGeom>
        </p:spPr>
      </p:pic>
      <p:pic>
        <p:nvPicPr>
          <p:cNvPr id="15" name="Picture 14" descr="A pile of books&#10;&#10;Description automatically generated with medium confidence">
            <a:extLst>
              <a:ext uri="{FF2B5EF4-FFF2-40B4-BE49-F238E27FC236}">
                <a16:creationId xmlns:a16="http://schemas.microsoft.com/office/drawing/2014/main" id="{DDBB4B8E-229B-CEE3-08BC-EDC110E3BC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3333466"/>
            <a:ext cx="1195885" cy="119588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062C590-E6DE-39DA-7116-1ED49989427D}"/>
              </a:ext>
            </a:extLst>
          </p:cNvPr>
          <p:cNvSpPr txBox="1">
            <a:spLocks/>
          </p:cNvSpPr>
          <p:nvPr/>
        </p:nvSpPr>
        <p:spPr>
          <a:xfrm>
            <a:off x="7199762" y="3173872"/>
            <a:ext cx="3178224" cy="539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ar-E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21- تشرين ألأول 2021</a:t>
            </a:r>
            <a:endParaRPr lang="en-LB" sz="2400" b="1" dirty="0">
              <a:solidFill>
                <a:schemeClr val="tx1">
                  <a:lumMod val="65000"/>
                  <a:lumOff val="35000"/>
                </a:schemeClr>
              </a:solidFill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Font typeface="Arial" panose="020B0604020202020204" pitchFamily="34" charset="0"/>
              <a:buNone/>
            </a:pPr>
            <a:endParaRPr lang="ar-LB" sz="24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FB87E89-59D8-15D0-50A7-710AF42F4ECC}"/>
              </a:ext>
            </a:extLst>
          </p:cNvPr>
          <p:cNvSpPr txBox="1">
            <a:spLocks/>
          </p:cNvSpPr>
          <p:nvPr/>
        </p:nvSpPr>
        <p:spPr>
          <a:xfrm>
            <a:off x="7107639" y="4259807"/>
            <a:ext cx="3178224" cy="539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ar-E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الحضور: 12 شخص</a:t>
            </a:r>
            <a:endParaRPr lang="ar-LB" sz="24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339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Harvey Balls 25% outline">
            <a:extLst>
              <a:ext uri="{FF2B5EF4-FFF2-40B4-BE49-F238E27FC236}">
                <a16:creationId xmlns:a16="http://schemas.microsoft.com/office/drawing/2014/main" id="{DB44A14A-7648-9624-0BF9-4D07CA4D7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40456" y="932655"/>
            <a:ext cx="1069474" cy="1069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7F9B61-D022-DAF6-E556-291791A77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758" y="269874"/>
            <a:ext cx="7936042" cy="1325563"/>
          </a:xfrm>
        </p:spPr>
        <p:txBody>
          <a:bodyPr>
            <a:normAutofit fontScale="90000"/>
          </a:bodyPr>
          <a:lstStyle/>
          <a:p>
            <a:pPr algn="r"/>
            <a:br>
              <a:rPr lang="en-US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المرحلة الاولى، مرحلة تقييم القدرات الحالية للمؤسسات </a:t>
            </a:r>
            <a:r>
              <a:rPr lang="ar-EG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وتحديد الأولويات</a:t>
            </a:r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:  </a:t>
            </a: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en-US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endParaRPr lang="en-US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31AFE-3EF7-52B1-6DB1-BAAE1D8A9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130955"/>
            <a:ext cx="5104263" cy="539087"/>
          </a:xfrm>
        </p:spPr>
        <p:txBody>
          <a:bodyPr>
            <a:normAutofit fontScale="92500"/>
          </a:bodyPr>
          <a:lstStyle/>
          <a:p>
            <a:pPr marL="0" indent="0" algn="r" rtl="1">
              <a:buNone/>
            </a:pPr>
            <a:r>
              <a:rPr lang="ar-EG" sz="2400" b="1" dirty="0">
                <a:solidFill>
                  <a:schemeClr val="tx2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تقييم قدرات دار العناية مؤسسة المخلص الاجتماعية</a:t>
            </a:r>
          </a:p>
          <a:p>
            <a:pPr marL="0" indent="0" algn="r" rtl="1">
              <a:buNone/>
            </a:pPr>
            <a:endParaRPr lang="en-LB" sz="2400" b="1" dirty="0">
              <a:solidFill>
                <a:schemeClr val="tx2"/>
              </a:solidFill>
              <a:effectLst/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endParaRPr lang="ar-LB" sz="2400" b="1" dirty="0"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92E24A-6128-F038-8DC9-109FAE153E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8782" y="2137267"/>
            <a:ext cx="5104264" cy="3826038"/>
          </a:xfrm>
          <a:prstGeom prst="rect">
            <a:avLst/>
          </a:prstGeom>
        </p:spPr>
      </p:pic>
      <p:pic>
        <p:nvPicPr>
          <p:cNvPr id="11" name="Graphic 10" descr="Daily calendar with solid fill">
            <a:extLst>
              <a:ext uri="{FF2B5EF4-FFF2-40B4-BE49-F238E27FC236}">
                <a16:creationId xmlns:a16="http://schemas.microsoft.com/office/drawing/2014/main" id="{2B2021B2-C092-2DCA-F06B-994F1E0A7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5863" y="2876266"/>
            <a:ext cx="914400" cy="914400"/>
          </a:xfrm>
          <a:prstGeom prst="rect">
            <a:avLst/>
          </a:prstGeom>
        </p:spPr>
      </p:pic>
      <p:pic>
        <p:nvPicPr>
          <p:cNvPr id="13" name="Graphic 12" descr="Group with solid fill">
            <a:extLst>
              <a:ext uri="{FF2B5EF4-FFF2-40B4-BE49-F238E27FC236}">
                <a16:creationId xmlns:a16="http://schemas.microsoft.com/office/drawing/2014/main" id="{B6FC6DDF-97A4-D4DE-CDA9-4439B088C5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5863" y="3996890"/>
            <a:ext cx="914400" cy="914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6C2CF5-02F1-F314-1438-760199C096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1270" y="3297639"/>
            <a:ext cx="1272655" cy="127265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15F3C4-FC1E-C620-3054-26E2096E5928}"/>
              </a:ext>
            </a:extLst>
          </p:cNvPr>
          <p:cNvSpPr txBox="1">
            <a:spLocks/>
          </p:cNvSpPr>
          <p:nvPr/>
        </p:nvSpPr>
        <p:spPr>
          <a:xfrm>
            <a:off x="7107639" y="3185856"/>
            <a:ext cx="3178224" cy="539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ar-E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19- تموز 2021</a:t>
            </a:r>
            <a:endParaRPr lang="en-LB" sz="2400" b="1" dirty="0">
              <a:solidFill>
                <a:schemeClr val="tx1">
                  <a:lumMod val="65000"/>
                  <a:lumOff val="35000"/>
                </a:schemeClr>
              </a:solidFill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Font typeface="Arial" panose="020B0604020202020204" pitchFamily="34" charset="0"/>
              <a:buNone/>
            </a:pPr>
            <a:endParaRPr lang="ar-LB" sz="24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9E87385-BA63-0050-7E90-71753A99A8C0}"/>
              </a:ext>
            </a:extLst>
          </p:cNvPr>
          <p:cNvSpPr txBox="1">
            <a:spLocks/>
          </p:cNvSpPr>
          <p:nvPr/>
        </p:nvSpPr>
        <p:spPr>
          <a:xfrm>
            <a:off x="7107639" y="4259807"/>
            <a:ext cx="3178224" cy="539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ar-E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الحضور: 7 أشخاص</a:t>
            </a:r>
            <a:endParaRPr lang="ar-LB" sz="24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043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ADDE82F-7069-44E3-B09C-14620CC492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623" b="12623"/>
          <a:stretch/>
        </p:blipFill>
        <p:spPr>
          <a:xfrm>
            <a:off x="-45718" y="-78161"/>
            <a:ext cx="12371601" cy="6936161"/>
          </a:xfrm>
          <a:prstGeom prst="rect">
            <a:avLst/>
          </a:prstGeom>
        </p:spPr>
      </p:pic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0D627E11-6E53-43BB-9945-B1B3406813B4}"/>
              </a:ext>
            </a:extLst>
          </p:cNvPr>
          <p:cNvSpPr/>
          <p:nvPr/>
        </p:nvSpPr>
        <p:spPr>
          <a:xfrm rot="5400000" flipH="1" flipV="1">
            <a:off x="581412" y="-659569"/>
            <a:ext cx="6936154" cy="8098971"/>
          </a:xfrm>
          <a:prstGeom prst="flowChartDocument">
            <a:avLst/>
          </a:prstGeom>
          <a:solidFill>
            <a:srgbClr val="012F6D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ocument 6">
            <a:extLst>
              <a:ext uri="{FF2B5EF4-FFF2-40B4-BE49-F238E27FC236}">
                <a16:creationId xmlns:a16="http://schemas.microsoft.com/office/drawing/2014/main" id="{07BA4E9C-4ADF-46C7-A770-7769DADD8FC3}"/>
              </a:ext>
            </a:extLst>
          </p:cNvPr>
          <p:cNvSpPr/>
          <p:nvPr/>
        </p:nvSpPr>
        <p:spPr>
          <a:xfrm rot="5400000" flipH="1">
            <a:off x="-3490932" y="3445215"/>
            <a:ext cx="6936150" cy="45719"/>
          </a:xfrm>
          <a:prstGeom prst="flowChartDocumen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56D925-EBF7-4D4A-B879-D1124E42C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83" y="1502409"/>
            <a:ext cx="6309512" cy="2777322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endParaRPr lang="en-US" sz="1900" b="1" dirty="0"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br>
              <a:rPr lang="ar-LB" sz="3900" b="1" dirty="0">
                <a:cs typeface="HelveticaNeueLT Arabic 55 Roman" panose="020B0604020202020204" pitchFamily="34" charset="-78"/>
              </a:rPr>
            </a:br>
            <a:r>
              <a:rPr lang="ar-EG" sz="2800" b="1" dirty="0">
                <a:cs typeface="HelveticaNeueLT Arabic 55 Roman" panose="020B0604020202020204" pitchFamily="34" charset="-78"/>
              </a:rPr>
              <a:t>حفل اطلاق نشاط </a:t>
            </a:r>
            <a:endParaRPr lang="en-GB" sz="3900" b="1" dirty="0"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r>
              <a:rPr lang="ar-EG" sz="3900" b="1" dirty="0">
                <a:cs typeface="HelveticaNeueLT Arabic 55 Roman" panose="020B0604020202020204" pitchFamily="34" charset="-78"/>
              </a:rPr>
              <a:t> "دعم القدرات المؤسساتية لمؤسسات التعليم الفني والمهني الخاصة"</a:t>
            </a:r>
          </a:p>
          <a:p>
            <a:pPr marL="0" indent="0" algn="ctr" rtl="1">
              <a:buNone/>
            </a:pPr>
            <a:endParaRPr lang="ar-LB" sz="3500" b="1" dirty="0">
              <a:cs typeface="HelveticaNeueLT Arabic 55 Roman" panose="020B0604020202020204" pitchFamily="34" charset="-78"/>
            </a:endParaRPr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9C860229-D0C3-4502-986D-E0CD6B48A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80" y="147864"/>
            <a:ext cx="3336980" cy="127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411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Harvey Balls 25% outline">
            <a:extLst>
              <a:ext uri="{FF2B5EF4-FFF2-40B4-BE49-F238E27FC236}">
                <a16:creationId xmlns:a16="http://schemas.microsoft.com/office/drawing/2014/main" id="{DB44A14A-7648-9624-0BF9-4D07CA4D7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40456" y="932655"/>
            <a:ext cx="1069474" cy="10694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7F9B61-D022-DAF6-E556-291791A77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758" y="269874"/>
            <a:ext cx="7936042" cy="1325563"/>
          </a:xfrm>
        </p:spPr>
        <p:txBody>
          <a:bodyPr>
            <a:normAutofit fontScale="90000"/>
          </a:bodyPr>
          <a:lstStyle/>
          <a:p>
            <a:pPr algn="r"/>
            <a:br>
              <a:rPr lang="en-US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المرحلة الاولى، مرحلة تقييم القدرات الحالية للمؤسسات </a:t>
            </a:r>
            <a:r>
              <a:rPr lang="ar-EG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وتحديد الأولويات</a:t>
            </a:r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:  </a:t>
            </a: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en-US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endParaRPr lang="en-US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31AFE-3EF7-52B1-6DB1-BAAE1D8A9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130955"/>
            <a:ext cx="5104263" cy="539087"/>
          </a:xfrm>
        </p:spPr>
        <p:txBody>
          <a:bodyPr/>
          <a:lstStyle/>
          <a:p>
            <a:pPr marL="0" indent="0" algn="r" rtl="1">
              <a:buNone/>
            </a:pPr>
            <a:r>
              <a:rPr lang="ar-EG" sz="2400" b="1" dirty="0">
                <a:solidFill>
                  <a:schemeClr val="tx2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تقييم قدرات معهد القديس إيليا التقني </a:t>
            </a:r>
            <a:endParaRPr lang="en-LB" sz="2400" b="1" dirty="0">
              <a:solidFill>
                <a:schemeClr val="tx2"/>
              </a:solidFill>
              <a:effectLst/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endParaRPr lang="ar-LB" sz="2400" b="1" dirty="0"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92E24A-6128-F038-8DC9-109FAE153E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8782" y="2136187"/>
            <a:ext cx="5104264" cy="3828198"/>
          </a:xfrm>
          <a:prstGeom prst="rect">
            <a:avLst/>
          </a:prstGeom>
        </p:spPr>
      </p:pic>
      <p:pic>
        <p:nvPicPr>
          <p:cNvPr id="11" name="Graphic 10" descr="Daily calendar with solid fill">
            <a:extLst>
              <a:ext uri="{FF2B5EF4-FFF2-40B4-BE49-F238E27FC236}">
                <a16:creationId xmlns:a16="http://schemas.microsoft.com/office/drawing/2014/main" id="{2B2021B2-C092-2DCA-F06B-994F1E0A7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5863" y="2876266"/>
            <a:ext cx="914400" cy="914400"/>
          </a:xfrm>
          <a:prstGeom prst="rect">
            <a:avLst/>
          </a:prstGeom>
        </p:spPr>
      </p:pic>
      <p:pic>
        <p:nvPicPr>
          <p:cNvPr id="13" name="Graphic 12" descr="Group with solid fill">
            <a:extLst>
              <a:ext uri="{FF2B5EF4-FFF2-40B4-BE49-F238E27FC236}">
                <a16:creationId xmlns:a16="http://schemas.microsoft.com/office/drawing/2014/main" id="{B6FC6DDF-97A4-D4DE-CDA9-4439B088C5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5863" y="4187959"/>
            <a:ext cx="914400" cy="914400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DD75DAA-A7A1-0BA5-F75D-F882466C5A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8830" y="3013114"/>
            <a:ext cx="1632045" cy="163204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302A897-6236-AAC0-2A05-2BEDD94E0908}"/>
              </a:ext>
            </a:extLst>
          </p:cNvPr>
          <p:cNvSpPr txBox="1">
            <a:spLocks/>
          </p:cNvSpPr>
          <p:nvPr/>
        </p:nvSpPr>
        <p:spPr>
          <a:xfrm>
            <a:off x="7107639" y="3185856"/>
            <a:ext cx="3178224" cy="539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ar-E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14- تموز 2021</a:t>
            </a:r>
            <a:endParaRPr lang="en-LB" sz="2400" b="1" dirty="0">
              <a:solidFill>
                <a:schemeClr val="tx1">
                  <a:lumMod val="65000"/>
                  <a:lumOff val="35000"/>
                </a:schemeClr>
              </a:solidFill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Font typeface="Arial" panose="020B0604020202020204" pitchFamily="34" charset="0"/>
              <a:buNone/>
            </a:pPr>
            <a:endParaRPr lang="ar-LB" sz="24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85A399E-1DF8-DAA2-8D63-6188C4FE6ABC}"/>
              </a:ext>
            </a:extLst>
          </p:cNvPr>
          <p:cNvSpPr txBox="1">
            <a:spLocks/>
          </p:cNvSpPr>
          <p:nvPr/>
        </p:nvSpPr>
        <p:spPr>
          <a:xfrm>
            <a:off x="7034852" y="4437478"/>
            <a:ext cx="3178224" cy="5390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ar-E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الحضور: 7 أشخاص</a:t>
            </a:r>
            <a:endParaRPr lang="ar-LB" sz="24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176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Harvey Balls 25% outline">
            <a:extLst>
              <a:ext uri="{FF2B5EF4-FFF2-40B4-BE49-F238E27FC236}">
                <a16:creationId xmlns:a16="http://schemas.microsoft.com/office/drawing/2014/main" id="{DB44A14A-7648-9624-0BF9-4D07CA4D7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7758" y="1079842"/>
            <a:ext cx="1246998" cy="1246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7F9B61-D022-DAF6-E556-291791A77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758" y="269874"/>
            <a:ext cx="7936042" cy="1325563"/>
          </a:xfrm>
        </p:spPr>
        <p:txBody>
          <a:bodyPr>
            <a:normAutofit fontScale="90000"/>
          </a:bodyPr>
          <a:lstStyle/>
          <a:p>
            <a:pPr algn="r"/>
            <a:br>
              <a:rPr lang="en-US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المرحلة الاولى، مرحلة تقييم القدرات الحالية للمؤسسات </a:t>
            </a:r>
            <a:r>
              <a:rPr lang="ar-EG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وتحديد الأولويات</a:t>
            </a:r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:  </a:t>
            </a: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r>
              <a:rPr lang="ar-EG" dirty="0">
                <a:solidFill>
                  <a:schemeClr val="tx1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تضمنت هذه المرحلة النشاطات التالية: </a:t>
            </a:r>
            <a:br>
              <a:rPr lang="en-US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endParaRPr lang="en-US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31AFE-3EF7-52B1-6DB1-BAAE1D8A9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8635" y="2252612"/>
            <a:ext cx="8714730" cy="539087"/>
          </a:xfrm>
        </p:spPr>
        <p:txBody>
          <a:bodyPr>
            <a:normAutofit fontScale="85000" lnSpcReduction="10000"/>
          </a:bodyPr>
          <a:lstStyle/>
          <a:p>
            <a:pPr marL="0" indent="0" algn="r" rtl="1">
              <a:buNone/>
            </a:pPr>
            <a:r>
              <a:rPr lang="ar-EG" sz="2400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3</a:t>
            </a:r>
            <a:r>
              <a:rPr lang="ar-MA" sz="2400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 – </a:t>
            </a:r>
            <a:r>
              <a:rPr lang="ar-EG" sz="2400" b="1" dirty="0">
                <a:solidFill>
                  <a:schemeClr val="tx2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تحديد أولويات الدعم </a:t>
            </a:r>
            <a:r>
              <a:rPr lang="ar-EG" sz="2800" b="1" dirty="0">
                <a:solidFill>
                  <a:schemeClr val="tx2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المؤسساتي</a:t>
            </a:r>
            <a:r>
              <a:rPr lang="ar-EG" sz="2400" b="1" dirty="0">
                <a:solidFill>
                  <a:schemeClr val="tx2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 المطلوب حسب أهمية التحديات التي حُدّدت في مرحلة التقييم</a:t>
            </a:r>
            <a:endParaRPr lang="en-LB" sz="2400" b="1" dirty="0">
              <a:solidFill>
                <a:schemeClr val="tx2"/>
              </a:solidFill>
              <a:effectLst/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endParaRPr lang="ar-LB" sz="2400" b="1" dirty="0">
              <a:latin typeface="Calibri" panose="020F050202020403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0A8D86E-826C-E4BA-2F3C-2E113766A23C}"/>
              </a:ext>
            </a:extLst>
          </p:cNvPr>
          <p:cNvSpPr txBox="1">
            <a:spLocks/>
          </p:cNvSpPr>
          <p:nvPr/>
        </p:nvSpPr>
        <p:spPr>
          <a:xfrm>
            <a:off x="832513" y="2985190"/>
            <a:ext cx="10344183" cy="31835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ar-E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يمكن تصنيف أولويات المساعدة التقنية المحددة من قبل مؤسسات التعليم والتدريب التقني والمهني بثلاثة محاور:</a:t>
            </a:r>
          </a:p>
          <a:p>
            <a:pPr marL="0" indent="0" algn="r" rtl="1">
              <a:buFont typeface="Arial" panose="020B0604020202020204" pitchFamily="34" charset="0"/>
              <a:buNone/>
            </a:pPr>
            <a:endParaRPr lang="en-LB" sz="2400" dirty="0"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Font typeface="Arial" panose="020B0604020202020204" pitchFamily="34" charset="0"/>
              <a:buNone/>
            </a:pPr>
            <a:endParaRPr lang="ar-LB" sz="2400" b="1" dirty="0">
              <a:latin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41001E-2744-C7A7-E66C-126FA5D5024B}"/>
              </a:ext>
            </a:extLst>
          </p:cNvPr>
          <p:cNvSpPr/>
          <p:nvPr/>
        </p:nvSpPr>
        <p:spPr>
          <a:xfrm>
            <a:off x="8188657" y="3992278"/>
            <a:ext cx="3165143" cy="1187356"/>
          </a:xfrm>
          <a:prstGeom prst="rect">
            <a:avLst/>
          </a:prstGeom>
          <a:noFill/>
          <a:ln w="28575">
            <a:solidFill>
              <a:srgbClr val="1D3C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r" rtl="1">
              <a:buClr>
                <a:srgbClr val="C00000"/>
              </a:buClr>
              <a:buFont typeface="+mj-lt"/>
              <a:buAutoNum type="arabicPeriod"/>
            </a:pPr>
            <a:r>
              <a:rPr lang="ar-EG" sz="2000" b="1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التخطيط: التخطيط الاستراتيجي</a:t>
            </a:r>
          </a:p>
          <a:p>
            <a:pPr algn="r" rtl="1">
              <a:buClr>
                <a:srgbClr val="C00000"/>
              </a:buClr>
            </a:pPr>
            <a:r>
              <a:rPr lang="ar-EG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الخطة الاستراتيجية</a:t>
            </a:r>
          </a:p>
          <a:p>
            <a:pPr algn="r" rtl="1">
              <a:buClr>
                <a:srgbClr val="C00000"/>
              </a:buClr>
            </a:pPr>
            <a:r>
              <a:rPr lang="ar-EG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خطة العمل السنوية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6A71478-C041-3137-308E-1A81819A3BEA}"/>
              </a:ext>
            </a:extLst>
          </p:cNvPr>
          <p:cNvSpPr/>
          <p:nvPr/>
        </p:nvSpPr>
        <p:spPr>
          <a:xfrm>
            <a:off x="5163496" y="3992278"/>
            <a:ext cx="2548215" cy="1997253"/>
          </a:xfrm>
          <a:prstGeom prst="rect">
            <a:avLst/>
          </a:prstGeom>
          <a:noFill/>
          <a:ln w="28575">
            <a:solidFill>
              <a:srgbClr val="1D3C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buClr>
                <a:srgbClr val="C00000"/>
              </a:buClr>
            </a:pPr>
            <a:r>
              <a:rPr lang="ar-EG" sz="2000" b="1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2. الموارد البشرية\ القيادة</a:t>
            </a:r>
          </a:p>
          <a:p>
            <a:pPr algn="r" rtl="1">
              <a:buClr>
                <a:srgbClr val="C00000"/>
              </a:buClr>
            </a:pPr>
            <a:r>
              <a:rPr lang="ar-EG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تطوير الموظفين</a:t>
            </a:r>
          </a:p>
          <a:p>
            <a:pPr algn="r" rtl="1">
              <a:buClr>
                <a:srgbClr val="C00000"/>
              </a:buClr>
            </a:pPr>
            <a:r>
              <a:rPr lang="ar-EG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إدارة الموظفين</a:t>
            </a:r>
          </a:p>
          <a:p>
            <a:pPr algn="r" rtl="1">
              <a:buClr>
                <a:srgbClr val="C00000"/>
              </a:buClr>
            </a:pPr>
            <a:r>
              <a:rPr lang="ar-EG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تقييم الأداء</a:t>
            </a:r>
          </a:p>
          <a:p>
            <a:pPr algn="r" rtl="1">
              <a:buClr>
                <a:srgbClr val="C00000"/>
              </a:buClr>
            </a:pPr>
            <a:r>
              <a:rPr lang="ar-EG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سياسة التوظيف</a:t>
            </a:r>
          </a:p>
          <a:p>
            <a:pPr algn="r" rtl="1">
              <a:buClr>
                <a:srgbClr val="C00000"/>
              </a:buClr>
            </a:pPr>
            <a:endParaRPr lang="ar-EG" sz="1800" b="1" dirty="0">
              <a:solidFill>
                <a:schemeClr val="tx1">
                  <a:lumMod val="65000"/>
                  <a:lumOff val="35000"/>
                </a:schemeClr>
              </a:solidFill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D17368-FB23-C9A4-5235-6F49723F237D}"/>
              </a:ext>
            </a:extLst>
          </p:cNvPr>
          <p:cNvSpPr/>
          <p:nvPr/>
        </p:nvSpPr>
        <p:spPr>
          <a:xfrm>
            <a:off x="1015304" y="3983310"/>
            <a:ext cx="3671247" cy="1794847"/>
          </a:xfrm>
          <a:prstGeom prst="rect">
            <a:avLst/>
          </a:prstGeom>
          <a:noFill/>
          <a:ln w="28575">
            <a:solidFill>
              <a:srgbClr val="1D3C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>
              <a:buClr>
                <a:srgbClr val="C00000"/>
              </a:buClr>
            </a:pPr>
            <a:r>
              <a:rPr lang="ar-EG" sz="2000" b="1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3. النظام المالي: الرقابة الداخلية والإدارة</a:t>
            </a:r>
          </a:p>
          <a:p>
            <a:pPr algn="r" rtl="1">
              <a:buClr>
                <a:srgbClr val="C00000"/>
              </a:buClr>
            </a:pPr>
            <a:r>
              <a:rPr lang="ar-EG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إدارة العمليات النقدية</a:t>
            </a:r>
          </a:p>
          <a:p>
            <a:pPr algn="r" rtl="1">
              <a:buClr>
                <a:srgbClr val="C00000"/>
              </a:buClr>
            </a:pPr>
            <a:r>
              <a:rPr lang="ar-EG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إدارة الأصول </a:t>
            </a:r>
          </a:p>
          <a:p>
            <a:pPr algn="r" rtl="1">
              <a:buClr>
                <a:srgbClr val="C00000"/>
              </a:buClr>
            </a:pPr>
            <a:r>
              <a:rPr lang="ar-EG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إدارة الرواتب</a:t>
            </a:r>
            <a:endParaRPr lang="ar-EG" b="1" dirty="0">
              <a:solidFill>
                <a:schemeClr val="tx1">
                  <a:lumMod val="65000"/>
                  <a:lumOff val="35000"/>
                </a:schemeClr>
              </a:solidFill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algn="r" rtl="1">
              <a:buClr>
                <a:srgbClr val="C00000"/>
              </a:buClr>
            </a:pPr>
            <a:r>
              <a:rPr lang="ar-EG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Arabic 55 Roman" panose="020B0604020202020204" pitchFamily="34" charset="-78"/>
                <a:ea typeface="Calibri" panose="020F0502020204030204" pitchFamily="34" charset="0"/>
                <a:cs typeface="HelveticaNeueLT Arabic 55 Roman" panose="020B0604020202020204" pitchFamily="34" charset="-78"/>
              </a:rPr>
              <a:t>إدارة المشتريات </a:t>
            </a:r>
          </a:p>
          <a:p>
            <a:pPr algn="r" rtl="1">
              <a:buClr>
                <a:srgbClr val="C00000"/>
              </a:buClr>
            </a:pPr>
            <a:endParaRPr lang="ar-EG" sz="1800" b="1" dirty="0">
              <a:solidFill>
                <a:schemeClr val="tx1">
                  <a:lumMod val="65000"/>
                  <a:lumOff val="35000"/>
                </a:schemeClr>
              </a:solidFill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</p:txBody>
      </p:sp>
      <p:pic>
        <p:nvPicPr>
          <p:cNvPr id="17" name="Graphic 16" descr="Blueprint with solid fill">
            <a:extLst>
              <a:ext uri="{FF2B5EF4-FFF2-40B4-BE49-F238E27FC236}">
                <a16:creationId xmlns:a16="http://schemas.microsoft.com/office/drawing/2014/main" id="{AEF6E933-8722-5FC3-B12A-598A51840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53365" y="18696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7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Harvey Balls 25% outline">
            <a:extLst>
              <a:ext uri="{FF2B5EF4-FFF2-40B4-BE49-F238E27FC236}">
                <a16:creationId xmlns:a16="http://schemas.microsoft.com/office/drawing/2014/main" id="{DB44A14A-7648-9624-0BF9-4D07CA4D7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10116" y="1296536"/>
            <a:ext cx="1246998" cy="1246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7F9B61-D022-DAF6-E556-291791A77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2038" y="271628"/>
            <a:ext cx="7936042" cy="1325563"/>
          </a:xfrm>
        </p:spPr>
        <p:txBody>
          <a:bodyPr>
            <a:normAutofit fontScale="90000"/>
          </a:bodyPr>
          <a:lstStyle/>
          <a:p>
            <a:pPr algn="r"/>
            <a:br>
              <a:rPr lang="en-US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المرحلة الاولى، مرحلة تقييم القدرات الحالية للمؤسسات </a:t>
            </a:r>
            <a:r>
              <a:rPr lang="ar-EG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وتحديد الأولويات</a:t>
            </a:r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:  </a:t>
            </a: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en-US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endParaRPr lang="en-US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40E9BE8-7CFE-DDEB-1316-563E0C242DCE}"/>
              </a:ext>
            </a:extLst>
          </p:cNvPr>
          <p:cNvSpPr txBox="1">
            <a:spLocks/>
          </p:cNvSpPr>
          <p:nvPr/>
        </p:nvSpPr>
        <p:spPr>
          <a:xfrm>
            <a:off x="10140286" y="934410"/>
            <a:ext cx="1213513" cy="642368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br>
              <a:rPr lang="en-US" sz="3200" dirty="0">
                <a:solidFill>
                  <a:schemeClr val="bg1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sz="3200" dirty="0">
                <a:solidFill>
                  <a:schemeClr val="bg1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r>
              <a:rPr lang="ar-EG" sz="3200" dirty="0">
                <a:solidFill>
                  <a:schemeClr val="bg1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نتيجة</a:t>
            </a:r>
            <a:br>
              <a:rPr lang="ar-LB" sz="3200" dirty="0">
                <a:solidFill>
                  <a:schemeClr val="bg1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en-US" sz="3200" dirty="0">
                <a:solidFill>
                  <a:schemeClr val="bg1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endParaRPr lang="en-US" sz="3200" dirty="0">
              <a:solidFill>
                <a:schemeClr val="bg1"/>
              </a:solidFill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F06818B-8446-FE45-4396-0FEF73C11F73}"/>
              </a:ext>
            </a:extLst>
          </p:cNvPr>
          <p:cNvSpPr txBox="1">
            <a:spLocks/>
          </p:cNvSpPr>
          <p:nvPr/>
        </p:nvSpPr>
        <p:spPr>
          <a:xfrm>
            <a:off x="4804012" y="2409284"/>
            <a:ext cx="6477119" cy="2831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r" rtl="1">
              <a:buClr>
                <a:srgbClr val="C00000"/>
              </a:buClr>
              <a:buFont typeface="+mj-lt"/>
              <a:buAutoNum type="arabicPeriod"/>
            </a:pPr>
            <a:r>
              <a:rPr lang="ar-E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HelveticaNeueLT Arabic 55 Roman" panose="020B0604020202020204" pitchFamily="34" charset="-78"/>
              </a:rPr>
              <a:t>تطوير، مناقشة وإمضاء مذكرة التفاهم من قبل مؤسسات التعليم الفني والمهني الخاصة</a:t>
            </a:r>
          </a:p>
          <a:p>
            <a:pPr marL="514350" indent="-514350" algn="r" rtl="1">
              <a:buClr>
                <a:srgbClr val="C00000"/>
              </a:buClr>
              <a:buFont typeface="+mj-lt"/>
              <a:buAutoNum type="arabicPeriod"/>
            </a:pPr>
            <a:endParaRPr lang="ar-EG" sz="2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HelveticaNeueLT Arabic 55 Roman" panose="020B0604020202020204" pitchFamily="34" charset="-78"/>
            </a:endParaRPr>
          </a:p>
          <a:p>
            <a:pPr marL="514350" indent="-514350" algn="r" rtl="1">
              <a:buClr>
                <a:srgbClr val="C00000"/>
              </a:buClr>
              <a:buFont typeface="+mj-lt"/>
              <a:buAutoNum type="arabicPeriod"/>
            </a:pPr>
            <a:r>
              <a:rPr lang="ar-E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HelveticaNeueLT Arabic 55 Roman" panose="020B0604020202020204" pitchFamily="34" charset="-78"/>
              </a:rPr>
              <a:t>تحديد أسماء ووظائف الأشخاص الذين سيتلقون الدعم التقني ضمن كل محور </a:t>
            </a:r>
          </a:p>
          <a:p>
            <a:pPr marL="514350" indent="-514350" algn="r" rtl="1">
              <a:buClr>
                <a:srgbClr val="C00000"/>
              </a:buClr>
              <a:buFont typeface="+mj-lt"/>
              <a:buAutoNum type="arabicPeriod"/>
            </a:pPr>
            <a:endParaRPr lang="ar-EG" sz="24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HelveticaNeueLT Arabic 55 Roman" panose="020B0604020202020204" pitchFamily="34" charset="-78"/>
            </a:endParaRPr>
          </a:p>
          <a:p>
            <a:pPr marL="514350" indent="-514350" algn="r" rtl="1">
              <a:buClr>
                <a:srgbClr val="C00000"/>
              </a:buClr>
              <a:buFont typeface="+mj-lt"/>
              <a:buAutoNum type="arabicPeriod"/>
            </a:pPr>
            <a:r>
              <a:rPr lang="ar-E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HelveticaNeueLT Arabic 55 Roman" panose="020B0604020202020204" pitchFamily="34" charset="-78"/>
              </a:rPr>
              <a:t>تقديم المعلومات المطلوبة حول الأشخاص الذين سيتلقون الدعم التقني ضمن كل محور </a:t>
            </a:r>
            <a:br>
              <a:rPr lang="ar-L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HelveticaNeueLT Arabic 55 Roman" panose="020B0604020202020204" pitchFamily="34" charset="-78"/>
              </a:rPr>
            </a:br>
            <a:r>
              <a:rPr lang="ar-EG" sz="2400" dirty="0">
                <a:latin typeface="+mn-lt"/>
                <a:ea typeface="+mn-ea"/>
                <a:cs typeface="HelveticaNeueLT Arabic 55 Roman" panose="020B0604020202020204" pitchFamily="34" charset="-78"/>
              </a:rPr>
              <a:t>صورة عن الهوية، مكان السكن الحالي، رقم الهاتف، البريد الإلكتروني</a:t>
            </a:r>
            <a:br>
              <a:rPr lang="en-US" sz="18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endParaRPr lang="en-US" sz="1800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3E4FB4-210F-F343-37F7-C5A6019CE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50" y="1339613"/>
            <a:ext cx="3910645" cy="475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74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21DD8-B94C-5DC1-A6B3-1C61C828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758" y="365126"/>
            <a:ext cx="7936042" cy="1395436"/>
          </a:xfrm>
        </p:spPr>
        <p:txBody>
          <a:bodyPr>
            <a:normAutofit/>
          </a:bodyPr>
          <a:lstStyle/>
          <a:p>
            <a:pPr algn="r"/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</a:t>
            </a:r>
            <a:r>
              <a:rPr lang="ar-SA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تدخلات </a:t>
            </a:r>
            <a:r>
              <a:rPr lang="ar-EG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الأساسية لبناء القدرات المؤسساتية لمؤسسات التعليم الفني والمهني الخاصة </a:t>
            </a:r>
            <a:endParaRPr lang="en-LB" sz="3100" b="0" u="sng" dirty="0">
              <a:solidFill>
                <a:schemeClr val="tx1"/>
              </a:solidFill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E9D03E9B-8035-3047-34BF-8A409D27B2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2513404"/>
              </p:ext>
            </p:extLst>
          </p:nvPr>
        </p:nvGraphicFramePr>
        <p:xfrm>
          <a:off x="721225" y="1760562"/>
          <a:ext cx="11193271" cy="5097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F33EA46-BAAB-630A-8127-7F321711B5BD}"/>
              </a:ext>
            </a:extLst>
          </p:cNvPr>
          <p:cNvSpPr txBox="1"/>
          <p:nvPr/>
        </p:nvSpPr>
        <p:spPr>
          <a:xfrm>
            <a:off x="4725539" y="1277092"/>
            <a:ext cx="60937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8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ar-EG" sz="2800" b="0" u="sng" dirty="0">
                <a:solidFill>
                  <a:schemeClr val="tx1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ثلاثة</a:t>
            </a:r>
            <a:r>
              <a:rPr lang="ar-MA" sz="2800" b="0" u="sng" dirty="0">
                <a:solidFill>
                  <a:schemeClr val="tx1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مراحل أساسية</a:t>
            </a:r>
            <a:endParaRPr lang="en-US" sz="2800" dirty="0"/>
          </a:p>
        </p:txBody>
      </p:sp>
      <p:pic>
        <p:nvPicPr>
          <p:cNvPr id="5" name="Graphic 4" descr="Badge 1 with solid fill">
            <a:extLst>
              <a:ext uri="{FF2B5EF4-FFF2-40B4-BE49-F238E27FC236}">
                <a16:creationId xmlns:a16="http://schemas.microsoft.com/office/drawing/2014/main" id="{F59F6E61-7263-D4EB-3EA9-AF6526E89D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22943" y="1948218"/>
            <a:ext cx="914400" cy="914400"/>
          </a:xfrm>
          <a:prstGeom prst="rect">
            <a:avLst/>
          </a:prstGeom>
        </p:spPr>
      </p:pic>
      <p:pic>
        <p:nvPicPr>
          <p:cNvPr id="7" name="Graphic 6" descr="Badge with solid fill">
            <a:extLst>
              <a:ext uri="{FF2B5EF4-FFF2-40B4-BE49-F238E27FC236}">
                <a16:creationId xmlns:a16="http://schemas.microsoft.com/office/drawing/2014/main" id="{9B7E19EE-28FE-BDB7-A1A9-157BB5FFD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21890" y="3429000"/>
            <a:ext cx="914400" cy="914400"/>
          </a:xfrm>
          <a:prstGeom prst="rect">
            <a:avLst/>
          </a:prstGeom>
        </p:spPr>
      </p:pic>
      <p:pic>
        <p:nvPicPr>
          <p:cNvPr id="12" name="Graphic 11" descr="Badge 3 with solid fill">
            <a:extLst>
              <a:ext uri="{FF2B5EF4-FFF2-40B4-BE49-F238E27FC236}">
                <a16:creationId xmlns:a16="http://schemas.microsoft.com/office/drawing/2014/main" id="{E7FD0661-7A3D-7524-0A86-CC45E7C0C4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1890" y="49473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99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9B61-D022-DAF6-E556-291791A77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758" y="269874"/>
            <a:ext cx="7936042" cy="1325563"/>
          </a:xfrm>
        </p:spPr>
        <p:txBody>
          <a:bodyPr>
            <a:normAutofit fontScale="90000"/>
          </a:bodyPr>
          <a:lstStyle/>
          <a:p>
            <a:pPr algn="r"/>
            <a:br>
              <a:rPr lang="en-US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المرحلة الثانية : مرحلة تنفيذ نشاطات الدعم التقني من قبل برنامج دعم المجتمع المحلي </a:t>
            </a: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r>
              <a:rPr lang="ar-EG" dirty="0">
                <a:solidFill>
                  <a:schemeClr val="tx1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ستتضمن هذه المرحلة النشاطات التالية: </a:t>
            </a:r>
            <a:br>
              <a:rPr lang="en-US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endParaRPr lang="en-US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31AFE-3EF7-52B1-6DB1-BAAE1D8A9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5654" y="2299647"/>
            <a:ext cx="7691148" cy="539087"/>
          </a:xfrm>
        </p:spPr>
        <p:txBody>
          <a:bodyPr>
            <a:noAutofit/>
          </a:bodyPr>
          <a:lstStyle/>
          <a:p>
            <a:pPr marL="0" indent="0" algn="r" rtl="1">
              <a:buNone/>
            </a:pPr>
            <a:r>
              <a:rPr lang="en-US" sz="2400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1</a:t>
            </a:r>
            <a:r>
              <a:rPr lang="ar-MA" sz="2400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 – </a:t>
            </a:r>
            <a:r>
              <a:rPr lang="ar-EG" sz="2400" b="1" dirty="0">
                <a:solidFill>
                  <a:schemeClr val="tx2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إجراء تدريبات حول محاور الدعم التقني المختلفة</a:t>
            </a:r>
          </a:p>
          <a:p>
            <a:pPr marL="0" indent="0" algn="r" rtl="1">
              <a:buNone/>
            </a:pPr>
            <a:r>
              <a:rPr lang="ar-EG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ستقام هذه التدريبات في بيروت</a:t>
            </a:r>
          </a:p>
          <a:p>
            <a:pPr marL="0" indent="0" algn="r" rtl="1">
              <a:buNone/>
            </a:pPr>
            <a:r>
              <a:rPr lang="ar-EG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كحد أقصى ثلاث تدريبات لكل محور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HelveticaNeueLT Arabic 55 Roman" panose="020B0604020202020204" pitchFamily="34" charset="-78"/>
              <a:ea typeface="Arial Unicode MS"/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r>
              <a:rPr lang="ar-EG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سيحضرها ممثلين من 10 مؤسسات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HelveticaNeueLT Arabic 55 Roman" panose="020B0604020202020204" pitchFamily="34" charset="-78"/>
              <a:ea typeface="Arial Unicode MS"/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endParaRPr lang="ar-EG" sz="2000" b="1" dirty="0">
              <a:solidFill>
                <a:schemeClr val="tx1">
                  <a:lumMod val="50000"/>
                  <a:lumOff val="50000"/>
                </a:schemeClr>
              </a:solidFill>
              <a:latin typeface="HelveticaNeueLT Arabic 55 Roman" panose="020B0604020202020204" pitchFamily="34" charset="-78"/>
              <a:ea typeface="Arial Unicode MS"/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r>
              <a:rPr lang="ar-EG" sz="2400" b="1" dirty="0">
                <a:solidFill>
                  <a:schemeClr val="tx2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 </a:t>
            </a:r>
            <a:endParaRPr lang="en-LB" sz="2400" b="1" dirty="0">
              <a:solidFill>
                <a:schemeClr val="tx2"/>
              </a:solidFill>
              <a:effectLst/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endParaRPr lang="ar-LB" sz="2400" b="1" dirty="0">
              <a:latin typeface="Calibri" panose="020F050202020403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7868D0D-5F4B-3C51-96BA-E6B5887EA570}"/>
              </a:ext>
            </a:extLst>
          </p:cNvPr>
          <p:cNvSpPr txBox="1">
            <a:spLocks/>
          </p:cNvSpPr>
          <p:nvPr/>
        </p:nvSpPr>
        <p:spPr>
          <a:xfrm>
            <a:off x="2567168" y="4019267"/>
            <a:ext cx="7539634" cy="539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2</a:t>
            </a:r>
            <a:r>
              <a:rPr lang="ar-MA" sz="2400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 – </a:t>
            </a:r>
            <a:r>
              <a:rPr lang="ar-EG" sz="2400" b="1" dirty="0">
                <a:solidFill>
                  <a:schemeClr val="tx2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تطوير وإنتاج لوائح إرشادية تغطي هذه المحاور</a:t>
            </a:r>
          </a:p>
          <a:p>
            <a:pPr marL="0" indent="0" algn="r" rtl="1">
              <a:buFont typeface="Arial" panose="020B0604020202020204" pitchFamily="34" charset="0"/>
              <a:buNone/>
            </a:pPr>
            <a:endParaRPr lang="en-LB" sz="2400" dirty="0">
              <a:solidFill>
                <a:schemeClr val="tx2"/>
              </a:solidFill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Font typeface="Arial" panose="020B0604020202020204" pitchFamily="34" charset="0"/>
              <a:buNone/>
            </a:pPr>
            <a:endParaRPr lang="ar-LB" sz="2400" b="1" dirty="0">
              <a:latin typeface="Calibri" panose="020F050202020403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950305B-297F-0241-7C30-8718A6E6C13F}"/>
              </a:ext>
            </a:extLst>
          </p:cNvPr>
          <p:cNvSpPr txBox="1">
            <a:spLocks/>
          </p:cNvSpPr>
          <p:nvPr/>
        </p:nvSpPr>
        <p:spPr>
          <a:xfrm>
            <a:off x="758205" y="4597234"/>
            <a:ext cx="9348597" cy="539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r>
              <a:rPr lang="ar-EG" sz="2400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3</a:t>
            </a:r>
            <a:r>
              <a:rPr lang="ar-MA" sz="2400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 – </a:t>
            </a:r>
            <a:r>
              <a:rPr lang="ar-EG" sz="2400" b="1" dirty="0">
                <a:solidFill>
                  <a:schemeClr val="tx2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إجراء تدريبات وظيفية حول المواضيع التي تم تحديدها من قبل المؤسسات كأولويات </a:t>
            </a:r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ar-EG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ستقام هذه التدريبات في المؤسسات للأشخاص المعنيين والمُعينين من قبل المؤسسة</a:t>
            </a:r>
            <a:endParaRPr lang="ar-EG" sz="2000" b="1" dirty="0">
              <a:solidFill>
                <a:schemeClr val="tx2"/>
              </a:solidFill>
              <a:latin typeface="HelveticaNeueLT Arabic 55 Roman" panose="020B0604020202020204" pitchFamily="34" charset="-78"/>
              <a:ea typeface="Arial Unicode MS"/>
              <a:cs typeface="HelveticaNeueLT Arabic 55 Roman" panose="020B0604020202020204" pitchFamily="34" charset="-78"/>
            </a:endParaRPr>
          </a:p>
          <a:p>
            <a:pPr marL="0" indent="0" algn="r" rtl="1">
              <a:buFont typeface="Arial" panose="020B0604020202020204" pitchFamily="34" charset="0"/>
              <a:buNone/>
            </a:pPr>
            <a:r>
              <a:rPr lang="ar-EG" sz="2000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NeueLT Arabic 55 Roman" panose="020B0604020202020204" pitchFamily="34" charset="-78"/>
              </a:rPr>
              <a:t>تهدف الى تطوير الخطط والسياسات والإجراءات المخصصة لكل مؤسسة بحسب إمكانياتها المؤسساتية الحالية</a:t>
            </a:r>
            <a:endParaRPr lang="en-LB" sz="2000" b="1" dirty="0">
              <a:solidFill>
                <a:schemeClr val="tx1">
                  <a:lumMod val="50000"/>
                  <a:lumOff val="50000"/>
                </a:schemeClr>
              </a:solidFill>
              <a:cs typeface="HelveticaNeueLT Arabic 55 Roman" panose="020B0604020202020204" pitchFamily="34" charset="-78"/>
            </a:endParaRPr>
          </a:p>
          <a:p>
            <a:pPr marL="0" indent="0" algn="r" rtl="1">
              <a:buFont typeface="Arial" panose="020B0604020202020204" pitchFamily="34" charset="0"/>
              <a:buNone/>
            </a:pPr>
            <a:endParaRPr lang="ar-LB" sz="2400" b="1" dirty="0">
              <a:latin typeface="Calibri" panose="020F0502020204030204" pitchFamily="34" charset="0"/>
            </a:endParaRPr>
          </a:p>
        </p:txBody>
      </p:sp>
      <p:pic>
        <p:nvPicPr>
          <p:cNvPr id="17" name="Graphic 16" descr="Checklist with solid fill">
            <a:extLst>
              <a:ext uri="{FF2B5EF4-FFF2-40B4-BE49-F238E27FC236}">
                <a16:creationId xmlns:a16="http://schemas.microsoft.com/office/drawing/2014/main" id="{60B084F7-9DA5-3760-9D09-50F9B0006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19395" y="3585951"/>
            <a:ext cx="914400" cy="914400"/>
          </a:xfrm>
          <a:prstGeom prst="rect">
            <a:avLst/>
          </a:prstGeom>
        </p:spPr>
      </p:pic>
      <p:pic>
        <p:nvPicPr>
          <p:cNvPr id="6" name="Graphic 5" descr="Teacher with solid fill">
            <a:extLst>
              <a:ext uri="{FF2B5EF4-FFF2-40B4-BE49-F238E27FC236}">
                <a16:creationId xmlns:a16="http://schemas.microsoft.com/office/drawing/2014/main" id="{E0EDB2B7-A4AE-EE93-0A64-EF7910AE1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28787" y="2217927"/>
            <a:ext cx="914400" cy="914400"/>
          </a:xfrm>
          <a:prstGeom prst="rect">
            <a:avLst/>
          </a:prstGeom>
        </p:spPr>
      </p:pic>
      <p:pic>
        <p:nvPicPr>
          <p:cNvPr id="9" name="Graphic 8" descr="Harvey Balls 50% outline">
            <a:extLst>
              <a:ext uri="{FF2B5EF4-FFF2-40B4-BE49-F238E27FC236}">
                <a16:creationId xmlns:a16="http://schemas.microsoft.com/office/drawing/2014/main" id="{CC967159-4397-1FED-529E-706F361CD3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8812" y="1167183"/>
            <a:ext cx="1060625" cy="1060625"/>
          </a:xfrm>
          <a:prstGeom prst="rect">
            <a:avLst/>
          </a:prstGeom>
        </p:spPr>
      </p:pic>
      <p:pic>
        <p:nvPicPr>
          <p:cNvPr id="5" name="Graphic 4" descr="Users with solid fill">
            <a:extLst>
              <a:ext uri="{FF2B5EF4-FFF2-40B4-BE49-F238E27FC236}">
                <a16:creationId xmlns:a16="http://schemas.microsoft.com/office/drawing/2014/main" id="{EFDE2EA0-BF10-9B88-35D3-898C1C8004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519395" y="4850879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84BD52-EC38-D688-1B78-FEDEC47F61F8}"/>
              </a:ext>
            </a:extLst>
          </p:cNvPr>
          <p:cNvSpPr txBox="1"/>
          <p:nvPr/>
        </p:nvSpPr>
        <p:spPr>
          <a:xfrm>
            <a:off x="918888" y="2634670"/>
            <a:ext cx="2671548" cy="92333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 rtl="1"/>
            <a:r>
              <a:rPr lang="ar-SA" sz="1800" dirty="0">
                <a:solidFill>
                  <a:schemeClr val="bg1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يتم تنفيذ العديد من الأنشطة والمهام المختلفة المذكورة </a:t>
            </a:r>
            <a:r>
              <a:rPr lang="ar-SA" sz="1800" b="1" dirty="0">
                <a:solidFill>
                  <a:schemeClr val="bg1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بشكل متزامن</a:t>
            </a:r>
            <a:endParaRPr lang="ar-LB" sz="1800" b="1" dirty="0">
              <a:solidFill>
                <a:schemeClr val="bg1"/>
              </a:solidFill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84830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9B61-D022-DAF6-E556-291791A77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758" y="269874"/>
            <a:ext cx="7936042" cy="1325563"/>
          </a:xfrm>
        </p:spPr>
        <p:txBody>
          <a:bodyPr>
            <a:normAutofit fontScale="90000"/>
          </a:bodyPr>
          <a:lstStyle/>
          <a:p>
            <a:pPr algn="r"/>
            <a:br>
              <a:rPr lang="en-US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المرحلة الثانية : مرحلة تنفيذ نشاطات الدعم التقني من قبل برنامج دعم المجتمع المحلي </a:t>
            </a: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r>
              <a:rPr lang="ar-EG" dirty="0">
                <a:solidFill>
                  <a:schemeClr val="tx1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المطلوب من المؤسسات:</a:t>
            </a:r>
            <a:endParaRPr lang="en-US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31AFE-3EF7-52B1-6DB1-BAAE1D8A9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2652" y="2586030"/>
            <a:ext cx="7691148" cy="539087"/>
          </a:xfrm>
        </p:spPr>
        <p:txBody>
          <a:bodyPr>
            <a:noAutofit/>
          </a:bodyPr>
          <a:lstStyle/>
          <a:p>
            <a:pPr marL="0" indent="0" algn="r" rtl="1">
              <a:buNone/>
            </a:pPr>
            <a:r>
              <a:rPr lang="ar-MA" sz="2400" b="1" dirty="0">
                <a:solidFill>
                  <a:schemeClr val="tx2"/>
                </a:solidFill>
                <a:cs typeface="HelveticaNeueLT Arabic 55 Roman" panose="020B0604020202020204" pitchFamily="34" charset="-78"/>
              </a:rPr>
              <a:t>ضرورة التزام الأشخاص المعنيين بتلقي الدعم التقني بما يعني:</a:t>
            </a:r>
          </a:p>
          <a:p>
            <a:pPr algn="r" rt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r-MA" sz="2400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NeueLT Arabic 55 Roman" panose="020B0604020202020204" pitchFamily="34" charset="-78"/>
              </a:rPr>
              <a:t>حضور جميع الورشات والتدريبات الميدانية المقررة؛</a:t>
            </a:r>
          </a:p>
          <a:p>
            <a:pPr algn="r" rt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r-MA" sz="2400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NeueLT Arabic 55 Roman" panose="020B0604020202020204" pitchFamily="34" charset="-78"/>
              </a:rPr>
              <a:t>عدم مغادرة الورشة والالتزام ببرنامج بناء القدرات؛</a:t>
            </a:r>
          </a:p>
          <a:p>
            <a:pPr algn="r" rt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r-MA" sz="2400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NeueLT Arabic 55 Roman" panose="020B0604020202020204" pitchFamily="34" charset="-78"/>
              </a:rPr>
              <a:t>عدم استبدال الأشخاص المنتدبين من قبلكم بأشخاص آخرين حرصاً على مطابقة</a:t>
            </a:r>
            <a:r>
              <a:rPr lang="ar-EG" sz="2400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NeueLT Arabic 55 Roman" panose="020B0604020202020204" pitchFamily="34" charset="-78"/>
              </a:rPr>
              <a:t> التدريبات لمؤهلات المستفيدين.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HelveticaNeueLT Arabic 55 Roman" panose="020B0604020202020204" pitchFamily="34" charset="-78"/>
              <a:ea typeface="Arial Unicode MS"/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endParaRPr lang="ar-EG" sz="2000" b="1" dirty="0">
              <a:solidFill>
                <a:schemeClr val="tx1">
                  <a:lumMod val="50000"/>
                  <a:lumOff val="50000"/>
                </a:schemeClr>
              </a:solidFill>
              <a:latin typeface="HelveticaNeueLT Arabic 55 Roman" panose="020B0604020202020204" pitchFamily="34" charset="-78"/>
              <a:ea typeface="Arial Unicode MS"/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r>
              <a:rPr lang="ar-EG" sz="2400" b="1" dirty="0">
                <a:solidFill>
                  <a:schemeClr val="tx2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 </a:t>
            </a:r>
            <a:endParaRPr lang="en-LB" sz="2400" b="1" dirty="0">
              <a:solidFill>
                <a:schemeClr val="tx2"/>
              </a:solidFill>
              <a:effectLst/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endParaRPr lang="ar-LB" sz="2400" b="1" dirty="0">
              <a:latin typeface="Calibri" panose="020F0502020204030204" pitchFamily="34" charset="0"/>
            </a:endParaRPr>
          </a:p>
        </p:txBody>
      </p:sp>
      <p:pic>
        <p:nvPicPr>
          <p:cNvPr id="9" name="Graphic 8" descr="Harvey Balls 50% outline">
            <a:extLst>
              <a:ext uri="{FF2B5EF4-FFF2-40B4-BE49-F238E27FC236}">
                <a16:creationId xmlns:a16="http://schemas.microsoft.com/office/drawing/2014/main" id="{CC967159-4397-1FED-529E-706F361CD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8812" y="1167183"/>
            <a:ext cx="1060625" cy="1060625"/>
          </a:xfrm>
          <a:prstGeom prst="rect">
            <a:avLst/>
          </a:prstGeom>
        </p:spPr>
      </p:pic>
      <p:pic>
        <p:nvPicPr>
          <p:cNvPr id="7" name="Graphic 6" descr="Comment Important with solid fill">
            <a:extLst>
              <a:ext uri="{FF2B5EF4-FFF2-40B4-BE49-F238E27FC236}">
                <a16:creationId xmlns:a16="http://schemas.microsoft.com/office/drawing/2014/main" id="{E43DDAD1-80D9-D1C7-5A6F-F1C19D590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67050" y="2472076"/>
            <a:ext cx="1913847" cy="191384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D682AA-58DB-9195-DC48-2D0D1D5AF1BB}"/>
              </a:ext>
            </a:extLst>
          </p:cNvPr>
          <p:cNvSpPr/>
          <p:nvPr/>
        </p:nvSpPr>
        <p:spPr>
          <a:xfrm>
            <a:off x="3280897" y="5076967"/>
            <a:ext cx="8169575" cy="90075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000" dirty="0">
                <a:solidFill>
                  <a:schemeClr val="bg1"/>
                </a:solidFill>
              </a:rPr>
              <a:t>من أجل استمرارية الدعم المقدم يجب تحديد </a:t>
            </a:r>
            <a:r>
              <a:rPr lang="ar-EG" sz="2000" u="sng" dirty="0">
                <a:solidFill>
                  <a:schemeClr val="bg1"/>
                </a:solidFill>
              </a:rPr>
              <a:t>شخصين على الأقل </a:t>
            </a:r>
            <a:r>
              <a:rPr lang="ar-EG" sz="2000" dirty="0">
                <a:solidFill>
                  <a:schemeClr val="bg1"/>
                </a:solidFill>
              </a:rPr>
              <a:t>لمتابعة الدعم التقني</a:t>
            </a:r>
          </a:p>
          <a:p>
            <a:pPr algn="ctr"/>
            <a:r>
              <a:rPr lang="ar-EG" sz="2000" u="sng" dirty="0">
                <a:solidFill>
                  <a:schemeClr val="bg1"/>
                </a:solidFill>
              </a:rPr>
              <a:t>يجب مشاركة الهيئتين الإدارية والتنفيذية في النشاطات المتعلقة بالتخطيط الاستراتيجي </a:t>
            </a:r>
            <a:endParaRPr lang="en-US" sz="20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52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21DD8-B94C-5DC1-A6B3-1C61C8285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758" y="365126"/>
            <a:ext cx="7936042" cy="1395436"/>
          </a:xfrm>
        </p:spPr>
        <p:txBody>
          <a:bodyPr>
            <a:normAutofit/>
          </a:bodyPr>
          <a:lstStyle/>
          <a:p>
            <a:pPr algn="r"/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</a:t>
            </a:r>
            <a:r>
              <a:rPr lang="ar-SA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تدخلات </a:t>
            </a:r>
            <a:r>
              <a:rPr lang="ar-EG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الأساسية لبناء القدرات المؤسساتية لمؤسسات التعليم الفني والمهني الخاصة </a:t>
            </a:r>
            <a:endParaRPr lang="en-LB" sz="3100" b="0" u="sng" dirty="0">
              <a:solidFill>
                <a:schemeClr val="tx1"/>
              </a:solidFill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E9D03E9B-8035-3047-34BF-8A409D27B2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6729146"/>
              </p:ext>
            </p:extLst>
          </p:nvPr>
        </p:nvGraphicFramePr>
        <p:xfrm>
          <a:off x="721225" y="1760562"/>
          <a:ext cx="11193271" cy="5097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F33EA46-BAAB-630A-8127-7F321711B5BD}"/>
              </a:ext>
            </a:extLst>
          </p:cNvPr>
          <p:cNvSpPr txBox="1"/>
          <p:nvPr/>
        </p:nvSpPr>
        <p:spPr>
          <a:xfrm>
            <a:off x="4725539" y="1277092"/>
            <a:ext cx="60937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28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ar-EG" sz="2800" b="0" u="sng" dirty="0">
                <a:solidFill>
                  <a:schemeClr val="tx1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ثلاثة</a:t>
            </a:r>
            <a:r>
              <a:rPr lang="ar-MA" sz="2800" b="0" u="sng" dirty="0">
                <a:solidFill>
                  <a:schemeClr val="tx1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مراحل أساسية</a:t>
            </a:r>
            <a:endParaRPr lang="en-US" sz="2800" dirty="0"/>
          </a:p>
        </p:txBody>
      </p:sp>
      <p:pic>
        <p:nvPicPr>
          <p:cNvPr id="5" name="Graphic 4" descr="Badge 1 with solid fill">
            <a:extLst>
              <a:ext uri="{FF2B5EF4-FFF2-40B4-BE49-F238E27FC236}">
                <a16:creationId xmlns:a16="http://schemas.microsoft.com/office/drawing/2014/main" id="{F59F6E61-7263-D4EB-3EA9-AF6526E89D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22943" y="1948218"/>
            <a:ext cx="914400" cy="914400"/>
          </a:xfrm>
          <a:prstGeom prst="rect">
            <a:avLst/>
          </a:prstGeom>
        </p:spPr>
      </p:pic>
      <p:pic>
        <p:nvPicPr>
          <p:cNvPr id="7" name="Graphic 6" descr="Badge with solid fill">
            <a:extLst>
              <a:ext uri="{FF2B5EF4-FFF2-40B4-BE49-F238E27FC236}">
                <a16:creationId xmlns:a16="http://schemas.microsoft.com/office/drawing/2014/main" id="{9B7E19EE-28FE-BDB7-A1A9-157BB5FFDF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21890" y="3429000"/>
            <a:ext cx="914400" cy="914400"/>
          </a:xfrm>
          <a:prstGeom prst="rect">
            <a:avLst/>
          </a:prstGeom>
        </p:spPr>
      </p:pic>
      <p:pic>
        <p:nvPicPr>
          <p:cNvPr id="12" name="Graphic 11" descr="Badge 3 with solid fill">
            <a:extLst>
              <a:ext uri="{FF2B5EF4-FFF2-40B4-BE49-F238E27FC236}">
                <a16:creationId xmlns:a16="http://schemas.microsoft.com/office/drawing/2014/main" id="{E7FD0661-7A3D-7524-0A86-CC45E7C0C4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21890" y="49473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79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9B61-D022-DAF6-E556-291791A77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758" y="269874"/>
            <a:ext cx="7936042" cy="1325563"/>
          </a:xfrm>
        </p:spPr>
        <p:txBody>
          <a:bodyPr>
            <a:normAutofit fontScale="90000"/>
          </a:bodyPr>
          <a:lstStyle/>
          <a:p>
            <a:pPr algn="r"/>
            <a:br>
              <a:rPr lang="en-US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المرحلة الثالثة : مرحلة تطبيق السياسات والإجراءات من قبل المؤسسات من أجل تحقيق التطوير المؤسساتي</a:t>
            </a: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b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r>
              <a:rPr lang="ar-EG" dirty="0">
                <a:solidFill>
                  <a:schemeClr val="tx1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ستتضمن هذه المرحلة النشاطات التالية: </a:t>
            </a:r>
            <a:br>
              <a:rPr lang="en-US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</a:br>
            <a:endParaRPr lang="en-US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31AFE-3EF7-52B1-6DB1-BAAE1D8A9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2459676"/>
            <a:ext cx="8278002" cy="539087"/>
          </a:xfrm>
        </p:spPr>
        <p:txBody>
          <a:bodyPr>
            <a:noAutofit/>
          </a:bodyPr>
          <a:lstStyle/>
          <a:p>
            <a:pPr marL="0" indent="0" algn="r" rtl="1">
              <a:buNone/>
            </a:pPr>
            <a:r>
              <a:rPr lang="en-US" sz="2400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1</a:t>
            </a:r>
            <a:r>
              <a:rPr lang="ar-MA" sz="2400" dirty="0">
                <a:solidFill>
                  <a:srgbClr val="C00000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 – </a:t>
            </a:r>
            <a:r>
              <a:rPr lang="ar-EG" sz="2400" b="1" dirty="0">
                <a:solidFill>
                  <a:schemeClr val="tx2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تنفيذ السياسات والإجراءات والخطط المطورة من قبل دعم المجتمع المحلي </a:t>
            </a:r>
          </a:p>
          <a:p>
            <a:pPr marL="0" indent="0" algn="r" rtl="1">
              <a:buNone/>
            </a:pPr>
            <a:r>
              <a:rPr lang="ar-EG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تقديم الأدلة التي تثبت </a:t>
            </a:r>
            <a:r>
              <a:rPr lang="ar-EG" sz="2000" b="1" dirty="0">
                <a:solidFill>
                  <a:schemeClr val="tx1">
                    <a:lumMod val="50000"/>
                    <a:lumOff val="50000"/>
                  </a:schemeClr>
                </a:solidFill>
                <a:cs typeface="HelveticaNeueLT Arabic 55 Roman" panose="020B0604020202020204" pitchFamily="34" charset="-78"/>
              </a:rPr>
              <a:t>تطبيق السياسات والإجراءات والخطط المطورة 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endParaRPr lang="ar-EG" sz="2000" b="1" dirty="0">
              <a:solidFill>
                <a:schemeClr val="tx1">
                  <a:lumMod val="50000"/>
                  <a:lumOff val="50000"/>
                </a:schemeClr>
              </a:solidFill>
              <a:latin typeface="HelveticaNeueLT Arabic 55 Roman" panose="020B0604020202020204" pitchFamily="34" charset="-78"/>
              <a:ea typeface="Arial Unicode MS"/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r>
              <a:rPr lang="ar-EG" sz="2400" b="1" dirty="0">
                <a:solidFill>
                  <a:schemeClr val="tx2"/>
                </a:solidFill>
                <a:latin typeface="HelveticaNeueLT Arabic 55 Roman" panose="020B0604020202020204" pitchFamily="34" charset="-78"/>
                <a:ea typeface="Arial Unicode MS"/>
                <a:cs typeface="HelveticaNeueLT Arabic 55 Roman" panose="020B0604020202020204" pitchFamily="34" charset="-78"/>
              </a:rPr>
              <a:t> </a:t>
            </a:r>
            <a:endParaRPr lang="en-LB" sz="2400" b="1" dirty="0">
              <a:solidFill>
                <a:schemeClr val="tx2"/>
              </a:solidFill>
              <a:effectLst/>
              <a:latin typeface="HelveticaNeueLT Arabic 55 Roman" panose="020B0604020202020204" pitchFamily="34" charset="-78"/>
              <a:ea typeface="Calibri" panose="020F0502020204030204" pitchFamily="34" charset="0"/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endParaRPr lang="ar-LB" sz="2400" b="1" dirty="0">
              <a:latin typeface="Calibri" panose="020F0502020204030204" pitchFamily="34" charset="0"/>
            </a:endParaRPr>
          </a:p>
        </p:txBody>
      </p:sp>
      <p:pic>
        <p:nvPicPr>
          <p:cNvPr id="10" name="Graphic 9" descr="Harvey Balls 75% outline">
            <a:extLst>
              <a:ext uri="{FF2B5EF4-FFF2-40B4-BE49-F238E27FC236}">
                <a16:creationId xmlns:a16="http://schemas.microsoft.com/office/drawing/2014/main" id="{A1D80C49-FD3F-142F-C61D-7A1496DCD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05664" y="968990"/>
            <a:ext cx="1330657" cy="1330657"/>
          </a:xfrm>
          <a:prstGeom prst="rect">
            <a:avLst/>
          </a:prstGeom>
        </p:spPr>
      </p:pic>
      <p:pic>
        <p:nvPicPr>
          <p:cNvPr id="7" name="Graphic 6" descr="Circular flowchart with solid fill">
            <a:extLst>
              <a:ext uri="{FF2B5EF4-FFF2-40B4-BE49-F238E27FC236}">
                <a16:creationId xmlns:a16="http://schemas.microsoft.com/office/drawing/2014/main" id="{FDEA4B57-CB9F-3044-4CB6-BD6075381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04060" y="2459676"/>
            <a:ext cx="914400" cy="9041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4C51F93-4B98-DB6A-A6D9-7C122265BB2A}"/>
              </a:ext>
            </a:extLst>
          </p:cNvPr>
          <p:cNvSpPr/>
          <p:nvPr/>
        </p:nvSpPr>
        <p:spPr>
          <a:xfrm>
            <a:off x="7165074" y="4037011"/>
            <a:ext cx="3302759" cy="90075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000" dirty="0">
                <a:solidFill>
                  <a:schemeClr val="bg1"/>
                </a:solidFill>
              </a:rPr>
              <a:t>خلال هذه المرحلة سيوفر فريق برنامج دعم المجتمع المحلي الدعم المطلوب من خلال الزيارات الميدانية </a:t>
            </a:r>
            <a:endParaRPr lang="en-US" sz="2000" u="sng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5B86AC-E153-9DE5-BBCE-BB29CEE80673}"/>
              </a:ext>
            </a:extLst>
          </p:cNvPr>
          <p:cNvSpPr/>
          <p:nvPr/>
        </p:nvSpPr>
        <p:spPr>
          <a:xfrm>
            <a:off x="2404280" y="4037011"/>
            <a:ext cx="3302759" cy="90075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000" dirty="0">
                <a:solidFill>
                  <a:schemeClr val="bg1"/>
                </a:solidFill>
              </a:rPr>
              <a:t>تٌعتبر هذه المرحلة الأهم من أجل تأمين النتيجة المرجوة وتطوير القدرات المؤسساتية </a:t>
            </a:r>
            <a:endParaRPr lang="en-US" sz="2000" u="sng" dirty="0">
              <a:solidFill>
                <a:schemeClr val="bg1"/>
              </a:solidFill>
            </a:endParaRPr>
          </a:p>
        </p:txBody>
      </p:sp>
      <p:pic>
        <p:nvPicPr>
          <p:cNvPr id="11" name="Graphic 10" descr="Comment Important with solid fill">
            <a:extLst>
              <a:ext uri="{FF2B5EF4-FFF2-40B4-BE49-F238E27FC236}">
                <a16:creationId xmlns:a16="http://schemas.microsoft.com/office/drawing/2014/main" id="{CB9D0E34-4B0C-0A85-3912-57EA727E37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1600" y="403701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36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1928A2-95BC-B006-9314-D17C1147E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ar-SA" sz="6600" b="1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فريق العمل</a:t>
            </a:r>
            <a:r>
              <a:rPr lang="ar-LB" sz="6600" b="1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en-US" sz="6600" b="1" dirty="0"/>
          </a:p>
        </p:txBody>
      </p:sp>
      <p:pic>
        <p:nvPicPr>
          <p:cNvPr id="8" name="Graphic 7" descr="Users outline">
            <a:extLst>
              <a:ext uri="{FF2B5EF4-FFF2-40B4-BE49-F238E27FC236}">
                <a16:creationId xmlns:a16="http://schemas.microsoft.com/office/drawing/2014/main" id="{868F19A5-090E-57F1-F2C8-134453CB1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0310" y="3697406"/>
            <a:ext cx="2044890" cy="204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72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9B61-D022-DAF6-E556-291791A77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SA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فريق العمل</a:t>
            </a:r>
            <a:r>
              <a:rPr lang="ar-LB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en-US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31AFE-3EF7-52B1-6DB1-BAAE1D8A9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8718" y="1690688"/>
            <a:ext cx="4985081" cy="4353924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ar-LB" sz="2000" b="1" u="sng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من ال</a:t>
            </a:r>
            <a:r>
              <a:rPr lang="ar-EG" sz="2000" b="1" u="sng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مؤسسات</a:t>
            </a:r>
            <a:endParaRPr lang="ar-LB" sz="2000" b="1" u="sng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r>
              <a:rPr lang="ar-LB" sz="2000" dirty="0">
                <a:cs typeface="HelveticaNeueLT Arabic 55 Roman" panose="020B0604020202020204" pitchFamily="34" charset="-78"/>
              </a:rPr>
              <a:t>فريق عمل </a:t>
            </a:r>
            <a:r>
              <a:rPr lang="ar-LB" sz="20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يضم أقلّه</a:t>
            </a:r>
          </a:p>
          <a:p>
            <a:pPr lvl="1" algn="r" rtl="1">
              <a:buFontTx/>
              <a:buChar char="-"/>
            </a:pPr>
            <a:r>
              <a:rPr lang="ar-EG" sz="20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شخصين لكل موضوع/محور </a:t>
            </a:r>
          </a:p>
          <a:p>
            <a:pPr lvl="1" algn="r" rtl="1">
              <a:buFontTx/>
              <a:buChar char="-"/>
            </a:pPr>
            <a:r>
              <a:rPr lang="ar-EG" sz="20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المدير التنفيذي</a:t>
            </a:r>
          </a:p>
          <a:p>
            <a:pPr lvl="1" algn="r" rtl="1">
              <a:buFontTx/>
              <a:buChar char="-"/>
            </a:pPr>
            <a:r>
              <a:rPr lang="ar-EG" sz="20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الهيئة الإدارية عند الحاجة (لمراجعة الإجراءات والموافقة عليها والمشاركة في تطوير الخطة الاستراتيجية)</a:t>
            </a:r>
            <a:endParaRPr lang="ar-LB" sz="2000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  <a:p>
            <a:pPr algn="r" rtl="1">
              <a:buFontTx/>
              <a:buChar char="-"/>
            </a:pPr>
            <a:endParaRPr lang="ar-LB" sz="2000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r>
              <a:rPr lang="ar-LB" sz="2000" b="1" u="sng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دور فريق عمل</a:t>
            </a:r>
            <a:endParaRPr lang="ar-LB" sz="2000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  <a:p>
            <a:pPr algn="r" rtl="1">
              <a:buFontTx/>
              <a:buChar char="-"/>
            </a:pPr>
            <a:r>
              <a:rPr lang="ar-LB" sz="20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متابعة العمل وا</a:t>
            </a:r>
            <a:r>
              <a:rPr lang="ar-SA" sz="20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لخضوع ل</a:t>
            </a:r>
            <a:r>
              <a:rPr lang="ar-LB" sz="20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ل</a:t>
            </a:r>
            <a:r>
              <a:rPr lang="ar-SA" sz="20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تدريب</a:t>
            </a:r>
            <a:r>
              <a:rPr lang="ar-LB" sz="20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ات حسب الخطة</a:t>
            </a:r>
            <a:r>
              <a:rPr lang="ar-EG" sz="20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/ مذكرة التفاهم</a:t>
            </a:r>
          </a:p>
          <a:p>
            <a:pPr algn="r" rtl="1">
              <a:buFontTx/>
              <a:buChar char="-"/>
            </a:pPr>
            <a:r>
              <a:rPr lang="ar-EG" sz="20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التأكد من تطبيق السياسات والإجراءات والخطط المطورة</a:t>
            </a:r>
          </a:p>
          <a:p>
            <a:pPr marL="0" indent="0" algn="r" rtl="1">
              <a:buNone/>
            </a:pPr>
            <a:endParaRPr lang="ar-LB" sz="2000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endParaRPr lang="ar-LB" sz="2400" b="1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endParaRPr lang="en-LB" sz="2400" b="1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  <a:p>
            <a:pPr algn="r" rtl="1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AA31E04-D58B-4F1E-071A-C5BB394F7CAB}"/>
              </a:ext>
            </a:extLst>
          </p:cNvPr>
          <p:cNvSpPr txBox="1">
            <a:spLocks/>
          </p:cNvSpPr>
          <p:nvPr/>
        </p:nvSpPr>
        <p:spPr>
          <a:xfrm>
            <a:off x="565485" y="1690688"/>
            <a:ext cx="5257799" cy="441007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LB" sz="2400" b="1" u="sng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من </a:t>
            </a:r>
            <a:r>
              <a:rPr lang="ar-SA" sz="2400" b="1" u="sng" kern="1400" spc="-5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برنامج دعم المجتمع المحلّي </a:t>
            </a:r>
            <a:endParaRPr lang="ar-LB" sz="2400" b="1" u="sng" kern="1400" spc="-50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  <a:p>
            <a:pPr algn="r" rtl="1"/>
            <a:r>
              <a:rPr lang="ar-LB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فريق عمل </a:t>
            </a:r>
            <a:r>
              <a:rPr lang="ar-SA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مشروع الدعم التقني</a:t>
            </a:r>
            <a:r>
              <a:rPr lang="ar-LB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وبناء القدرات في بيروت</a:t>
            </a:r>
          </a:p>
          <a:p>
            <a:pPr algn="r" rtl="1"/>
            <a:endParaRPr lang="ar-LB" sz="2400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  <a:p>
            <a:pPr algn="r" rtl="1"/>
            <a:r>
              <a:rPr lang="ar-LB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منسّق/ة </a:t>
            </a:r>
            <a:r>
              <a:rPr lang="ar-SA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مشروع الدعم التقني</a:t>
            </a:r>
            <a:r>
              <a:rPr lang="ar-LB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وبناء القدرات في المن</a:t>
            </a:r>
            <a:r>
              <a:rPr lang="ar-EG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</a:t>
            </a:r>
            <a:r>
              <a:rPr lang="ar-LB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طق</a:t>
            </a:r>
            <a:endParaRPr lang="ar-EG" sz="2400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  <a:p>
            <a:pPr algn="r" rtl="1"/>
            <a:endParaRPr lang="ar-LB" sz="2400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  <a:p>
            <a:pPr algn="r" rtl="1"/>
            <a:r>
              <a:rPr lang="ar-LB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مساعدي منسّق/ة </a:t>
            </a:r>
            <a:r>
              <a:rPr lang="ar-SA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مشروع الدعم التقني</a:t>
            </a:r>
            <a:r>
              <a:rPr lang="ar-LB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وبناء القدرات في المنطقة المشاركة</a:t>
            </a:r>
          </a:p>
          <a:p>
            <a:pPr algn="r" rtl="1"/>
            <a:endParaRPr lang="ar-LB" sz="2400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  <a:p>
            <a:pPr algn="r" rtl="1"/>
            <a:r>
              <a:rPr lang="ar-LB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خبراء </a:t>
            </a:r>
            <a:r>
              <a:rPr lang="ar-SA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الدعم التقني</a:t>
            </a:r>
            <a:r>
              <a:rPr lang="ar-LB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</a:p>
          <a:p>
            <a:pPr marL="0" indent="0" algn="r" rtl="1">
              <a:buNone/>
            </a:pPr>
            <a:endParaRPr lang="ar-LB" sz="2400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r>
              <a:rPr lang="ar-LB" sz="2400" b="1" u="sng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دور فريق عمل</a:t>
            </a:r>
            <a:endParaRPr lang="ar-LB" sz="2400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r>
              <a:rPr lang="ar-SA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الدعم التقني</a:t>
            </a:r>
            <a:r>
              <a:rPr lang="ar-LB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ومتابعة العمل يومياً</a:t>
            </a:r>
            <a:endParaRPr lang="en-LB" sz="2400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endParaRPr lang="ar-LB" sz="2400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7" name="Graphic 6" descr="Users outline">
            <a:extLst>
              <a:ext uri="{FF2B5EF4-FFF2-40B4-BE49-F238E27FC236}">
                <a16:creationId xmlns:a16="http://schemas.microsoft.com/office/drawing/2014/main" id="{677A6732-59D5-648D-1383-66147CA90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8674" y="5461"/>
            <a:ext cx="2044890" cy="2044890"/>
          </a:xfrm>
          <a:prstGeom prst="rect">
            <a:avLst/>
          </a:prstGeom>
        </p:spPr>
      </p:pic>
      <p:pic>
        <p:nvPicPr>
          <p:cNvPr id="9" name="Graphic 8" descr="Users with solid fill">
            <a:extLst>
              <a:ext uri="{FF2B5EF4-FFF2-40B4-BE49-F238E27FC236}">
                <a16:creationId xmlns:a16="http://schemas.microsoft.com/office/drawing/2014/main" id="{E6242ED7-8BFE-B3FD-111A-58C52F76B8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37647" y="4309280"/>
            <a:ext cx="1369325" cy="128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21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C37698-5C4D-4C0B-8FF3-63A59A480D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21" b="3321"/>
          <a:stretch/>
        </p:blipFill>
        <p:spPr>
          <a:xfrm>
            <a:off x="2317433" y="-1"/>
            <a:ext cx="9874568" cy="6910067"/>
          </a:xfrm>
          <a:prstGeom prst="rect">
            <a:avLst/>
          </a:prstGeom>
        </p:spPr>
      </p:pic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2ABC8D1C-035E-4737-982B-1A4631568847}"/>
              </a:ext>
            </a:extLst>
          </p:cNvPr>
          <p:cNvSpPr/>
          <p:nvPr/>
        </p:nvSpPr>
        <p:spPr>
          <a:xfrm rot="5400000" flipH="1" flipV="1">
            <a:off x="655491" y="-655492"/>
            <a:ext cx="6858001" cy="8168979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CA52DCFD-F260-41E8-A636-B41F228A7AE9}"/>
              </a:ext>
            </a:extLst>
          </p:cNvPr>
          <p:cNvSpPr/>
          <p:nvPr/>
        </p:nvSpPr>
        <p:spPr>
          <a:xfrm rot="5400000" flipH="1" flipV="1">
            <a:off x="499425" y="-499423"/>
            <a:ext cx="6962134" cy="7960980"/>
          </a:xfrm>
          <a:prstGeom prst="flowChartDocumen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6315BBC-1622-458A-A391-6F6404F09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06" y="0"/>
            <a:ext cx="3024346" cy="117647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3B0EB00A-C357-CCCE-E3A0-BF6AA69D81F0}"/>
              </a:ext>
            </a:extLst>
          </p:cNvPr>
          <p:cNvSpPr txBox="1">
            <a:spLocks/>
          </p:cNvSpPr>
          <p:nvPr/>
        </p:nvSpPr>
        <p:spPr>
          <a:xfrm>
            <a:off x="235136" y="1176470"/>
            <a:ext cx="6155847" cy="5102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Clr>
                <a:srgbClr val="002060"/>
              </a:buClr>
              <a:buNone/>
            </a:pPr>
            <a:r>
              <a:rPr lang="ar-LB" b="1" u="sng" dirty="0">
                <a:solidFill>
                  <a:srgbClr val="C00000"/>
                </a:solidFill>
              </a:rPr>
              <a:t>برنامج الاجتماع:</a:t>
            </a:r>
            <a:endParaRPr lang="en-US" b="1" u="sng" dirty="0">
              <a:solidFill>
                <a:srgbClr val="C00000"/>
              </a:solidFill>
            </a:endParaRPr>
          </a:p>
          <a:p>
            <a:pPr indent="463550" algn="just" rtl="1">
              <a:lnSpc>
                <a:spcPct val="100000"/>
              </a:lnSpc>
              <a:spcAft>
                <a:spcPts val="600"/>
              </a:spcAft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10:15 - 10:00</a:t>
            </a:r>
            <a:r>
              <a:rPr lang="ar-SA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ar-LB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ترحيب وتعريف</a:t>
            </a: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463550" algn="just" rtl="1">
              <a:lnSpc>
                <a:spcPct val="100000"/>
              </a:lnSpc>
              <a:spcAft>
                <a:spcPts val="600"/>
              </a:spcAft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10:30 – 10:15</a:t>
            </a:r>
            <a:r>
              <a:rPr lang="ar-SA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ar-LB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نبذة عامة عن برنامج دعم المجتمع المحلي</a:t>
            </a:r>
            <a:endParaRPr lang="en-GB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63550" algn="just" rtl="1">
              <a:lnSpc>
                <a:spcPct val="100000"/>
              </a:lnSpc>
              <a:spcAft>
                <a:spcPts val="600"/>
              </a:spcAft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11:00 – 10:30</a:t>
            </a:r>
            <a:r>
              <a:rPr lang="ar-SA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ar-LB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"دعم القدرات المؤسساتية لمؤسسات التعليم </a:t>
            </a:r>
            <a:r>
              <a:rPr lang="ar-EG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ar-LB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الفني والمهني الخاصة"</a:t>
            </a:r>
          </a:p>
          <a:p>
            <a:pPr marL="1547813" indent="-169863" algn="just" rtl="1">
              <a:lnSpc>
                <a:spcPct val="100000"/>
              </a:lnSpc>
              <a:spcAft>
                <a:spcPts val="600"/>
              </a:spcAft>
              <a:defRPr/>
            </a:pPr>
            <a:r>
              <a:rPr lang="ar-EG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عرض </a:t>
            </a:r>
            <a:r>
              <a:rPr lang="ar-SA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النشاطات المختلفة التي سيتم تنفيذها لتطوير القدرات المؤسساتية لمؤسسات التعليم الفني والمهني الخاصة والتوقيت الزمني</a:t>
            </a:r>
          </a:p>
          <a:p>
            <a:pPr marL="1547813" indent="-169863" algn="just" rtl="1">
              <a:lnSpc>
                <a:spcPct val="100000"/>
              </a:lnSpc>
              <a:spcAft>
                <a:spcPts val="600"/>
              </a:spcAft>
              <a:defRPr/>
            </a:pPr>
            <a:r>
              <a:rPr lang="ar-SA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عرض الالتزامات الضرورية من قبل المؤسسات من أجل الوصول الى النتائج المرجوة</a:t>
            </a:r>
          </a:p>
          <a:p>
            <a:pPr indent="520700" algn="just" rtl="1">
              <a:lnSpc>
                <a:spcPct val="100000"/>
              </a:lnSpc>
              <a:spcAft>
                <a:spcPts val="600"/>
              </a:spcAft>
              <a:defRPr/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12:00 – 11:00</a:t>
            </a:r>
            <a:r>
              <a:rPr lang="ar-LB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ar-SA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جلسة نقاش حول المشروع (أسئلة وأجوبة) </a:t>
            </a:r>
            <a:r>
              <a:rPr lang="ar-EG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	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ar-SA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وكيفية المضي قدماً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just" rtl="1">
              <a:lnSpc>
                <a:spcPct val="100000"/>
              </a:lnSpc>
              <a:spcAft>
                <a:spcPts val="600"/>
              </a:spcAft>
              <a:buNone/>
            </a:pP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2" charset="0"/>
              <a:ea typeface="GE SS Two Medium" panose="020A0503020102020204" pitchFamily="18" charset="-78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459989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1928A2-95BC-B006-9314-D17C1147E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1867" y="2353212"/>
            <a:ext cx="5116773" cy="34061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ar-EG" sz="6600" b="1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التحضيرات الحالية</a:t>
            </a:r>
            <a:endParaRPr lang="en-US" sz="6600" b="1" dirty="0"/>
          </a:p>
        </p:txBody>
      </p:sp>
      <p:pic>
        <p:nvPicPr>
          <p:cNvPr id="3" name="Graphic 2" descr="Laptop with phone and calculator">
            <a:extLst>
              <a:ext uri="{FF2B5EF4-FFF2-40B4-BE49-F238E27FC236}">
                <a16:creationId xmlns:a16="http://schemas.microsoft.com/office/drawing/2014/main" id="{F3BDBA94-F375-36F9-AFAD-718209882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67000" y="2059674"/>
            <a:ext cx="4798325" cy="479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792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9B61-D022-DAF6-E556-291791A77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201" y="201352"/>
            <a:ext cx="7936042" cy="1325563"/>
          </a:xfrm>
        </p:spPr>
        <p:txBody>
          <a:bodyPr/>
          <a:lstStyle/>
          <a:p>
            <a:pPr algn="r"/>
            <a:r>
              <a:rPr lang="ar-EG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التحضيرات</a:t>
            </a:r>
            <a:endParaRPr lang="en-US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31AFE-3EF7-52B1-6DB1-BAAE1D8A95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3134" y="1408409"/>
            <a:ext cx="7464189" cy="4353924"/>
          </a:xfrm>
        </p:spPr>
        <p:txBody>
          <a:bodyPr>
            <a:normAutofit/>
          </a:bodyPr>
          <a:lstStyle/>
          <a:p>
            <a:pPr algn="r" rtl="1">
              <a:buFontTx/>
              <a:buChar char="-"/>
            </a:pPr>
            <a:r>
              <a:rPr lang="ar-EG" sz="2400" b="1" dirty="0">
                <a:solidFill>
                  <a:srgbClr val="1D3C6B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تم توظيف خبير الموارد البشرية: </a:t>
            </a:r>
            <a:r>
              <a:rPr lang="ar-E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التدريب الأول حول الموارد البشرية سيقام قريباً</a:t>
            </a:r>
          </a:p>
          <a:p>
            <a:pPr algn="r" rtl="1">
              <a:buFontTx/>
              <a:buChar char="-"/>
            </a:pPr>
            <a:endParaRPr lang="ar-EG" sz="2400" b="1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  <a:p>
            <a:pPr algn="r" rtl="1">
              <a:buFontTx/>
              <a:buChar char="-"/>
            </a:pPr>
            <a:r>
              <a:rPr lang="ar-EG" sz="2400" b="1" dirty="0">
                <a:solidFill>
                  <a:srgbClr val="1D3C6B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تم إطلاق مناقصة لتحديد واختيار مورد الخدمة</a:t>
            </a:r>
            <a:r>
              <a:rPr lang="en-US" sz="2400" b="1" dirty="0">
                <a:solidFill>
                  <a:srgbClr val="1D3C6B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ar-EG" sz="2400" b="1" dirty="0">
                <a:solidFill>
                  <a:srgbClr val="1D3C6B"/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المسؤول عن الدعم التقني للمحاور الأخرى</a:t>
            </a:r>
          </a:p>
          <a:p>
            <a:pPr algn="r" rtl="1">
              <a:buFontTx/>
              <a:buChar char="-"/>
            </a:pPr>
            <a:endParaRPr lang="ar-EG" sz="2400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  <a:p>
            <a:pPr algn="r" rtl="1">
              <a:buFontTx/>
              <a:buChar char="-"/>
            </a:pPr>
            <a:r>
              <a:rPr lang="ar-EG" sz="2400" b="1" dirty="0">
                <a:solidFill>
                  <a:srgbClr val="1D3C6B"/>
                </a:solidFill>
                <a:cs typeface="HelveticaNeueLT Arabic 55 Roman" panose="020B0604020202020204" pitchFamily="34" charset="-78"/>
              </a:rPr>
              <a:t>تم تحضير مذكرات التفاهم</a:t>
            </a:r>
            <a:r>
              <a:rPr lang="ar-EG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: </a:t>
            </a:r>
            <a:r>
              <a:rPr lang="ar-EG" sz="2400" b="1" dirty="0">
                <a:solidFill>
                  <a:schemeClr val="tx1">
                    <a:lumMod val="65000"/>
                    <a:lumOff val="35000"/>
                  </a:schemeClr>
                </a:solidFill>
                <a:cs typeface="HelveticaNeueLT Arabic 55 Roman" panose="020B0604020202020204" pitchFamily="34" charset="-78"/>
              </a:rPr>
              <a:t>سيقوم الموظفون الميدانيون بزيارة المؤسسات من أجل:</a:t>
            </a:r>
          </a:p>
          <a:p>
            <a:pPr lvl="1" algn="r" rtl="1">
              <a:buFontTx/>
              <a:buChar char="-"/>
            </a:pPr>
            <a:r>
              <a:rPr lang="ar-EG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HelveticaNeueLT Arabic 55 Roman" panose="020B0604020202020204" pitchFamily="34" charset="-78"/>
              </a:rPr>
              <a:t>مناقشة مذكرات التفاهم والمصادقة عليها</a:t>
            </a:r>
          </a:p>
          <a:p>
            <a:pPr lvl="1" algn="r" rtl="1">
              <a:buFontTx/>
              <a:buChar char="-"/>
            </a:pPr>
            <a:r>
              <a:rPr lang="ar-EG" sz="2000" b="1" dirty="0">
                <a:solidFill>
                  <a:schemeClr val="tx1">
                    <a:lumMod val="65000"/>
                    <a:lumOff val="35000"/>
                  </a:schemeClr>
                </a:solidFill>
                <a:cs typeface="HelveticaNeueLT Arabic 55 Roman" panose="020B0604020202020204" pitchFamily="34" charset="-78"/>
              </a:rPr>
              <a:t>أخذ أسماء ومعلومات حول الأشخاص المُعينين من قبل المؤسسة لمتابعة كل محور</a:t>
            </a:r>
          </a:p>
          <a:p>
            <a:pPr marL="0" indent="0" algn="r" rtl="1">
              <a:buNone/>
            </a:pPr>
            <a:endParaRPr lang="ar-LB" sz="2400" b="1" dirty="0">
              <a:solidFill>
                <a:schemeClr val="tx1">
                  <a:lumMod val="65000"/>
                  <a:lumOff val="35000"/>
                </a:schemeClr>
              </a:solidFill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endParaRPr lang="ar-LB" sz="2400" b="1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  <a:p>
            <a:pPr marL="0" indent="0" algn="r" rtl="1">
              <a:buNone/>
            </a:pPr>
            <a:endParaRPr lang="en-LB" sz="2400" b="1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  <a:p>
            <a:pPr algn="r" rtl="1"/>
            <a:endParaRPr lang="en-US" sz="2400" dirty="0"/>
          </a:p>
        </p:txBody>
      </p:sp>
      <p:pic>
        <p:nvPicPr>
          <p:cNvPr id="6" name="Graphic 5" descr="Board Of Directors with solid fill">
            <a:extLst>
              <a:ext uri="{FF2B5EF4-FFF2-40B4-BE49-F238E27FC236}">
                <a16:creationId xmlns:a16="http://schemas.microsoft.com/office/drawing/2014/main" id="{C5EC86CF-4513-12F3-B307-D1D564865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4677" y="2370161"/>
            <a:ext cx="2117678" cy="211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29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9B61-D022-DAF6-E556-291791A77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753" y="1443298"/>
            <a:ext cx="8479306" cy="1325563"/>
          </a:xfrm>
        </p:spPr>
        <p:txBody>
          <a:bodyPr/>
          <a:lstStyle/>
          <a:p>
            <a:pPr algn="r"/>
            <a:r>
              <a:rPr lang="ar-EG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المدة الزمنية لتنفيذ هذا الدعم  المؤسساتي لمؤسسات التعليم الفني والمهني الخاصة هي:</a:t>
            </a:r>
            <a:endParaRPr lang="en-US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A4B51D-6DBE-B4E9-6387-99B148EE467B}"/>
              </a:ext>
            </a:extLst>
          </p:cNvPr>
          <p:cNvSpPr txBox="1">
            <a:spLocks/>
          </p:cNvSpPr>
          <p:nvPr/>
        </p:nvSpPr>
        <p:spPr>
          <a:xfrm>
            <a:off x="5390865" y="2613865"/>
            <a:ext cx="21176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EG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سنة واحدة  </a:t>
            </a:r>
            <a:endParaRPr lang="en-US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8" name="Graphic 7" descr="Daily calendar with solid fill">
            <a:extLst>
              <a:ext uri="{FF2B5EF4-FFF2-40B4-BE49-F238E27FC236}">
                <a16:creationId xmlns:a16="http://schemas.microsoft.com/office/drawing/2014/main" id="{F6BA27BC-2BC3-9570-B503-43A04A201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31022" y="1648879"/>
            <a:ext cx="914400" cy="914400"/>
          </a:xfrm>
          <a:prstGeom prst="rect">
            <a:avLst/>
          </a:prstGeom>
        </p:spPr>
      </p:pic>
      <p:pic>
        <p:nvPicPr>
          <p:cNvPr id="10" name="Graphic 9" descr="Badge 1 with solid fill">
            <a:extLst>
              <a:ext uri="{FF2B5EF4-FFF2-40B4-BE49-F238E27FC236}">
                <a16:creationId xmlns:a16="http://schemas.microsoft.com/office/drawing/2014/main" id="{AAB35315-525C-5DCA-B3C9-994962211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5146" y="2768861"/>
            <a:ext cx="914400" cy="914400"/>
          </a:xfrm>
          <a:prstGeom prst="rect">
            <a:avLst/>
          </a:prstGeom>
        </p:spPr>
      </p:pic>
      <p:pic>
        <p:nvPicPr>
          <p:cNvPr id="4" name="Graphic 3" descr="Remote learning language with solid fill">
            <a:extLst>
              <a:ext uri="{FF2B5EF4-FFF2-40B4-BE49-F238E27FC236}">
                <a16:creationId xmlns:a16="http://schemas.microsoft.com/office/drawing/2014/main" id="{7D9C8DD8-7EA9-CAF5-3C4E-73E84D4609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31022" y="4077268"/>
            <a:ext cx="914400" cy="9144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C9BCA0A-67E9-888B-1161-6B1DB33FFE43}"/>
              </a:ext>
            </a:extLst>
          </p:cNvPr>
          <p:cNvSpPr txBox="1">
            <a:spLocks/>
          </p:cNvSpPr>
          <p:nvPr/>
        </p:nvSpPr>
        <p:spPr>
          <a:xfrm>
            <a:off x="1053153" y="3826015"/>
            <a:ext cx="84793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en-US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2769295-5102-A2A6-B2E8-ACF460D54D3E}"/>
              </a:ext>
            </a:extLst>
          </p:cNvPr>
          <p:cNvSpPr txBox="1">
            <a:spLocks/>
          </p:cNvSpPr>
          <p:nvPr/>
        </p:nvSpPr>
        <p:spPr>
          <a:xfrm>
            <a:off x="1053153" y="3799360"/>
            <a:ext cx="84793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EG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اللغة المعتمدة للتدريبات هي اللغة العربية </a:t>
            </a:r>
            <a:endParaRPr lang="en-US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85910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2AB9BF-D45C-9451-D8D5-EBFF54C9D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45660" y="3468757"/>
            <a:ext cx="12192000" cy="1948070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ar-LB" sz="4400" b="1" dirty="0">
                <a:latin typeface="Gill Sans MT"/>
                <a:cs typeface="+mj-cs"/>
              </a:rPr>
              <a:t>أسئلة/أجوبة</a:t>
            </a:r>
            <a:endParaRPr lang="en-US" sz="4400" dirty="0">
              <a:cs typeface="+mj-cs"/>
            </a:endParaRPr>
          </a:p>
        </p:txBody>
      </p:sp>
      <p:pic>
        <p:nvPicPr>
          <p:cNvPr id="11" name="Graphic 10" descr="Questions with solid fill">
            <a:extLst>
              <a:ext uri="{FF2B5EF4-FFF2-40B4-BE49-F238E27FC236}">
                <a16:creationId xmlns:a16="http://schemas.microsoft.com/office/drawing/2014/main" id="{1DB39C7F-28C1-6546-0E6B-015A21308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36725" y="1508128"/>
            <a:ext cx="1881116" cy="1881116"/>
          </a:xfrm>
          <a:prstGeom prst="rect">
            <a:avLst/>
          </a:prstGeom>
        </p:spPr>
      </p:pic>
      <p:pic>
        <p:nvPicPr>
          <p:cNvPr id="13" name="Graphic 12" descr="Customer review with solid fill">
            <a:extLst>
              <a:ext uri="{FF2B5EF4-FFF2-40B4-BE49-F238E27FC236}">
                <a16:creationId xmlns:a16="http://schemas.microsoft.com/office/drawing/2014/main" id="{996637D7-158C-26C7-4BFF-589141F90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17841" y="3389244"/>
            <a:ext cx="1881116" cy="18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115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A19A3E-9860-4B62-AAEA-333C8DB5F126}"/>
              </a:ext>
            </a:extLst>
          </p:cNvPr>
          <p:cNvSpPr/>
          <p:nvPr/>
        </p:nvSpPr>
        <p:spPr>
          <a:xfrm>
            <a:off x="2843548" y="2528256"/>
            <a:ext cx="7432403" cy="1801487"/>
          </a:xfrm>
          <a:prstGeom prst="rect">
            <a:avLst/>
          </a:prstGeom>
          <a:solidFill>
            <a:srgbClr val="012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22B2E4-6940-4F78-977A-73E0DF0F6FF7}"/>
              </a:ext>
            </a:extLst>
          </p:cNvPr>
          <p:cNvSpPr txBox="1"/>
          <p:nvPr/>
        </p:nvSpPr>
        <p:spPr>
          <a:xfrm>
            <a:off x="7369063" y="6324514"/>
            <a:ext cx="2750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CSP LEBANON.ORG</a:t>
            </a:r>
            <a:r>
              <a:rPr lang="en-US" dirty="0">
                <a:solidFill>
                  <a:schemeClr val="bg1"/>
                </a:solidFill>
              </a:rPr>
              <a:t>   </a:t>
            </a:r>
            <a:r>
              <a:rPr lang="en-US" sz="1800" dirty="0">
                <a:solidFill>
                  <a:schemeClr val="bg1"/>
                </a:solidFill>
              </a:rPr>
              <a:t>|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79BDD1-9991-4643-9429-062FBEF6400A}"/>
              </a:ext>
            </a:extLst>
          </p:cNvPr>
          <p:cNvSpPr txBox="1"/>
          <p:nvPr/>
        </p:nvSpPr>
        <p:spPr>
          <a:xfrm>
            <a:off x="9463516" y="6306928"/>
            <a:ext cx="20719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@CSPLEBANON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C17B96-3087-4AA2-8E7A-0DDA46E04CA3}"/>
              </a:ext>
            </a:extLst>
          </p:cNvPr>
          <p:cNvSpPr txBox="1"/>
          <p:nvPr/>
        </p:nvSpPr>
        <p:spPr>
          <a:xfrm>
            <a:off x="5033954" y="6341887"/>
            <a:ext cx="2474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INFO@CSPLEBANON   |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6AB87AB0-DE77-4526-B0B8-71043F129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7759" y="2464072"/>
            <a:ext cx="2300762" cy="1194970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low confidence">
            <a:extLst>
              <a:ext uri="{FF2B5EF4-FFF2-40B4-BE49-F238E27FC236}">
                <a16:creationId xmlns:a16="http://schemas.microsoft.com/office/drawing/2014/main" id="{CFEC9AA3-34B6-4773-8146-54EE44840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3543" y="3676415"/>
            <a:ext cx="5200873" cy="6707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898B55-7C0C-44A5-B900-30E2D9C36BBF}"/>
              </a:ext>
            </a:extLst>
          </p:cNvPr>
          <p:cNvSpPr txBox="1"/>
          <p:nvPr/>
        </p:nvSpPr>
        <p:spPr>
          <a:xfrm>
            <a:off x="3339554" y="3621857"/>
            <a:ext cx="4079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72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B618B6-2199-4C07-8502-3304BD99D2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5400000">
            <a:off x="5550088" y="892416"/>
            <a:ext cx="7897505" cy="5923128"/>
          </a:xfrm>
          <a:prstGeom prst="rect">
            <a:avLst/>
          </a:prstGeom>
        </p:spPr>
      </p:pic>
      <p:sp>
        <p:nvSpPr>
          <p:cNvPr id="3" name="Flowchart: Document 2">
            <a:extLst>
              <a:ext uri="{FF2B5EF4-FFF2-40B4-BE49-F238E27FC236}">
                <a16:creationId xmlns:a16="http://schemas.microsoft.com/office/drawing/2014/main" id="{369F3070-1376-4F6F-84D3-82C5C15EA0BE}"/>
              </a:ext>
            </a:extLst>
          </p:cNvPr>
          <p:cNvSpPr/>
          <p:nvPr/>
        </p:nvSpPr>
        <p:spPr>
          <a:xfrm rot="5400000" flipH="1" flipV="1">
            <a:off x="633734" y="-633732"/>
            <a:ext cx="6962134" cy="8229598"/>
          </a:xfrm>
          <a:prstGeom prst="flowChartDocumen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D77A6E3-998C-4720-95C6-BBE7B9C36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92" y="350234"/>
            <a:ext cx="4024812" cy="156565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DF27BA-62F7-4D07-83E8-56E047A2037A}"/>
              </a:ext>
            </a:extLst>
          </p:cNvPr>
          <p:cNvSpPr txBox="1">
            <a:spLocks/>
          </p:cNvSpPr>
          <p:nvPr/>
        </p:nvSpPr>
        <p:spPr>
          <a:xfrm>
            <a:off x="556591" y="2475693"/>
            <a:ext cx="6198473" cy="39266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LB" sz="4000" b="1" kern="1400" spc="-50" dirty="0">
                <a:solidFill>
                  <a:schemeClr val="accent1">
                    <a:lumMod val="50000"/>
                  </a:schemeClr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لمحة </a:t>
            </a:r>
            <a:r>
              <a:rPr lang="ar-EG" sz="4000" b="1" kern="1400" spc="-50" dirty="0">
                <a:solidFill>
                  <a:schemeClr val="accent1">
                    <a:lumMod val="50000"/>
                  </a:schemeClr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عامة حول برنامج دعم المجتمع المحلي</a:t>
            </a:r>
            <a:endParaRPr lang="ar-LB" sz="4000" b="1" kern="1400" spc="-50" dirty="0">
              <a:solidFill>
                <a:schemeClr val="accent1">
                  <a:lumMod val="50000"/>
                </a:schemeClr>
              </a:solidFill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97095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1DEE327F-08B8-431C-A576-C68593F77E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79" b="24252"/>
          <a:stretch/>
        </p:blipFill>
        <p:spPr>
          <a:xfrm>
            <a:off x="7670735" y="0"/>
            <a:ext cx="4804562" cy="6860248"/>
          </a:xfrm>
          <a:prstGeom prst="rect">
            <a:avLst/>
          </a:prstGeom>
        </p:spPr>
      </p:pic>
      <p:sp>
        <p:nvSpPr>
          <p:cNvPr id="18" name="Flowchart: Document 17">
            <a:extLst>
              <a:ext uri="{FF2B5EF4-FFF2-40B4-BE49-F238E27FC236}">
                <a16:creationId xmlns:a16="http://schemas.microsoft.com/office/drawing/2014/main" id="{78D8CD37-64A7-4D70-A58A-FB2E3B78F986}"/>
              </a:ext>
            </a:extLst>
          </p:cNvPr>
          <p:cNvSpPr/>
          <p:nvPr/>
        </p:nvSpPr>
        <p:spPr>
          <a:xfrm rot="16200000" flipH="1">
            <a:off x="1503042" y="-1555470"/>
            <a:ext cx="6858006" cy="9968938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Document 13">
            <a:extLst>
              <a:ext uri="{FF2B5EF4-FFF2-40B4-BE49-F238E27FC236}">
                <a16:creationId xmlns:a16="http://schemas.microsoft.com/office/drawing/2014/main" id="{5001F249-9C2A-4900-8410-E46D7E63F797}"/>
              </a:ext>
            </a:extLst>
          </p:cNvPr>
          <p:cNvSpPr/>
          <p:nvPr/>
        </p:nvSpPr>
        <p:spPr>
          <a:xfrm rot="16200000" flipH="1">
            <a:off x="1396764" y="-1460279"/>
            <a:ext cx="6857999" cy="9783055"/>
          </a:xfrm>
          <a:prstGeom prst="flowChartDocumen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6968A3-C055-2C46-9387-0ABA8D78E1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9647" y="1100535"/>
            <a:ext cx="3577177" cy="813266"/>
          </a:xfrm>
        </p:spPr>
        <p:txBody>
          <a:bodyPr>
            <a:noAutofit/>
          </a:bodyPr>
          <a:lstStyle/>
          <a:p>
            <a:pPr algn="r"/>
            <a:r>
              <a:rPr lang="ar-LB" sz="3600" b="1" dirty="0">
                <a:solidFill>
                  <a:srgbClr val="C00000"/>
                </a:solidFill>
                <a:cs typeface="HelveticaNeueLT Arabic 55 Roman" panose="020B0604020202020204" pitchFamily="34" charset="-78"/>
              </a:rPr>
              <a:t>لمحة عامة</a:t>
            </a:r>
            <a:br>
              <a:rPr lang="ar-LB" sz="3600" b="1" dirty="0">
                <a:solidFill>
                  <a:srgbClr val="C00000"/>
                </a:solidFill>
                <a:cs typeface="HelveticaNeueLT Arabic 55 Roman" panose="020B0604020202020204" pitchFamily="34" charset="-78"/>
              </a:rPr>
            </a:br>
            <a:r>
              <a:rPr lang="en-US" sz="3600" b="1" dirty="0">
                <a:solidFill>
                  <a:srgbClr val="C00000"/>
                </a:solidFill>
                <a:cs typeface="HelveticaNeueLT Arabic 55 Roman" panose="020B0604020202020204" pitchFamily="34" charset="-78"/>
              </a:rPr>
              <a:t> </a:t>
            </a:r>
            <a:endParaRPr lang="en-US" sz="3600" b="1" dirty="0">
              <a:solidFill>
                <a:srgbClr val="C00000"/>
              </a:solidFill>
              <a:ea typeface="GE SS Two Medium" panose="020A0503020102020204" pitchFamily="18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3C79BE-083C-47D6-86C6-72BFA4333229}"/>
              </a:ext>
            </a:extLst>
          </p:cNvPr>
          <p:cNvGrpSpPr/>
          <p:nvPr/>
        </p:nvGrpSpPr>
        <p:grpSpPr>
          <a:xfrm>
            <a:off x="8315368" y="2131946"/>
            <a:ext cx="933063" cy="934712"/>
            <a:chOff x="10138211" y="1766285"/>
            <a:chExt cx="745587" cy="76249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D012309-B5C9-40C3-809C-1576C98547DA}"/>
                </a:ext>
              </a:extLst>
            </p:cNvPr>
            <p:cNvSpPr/>
            <p:nvPr/>
          </p:nvSpPr>
          <p:spPr>
            <a:xfrm>
              <a:off x="10138211" y="1766285"/>
              <a:ext cx="745587" cy="762491"/>
            </a:xfrm>
            <a:prstGeom prst="ellipse">
              <a:avLst/>
            </a:prstGeom>
            <a:solidFill>
              <a:srgbClr val="A7C4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HelveticaNeueLT Arabic 55 Roman" panose="020B0604020202020204" pitchFamily="34" charset="-78"/>
              </a:endParaRPr>
            </a:p>
          </p:txBody>
        </p:sp>
        <p:sp>
          <p:nvSpPr>
            <p:cNvPr id="6" name="Freeform 75">
              <a:extLst>
                <a:ext uri="{FF2B5EF4-FFF2-40B4-BE49-F238E27FC236}">
                  <a16:creationId xmlns:a16="http://schemas.microsoft.com/office/drawing/2014/main" id="{20B5639B-57D3-49FA-B3FD-89CBEF0AD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3877" y="1833205"/>
              <a:ext cx="546304" cy="626287"/>
            </a:xfrm>
            <a:custGeom>
              <a:avLst/>
              <a:gdLst>
                <a:gd name="T0" fmla="*/ 230 w 710"/>
                <a:gd name="T1" fmla="*/ 443 h 827"/>
                <a:gd name="T2" fmla="*/ 216 w 710"/>
                <a:gd name="T3" fmla="*/ 416 h 827"/>
                <a:gd name="T4" fmla="*/ 298 w 710"/>
                <a:gd name="T5" fmla="*/ 393 h 827"/>
                <a:gd name="T6" fmla="*/ 453 w 710"/>
                <a:gd name="T7" fmla="*/ 375 h 827"/>
                <a:gd name="T8" fmla="*/ 453 w 710"/>
                <a:gd name="T9" fmla="*/ 245 h 827"/>
                <a:gd name="T10" fmla="*/ 440 w 710"/>
                <a:gd name="T11" fmla="*/ 87 h 827"/>
                <a:gd name="T12" fmla="*/ 407 w 710"/>
                <a:gd name="T13" fmla="*/ 72 h 827"/>
                <a:gd name="T14" fmla="*/ 372 w 710"/>
                <a:gd name="T15" fmla="*/ 91 h 827"/>
                <a:gd name="T16" fmla="*/ 360 w 710"/>
                <a:gd name="T17" fmla="*/ 241 h 827"/>
                <a:gd name="T18" fmla="*/ 352 w 710"/>
                <a:gd name="T19" fmla="*/ 344 h 827"/>
                <a:gd name="T20" fmla="*/ 313 w 710"/>
                <a:gd name="T21" fmla="*/ 148 h 827"/>
                <a:gd name="T22" fmla="*/ 282 w 710"/>
                <a:gd name="T23" fmla="*/ 12 h 827"/>
                <a:gd name="T24" fmla="*/ 239 w 710"/>
                <a:gd name="T25" fmla="*/ 2 h 827"/>
                <a:gd name="T26" fmla="*/ 210 w 710"/>
                <a:gd name="T27" fmla="*/ 41 h 827"/>
                <a:gd name="T28" fmla="*/ 245 w 710"/>
                <a:gd name="T29" fmla="*/ 315 h 827"/>
                <a:gd name="T30" fmla="*/ 239 w 710"/>
                <a:gd name="T31" fmla="*/ 335 h 827"/>
                <a:gd name="T32" fmla="*/ 169 w 710"/>
                <a:gd name="T33" fmla="*/ 107 h 827"/>
                <a:gd name="T34" fmla="*/ 134 w 710"/>
                <a:gd name="T35" fmla="*/ 72 h 827"/>
                <a:gd name="T36" fmla="*/ 86 w 710"/>
                <a:gd name="T37" fmla="*/ 103 h 827"/>
                <a:gd name="T38" fmla="*/ 115 w 710"/>
                <a:gd name="T39" fmla="*/ 245 h 827"/>
                <a:gd name="T40" fmla="*/ 148 w 710"/>
                <a:gd name="T41" fmla="*/ 389 h 827"/>
                <a:gd name="T42" fmla="*/ 132 w 710"/>
                <a:gd name="T43" fmla="*/ 381 h 827"/>
                <a:gd name="T44" fmla="*/ 62 w 710"/>
                <a:gd name="T45" fmla="*/ 251 h 827"/>
                <a:gd name="T46" fmla="*/ 27 w 710"/>
                <a:gd name="T47" fmla="*/ 237 h 827"/>
                <a:gd name="T48" fmla="*/ 0 w 710"/>
                <a:gd name="T49" fmla="*/ 270 h 827"/>
                <a:gd name="T50" fmla="*/ 60 w 710"/>
                <a:gd name="T51" fmla="*/ 443 h 827"/>
                <a:gd name="T52" fmla="*/ 132 w 710"/>
                <a:gd name="T53" fmla="*/ 689 h 827"/>
                <a:gd name="T54" fmla="*/ 193 w 710"/>
                <a:gd name="T55" fmla="*/ 786 h 827"/>
                <a:gd name="T56" fmla="*/ 267 w 710"/>
                <a:gd name="T57" fmla="*/ 823 h 827"/>
                <a:gd name="T58" fmla="*/ 389 w 710"/>
                <a:gd name="T59" fmla="*/ 821 h 827"/>
                <a:gd name="T60" fmla="*/ 488 w 710"/>
                <a:gd name="T61" fmla="*/ 765 h 827"/>
                <a:gd name="T62" fmla="*/ 553 w 710"/>
                <a:gd name="T63" fmla="*/ 675 h 827"/>
                <a:gd name="T64" fmla="*/ 701 w 710"/>
                <a:gd name="T65" fmla="*/ 366 h 827"/>
                <a:gd name="T66" fmla="*/ 658 w 710"/>
                <a:gd name="T67" fmla="*/ 352 h 827"/>
                <a:gd name="T68" fmla="*/ 572 w 710"/>
                <a:gd name="T69" fmla="*/ 445 h 827"/>
                <a:gd name="T70" fmla="*/ 401 w 710"/>
                <a:gd name="T71" fmla="*/ 694 h 827"/>
                <a:gd name="T72" fmla="*/ 364 w 710"/>
                <a:gd name="T73" fmla="*/ 712 h 827"/>
                <a:gd name="T74" fmla="*/ 379 w 710"/>
                <a:gd name="T75" fmla="*/ 659 h 827"/>
                <a:gd name="T76" fmla="*/ 397 w 710"/>
                <a:gd name="T77" fmla="*/ 613 h 827"/>
                <a:gd name="T78" fmla="*/ 374 w 710"/>
                <a:gd name="T79" fmla="*/ 638 h 827"/>
                <a:gd name="T80" fmla="*/ 288 w 710"/>
                <a:gd name="T81" fmla="*/ 733 h 827"/>
                <a:gd name="T82" fmla="*/ 270 w 710"/>
                <a:gd name="T83" fmla="*/ 710 h 827"/>
                <a:gd name="T84" fmla="*/ 346 w 710"/>
                <a:gd name="T85" fmla="*/ 597 h 827"/>
                <a:gd name="T86" fmla="*/ 344 w 710"/>
                <a:gd name="T87" fmla="*/ 591 h 827"/>
                <a:gd name="T88" fmla="*/ 237 w 710"/>
                <a:gd name="T89" fmla="*/ 700 h 827"/>
                <a:gd name="T90" fmla="*/ 212 w 710"/>
                <a:gd name="T91" fmla="*/ 700 h 827"/>
                <a:gd name="T92" fmla="*/ 235 w 710"/>
                <a:gd name="T93" fmla="*/ 644 h 827"/>
                <a:gd name="T94" fmla="*/ 317 w 710"/>
                <a:gd name="T95" fmla="*/ 552 h 827"/>
                <a:gd name="T96" fmla="*/ 311 w 710"/>
                <a:gd name="T97" fmla="*/ 552 h 827"/>
                <a:gd name="T98" fmla="*/ 204 w 710"/>
                <a:gd name="T99" fmla="*/ 624 h 827"/>
                <a:gd name="T100" fmla="*/ 187 w 710"/>
                <a:gd name="T101" fmla="*/ 607 h 827"/>
                <a:gd name="T102" fmla="*/ 284 w 710"/>
                <a:gd name="T103" fmla="*/ 514 h 827"/>
                <a:gd name="T104" fmla="*/ 339 w 710"/>
                <a:gd name="T105" fmla="*/ 451 h 827"/>
                <a:gd name="T106" fmla="*/ 292 w 710"/>
                <a:gd name="T107" fmla="*/ 443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10" h="827">
                  <a:moveTo>
                    <a:pt x="280" y="443"/>
                  </a:moveTo>
                  <a:lnTo>
                    <a:pt x="280" y="443"/>
                  </a:lnTo>
                  <a:lnTo>
                    <a:pt x="257" y="443"/>
                  </a:lnTo>
                  <a:lnTo>
                    <a:pt x="235" y="443"/>
                  </a:lnTo>
                  <a:lnTo>
                    <a:pt x="235" y="443"/>
                  </a:lnTo>
                  <a:lnTo>
                    <a:pt x="230" y="443"/>
                  </a:lnTo>
                  <a:lnTo>
                    <a:pt x="226" y="442"/>
                  </a:lnTo>
                  <a:lnTo>
                    <a:pt x="220" y="434"/>
                  </a:lnTo>
                  <a:lnTo>
                    <a:pt x="216" y="426"/>
                  </a:lnTo>
                  <a:lnTo>
                    <a:pt x="216" y="420"/>
                  </a:lnTo>
                  <a:lnTo>
                    <a:pt x="216" y="416"/>
                  </a:lnTo>
                  <a:lnTo>
                    <a:pt x="216" y="416"/>
                  </a:lnTo>
                  <a:lnTo>
                    <a:pt x="218" y="410"/>
                  </a:lnTo>
                  <a:lnTo>
                    <a:pt x="222" y="408"/>
                  </a:lnTo>
                  <a:lnTo>
                    <a:pt x="226" y="405"/>
                  </a:lnTo>
                  <a:lnTo>
                    <a:pt x="230" y="403"/>
                  </a:lnTo>
                  <a:lnTo>
                    <a:pt x="230" y="403"/>
                  </a:lnTo>
                  <a:lnTo>
                    <a:pt x="298" y="393"/>
                  </a:lnTo>
                  <a:lnTo>
                    <a:pt x="298" y="393"/>
                  </a:lnTo>
                  <a:lnTo>
                    <a:pt x="383" y="383"/>
                  </a:lnTo>
                  <a:lnTo>
                    <a:pt x="383" y="383"/>
                  </a:lnTo>
                  <a:lnTo>
                    <a:pt x="448" y="377"/>
                  </a:lnTo>
                  <a:lnTo>
                    <a:pt x="448" y="377"/>
                  </a:lnTo>
                  <a:lnTo>
                    <a:pt x="453" y="375"/>
                  </a:lnTo>
                  <a:lnTo>
                    <a:pt x="455" y="375"/>
                  </a:lnTo>
                  <a:lnTo>
                    <a:pt x="457" y="371"/>
                  </a:lnTo>
                  <a:lnTo>
                    <a:pt x="457" y="366"/>
                  </a:lnTo>
                  <a:lnTo>
                    <a:pt x="457" y="366"/>
                  </a:lnTo>
                  <a:lnTo>
                    <a:pt x="453" y="245"/>
                  </a:lnTo>
                  <a:lnTo>
                    <a:pt x="453" y="245"/>
                  </a:lnTo>
                  <a:lnTo>
                    <a:pt x="449" y="150"/>
                  </a:lnTo>
                  <a:lnTo>
                    <a:pt x="449" y="150"/>
                  </a:lnTo>
                  <a:lnTo>
                    <a:pt x="448" y="111"/>
                  </a:lnTo>
                  <a:lnTo>
                    <a:pt x="448" y="111"/>
                  </a:lnTo>
                  <a:lnTo>
                    <a:pt x="446" y="99"/>
                  </a:lnTo>
                  <a:lnTo>
                    <a:pt x="440" y="87"/>
                  </a:lnTo>
                  <a:lnTo>
                    <a:pt x="434" y="82"/>
                  </a:lnTo>
                  <a:lnTo>
                    <a:pt x="428" y="78"/>
                  </a:lnTo>
                  <a:lnTo>
                    <a:pt x="422" y="74"/>
                  </a:lnTo>
                  <a:lnTo>
                    <a:pt x="414" y="72"/>
                  </a:lnTo>
                  <a:lnTo>
                    <a:pt x="414" y="72"/>
                  </a:lnTo>
                  <a:lnTo>
                    <a:pt x="407" y="72"/>
                  </a:lnTo>
                  <a:lnTo>
                    <a:pt x="399" y="72"/>
                  </a:lnTo>
                  <a:lnTo>
                    <a:pt x="393" y="74"/>
                  </a:lnTo>
                  <a:lnTo>
                    <a:pt x="387" y="78"/>
                  </a:lnTo>
                  <a:lnTo>
                    <a:pt x="381" y="82"/>
                  </a:lnTo>
                  <a:lnTo>
                    <a:pt x="376" y="85"/>
                  </a:lnTo>
                  <a:lnTo>
                    <a:pt x="372" y="91"/>
                  </a:lnTo>
                  <a:lnTo>
                    <a:pt x="368" y="99"/>
                  </a:lnTo>
                  <a:lnTo>
                    <a:pt x="368" y="99"/>
                  </a:lnTo>
                  <a:lnTo>
                    <a:pt x="364" y="111"/>
                  </a:lnTo>
                  <a:lnTo>
                    <a:pt x="364" y="122"/>
                  </a:lnTo>
                  <a:lnTo>
                    <a:pt x="364" y="122"/>
                  </a:lnTo>
                  <a:lnTo>
                    <a:pt x="360" y="241"/>
                  </a:lnTo>
                  <a:lnTo>
                    <a:pt x="360" y="241"/>
                  </a:lnTo>
                  <a:lnTo>
                    <a:pt x="358" y="338"/>
                  </a:lnTo>
                  <a:lnTo>
                    <a:pt x="358" y="338"/>
                  </a:lnTo>
                  <a:lnTo>
                    <a:pt x="356" y="342"/>
                  </a:lnTo>
                  <a:lnTo>
                    <a:pt x="352" y="344"/>
                  </a:lnTo>
                  <a:lnTo>
                    <a:pt x="352" y="344"/>
                  </a:lnTo>
                  <a:lnTo>
                    <a:pt x="348" y="342"/>
                  </a:lnTo>
                  <a:lnTo>
                    <a:pt x="346" y="340"/>
                  </a:lnTo>
                  <a:lnTo>
                    <a:pt x="346" y="340"/>
                  </a:lnTo>
                  <a:lnTo>
                    <a:pt x="341" y="307"/>
                  </a:lnTo>
                  <a:lnTo>
                    <a:pt x="341" y="307"/>
                  </a:lnTo>
                  <a:lnTo>
                    <a:pt x="313" y="148"/>
                  </a:lnTo>
                  <a:lnTo>
                    <a:pt x="313" y="148"/>
                  </a:lnTo>
                  <a:lnTo>
                    <a:pt x="296" y="35"/>
                  </a:lnTo>
                  <a:lnTo>
                    <a:pt x="296" y="35"/>
                  </a:lnTo>
                  <a:lnTo>
                    <a:pt x="292" y="25"/>
                  </a:lnTo>
                  <a:lnTo>
                    <a:pt x="288" y="17"/>
                  </a:lnTo>
                  <a:lnTo>
                    <a:pt x="282" y="12"/>
                  </a:lnTo>
                  <a:lnTo>
                    <a:pt x="274" y="6"/>
                  </a:lnTo>
                  <a:lnTo>
                    <a:pt x="267" y="2"/>
                  </a:lnTo>
                  <a:lnTo>
                    <a:pt x="259" y="0"/>
                  </a:lnTo>
                  <a:lnTo>
                    <a:pt x="249" y="0"/>
                  </a:lnTo>
                  <a:lnTo>
                    <a:pt x="239" y="2"/>
                  </a:lnTo>
                  <a:lnTo>
                    <a:pt x="239" y="2"/>
                  </a:lnTo>
                  <a:lnTo>
                    <a:pt x="228" y="10"/>
                  </a:lnTo>
                  <a:lnTo>
                    <a:pt x="222" y="13"/>
                  </a:lnTo>
                  <a:lnTo>
                    <a:pt x="218" y="19"/>
                  </a:lnTo>
                  <a:lnTo>
                    <a:pt x="214" y="25"/>
                  </a:lnTo>
                  <a:lnTo>
                    <a:pt x="212" y="33"/>
                  </a:lnTo>
                  <a:lnTo>
                    <a:pt x="210" y="41"/>
                  </a:lnTo>
                  <a:lnTo>
                    <a:pt x="210" y="50"/>
                  </a:lnTo>
                  <a:lnTo>
                    <a:pt x="210" y="50"/>
                  </a:lnTo>
                  <a:lnTo>
                    <a:pt x="232" y="210"/>
                  </a:lnTo>
                  <a:lnTo>
                    <a:pt x="232" y="210"/>
                  </a:lnTo>
                  <a:lnTo>
                    <a:pt x="245" y="315"/>
                  </a:lnTo>
                  <a:lnTo>
                    <a:pt x="245" y="315"/>
                  </a:lnTo>
                  <a:lnTo>
                    <a:pt x="247" y="329"/>
                  </a:lnTo>
                  <a:lnTo>
                    <a:pt x="247" y="329"/>
                  </a:lnTo>
                  <a:lnTo>
                    <a:pt x="247" y="333"/>
                  </a:lnTo>
                  <a:lnTo>
                    <a:pt x="243" y="335"/>
                  </a:lnTo>
                  <a:lnTo>
                    <a:pt x="243" y="335"/>
                  </a:lnTo>
                  <a:lnTo>
                    <a:pt x="239" y="335"/>
                  </a:lnTo>
                  <a:lnTo>
                    <a:pt x="237" y="333"/>
                  </a:lnTo>
                  <a:lnTo>
                    <a:pt x="235" y="331"/>
                  </a:lnTo>
                  <a:lnTo>
                    <a:pt x="235" y="331"/>
                  </a:lnTo>
                  <a:lnTo>
                    <a:pt x="230" y="309"/>
                  </a:lnTo>
                  <a:lnTo>
                    <a:pt x="230" y="309"/>
                  </a:lnTo>
                  <a:lnTo>
                    <a:pt x="169" y="107"/>
                  </a:lnTo>
                  <a:lnTo>
                    <a:pt x="169" y="107"/>
                  </a:lnTo>
                  <a:lnTo>
                    <a:pt x="163" y="93"/>
                  </a:lnTo>
                  <a:lnTo>
                    <a:pt x="156" y="84"/>
                  </a:lnTo>
                  <a:lnTo>
                    <a:pt x="156" y="84"/>
                  </a:lnTo>
                  <a:lnTo>
                    <a:pt x="146" y="76"/>
                  </a:lnTo>
                  <a:lnTo>
                    <a:pt x="134" y="72"/>
                  </a:lnTo>
                  <a:lnTo>
                    <a:pt x="121" y="72"/>
                  </a:lnTo>
                  <a:lnTo>
                    <a:pt x="109" y="74"/>
                  </a:lnTo>
                  <a:lnTo>
                    <a:pt x="109" y="74"/>
                  </a:lnTo>
                  <a:lnTo>
                    <a:pt x="99" y="82"/>
                  </a:lnTo>
                  <a:lnTo>
                    <a:pt x="89" y="91"/>
                  </a:lnTo>
                  <a:lnTo>
                    <a:pt x="86" y="103"/>
                  </a:lnTo>
                  <a:lnTo>
                    <a:pt x="84" y="115"/>
                  </a:lnTo>
                  <a:lnTo>
                    <a:pt x="84" y="115"/>
                  </a:lnTo>
                  <a:lnTo>
                    <a:pt x="86" y="128"/>
                  </a:lnTo>
                  <a:lnTo>
                    <a:pt x="89" y="144"/>
                  </a:lnTo>
                  <a:lnTo>
                    <a:pt x="89" y="144"/>
                  </a:lnTo>
                  <a:lnTo>
                    <a:pt x="115" y="245"/>
                  </a:lnTo>
                  <a:lnTo>
                    <a:pt x="140" y="346"/>
                  </a:lnTo>
                  <a:lnTo>
                    <a:pt x="140" y="346"/>
                  </a:lnTo>
                  <a:lnTo>
                    <a:pt x="148" y="383"/>
                  </a:lnTo>
                  <a:lnTo>
                    <a:pt x="148" y="383"/>
                  </a:lnTo>
                  <a:lnTo>
                    <a:pt x="148" y="387"/>
                  </a:lnTo>
                  <a:lnTo>
                    <a:pt x="148" y="389"/>
                  </a:lnTo>
                  <a:lnTo>
                    <a:pt x="148" y="389"/>
                  </a:lnTo>
                  <a:lnTo>
                    <a:pt x="142" y="393"/>
                  </a:lnTo>
                  <a:lnTo>
                    <a:pt x="140" y="391"/>
                  </a:lnTo>
                  <a:lnTo>
                    <a:pt x="138" y="389"/>
                  </a:lnTo>
                  <a:lnTo>
                    <a:pt x="138" y="389"/>
                  </a:lnTo>
                  <a:lnTo>
                    <a:pt x="132" y="381"/>
                  </a:lnTo>
                  <a:lnTo>
                    <a:pt x="126" y="373"/>
                  </a:lnTo>
                  <a:lnTo>
                    <a:pt x="126" y="373"/>
                  </a:lnTo>
                  <a:lnTo>
                    <a:pt x="101" y="321"/>
                  </a:lnTo>
                  <a:lnTo>
                    <a:pt x="74" y="270"/>
                  </a:lnTo>
                  <a:lnTo>
                    <a:pt x="74" y="270"/>
                  </a:lnTo>
                  <a:lnTo>
                    <a:pt x="62" y="251"/>
                  </a:lnTo>
                  <a:lnTo>
                    <a:pt x="62" y="251"/>
                  </a:lnTo>
                  <a:lnTo>
                    <a:pt x="54" y="243"/>
                  </a:lnTo>
                  <a:lnTo>
                    <a:pt x="47" y="237"/>
                  </a:lnTo>
                  <a:lnTo>
                    <a:pt x="37" y="235"/>
                  </a:lnTo>
                  <a:lnTo>
                    <a:pt x="27" y="237"/>
                  </a:lnTo>
                  <a:lnTo>
                    <a:pt x="27" y="237"/>
                  </a:lnTo>
                  <a:lnTo>
                    <a:pt x="17" y="241"/>
                  </a:lnTo>
                  <a:lnTo>
                    <a:pt x="10" y="247"/>
                  </a:lnTo>
                  <a:lnTo>
                    <a:pt x="4" y="253"/>
                  </a:lnTo>
                  <a:lnTo>
                    <a:pt x="0" y="263"/>
                  </a:lnTo>
                  <a:lnTo>
                    <a:pt x="0" y="263"/>
                  </a:lnTo>
                  <a:lnTo>
                    <a:pt x="0" y="270"/>
                  </a:lnTo>
                  <a:lnTo>
                    <a:pt x="2" y="278"/>
                  </a:lnTo>
                  <a:lnTo>
                    <a:pt x="2" y="278"/>
                  </a:lnTo>
                  <a:lnTo>
                    <a:pt x="23" y="340"/>
                  </a:lnTo>
                  <a:lnTo>
                    <a:pt x="45" y="403"/>
                  </a:lnTo>
                  <a:lnTo>
                    <a:pt x="45" y="403"/>
                  </a:lnTo>
                  <a:lnTo>
                    <a:pt x="60" y="443"/>
                  </a:lnTo>
                  <a:lnTo>
                    <a:pt x="74" y="486"/>
                  </a:lnTo>
                  <a:lnTo>
                    <a:pt x="97" y="574"/>
                  </a:lnTo>
                  <a:lnTo>
                    <a:pt x="97" y="574"/>
                  </a:lnTo>
                  <a:lnTo>
                    <a:pt x="115" y="630"/>
                  </a:lnTo>
                  <a:lnTo>
                    <a:pt x="132" y="689"/>
                  </a:lnTo>
                  <a:lnTo>
                    <a:pt x="132" y="689"/>
                  </a:lnTo>
                  <a:lnTo>
                    <a:pt x="144" y="720"/>
                  </a:lnTo>
                  <a:lnTo>
                    <a:pt x="160" y="749"/>
                  </a:lnTo>
                  <a:lnTo>
                    <a:pt x="160" y="749"/>
                  </a:lnTo>
                  <a:lnTo>
                    <a:pt x="169" y="763"/>
                  </a:lnTo>
                  <a:lnTo>
                    <a:pt x="181" y="776"/>
                  </a:lnTo>
                  <a:lnTo>
                    <a:pt x="193" y="786"/>
                  </a:lnTo>
                  <a:lnTo>
                    <a:pt x="206" y="796"/>
                  </a:lnTo>
                  <a:lnTo>
                    <a:pt x="220" y="805"/>
                  </a:lnTo>
                  <a:lnTo>
                    <a:pt x="233" y="813"/>
                  </a:lnTo>
                  <a:lnTo>
                    <a:pt x="251" y="819"/>
                  </a:lnTo>
                  <a:lnTo>
                    <a:pt x="267" y="823"/>
                  </a:lnTo>
                  <a:lnTo>
                    <a:pt x="267" y="823"/>
                  </a:lnTo>
                  <a:lnTo>
                    <a:pt x="288" y="825"/>
                  </a:lnTo>
                  <a:lnTo>
                    <a:pt x="307" y="827"/>
                  </a:lnTo>
                  <a:lnTo>
                    <a:pt x="350" y="827"/>
                  </a:lnTo>
                  <a:lnTo>
                    <a:pt x="350" y="827"/>
                  </a:lnTo>
                  <a:lnTo>
                    <a:pt x="370" y="825"/>
                  </a:lnTo>
                  <a:lnTo>
                    <a:pt x="389" y="821"/>
                  </a:lnTo>
                  <a:lnTo>
                    <a:pt x="407" y="815"/>
                  </a:lnTo>
                  <a:lnTo>
                    <a:pt x="426" y="809"/>
                  </a:lnTo>
                  <a:lnTo>
                    <a:pt x="426" y="809"/>
                  </a:lnTo>
                  <a:lnTo>
                    <a:pt x="449" y="796"/>
                  </a:lnTo>
                  <a:lnTo>
                    <a:pt x="469" y="782"/>
                  </a:lnTo>
                  <a:lnTo>
                    <a:pt x="488" y="765"/>
                  </a:lnTo>
                  <a:lnTo>
                    <a:pt x="504" y="745"/>
                  </a:lnTo>
                  <a:lnTo>
                    <a:pt x="504" y="745"/>
                  </a:lnTo>
                  <a:lnTo>
                    <a:pt x="518" y="730"/>
                  </a:lnTo>
                  <a:lnTo>
                    <a:pt x="529" y="710"/>
                  </a:lnTo>
                  <a:lnTo>
                    <a:pt x="553" y="675"/>
                  </a:lnTo>
                  <a:lnTo>
                    <a:pt x="553" y="675"/>
                  </a:lnTo>
                  <a:lnTo>
                    <a:pt x="704" y="416"/>
                  </a:lnTo>
                  <a:lnTo>
                    <a:pt x="704" y="416"/>
                  </a:lnTo>
                  <a:lnTo>
                    <a:pt x="710" y="403"/>
                  </a:lnTo>
                  <a:lnTo>
                    <a:pt x="710" y="389"/>
                  </a:lnTo>
                  <a:lnTo>
                    <a:pt x="708" y="377"/>
                  </a:lnTo>
                  <a:lnTo>
                    <a:pt x="701" y="366"/>
                  </a:lnTo>
                  <a:lnTo>
                    <a:pt x="701" y="366"/>
                  </a:lnTo>
                  <a:lnTo>
                    <a:pt x="693" y="358"/>
                  </a:lnTo>
                  <a:lnTo>
                    <a:pt x="685" y="354"/>
                  </a:lnTo>
                  <a:lnTo>
                    <a:pt x="675" y="352"/>
                  </a:lnTo>
                  <a:lnTo>
                    <a:pt x="666" y="350"/>
                  </a:lnTo>
                  <a:lnTo>
                    <a:pt x="658" y="352"/>
                  </a:lnTo>
                  <a:lnTo>
                    <a:pt x="648" y="354"/>
                  </a:lnTo>
                  <a:lnTo>
                    <a:pt x="640" y="360"/>
                  </a:lnTo>
                  <a:lnTo>
                    <a:pt x="632" y="366"/>
                  </a:lnTo>
                  <a:lnTo>
                    <a:pt x="632" y="366"/>
                  </a:lnTo>
                  <a:lnTo>
                    <a:pt x="601" y="407"/>
                  </a:lnTo>
                  <a:lnTo>
                    <a:pt x="572" y="445"/>
                  </a:lnTo>
                  <a:lnTo>
                    <a:pt x="572" y="445"/>
                  </a:lnTo>
                  <a:lnTo>
                    <a:pt x="527" y="506"/>
                  </a:lnTo>
                  <a:lnTo>
                    <a:pt x="485" y="568"/>
                  </a:lnTo>
                  <a:lnTo>
                    <a:pt x="442" y="630"/>
                  </a:lnTo>
                  <a:lnTo>
                    <a:pt x="401" y="694"/>
                  </a:lnTo>
                  <a:lnTo>
                    <a:pt x="401" y="694"/>
                  </a:lnTo>
                  <a:lnTo>
                    <a:pt x="387" y="712"/>
                  </a:lnTo>
                  <a:lnTo>
                    <a:pt x="387" y="712"/>
                  </a:lnTo>
                  <a:lnTo>
                    <a:pt x="381" y="716"/>
                  </a:lnTo>
                  <a:lnTo>
                    <a:pt x="376" y="718"/>
                  </a:lnTo>
                  <a:lnTo>
                    <a:pt x="370" y="716"/>
                  </a:lnTo>
                  <a:lnTo>
                    <a:pt x="364" y="712"/>
                  </a:lnTo>
                  <a:lnTo>
                    <a:pt x="364" y="712"/>
                  </a:lnTo>
                  <a:lnTo>
                    <a:pt x="360" y="706"/>
                  </a:lnTo>
                  <a:lnTo>
                    <a:pt x="362" y="698"/>
                  </a:lnTo>
                  <a:lnTo>
                    <a:pt x="362" y="698"/>
                  </a:lnTo>
                  <a:lnTo>
                    <a:pt x="379" y="659"/>
                  </a:lnTo>
                  <a:lnTo>
                    <a:pt x="379" y="659"/>
                  </a:lnTo>
                  <a:lnTo>
                    <a:pt x="397" y="621"/>
                  </a:lnTo>
                  <a:lnTo>
                    <a:pt x="397" y="621"/>
                  </a:lnTo>
                  <a:lnTo>
                    <a:pt x="399" y="617"/>
                  </a:lnTo>
                  <a:lnTo>
                    <a:pt x="399" y="617"/>
                  </a:lnTo>
                  <a:lnTo>
                    <a:pt x="399" y="615"/>
                  </a:lnTo>
                  <a:lnTo>
                    <a:pt x="397" y="613"/>
                  </a:lnTo>
                  <a:lnTo>
                    <a:pt x="397" y="613"/>
                  </a:lnTo>
                  <a:lnTo>
                    <a:pt x="395" y="613"/>
                  </a:lnTo>
                  <a:lnTo>
                    <a:pt x="393" y="613"/>
                  </a:lnTo>
                  <a:lnTo>
                    <a:pt x="393" y="613"/>
                  </a:lnTo>
                  <a:lnTo>
                    <a:pt x="374" y="638"/>
                  </a:lnTo>
                  <a:lnTo>
                    <a:pt x="374" y="638"/>
                  </a:lnTo>
                  <a:lnTo>
                    <a:pt x="315" y="712"/>
                  </a:lnTo>
                  <a:lnTo>
                    <a:pt x="315" y="712"/>
                  </a:lnTo>
                  <a:lnTo>
                    <a:pt x="302" y="728"/>
                  </a:lnTo>
                  <a:lnTo>
                    <a:pt x="302" y="728"/>
                  </a:lnTo>
                  <a:lnTo>
                    <a:pt x="296" y="731"/>
                  </a:lnTo>
                  <a:lnTo>
                    <a:pt x="288" y="733"/>
                  </a:lnTo>
                  <a:lnTo>
                    <a:pt x="282" y="731"/>
                  </a:lnTo>
                  <a:lnTo>
                    <a:pt x="276" y="730"/>
                  </a:lnTo>
                  <a:lnTo>
                    <a:pt x="276" y="730"/>
                  </a:lnTo>
                  <a:lnTo>
                    <a:pt x="272" y="724"/>
                  </a:lnTo>
                  <a:lnTo>
                    <a:pt x="270" y="718"/>
                  </a:lnTo>
                  <a:lnTo>
                    <a:pt x="270" y="710"/>
                  </a:lnTo>
                  <a:lnTo>
                    <a:pt x="274" y="702"/>
                  </a:lnTo>
                  <a:lnTo>
                    <a:pt x="274" y="702"/>
                  </a:lnTo>
                  <a:lnTo>
                    <a:pt x="304" y="659"/>
                  </a:lnTo>
                  <a:lnTo>
                    <a:pt x="333" y="617"/>
                  </a:lnTo>
                  <a:lnTo>
                    <a:pt x="333" y="617"/>
                  </a:lnTo>
                  <a:lnTo>
                    <a:pt x="346" y="597"/>
                  </a:lnTo>
                  <a:lnTo>
                    <a:pt x="346" y="597"/>
                  </a:lnTo>
                  <a:lnTo>
                    <a:pt x="346" y="595"/>
                  </a:lnTo>
                  <a:lnTo>
                    <a:pt x="346" y="591"/>
                  </a:lnTo>
                  <a:lnTo>
                    <a:pt x="346" y="591"/>
                  </a:lnTo>
                  <a:lnTo>
                    <a:pt x="344" y="591"/>
                  </a:lnTo>
                  <a:lnTo>
                    <a:pt x="344" y="591"/>
                  </a:lnTo>
                  <a:lnTo>
                    <a:pt x="342" y="593"/>
                  </a:lnTo>
                  <a:lnTo>
                    <a:pt x="342" y="593"/>
                  </a:lnTo>
                  <a:lnTo>
                    <a:pt x="307" y="628"/>
                  </a:lnTo>
                  <a:lnTo>
                    <a:pt x="274" y="663"/>
                  </a:lnTo>
                  <a:lnTo>
                    <a:pt x="274" y="663"/>
                  </a:lnTo>
                  <a:lnTo>
                    <a:pt x="237" y="700"/>
                  </a:lnTo>
                  <a:lnTo>
                    <a:pt x="237" y="700"/>
                  </a:lnTo>
                  <a:lnTo>
                    <a:pt x="232" y="704"/>
                  </a:lnTo>
                  <a:lnTo>
                    <a:pt x="224" y="706"/>
                  </a:lnTo>
                  <a:lnTo>
                    <a:pt x="218" y="704"/>
                  </a:lnTo>
                  <a:lnTo>
                    <a:pt x="212" y="700"/>
                  </a:lnTo>
                  <a:lnTo>
                    <a:pt x="212" y="700"/>
                  </a:lnTo>
                  <a:lnTo>
                    <a:pt x="206" y="694"/>
                  </a:lnTo>
                  <a:lnTo>
                    <a:pt x="204" y="689"/>
                  </a:lnTo>
                  <a:lnTo>
                    <a:pt x="206" y="681"/>
                  </a:lnTo>
                  <a:lnTo>
                    <a:pt x="210" y="675"/>
                  </a:lnTo>
                  <a:lnTo>
                    <a:pt x="210" y="675"/>
                  </a:lnTo>
                  <a:lnTo>
                    <a:pt x="235" y="644"/>
                  </a:lnTo>
                  <a:lnTo>
                    <a:pt x="263" y="615"/>
                  </a:lnTo>
                  <a:lnTo>
                    <a:pt x="263" y="615"/>
                  </a:lnTo>
                  <a:lnTo>
                    <a:pt x="315" y="556"/>
                  </a:lnTo>
                  <a:lnTo>
                    <a:pt x="315" y="556"/>
                  </a:lnTo>
                  <a:lnTo>
                    <a:pt x="317" y="554"/>
                  </a:lnTo>
                  <a:lnTo>
                    <a:pt x="317" y="552"/>
                  </a:lnTo>
                  <a:lnTo>
                    <a:pt x="317" y="550"/>
                  </a:lnTo>
                  <a:lnTo>
                    <a:pt x="317" y="550"/>
                  </a:lnTo>
                  <a:lnTo>
                    <a:pt x="315" y="550"/>
                  </a:lnTo>
                  <a:lnTo>
                    <a:pt x="313" y="550"/>
                  </a:lnTo>
                  <a:lnTo>
                    <a:pt x="311" y="552"/>
                  </a:lnTo>
                  <a:lnTo>
                    <a:pt x="311" y="552"/>
                  </a:lnTo>
                  <a:lnTo>
                    <a:pt x="269" y="584"/>
                  </a:lnTo>
                  <a:lnTo>
                    <a:pt x="226" y="615"/>
                  </a:lnTo>
                  <a:lnTo>
                    <a:pt x="226" y="615"/>
                  </a:lnTo>
                  <a:lnTo>
                    <a:pt x="216" y="622"/>
                  </a:lnTo>
                  <a:lnTo>
                    <a:pt x="212" y="624"/>
                  </a:lnTo>
                  <a:lnTo>
                    <a:pt x="204" y="624"/>
                  </a:lnTo>
                  <a:lnTo>
                    <a:pt x="204" y="624"/>
                  </a:lnTo>
                  <a:lnTo>
                    <a:pt x="198" y="624"/>
                  </a:lnTo>
                  <a:lnTo>
                    <a:pt x="193" y="621"/>
                  </a:lnTo>
                  <a:lnTo>
                    <a:pt x="193" y="621"/>
                  </a:lnTo>
                  <a:lnTo>
                    <a:pt x="189" y="615"/>
                  </a:lnTo>
                  <a:lnTo>
                    <a:pt x="187" y="607"/>
                  </a:lnTo>
                  <a:lnTo>
                    <a:pt x="189" y="599"/>
                  </a:lnTo>
                  <a:lnTo>
                    <a:pt x="195" y="593"/>
                  </a:lnTo>
                  <a:lnTo>
                    <a:pt x="195" y="593"/>
                  </a:lnTo>
                  <a:lnTo>
                    <a:pt x="233" y="556"/>
                  </a:lnTo>
                  <a:lnTo>
                    <a:pt x="233" y="556"/>
                  </a:lnTo>
                  <a:lnTo>
                    <a:pt x="284" y="514"/>
                  </a:lnTo>
                  <a:lnTo>
                    <a:pt x="335" y="471"/>
                  </a:lnTo>
                  <a:lnTo>
                    <a:pt x="335" y="471"/>
                  </a:lnTo>
                  <a:lnTo>
                    <a:pt x="339" y="465"/>
                  </a:lnTo>
                  <a:lnTo>
                    <a:pt x="339" y="465"/>
                  </a:lnTo>
                  <a:lnTo>
                    <a:pt x="341" y="459"/>
                  </a:lnTo>
                  <a:lnTo>
                    <a:pt x="339" y="451"/>
                  </a:lnTo>
                  <a:lnTo>
                    <a:pt x="335" y="447"/>
                  </a:lnTo>
                  <a:lnTo>
                    <a:pt x="327" y="443"/>
                  </a:lnTo>
                  <a:lnTo>
                    <a:pt x="327" y="443"/>
                  </a:lnTo>
                  <a:lnTo>
                    <a:pt x="309" y="443"/>
                  </a:lnTo>
                  <a:lnTo>
                    <a:pt x="292" y="443"/>
                  </a:lnTo>
                  <a:lnTo>
                    <a:pt x="292" y="443"/>
                  </a:lnTo>
                  <a:lnTo>
                    <a:pt x="280" y="443"/>
                  </a:lnTo>
                  <a:lnTo>
                    <a:pt x="280" y="443"/>
                  </a:lnTo>
                  <a:close/>
                </a:path>
              </a:pathLst>
            </a:custGeom>
            <a:solidFill>
              <a:srgbClr val="002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NeueLT Arabic 55 Roman" panose="020B0604020202020204" pitchFamily="34" charset="-78"/>
              </a:endParaRPr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60A48BB0-62F0-4CEA-AA1A-509D6F679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9316" t="12960" r="22186" b="15158"/>
          <a:stretch/>
        </p:blipFill>
        <p:spPr>
          <a:xfrm>
            <a:off x="7109319" y="3589022"/>
            <a:ext cx="941193" cy="1156522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531DB3CF-3ED3-4577-93FA-BC6FE08B2C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57" y="41792"/>
            <a:ext cx="3263429" cy="12694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DE96C9-8ED6-4962-A314-1B083E00D6FD}"/>
              </a:ext>
            </a:extLst>
          </p:cNvPr>
          <p:cNvSpPr txBox="1"/>
          <p:nvPr/>
        </p:nvSpPr>
        <p:spPr>
          <a:xfrm>
            <a:off x="167485" y="2044052"/>
            <a:ext cx="80074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0000"/>
              </a:lnSpc>
              <a:buClr>
                <a:srgbClr val="002060"/>
              </a:buClr>
            </a:pPr>
            <a:r>
              <a:rPr lang="ar-LB" sz="2400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يمتد برنامج دعم المجتمع المحلّي في لبنان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CSP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 </a:t>
            </a:r>
            <a:r>
              <a:rPr lang="ar-LB" sz="2400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المموّل من الوكالة الأميركية للتنمية الدوليّة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USAID</a:t>
            </a:r>
            <a:r>
              <a:rPr lang="ar-LB" sz="2400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 على مدى </a:t>
            </a:r>
            <a:r>
              <a:rPr lang="ar-LB" sz="2400" dirty="0">
                <a:solidFill>
                  <a:srgbClr val="C00000"/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سبع سنوات </a:t>
            </a:r>
            <a:r>
              <a:rPr lang="ar-LB" sz="2400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بموازنة قيمتها</a:t>
            </a:r>
            <a:endParaRPr lang="en-US" sz="2400" dirty="0">
              <a:solidFill>
                <a:srgbClr val="C00000"/>
              </a:solidFill>
              <a:latin typeface="Gill Sans MT" panose="020B0502020104020203" pitchFamily="34" charset="0"/>
              <a:ea typeface="GE SS Two Medium" panose="020A0503020102020204" pitchFamily="18" charset="-78"/>
              <a:cs typeface="HelveticaNeueLT Arabic 55 Roman" panose="020B0604020202020204" pitchFamily="34" charset="-78"/>
            </a:endParaRPr>
          </a:p>
          <a:p>
            <a:pPr algn="r" rtl="1">
              <a:lnSpc>
                <a:spcPct val="100000"/>
              </a:lnSpc>
              <a:buClr>
                <a:srgbClr val="002060"/>
              </a:buClr>
            </a:pPr>
            <a:r>
              <a:rPr lang="en-US" sz="2400" dirty="0">
                <a:solidFill>
                  <a:srgbClr val="C00000"/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 100 </a:t>
            </a:r>
            <a:r>
              <a:rPr lang="ar-LB" sz="2400" dirty="0">
                <a:solidFill>
                  <a:srgbClr val="C00000"/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مليون دولار أميركي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D049F2-77A7-4B14-AC37-56738101C8AC}"/>
              </a:ext>
            </a:extLst>
          </p:cNvPr>
          <p:cNvSpPr txBox="1"/>
          <p:nvPr/>
        </p:nvSpPr>
        <p:spPr>
          <a:xfrm>
            <a:off x="156608" y="3728464"/>
            <a:ext cx="694604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0000"/>
              </a:lnSpc>
              <a:buClr>
                <a:srgbClr val="002060"/>
              </a:buClr>
            </a:pPr>
            <a:r>
              <a:rPr lang="ar-LB" sz="2400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يقدم مجموعة واسعة من المبادرات ل</a:t>
            </a:r>
            <a:r>
              <a:rPr lang="ar-LB" sz="2400" dirty="0">
                <a:solidFill>
                  <a:srgbClr val="C00000"/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دعم المجتمعات المحلية </a:t>
            </a:r>
            <a:r>
              <a:rPr lang="ar-LB" sz="2400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الأكثر حرماناً وذلك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 </a:t>
            </a:r>
            <a:r>
              <a:rPr lang="ar-LB" sz="2400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ل</a:t>
            </a:r>
            <a:r>
              <a:rPr lang="ar-LB" sz="240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تحسين الخدمات </a:t>
            </a:r>
            <a:r>
              <a:rPr lang="ar-LB" sz="2400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الأساسية ول</a:t>
            </a:r>
            <a:r>
              <a:rPr lang="ar-LB" sz="240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تعزيز الفرص الإقتصادية</a:t>
            </a:r>
          </a:p>
          <a:p>
            <a:pPr algn="r" rtl="1">
              <a:lnSpc>
                <a:spcPct val="100000"/>
              </a:lnSpc>
              <a:buClr>
                <a:srgbClr val="002060"/>
              </a:buClr>
            </a:pPr>
            <a:endParaRPr lang="ar-LB" sz="2000" b="1" dirty="0">
              <a:solidFill>
                <a:schemeClr val="bg2">
                  <a:lumMod val="50000"/>
                </a:schemeClr>
              </a:solidFill>
              <a:latin typeface="Gill Sans MT" panose="020B0502020104020203" pitchFamily="34" charset="0"/>
              <a:ea typeface="GE SS Two Medium" panose="020A0503020102020204" pitchFamily="18" charset="-78"/>
              <a:cs typeface="HelveticaNeueLT Arabic 55 Roman" panose="020B0604020202020204" pitchFamily="34" charset="-78"/>
            </a:endParaRPr>
          </a:p>
          <a:p>
            <a:pPr algn="r" rtl="1">
              <a:lnSpc>
                <a:spcPct val="100000"/>
              </a:lnSpc>
              <a:buClr>
                <a:srgbClr val="002060"/>
              </a:buClr>
            </a:pPr>
            <a:endParaRPr lang="ar-LB" sz="2000" b="1" dirty="0">
              <a:solidFill>
                <a:srgbClr val="C00000"/>
              </a:solidFill>
              <a:latin typeface="Gill Sans MT" panose="020B0502020104020203" pitchFamily="34" charset="0"/>
              <a:ea typeface="GE SS Two Medium" panose="020A0503020102020204" pitchFamily="18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DB1152-CC19-4C4C-9D93-BF366DE67056}"/>
              </a:ext>
            </a:extLst>
          </p:cNvPr>
          <p:cNvGrpSpPr/>
          <p:nvPr/>
        </p:nvGrpSpPr>
        <p:grpSpPr>
          <a:xfrm>
            <a:off x="6974425" y="5067043"/>
            <a:ext cx="959757" cy="927905"/>
            <a:chOff x="6662706" y="4662247"/>
            <a:chExt cx="959757" cy="92790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2367D5B-7E5D-440E-A7E0-9FD21E077891}"/>
                </a:ext>
              </a:extLst>
            </p:cNvPr>
            <p:cNvGrpSpPr/>
            <p:nvPr/>
          </p:nvGrpSpPr>
          <p:grpSpPr>
            <a:xfrm>
              <a:off x="6715129" y="4662247"/>
              <a:ext cx="907334" cy="927905"/>
              <a:chOff x="6715129" y="4662247"/>
              <a:chExt cx="907334" cy="927905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025206F-8F80-4F0C-A77F-E4D57CE2E1EA}"/>
                  </a:ext>
                </a:extLst>
              </p:cNvPr>
              <p:cNvSpPr/>
              <p:nvPr/>
            </p:nvSpPr>
            <p:spPr>
              <a:xfrm>
                <a:off x="6715129" y="4662247"/>
                <a:ext cx="907334" cy="927905"/>
              </a:xfrm>
              <a:prstGeom prst="ellipse">
                <a:avLst/>
              </a:prstGeom>
              <a:solidFill>
                <a:srgbClr val="A7C4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NeueLT Arabic 55 Roman" panose="020B0604020202020204" pitchFamily="34" charset="-78"/>
                </a:endParaRPr>
              </a:p>
            </p:txBody>
          </p:sp>
          <p:pic>
            <p:nvPicPr>
              <p:cNvPr id="1026" name="Picture 2" descr="Location Icon Svg Png Icon Free Download (#292414) - OnlineWebFonts.COM">
                <a:extLst>
                  <a:ext uri="{FF2B5EF4-FFF2-40B4-BE49-F238E27FC236}">
                    <a16:creationId xmlns:a16="http://schemas.microsoft.com/office/drawing/2014/main" id="{71390FF3-637D-4BCD-85C5-3CBBED904A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6451" y="4752277"/>
                <a:ext cx="524689" cy="7583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1" name="Freeform 324">
              <a:extLst>
                <a:ext uri="{FF2B5EF4-FFF2-40B4-BE49-F238E27FC236}">
                  <a16:creationId xmlns:a16="http://schemas.microsoft.com/office/drawing/2014/main" id="{F74EE1C1-6010-4004-AFC8-C0072091A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706" y="4734885"/>
              <a:ext cx="459584" cy="432011"/>
            </a:xfrm>
            <a:custGeom>
              <a:avLst/>
              <a:gdLst>
                <a:gd name="T0" fmla="*/ 164 w 603"/>
                <a:gd name="T1" fmla="*/ 313 h 576"/>
                <a:gd name="T2" fmla="*/ 27 w 603"/>
                <a:gd name="T3" fmla="*/ 257 h 576"/>
                <a:gd name="T4" fmla="*/ 20 w 603"/>
                <a:gd name="T5" fmla="*/ 249 h 576"/>
                <a:gd name="T6" fmla="*/ 18 w 603"/>
                <a:gd name="T7" fmla="*/ 235 h 576"/>
                <a:gd name="T8" fmla="*/ 20 w 603"/>
                <a:gd name="T9" fmla="*/ 230 h 576"/>
                <a:gd name="T10" fmla="*/ 29 w 603"/>
                <a:gd name="T11" fmla="*/ 222 h 576"/>
                <a:gd name="T12" fmla="*/ 177 w 603"/>
                <a:gd name="T13" fmla="*/ 216 h 576"/>
                <a:gd name="T14" fmla="*/ 78 w 603"/>
                <a:gd name="T15" fmla="*/ 74 h 576"/>
                <a:gd name="T16" fmla="*/ 74 w 603"/>
                <a:gd name="T17" fmla="*/ 62 h 576"/>
                <a:gd name="T18" fmla="*/ 80 w 603"/>
                <a:gd name="T19" fmla="*/ 51 h 576"/>
                <a:gd name="T20" fmla="*/ 86 w 603"/>
                <a:gd name="T21" fmla="*/ 47 h 576"/>
                <a:gd name="T22" fmla="*/ 97 w 603"/>
                <a:gd name="T23" fmla="*/ 45 h 576"/>
                <a:gd name="T24" fmla="*/ 251 w 603"/>
                <a:gd name="T25" fmla="*/ 144 h 576"/>
                <a:gd name="T26" fmla="*/ 247 w 603"/>
                <a:gd name="T27" fmla="*/ 64 h 576"/>
                <a:gd name="T28" fmla="*/ 251 w 603"/>
                <a:gd name="T29" fmla="*/ 52 h 576"/>
                <a:gd name="T30" fmla="*/ 261 w 603"/>
                <a:gd name="T31" fmla="*/ 45 h 576"/>
                <a:gd name="T32" fmla="*/ 269 w 603"/>
                <a:gd name="T33" fmla="*/ 45 h 576"/>
                <a:gd name="T34" fmla="*/ 280 w 603"/>
                <a:gd name="T35" fmla="*/ 51 h 576"/>
                <a:gd name="T36" fmla="*/ 314 w 603"/>
                <a:gd name="T37" fmla="*/ 126 h 576"/>
                <a:gd name="T38" fmla="*/ 382 w 603"/>
                <a:gd name="T39" fmla="*/ 10 h 576"/>
                <a:gd name="T40" fmla="*/ 391 w 603"/>
                <a:gd name="T41" fmla="*/ 2 h 576"/>
                <a:gd name="T42" fmla="*/ 405 w 603"/>
                <a:gd name="T43" fmla="*/ 2 h 576"/>
                <a:gd name="T44" fmla="*/ 411 w 603"/>
                <a:gd name="T45" fmla="*/ 6 h 576"/>
                <a:gd name="T46" fmla="*/ 417 w 603"/>
                <a:gd name="T47" fmla="*/ 16 h 576"/>
                <a:gd name="T48" fmla="*/ 397 w 603"/>
                <a:gd name="T49" fmla="*/ 156 h 576"/>
                <a:gd name="T50" fmla="*/ 450 w 603"/>
                <a:gd name="T51" fmla="*/ 126 h 576"/>
                <a:gd name="T52" fmla="*/ 461 w 603"/>
                <a:gd name="T53" fmla="*/ 124 h 576"/>
                <a:gd name="T54" fmla="*/ 473 w 603"/>
                <a:gd name="T55" fmla="*/ 130 h 576"/>
                <a:gd name="T56" fmla="*/ 477 w 603"/>
                <a:gd name="T57" fmla="*/ 136 h 576"/>
                <a:gd name="T58" fmla="*/ 477 w 603"/>
                <a:gd name="T59" fmla="*/ 148 h 576"/>
                <a:gd name="T60" fmla="*/ 438 w 603"/>
                <a:gd name="T61" fmla="*/ 202 h 576"/>
                <a:gd name="T62" fmla="*/ 584 w 603"/>
                <a:gd name="T63" fmla="*/ 193 h 576"/>
                <a:gd name="T64" fmla="*/ 596 w 603"/>
                <a:gd name="T65" fmla="*/ 196 h 576"/>
                <a:gd name="T66" fmla="*/ 603 w 603"/>
                <a:gd name="T67" fmla="*/ 206 h 576"/>
                <a:gd name="T68" fmla="*/ 603 w 603"/>
                <a:gd name="T69" fmla="*/ 214 h 576"/>
                <a:gd name="T70" fmla="*/ 598 w 603"/>
                <a:gd name="T71" fmla="*/ 224 h 576"/>
                <a:gd name="T72" fmla="*/ 450 w 603"/>
                <a:gd name="T73" fmla="*/ 292 h 576"/>
                <a:gd name="T74" fmla="*/ 502 w 603"/>
                <a:gd name="T75" fmla="*/ 329 h 576"/>
                <a:gd name="T76" fmla="*/ 510 w 603"/>
                <a:gd name="T77" fmla="*/ 339 h 576"/>
                <a:gd name="T78" fmla="*/ 508 w 603"/>
                <a:gd name="T79" fmla="*/ 352 h 576"/>
                <a:gd name="T80" fmla="*/ 504 w 603"/>
                <a:gd name="T81" fmla="*/ 356 h 576"/>
                <a:gd name="T82" fmla="*/ 494 w 603"/>
                <a:gd name="T83" fmla="*/ 362 h 576"/>
                <a:gd name="T84" fmla="*/ 432 w 603"/>
                <a:gd name="T85" fmla="*/ 350 h 576"/>
                <a:gd name="T86" fmla="*/ 522 w 603"/>
                <a:gd name="T87" fmla="*/ 504 h 576"/>
                <a:gd name="T88" fmla="*/ 526 w 603"/>
                <a:gd name="T89" fmla="*/ 518 h 576"/>
                <a:gd name="T90" fmla="*/ 518 w 603"/>
                <a:gd name="T91" fmla="*/ 529 h 576"/>
                <a:gd name="T92" fmla="*/ 514 w 603"/>
                <a:gd name="T93" fmla="*/ 531 h 576"/>
                <a:gd name="T94" fmla="*/ 500 w 603"/>
                <a:gd name="T95" fmla="*/ 533 h 576"/>
                <a:gd name="T96" fmla="*/ 354 w 603"/>
                <a:gd name="T97" fmla="*/ 416 h 576"/>
                <a:gd name="T98" fmla="*/ 352 w 603"/>
                <a:gd name="T99" fmla="*/ 523 h 576"/>
                <a:gd name="T100" fmla="*/ 349 w 603"/>
                <a:gd name="T101" fmla="*/ 535 h 576"/>
                <a:gd name="T102" fmla="*/ 339 w 603"/>
                <a:gd name="T103" fmla="*/ 541 h 576"/>
                <a:gd name="T104" fmla="*/ 327 w 603"/>
                <a:gd name="T105" fmla="*/ 539 h 576"/>
                <a:gd name="T106" fmla="*/ 317 w 603"/>
                <a:gd name="T107" fmla="*/ 531 h 576"/>
                <a:gd name="T108" fmla="*/ 29 w 603"/>
                <a:gd name="T109" fmla="*/ 572 h 576"/>
                <a:gd name="T110" fmla="*/ 24 w 603"/>
                <a:gd name="T111" fmla="*/ 574 h 576"/>
                <a:gd name="T112" fmla="*/ 10 w 603"/>
                <a:gd name="T113" fmla="*/ 574 h 576"/>
                <a:gd name="T114" fmla="*/ 4 w 603"/>
                <a:gd name="T115" fmla="*/ 570 h 576"/>
                <a:gd name="T116" fmla="*/ 0 w 603"/>
                <a:gd name="T117" fmla="*/ 558 h 576"/>
                <a:gd name="T118" fmla="*/ 2 w 603"/>
                <a:gd name="T119" fmla="*/ 547 h 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03" h="576">
                  <a:moveTo>
                    <a:pt x="2" y="547"/>
                  </a:moveTo>
                  <a:lnTo>
                    <a:pt x="164" y="313"/>
                  </a:lnTo>
                  <a:lnTo>
                    <a:pt x="27" y="257"/>
                  </a:lnTo>
                  <a:lnTo>
                    <a:pt x="27" y="257"/>
                  </a:lnTo>
                  <a:lnTo>
                    <a:pt x="24" y="253"/>
                  </a:lnTo>
                  <a:lnTo>
                    <a:pt x="20" y="249"/>
                  </a:lnTo>
                  <a:lnTo>
                    <a:pt x="18" y="241"/>
                  </a:lnTo>
                  <a:lnTo>
                    <a:pt x="18" y="235"/>
                  </a:lnTo>
                  <a:lnTo>
                    <a:pt x="18" y="235"/>
                  </a:lnTo>
                  <a:lnTo>
                    <a:pt x="20" y="230"/>
                  </a:lnTo>
                  <a:lnTo>
                    <a:pt x="24" y="226"/>
                  </a:lnTo>
                  <a:lnTo>
                    <a:pt x="29" y="222"/>
                  </a:lnTo>
                  <a:lnTo>
                    <a:pt x="35" y="220"/>
                  </a:lnTo>
                  <a:lnTo>
                    <a:pt x="177" y="216"/>
                  </a:lnTo>
                  <a:lnTo>
                    <a:pt x="78" y="74"/>
                  </a:lnTo>
                  <a:lnTo>
                    <a:pt x="78" y="74"/>
                  </a:lnTo>
                  <a:lnTo>
                    <a:pt x="76" y="68"/>
                  </a:lnTo>
                  <a:lnTo>
                    <a:pt x="74" y="62"/>
                  </a:lnTo>
                  <a:lnTo>
                    <a:pt x="76" y="56"/>
                  </a:lnTo>
                  <a:lnTo>
                    <a:pt x="80" y="51"/>
                  </a:lnTo>
                  <a:lnTo>
                    <a:pt x="80" y="51"/>
                  </a:lnTo>
                  <a:lnTo>
                    <a:pt x="86" y="47"/>
                  </a:lnTo>
                  <a:lnTo>
                    <a:pt x="92" y="45"/>
                  </a:lnTo>
                  <a:lnTo>
                    <a:pt x="97" y="45"/>
                  </a:lnTo>
                  <a:lnTo>
                    <a:pt x="103" y="49"/>
                  </a:lnTo>
                  <a:lnTo>
                    <a:pt x="251" y="144"/>
                  </a:lnTo>
                  <a:lnTo>
                    <a:pt x="247" y="64"/>
                  </a:lnTo>
                  <a:lnTo>
                    <a:pt x="247" y="64"/>
                  </a:lnTo>
                  <a:lnTo>
                    <a:pt x="247" y="58"/>
                  </a:lnTo>
                  <a:lnTo>
                    <a:pt x="251" y="52"/>
                  </a:lnTo>
                  <a:lnTo>
                    <a:pt x="255" y="47"/>
                  </a:lnTo>
                  <a:lnTo>
                    <a:pt x="261" y="45"/>
                  </a:lnTo>
                  <a:lnTo>
                    <a:pt x="261" y="45"/>
                  </a:lnTo>
                  <a:lnTo>
                    <a:pt x="269" y="45"/>
                  </a:lnTo>
                  <a:lnTo>
                    <a:pt x="275" y="47"/>
                  </a:lnTo>
                  <a:lnTo>
                    <a:pt x="280" y="51"/>
                  </a:lnTo>
                  <a:lnTo>
                    <a:pt x="284" y="56"/>
                  </a:lnTo>
                  <a:lnTo>
                    <a:pt x="314" y="126"/>
                  </a:lnTo>
                  <a:lnTo>
                    <a:pt x="382" y="10"/>
                  </a:lnTo>
                  <a:lnTo>
                    <a:pt x="382" y="10"/>
                  </a:lnTo>
                  <a:lnTo>
                    <a:pt x="387" y="6"/>
                  </a:lnTo>
                  <a:lnTo>
                    <a:pt x="391" y="2"/>
                  </a:lnTo>
                  <a:lnTo>
                    <a:pt x="399" y="0"/>
                  </a:lnTo>
                  <a:lnTo>
                    <a:pt x="405" y="2"/>
                  </a:lnTo>
                  <a:lnTo>
                    <a:pt x="405" y="2"/>
                  </a:lnTo>
                  <a:lnTo>
                    <a:pt x="411" y="6"/>
                  </a:lnTo>
                  <a:lnTo>
                    <a:pt x="415" y="10"/>
                  </a:lnTo>
                  <a:lnTo>
                    <a:pt x="417" y="16"/>
                  </a:lnTo>
                  <a:lnTo>
                    <a:pt x="417" y="21"/>
                  </a:lnTo>
                  <a:lnTo>
                    <a:pt x="397" y="156"/>
                  </a:lnTo>
                  <a:lnTo>
                    <a:pt x="450" y="126"/>
                  </a:lnTo>
                  <a:lnTo>
                    <a:pt x="450" y="126"/>
                  </a:lnTo>
                  <a:lnTo>
                    <a:pt x="456" y="124"/>
                  </a:lnTo>
                  <a:lnTo>
                    <a:pt x="461" y="124"/>
                  </a:lnTo>
                  <a:lnTo>
                    <a:pt x="467" y="126"/>
                  </a:lnTo>
                  <a:lnTo>
                    <a:pt x="473" y="130"/>
                  </a:lnTo>
                  <a:lnTo>
                    <a:pt x="473" y="130"/>
                  </a:lnTo>
                  <a:lnTo>
                    <a:pt x="477" y="136"/>
                  </a:lnTo>
                  <a:lnTo>
                    <a:pt x="477" y="142"/>
                  </a:lnTo>
                  <a:lnTo>
                    <a:pt x="477" y="148"/>
                  </a:lnTo>
                  <a:lnTo>
                    <a:pt x="473" y="154"/>
                  </a:lnTo>
                  <a:lnTo>
                    <a:pt x="438" y="202"/>
                  </a:lnTo>
                  <a:lnTo>
                    <a:pt x="584" y="193"/>
                  </a:lnTo>
                  <a:lnTo>
                    <a:pt x="584" y="193"/>
                  </a:lnTo>
                  <a:lnTo>
                    <a:pt x="590" y="193"/>
                  </a:lnTo>
                  <a:lnTo>
                    <a:pt x="596" y="196"/>
                  </a:lnTo>
                  <a:lnTo>
                    <a:pt x="600" y="200"/>
                  </a:lnTo>
                  <a:lnTo>
                    <a:pt x="603" y="206"/>
                  </a:lnTo>
                  <a:lnTo>
                    <a:pt x="603" y="206"/>
                  </a:lnTo>
                  <a:lnTo>
                    <a:pt x="603" y="214"/>
                  </a:lnTo>
                  <a:lnTo>
                    <a:pt x="602" y="220"/>
                  </a:lnTo>
                  <a:lnTo>
                    <a:pt x="598" y="224"/>
                  </a:lnTo>
                  <a:lnTo>
                    <a:pt x="592" y="228"/>
                  </a:lnTo>
                  <a:lnTo>
                    <a:pt x="450" y="292"/>
                  </a:lnTo>
                  <a:lnTo>
                    <a:pt x="502" y="329"/>
                  </a:lnTo>
                  <a:lnTo>
                    <a:pt x="502" y="329"/>
                  </a:lnTo>
                  <a:lnTo>
                    <a:pt x="506" y="333"/>
                  </a:lnTo>
                  <a:lnTo>
                    <a:pt x="510" y="339"/>
                  </a:lnTo>
                  <a:lnTo>
                    <a:pt x="510" y="344"/>
                  </a:lnTo>
                  <a:lnTo>
                    <a:pt x="508" y="352"/>
                  </a:lnTo>
                  <a:lnTo>
                    <a:pt x="508" y="352"/>
                  </a:lnTo>
                  <a:lnTo>
                    <a:pt x="504" y="356"/>
                  </a:lnTo>
                  <a:lnTo>
                    <a:pt x="500" y="360"/>
                  </a:lnTo>
                  <a:lnTo>
                    <a:pt x="494" y="362"/>
                  </a:lnTo>
                  <a:lnTo>
                    <a:pt x="487" y="362"/>
                  </a:lnTo>
                  <a:lnTo>
                    <a:pt x="432" y="350"/>
                  </a:lnTo>
                  <a:lnTo>
                    <a:pt x="522" y="504"/>
                  </a:lnTo>
                  <a:lnTo>
                    <a:pt x="522" y="504"/>
                  </a:lnTo>
                  <a:lnTo>
                    <a:pt x="526" y="512"/>
                  </a:lnTo>
                  <a:lnTo>
                    <a:pt x="526" y="518"/>
                  </a:lnTo>
                  <a:lnTo>
                    <a:pt x="524" y="523"/>
                  </a:lnTo>
                  <a:lnTo>
                    <a:pt x="518" y="529"/>
                  </a:lnTo>
                  <a:lnTo>
                    <a:pt x="518" y="529"/>
                  </a:lnTo>
                  <a:lnTo>
                    <a:pt x="514" y="531"/>
                  </a:lnTo>
                  <a:lnTo>
                    <a:pt x="506" y="533"/>
                  </a:lnTo>
                  <a:lnTo>
                    <a:pt x="500" y="533"/>
                  </a:lnTo>
                  <a:lnTo>
                    <a:pt x="494" y="529"/>
                  </a:lnTo>
                  <a:lnTo>
                    <a:pt x="354" y="416"/>
                  </a:lnTo>
                  <a:lnTo>
                    <a:pt x="352" y="523"/>
                  </a:lnTo>
                  <a:lnTo>
                    <a:pt x="352" y="523"/>
                  </a:lnTo>
                  <a:lnTo>
                    <a:pt x="352" y="529"/>
                  </a:lnTo>
                  <a:lnTo>
                    <a:pt x="349" y="535"/>
                  </a:lnTo>
                  <a:lnTo>
                    <a:pt x="345" y="539"/>
                  </a:lnTo>
                  <a:lnTo>
                    <a:pt x="339" y="541"/>
                  </a:lnTo>
                  <a:lnTo>
                    <a:pt x="333" y="541"/>
                  </a:lnTo>
                  <a:lnTo>
                    <a:pt x="327" y="539"/>
                  </a:lnTo>
                  <a:lnTo>
                    <a:pt x="321" y="535"/>
                  </a:lnTo>
                  <a:lnTo>
                    <a:pt x="317" y="531"/>
                  </a:lnTo>
                  <a:lnTo>
                    <a:pt x="259" y="407"/>
                  </a:lnTo>
                  <a:lnTo>
                    <a:pt x="29" y="572"/>
                  </a:lnTo>
                  <a:lnTo>
                    <a:pt x="29" y="572"/>
                  </a:lnTo>
                  <a:lnTo>
                    <a:pt x="24" y="574"/>
                  </a:lnTo>
                  <a:lnTo>
                    <a:pt x="16" y="576"/>
                  </a:lnTo>
                  <a:lnTo>
                    <a:pt x="10" y="574"/>
                  </a:lnTo>
                  <a:lnTo>
                    <a:pt x="4" y="570"/>
                  </a:lnTo>
                  <a:lnTo>
                    <a:pt x="4" y="570"/>
                  </a:lnTo>
                  <a:lnTo>
                    <a:pt x="0" y="564"/>
                  </a:lnTo>
                  <a:lnTo>
                    <a:pt x="0" y="558"/>
                  </a:lnTo>
                  <a:lnTo>
                    <a:pt x="0" y="553"/>
                  </a:lnTo>
                  <a:lnTo>
                    <a:pt x="2" y="547"/>
                  </a:lnTo>
                  <a:lnTo>
                    <a:pt x="2" y="547"/>
                  </a:lnTo>
                  <a:close/>
                </a:path>
              </a:pathLst>
            </a:custGeom>
            <a:solidFill>
              <a:srgbClr val="002F6C"/>
            </a:solidFill>
            <a:ln w="6350">
              <a:solidFill>
                <a:srgbClr val="FAFC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NeueLT Arabic 55 Roman" panose="020B0604020202020204" pitchFamily="34" charset="-78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E9C8AB0-5C90-431B-A0CC-149EFECEAC27}"/>
              </a:ext>
            </a:extLst>
          </p:cNvPr>
          <p:cNvSpPr txBox="1"/>
          <p:nvPr/>
        </p:nvSpPr>
        <p:spPr>
          <a:xfrm>
            <a:off x="167485" y="5014962"/>
            <a:ext cx="652289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0000"/>
              </a:lnSpc>
              <a:buClr>
                <a:srgbClr val="002060"/>
              </a:buClr>
            </a:pPr>
            <a:r>
              <a:rPr lang="ar-LB" sz="2400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مناطق عمل البرنامج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 &lt; </a:t>
            </a:r>
            <a:r>
              <a:rPr lang="ar-LB" sz="2400" dirty="0">
                <a:solidFill>
                  <a:srgbClr val="C00000"/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الشمال والجنوب والبقاع </a:t>
            </a:r>
          </a:p>
          <a:p>
            <a:pPr algn="r" rtl="1">
              <a:lnSpc>
                <a:spcPct val="100000"/>
              </a:lnSpc>
              <a:buClr>
                <a:srgbClr val="002060"/>
              </a:buClr>
            </a:pPr>
            <a:r>
              <a:rPr lang="ar-LB" sz="2400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مع احتمال التوسع الى </a:t>
            </a:r>
            <a:r>
              <a:rPr lang="ar-LB" sz="2400" dirty="0">
                <a:solidFill>
                  <a:schemeClr val="accent1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مناطق أخرى وفقاً للحاجات </a:t>
            </a:r>
            <a:r>
              <a:rPr lang="ar-LB" sz="2400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والأولويات</a:t>
            </a:r>
          </a:p>
          <a:p>
            <a:pPr algn="r" rtl="1">
              <a:lnSpc>
                <a:spcPct val="100000"/>
              </a:lnSpc>
              <a:buClr>
                <a:srgbClr val="002060"/>
              </a:buClr>
            </a:pPr>
            <a:endParaRPr lang="ar-LB" sz="2000" dirty="0">
              <a:solidFill>
                <a:schemeClr val="bg2">
                  <a:lumMod val="50000"/>
                </a:schemeClr>
              </a:solidFill>
              <a:latin typeface="Gill Sans MT" panose="020B0502020104020203" pitchFamily="34" charset="0"/>
              <a:ea typeface="GE SS Two Medium" panose="020A0503020102020204" pitchFamily="18" charset="-78"/>
              <a:cs typeface="HelveticaNeueLT Arabic 55 Roman" panose="020B0604020202020204" pitchFamily="34" charset="-78"/>
            </a:endParaRPr>
          </a:p>
          <a:p>
            <a:pPr algn="r" rtl="1">
              <a:lnSpc>
                <a:spcPct val="100000"/>
              </a:lnSpc>
              <a:buClr>
                <a:srgbClr val="002060"/>
              </a:buClr>
            </a:pPr>
            <a:endParaRPr lang="ar-LB" sz="2000" dirty="0">
              <a:solidFill>
                <a:srgbClr val="C00000"/>
              </a:solidFill>
              <a:latin typeface="Gill Sans MT" panose="020B0502020104020203" pitchFamily="34" charset="0"/>
              <a:ea typeface="GE SS Two Medium" panose="020A0503020102020204" pitchFamily="18" charset="-78"/>
              <a:cs typeface="HelveticaNeueLT Arabic 55 Roman" panose="020B0604020202020204" pitchFamily="34" charset="-78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609C060-1DCA-47A6-B426-31FB02752E22}"/>
              </a:ext>
            </a:extLst>
          </p:cNvPr>
          <p:cNvSpPr txBox="1">
            <a:spLocks/>
          </p:cNvSpPr>
          <p:nvPr/>
        </p:nvSpPr>
        <p:spPr>
          <a:xfrm>
            <a:off x="-735522" y="6179912"/>
            <a:ext cx="4905345" cy="5952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1600" kern="1400" spc="-50" dirty="0">
                <a:solidFill>
                  <a:schemeClr val="accent1">
                    <a:lumMod val="50000"/>
                  </a:schemeClr>
                </a:solidFill>
                <a:latin typeface="HelveticaNeueLT Arabic 55 Roman" panose="020B0604020202020204" pitchFamily="34" charset="-78"/>
                <a:ea typeface="Times New Roman" panose="02020603050405020304" pitchFamily="18" charset="0"/>
                <a:cs typeface="HelveticaNeueLT Arabic 55 Roman" panose="020B0604020202020204" pitchFamily="34" charset="-78"/>
              </a:rPr>
              <a:t>مجموعة عمل حول إدارة فرز المواد القابلة للتدوير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HelveticaNeueLT Arabic 55 Roman" panose="020B0604020202020204" pitchFamily="34" charset="-78"/>
            </a:endParaRPr>
          </a:p>
        </p:txBody>
      </p:sp>
      <p:pic>
        <p:nvPicPr>
          <p:cNvPr id="28" name="Picture 4" descr="USAID Workers Fixing Street Light">
            <a:extLst>
              <a:ext uri="{FF2B5EF4-FFF2-40B4-BE49-F238E27FC236}">
                <a16:creationId xmlns:a16="http://schemas.microsoft.com/office/drawing/2014/main" id="{89E2B2AC-FA72-4ADF-A245-050B6CDD0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8" t="10132" r="5200" b="31222"/>
          <a:stretch/>
        </p:blipFill>
        <p:spPr bwMode="auto">
          <a:xfrm>
            <a:off x="-129003" y="-75071"/>
            <a:ext cx="13148321" cy="7008139"/>
          </a:xfrm>
          <a:prstGeom prst="rect">
            <a:avLst/>
          </a:prstGeom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9D0D7A4-3FCB-4DA7-8C77-9C183A4D3029}"/>
              </a:ext>
            </a:extLst>
          </p:cNvPr>
          <p:cNvSpPr txBox="1"/>
          <p:nvPr/>
        </p:nvSpPr>
        <p:spPr>
          <a:xfrm>
            <a:off x="4457780" y="1295047"/>
            <a:ext cx="7391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LB" sz="2800" b="1" dirty="0">
                <a:solidFill>
                  <a:srgbClr val="C00000"/>
                </a:solidFill>
                <a:cs typeface="HelveticaNeueLT Arabic 55 Roman" panose="020B0604020202020204" pitchFamily="34" charset="-78"/>
              </a:rPr>
              <a:t>برنامج دعم المجتمع المحلي في لبنان</a:t>
            </a:r>
            <a:endParaRPr 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696A25-37B5-ABFE-3A1E-B8C05BFE6601}"/>
              </a:ext>
            </a:extLst>
          </p:cNvPr>
          <p:cNvSpPr txBox="1"/>
          <p:nvPr/>
        </p:nvSpPr>
        <p:spPr>
          <a:xfrm>
            <a:off x="156608" y="6461512"/>
            <a:ext cx="3322088" cy="369332"/>
          </a:xfrm>
          <a:prstGeom prst="rect">
            <a:avLst/>
          </a:prstGeom>
          <a:solidFill>
            <a:srgbClr val="F5F6F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368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USAID Team Leader in Beirut">
            <a:extLst>
              <a:ext uri="{FF2B5EF4-FFF2-40B4-BE49-F238E27FC236}">
                <a16:creationId xmlns:a16="http://schemas.microsoft.com/office/drawing/2014/main" id="{FC6DA146-4218-4F0F-BB21-8C7186D66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8" t="1008" r="21595" b="-1008"/>
          <a:stretch/>
        </p:blipFill>
        <p:spPr bwMode="auto">
          <a:xfrm>
            <a:off x="-7465" y="0"/>
            <a:ext cx="12199465" cy="696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lowchart: Document 39">
            <a:extLst>
              <a:ext uri="{FF2B5EF4-FFF2-40B4-BE49-F238E27FC236}">
                <a16:creationId xmlns:a16="http://schemas.microsoft.com/office/drawing/2014/main" id="{9BBE31D5-80E7-48FE-ADB3-A0A1AE62AFE1}"/>
              </a:ext>
            </a:extLst>
          </p:cNvPr>
          <p:cNvSpPr/>
          <p:nvPr/>
        </p:nvSpPr>
        <p:spPr>
          <a:xfrm rot="5400000" flipH="1" flipV="1">
            <a:off x="616416" y="-616416"/>
            <a:ext cx="6936151" cy="8168979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Document 20">
            <a:extLst>
              <a:ext uri="{FF2B5EF4-FFF2-40B4-BE49-F238E27FC236}">
                <a16:creationId xmlns:a16="http://schemas.microsoft.com/office/drawing/2014/main" id="{A459771E-2071-4E3A-B0A9-A2683525ED2F}"/>
              </a:ext>
            </a:extLst>
          </p:cNvPr>
          <p:cNvSpPr/>
          <p:nvPr/>
        </p:nvSpPr>
        <p:spPr>
          <a:xfrm rot="5400000" flipH="1" flipV="1">
            <a:off x="477175" y="-540190"/>
            <a:ext cx="6991695" cy="7960980"/>
          </a:xfrm>
          <a:prstGeom prst="flowChartDocumen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6968A3-C055-2C46-9387-0ABA8D78E1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9795" y="920766"/>
            <a:ext cx="5971677" cy="539853"/>
          </a:xfrm>
        </p:spPr>
        <p:txBody>
          <a:bodyPr>
            <a:noAutofit/>
          </a:bodyPr>
          <a:lstStyle/>
          <a:p>
            <a:r>
              <a:rPr lang="ar-LB" sz="3600" b="1" dirty="0">
                <a:solidFill>
                  <a:srgbClr val="C00000"/>
                </a:solidFill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مكونات البرنامج</a:t>
            </a:r>
            <a:endParaRPr lang="en-US" sz="3600" b="1" dirty="0">
              <a:solidFill>
                <a:srgbClr val="C00000"/>
              </a:solidFill>
              <a:ea typeface="GE SS Two Medium" panose="020A0503020102020204" pitchFamily="18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FD8C419-37F5-49E7-B89A-A14C005E3F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9316" t="12960" r="22186" b="15158"/>
          <a:stretch/>
        </p:blipFill>
        <p:spPr>
          <a:xfrm>
            <a:off x="5837120" y="1619595"/>
            <a:ext cx="742183" cy="911982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C828D8A-8C03-4F0D-A319-9D4C7C09EA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2468" t="14816" r="10673" b="17587"/>
          <a:stretch/>
        </p:blipFill>
        <p:spPr>
          <a:xfrm>
            <a:off x="2888405" y="1629986"/>
            <a:ext cx="1131109" cy="95536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6F3B2B46-D18E-4E7E-A6F6-952A19E578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0410" t="15936" r="17618" b="15401"/>
          <a:stretch/>
        </p:blipFill>
        <p:spPr>
          <a:xfrm>
            <a:off x="3010654" y="2928899"/>
            <a:ext cx="886612" cy="97801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D78995F-C15D-4521-8C60-4DD1C9D9E96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6709" t="14221" r="17649" b="14758"/>
          <a:stretch/>
        </p:blipFill>
        <p:spPr>
          <a:xfrm>
            <a:off x="5837120" y="2874876"/>
            <a:ext cx="907958" cy="9780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E847BD-BD84-45D1-8073-3BAEFDD3FD5E}"/>
              </a:ext>
            </a:extLst>
          </p:cNvPr>
          <p:cNvSpPr txBox="1"/>
          <p:nvPr/>
        </p:nvSpPr>
        <p:spPr>
          <a:xfrm>
            <a:off x="3856911" y="1631456"/>
            <a:ext cx="197139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002060"/>
              </a:buClr>
            </a:pPr>
            <a:r>
              <a:rPr lang="ar-L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Arabic 55 Roman" panose="020B0604020202020204" pitchFamily="34" charset="-78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مشاريع دعم المجتمع المحلّي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479867-1F4C-4AD6-9CD1-D782726D413C}"/>
              </a:ext>
            </a:extLst>
          </p:cNvPr>
          <p:cNvSpPr txBox="1"/>
          <p:nvPr/>
        </p:nvSpPr>
        <p:spPr>
          <a:xfrm>
            <a:off x="719985" y="1696813"/>
            <a:ext cx="217947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002060"/>
              </a:buClr>
            </a:pPr>
            <a:r>
              <a:rPr lang="ar-LB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Arabic 55 Roman" panose="020B0604020202020204" pitchFamily="34" charset="-78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تنمية القدرات والدعم التقني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0E5322-D447-4CAE-B347-FDE9D7E15C1A}"/>
              </a:ext>
            </a:extLst>
          </p:cNvPr>
          <p:cNvSpPr txBox="1"/>
          <p:nvPr/>
        </p:nvSpPr>
        <p:spPr>
          <a:xfrm>
            <a:off x="3865730" y="2947655"/>
            <a:ext cx="197139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002060"/>
              </a:buClr>
            </a:pPr>
            <a:r>
              <a:rPr lang="ar-LB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Arabic 55 Roman" panose="020B0604020202020204" pitchFamily="34" charset="-78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تنمية القوى العاملة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1FD927-0093-4051-975F-0290A27CB5AA}"/>
              </a:ext>
            </a:extLst>
          </p:cNvPr>
          <p:cNvSpPr txBox="1"/>
          <p:nvPr/>
        </p:nvSpPr>
        <p:spPr>
          <a:xfrm>
            <a:off x="999281" y="2963697"/>
            <a:ext cx="188912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buClr>
                <a:srgbClr val="002060"/>
              </a:buClr>
            </a:pPr>
            <a:r>
              <a:rPr lang="ar-LB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NeueLT Arabic 55 Roman" panose="020B0604020202020204" pitchFamily="34" charset="-78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إدراة مياه الصرف الصحّي </a:t>
            </a: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D73012A0-A0F0-40F7-9458-EEE37BB5AC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806" y="-78153"/>
            <a:ext cx="3024346" cy="117647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2CCEC5B-2593-4DAF-8326-43DE985A6070}"/>
              </a:ext>
            </a:extLst>
          </p:cNvPr>
          <p:cNvSpPr txBox="1">
            <a:spLocks/>
          </p:cNvSpPr>
          <p:nvPr/>
        </p:nvSpPr>
        <p:spPr>
          <a:xfrm>
            <a:off x="3956285" y="4019973"/>
            <a:ext cx="2690588" cy="743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HelveticaNeueLT Arabic 55 Roman" panose="020B0604020202020204" pitchFamily="34" charset="-78"/>
                <a:ea typeface="+mj-ea"/>
                <a:cs typeface="+mj-cs"/>
              </a:defRPr>
            </a:lvl1pPr>
          </a:lstStyle>
          <a:p>
            <a:pPr algn="r" rtl="1"/>
            <a:r>
              <a:rPr lang="ar-LB" sz="3200" dirty="0">
                <a:solidFill>
                  <a:srgbClr val="C00000"/>
                </a:solidFill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الفئات</a:t>
            </a:r>
            <a:r>
              <a:rPr lang="en-US" sz="3200" dirty="0">
                <a:solidFill>
                  <a:srgbClr val="C00000"/>
                </a:solidFill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 </a:t>
            </a:r>
            <a:r>
              <a:rPr lang="ar-LB" sz="3200" dirty="0">
                <a:solidFill>
                  <a:srgbClr val="C00000"/>
                </a:solidFill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المستهدفة</a:t>
            </a:r>
            <a:endParaRPr lang="en-US" sz="3200" dirty="0">
              <a:cs typeface="HelveticaNeueLT Arabic 55 Roman" panose="020B0604020202020204" pitchFamily="34" charset="-78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08825E-4974-4E04-A587-5CAE7BE91589}"/>
              </a:ext>
            </a:extLst>
          </p:cNvPr>
          <p:cNvSpPr txBox="1"/>
          <p:nvPr/>
        </p:nvSpPr>
        <p:spPr>
          <a:xfrm>
            <a:off x="193158" y="5751232"/>
            <a:ext cx="16882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Clr>
                <a:srgbClr val="002060"/>
              </a:buClr>
            </a:pPr>
            <a:r>
              <a:rPr lang="ar-LB" sz="2000" b="1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منظمات المجتمع المدني والقطاع الخاص </a:t>
            </a:r>
          </a:p>
          <a:p>
            <a:pPr algn="r" rtl="1">
              <a:buClr>
                <a:srgbClr val="002060"/>
              </a:buClr>
            </a:pPr>
            <a:r>
              <a:rPr lang="en-US" sz="2000" dirty="0">
                <a:solidFill>
                  <a:srgbClr val="C00000"/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 </a:t>
            </a:r>
            <a:endParaRPr lang="ar-LB" sz="2000" dirty="0">
              <a:solidFill>
                <a:srgbClr val="C00000"/>
              </a:solidFill>
              <a:latin typeface="Gill Sans MT" panose="020B0502020104020203" pitchFamily="34" charset="0"/>
              <a:ea typeface="GE SS Two Medium" panose="020A0503020102020204" pitchFamily="18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7046A3-D6ED-42A1-9D4A-6EF27777B3BC}"/>
              </a:ext>
            </a:extLst>
          </p:cNvPr>
          <p:cNvSpPr txBox="1"/>
          <p:nvPr/>
        </p:nvSpPr>
        <p:spPr>
          <a:xfrm>
            <a:off x="2847508" y="4562366"/>
            <a:ext cx="37562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0000"/>
              </a:lnSpc>
              <a:buClr>
                <a:srgbClr val="002060"/>
              </a:buClr>
            </a:pPr>
            <a:r>
              <a:rPr lang="ar-LB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يتعاون برنامج دعم المجتمع المحلي مع</a:t>
            </a:r>
            <a:endParaRPr lang="en-US" dirty="0">
              <a:solidFill>
                <a:schemeClr val="bg2">
                  <a:lumMod val="50000"/>
                </a:schemeClr>
              </a:solidFill>
              <a:latin typeface="Gill Sans MT" panose="020B0502020104020203" pitchFamily="34" charset="0"/>
              <a:ea typeface="GE SS Two Medium" panose="020A0503020102020204" pitchFamily="18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32" name="Picture 18" descr="Elementary school - Free buildings icons">
            <a:extLst>
              <a:ext uri="{FF2B5EF4-FFF2-40B4-BE49-F238E27FC236}">
                <a16:creationId xmlns:a16="http://schemas.microsoft.com/office/drawing/2014/main" id="{4A5892DB-AFDC-42B4-8030-FAFE566D4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78" y="5081514"/>
            <a:ext cx="719524" cy="71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4651626-8697-443B-882B-9805622C140F}"/>
              </a:ext>
            </a:extLst>
          </p:cNvPr>
          <p:cNvSpPr txBox="1"/>
          <p:nvPr/>
        </p:nvSpPr>
        <p:spPr>
          <a:xfrm>
            <a:off x="5316468" y="5879490"/>
            <a:ext cx="19659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00000"/>
              </a:lnSpc>
              <a:buClr>
                <a:srgbClr val="002060"/>
              </a:buClr>
            </a:pPr>
            <a:r>
              <a:rPr lang="ar-LB" sz="2000" b="1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البلديات واتحادات</a:t>
            </a:r>
            <a:endParaRPr lang="en-US" sz="2000" b="1" dirty="0">
              <a:solidFill>
                <a:schemeClr val="bg2">
                  <a:lumMod val="50000"/>
                </a:schemeClr>
              </a:solidFill>
              <a:latin typeface="Gill Sans MT" panose="020B0502020104020203" pitchFamily="34" charset="0"/>
              <a:ea typeface="GE SS Two Medium" panose="020A0503020102020204" pitchFamily="18" charset="-78"/>
              <a:cs typeface="HelveticaNeueLT Arabic 55 Roman" panose="020B0604020202020204" pitchFamily="34" charset="-78"/>
            </a:endParaRPr>
          </a:p>
          <a:p>
            <a:pPr algn="ctr" rtl="1">
              <a:lnSpc>
                <a:spcPct val="100000"/>
              </a:lnSpc>
              <a:buClr>
                <a:srgbClr val="002060"/>
              </a:buClr>
            </a:pPr>
            <a:r>
              <a:rPr lang="ar-LB" sz="2000" b="1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 البلديات</a:t>
            </a:r>
          </a:p>
        </p:txBody>
      </p:sp>
      <p:pic>
        <p:nvPicPr>
          <p:cNvPr id="34" name="Picture 10" descr="Diamant">
            <a:extLst>
              <a:ext uri="{FF2B5EF4-FFF2-40B4-BE49-F238E27FC236}">
                <a16:creationId xmlns:a16="http://schemas.microsoft.com/office/drawing/2014/main" id="{83726D6E-09DC-44D5-A336-C028D018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022" y="5056339"/>
            <a:ext cx="769875" cy="76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AC87730-73D1-4908-AF21-1EDC6D2ED1FF}"/>
              </a:ext>
            </a:extLst>
          </p:cNvPr>
          <p:cNvSpPr txBox="1"/>
          <p:nvPr/>
        </p:nvSpPr>
        <p:spPr>
          <a:xfrm>
            <a:off x="3987421" y="5848821"/>
            <a:ext cx="11544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Clr>
                <a:srgbClr val="002060"/>
              </a:buClr>
            </a:pPr>
            <a:r>
              <a:rPr lang="ar-LB" sz="2000" b="1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مؤسسات المياه </a:t>
            </a:r>
          </a:p>
        </p:txBody>
      </p:sp>
      <p:pic>
        <p:nvPicPr>
          <p:cNvPr id="36" name="Picture 14" descr="Icon request: Corporate / Customer / Building · Issue #352 ·  feathericons/feather · GitHub">
            <a:extLst>
              <a:ext uri="{FF2B5EF4-FFF2-40B4-BE49-F238E27FC236}">
                <a16:creationId xmlns:a16="http://schemas.microsoft.com/office/drawing/2014/main" id="{733F74A2-E1D1-4C4B-86EA-AF5465B39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463" y="4988138"/>
            <a:ext cx="906277" cy="90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9C09076-1256-4675-B7C1-2BC96A70B80A}"/>
              </a:ext>
            </a:extLst>
          </p:cNvPr>
          <p:cNvSpPr txBox="1"/>
          <p:nvPr/>
        </p:nvSpPr>
        <p:spPr>
          <a:xfrm>
            <a:off x="1611768" y="5812335"/>
            <a:ext cx="24371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buClr>
                <a:srgbClr val="002060"/>
              </a:buClr>
            </a:pPr>
            <a:r>
              <a:rPr lang="ar-LB" sz="2000" b="1" dirty="0">
                <a:solidFill>
                  <a:schemeClr val="bg2">
                    <a:lumMod val="50000"/>
                  </a:schemeClr>
                </a:solidFill>
                <a:latin typeface="Gill Sans MT" panose="020B0502020104020203" pitchFamily="34" charset="0"/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المؤسسات التعليمية والتدريبية </a:t>
            </a:r>
          </a:p>
        </p:txBody>
      </p:sp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ADC1C9DA-0933-49CD-95D7-8E6B52C9C91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18815" b="309"/>
          <a:stretch/>
        </p:blipFill>
        <p:spPr>
          <a:xfrm>
            <a:off x="609751" y="5023215"/>
            <a:ext cx="827430" cy="836123"/>
          </a:xfrm>
          <a:prstGeom prst="rect">
            <a:avLst/>
          </a:prstGeom>
        </p:spPr>
      </p:pic>
      <p:sp>
        <p:nvSpPr>
          <p:cNvPr id="41" name="Arrow: Left 40">
            <a:extLst>
              <a:ext uri="{FF2B5EF4-FFF2-40B4-BE49-F238E27FC236}">
                <a16:creationId xmlns:a16="http://schemas.microsoft.com/office/drawing/2014/main" id="{A7C5D5AE-6E0D-45FE-8527-462571B7070B}"/>
              </a:ext>
            </a:extLst>
          </p:cNvPr>
          <p:cNvSpPr/>
          <p:nvPr/>
        </p:nvSpPr>
        <p:spPr>
          <a:xfrm>
            <a:off x="6745078" y="4391655"/>
            <a:ext cx="584903" cy="215319"/>
          </a:xfrm>
          <a:prstGeom prst="leftArrow">
            <a:avLst/>
          </a:prstGeom>
          <a:solidFill>
            <a:srgbClr val="A7C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87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712AE9F-30C2-47D0-958D-954BFD890006}"/>
              </a:ext>
            </a:extLst>
          </p:cNvPr>
          <p:cNvSpPr/>
          <p:nvPr/>
        </p:nvSpPr>
        <p:spPr>
          <a:xfrm>
            <a:off x="0" y="5922072"/>
            <a:ext cx="12192000" cy="903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5B3DD8-CAA6-474D-939E-710F6A87A066}"/>
              </a:ext>
            </a:extLst>
          </p:cNvPr>
          <p:cNvSpPr/>
          <p:nvPr/>
        </p:nvSpPr>
        <p:spPr>
          <a:xfrm>
            <a:off x="6184806" y="1943"/>
            <a:ext cx="6095998" cy="6858006"/>
          </a:xfrm>
          <a:prstGeom prst="rect">
            <a:avLst/>
          </a:prstGeom>
          <a:solidFill>
            <a:srgbClr val="A7C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DCA072B6-5AAB-49BC-948D-265FE6943D76}"/>
              </a:ext>
            </a:extLst>
          </p:cNvPr>
          <p:cNvSpPr/>
          <p:nvPr/>
        </p:nvSpPr>
        <p:spPr>
          <a:xfrm rot="5400000" flipH="1" flipV="1">
            <a:off x="655491" y="-655492"/>
            <a:ext cx="6858001" cy="8168979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8DDA8EE5-99E9-40CF-8287-78F1A640C421}"/>
              </a:ext>
            </a:extLst>
          </p:cNvPr>
          <p:cNvSpPr/>
          <p:nvPr/>
        </p:nvSpPr>
        <p:spPr>
          <a:xfrm rot="5400000" flipH="1" flipV="1">
            <a:off x="543044" y="-550520"/>
            <a:ext cx="6859957" cy="7960980"/>
          </a:xfrm>
          <a:prstGeom prst="flowChartDocumen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70FF7FC3-87A9-4159-86BA-C2EEB6095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06" y="-78153"/>
            <a:ext cx="3024346" cy="11764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C56019-0CD7-4E76-A853-D3D7490A8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991" y="661833"/>
            <a:ext cx="7936042" cy="1325563"/>
          </a:xfrm>
        </p:spPr>
        <p:txBody>
          <a:bodyPr>
            <a:normAutofit/>
          </a:bodyPr>
          <a:lstStyle/>
          <a:p>
            <a:r>
              <a:rPr lang="ar-LB" sz="3600" dirty="0">
                <a:solidFill>
                  <a:srgbClr val="C00000"/>
                </a:solidFill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المبادرات</a:t>
            </a:r>
            <a:endParaRPr lang="en-US" sz="3600" dirty="0">
              <a:cs typeface="HelveticaNeueLT Arabic 55 Roman" panose="020B0604020202020204" pitchFamily="34" charset="-7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3A754-5DB5-4B9F-9E4C-6CF72643C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450" y="1769001"/>
            <a:ext cx="6224567" cy="4618495"/>
          </a:xfrm>
        </p:spPr>
        <p:txBody>
          <a:bodyPr>
            <a:normAutofit lnSpcReduction="10000"/>
          </a:bodyPr>
          <a:lstStyle/>
          <a:p>
            <a:pPr algn="r" rt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r-LB" sz="2400" b="1" dirty="0">
                <a:solidFill>
                  <a:schemeClr val="accent1">
                    <a:lumMod val="50000"/>
                  </a:schemeClr>
                </a:solidFill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مبادرات عاجلة قصيرة الأمد</a:t>
            </a:r>
            <a:endParaRPr lang="ar-LB" sz="2400" dirty="0">
              <a:solidFill>
                <a:schemeClr val="accent1">
                  <a:lumMod val="50000"/>
                </a:schemeClr>
              </a:solidFill>
              <a:ea typeface="GE SS Two Medium" panose="020A0503020102020204" pitchFamily="18" charset="-78"/>
              <a:cs typeface="HelveticaNeueLT Arabic 55 Roman" panose="020B0604020202020204" pitchFamily="34" charset="-78"/>
            </a:endParaRPr>
          </a:p>
          <a:p>
            <a:pPr marL="577850" lvl="2" indent="0" algn="r" rtl="1">
              <a:buClr>
                <a:srgbClr val="002060"/>
              </a:buClr>
              <a:buNone/>
            </a:pPr>
            <a:r>
              <a:rPr lang="ar-LB" sz="2200" dirty="0">
                <a:solidFill>
                  <a:schemeClr val="bg2">
                    <a:lumMod val="25000"/>
                  </a:schemeClr>
                </a:solidFill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صيانة - إعادة تأهيل بنى تحتية - شراء تجهيزات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/ </a:t>
            </a:r>
            <a:r>
              <a:rPr lang="ar-LB" sz="2200" dirty="0">
                <a:solidFill>
                  <a:schemeClr val="bg2">
                    <a:lumMod val="25000"/>
                  </a:schemeClr>
                </a:solidFill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خزانات مياه ومولدات ومحولات كهربائية</a:t>
            </a:r>
            <a:endParaRPr lang="en-US" sz="2200" dirty="0">
              <a:solidFill>
                <a:schemeClr val="bg2">
                  <a:lumMod val="25000"/>
                </a:schemeClr>
              </a:solidFill>
              <a:ea typeface="GE SS Two Medium" panose="020A0503020102020204" pitchFamily="18" charset="-78"/>
              <a:cs typeface="HelveticaNeueLT Arabic 55 Roman" panose="020B0604020202020204" pitchFamily="34" charset="-78"/>
            </a:endParaRPr>
          </a:p>
          <a:p>
            <a:pPr marL="577850" lvl="2" indent="0" algn="r" rtl="1">
              <a:buClr>
                <a:srgbClr val="002060"/>
              </a:buClr>
              <a:buNone/>
            </a:pPr>
            <a:endParaRPr lang="en-US" sz="2200" dirty="0">
              <a:solidFill>
                <a:schemeClr val="bg2">
                  <a:lumMod val="25000"/>
                </a:schemeClr>
              </a:solidFill>
              <a:ea typeface="GE SS Two Medium" panose="020A0503020102020204" pitchFamily="18" charset="-78"/>
              <a:cs typeface="HelveticaNeueLT Arabic 55 Roman" panose="020B0604020202020204" pitchFamily="34" charset="-78"/>
            </a:endParaRPr>
          </a:p>
          <a:p>
            <a:pPr algn="r" rt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r-LB" sz="2400" b="1" dirty="0">
                <a:solidFill>
                  <a:schemeClr val="accent1">
                    <a:lumMod val="50000"/>
                  </a:schemeClr>
                </a:solidFill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مبادرات متوسطة وطويلة الأمد لتحقيق تنمية محلية مستدامة</a:t>
            </a:r>
            <a:endParaRPr lang="ar-LB" sz="2400" dirty="0">
              <a:solidFill>
                <a:schemeClr val="accent1">
                  <a:lumMod val="50000"/>
                </a:schemeClr>
              </a:solidFill>
              <a:ea typeface="GE SS Two Medium" panose="020A0503020102020204" pitchFamily="18" charset="-78"/>
              <a:cs typeface="HelveticaNeueLT Arabic 55 Roman" panose="020B0604020202020204" pitchFamily="34" charset="-78"/>
            </a:endParaRPr>
          </a:p>
          <a:p>
            <a:pPr marL="577850" lvl="2" indent="0" algn="r" rtl="1">
              <a:buClr>
                <a:srgbClr val="C00000"/>
              </a:buClr>
              <a:buNone/>
            </a:pPr>
            <a:r>
              <a:rPr lang="ar-LB" sz="2200" dirty="0">
                <a:solidFill>
                  <a:schemeClr val="bg2">
                    <a:lumMod val="25000"/>
                  </a:schemeClr>
                </a:solidFill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مشاريع لإدارة النفايات الصلبة</a:t>
            </a:r>
            <a:r>
              <a:rPr lang="en-US" sz="2200" dirty="0">
                <a:solidFill>
                  <a:schemeClr val="bg2">
                    <a:lumMod val="25000"/>
                  </a:schemeClr>
                </a:solidFill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 </a:t>
            </a:r>
            <a:r>
              <a:rPr lang="ar-LB" sz="2200" dirty="0">
                <a:solidFill>
                  <a:schemeClr val="bg2">
                    <a:lumMod val="25000"/>
                  </a:schemeClr>
                </a:solidFill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،تقديم معدات زراعية، مشاريع إستخدام الطاقة البديلة وتحسين و دعم الظروف المعيشية و تطوير القوى العاملة</a:t>
            </a:r>
            <a:endParaRPr lang="en-US" sz="2200" dirty="0">
              <a:solidFill>
                <a:schemeClr val="bg2">
                  <a:lumMod val="25000"/>
                </a:schemeClr>
              </a:solidFill>
              <a:ea typeface="GE SS Two Medium" panose="020A0503020102020204" pitchFamily="18" charset="-78"/>
              <a:cs typeface="HelveticaNeueLT Arabic 55 Roman" panose="020B0604020202020204" pitchFamily="34" charset="-78"/>
            </a:endParaRPr>
          </a:p>
          <a:p>
            <a:pPr marL="457200" indent="-457200" algn="r" rtl="1"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2">
                  <a:lumMod val="25000"/>
                </a:schemeClr>
              </a:solidFill>
              <a:ea typeface="GE SS Two Medium" panose="020A0503020102020204" pitchFamily="18" charset="-78"/>
              <a:cs typeface="HelveticaNeueLT Arabic 55 Roman" panose="020B0604020202020204" pitchFamily="34" charset="-78"/>
            </a:endParaRPr>
          </a:p>
          <a:p>
            <a:pPr algn="r" rtl="1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ar-LB" sz="2400" b="1" dirty="0">
                <a:solidFill>
                  <a:schemeClr val="accent1">
                    <a:lumMod val="50000"/>
                  </a:schemeClr>
                </a:solidFill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خبرات تقنية هادفة ومتخصصة 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ea typeface="GE SS Two Medium" panose="020A0503020102020204" pitchFamily="18" charset="-78"/>
              <a:cs typeface="HelveticaNeueLT Arabic 55 Roman" panose="020B0604020202020204" pitchFamily="34" charset="-78"/>
            </a:endParaRPr>
          </a:p>
          <a:p>
            <a:pPr marL="577850" lvl="1" algn="r" rtl="1">
              <a:buClr>
                <a:srgbClr val="002060"/>
              </a:buClr>
            </a:pPr>
            <a:r>
              <a:rPr lang="ar-LB" sz="2200" dirty="0">
                <a:solidFill>
                  <a:schemeClr val="bg2">
                    <a:lumMod val="25000"/>
                  </a:schemeClr>
                </a:solidFill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تدريب وبناء القدرات استكمالاً لدعم تأهيل البنى التحتية و التجهيزات المقدّمة من البرنامج </a:t>
            </a:r>
            <a:r>
              <a:rPr lang="ar-LB" sz="2200" b="1" dirty="0">
                <a:solidFill>
                  <a:schemeClr val="bg2">
                    <a:lumMod val="25000"/>
                  </a:schemeClr>
                </a:solidFill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لتعزيز استدامة </a:t>
            </a:r>
            <a:r>
              <a:rPr lang="ar-LB" sz="2200" dirty="0">
                <a:solidFill>
                  <a:schemeClr val="bg2">
                    <a:lumMod val="25000"/>
                  </a:schemeClr>
                </a:solidFill>
                <a:ea typeface="GE SS Two Medium" panose="020A0503020102020204" pitchFamily="18" charset="-78"/>
                <a:cs typeface="HelveticaNeueLT Arabic 55 Roman" panose="020B0604020202020204" pitchFamily="34" charset="-78"/>
              </a:rPr>
              <a:t>هذا الدعم بين المجتمعات المستفيدة</a:t>
            </a:r>
          </a:p>
          <a:p>
            <a:endParaRPr lang="en-US" dirty="0">
              <a:cs typeface="HelveticaNeueLT Arabic 55 Roman" panose="020B0604020202020204" pitchFamily="34" charset="-78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76B24C8-4D95-404F-9DFB-A4A4F1C35AB7}"/>
              </a:ext>
            </a:extLst>
          </p:cNvPr>
          <p:cNvSpPr txBox="1">
            <a:spLocks/>
          </p:cNvSpPr>
          <p:nvPr/>
        </p:nvSpPr>
        <p:spPr>
          <a:xfrm>
            <a:off x="-500562" y="6075101"/>
            <a:ext cx="4644821" cy="6568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1600" b="1" kern="1400" spc="-50" dirty="0">
                <a:solidFill>
                  <a:schemeClr val="accent1">
                    <a:lumMod val="50000"/>
                  </a:schemeClr>
                </a:solidFill>
                <a:latin typeface="HelveticaNeueLT Arabic 55 Roman" panose="020B0604020202020204" pitchFamily="34" charset="-78"/>
                <a:ea typeface="Times New Roman" panose="02020603050405020304" pitchFamily="18" charset="0"/>
                <a:cs typeface="HelveticaNeueLT Arabic 55 Roman" panose="020B0604020202020204" pitchFamily="34" charset="-78"/>
              </a:rPr>
              <a:t>مجموعة عمل حول إدارة فرز المواد القابلة للتدوير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HelveticaNeueLT Arabic 55 Roman" panose="020B0604020202020204" pitchFamily="34" charset="-78"/>
            </a:endParaRPr>
          </a:p>
        </p:txBody>
      </p:sp>
      <p:pic>
        <p:nvPicPr>
          <p:cNvPr id="13" name="Picture 12" descr="A group of people wearing helmets&#10;&#10;Description automatically generated with low confidence">
            <a:extLst>
              <a:ext uri="{FF2B5EF4-FFF2-40B4-BE49-F238E27FC236}">
                <a16:creationId xmlns:a16="http://schemas.microsoft.com/office/drawing/2014/main" id="{55AD3C60-BBF1-40D8-8F24-6F712642CD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15" t="25636" r="-1124" b="34215"/>
          <a:stretch/>
        </p:blipFill>
        <p:spPr>
          <a:xfrm>
            <a:off x="9584649" y="230395"/>
            <a:ext cx="2246966" cy="2173579"/>
          </a:xfrm>
          <a:prstGeom prst="ellipse">
            <a:avLst/>
          </a:prstGeom>
          <a:ln w="635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15" name="Picture 14" descr="A picture containing outdoor, tree, ground, sky&#10;&#10;Description automatically generated">
            <a:extLst>
              <a:ext uri="{FF2B5EF4-FFF2-40B4-BE49-F238E27FC236}">
                <a16:creationId xmlns:a16="http://schemas.microsoft.com/office/drawing/2014/main" id="{3E6EFA4D-9471-4B05-A831-1DC3859DBE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64" t="16851" b="25090"/>
          <a:stretch/>
        </p:blipFill>
        <p:spPr>
          <a:xfrm>
            <a:off x="7760944" y="2418980"/>
            <a:ext cx="2146788" cy="2078991"/>
          </a:xfrm>
          <a:prstGeom prst="ellipse">
            <a:avLst/>
          </a:prstGeom>
          <a:ln w="635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16" name="Picture 4" descr="USAID Female Workers with Lebanese Products">
            <a:extLst>
              <a:ext uri="{FF2B5EF4-FFF2-40B4-BE49-F238E27FC236}">
                <a16:creationId xmlns:a16="http://schemas.microsoft.com/office/drawing/2014/main" id="{C1100283-DA6E-4D7C-BEC9-4D5C6FC5D6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3" t="1075" r="13562" b="10749"/>
          <a:stretch/>
        </p:blipFill>
        <p:spPr bwMode="auto">
          <a:xfrm>
            <a:off x="7117876" y="246575"/>
            <a:ext cx="2191032" cy="2078991"/>
          </a:xfrm>
          <a:prstGeom prst="ellipse">
            <a:avLst/>
          </a:prstGeom>
          <a:noFill/>
          <a:ln w="6350">
            <a:solidFill>
              <a:schemeClr val="accent1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2983D80-5B24-4F44-87B5-DED7F89135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808" r="27619" b="32647"/>
          <a:stretch/>
        </p:blipFill>
        <p:spPr>
          <a:xfrm>
            <a:off x="8446146" y="4512977"/>
            <a:ext cx="2261986" cy="2159112"/>
          </a:xfrm>
          <a:prstGeom prst="ellipse">
            <a:avLst/>
          </a:prstGeom>
          <a:ln w="635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18" name="Picture 17" descr="A picture containing outdoor, ground, grass, building&#10;&#10;Description automatically generated">
            <a:extLst>
              <a:ext uri="{FF2B5EF4-FFF2-40B4-BE49-F238E27FC236}">
                <a16:creationId xmlns:a16="http://schemas.microsoft.com/office/drawing/2014/main" id="{E341BC4A-035F-41CE-9EB9-26899B55C1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051" t="22590" r="34754" b="34436"/>
          <a:stretch/>
        </p:blipFill>
        <p:spPr>
          <a:xfrm>
            <a:off x="9972515" y="2782484"/>
            <a:ext cx="2157555" cy="2014443"/>
          </a:xfrm>
          <a:prstGeom prst="ellipse">
            <a:avLst/>
          </a:prstGeom>
          <a:ln w="6350">
            <a:solidFill>
              <a:schemeClr val="accent1">
                <a:lumMod val="20000"/>
                <a:lumOff val="80000"/>
              </a:schemeClr>
            </a:solidFill>
          </a:ln>
          <a:effec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BD9B23-5D5D-2F1C-2FE7-F7CCFD0379D2}"/>
              </a:ext>
            </a:extLst>
          </p:cNvPr>
          <p:cNvSpPr txBox="1"/>
          <p:nvPr/>
        </p:nvSpPr>
        <p:spPr>
          <a:xfrm>
            <a:off x="156608" y="6461512"/>
            <a:ext cx="3322088" cy="369332"/>
          </a:xfrm>
          <a:prstGeom prst="rect">
            <a:avLst/>
          </a:prstGeom>
          <a:solidFill>
            <a:srgbClr val="F5F6F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922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lowchart: Document 39">
            <a:extLst>
              <a:ext uri="{FF2B5EF4-FFF2-40B4-BE49-F238E27FC236}">
                <a16:creationId xmlns:a16="http://schemas.microsoft.com/office/drawing/2014/main" id="{9BBE31D5-80E7-48FE-ADB3-A0A1AE62AFE1}"/>
              </a:ext>
            </a:extLst>
          </p:cNvPr>
          <p:cNvSpPr/>
          <p:nvPr/>
        </p:nvSpPr>
        <p:spPr>
          <a:xfrm rot="5400000" flipH="1" flipV="1">
            <a:off x="1759465" y="-1751405"/>
            <a:ext cx="6936151" cy="10438959"/>
          </a:xfrm>
          <a:prstGeom prst="flowChartDocumen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lowchart: Document 20">
            <a:extLst>
              <a:ext uri="{FF2B5EF4-FFF2-40B4-BE49-F238E27FC236}">
                <a16:creationId xmlns:a16="http://schemas.microsoft.com/office/drawing/2014/main" id="{A459771E-2071-4E3A-B0A9-A2683525ED2F}"/>
              </a:ext>
            </a:extLst>
          </p:cNvPr>
          <p:cNvSpPr/>
          <p:nvPr/>
        </p:nvSpPr>
        <p:spPr>
          <a:xfrm rot="5400000" flipH="1">
            <a:off x="5628641" y="411817"/>
            <a:ext cx="6991695" cy="6056978"/>
          </a:xfrm>
          <a:prstGeom prst="flowChartDocumen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16932305-ECCE-72F0-21AA-4FF52CA69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80" y="147864"/>
            <a:ext cx="3336980" cy="1276395"/>
          </a:xfrm>
          <a:prstGeom prst="rect">
            <a:avLst/>
          </a:prstGeom>
        </p:spPr>
      </p:pic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3D53749A-6A98-F501-5455-282C9F9ABCE5}"/>
              </a:ext>
            </a:extLst>
          </p:cNvPr>
          <p:cNvSpPr txBox="1">
            <a:spLocks/>
          </p:cNvSpPr>
          <p:nvPr/>
        </p:nvSpPr>
        <p:spPr>
          <a:xfrm>
            <a:off x="1102945" y="2641669"/>
            <a:ext cx="6641146" cy="5896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800" b="1" u="sng" dirty="0">
                <a:solidFill>
                  <a:schemeClr val="bg1"/>
                </a:solidFill>
                <a:cs typeface="Arial" panose="020B0604020202020204" pitchFamily="34" charset="0"/>
              </a:rPr>
              <a:t>C</a:t>
            </a:r>
            <a:r>
              <a:rPr 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OMMUNITY</a:t>
            </a:r>
            <a:r>
              <a:rPr lang="en-US" sz="4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u="sng" dirty="0">
                <a:solidFill>
                  <a:schemeClr val="bg1"/>
                </a:solidFill>
                <a:cs typeface="Arial" panose="020B0604020202020204" pitchFamily="34" charset="0"/>
              </a:rPr>
              <a:t>A</a:t>
            </a:r>
            <a:r>
              <a:rPr 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CCOUNTABILITY</a:t>
            </a:r>
            <a:r>
              <a:rPr lang="en-US" sz="4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u="sng" dirty="0">
                <a:solidFill>
                  <a:schemeClr val="bg1"/>
                </a:solidFill>
                <a:cs typeface="Arial" panose="020B0604020202020204" pitchFamily="34" charset="0"/>
              </a:rPr>
              <a:t>R</a:t>
            </a:r>
            <a:r>
              <a:rPr lang="en-US" sz="3600" b="1" u="sng" dirty="0">
                <a:solidFill>
                  <a:schemeClr val="bg1"/>
                </a:solidFill>
                <a:cs typeface="Arial" panose="020B0604020202020204" pitchFamily="34" charset="0"/>
              </a:rPr>
              <a:t>E</a:t>
            </a:r>
            <a:r>
              <a:rPr 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PORTING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800" b="1" u="sng" dirty="0">
                <a:solidFill>
                  <a:schemeClr val="bg1"/>
                </a:solidFill>
                <a:cs typeface="Arial" panose="020B0604020202020204" pitchFamily="34" charset="0"/>
              </a:rPr>
              <a:t>S</a:t>
            </a:r>
            <a:r>
              <a:rPr 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YSTEM</a:t>
            </a:r>
            <a:endParaRPr lang="en-US" sz="48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731AD7D-0DEA-F902-6A2C-7F6E2DCDA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533" y="137160"/>
            <a:ext cx="4652774" cy="329184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436F54B-A8FC-4805-B1E1-8BFFD47AE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9533" y="3310275"/>
            <a:ext cx="4701159" cy="332207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495568B-E0CE-9031-3882-D14C85910BDE}"/>
              </a:ext>
            </a:extLst>
          </p:cNvPr>
          <p:cNvSpPr txBox="1"/>
          <p:nvPr/>
        </p:nvSpPr>
        <p:spPr>
          <a:xfrm>
            <a:off x="553377" y="1732144"/>
            <a:ext cx="60921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The Community Support Program’s</a:t>
            </a:r>
          </a:p>
        </p:txBody>
      </p:sp>
    </p:spTree>
    <p:extLst>
      <p:ext uri="{BB962C8B-B14F-4D97-AF65-F5344CB8AC3E}">
        <p14:creationId xmlns:p14="http://schemas.microsoft.com/office/powerpoint/2010/main" val="1188576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9A30E9E-C8AA-F36C-1FAB-357EDBE2DFB9}"/>
              </a:ext>
            </a:extLst>
          </p:cNvPr>
          <p:cNvSpPr/>
          <p:nvPr/>
        </p:nvSpPr>
        <p:spPr>
          <a:xfrm>
            <a:off x="0" y="5941207"/>
            <a:ext cx="12192000" cy="8833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158DAD-D90C-586C-9CA8-B05FF2686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715" y="3661618"/>
            <a:ext cx="9499584" cy="2903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6B0362-252C-E30C-609B-9CC47B9E5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413" y="464408"/>
            <a:ext cx="9499585" cy="2942529"/>
          </a:xfrm>
          <a:prstGeom prst="rect">
            <a:avLst/>
          </a:prstGeom>
        </p:spPr>
      </p:pic>
      <p:sp>
        <p:nvSpPr>
          <p:cNvPr id="14" name="Flowchart: Document 13">
            <a:extLst>
              <a:ext uri="{FF2B5EF4-FFF2-40B4-BE49-F238E27FC236}">
                <a16:creationId xmlns:a16="http://schemas.microsoft.com/office/drawing/2014/main" id="{934BA786-CB7A-BF3B-1B78-8911BDC89660}"/>
              </a:ext>
            </a:extLst>
          </p:cNvPr>
          <p:cNvSpPr/>
          <p:nvPr/>
        </p:nvSpPr>
        <p:spPr>
          <a:xfrm rot="5400000" flipV="1">
            <a:off x="-1893303" y="1558553"/>
            <a:ext cx="6858000" cy="3740894"/>
          </a:xfrm>
          <a:prstGeom prst="flowChartDocument">
            <a:avLst/>
          </a:prstGeom>
          <a:solidFill>
            <a:srgbClr val="012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CF57C-3B40-46ED-FC39-799350CD2521}"/>
              </a:ext>
            </a:extLst>
          </p:cNvPr>
          <p:cNvSpPr txBox="1"/>
          <p:nvPr/>
        </p:nvSpPr>
        <p:spPr>
          <a:xfrm>
            <a:off x="179872" y="2912870"/>
            <a:ext cx="24978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Gill Sans MT" panose="020B0502020104020203" pitchFamily="34" charset="0"/>
              </a:rPr>
              <a:t>CSP CARES</a:t>
            </a:r>
          </a:p>
          <a:p>
            <a:r>
              <a:rPr lang="en-US" sz="2800" b="1" dirty="0">
                <a:solidFill>
                  <a:schemeClr val="bg1"/>
                </a:solidFill>
                <a:latin typeface="Gill Sans MT" panose="020B0502020104020203" pitchFamily="34" charset="0"/>
              </a:rPr>
              <a:t>DISCLAIMER</a:t>
            </a:r>
          </a:p>
        </p:txBody>
      </p:sp>
      <p:pic>
        <p:nvPicPr>
          <p:cNvPr id="16" name="Picture 15" descr="Logo, company name&#10;&#10;Description automatically generated">
            <a:extLst>
              <a:ext uri="{FF2B5EF4-FFF2-40B4-BE49-F238E27FC236}">
                <a16:creationId xmlns:a16="http://schemas.microsoft.com/office/drawing/2014/main" id="{A9C86780-44CB-75C6-E552-D910F47BF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9718" y="335955"/>
            <a:ext cx="3336980" cy="127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6628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1104</TotalTime>
  <Words>1690</Words>
  <Application>Microsoft Office PowerPoint</Application>
  <PresentationFormat>Widescreen</PresentationFormat>
  <Paragraphs>241</Paragraphs>
  <Slides>34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Gill Sans MT</vt:lpstr>
      <vt:lpstr>Helvetica</vt:lpstr>
      <vt:lpstr>HelveticaNeueLT Arabic 55 Roman</vt:lpstr>
      <vt:lpstr>Symbol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لمحة عامة  </vt:lpstr>
      <vt:lpstr>مكونات البرنامج</vt:lpstr>
      <vt:lpstr>المبادرات</vt:lpstr>
      <vt:lpstr>PowerPoint Presentation</vt:lpstr>
      <vt:lpstr>PowerPoint Presentation</vt:lpstr>
      <vt:lpstr>PowerPoint Presentation</vt:lpstr>
      <vt:lpstr>PowerPoint Presentation</vt:lpstr>
      <vt:lpstr>التدخلات الأساسية لبناء القدرات المؤسساتية لمؤسسات التعليم الفني والمهني الخاصة </vt:lpstr>
      <vt:lpstr>التدخلات الأساسية لبناء القدرات المؤسساتية لمؤسسات التعليم الفني والمهني الخاصة </vt:lpstr>
      <vt:lpstr>    المرحلة الاولى، مرحلة تقييم القدرات الحالية للمؤسسات وتحديد الأولويات:   تضمنت هذه المرحلة النشاطات التالية:  </vt:lpstr>
      <vt:lpstr>    المرحلة الاولى، مرحلة تقييم القدرات الحالية للمؤسسات وتحديد الأولويات:   تضمنت هذه المرحلة النشاطات التالية:  </vt:lpstr>
      <vt:lpstr>مؤسسات التعليم الفني والمهني الخاصة المشاركة</vt:lpstr>
      <vt:lpstr>    المرحلة الاولى، مرحلة تقييم القدرات الحالية للمؤسسات وتحديد الأولويات:   تضمنت هذه المرحلة النشاطات التالية:  </vt:lpstr>
      <vt:lpstr>    المرحلة الاولى، مرحلة تقييم القدرات الحالية للمؤسسات وتحديد الأولويات:    </vt:lpstr>
      <vt:lpstr>    المرحلة الاولى، مرحلة تقييم القدرات الحالية للمؤسسات وتحديد الأولويات:    </vt:lpstr>
      <vt:lpstr>    المرحلة الاولى، مرحلة تقييم القدرات الحالية للمؤسسات وتحديد الأولويات:    </vt:lpstr>
      <vt:lpstr>    المرحلة الاولى، مرحلة تقييم القدرات الحالية للمؤسسات وتحديد الأولويات:   تضمنت هذه المرحلة النشاطات التالية:  </vt:lpstr>
      <vt:lpstr>    المرحلة الاولى، مرحلة تقييم القدرات الحالية للمؤسسات وتحديد الأولويات:    </vt:lpstr>
      <vt:lpstr>التدخلات الأساسية لبناء القدرات المؤسساتية لمؤسسات التعليم الفني والمهني الخاصة </vt:lpstr>
      <vt:lpstr>    المرحلة الثانية : مرحلة تنفيذ نشاطات الدعم التقني من قبل برنامج دعم المجتمع المحلي   ستتضمن هذه المرحلة النشاطات التالية:  </vt:lpstr>
      <vt:lpstr>    المرحلة الثانية : مرحلة تنفيذ نشاطات الدعم التقني من قبل برنامج دعم المجتمع المحلي   المطلوب من المؤسسات:</vt:lpstr>
      <vt:lpstr>التدخلات الأساسية لبناء القدرات المؤسساتية لمؤسسات التعليم الفني والمهني الخاصة </vt:lpstr>
      <vt:lpstr>    المرحلة الثالثة : مرحلة تطبيق السياسات والإجراءات من قبل المؤسسات من أجل تحقيق التطوير المؤسساتي   ستتضمن هذه المرحلة النشاطات التالية:  </vt:lpstr>
      <vt:lpstr>PowerPoint Presentation</vt:lpstr>
      <vt:lpstr>فريق العمل </vt:lpstr>
      <vt:lpstr>PowerPoint Presentation</vt:lpstr>
      <vt:lpstr>التحضيرات</vt:lpstr>
      <vt:lpstr>المدة الزمنية لتنفيذ هذا الدعم  المؤسساتي لمؤسسات التعليم الفني والمهني الخاصة هي: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Nour Hraiby</dc:creator>
  <cp:lastModifiedBy>Alice Azar</cp:lastModifiedBy>
  <cp:revision>30</cp:revision>
  <cp:lastPrinted>2022-06-07T11:29:39Z</cp:lastPrinted>
  <dcterms:created xsi:type="dcterms:W3CDTF">2021-03-02T09:14:15Z</dcterms:created>
  <dcterms:modified xsi:type="dcterms:W3CDTF">2022-07-15T05:59:06Z</dcterms:modified>
</cp:coreProperties>
</file>