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3" r:id="rId2"/>
    <p:sldId id="266" r:id="rId3"/>
    <p:sldId id="267" r:id="rId4"/>
    <p:sldId id="269" r:id="rId5"/>
    <p:sldId id="270" r:id="rId6"/>
    <p:sldId id="271" r:id="rId7"/>
    <p:sldId id="557" r:id="rId8"/>
    <p:sldId id="560" r:id="rId9"/>
    <p:sldId id="561" r:id="rId10"/>
    <p:sldId id="562" r:id="rId11"/>
    <p:sldId id="385" r:id="rId12"/>
    <p:sldId id="386" r:id="rId13"/>
    <p:sldId id="387" r:id="rId14"/>
    <p:sldId id="388" r:id="rId15"/>
    <p:sldId id="389" r:id="rId16"/>
    <p:sldId id="390" r:id="rId17"/>
    <p:sldId id="391"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10" r:id="rId31"/>
    <p:sldId id="429"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E0E16-447D-43BF-918D-39CF375855F1}" v="41" dt="2022-08-08T13:10:30.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77"/>
    <p:restoredTop sz="96405"/>
  </p:normalViewPr>
  <p:slideViewPr>
    <p:cSldViewPr snapToGrid="0" snapToObjects="1">
      <p:cViewPr varScale="1">
        <p:scale>
          <a:sx n="82" d="100"/>
          <a:sy n="82" d="100"/>
        </p:scale>
        <p:origin x="109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ssoun Korban" userId="da50b692-5e37-4654-b8b9-4a84a590d4ed" providerId="ADAL" clId="{1FEE0E16-447D-43BF-918D-39CF375855F1}"/>
    <pc:docChg chg="undo redo custSel delSld modSld">
      <pc:chgData name="Mayssoun Korban" userId="da50b692-5e37-4654-b8b9-4a84a590d4ed" providerId="ADAL" clId="{1FEE0E16-447D-43BF-918D-39CF375855F1}" dt="2022-08-08T13:11:54.521" v="368" actId="1076"/>
      <pc:docMkLst>
        <pc:docMk/>
      </pc:docMkLst>
      <pc:sldChg chg="del">
        <pc:chgData name="Mayssoun Korban" userId="da50b692-5e37-4654-b8b9-4a84a590d4ed" providerId="ADAL" clId="{1FEE0E16-447D-43BF-918D-39CF375855F1}" dt="2022-08-08T12:42:52.061" v="0" actId="47"/>
        <pc:sldMkLst>
          <pc:docMk/>
          <pc:sldMk cId="3769135987" sldId="283"/>
        </pc:sldMkLst>
      </pc:sldChg>
      <pc:sldChg chg="modSp mod">
        <pc:chgData name="Mayssoun Korban" userId="da50b692-5e37-4654-b8b9-4a84a590d4ed" providerId="ADAL" clId="{1FEE0E16-447D-43BF-918D-39CF375855F1}" dt="2022-08-08T12:43:53.513" v="35" actId="115"/>
        <pc:sldMkLst>
          <pc:docMk/>
          <pc:sldMk cId="3571815576" sldId="385"/>
        </pc:sldMkLst>
        <pc:spChg chg="mod">
          <ac:chgData name="Mayssoun Korban" userId="da50b692-5e37-4654-b8b9-4a84a590d4ed" providerId="ADAL" clId="{1FEE0E16-447D-43BF-918D-39CF375855F1}" dt="2022-08-08T12:43:07.261" v="31" actId="1038"/>
          <ac:spMkLst>
            <pc:docMk/>
            <pc:sldMk cId="3571815576" sldId="385"/>
            <ac:spMk id="5" creationId="{00000000-0000-0000-0000-000000000000}"/>
          </ac:spMkLst>
        </pc:spChg>
        <pc:spChg chg="mod">
          <ac:chgData name="Mayssoun Korban" userId="da50b692-5e37-4654-b8b9-4a84a590d4ed" providerId="ADAL" clId="{1FEE0E16-447D-43BF-918D-39CF375855F1}" dt="2022-08-08T12:43:53.513" v="35" actId="115"/>
          <ac:spMkLst>
            <pc:docMk/>
            <pc:sldMk cId="3571815576" sldId="385"/>
            <ac:spMk id="5123" creationId="{00000000-0000-0000-0000-000000000000}"/>
          </ac:spMkLst>
        </pc:spChg>
      </pc:sldChg>
      <pc:sldChg chg="modSp mod">
        <pc:chgData name="Mayssoun Korban" userId="da50b692-5e37-4654-b8b9-4a84a590d4ed" providerId="ADAL" clId="{1FEE0E16-447D-43BF-918D-39CF375855F1}" dt="2022-08-08T12:46:14.990" v="66" actId="20577"/>
        <pc:sldMkLst>
          <pc:docMk/>
          <pc:sldMk cId="3538292195" sldId="386"/>
        </pc:sldMkLst>
        <pc:spChg chg="mod">
          <ac:chgData name="Mayssoun Korban" userId="da50b692-5e37-4654-b8b9-4a84a590d4ed" providerId="ADAL" clId="{1FEE0E16-447D-43BF-918D-39CF375855F1}" dt="2022-08-08T12:46:14.990" v="66" actId="20577"/>
          <ac:spMkLst>
            <pc:docMk/>
            <pc:sldMk cId="3538292195" sldId="386"/>
            <ac:spMk id="3" creationId="{00000000-0000-0000-0000-000000000000}"/>
          </ac:spMkLst>
        </pc:spChg>
      </pc:sldChg>
      <pc:sldChg chg="modSp mod">
        <pc:chgData name="Mayssoun Korban" userId="da50b692-5e37-4654-b8b9-4a84a590d4ed" providerId="ADAL" clId="{1FEE0E16-447D-43BF-918D-39CF375855F1}" dt="2022-08-08T12:47:23.231" v="72" actId="20577"/>
        <pc:sldMkLst>
          <pc:docMk/>
          <pc:sldMk cId="3821283829" sldId="387"/>
        </pc:sldMkLst>
        <pc:spChg chg="mod">
          <ac:chgData name="Mayssoun Korban" userId="da50b692-5e37-4654-b8b9-4a84a590d4ed" providerId="ADAL" clId="{1FEE0E16-447D-43BF-918D-39CF375855F1}" dt="2022-08-08T12:47:23.231" v="72" actId="20577"/>
          <ac:spMkLst>
            <pc:docMk/>
            <pc:sldMk cId="3821283829" sldId="387"/>
            <ac:spMk id="3" creationId="{00000000-0000-0000-0000-000000000000}"/>
          </ac:spMkLst>
        </pc:spChg>
      </pc:sldChg>
      <pc:sldChg chg="addSp modSp mod">
        <pc:chgData name="Mayssoun Korban" userId="da50b692-5e37-4654-b8b9-4a84a590d4ed" providerId="ADAL" clId="{1FEE0E16-447D-43BF-918D-39CF375855F1}" dt="2022-08-08T12:49:40.860" v="87" actId="2710"/>
        <pc:sldMkLst>
          <pc:docMk/>
          <pc:sldMk cId="1309956958" sldId="389"/>
        </pc:sldMkLst>
        <pc:spChg chg="add mod">
          <ac:chgData name="Mayssoun Korban" userId="da50b692-5e37-4654-b8b9-4a84a590d4ed" providerId="ADAL" clId="{1FEE0E16-447D-43BF-918D-39CF375855F1}" dt="2022-08-08T12:49:40.860" v="87" actId="2710"/>
          <ac:spMkLst>
            <pc:docMk/>
            <pc:sldMk cId="1309956958" sldId="389"/>
            <ac:spMk id="2" creationId="{C19C6C5C-2CF5-5B57-0277-F967F1A426BB}"/>
          </ac:spMkLst>
        </pc:spChg>
        <pc:spChg chg="mod">
          <ac:chgData name="Mayssoun Korban" userId="da50b692-5e37-4654-b8b9-4a84a590d4ed" providerId="ADAL" clId="{1FEE0E16-447D-43BF-918D-39CF375855F1}" dt="2022-08-08T12:49:05.516" v="82" actId="14100"/>
          <ac:spMkLst>
            <pc:docMk/>
            <pc:sldMk cId="1309956958" sldId="389"/>
            <ac:spMk id="6147" creationId="{00000000-0000-0000-0000-000000000000}"/>
          </ac:spMkLst>
        </pc:spChg>
      </pc:sldChg>
      <pc:sldChg chg="modSp mod">
        <pc:chgData name="Mayssoun Korban" userId="da50b692-5e37-4654-b8b9-4a84a590d4ed" providerId="ADAL" clId="{1FEE0E16-447D-43BF-918D-39CF375855F1}" dt="2022-08-08T12:50:47.218" v="101" actId="20577"/>
        <pc:sldMkLst>
          <pc:docMk/>
          <pc:sldMk cId="3840495646" sldId="390"/>
        </pc:sldMkLst>
        <pc:spChg chg="mod">
          <ac:chgData name="Mayssoun Korban" userId="da50b692-5e37-4654-b8b9-4a84a590d4ed" providerId="ADAL" clId="{1FEE0E16-447D-43BF-918D-39CF375855F1}" dt="2022-08-08T12:50:47.218" v="101" actId="20577"/>
          <ac:spMkLst>
            <pc:docMk/>
            <pc:sldMk cId="3840495646" sldId="390"/>
            <ac:spMk id="7171" creationId="{00000000-0000-0000-0000-000000000000}"/>
          </ac:spMkLst>
        </pc:spChg>
      </pc:sldChg>
      <pc:sldChg chg="modSp mod">
        <pc:chgData name="Mayssoun Korban" userId="da50b692-5e37-4654-b8b9-4a84a590d4ed" providerId="ADAL" clId="{1FEE0E16-447D-43BF-918D-39CF375855F1}" dt="2022-08-08T12:52:15.652" v="116" actId="20577"/>
        <pc:sldMkLst>
          <pc:docMk/>
          <pc:sldMk cId="45336156" sldId="391"/>
        </pc:sldMkLst>
        <pc:spChg chg="mod">
          <ac:chgData name="Mayssoun Korban" userId="da50b692-5e37-4654-b8b9-4a84a590d4ed" providerId="ADAL" clId="{1FEE0E16-447D-43BF-918D-39CF375855F1}" dt="2022-08-08T12:52:15.652" v="116" actId="20577"/>
          <ac:spMkLst>
            <pc:docMk/>
            <pc:sldMk cId="45336156" sldId="391"/>
            <ac:spMk id="4" creationId="{00000000-0000-0000-0000-000000000000}"/>
          </ac:spMkLst>
        </pc:spChg>
      </pc:sldChg>
      <pc:sldChg chg="modSp mod">
        <pc:chgData name="Mayssoun Korban" userId="da50b692-5e37-4654-b8b9-4a84a590d4ed" providerId="ADAL" clId="{1FEE0E16-447D-43BF-918D-39CF375855F1}" dt="2022-08-08T12:53:09.320" v="137" actId="20577"/>
        <pc:sldMkLst>
          <pc:docMk/>
          <pc:sldMk cId="116755253" sldId="394"/>
        </pc:sldMkLst>
        <pc:spChg chg="mod">
          <ac:chgData name="Mayssoun Korban" userId="da50b692-5e37-4654-b8b9-4a84a590d4ed" providerId="ADAL" clId="{1FEE0E16-447D-43BF-918D-39CF375855F1}" dt="2022-08-08T12:53:09.320" v="137" actId="20577"/>
          <ac:spMkLst>
            <pc:docMk/>
            <pc:sldMk cId="116755253" sldId="394"/>
            <ac:spMk id="12291" creationId="{00000000-0000-0000-0000-000000000000}"/>
          </ac:spMkLst>
        </pc:spChg>
        <pc:picChg chg="mod">
          <ac:chgData name="Mayssoun Korban" userId="da50b692-5e37-4654-b8b9-4a84a590d4ed" providerId="ADAL" clId="{1FEE0E16-447D-43BF-918D-39CF375855F1}" dt="2022-08-08T12:52:58.841" v="136" actId="1076"/>
          <ac:picMkLst>
            <pc:docMk/>
            <pc:sldMk cId="116755253" sldId="394"/>
            <ac:picMk id="13314" creationId="{00000000-0000-0000-0000-000000000000}"/>
          </ac:picMkLst>
        </pc:picChg>
      </pc:sldChg>
      <pc:sldChg chg="modSp mod">
        <pc:chgData name="Mayssoun Korban" userId="da50b692-5e37-4654-b8b9-4a84a590d4ed" providerId="ADAL" clId="{1FEE0E16-447D-43BF-918D-39CF375855F1}" dt="2022-08-08T12:54:14.740" v="147" actId="1076"/>
        <pc:sldMkLst>
          <pc:docMk/>
          <pc:sldMk cId="1133486116" sldId="395"/>
        </pc:sldMkLst>
        <pc:spChg chg="mod">
          <ac:chgData name="Mayssoun Korban" userId="da50b692-5e37-4654-b8b9-4a84a590d4ed" providerId="ADAL" clId="{1FEE0E16-447D-43BF-918D-39CF375855F1}" dt="2022-08-08T12:53:33.353" v="139" actId="20577"/>
          <ac:spMkLst>
            <pc:docMk/>
            <pc:sldMk cId="1133486116" sldId="395"/>
            <ac:spMk id="3" creationId="{00000000-0000-0000-0000-000000000000}"/>
          </ac:spMkLst>
        </pc:spChg>
        <pc:spChg chg="mod">
          <ac:chgData name="Mayssoun Korban" userId="da50b692-5e37-4654-b8b9-4a84a590d4ed" providerId="ADAL" clId="{1FEE0E16-447D-43BF-918D-39CF375855F1}" dt="2022-08-08T12:54:07.124" v="146" actId="20577"/>
          <ac:spMkLst>
            <pc:docMk/>
            <pc:sldMk cId="1133486116" sldId="395"/>
            <ac:spMk id="5" creationId="{00000000-0000-0000-0000-000000000000}"/>
          </ac:spMkLst>
        </pc:spChg>
        <pc:grpChg chg="mod">
          <ac:chgData name="Mayssoun Korban" userId="da50b692-5e37-4654-b8b9-4a84a590d4ed" providerId="ADAL" clId="{1FEE0E16-447D-43BF-918D-39CF375855F1}" dt="2022-08-08T12:54:14.740" v="147" actId="1076"/>
          <ac:grpSpMkLst>
            <pc:docMk/>
            <pc:sldMk cId="1133486116" sldId="395"/>
            <ac:grpSpMk id="6" creationId="{00000000-0000-0000-0000-000000000000}"/>
          </ac:grpSpMkLst>
        </pc:grpChg>
      </pc:sldChg>
      <pc:sldChg chg="modSp mod">
        <pc:chgData name="Mayssoun Korban" userId="da50b692-5e37-4654-b8b9-4a84a590d4ed" providerId="ADAL" clId="{1FEE0E16-447D-43BF-918D-39CF375855F1}" dt="2022-08-08T12:57:13.687" v="190" actId="20577"/>
        <pc:sldMkLst>
          <pc:docMk/>
          <pc:sldMk cId="413777991" sldId="396"/>
        </pc:sldMkLst>
        <pc:spChg chg="mod">
          <ac:chgData name="Mayssoun Korban" userId="da50b692-5e37-4654-b8b9-4a84a590d4ed" providerId="ADAL" clId="{1FEE0E16-447D-43BF-918D-39CF375855F1}" dt="2022-08-08T12:56:11.179" v="178" actId="20577"/>
          <ac:spMkLst>
            <pc:docMk/>
            <pc:sldMk cId="413777991" sldId="396"/>
            <ac:spMk id="3" creationId="{00000000-0000-0000-0000-000000000000}"/>
          </ac:spMkLst>
        </pc:spChg>
        <pc:spChg chg="mod">
          <ac:chgData name="Mayssoun Korban" userId="da50b692-5e37-4654-b8b9-4a84a590d4ed" providerId="ADAL" clId="{1FEE0E16-447D-43BF-918D-39CF375855F1}" dt="2022-08-08T12:56:59.529" v="189" actId="6549"/>
          <ac:spMkLst>
            <pc:docMk/>
            <pc:sldMk cId="413777991" sldId="396"/>
            <ac:spMk id="5" creationId="{00000000-0000-0000-0000-000000000000}"/>
          </ac:spMkLst>
        </pc:spChg>
        <pc:spChg chg="mod">
          <ac:chgData name="Mayssoun Korban" userId="da50b692-5e37-4654-b8b9-4a84a590d4ed" providerId="ADAL" clId="{1FEE0E16-447D-43BF-918D-39CF375855F1}" dt="2022-08-08T12:57:13.687" v="190" actId="20577"/>
          <ac:spMkLst>
            <pc:docMk/>
            <pc:sldMk cId="413777991" sldId="396"/>
            <ac:spMk id="6" creationId="{00000000-0000-0000-0000-000000000000}"/>
          </ac:spMkLst>
        </pc:spChg>
      </pc:sldChg>
      <pc:sldChg chg="modSp mod">
        <pc:chgData name="Mayssoun Korban" userId="da50b692-5e37-4654-b8b9-4a84a590d4ed" providerId="ADAL" clId="{1FEE0E16-447D-43BF-918D-39CF375855F1}" dt="2022-08-08T13:00:42.871" v="196" actId="208"/>
        <pc:sldMkLst>
          <pc:docMk/>
          <pc:sldMk cId="2710205776" sldId="397"/>
        </pc:sldMkLst>
        <pc:spChg chg="mod">
          <ac:chgData name="Mayssoun Korban" userId="da50b692-5e37-4654-b8b9-4a84a590d4ed" providerId="ADAL" clId="{1FEE0E16-447D-43BF-918D-39CF375855F1}" dt="2022-08-08T13:00:42.871" v="196" actId="208"/>
          <ac:spMkLst>
            <pc:docMk/>
            <pc:sldMk cId="2710205776" sldId="397"/>
            <ac:spMk id="6" creationId="{00000000-0000-0000-0000-000000000000}"/>
          </ac:spMkLst>
        </pc:spChg>
        <pc:spChg chg="mod">
          <ac:chgData name="Mayssoun Korban" userId="da50b692-5e37-4654-b8b9-4a84a590d4ed" providerId="ADAL" clId="{1FEE0E16-447D-43BF-918D-39CF375855F1}" dt="2022-08-08T13:00:06.260" v="195" actId="1076"/>
          <ac:spMkLst>
            <pc:docMk/>
            <pc:sldMk cId="2710205776" sldId="397"/>
            <ac:spMk id="19" creationId="{00000000-0000-0000-0000-000000000000}"/>
          </ac:spMkLst>
        </pc:spChg>
        <pc:spChg chg="mod">
          <ac:chgData name="Mayssoun Korban" userId="da50b692-5e37-4654-b8b9-4a84a590d4ed" providerId="ADAL" clId="{1FEE0E16-447D-43BF-918D-39CF375855F1}" dt="2022-08-08T12:57:28.987" v="191" actId="782"/>
          <ac:spMkLst>
            <pc:docMk/>
            <pc:sldMk cId="2710205776" sldId="397"/>
            <ac:spMk id="22" creationId="{00000000-0000-0000-0000-000000000000}"/>
          </ac:spMkLst>
        </pc:spChg>
      </pc:sldChg>
      <pc:sldChg chg="modSp mod">
        <pc:chgData name="Mayssoun Korban" userId="da50b692-5e37-4654-b8b9-4a84a590d4ed" providerId="ADAL" clId="{1FEE0E16-447D-43BF-918D-39CF375855F1}" dt="2022-08-08T13:03:10.705" v="230" actId="20577"/>
        <pc:sldMkLst>
          <pc:docMk/>
          <pc:sldMk cId="3100534202" sldId="398"/>
        </pc:sldMkLst>
        <pc:spChg chg="mod">
          <ac:chgData name="Mayssoun Korban" userId="da50b692-5e37-4654-b8b9-4a84a590d4ed" providerId="ADAL" clId="{1FEE0E16-447D-43BF-918D-39CF375855F1}" dt="2022-08-08T13:02:32.002" v="217" actId="6549"/>
          <ac:spMkLst>
            <pc:docMk/>
            <pc:sldMk cId="3100534202" sldId="398"/>
            <ac:spMk id="3" creationId="{00000000-0000-0000-0000-000000000000}"/>
          </ac:spMkLst>
        </pc:spChg>
        <pc:spChg chg="mod">
          <ac:chgData name="Mayssoun Korban" userId="da50b692-5e37-4654-b8b9-4a84a590d4ed" providerId="ADAL" clId="{1FEE0E16-447D-43BF-918D-39CF375855F1}" dt="2022-08-08T13:03:10.705" v="230" actId="20577"/>
          <ac:spMkLst>
            <pc:docMk/>
            <pc:sldMk cId="3100534202" sldId="398"/>
            <ac:spMk id="5" creationId="{00000000-0000-0000-0000-000000000000}"/>
          </ac:spMkLst>
        </pc:spChg>
      </pc:sldChg>
      <pc:sldChg chg="modSp mod">
        <pc:chgData name="Mayssoun Korban" userId="da50b692-5e37-4654-b8b9-4a84a590d4ed" providerId="ADAL" clId="{1FEE0E16-447D-43BF-918D-39CF375855F1}" dt="2022-08-08T13:05:17.852" v="245" actId="20577"/>
        <pc:sldMkLst>
          <pc:docMk/>
          <pc:sldMk cId="3116236382" sldId="400"/>
        </pc:sldMkLst>
        <pc:spChg chg="mod">
          <ac:chgData name="Mayssoun Korban" userId="da50b692-5e37-4654-b8b9-4a84a590d4ed" providerId="ADAL" clId="{1FEE0E16-447D-43BF-918D-39CF375855F1}" dt="2022-08-08T13:05:17.852" v="245" actId="20577"/>
          <ac:spMkLst>
            <pc:docMk/>
            <pc:sldMk cId="3116236382" sldId="400"/>
            <ac:spMk id="3" creationId="{00000000-0000-0000-0000-000000000000}"/>
          </ac:spMkLst>
        </pc:spChg>
      </pc:sldChg>
      <pc:sldChg chg="modSp mod">
        <pc:chgData name="Mayssoun Korban" userId="da50b692-5e37-4654-b8b9-4a84a590d4ed" providerId="ADAL" clId="{1FEE0E16-447D-43BF-918D-39CF375855F1}" dt="2022-08-08T13:07:39.829" v="269" actId="14100"/>
        <pc:sldMkLst>
          <pc:docMk/>
          <pc:sldMk cId="2633269107" sldId="401"/>
        </pc:sldMkLst>
        <pc:spChg chg="mod">
          <ac:chgData name="Mayssoun Korban" userId="da50b692-5e37-4654-b8b9-4a84a590d4ed" providerId="ADAL" clId="{1FEE0E16-447D-43BF-918D-39CF375855F1}" dt="2022-08-08T13:07:39.829" v="269" actId="14100"/>
          <ac:spMkLst>
            <pc:docMk/>
            <pc:sldMk cId="2633269107" sldId="401"/>
            <ac:spMk id="5" creationId="{00000000-0000-0000-0000-000000000000}"/>
          </ac:spMkLst>
        </pc:spChg>
        <pc:spChg chg="mod">
          <ac:chgData name="Mayssoun Korban" userId="da50b692-5e37-4654-b8b9-4a84a590d4ed" providerId="ADAL" clId="{1FEE0E16-447D-43BF-918D-39CF375855F1}" dt="2022-08-08T13:07:37.013" v="268" actId="14100"/>
          <ac:spMkLst>
            <pc:docMk/>
            <pc:sldMk cId="2633269107" sldId="401"/>
            <ac:spMk id="6" creationId="{00000000-0000-0000-0000-000000000000}"/>
          </ac:spMkLst>
        </pc:spChg>
        <pc:spChg chg="mod">
          <ac:chgData name="Mayssoun Korban" userId="da50b692-5e37-4654-b8b9-4a84a590d4ed" providerId="ADAL" clId="{1FEE0E16-447D-43BF-918D-39CF375855F1}" dt="2022-08-08T13:07:34.615" v="267" actId="14100"/>
          <ac:spMkLst>
            <pc:docMk/>
            <pc:sldMk cId="2633269107" sldId="401"/>
            <ac:spMk id="7" creationId="{00000000-0000-0000-0000-000000000000}"/>
          </ac:spMkLst>
        </pc:spChg>
      </pc:sldChg>
      <pc:sldChg chg="modSp mod">
        <pc:chgData name="Mayssoun Korban" userId="da50b692-5e37-4654-b8b9-4a84a590d4ed" providerId="ADAL" clId="{1FEE0E16-447D-43BF-918D-39CF375855F1}" dt="2022-08-08T13:09:30.447" v="284" actId="20577"/>
        <pc:sldMkLst>
          <pc:docMk/>
          <pc:sldMk cId="4000998984" sldId="403"/>
        </pc:sldMkLst>
        <pc:spChg chg="mod">
          <ac:chgData name="Mayssoun Korban" userId="da50b692-5e37-4654-b8b9-4a84a590d4ed" providerId="ADAL" clId="{1FEE0E16-447D-43BF-918D-39CF375855F1}" dt="2022-08-08T13:09:30.447" v="284" actId="20577"/>
          <ac:spMkLst>
            <pc:docMk/>
            <pc:sldMk cId="4000998984" sldId="403"/>
            <ac:spMk id="3" creationId="{00000000-0000-0000-0000-000000000000}"/>
          </ac:spMkLst>
        </pc:spChg>
      </pc:sldChg>
      <pc:sldChg chg="modSp mod">
        <pc:chgData name="Mayssoun Korban" userId="da50b692-5e37-4654-b8b9-4a84a590d4ed" providerId="ADAL" clId="{1FEE0E16-447D-43BF-918D-39CF375855F1}" dt="2022-08-08T13:10:30.947" v="349" actId="20577"/>
        <pc:sldMkLst>
          <pc:docMk/>
          <pc:sldMk cId="1554576086" sldId="404"/>
        </pc:sldMkLst>
        <pc:spChg chg="mod">
          <ac:chgData name="Mayssoun Korban" userId="da50b692-5e37-4654-b8b9-4a84a590d4ed" providerId="ADAL" clId="{1FEE0E16-447D-43BF-918D-39CF375855F1}" dt="2022-08-08T13:10:22.597" v="348" actId="20577"/>
          <ac:spMkLst>
            <pc:docMk/>
            <pc:sldMk cId="1554576086" sldId="404"/>
            <ac:spMk id="3" creationId="{00000000-0000-0000-0000-000000000000}"/>
          </ac:spMkLst>
        </pc:spChg>
        <pc:spChg chg="mod">
          <ac:chgData name="Mayssoun Korban" userId="da50b692-5e37-4654-b8b9-4a84a590d4ed" providerId="ADAL" clId="{1FEE0E16-447D-43BF-918D-39CF375855F1}" dt="2022-08-08T13:10:30.947" v="349" actId="20577"/>
          <ac:spMkLst>
            <pc:docMk/>
            <pc:sldMk cId="1554576086" sldId="404"/>
            <ac:spMk id="6" creationId="{00000000-0000-0000-0000-000000000000}"/>
          </ac:spMkLst>
        </pc:spChg>
        <pc:spChg chg="mod">
          <ac:chgData name="Mayssoun Korban" userId="da50b692-5e37-4654-b8b9-4a84a590d4ed" providerId="ADAL" clId="{1FEE0E16-447D-43BF-918D-39CF375855F1}" dt="2022-08-08T13:10:05.177" v="344" actId="1035"/>
          <ac:spMkLst>
            <pc:docMk/>
            <pc:sldMk cId="1554576086" sldId="404"/>
            <ac:spMk id="7" creationId="{00000000-0000-0000-0000-000000000000}"/>
          </ac:spMkLst>
        </pc:spChg>
      </pc:sldChg>
      <pc:sldChg chg="modSp mod">
        <pc:chgData name="Mayssoun Korban" userId="da50b692-5e37-4654-b8b9-4a84a590d4ed" providerId="ADAL" clId="{1FEE0E16-447D-43BF-918D-39CF375855F1}" dt="2022-08-08T13:11:31.721" v="364" actId="20577"/>
        <pc:sldMkLst>
          <pc:docMk/>
          <pc:sldMk cId="2245872172" sldId="410"/>
        </pc:sldMkLst>
        <pc:spChg chg="mod">
          <ac:chgData name="Mayssoun Korban" userId="da50b692-5e37-4654-b8b9-4a84a590d4ed" providerId="ADAL" clId="{1FEE0E16-447D-43BF-918D-39CF375855F1}" dt="2022-08-08T13:11:31.721" v="364" actId="20577"/>
          <ac:spMkLst>
            <pc:docMk/>
            <pc:sldMk cId="2245872172" sldId="410"/>
            <ac:spMk id="4" creationId="{00000000-0000-0000-0000-000000000000}"/>
          </ac:spMkLst>
        </pc:spChg>
        <pc:picChg chg="mod">
          <ac:chgData name="Mayssoun Korban" userId="da50b692-5e37-4654-b8b9-4a84a590d4ed" providerId="ADAL" clId="{1FEE0E16-447D-43BF-918D-39CF375855F1}" dt="2022-08-08T13:11:15.133" v="357" actId="1076"/>
          <ac:picMkLst>
            <pc:docMk/>
            <pc:sldMk cId="2245872172" sldId="410"/>
            <ac:picMk id="1026" creationId="{00000000-0000-0000-0000-000000000000}"/>
          </ac:picMkLst>
        </pc:picChg>
      </pc:sldChg>
      <pc:sldChg chg="modSp mod">
        <pc:chgData name="Mayssoun Korban" userId="da50b692-5e37-4654-b8b9-4a84a590d4ed" providerId="ADAL" clId="{1FEE0E16-447D-43BF-918D-39CF375855F1}" dt="2022-08-08T13:11:54.521" v="368" actId="1076"/>
        <pc:sldMkLst>
          <pc:docMk/>
          <pc:sldMk cId="4022438181" sldId="429"/>
        </pc:sldMkLst>
        <pc:spChg chg="mod">
          <ac:chgData name="Mayssoun Korban" userId="da50b692-5e37-4654-b8b9-4a84a590d4ed" providerId="ADAL" clId="{1FEE0E16-447D-43BF-918D-39CF375855F1}" dt="2022-08-08T13:11:50.342" v="367" actId="1076"/>
          <ac:spMkLst>
            <pc:docMk/>
            <pc:sldMk cId="4022438181" sldId="429"/>
            <ac:spMk id="4" creationId="{00000000-0000-0000-0000-000000000000}"/>
          </ac:spMkLst>
        </pc:spChg>
        <pc:picChg chg="mod">
          <ac:chgData name="Mayssoun Korban" userId="da50b692-5e37-4654-b8b9-4a84a590d4ed" providerId="ADAL" clId="{1FEE0E16-447D-43BF-918D-39CF375855F1}" dt="2022-08-08T13:11:54.521" v="368" actId="1076"/>
          <ac:picMkLst>
            <pc:docMk/>
            <pc:sldMk cId="4022438181" sldId="429"/>
            <ac:picMk id="5" creationId="{00000000-0000-0000-0000-000000000000}"/>
          </ac:picMkLst>
        </pc:picChg>
        <pc:picChg chg="mod">
          <ac:chgData name="Mayssoun Korban" userId="da50b692-5e37-4654-b8b9-4a84a590d4ed" providerId="ADAL" clId="{1FEE0E16-447D-43BF-918D-39CF375855F1}" dt="2022-08-08T13:11:47.720" v="366" actId="1076"/>
          <ac:picMkLst>
            <pc:docMk/>
            <pc:sldMk cId="4022438181" sldId="429"/>
            <ac:picMk id="6" creationId="{00000000-0000-0000-0000-000000000000}"/>
          </ac:picMkLst>
        </pc:picChg>
      </pc:sldChg>
      <pc:sldMasterChg chg="delSldLayout">
        <pc:chgData name="Mayssoun Korban" userId="da50b692-5e37-4654-b8b9-4a84a590d4ed" providerId="ADAL" clId="{1FEE0E16-447D-43BF-918D-39CF375855F1}" dt="2022-08-08T12:42:52.061" v="0" actId="47"/>
        <pc:sldMasterMkLst>
          <pc:docMk/>
          <pc:sldMasterMk cId="167451870" sldId="2147483660"/>
        </pc:sldMasterMkLst>
        <pc:sldLayoutChg chg="del">
          <pc:chgData name="Mayssoun Korban" userId="da50b692-5e37-4654-b8b9-4a84a590d4ed" providerId="ADAL" clId="{1FEE0E16-447D-43BF-918D-39CF375855F1}" dt="2022-08-08T12:42:52.061" v="0" actId="47"/>
          <pc:sldLayoutMkLst>
            <pc:docMk/>
            <pc:sldMasterMk cId="167451870" sldId="2147483660"/>
            <pc:sldLayoutMk cId="3006068149"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192FA-7490-4A9B-9D89-8DA7CF0DD292}"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134E4-7D92-4011-A780-1FD7DD6E91D3}" type="slidenum">
              <a:rPr lang="en-US" smtClean="0"/>
              <a:t>‹#›</a:t>
            </a:fld>
            <a:endParaRPr lang="en-US"/>
          </a:p>
        </p:txBody>
      </p:sp>
    </p:spTree>
    <p:extLst>
      <p:ext uri="{BB962C8B-B14F-4D97-AF65-F5344CB8AC3E}">
        <p14:creationId xmlns:p14="http://schemas.microsoft.com/office/powerpoint/2010/main" val="94308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5B835D5-4E7C-4385-A300-928FECB3B0D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83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LB" sz="1200" dirty="0">
              <a:solidFill>
                <a:prstClr val="white">
                  <a:lumMod val="50000"/>
                </a:prstClr>
              </a:solidFill>
              <a:latin typeface="Calibri" panose="020F0502020204030204"/>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5B835D5-4E7C-4385-A300-928FECB3B0D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84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5B835D5-4E7C-4385-A300-928FECB3B0D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88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E4C5-96B4-C84A-92C1-35FFF26EBF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A72068-D70E-C846-AD99-43A798761E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07092-7FFD-B74D-BD9B-44F121121A91}"/>
              </a:ext>
            </a:extLst>
          </p:cNvPr>
          <p:cNvSpPr>
            <a:spLocks noGrp="1"/>
          </p:cNvSpPr>
          <p:nvPr>
            <p:ph type="dt" sz="half" idx="10"/>
          </p:nvPr>
        </p:nvSpPr>
        <p:spPr/>
        <p:txBody>
          <a:bodyPr/>
          <a:lstStyle/>
          <a:p>
            <a:fld id="{54318639-F21A-F64B-BB55-F9422C620CBF}" type="datetimeFigureOut">
              <a:rPr lang="en-US" smtClean="0"/>
              <a:t>8/8/2022</a:t>
            </a:fld>
            <a:endParaRPr lang="en-US"/>
          </a:p>
        </p:txBody>
      </p:sp>
      <p:sp>
        <p:nvSpPr>
          <p:cNvPr id="5" name="Footer Placeholder 4">
            <a:extLst>
              <a:ext uri="{FF2B5EF4-FFF2-40B4-BE49-F238E27FC236}">
                <a16:creationId xmlns:a16="http://schemas.microsoft.com/office/drawing/2014/main" id="{D563A092-7EE2-8045-84A7-7E402F0FD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0C052-FD89-1548-97E2-4321D17DC06B}"/>
              </a:ext>
            </a:extLst>
          </p:cNvPr>
          <p:cNvSpPr>
            <a:spLocks noGrp="1"/>
          </p:cNvSpPr>
          <p:nvPr>
            <p:ph type="sldNum" sz="quarter" idx="12"/>
          </p:nvPr>
        </p:nvSpPr>
        <p:spPr/>
        <p:txBody>
          <a:bodyPr/>
          <a:lstStyle/>
          <a:p>
            <a:fld id="{82BA61E0-D405-9644-872B-1D07B3DE0261}" type="slidenum">
              <a:rPr lang="en-US" smtClean="0"/>
              <a:t>‹#›</a:t>
            </a:fld>
            <a:endParaRPr lang="en-US"/>
          </a:p>
        </p:txBody>
      </p:sp>
    </p:spTree>
    <p:extLst>
      <p:ext uri="{BB962C8B-B14F-4D97-AF65-F5344CB8AC3E}">
        <p14:creationId xmlns:p14="http://schemas.microsoft.com/office/powerpoint/2010/main" val="65474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DE48-AB93-7C44-8D4D-008C64CF8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115F92-D69B-544F-B5D9-695B05D7CC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7BB1BC-D24F-3C4B-8151-1104E29EC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BC8004-1DDF-3446-B8AB-6C0DA9DFD4CC}"/>
              </a:ext>
            </a:extLst>
          </p:cNvPr>
          <p:cNvSpPr>
            <a:spLocks noGrp="1"/>
          </p:cNvSpPr>
          <p:nvPr>
            <p:ph type="dt" sz="half" idx="10"/>
          </p:nvPr>
        </p:nvSpPr>
        <p:spPr/>
        <p:txBody>
          <a:bodyPr/>
          <a:lstStyle/>
          <a:p>
            <a:fld id="{54318639-F21A-F64B-BB55-F9422C620CBF}" type="datetimeFigureOut">
              <a:rPr lang="en-US" smtClean="0"/>
              <a:t>8/8/2022</a:t>
            </a:fld>
            <a:endParaRPr lang="en-US"/>
          </a:p>
        </p:txBody>
      </p:sp>
      <p:sp>
        <p:nvSpPr>
          <p:cNvPr id="6" name="Footer Placeholder 5">
            <a:extLst>
              <a:ext uri="{FF2B5EF4-FFF2-40B4-BE49-F238E27FC236}">
                <a16:creationId xmlns:a16="http://schemas.microsoft.com/office/drawing/2014/main" id="{7547DD27-3646-CA44-BDED-2283021FC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5DB4A6-9489-6049-920C-DA9AE983EE15}"/>
              </a:ext>
            </a:extLst>
          </p:cNvPr>
          <p:cNvSpPr>
            <a:spLocks noGrp="1"/>
          </p:cNvSpPr>
          <p:nvPr>
            <p:ph type="sldNum" sz="quarter" idx="12"/>
          </p:nvPr>
        </p:nvSpPr>
        <p:spPr/>
        <p:txBody>
          <a:bodyPr/>
          <a:lstStyle/>
          <a:p>
            <a:fld id="{82BA61E0-D405-9644-872B-1D07B3DE0261}" type="slidenum">
              <a:rPr lang="en-US" smtClean="0"/>
              <a:t>‹#›</a:t>
            </a:fld>
            <a:endParaRPr lang="en-US"/>
          </a:p>
        </p:txBody>
      </p:sp>
    </p:spTree>
    <p:extLst>
      <p:ext uri="{BB962C8B-B14F-4D97-AF65-F5344CB8AC3E}">
        <p14:creationId xmlns:p14="http://schemas.microsoft.com/office/powerpoint/2010/main" val="388844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DBF6-FFA8-2D4F-9D44-380C0DB12F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04B0B-39A2-2342-AF14-59570B9982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777B9-6A55-8149-8DE4-5AA2D75A725A}"/>
              </a:ext>
            </a:extLst>
          </p:cNvPr>
          <p:cNvSpPr>
            <a:spLocks noGrp="1"/>
          </p:cNvSpPr>
          <p:nvPr>
            <p:ph type="dt" sz="half" idx="10"/>
          </p:nvPr>
        </p:nvSpPr>
        <p:spPr/>
        <p:txBody>
          <a:bodyPr/>
          <a:lstStyle/>
          <a:p>
            <a:fld id="{54318639-F21A-F64B-BB55-F9422C620CBF}" type="datetimeFigureOut">
              <a:rPr lang="en-US" smtClean="0"/>
              <a:t>8/8/2022</a:t>
            </a:fld>
            <a:endParaRPr lang="en-US"/>
          </a:p>
        </p:txBody>
      </p:sp>
      <p:sp>
        <p:nvSpPr>
          <p:cNvPr id="5" name="Footer Placeholder 4">
            <a:extLst>
              <a:ext uri="{FF2B5EF4-FFF2-40B4-BE49-F238E27FC236}">
                <a16:creationId xmlns:a16="http://schemas.microsoft.com/office/drawing/2014/main" id="{85D3A069-FA47-9949-95B2-CBCDAFCEA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F359B-E2E4-C042-A888-027A520DAA46}"/>
              </a:ext>
            </a:extLst>
          </p:cNvPr>
          <p:cNvSpPr>
            <a:spLocks noGrp="1"/>
          </p:cNvSpPr>
          <p:nvPr>
            <p:ph type="sldNum" sz="quarter" idx="12"/>
          </p:nvPr>
        </p:nvSpPr>
        <p:spPr/>
        <p:txBody>
          <a:bodyPr/>
          <a:lstStyle/>
          <a:p>
            <a:fld id="{82BA61E0-D405-9644-872B-1D07B3DE0261}" type="slidenum">
              <a:rPr lang="en-US" smtClean="0"/>
              <a:t>‹#›</a:t>
            </a:fld>
            <a:endParaRPr lang="en-US"/>
          </a:p>
        </p:txBody>
      </p:sp>
    </p:spTree>
    <p:extLst>
      <p:ext uri="{BB962C8B-B14F-4D97-AF65-F5344CB8AC3E}">
        <p14:creationId xmlns:p14="http://schemas.microsoft.com/office/powerpoint/2010/main" val="2816838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ED9CCD-16C7-574F-97C6-7425EF2A97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5548D5-E68C-D34F-BFB3-44F520AC7B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59B78-75AD-2843-A849-1D98CC42E27F}"/>
              </a:ext>
            </a:extLst>
          </p:cNvPr>
          <p:cNvSpPr>
            <a:spLocks noGrp="1"/>
          </p:cNvSpPr>
          <p:nvPr>
            <p:ph type="dt" sz="half" idx="10"/>
          </p:nvPr>
        </p:nvSpPr>
        <p:spPr/>
        <p:txBody>
          <a:bodyPr/>
          <a:lstStyle/>
          <a:p>
            <a:fld id="{54318639-F21A-F64B-BB55-F9422C620CBF}" type="datetimeFigureOut">
              <a:rPr lang="en-US" smtClean="0"/>
              <a:t>8/8/2022</a:t>
            </a:fld>
            <a:endParaRPr lang="en-US"/>
          </a:p>
        </p:txBody>
      </p:sp>
      <p:sp>
        <p:nvSpPr>
          <p:cNvPr id="5" name="Footer Placeholder 4">
            <a:extLst>
              <a:ext uri="{FF2B5EF4-FFF2-40B4-BE49-F238E27FC236}">
                <a16:creationId xmlns:a16="http://schemas.microsoft.com/office/drawing/2014/main" id="{CEF1B89E-81C3-924B-B19F-44FE693BE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72A-FB9E-CB45-8BA7-8757A9071040}"/>
              </a:ext>
            </a:extLst>
          </p:cNvPr>
          <p:cNvSpPr>
            <a:spLocks noGrp="1"/>
          </p:cNvSpPr>
          <p:nvPr>
            <p:ph type="sldNum" sz="quarter" idx="12"/>
          </p:nvPr>
        </p:nvSpPr>
        <p:spPr/>
        <p:txBody>
          <a:bodyPr/>
          <a:lstStyle/>
          <a:p>
            <a:fld id="{82BA61E0-D405-9644-872B-1D07B3DE0261}" type="slidenum">
              <a:rPr lang="en-US" smtClean="0"/>
              <a:t>‹#›</a:t>
            </a:fld>
            <a:endParaRPr lang="en-US"/>
          </a:p>
        </p:txBody>
      </p:sp>
    </p:spTree>
    <p:extLst>
      <p:ext uri="{BB962C8B-B14F-4D97-AF65-F5344CB8AC3E}">
        <p14:creationId xmlns:p14="http://schemas.microsoft.com/office/powerpoint/2010/main" val="3781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AB01C8-57ED-2B40-9464-333DD34E8F9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33F0A4-D107-2A49-8570-4E17974FED7D}"/>
              </a:ext>
            </a:extLst>
          </p:cNvPr>
          <p:cNvSpPr>
            <a:spLocks noGrp="1"/>
          </p:cNvSpPr>
          <p:nvPr>
            <p:ph type="title"/>
          </p:nvPr>
        </p:nvSpPr>
        <p:spPr>
          <a:xfrm>
            <a:off x="3417758" y="365125"/>
            <a:ext cx="7936042" cy="1325563"/>
          </a:xfrm>
        </p:spPr>
        <p:txBody>
          <a:bodyPr>
            <a:normAutofit/>
          </a:bodyPr>
          <a:lstStyle>
            <a:lvl1pPr algn="ctr">
              <a:defRPr sz="2800" b="1">
                <a:solidFill>
                  <a:srgbClr val="C0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CCA33E3-9DC7-AB47-84D4-BCEE6AA8185B}"/>
              </a:ext>
            </a:extLst>
          </p:cNvPr>
          <p:cNvSpPr>
            <a:spLocks noGrp="1"/>
          </p:cNvSpPr>
          <p:nvPr>
            <p:ph idx="1"/>
          </p:nvPr>
        </p:nvSpPr>
        <p:spPr>
          <a:xfrm>
            <a:off x="838200" y="2668249"/>
            <a:ext cx="10515600" cy="3508714"/>
          </a:xfrm>
        </p:spPr>
        <p:txBody>
          <a:bodyPr/>
          <a:lstStyle>
            <a:lvl1pPr>
              <a:defRPr sz="2200" b="0"/>
            </a:lvl1pPr>
            <a:lvl2pPr marL="457200" indent="0">
              <a:buNone/>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361029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1FBEF6-3A7E-1D46-AB0F-51D757D637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8CCA33E3-9DC7-AB47-84D4-BCEE6AA8185B}"/>
              </a:ext>
            </a:extLst>
          </p:cNvPr>
          <p:cNvSpPr>
            <a:spLocks noGrp="1"/>
          </p:cNvSpPr>
          <p:nvPr>
            <p:ph idx="1"/>
          </p:nvPr>
        </p:nvSpPr>
        <p:spPr>
          <a:xfrm>
            <a:off x="838200" y="2668249"/>
            <a:ext cx="10515600" cy="3508714"/>
          </a:xfrm>
        </p:spPr>
        <p:txBody>
          <a:bodyPr/>
          <a:lstStyle>
            <a:lvl1pPr>
              <a:defRPr sz="2200" b="0">
                <a:solidFill>
                  <a:schemeClr val="bg1"/>
                </a:solidFill>
              </a:defRPr>
            </a:lvl1pPr>
            <a:lvl2pPr marL="457200" indent="0">
              <a:buNone/>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240698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2ED8-81A4-9544-A01D-C3252BBDBD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4C441B-B784-AD4C-A15F-5043F2A78C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021EA2-F41B-5743-A492-6569124389F7}"/>
              </a:ext>
            </a:extLst>
          </p:cNvPr>
          <p:cNvSpPr>
            <a:spLocks noGrp="1"/>
          </p:cNvSpPr>
          <p:nvPr>
            <p:ph type="dt" sz="half" idx="10"/>
          </p:nvPr>
        </p:nvSpPr>
        <p:spPr/>
        <p:txBody>
          <a:bodyPr/>
          <a:lstStyle/>
          <a:p>
            <a:fld id="{54318639-F21A-F64B-BB55-F9422C620CBF}" type="datetimeFigureOut">
              <a:rPr lang="en-US" smtClean="0"/>
              <a:t>8/8/2022</a:t>
            </a:fld>
            <a:endParaRPr lang="en-US"/>
          </a:p>
        </p:txBody>
      </p:sp>
      <p:sp>
        <p:nvSpPr>
          <p:cNvPr id="5" name="Footer Placeholder 4">
            <a:extLst>
              <a:ext uri="{FF2B5EF4-FFF2-40B4-BE49-F238E27FC236}">
                <a16:creationId xmlns:a16="http://schemas.microsoft.com/office/drawing/2014/main" id="{6F31BA6A-ECCC-D440-8AD0-85589B507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7B50C-90E1-7C4B-A931-20B9A2795DDA}"/>
              </a:ext>
            </a:extLst>
          </p:cNvPr>
          <p:cNvSpPr>
            <a:spLocks noGrp="1"/>
          </p:cNvSpPr>
          <p:nvPr>
            <p:ph type="sldNum" sz="quarter" idx="12"/>
          </p:nvPr>
        </p:nvSpPr>
        <p:spPr/>
        <p:txBody>
          <a:bodyPr/>
          <a:lstStyle/>
          <a:p>
            <a:fld id="{82BA61E0-D405-9644-872B-1D07B3DE0261}" type="slidenum">
              <a:rPr lang="en-US" smtClean="0"/>
              <a:t>‹#›</a:t>
            </a:fld>
            <a:endParaRPr lang="en-US"/>
          </a:p>
        </p:txBody>
      </p:sp>
    </p:spTree>
    <p:extLst>
      <p:ext uri="{BB962C8B-B14F-4D97-AF65-F5344CB8AC3E}">
        <p14:creationId xmlns:p14="http://schemas.microsoft.com/office/powerpoint/2010/main" val="407089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2D9E-92A4-1748-A792-56C88CCA3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403C5-2310-6C41-B1C6-39BF0010AB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71315C-5078-9649-A60F-74336A5818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4A4291-87AB-A14B-AD4E-79BE55A0E648}"/>
              </a:ext>
            </a:extLst>
          </p:cNvPr>
          <p:cNvSpPr>
            <a:spLocks noGrp="1"/>
          </p:cNvSpPr>
          <p:nvPr>
            <p:ph type="dt" sz="half" idx="10"/>
          </p:nvPr>
        </p:nvSpPr>
        <p:spPr/>
        <p:txBody>
          <a:bodyPr/>
          <a:lstStyle/>
          <a:p>
            <a:fld id="{54318639-F21A-F64B-BB55-F9422C620CBF}" type="datetimeFigureOut">
              <a:rPr lang="en-US" smtClean="0"/>
              <a:t>8/8/2022</a:t>
            </a:fld>
            <a:endParaRPr lang="en-US"/>
          </a:p>
        </p:txBody>
      </p:sp>
      <p:sp>
        <p:nvSpPr>
          <p:cNvPr id="6" name="Footer Placeholder 5">
            <a:extLst>
              <a:ext uri="{FF2B5EF4-FFF2-40B4-BE49-F238E27FC236}">
                <a16:creationId xmlns:a16="http://schemas.microsoft.com/office/drawing/2014/main" id="{DE262A9B-90F0-CA40-BFA6-AF9EB6165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5BED5-0718-D440-80B9-17A69535241F}"/>
              </a:ext>
            </a:extLst>
          </p:cNvPr>
          <p:cNvSpPr>
            <a:spLocks noGrp="1"/>
          </p:cNvSpPr>
          <p:nvPr>
            <p:ph type="sldNum" sz="quarter" idx="12"/>
          </p:nvPr>
        </p:nvSpPr>
        <p:spPr/>
        <p:txBody>
          <a:bodyPr/>
          <a:lstStyle/>
          <a:p>
            <a:fld id="{82BA61E0-D405-9644-872B-1D07B3DE0261}" type="slidenum">
              <a:rPr lang="en-US" smtClean="0"/>
              <a:t>‹#›</a:t>
            </a:fld>
            <a:endParaRPr lang="en-US"/>
          </a:p>
        </p:txBody>
      </p:sp>
    </p:spTree>
    <p:extLst>
      <p:ext uri="{BB962C8B-B14F-4D97-AF65-F5344CB8AC3E}">
        <p14:creationId xmlns:p14="http://schemas.microsoft.com/office/powerpoint/2010/main" val="256111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4608-C76C-994B-A220-79DB9CB8DF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C5D58B-B18C-1C47-8DE5-F56854BFC3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B32EE5-D108-5C4F-AE48-1CAF148F19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0332-C12E-A04D-9D77-588E46051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3F83F3-E570-4340-854A-A86FF0E1C9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B44D64-E3C5-8C47-A519-3F5789EB5B66}"/>
              </a:ext>
            </a:extLst>
          </p:cNvPr>
          <p:cNvSpPr>
            <a:spLocks noGrp="1"/>
          </p:cNvSpPr>
          <p:nvPr>
            <p:ph type="dt" sz="half" idx="10"/>
          </p:nvPr>
        </p:nvSpPr>
        <p:spPr/>
        <p:txBody>
          <a:bodyPr/>
          <a:lstStyle/>
          <a:p>
            <a:fld id="{54318639-F21A-F64B-BB55-F9422C620CBF}" type="datetimeFigureOut">
              <a:rPr lang="en-US" smtClean="0"/>
              <a:t>8/8/2022</a:t>
            </a:fld>
            <a:endParaRPr lang="en-US"/>
          </a:p>
        </p:txBody>
      </p:sp>
      <p:sp>
        <p:nvSpPr>
          <p:cNvPr id="8" name="Footer Placeholder 7">
            <a:extLst>
              <a:ext uri="{FF2B5EF4-FFF2-40B4-BE49-F238E27FC236}">
                <a16:creationId xmlns:a16="http://schemas.microsoft.com/office/drawing/2014/main" id="{5C4CCAB2-9F42-294D-98E4-75C1DFC0DE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BCDD50-20B8-A746-8707-F1245FB7460C}"/>
              </a:ext>
            </a:extLst>
          </p:cNvPr>
          <p:cNvSpPr>
            <a:spLocks noGrp="1"/>
          </p:cNvSpPr>
          <p:nvPr>
            <p:ph type="sldNum" sz="quarter" idx="12"/>
          </p:nvPr>
        </p:nvSpPr>
        <p:spPr/>
        <p:txBody>
          <a:bodyPr/>
          <a:lstStyle/>
          <a:p>
            <a:fld id="{82BA61E0-D405-9644-872B-1D07B3DE0261}" type="slidenum">
              <a:rPr lang="en-US" smtClean="0"/>
              <a:t>‹#›</a:t>
            </a:fld>
            <a:endParaRPr lang="en-US"/>
          </a:p>
        </p:txBody>
      </p:sp>
    </p:spTree>
    <p:extLst>
      <p:ext uri="{BB962C8B-B14F-4D97-AF65-F5344CB8AC3E}">
        <p14:creationId xmlns:p14="http://schemas.microsoft.com/office/powerpoint/2010/main" val="204281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2AC8-8122-884C-957E-09065B2FB0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917D3D-5A6A-0944-B978-22A80BE11F87}"/>
              </a:ext>
            </a:extLst>
          </p:cNvPr>
          <p:cNvSpPr>
            <a:spLocks noGrp="1"/>
          </p:cNvSpPr>
          <p:nvPr>
            <p:ph type="dt" sz="half" idx="10"/>
          </p:nvPr>
        </p:nvSpPr>
        <p:spPr/>
        <p:txBody>
          <a:bodyPr/>
          <a:lstStyle/>
          <a:p>
            <a:fld id="{54318639-F21A-F64B-BB55-F9422C620CBF}" type="datetimeFigureOut">
              <a:rPr lang="en-US" smtClean="0"/>
              <a:t>8/8/2022</a:t>
            </a:fld>
            <a:endParaRPr lang="en-US"/>
          </a:p>
        </p:txBody>
      </p:sp>
      <p:sp>
        <p:nvSpPr>
          <p:cNvPr id="4" name="Footer Placeholder 3">
            <a:extLst>
              <a:ext uri="{FF2B5EF4-FFF2-40B4-BE49-F238E27FC236}">
                <a16:creationId xmlns:a16="http://schemas.microsoft.com/office/drawing/2014/main" id="{3E1FAFDA-FCAD-BF45-96F5-0371BC94FC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CA5008-A3F4-CA47-AA20-3774FC316CE4}"/>
              </a:ext>
            </a:extLst>
          </p:cNvPr>
          <p:cNvSpPr>
            <a:spLocks noGrp="1"/>
          </p:cNvSpPr>
          <p:nvPr>
            <p:ph type="sldNum" sz="quarter" idx="12"/>
          </p:nvPr>
        </p:nvSpPr>
        <p:spPr/>
        <p:txBody>
          <a:bodyPr/>
          <a:lstStyle/>
          <a:p>
            <a:fld id="{82BA61E0-D405-9644-872B-1D07B3DE0261}" type="slidenum">
              <a:rPr lang="en-US" smtClean="0"/>
              <a:t>‹#›</a:t>
            </a:fld>
            <a:endParaRPr lang="en-US"/>
          </a:p>
        </p:txBody>
      </p:sp>
    </p:spTree>
    <p:extLst>
      <p:ext uri="{BB962C8B-B14F-4D97-AF65-F5344CB8AC3E}">
        <p14:creationId xmlns:p14="http://schemas.microsoft.com/office/powerpoint/2010/main" val="184160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28BEA0-5C76-7A4D-8644-E1D9F347A9EC}"/>
              </a:ext>
            </a:extLst>
          </p:cNvPr>
          <p:cNvSpPr>
            <a:spLocks noGrp="1"/>
          </p:cNvSpPr>
          <p:nvPr>
            <p:ph type="dt" sz="half" idx="10"/>
          </p:nvPr>
        </p:nvSpPr>
        <p:spPr/>
        <p:txBody>
          <a:bodyPr/>
          <a:lstStyle/>
          <a:p>
            <a:fld id="{54318639-F21A-F64B-BB55-F9422C620CBF}" type="datetimeFigureOut">
              <a:rPr lang="en-US" smtClean="0"/>
              <a:t>8/8/2022</a:t>
            </a:fld>
            <a:endParaRPr lang="en-US"/>
          </a:p>
        </p:txBody>
      </p:sp>
      <p:sp>
        <p:nvSpPr>
          <p:cNvPr id="3" name="Footer Placeholder 2">
            <a:extLst>
              <a:ext uri="{FF2B5EF4-FFF2-40B4-BE49-F238E27FC236}">
                <a16:creationId xmlns:a16="http://schemas.microsoft.com/office/drawing/2014/main" id="{5DCD0A0C-BE13-5C48-A4EB-10D8A49521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CEAF3A-A6A5-3449-9D10-9BCE634689F1}"/>
              </a:ext>
            </a:extLst>
          </p:cNvPr>
          <p:cNvSpPr>
            <a:spLocks noGrp="1"/>
          </p:cNvSpPr>
          <p:nvPr>
            <p:ph type="sldNum" sz="quarter" idx="12"/>
          </p:nvPr>
        </p:nvSpPr>
        <p:spPr/>
        <p:txBody>
          <a:bodyPr/>
          <a:lstStyle/>
          <a:p>
            <a:fld id="{82BA61E0-D405-9644-872B-1D07B3DE0261}" type="slidenum">
              <a:rPr lang="en-US" smtClean="0"/>
              <a:t>‹#›</a:t>
            </a:fld>
            <a:endParaRPr lang="en-US"/>
          </a:p>
        </p:txBody>
      </p:sp>
    </p:spTree>
    <p:extLst>
      <p:ext uri="{BB962C8B-B14F-4D97-AF65-F5344CB8AC3E}">
        <p14:creationId xmlns:p14="http://schemas.microsoft.com/office/powerpoint/2010/main" val="357406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DFFC-578D-F24F-A262-75AF03ED7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0A6513-810E-4345-89EE-29458320CF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72CC14-81F1-0343-B2EE-6BD79194A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891819-D01C-F747-8259-555093C609E8}"/>
              </a:ext>
            </a:extLst>
          </p:cNvPr>
          <p:cNvSpPr>
            <a:spLocks noGrp="1"/>
          </p:cNvSpPr>
          <p:nvPr>
            <p:ph type="dt" sz="half" idx="10"/>
          </p:nvPr>
        </p:nvSpPr>
        <p:spPr/>
        <p:txBody>
          <a:bodyPr/>
          <a:lstStyle/>
          <a:p>
            <a:fld id="{54318639-F21A-F64B-BB55-F9422C620CBF}" type="datetimeFigureOut">
              <a:rPr lang="en-US" smtClean="0"/>
              <a:t>8/8/2022</a:t>
            </a:fld>
            <a:endParaRPr lang="en-US"/>
          </a:p>
        </p:txBody>
      </p:sp>
      <p:sp>
        <p:nvSpPr>
          <p:cNvPr id="6" name="Footer Placeholder 5">
            <a:extLst>
              <a:ext uri="{FF2B5EF4-FFF2-40B4-BE49-F238E27FC236}">
                <a16:creationId xmlns:a16="http://schemas.microsoft.com/office/drawing/2014/main" id="{96CB3C49-80D2-9E4E-B1DB-B5D125CF4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FBB8E7-558A-3C41-8789-4FDABC6E3AE2}"/>
              </a:ext>
            </a:extLst>
          </p:cNvPr>
          <p:cNvSpPr>
            <a:spLocks noGrp="1"/>
          </p:cNvSpPr>
          <p:nvPr>
            <p:ph type="sldNum" sz="quarter" idx="12"/>
          </p:nvPr>
        </p:nvSpPr>
        <p:spPr/>
        <p:txBody>
          <a:bodyPr/>
          <a:lstStyle/>
          <a:p>
            <a:fld id="{82BA61E0-D405-9644-872B-1D07B3DE0261}" type="slidenum">
              <a:rPr lang="en-US" smtClean="0"/>
              <a:t>‹#›</a:t>
            </a:fld>
            <a:endParaRPr lang="en-US"/>
          </a:p>
        </p:txBody>
      </p:sp>
    </p:spTree>
    <p:extLst>
      <p:ext uri="{BB962C8B-B14F-4D97-AF65-F5344CB8AC3E}">
        <p14:creationId xmlns:p14="http://schemas.microsoft.com/office/powerpoint/2010/main" val="2914576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BEA03-7A46-0248-B1EB-DD33997C2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88DA50-2FF1-9B40-B9FA-98866CC22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5B4E9-07D0-8F4D-AD7C-D14710CC4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18639-F21A-F64B-BB55-F9422C620CBF}" type="datetimeFigureOut">
              <a:rPr lang="en-US" smtClean="0"/>
              <a:t>8/8/2022</a:t>
            </a:fld>
            <a:endParaRPr lang="en-US"/>
          </a:p>
        </p:txBody>
      </p:sp>
      <p:sp>
        <p:nvSpPr>
          <p:cNvPr id="5" name="Footer Placeholder 4">
            <a:extLst>
              <a:ext uri="{FF2B5EF4-FFF2-40B4-BE49-F238E27FC236}">
                <a16:creationId xmlns:a16="http://schemas.microsoft.com/office/drawing/2014/main" id="{DDD849CB-21D6-F54B-BE32-04F5F8DF5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C2A0A8-1D5C-DA4B-908B-F7C7EDCFB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A61E0-D405-9644-872B-1D07B3DE0261}" type="slidenum">
              <a:rPr lang="en-US" smtClean="0"/>
              <a:t>‹#›</a:t>
            </a:fld>
            <a:endParaRPr lang="en-US"/>
          </a:p>
        </p:txBody>
      </p:sp>
    </p:spTree>
    <p:extLst>
      <p:ext uri="{BB962C8B-B14F-4D97-AF65-F5344CB8AC3E}">
        <p14:creationId xmlns:p14="http://schemas.microsoft.com/office/powerpoint/2010/main" val="167451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www.gifs.net/image/Computers_and_Technology/Lamps_and_Bulbs/Big_bulb/678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splebanon.org/" TargetMode="External"/><Relationship Id="rId2" Type="http://schemas.openxmlformats.org/officeDocument/2006/relationships/image" Target="../media/image38.jpe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6.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6.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08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142503-3981-77DF-711E-A88620F44640}"/>
              </a:ext>
            </a:extLst>
          </p:cNvPr>
          <p:cNvSpPr>
            <a:spLocks noGrp="1"/>
          </p:cNvSpPr>
          <p:nvPr>
            <p:ph type="title"/>
          </p:nvPr>
        </p:nvSpPr>
        <p:spPr>
          <a:xfrm>
            <a:off x="1700011" y="1272978"/>
            <a:ext cx="9208395" cy="2011135"/>
          </a:xfrm>
        </p:spPr>
        <p:txBody>
          <a:bodyPr/>
          <a:lstStyle/>
          <a:p>
            <a:pPr algn="ctr"/>
            <a:r>
              <a:rPr lang="ar-LB" dirty="0">
                <a:solidFill>
                  <a:srgbClr val="C00000"/>
                </a:solidFill>
              </a:rPr>
              <a:t>نظام تحليل المخاطر وتحديد النقاط الحرجة (الهاسب)</a:t>
            </a:r>
            <a:br>
              <a:rPr lang="en-US" dirty="0">
                <a:solidFill>
                  <a:srgbClr val="C00000"/>
                </a:solidFill>
              </a:rPr>
            </a:br>
            <a:r>
              <a:rPr lang="en-US" dirty="0">
                <a:solidFill>
                  <a:srgbClr val="C00000"/>
                </a:solidFill>
              </a:rPr>
              <a:t>HACCP</a:t>
            </a:r>
            <a:endParaRPr lang="ar-LB" dirty="0">
              <a:solidFill>
                <a:srgbClr val="C00000"/>
              </a:solidFill>
            </a:endParaRPr>
          </a:p>
        </p:txBody>
      </p:sp>
    </p:spTree>
    <p:extLst>
      <p:ext uri="{BB962C8B-B14F-4D97-AF65-F5344CB8AC3E}">
        <p14:creationId xmlns:p14="http://schemas.microsoft.com/office/powerpoint/2010/main" val="367098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708338" y="2327989"/>
            <a:ext cx="11011437" cy="3503645"/>
          </a:xfrm>
        </p:spPr>
        <p:txBody>
          <a:bodyPr>
            <a:noAutofit/>
          </a:bodyPr>
          <a:lstStyle/>
          <a:p>
            <a:pPr algn="r">
              <a:lnSpc>
                <a:spcPct val="80000"/>
              </a:lnSpc>
              <a:buNone/>
            </a:pPr>
            <a:r>
              <a:rPr lang="ar-LB" dirty="0">
                <a:solidFill>
                  <a:schemeClr val="accent5">
                    <a:lumMod val="50000"/>
                  </a:schemeClr>
                </a:solidFill>
                <a:latin typeface="Arial" pitchFamily="34" charset="0"/>
                <a:cs typeface="Arial" pitchFamily="34" charset="0"/>
              </a:rPr>
              <a:t>- تحليل المخاطر وتحديد النقاط الحرجة = نهج منتظم لمنع المخاطر التي قد تحدث أثناء إنتاج الأغذية. هو نظام لضمان السلامة الغذائية ويتكوّن من عنصرين رئيسيين هما: برامج المتطلبات الأولية وخطة نظام تحليل المخاطر.</a:t>
            </a:r>
          </a:p>
          <a:p>
            <a:pPr algn="r">
              <a:lnSpc>
                <a:spcPct val="80000"/>
              </a:lnSpc>
              <a:buNone/>
            </a:pPr>
            <a:r>
              <a:rPr lang="ar-LB" dirty="0">
                <a:solidFill>
                  <a:schemeClr val="accent5">
                    <a:lumMod val="50000"/>
                  </a:schemeClr>
                </a:solidFill>
                <a:latin typeface="Arial" pitchFamily="34" charset="0"/>
                <a:cs typeface="Arial" pitchFamily="34" charset="0"/>
              </a:rPr>
              <a:t> </a:t>
            </a:r>
            <a:br>
              <a:rPr lang="ar-LB" dirty="0">
                <a:solidFill>
                  <a:schemeClr val="accent5">
                    <a:lumMod val="50000"/>
                  </a:schemeClr>
                </a:solidFill>
                <a:latin typeface="Arial" pitchFamily="34" charset="0"/>
                <a:cs typeface="Arial" pitchFamily="34" charset="0"/>
              </a:rPr>
            </a:br>
            <a:r>
              <a:rPr lang="ar-LB" dirty="0">
                <a:solidFill>
                  <a:schemeClr val="accent5">
                    <a:lumMod val="50000"/>
                  </a:schemeClr>
                </a:solidFill>
                <a:latin typeface="Arial" pitchFamily="34" charset="0"/>
                <a:cs typeface="Arial" pitchFamily="34" charset="0"/>
              </a:rPr>
              <a:t>- الحد من التلوث بالبكتيريا المسببة للأمراض المنقولة بالغذاء (أوالتسمم) هي عامل رئيسي في الحد من عدد الوفيات والأمراض المرتبطة خاصة الناتجة من اللحوم والدواجن.</a:t>
            </a:r>
          </a:p>
          <a:p>
            <a:pPr algn="r">
              <a:lnSpc>
                <a:spcPct val="80000"/>
              </a:lnSpc>
              <a:buNone/>
            </a:pPr>
            <a:endParaRPr lang="ar-LB" dirty="0">
              <a:solidFill>
                <a:schemeClr val="accent5">
                  <a:lumMod val="50000"/>
                </a:schemeClr>
              </a:solidFill>
              <a:latin typeface="Arial" pitchFamily="34" charset="0"/>
              <a:cs typeface="Arial" pitchFamily="34" charset="0"/>
            </a:endParaRPr>
          </a:p>
          <a:p>
            <a:pPr algn="r">
              <a:lnSpc>
                <a:spcPct val="80000"/>
              </a:lnSpc>
              <a:buNone/>
            </a:pPr>
            <a:r>
              <a:rPr lang="ar-LB" b="1" dirty="0">
                <a:solidFill>
                  <a:schemeClr val="accent5">
                    <a:lumMod val="50000"/>
                  </a:schemeClr>
                </a:solidFill>
                <a:latin typeface="Arial" pitchFamily="34" charset="0"/>
                <a:cs typeface="Arial" pitchFamily="34" charset="0"/>
              </a:rPr>
              <a:t>- </a:t>
            </a:r>
            <a:r>
              <a:rPr lang="ar-LB" b="1" u="sng" dirty="0">
                <a:solidFill>
                  <a:schemeClr val="accent5">
                    <a:lumMod val="50000"/>
                  </a:schemeClr>
                </a:solidFill>
                <a:latin typeface="Arial" pitchFamily="34" charset="0"/>
                <a:cs typeface="Arial" pitchFamily="34" charset="0"/>
              </a:rPr>
              <a:t>ويهدف نظام الـهاسب الى:</a:t>
            </a:r>
            <a:br>
              <a:rPr lang="ar-LB" dirty="0">
                <a:solidFill>
                  <a:schemeClr val="accent5">
                    <a:lumMod val="50000"/>
                  </a:schemeClr>
                </a:solidFill>
                <a:latin typeface="Arial" pitchFamily="34" charset="0"/>
                <a:cs typeface="Arial" pitchFamily="34" charset="0"/>
              </a:rPr>
            </a:br>
            <a:r>
              <a:rPr lang="ar-LB" dirty="0">
                <a:solidFill>
                  <a:schemeClr val="accent5">
                    <a:lumMod val="50000"/>
                  </a:schemeClr>
                </a:solidFill>
                <a:latin typeface="Arial" pitchFamily="34" charset="0"/>
                <a:cs typeface="Arial" pitchFamily="34" charset="0"/>
              </a:rPr>
              <a:t>1. التعرف على مصادر الأخطاء المحتملة في عملية الإنتاج وضمان توكيد جودة المنتج النهائي</a:t>
            </a:r>
            <a:br>
              <a:rPr lang="ar-LB" dirty="0">
                <a:solidFill>
                  <a:schemeClr val="accent5">
                    <a:lumMod val="50000"/>
                  </a:schemeClr>
                </a:solidFill>
                <a:latin typeface="Arial" pitchFamily="34" charset="0"/>
                <a:cs typeface="Arial" pitchFamily="34" charset="0"/>
              </a:rPr>
            </a:br>
            <a:r>
              <a:rPr lang="ar-LB" dirty="0">
                <a:solidFill>
                  <a:schemeClr val="accent5">
                    <a:lumMod val="50000"/>
                  </a:schemeClr>
                </a:solidFill>
                <a:latin typeface="Arial" pitchFamily="34" charset="0"/>
                <a:cs typeface="Arial" pitchFamily="34" charset="0"/>
              </a:rPr>
              <a:t>2. معالجة هذه الأخطاء باستخدام الوسائل المناسبة</a:t>
            </a:r>
            <a:br>
              <a:rPr lang="ar-LB" dirty="0">
                <a:solidFill>
                  <a:schemeClr val="accent5">
                    <a:lumMod val="50000"/>
                  </a:schemeClr>
                </a:solidFill>
                <a:latin typeface="Arial" pitchFamily="34" charset="0"/>
                <a:cs typeface="Arial" pitchFamily="34" charset="0"/>
              </a:rPr>
            </a:br>
            <a:r>
              <a:rPr lang="ar-LB" dirty="0">
                <a:solidFill>
                  <a:schemeClr val="accent5">
                    <a:lumMod val="50000"/>
                  </a:schemeClr>
                </a:solidFill>
                <a:latin typeface="Arial" pitchFamily="34" charset="0"/>
                <a:cs typeface="Arial" pitchFamily="34" charset="0"/>
              </a:rPr>
              <a:t>3. القدرة على السيطرة التامة في عملية الإنتاج</a:t>
            </a:r>
            <a:br>
              <a:rPr lang="ar-LB" dirty="0">
                <a:solidFill>
                  <a:schemeClr val="accent5">
                    <a:lumMod val="50000"/>
                  </a:schemeClr>
                </a:solidFill>
                <a:latin typeface="Arial" pitchFamily="34" charset="0"/>
                <a:cs typeface="Arial" pitchFamily="34" charset="0"/>
              </a:rPr>
            </a:br>
            <a:r>
              <a:rPr lang="ar-LB" dirty="0">
                <a:solidFill>
                  <a:schemeClr val="accent5">
                    <a:lumMod val="50000"/>
                  </a:schemeClr>
                </a:solidFill>
                <a:latin typeface="Arial" pitchFamily="34" charset="0"/>
                <a:cs typeface="Arial" pitchFamily="34" charset="0"/>
              </a:rPr>
              <a:t>4. ضمان السلامة الغذائية أو الصحية للمنتج النهائي</a:t>
            </a:r>
          </a:p>
        </p:txBody>
      </p:sp>
      <p:sp>
        <p:nvSpPr>
          <p:cNvPr id="5" name="Rectangle 2"/>
          <p:cNvSpPr txBox="1">
            <a:spLocks noChangeArrowheads="1"/>
          </p:cNvSpPr>
          <p:nvPr/>
        </p:nvSpPr>
        <p:spPr bwMode="auto">
          <a:xfrm>
            <a:off x="4103580" y="304800"/>
            <a:ext cx="7391400" cy="838200"/>
          </a:xfrm>
          <a:prstGeom prst="rect">
            <a:avLst/>
          </a:prstGeom>
          <a:noFill/>
          <a:ln w="9525">
            <a:noFill/>
            <a:miter lim="800000"/>
            <a:headEnd/>
            <a:tailEnd/>
          </a:ln>
        </p:spPr>
        <p:txBody>
          <a:bodyPr anchor="ctr"/>
          <a:lstStyle/>
          <a:p>
            <a:pPr algn="r">
              <a:defRPr/>
            </a:pPr>
            <a:r>
              <a:rPr lang="ar-LB" sz="4400" b="1" kern="0" dirty="0">
                <a:solidFill>
                  <a:srgbClr val="C00000"/>
                </a:solidFill>
                <a:latin typeface="+mj-lt"/>
                <a:ea typeface="+mj-ea"/>
                <a:cs typeface="+mj-cs"/>
              </a:rPr>
              <a:t>تعريف </a:t>
            </a:r>
            <a:endParaRPr lang="en-US" sz="4400" b="1" kern="0" dirty="0">
              <a:solidFill>
                <a:srgbClr val="C00000"/>
              </a:solidFill>
              <a:latin typeface="+mj-lt"/>
              <a:ea typeface="+mj-ea"/>
              <a:cs typeface="+mj-cs"/>
            </a:endParaRPr>
          </a:p>
        </p:txBody>
      </p:sp>
    </p:spTree>
    <p:extLst>
      <p:ext uri="{BB962C8B-B14F-4D97-AF65-F5344CB8AC3E}">
        <p14:creationId xmlns:p14="http://schemas.microsoft.com/office/powerpoint/2010/main" val="35718155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9707" y="2166895"/>
            <a:ext cx="10305245" cy="4525963"/>
          </a:xfrm>
        </p:spPr>
        <p:txBody>
          <a:bodyPr/>
          <a:lstStyle/>
          <a:p>
            <a:pPr algn="r" rtl="1">
              <a:buNone/>
              <a:defRPr/>
            </a:pPr>
            <a:r>
              <a:rPr lang="ar-EG" b="1" dirty="0">
                <a:solidFill>
                  <a:schemeClr val="accent5">
                    <a:lumMod val="50000"/>
                  </a:schemeClr>
                </a:solidFill>
              </a:rPr>
              <a:t> بنى نظام الهاسب على ثلاث مبادئ اساسية :</a:t>
            </a:r>
            <a:endParaRPr lang="en-US" b="1" dirty="0">
              <a:solidFill>
                <a:schemeClr val="accent5">
                  <a:lumMod val="50000"/>
                </a:schemeClr>
              </a:solidFill>
            </a:endParaRPr>
          </a:p>
          <a:p>
            <a:pPr algn="r" rtl="1">
              <a:buNone/>
              <a:defRPr/>
            </a:pPr>
            <a:endParaRPr lang="ar-EG" b="1" dirty="0">
              <a:solidFill>
                <a:schemeClr val="accent5">
                  <a:lumMod val="50000"/>
                </a:schemeClr>
              </a:solidFill>
            </a:endParaRPr>
          </a:p>
          <a:p>
            <a:pPr algn="r" rtl="1">
              <a:buNone/>
              <a:defRPr/>
            </a:pPr>
            <a:r>
              <a:rPr lang="ar-EG" dirty="0">
                <a:solidFill>
                  <a:schemeClr val="accent5">
                    <a:lumMod val="50000"/>
                  </a:schemeClr>
                </a:solidFill>
              </a:rPr>
              <a:t>أولاً: تحديد وتقييم المخاطر المتعلقة بالغذاء والضارة بصحة</a:t>
            </a:r>
            <a:r>
              <a:rPr lang="en-US" dirty="0">
                <a:solidFill>
                  <a:schemeClr val="accent5">
                    <a:lumMod val="50000"/>
                  </a:schemeClr>
                </a:solidFill>
              </a:rPr>
              <a:t> </a:t>
            </a:r>
            <a:r>
              <a:rPr lang="ar-EG" dirty="0">
                <a:solidFill>
                  <a:schemeClr val="accent5">
                    <a:lumMod val="50000"/>
                  </a:schemeClr>
                </a:solidFill>
              </a:rPr>
              <a:t>المستهلك.</a:t>
            </a:r>
          </a:p>
          <a:p>
            <a:pPr algn="r" rtl="1">
              <a:buNone/>
              <a:defRPr/>
            </a:pPr>
            <a:r>
              <a:rPr lang="ar-EG" dirty="0">
                <a:solidFill>
                  <a:schemeClr val="accent5">
                    <a:lumMod val="50000"/>
                  </a:schemeClr>
                </a:solidFill>
              </a:rPr>
              <a:t>ثانياً: تحديد نقاط المراقبة الحرجة فى انتاج الغذاء التى يمكن أن تتحكم فى هذه المخاطر.</a:t>
            </a:r>
          </a:p>
          <a:p>
            <a:pPr algn="r" rtl="1">
              <a:buNone/>
              <a:defRPr/>
            </a:pPr>
            <a:r>
              <a:rPr lang="ar-EG" dirty="0">
                <a:solidFill>
                  <a:schemeClr val="accent5">
                    <a:lumMod val="50000"/>
                  </a:schemeClr>
                </a:solidFill>
              </a:rPr>
              <a:t>ثالثاً: وضع الأنظمة الكافية للمراقبة والتحكم فى هذه النقاط الحرجة</a:t>
            </a:r>
            <a:r>
              <a:rPr lang="ar-LB" dirty="0">
                <a:solidFill>
                  <a:schemeClr val="accent5">
                    <a:lumMod val="50000"/>
                  </a:schemeClr>
                </a:solidFill>
              </a:rPr>
              <a:t>.</a:t>
            </a:r>
          </a:p>
        </p:txBody>
      </p:sp>
      <p:sp>
        <p:nvSpPr>
          <p:cNvPr id="4" name="Rectangle 2"/>
          <p:cNvSpPr txBox="1">
            <a:spLocks noChangeArrowheads="1"/>
          </p:cNvSpPr>
          <p:nvPr/>
        </p:nvSpPr>
        <p:spPr bwMode="auto">
          <a:xfrm>
            <a:off x="4204952" y="546279"/>
            <a:ext cx="7620000" cy="838200"/>
          </a:xfrm>
          <a:prstGeom prst="rect">
            <a:avLst/>
          </a:prstGeom>
          <a:noFill/>
          <a:ln w="9525">
            <a:noFill/>
            <a:miter lim="800000"/>
            <a:headEnd/>
            <a:tailEnd/>
          </a:ln>
        </p:spPr>
        <p:txBody>
          <a:bodyPr anchor="ctr"/>
          <a:lstStyle/>
          <a:p>
            <a:pPr algn="ctr">
              <a:defRPr/>
            </a:pPr>
            <a:r>
              <a:rPr lang="ar-EG" sz="4000" b="1" kern="0" dirty="0">
                <a:solidFill>
                  <a:srgbClr val="C00000"/>
                </a:solidFill>
                <a:latin typeface="+mj-lt"/>
                <a:ea typeface="+mj-ea"/>
                <a:cs typeface="+mj-cs"/>
              </a:rPr>
              <a:t>ما هى المبادئ التى بن</a:t>
            </a:r>
            <a:r>
              <a:rPr lang="ar-LB" sz="4000" b="1" kern="0" dirty="0">
                <a:solidFill>
                  <a:srgbClr val="C00000"/>
                </a:solidFill>
                <a:latin typeface="+mj-lt"/>
                <a:ea typeface="+mj-ea"/>
                <a:cs typeface="+mj-cs"/>
              </a:rPr>
              <a:t>ي</a:t>
            </a:r>
            <a:r>
              <a:rPr lang="ar-EG" sz="4000" b="1" kern="0" dirty="0">
                <a:solidFill>
                  <a:srgbClr val="C00000"/>
                </a:solidFill>
                <a:latin typeface="+mj-lt"/>
                <a:ea typeface="+mj-ea"/>
                <a:cs typeface="+mj-cs"/>
              </a:rPr>
              <a:t> عليها نظام الهاسب ؟</a:t>
            </a:r>
            <a:endParaRPr lang="en-US" sz="4000" b="1" kern="0" dirty="0">
              <a:solidFill>
                <a:srgbClr val="C00000"/>
              </a:solidFill>
              <a:latin typeface="+mj-lt"/>
              <a:ea typeface="+mj-ea"/>
              <a:cs typeface="+mj-cs"/>
            </a:endParaRPr>
          </a:p>
        </p:txBody>
      </p:sp>
    </p:spTree>
    <p:extLst>
      <p:ext uri="{BB962C8B-B14F-4D97-AF65-F5344CB8AC3E}">
        <p14:creationId xmlns:p14="http://schemas.microsoft.com/office/powerpoint/2010/main" val="3538292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24" y="1468192"/>
            <a:ext cx="11285112" cy="5389808"/>
          </a:xfrm>
        </p:spPr>
        <p:txBody>
          <a:bodyPr>
            <a:noAutofit/>
          </a:bodyPr>
          <a:lstStyle/>
          <a:p>
            <a:pPr algn="r" rtl="1">
              <a:buNone/>
            </a:pPr>
            <a:r>
              <a:rPr lang="ar-LB" sz="2400" dirty="0">
                <a:solidFill>
                  <a:schemeClr val="accent5">
                    <a:lumMod val="50000"/>
                  </a:schemeClr>
                </a:solidFill>
                <a:latin typeface="Arial" pitchFamily="34" charset="0"/>
                <a:cs typeface="Arial" pitchFamily="34" charset="0"/>
              </a:rPr>
              <a:t>- يؤدي إلى جعل المنشأة معنية بالرقابة الغذائية (الرقابة الذاتية) وهذا أيضاً يقلل من عدد زيارات التفتيش وعدد المفتشين من الجهات الرقابية ويؤدي إلى جعل متداولي الغذاء أكثر تفهما لسلامة الغذاء وبالتالي ضمان فاعليتهم في إنتاج غذاء مأمون. </a:t>
            </a:r>
            <a:br>
              <a:rPr lang="ar-LB" sz="2400" dirty="0">
                <a:solidFill>
                  <a:schemeClr val="accent5">
                    <a:lumMod val="50000"/>
                  </a:schemeClr>
                </a:solidFill>
                <a:latin typeface="Arial" pitchFamily="34" charset="0"/>
                <a:cs typeface="Arial" pitchFamily="34" charset="0"/>
              </a:rPr>
            </a:br>
            <a:r>
              <a:rPr lang="ar-LB" sz="2400" dirty="0">
                <a:solidFill>
                  <a:schemeClr val="accent5">
                    <a:lumMod val="50000"/>
                  </a:schemeClr>
                </a:solidFill>
                <a:latin typeface="Arial" pitchFamily="34" charset="0"/>
                <a:cs typeface="Arial" pitchFamily="34" charset="0"/>
              </a:rPr>
              <a:t>- يسهل مهمة التفتيش بالنسبة للجهات الرقابية </a:t>
            </a:r>
            <a:br>
              <a:rPr lang="ar-LB" sz="2400" dirty="0">
                <a:solidFill>
                  <a:schemeClr val="accent5">
                    <a:lumMod val="50000"/>
                  </a:schemeClr>
                </a:solidFill>
                <a:latin typeface="Arial" pitchFamily="34" charset="0"/>
                <a:cs typeface="Arial" pitchFamily="34" charset="0"/>
              </a:rPr>
            </a:br>
            <a:r>
              <a:rPr lang="ar-LB" sz="2400" dirty="0">
                <a:solidFill>
                  <a:schemeClr val="accent5">
                    <a:lumMod val="50000"/>
                  </a:schemeClr>
                </a:solidFill>
                <a:latin typeface="Arial" pitchFamily="34" charset="0"/>
                <a:cs typeface="Arial" pitchFamily="34" charset="0"/>
              </a:rPr>
              <a:t>- توثيق كل ما يمس سلامة الغذاء بشكل مكتوب أو بأي طريقة يمكن الرجوع إليها عند الحاجة </a:t>
            </a:r>
            <a:br>
              <a:rPr lang="ar-LB" sz="2400" dirty="0">
                <a:solidFill>
                  <a:schemeClr val="accent5">
                    <a:lumMod val="50000"/>
                  </a:schemeClr>
                </a:solidFill>
                <a:latin typeface="Arial" pitchFamily="34" charset="0"/>
                <a:cs typeface="Arial" pitchFamily="34" charset="0"/>
              </a:rPr>
            </a:br>
            <a:r>
              <a:rPr lang="ar-LB" sz="2400" dirty="0">
                <a:solidFill>
                  <a:schemeClr val="accent5">
                    <a:lumMod val="50000"/>
                  </a:schemeClr>
                </a:solidFill>
                <a:latin typeface="Arial" pitchFamily="34" charset="0"/>
                <a:cs typeface="Arial" pitchFamily="34" charset="0"/>
              </a:rPr>
              <a:t>- اعتماده على متطلبات يجب أن تكون مكتوبة ومفصلة </a:t>
            </a:r>
            <a:br>
              <a:rPr lang="ar-LB" sz="2400" dirty="0">
                <a:solidFill>
                  <a:schemeClr val="accent5">
                    <a:lumMod val="50000"/>
                  </a:schemeClr>
                </a:solidFill>
                <a:latin typeface="Arial" pitchFamily="34" charset="0"/>
                <a:cs typeface="Arial" pitchFamily="34" charset="0"/>
              </a:rPr>
            </a:br>
            <a:r>
              <a:rPr lang="ar-LB" sz="2400" dirty="0">
                <a:solidFill>
                  <a:schemeClr val="accent5">
                    <a:lumMod val="50000"/>
                  </a:schemeClr>
                </a:solidFill>
                <a:latin typeface="Arial" pitchFamily="34" charset="0"/>
                <a:cs typeface="Arial" pitchFamily="34" charset="0"/>
              </a:rPr>
              <a:t>- يمكن تصنيف المنشآت بسهولة وفقا لمستواها الصحي </a:t>
            </a:r>
            <a:br>
              <a:rPr lang="ar-LB" sz="2400" dirty="0">
                <a:solidFill>
                  <a:schemeClr val="accent5">
                    <a:lumMod val="50000"/>
                  </a:schemeClr>
                </a:solidFill>
                <a:latin typeface="Arial" pitchFamily="34" charset="0"/>
                <a:cs typeface="Arial" pitchFamily="34" charset="0"/>
              </a:rPr>
            </a:br>
            <a:r>
              <a:rPr lang="ar-LB" sz="2400" dirty="0">
                <a:solidFill>
                  <a:schemeClr val="accent5">
                    <a:lumMod val="50000"/>
                  </a:schemeClr>
                </a:solidFill>
                <a:latin typeface="Arial" pitchFamily="34" charset="0"/>
                <a:cs typeface="Arial" pitchFamily="34" charset="0"/>
              </a:rPr>
              <a:t>- يقلل من فرص سحب المنتج من السوق حيث أنه نظام وقائي يعمل على الحد من الأخطار الممكنة المرتبطة بالغذاء</a:t>
            </a:r>
          </a:p>
          <a:p>
            <a:pPr algn="r" rtl="1">
              <a:buNone/>
            </a:pPr>
            <a:r>
              <a:rPr lang="ar-LB" sz="2400" dirty="0">
                <a:solidFill>
                  <a:schemeClr val="accent5">
                    <a:lumMod val="50000"/>
                  </a:schemeClr>
                </a:solidFill>
                <a:latin typeface="Arial" pitchFamily="34" charset="0"/>
                <a:cs typeface="Arial" pitchFamily="34" charset="0"/>
              </a:rPr>
              <a:t>- يزيد من ثقة المستهلك في المنتج</a:t>
            </a:r>
          </a:p>
          <a:p>
            <a:pPr algn="r" rtl="1">
              <a:buNone/>
            </a:pPr>
            <a:endParaRPr lang="ar-LB" sz="2400" dirty="0">
              <a:solidFill>
                <a:schemeClr val="accent5">
                  <a:lumMod val="50000"/>
                </a:schemeClr>
              </a:solidFill>
              <a:latin typeface="Arial" pitchFamily="34" charset="0"/>
              <a:cs typeface="Arial" pitchFamily="34" charset="0"/>
            </a:endParaRPr>
          </a:p>
        </p:txBody>
      </p:sp>
      <p:sp>
        <p:nvSpPr>
          <p:cNvPr id="4" name="Rectangle 2"/>
          <p:cNvSpPr txBox="1">
            <a:spLocks noChangeArrowheads="1"/>
          </p:cNvSpPr>
          <p:nvPr/>
        </p:nvSpPr>
        <p:spPr bwMode="auto">
          <a:xfrm>
            <a:off x="4305836" y="393038"/>
            <a:ext cx="7391400" cy="838200"/>
          </a:xfrm>
          <a:prstGeom prst="rect">
            <a:avLst/>
          </a:prstGeom>
          <a:noFill/>
          <a:ln w="9525">
            <a:noFill/>
            <a:miter lim="800000"/>
            <a:headEnd/>
            <a:tailEnd/>
          </a:ln>
        </p:spPr>
        <p:txBody>
          <a:bodyPr anchor="ctr"/>
          <a:lstStyle/>
          <a:p>
            <a:pPr algn="r">
              <a:defRPr/>
            </a:pPr>
            <a:r>
              <a:rPr lang="ar-LB" sz="4000" b="1" dirty="0">
                <a:solidFill>
                  <a:srgbClr val="C00000"/>
                </a:solidFill>
                <a:latin typeface="Arial" pitchFamily="34" charset="0"/>
              </a:rPr>
              <a:t>مزايا الهاسب</a:t>
            </a:r>
            <a:endParaRPr lang="en-US" sz="4000" b="1" kern="0" dirty="0">
              <a:solidFill>
                <a:srgbClr val="C00000"/>
              </a:solidFill>
              <a:latin typeface="+mj-lt"/>
              <a:ea typeface="+mj-ea"/>
              <a:cs typeface="+mj-cs"/>
            </a:endParaRPr>
          </a:p>
        </p:txBody>
      </p:sp>
      <p:pic>
        <p:nvPicPr>
          <p:cNvPr id="5" name="Picture 4" descr="pic1.jpg"/>
          <p:cNvPicPr>
            <a:picLocks noChangeAspect="1"/>
          </p:cNvPicPr>
          <p:nvPr/>
        </p:nvPicPr>
        <p:blipFill>
          <a:blip r:embed="rId2" cstate="print"/>
          <a:srcRect/>
          <a:stretch>
            <a:fillRect/>
          </a:stretch>
        </p:blipFill>
        <p:spPr bwMode="auto">
          <a:xfrm>
            <a:off x="2911441" y="4441066"/>
            <a:ext cx="2788790" cy="1840837"/>
          </a:xfrm>
          <a:prstGeom prst="rect">
            <a:avLst/>
          </a:prstGeom>
          <a:noFill/>
          <a:ln w="9525">
            <a:noFill/>
            <a:miter lim="800000"/>
            <a:headEnd/>
            <a:tailEnd/>
          </a:ln>
        </p:spPr>
      </p:pic>
    </p:spTree>
    <p:extLst>
      <p:ext uri="{BB962C8B-B14F-4D97-AF65-F5344CB8AC3E}">
        <p14:creationId xmlns:p14="http://schemas.microsoft.com/office/powerpoint/2010/main" val="382128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9448800" cy="1143000"/>
          </a:xfrm>
        </p:spPr>
        <p:txBody>
          <a:bodyPr>
            <a:normAutofit/>
          </a:bodyPr>
          <a:lstStyle/>
          <a:p>
            <a:pPr algn="ctr"/>
            <a:r>
              <a:rPr lang="en-US" dirty="0">
                <a:solidFill>
                  <a:srgbClr val="C00000"/>
                </a:solidFill>
              </a:rPr>
              <a:t>What are the principles of HACCP</a:t>
            </a:r>
            <a:br>
              <a:rPr lang="en-US" dirty="0">
                <a:solidFill>
                  <a:srgbClr val="C00000"/>
                </a:solidFill>
              </a:rPr>
            </a:br>
            <a:r>
              <a:rPr lang="en-US" dirty="0">
                <a:solidFill>
                  <a:srgbClr val="C00000"/>
                </a:solidFill>
              </a:rPr>
              <a:t>7 main principles</a:t>
            </a:r>
          </a:p>
        </p:txBody>
      </p:sp>
      <p:sp>
        <p:nvSpPr>
          <p:cNvPr id="3" name="Content Placeholder 2"/>
          <p:cNvSpPr>
            <a:spLocks noGrp="1"/>
          </p:cNvSpPr>
          <p:nvPr>
            <p:ph idx="1"/>
          </p:nvPr>
        </p:nvSpPr>
        <p:spPr>
          <a:xfrm>
            <a:off x="1981200" y="1607820"/>
            <a:ext cx="8183880" cy="4800600"/>
          </a:xfrm>
        </p:spPr>
        <p:txBody>
          <a:bodyPr>
            <a:normAutofit fontScale="92500" lnSpcReduction="10000"/>
          </a:bodyPr>
          <a:lstStyle/>
          <a:p>
            <a:pPr marL="514350" indent="-514350">
              <a:buAutoNum type="arabicPeriod"/>
            </a:pPr>
            <a:r>
              <a:rPr lang="en-US" sz="2400" u="sng" dirty="0">
                <a:solidFill>
                  <a:srgbClr val="C00000"/>
                </a:solidFill>
              </a:rPr>
              <a:t>Hazard Analysis</a:t>
            </a:r>
            <a:r>
              <a:rPr lang="en-US" sz="2400" dirty="0">
                <a:solidFill>
                  <a:srgbClr val="C00000"/>
                </a:solidFill>
              </a:rPr>
              <a:t>: </a:t>
            </a:r>
            <a:r>
              <a:rPr lang="en-US" sz="2400" dirty="0">
                <a:solidFill>
                  <a:schemeClr val="accent5">
                    <a:lumMod val="50000"/>
                  </a:schemeClr>
                </a:solidFill>
              </a:rPr>
              <a:t>Analyze processes to determine hazards significant to Food Safety.</a:t>
            </a:r>
          </a:p>
          <a:p>
            <a:pPr marL="514350" indent="-514350">
              <a:buAutoNum type="arabicPeriod"/>
            </a:pPr>
            <a:r>
              <a:rPr lang="en-US" sz="2400" u="sng" dirty="0">
                <a:solidFill>
                  <a:srgbClr val="C00000"/>
                </a:solidFill>
              </a:rPr>
              <a:t>Determine CCPs</a:t>
            </a:r>
            <a:r>
              <a:rPr lang="en-US" sz="2400" dirty="0">
                <a:solidFill>
                  <a:srgbClr val="C00000"/>
                </a:solidFill>
              </a:rPr>
              <a:t>: </a:t>
            </a:r>
            <a:r>
              <a:rPr lang="en-US" sz="2400" dirty="0">
                <a:solidFill>
                  <a:schemeClr val="accent5">
                    <a:lumMod val="50000"/>
                  </a:schemeClr>
                </a:solidFill>
              </a:rPr>
              <a:t>Examine each process step and determine points where control can be applied to prevent or eliminate  a food safety hazard and reduce it to acceptable level.</a:t>
            </a:r>
          </a:p>
          <a:p>
            <a:pPr marL="514350" indent="-514350">
              <a:buAutoNum type="arabicPeriod"/>
            </a:pPr>
            <a:r>
              <a:rPr lang="en-US" sz="2400" u="sng" dirty="0">
                <a:solidFill>
                  <a:srgbClr val="C00000"/>
                </a:solidFill>
              </a:rPr>
              <a:t>Critical Limits</a:t>
            </a:r>
            <a:r>
              <a:rPr lang="en-US" sz="2400" dirty="0">
                <a:solidFill>
                  <a:srgbClr val="C00000"/>
                </a:solidFill>
              </a:rPr>
              <a:t>: </a:t>
            </a:r>
            <a:r>
              <a:rPr lang="en-US" sz="2400" dirty="0">
                <a:solidFill>
                  <a:schemeClr val="accent5">
                    <a:lumMod val="50000"/>
                  </a:schemeClr>
                </a:solidFill>
              </a:rPr>
              <a:t>determine the limits of acceptability for each CCP</a:t>
            </a:r>
          </a:p>
          <a:p>
            <a:pPr marL="514350" indent="-514350">
              <a:buAutoNum type="arabicPeriod"/>
            </a:pPr>
            <a:r>
              <a:rPr lang="en-US" sz="2400" u="sng" dirty="0">
                <a:solidFill>
                  <a:srgbClr val="C00000"/>
                </a:solidFill>
              </a:rPr>
              <a:t>Monitor the CCPs</a:t>
            </a:r>
            <a:r>
              <a:rPr lang="en-US" sz="2400" dirty="0">
                <a:solidFill>
                  <a:srgbClr val="C00000"/>
                </a:solidFill>
              </a:rPr>
              <a:t>: </a:t>
            </a:r>
            <a:r>
              <a:rPr lang="en-US" sz="2400" dirty="0">
                <a:solidFill>
                  <a:schemeClr val="accent5">
                    <a:lumMod val="50000"/>
                  </a:schemeClr>
                </a:solidFill>
              </a:rPr>
              <a:t>Establish a system to control and monitor the control of the CCP.</a:t>
            </a:r>
          </a:p>
          <a:p>
            <a:pPr marL="514350" indent="-514350">
              <a:buAutoNum type="arabicPeriod"/>
            </a:pPr>
            <a:r>
              <a:rPr lang="en-US" sz="2400" u="sng" dirty="0">
                <a:solidFill>
                  <a:srgbClr val="C00000"/>
                </a:solidFill>
              </a:rPr>
              <a:t>Corrective Action: </a:t>
            </a:r>
            <a:r>
              <a:rPr lang="en-US" sz="2400" dirty="0">
                <a:solidFill>
                  <a:schemeClr val="accent5">
                    <a:lumMod val="50000"/>
                  </a:schemeClr>
                </a:solidFill>
              </a:rPr>
              <a:t>Establish a corrective action when a deviation of the CCP is recorded.</a:t>
            </a:r>
          </a:p>
          <a:p>
            <a:pPr marL="514350" indent="-514350">
              <a:buAutoNum type="arabicPeriod"/>
            </a:pPr>
            <a:r>
              <a:rPr lang="en-US" sz="2400" u="sng" dirty="0">
                <a:solidFill>
                  <a:srgbClr val="C00000"/>
                </a:solidFill>
              </a:rPr>
              <a:t>Verification:</a:t>
            </a:r>
            <a:r>
              <a:rPr lang="en-US" sz="2400" u="sng" dirty="0">
                <a:solidFill>
                  <a:schemeClr val="accent5">
                    <a:lumMod val="50000"/>
                  </a:schemeClr>
                </a:solidFill>
              </a:rPr>
              <a:t> </a:t>
            </a:r>
            <a:r>
              <a:rPr lang="en-US" sz="2400" dirty="0">
                <a:solidFill>
                  <a:schemeClr val="accent5">
                    <a:lumMod val="50000"/>
                  </a:schemeClr>
                </a:solidFill>
              </a:rPr>
              <a:t>Establish procedures to verify that the system is working effectively.</a:t>
            </a:r>
          </a:p>
          <a:p>
            <a:pPr marL="514350" indent="-514350">
              <a:buAutoNum type="arabicPeriod"/>
            </a:pPr>
            <a:r>
              <a:rPr lang="en-US" sz="2400" u="sng" dirty="0">
                <a:solidFill>
                  <a:srgbClr val="C00000"/>
                </a:solidFill>
              </a:rPr>
              <a:t>Recording:</a:t>
            </a:r>
            <a:r>
              <a:rPr lang="en-US" sz="2400" u="sng" dirty="0">
                <a:solidFill>
                  <a:schemeClr val="accent5">
                    <a:lumMod val="50000"/>
                  </a:schemeClr>
                </a:solidFill>
              </a:rPr>
              <a:t> </a:t>
            </a:r>
            <a:r>
              <a:rPr lang="en-US" sz="2400" dirty="0">
                <a:solidFill>
                  <a:schemeClr val="accent5">
                    <a:lumMod val="50000"/>
                  </a:schemeClr>
                </a:solidFill>
              </a:rPr>
              <a:t>document and record all procedures, monitoring, verification and corrective action.</a:t>
            </a:r>
          </a:p>
          <a:p>
            <a:pPr marL="514350" indent="-514350">
              <a:buAutoNum type="arabicPeriod"/>
            </a:pPr>
            <a:endParaRPr lang="en-US" sz="2400" u="sng" dirty="0">
              <a:solidFill>
                <a:srgbClr val="FF0000"/>
              </a:solidFill>
            </a:endParaRPr>
          </a:p>
          <a:p>
            <a:endParaRPr lang="en-US" sz="2400" dirty="0"/>
          </a:p>
        </p:txBody>
      </p:sp>
      <p:sp>
        <p:nvSpPr>
          <p:cNvPr id="4" name="Rounded Rectangle 3"/>
          <p:cNvSpPr/>
          <p:nvPr/>
        </p:nvSpPr>
        <p:spPr>
          <a:xfrm>
            <a:off x="4114800" y="998220"/>
            <a:ext cx="4267200" cy="609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96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273640" y="990600"/>
            <a:ext cx="7391400" cy="685800"/>
          </a:xfrm>
        </p:spPr>
        <p:txBody>
          <a:bodyPr/>
          <a:lstStyle/>
          <a:p>
            <a:pPr algn="r"/>
            <a:r>
              <a:rPr lang="ar-LB" sz="2400" b="1" dirty="0">
                <a:solidFill>
                  <a:schemeClr val="accent5">
                    <a:lumMod val="50000"/>
                  </a:schemeClr>
                </a:solidFill>
              </a:rPr>
              <a:t>وضع خطة الهاسب</a:t>
            </a:r>
            <a:endParaRPr lang="en-US" sz="2400" b="1" dirty="0">
              <a:solidFill>
                <a:schemeClr val="accent5">
                  <a:lumMod val="50000"/>
                </a:schemeClr>
              </a:solidFill>
            </a:endParaRPr>
          </a:p>
        </p:txBody>
      </p:sp>
      <p:sp>
        <p:nvSpPr>
          <p:cNvPr id="6147" name="Rectangle 3"/>
          <p:cNvSpPr>
            <a:spLocks noGrp="1" noChangeArrowheads="1"/>
          </p:cNvSpPr>
          <p:nvPr>
            <p:ph idx="1"/>
          </p:nvPr>
        </p:nvSpPr>
        <p:spPr>
          <a:xfrm>
            <a:off x="363894" y="1561564"/>
            <a:ext cx="11301146" cy="2945122"/>
          </a:xfrm>
        </p:spPr>
        <p:txBody>
          <a:bodyPr>
            <a:normAutofit/>
          </a:bodyPr>
          <a:lstStyle/>
          <a:p>
            <a:pPr algn="r" rtl="1">
              <a:lnSpc>
                <a:spcPct val="80000"/>
              </a:lnSpc>
              <a:buNone/>
            </a:pPr>
            <a:r>
              <a:rPr lang="ar-LB" sz="2400" dirty="0">
                <a:solidFill>
                  <a:schemeClr val="accent5">
                    <a:lumMod val="50000"/>
                  </a:schemeClr>
                </a:solidFill>
              </a:rPr>
              <a:t>هناك مهام مطلوبة لوضع خطة نظام تحليل المخاطر وتكون مصممة لضمان تطبيق المبادئ السبعة بشكل صحيح. </a:t>
            </a:r>
            <a:br>
              <a:rPr lang="ar-LB" sz="2400" dirty="0">
                <a:solidFill>
                  <a:schemeClr val="accent5">
                    <a:lumMod val="50000"/>
                  </a:schemeClr>
                </a:solidFill>
              </a:rPr>
            </a:br>
            <a:br>
              <a:rPr lang="ar-LB" sz="2400" dirty="0">
                <a:solidFill>
                  <a:schemeClr val="accent5">
                    <a:lumMod val="50000"/>
                  </a:schemeClr>
                </a:solidFill>
              </a:rPr>
            </a:br>
            <a:r>
              <a:rPr lang="ar-LB" sz="2400" dirty="0">
                <a:solidFill>
                  <a:schemeClr val="accent5">
                    <a:lumMod val="50000"/>
                  </a:schemeClr>
                </a:solidFill>
              </a:rPr>
              <a:t>إجراء تحليل المخاطر يتطلب خمس مهام: </a:t>
            </a:r>
          </a:p>
          <a:p>
            <a:pPr algn="r" rtl="1">
              <a:lnSpc>
                <a:spcPct val="80000"/>
              </a:lnSpc>
              <a:buNone/>
            </a:pPr>
            <a:br>
              <a:rPr lang="ar-LB" sz="2400" dirty="0">
                <a:solidFill>
                  <a:schemeClr val="accent5">
                    <a:lumMod val="50000"/>
                  </a:schemeClr>
                </a:solidFill>
              </a:rPr>
            </a:br>
            <a:r>
              <a:rPr lang="ar-LB" sz="2400" dirty="0">
                <a:solidFill>
                  <a:schemeClr val="accent5">
                    <a:lumMod val="50000"/>
                  </a:schemeClr>
                </a:solidFill>
              </a:rPr>
              <a:t>المهمة 1- تشكيل فريق الهاسب </a:t>
            </a:r>
            <a:br>
              <a:rPr lang="ar-LB" sz="2400" dirty="0">
                <a:solidFill>
                  <a:schemeClr val="accent5">
                    <a:lumMod val="50000"/>
                  </a:schemeClr>
                </a:solidFill>
              </a:rPr>
            </a:br>
            <a:r>
              <a:rPr lang="ar-LB" sz="2400" dirty="0">
                <a:solidFill>
                  <a:schemeClr val="accent5">
                    <a:lumMod val="50000"/>
                  </a:schemeClr>
                </a:solidFill>
              </a:rPr>
              <a:t>المهمة 2 - وصف المنتج </a:t>
            </a:r>
            <a:br>
              <a:rPr lang="ar-LB" sz="2400" dirty="0">
                <a:solidFill>
                  <a:schemeClr val="accent5">
                    <a:lumMod val="50000"/>
                  </a:schemeClr>
                </a:solidFill>
              </a:rPr>
            </a:br>
            <a:r>
              <a:rPr lang="ar-LB" sz="2400" dirty="0">
                <a:solidFill>
                  <a:schemeClr val="accent5">
                    <a:lumMod val="50000"/>
                  </a:schemeClr>
                </a:solidFill>
              </a:rPr>
              <a:t>المهمة 3 - تحديد الاستخدام المقصود للمنتج </a:t>
            </a:r>
            <a:br>
              <a:rPr lang="ar-LB" sz="2400" dirty="0">
                <a:solidFill>
                  <a:schemeClr val="accent5">
                    <a:lumMod val="50000"/>
                  </a:schemeClr>
                </a:solidFill>
              </a:rPr>
            </a:br>
            <a:r>
              <a:rPr lang="ar-LB" sz="2400" dirty="0">
                <a:solidFill>
                  <a:schemeClr val="accent5">
                    <a:lumMod val="50000"/>
                  </a:schemeClr>
                </a:solidFill>
              </a:rPr>
              <a:t>المهمة 4 - وضع خريطة التدفق </a:t>
            </a:r>
            <a:br>
              <a:rPr lang="ar-LB" sz="2400" dirty="0">
                <a:solidFill>
                  <a:schemeClr val="accent5">
                    <a:lumMod val="50000"/>
                  </a:schemeClr>
                </a:solidFill>
              </a:rPr>
            </a:br>
            <a:r>
              <a:rPr lang="ar-LB" sz="2400" dirty="0">
                <a:solidFill>
                  <a:schemeClr val="accent5">
                    <a:lumMod val="50000"/>
                  </a:schemeClr>
                </a:solidFill>
              </a:rPr>
              <a:t>المهمة 5 - تأكيد خريطة التدفق في الموقع </a:t>
            </a:r>
            <a:r>
              <a:rPr lang="ar-LB" sz="2000" dirty="0">
                <a:solidFill>
                  <a:schemeClr val="accent5">
                    <a:lumMod val="50000"/>
                  </a:schemeClr>
                </a:solidFill>
              </a:rPr>
              <a:t> </a:t>
            </a:r>
          </a:p>
          <a:p>
            <a:pPr algn="r" rtl="1" eaLnBrk="1" hangingPunct="1">
              <a:lnSpc>
                <a:spcPct val="80000"/>
              </a:lnSpc>
            </a:pPr>
            <a:endParaRPr lang="ar-LB" sz="2000" dirty="0">
              <a:solidFill>
                <a:schemeClr val="accent5">
                  <a:lumMod val="50000"/>
                </a:schemeClr>
              </a:solidFill>
            </a:endParaRPr>
          </a:p>
          <a:p>
            <a:pPr algn="r" rtl="1" eaLnBrk="1" hangingPunct="1">
              <a:lnSpc>
                <a:spcPct val="80000"/>
              </a:lnSpc>
              <a:buNone/>
            </a:pPr>
            <a:endParaRPr lang="en-US" dirty="0">
              <a:solidFill>
                <a:schemeClr val="accent5">
                  <a:lumMod val="50000"/>
                </a:schemeClr>
              </a:solidFill>
            </a:endParaRPr>
          </a:p>
        </p:txBody>
      </p:sp>
      <p:sp>
        <p:nvSpPr>
          <p:cNvPr id="5" name="Rectangle 2"/>
          <p:cNvSpPr txBox="1">
            <a:spLocks noChangeArrowheads="1"/>
          </p:cNvSpPr>
          <p:nvPr/>
        </p:nvSpPr>
        <p:spPr bwMode="auto">
          <a:xfrm>
            <a:off x="4413161" y="152400"/>
            <a:ext cx="7391400" cy="838200"/>
          </a:xfrm>
          <a:prstGeom prst="rect">
            <a:avLst/>
          </a:prstGeom>
          <a:noFill/>
          <a:ln w="9525">
            <a:noFill/>
            <a:miter lim="800000"/>
            <a:headEnd/>
            <a:tailEnd/>
          </a:ln>
        </p:spPr>
        <p:txBody>
          <a:bodyPr anchor="ctr"/>
          <a:lstStyle/>
          <a:p>
            <a:pPr algn="r">
              <a:defRPr/>
            </a:pPr>
            <a:r>
              <a:rPr lang="ar-LB" sz="4000" b="1" kern="0" dirty="0">
                <a:solidFill>
                  <a:srgbClr val="C00000"/>
                </a:solidFill>
                <a:latin typeface="+mj-lt"/>
                <a:ea typeface="+mj-ea"/>
                <a:cs typeface="+mj-cs"/>
              </a:rPr>
              <a:t> الخطوات الأولية</a:t>
            </a:r>
            <a:endParaRPr lang="en-US" sz="4000" b="1" kern="0" dirty="0">
              <a:solidFill>
                <a:srgbClr val="C00000"/>
              </a:solidFill>
              <a:latin typeface="+mj-lt"/>
              <a:ea typeface="+mj-ea"/>
              <a:cs typeface="+mj-cs"/>
            </a:endParaRPr>
          </a:p>
        </p:txBody>
      </p:sp>
      <p:sp>
        <p:nvSpPr>
          <p:cNvPr id="2" name="TextBox 1">
            <a:extLst>
              <a:ext uri="{FF2B5EF4-FFF2-40B4-BE49-F238E27FC236}">
                <a16:creationId xmlns:a16="http://schemas.microsoft.com/office/drawing/2014/main" id="{C19C6C5C-2CF5-5B57-0277-F967F1A426BB}"/>
              </a:ext>
            </a:extLst>
          </p:cNvPr>
          <p:cNvSpPr txBox="1"/>
          <p:nvPr/>
        </p:nvSpPr>
        <p:spPr>
          <a:xfrm>
            <a:off x="363895" y="3293706"/>
            <a:ext cx="5495730" cy="2588529"/>
          </a:xfrm>
          <a:prstGeom prst="rect">
            <a:avLst/>
          </a:prstGeom>
          <a:noFill/>
        </p:spPr>
        <p:txBody>
          <a:bodyPr wrap="square" rtlCol="0">
            <a:spAutoFit/>
          </a:bodyPr>
          <a:lstStyle/>
          <a:p>
            <a:pPr algn="l" eaLnBrk="1" hangingPunct="1">
              <a:lnSpc>
                <a:spcPct val="150000"/>
              </a:lnSpc>
              <a:buNone/>
            </a:pPr>
            <a:endParaRPr lang="en-US" sz="2000" dirty="0">
              <a:solidFill>
                <a:schemeClr val="accent5">
                  <a:lumMod val="50000"/>
                </a:schemeClr>
              </a:solidFill>
            </a:endParaRPr>
          </a:p>
          <a:p>
            <a:pPr lvl="2" algn="l" eaLnBrk="1" hangingPunct="1">
              <a:lnSpc>
                <a:spcPct val="150000"/>
              </a:lnSpc>
            </a:pPr>
            <a:r>
              <a:rPr lang="en-US" b="1" dirty="0">
                <a:solidFill>
                  <a:schemeClr val="accent5">
                    <a:lumMod val="50000"/>
                  </a:schemeClr>
                </a:solidFill>
              </a:rPr>
              <a:t>Task 1 - Establish a HACCP team</a:t>
            </a:r>
            <a:r>
              <a:rPr lang="en-US" dirty="0">
                <a:solidFill>
                  <a:schemeClr val="accent5">
                    <a:lumMod val="50000"/>
                  </a:schemeClr>
                </a:solidFill>
              </a:rPr>
              <a:t> </a:t>
            </a:r>
          </a:p>
          <a:p>
            <a:pPr lvl="2" algn="l" eaLnBrk="1" hangingPunct="1">
              <a:lnSpc>
                <a:spcPct val="150000"/>
              </a:lnSpc>
            </a:pPr>
            <a:r>
              <a:rPr lang="en-US" b="1" dirty="0">
                <a:solidFill>
                  <a:schemeClr val="accent5">
                    <a:lumMod val="50000"/>
                  </a:schemeClr>
                </a:solidFill>
              </a:rPr>
              <a:t>Task 2 - Describe the product</a:t>
            </a:r>
            <a:r>
              <a:rPr lang="en-US" dirty="0">
                <a:solidFill>
                  <a:schemeClr val="accent5">
                    <a:lumMod val="50000"/>
                  </a:schemeClr>
                </a:solidFill>
              </a:rPr>
              <a:t> </a:t>
            </a:r>
          </a:p>
          <a:p>
            <a:pPr lvl="2" algn="l" eaLnBrk="1" hangingPunct="1">
              <a:lnSpc>
                <a:spcPct val="150000"/>
              </a:lnSpc>
            </a:pPr>
            <a:r>
              <a:rPr lang="en-US" b="1" dirty="0">
                <a:solidFill>
                  <a:schemeClr val="accent5">
                    <a:lumMod val="50000"/>
                  </a:schemeClr>
                </a:solidFill>
              </a:rPr>
              <a:t>Task 3 - Identify the product's intended use</a:t>
            </a:r>
            <a:r>
              <a:rPr lang="en-US" dirty="0">
                <a:solidFill>
                  <a:schemeClr val="accent5">
                    <a:lumMod val="50000"/>
                  </a:schemeClr>
                </a:solidFill>
              </a:rPr>
              <a:t> </a:t>
            </a:r>
          </a:p>
          <a:p>
            <a:pPr lvl="2" algn="l" eaLnBrk="1" hangingPunct="1">
              <a:lnSpc>
                <a:spcPct val="150000"/>
              </a:lnSpc>
            </a:pPr>
            <a:r>
              <a:rPr lang="en-US" b="1" dirty="0">
                <a:solidFill>
                  <a:schemeClr val="accent5">
                    <a:lumMod val="50000"/>
                  </a:schemeClr>
                </a:solidFill>
              </a:rPr>
              <a:t>Task 4 - Draw up the commodity flow diagram</a:t>
            </a:r>
            <a:r>
              <a:rPr lang="en-US" dirty="0">
                <a:solidFill>
                  <a:schemeClr val="accent5">
                    <a:lumMod val="50000"/>
                  </a:schemeClr>
                </a:solidFill>
              </a:rPr>
              <a:t> </a:t>
            </a:r>
          </a:p>
          <a:p>
            <a:pPr lvl="2" algn="l" eaLnBrk="1" hangingPunct="1">
              <a:lnSpc>
                <a:spcPct val="150000"/>
              </a:lnSpc>
            </a:pPr>
            <a:r>
              <a:rPr lang="en-US" b="1" dirty="0">
                <a:solidFill>
                  <a:schemeClr val="accent5">
                    <a:lumMod val="50000"/>
                  </a:schemeClr>
                </a:solidFill>
              </a:rPr>
              <a:t>Task 5 - On site confirmation of flow diagram</a:t>
            </a:r>
            <a:r>
              <a:rPr lang="en-US" dirty="0">
                <a:solidFill>
                  <a:schemeClr val="accent5">
                    <a:lumMod val="50000"/>
                  </a:schemeClr>
                </a:solidFill>
              </a:rPr>
              <a:t> </a:t>
            </a:r>
            <a:endParaRPr lang="en-US" dirty="0"/>
          </a:p>
        </p:txBody>
      </p:sp>
    </p:spTree>
    <p:extLst>
      <p:ext uri="{BB962C8B-B14F-4D97-AF65-F5344CB8AC3E}">
        <p14:creationId xmlns:p14="http://schemas.microsoft.com/office/powerpoint/2010/main" val="13099569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11967" y="1223707"/>
            <a:ext cx="11675422" cy="4876800"/>
          </a:xfrm>
        </p:spPr>
        <p:txBody>
          <a:bodyPr>
            <a:normAutofit/>
          </a:bodyPr>
          <a:lstStyle/>
          <a:p>
            <a:pPr lvl="0" algn="r" rtl="1">
              <a:lnSpc>
                <a:spcPct val="80000"/>
              </a:lnSpc>
              <a:buNone/>
            </a:pPr>
            <a:r>
              <a:rPr lang="ar-LB" sz="2400" b="1" dirty="0">
                <a:solidFill>
                  <a:schemeClr val="accent1">
                    <a:lumMod val="50000"/>
                  </a:schemeClr>
                </a:solidFill>
                <a:latin typeface="Arial" pitchFamily="34" charset="0"/>
                <a:cs typeface="Arial" pitchFamily="34" charset="0"/>
              </a:rPr>
              <a:t>المهمة 1- تشكيل فريق الهاسب</a:t>
            </a:r>
          </a:p>
          <a:p>
            <a:pPr algn="r" rtl="1">
              <a:lnSpc>
                <a:spcPct val="80000"/>
              </a:lnSpc>
              <a:buNone/>
            </a:pPr>
            <a:r>
              <a:rPr lang="ar-LB" sz="2400" dirty="0">
                <a:solidFill>
                  <a:schemeClr val="accent1">
                    <a:lumMod val="50000"/>
                  </a:schemeClr>
                </a:solidFill>
                <a:latin typeface="Arial" pitchFamily="34" charset="0"/>
                <a:cs typeface="Arial" pitchFamily="34" charset="0"/>
              </a:rPr>
              <a:t>لفهم كامل للنظام ولتحديد جميع المخاطر المحتملة ونقاط التحكم الحرجة، من المهم أن يتم إجراء نظام تحليل المخاطر من قبل فريق متعدد التخصصات ومن مختلف الأقسام.</a:t>
            </a:r>
            <a:endParaRPr lang="ar-LB" sz="2400" b="1" dirty="0">
              <a:solidFill>
                <a:schemeClr val="accent1">
                  <a:lumMod val="50000"/>
                </a:schemeClr>
              </a:solidFill>
              <a:latin typeface="Arial" pitchFamily="34" charset="0"/>
              <a:cs typeface="Arial" pitchFamily="34" charset="0"/>
            </a:endParaRPr>
          </a:p>
          <a:p>
            <a:pPr algn="r" rtl="1">
              <a:lnSpc>
                <a:spcPct val="80000"/>
              </a:lnSpc>
              <a:buNone/>
            </a:pPr>
            <a:endParaRPr lang="ar-LB" sz="2000" b="1" dirty="0">
              <a:solidFill>
                <a:schemeClr val="accent1">
                  <a:lumMod val="50000"/>
                </a:schemeClr>
              </a:solidFill>
              <a:latin typeface="Arial" pitchFamily="34" charset="0"/>
              <a:cs typeface="Arial" pitchFamily="34" charset="0"/>
            </a:endParaRPr>
          </a:p>
          <a:p>
            <a:pPr algn="r" rtl="1">
              <a:lnSpc>
                <a:spcPct val="80000"/>
              </a:lnSpc>
              <a:buNone/>
            </a:pPr>
            <a:endParaRPr lang="ar-LB" sz="2000" b="1" dirty="0">
              <a:solidFill>
                <a:schemeClr val="accent1">
                  <a:lumMod val="50000"/>
                </a:schemeClr>
              </a:solidFill>
              <a:latin typeface="Arial" pitchFamily="34" charset="0"/>
              <a:cs typeface="Arial" pitchFamily="34" charset="0"/>
            </a:endParaRPr>
          </a:p>
          <a:p>
            <a:pPr algn="r" rtl="1">
              <a:lnSpc>
                <a:spcPct val="80000"/>
              </a:lnSpc>
              <a:buNone/>
            </a:pPr>
            <a:r>
              <a:rPr lang="ar-LB" sz="2400" b="1" dirty="0">
                <a:solidFill>
                  <a:schemeClr val="accent1">
                    <a:lumMod val="50000"/>
                  </a:schemeClr>
                </a:solidFill>
                <a:latin typeface="Arial" pitchFamily="34" charset="0"/>
                <a:cs typeface="Arial" pitchFamily="34" charset="0"/>
              </a:rPr>
              <a:t>المهمة 2 - وصف المنتج </a:t>
            </a:r>
          </a:p>
          <a:p>
            <a:pPr algn="r" rtl="1">
              <a:lnSpc>
                <a:spcPct val="80000"/>
              </a:lnSpc>
              <a:buNone/>
            </a:pPr>
            <a:r>
              <a:rPr lang="en-US" sz="2000" b="1" dirty="0">
                <a:solidFill>
                  <a:schemeClr val="accent1">
                    <a:lumMod val="50000"/>
                  </a:schemeClr>
                </a:solidFill>
                <a:latin typeface="Arial" pitchFamily="34" charset="0"/>
                <a:cs typeface="Arial" pitchFamily="34" charset="0"/>
              </a:rPr>
              <a:t>	</a:t>
            </a:r>
            <a:r>
              <a:rPr lang="ar-LB" sz="2000" b="1" dirty="0">
                <a:solidFill>
                  <a:schemeClr val="accent1">
                    <a:lumMod val="50000"/>
                  </a:schemeClr>
                </a:solidFill>
                <a:latin typeface="Arial" pitchFamily="34" charset="0"/>
                <a:cs typeface="Arial" pitchFamily="34" charset="0"/>
              </a:rPr>
              <a:t>وصف كامل للمنتج المصنع</a:t>
            </a:r>
          </a:p>
          <a:p>
            <a:pPr algn="r" rtl="1">
              <a:lnSpc>
                <a:spcPct val="80000"/>
              </a:lnSpc>
              <a:buNone/>
            </a:pPr>
            <a:r>
              <a:rPr lang="ar-LB" sz="2400" dirty="0">
                <a:solidFill>
                  <a:schemeClr val="accent1">
                    <a:lumMod val="50000"/>
                  </a:schemeClr>
                </a:solidFill>
                <a:latin typeface="Arial" pitchFamily="34" charset="0"/>
                <a:cs typeface="Arial" pitchFamily="34" charset="0"/>
              </a:rPr>
              <a:t>- المعلومات المتعلقة بالسلامة، على سبيل المثال تحديد السلمونيلا، المستوى المستهدف، التكوين </a:t>
            </a:r>
            <a:br>
              <a:rPr lang="ar-LB" sz="2400" dirty="0">
                <a:solidFill>
                  <a:schemeClr val="accent1">
                    <a:lumMod val="50000"/>
                  </a:schemeClr>
                </a:solidFill>
                <a:latin typeface="Arial" pitchFamily="34" charset="0"/>
                <a:cs typeface="Arial" pitchFamily="34" charset="0"/>
              </a:rPr>
            </a:br>
            <a:r>
              <a:rPr lang="ar-LB" sz="2400" dirty="0">
                <a:solidFill>
                  <a:schemeClr val="accent1">
                    <a:lumMod val="50000"/>
                  </a:schemeClr>
                </a:solidFill>
                <a:latin typeface="Arial" pitchFamily="34" charset="0"/>
                <a:cs typeface="Arial" pitchFamily="34" charset="0"/>
              </a:rPr>
              <a:t>- الخصائص الفيزيائية / الكيميائية للمواد الأولية والمنتج النهائي </a:t>
            </a:r>
            <a:br>
              <a:rPr lang="ar-LB" sz="2400" dirty="0">
                <a:solidFill>
                  <a:schemeClr val="accent1">
                    <a:lumMod val="50000"/>
                  </a:schemeClr>
                </a:solidFill>
                <a:latin typeface="Arial" pitchFamily="34" charset="0"/>
                <a:cs typeface="Arial" pitchFamily="34" charset="0"/>
              </a:rPr>
            </a:br>
            <a:r>
              <a:rPr lang="ar-LB" sz="2400" dirty="0">
                <a:solidFill>
                  <a:schemeClr val="accent1">
                    <a:lumMod val="50000"/>
                  </a:schemeClr>
                </a:solidFill>
                <a:latin typeface="Arial" pitchFamily="34" charset="0"/>
                <a:cs typeface="Arial" pitchFamily="34" charset="0"/>
              </a:rPr>
              <a:t>- كمية المياه المتاحة لنمو الجراثيم </a:t>
            </a:r>
            <a:br>
              <a:rPr lang="en-US" sz="2400" dirty="0">
                <a:solidFill>
                  <a:schemeClr val="accent1">
                    <a:lumMod val="50000"/>
                  </a:schemeClr>
                </a:solidFill>
                <a:latin typeface="Arial" pitchFamily="34" charset="0"/>
                <a:cs typeface="Arial" pitchFamily="34" charset="0"/>
              </a:rPr>
            </a:br>
            <a:r>
              <a:rPr lang="ar-LB" sz="2400" dirty="0">
                <a:solidFill>
                  <a:schemeClr val="accent1">
                    <a:lumMod val="50000"/>
                  </a:schemeClr>
                </a:solidFill>
                <a:latin typeface="Arial" pitchFamily="34" charset="0"/>
                <a:cs typeface="Arial" pitchFamily="34" charset="0"/>
              </a:rPr>
              <a:t>- درجة الحموضة</a:t>
            </a:r>
            <a:br>
              <a:rPr lang="ar-LB" sz="2400" dirty="0">
                <a:solidFill>
                  <a:schemeClr val="accent1">
                    <a:lumMod val="50000"/>
                  </a:schemeClr>
                </a:solidFill>
                <a:latin typeface="Arial" pitchFamily="34" charset="0"/>
                <a:cs typeface="Arial" pitchFamily="34" charset="0"/>
              </a:rPr>
            </a:br>
            <a:r>
              <a:rPr lang="ar-LB" sz="2400" dirty="0">
                <a:solidFill>
                  <a:schemeClr val="accent1">
                    <a:lumMod val="50000"/>
                  </a:schemeClr>
                </a:solidFill>
                <a:latin typeface="Arial" pitchFamily="34" charset="0"/>
                <a:cs typeface="Arial" pitchFamily="34" charset="0"/>
              </a:rPr>
              <a:t>- معلومات حول وتخزين ونقل المنتج </a:t>
            </a:r>
            <a:br>
              <a:rPr lang="ar-LB" sz="2400" dirty="0">
                <a:solidFill>
                  <a:schemeClr val="accent1">
                    <a:lumMod val="50000"/>
                  </a:schemeClr>
                </a:solidFill>
                <a:latin typeface="Arial" pitchFamily="34" charset="0"/>
                <a:cs typeface="Arial" pitchFamily="34" charset="0"/>
              </a:rPr>
            </a:br>
            <a:r>
              <a:rPr lang="ar-LB" sz="2400" dirty="0">
                <a:solidFill>
                  <a:schemeClr val="accent1">
                    <a:lumMod val="50000"/>
                  </a:schemeClr>
                </a:solidFill>
                <a:latin typeface="Arial" pitchFamily="34" charset="0"/>
                <a:cs typeface="Arial" pitchFamily="34" charset="0"/>
              </a:rPr>
              <a:t>- معلومات عن مدة الصلاحية ودرجات حرارة التخزين الموصى بها </a:t>
            </a:r>
          </a:p>
        </p:txBody>
      </p:sp>
      <p:sp>
        <p:nvSpPr>
          <p:cNvPr id="5" name="Rectangle 2"/>
          <p:cNvSpPr txBox="1">
            <a:spLocks noChangeArrowheads="1"/>
          </p:cNvSpPr>
          <p:nvPr/>
        </p:nvSpPr>
        <p:spPr bwMode="auto">
          <a:xfrm>
            <a:off x="4395989" y="243840"/>
            <a:ext cx="7391400" cy="838200"/>
          </a:xfrm>
          <a:prstGeom prst="rect">
            <a:avLst/>
          </a:prstGeom>
          <a:noFill/>
          <a:ln w="9525">
            <a:noFill/>
            <a:miter lim="800000"/>
            <a:headEnd/>
            <a:tailEnd/>
          </a:ln>
        </p:spPr>
        <p:txBody>
          <a:bodyPr anchor="ctr"/>
          <a:lstStyle/>
          <a:p>
            <a:pPr algn="r">
              <a:defRPr/>
            </a:pPr>
            <a:r>
              <a:rPr lang="ar-LB" sz="4000" b="1" kern="0" dirty="0">
                <a:solidFill>
                  <a:srgbClr val="C00000"/>
                </a:solidFill>
                <a:latin typeface="+mj-lt"/>
                <a:ea typeface="+mj-ea"/>
                <a:cs typeface="+mj-cs"/>
              </a:rPr>
              <a:t>الخطوات الأولية</a:t>
            </a:r>
            <a:endParaRPr lang="en-US" sz="4000" b="1" kern="0" dirty="0">
              <a:solidFill>
                <a:srgbClr val="C00000"/>
              </a:solidFill>
              <a:latin typeface="+mj-lt"/>
              <a:ea typeface="+mj-ea"/>
              <a:cs typeface="+mj-cs"/>
            </a:endParaRPr>
          </a:p>
        </p:txBody>
      </p:sp>
    </p:spTree>
    <p:extLst>
      <p:ext uri="{BB962C8B-B14F-4D97-AF65-F5344CB8AC3E}">
        <p14:creationId xmlns:p14="http://schemas.microsoft.com/office/powerpoint/2010/main" val="38404956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96980" y="1066800"/>
            <a:ext cx="10126014" cy="5105400"/>
          </a:xfrm>
          <a:prstGeom prst="rect">
            <a:avLst/>
          </a:prstGeom>
        </p:spPr>
        <p:txBody>
          <a:bodyPr vert="horz" lIns="91440" tIns="45720" rIns="91440" bIns="45720" rtlCol="0">
            <a:normAutofit fontScale="92500" lnSpcReduction="10000"/>
          </a:bodyPr>
          <a:lstStyle/>
          <a:p>
            <a:pPr marL="342900" indent="-342900" algn="r" rtl="1">
              <a:lnSpc>
                <a:spcPct val="80000"/>
              </a:lnSpc>
              <a:spcBef>
                <a:spcPct val="20000"/>
              </a:spcBef>
              <a:defRPr/>
            </a:pPr>
            <a:endParaRPr lang="ar-LB" sz="2000" b="1" dirty="0">
              <a:solidFill>
                <a:schemeClr val="accent1">
                  <a:lumMod val="50000"/>
                </a:schemeClr>
              </a:solidFill>
            </a:endParaRPr>
          </a:p>
          <a:p>
            <a:pPr marL="342900" indent="-342900" algn="r" rtl="1">
              <a:lnSpc>
                <a:spcPct val="80000"/>
              </a:lnSpc>
              <a:spcBef>
                <a:spcPct val="20000"/>
              </a:spcBef>
            </a:pPr>
            <a:r>
              <a:rPr lang="ar-LB" sz="2400" b="1" dirty="0">
                <a:solidFill>
                  <a:schemeClr val="accent1">
                    <a:lumMod val="50000"/>
                  </a:schemeClr>
                </a:solidFill>
              </a:rPr>
              <a:t>المهمة 3 - تحديد الاستخدام المقصود للمنتج</a:t>
            </a:r>
          </a:p>
          <a:p>
            <a:pPr marL="342900" indent="-342900" algn="r" rtl="1">
              <a:lnSpc>
                <a:spcPct val="80000"/>
              </a:lnSpc>
              <a:spcBef>
                <a:spcPct val="20000"/>
              </a:spcBef>
            </a:pPr>
            <a:r>
              <a:rPr lang="ar-LB" sz="2400" dirty="0">
                <a:solidFill>
                  <a:schemeClr val="accent1">
                    <a:lumMod val="50000"/>
                  </a:schemeClr>
                </a:solidFill>
              </a:rPr>
              <a:t>معلومات حول ما إذا كان المنتج سوف يستهلك مباشرة، أو مطبوخ، أو سيتم معالجته </a:t>
            </a:r>
          </a:p>
          <a:p>
            <a:pPr marL="342900" indent="-342900" algn="r" rtl="1">
              <a:lnSpc>
                <a:spcPct val="80000"/>
              </a:lnSpc>
              <a:spcBef>
                <a:spcPct val="20000"/>
              </a:spcBef>
            </a:pPr>
            <a:endParaRPr lang="ar-LB" sz="2400" dirty="0">
              <a:solidFill>
                <a:schemeClr val="accent1">
                  <a:lumMod val="50000"/>
                </a:schemeClr>
              </a:solidFill>
            </a:endParaRPr>
          </a:p>
          <a:p>
            <a:pPr marL="342900" indent="-342900" algn="r" rtl="1">
              <a:lnSpc>
                <a:spcPct val="80000"/>
              </a:lnSpc>
              <a:spcBef>
                <a:spcPct val="20000"/>
              </a:spcBef>
            </a:pPr>
            <a:r>
              <a:rPr lang="ar-LB" sz="2400" dirty="0">
                <a:solidFill>
                  <a:schemeClr val="accent1">
                    <a:lumMod val="50000"/>
                  </a:schemeClr>
                </a:solidFill>
              </a:rPr>
              <a:t>- طبيعة الفئة المستهدفة للمنتج تكون أيضا ذات الصلة، ولا سيما إذا كان يشمل المجموعات الأكثر عرضة للاصابة بالتسمم مثل الأطفال والمسنين... </a:t>
            </a:r>
          </a:p>
          <a:p>
            <a:pPr marL="342900" indent="-342900" algn="r" rtl="1">
              <a:lnSpc>
                <a:spcPct val="80000"/>
              </a:lnSpc>
              <a:spcBef>
                <a:spcPct val="20000"/>
              </a:spcBef>
            </a:pPr>
            <a:endParaRPr lang="ar-LB" sz="2400" dirty="0">
              <a:solidFill>
                <a:schemeClr val="accent1">
                  <a:lumMod val="50000"/>
                </a:schemeClr>
              </a:solidFill>
            </a:endParaRPr>
          </a:p>
          <a:p>
            <a:pPr marL="342900" indent="-342900" algn="r" rtl="1">
              <a:lnSpc>
                <a:spcPct val="80000"/>
              </a:lnSpc>
              <a:spcBef>
                <a:spcPct val="20000"/>
              </a:spcBef>
            </a:pPr>
            <a:r>
              <a:rPr lang="ar-LB" sz="2400" b="1" dirty="0">
                <a:solidFill>
                  <a:schemeClr val="accent1">
                    <a:lumMod val="50000"/>
                  </a:schemeClr>
                </a:solidFill>
              </a:rPr>
              <a:t>المهمة 4 - وضع خريطة التدفق</a:t>
            </a:r>
          </a:p>
          <a:p>
            <a:pPr algn="r" rtl="1"/>
            <a:r>
              <a:rPr lang="ar-LB" sz="2400" dirty="0">
                <a:solidFill>
                  <a:schemeClr val="accent1">
                    <a:lumMod val="50000"/>
                  </a:schemeClr>
                </a:solidFill>
              </a:rPr>
              <a:t>خريطة التدفق هي أحدى الطرق المنهجية لتمثيل تتابع وانسياب خطوات الصناعة</a:t>
            </a:r>
          </a:p>
          <a:p>
            <a:pPr algn="r" rtl="1"/>
            <a:endParaRPr lang="ar-LB" sz="2400" dirty="0">
              <a:solidFill>
                <a:schemeClr val="accent1">
                  <a:lumMod val="50000"/>
                </a:schemeClr>
              </a:solidFill>
            </a:endParaRPr>
          </a:p>
          <a:p>
            <a:pPr algn="r" rtl="1"/>
            <a:r>
              <a:rPr lang="ar-LB" sz="2400" b="1" dirty="0">
                <a:solidFill>
                  <a:schemeClr val="accent1">
                    <a:lumMod val="50000"/>
                  </a:schemeClr>
                </a:solidFill>
              </a:rPr>
              <a:t>المهمة 5 - تأكيد خريطة التدفق في الموقع</a:t>
            </a:r>
          </a:p>
          <a:p>
            <a:pPr algn="r" rtl="1"/>
            <a:r>
              <a:rPr lang="ar-LB" sz="2400" dirty="0">
                <a:solidFill>
                  <a:schemeClr val="accent1">
                    <a:lumMod val="50000"/>
                  </a:schemeClr>
                </a:solidFill>
              </a:rPr>
              <a:t>عند الانتهاء من وضع الخريطة، ينبغي على أعضاء الفريق زيارة الموقع (مثل المطبخ أو منطقة التخزين) لمقارنة المعلومات الموجودة على الخريطة مع ما يحدث فعلا في الواقع العملي. </a:t>
            </a:r>
            <a:br>
              <a:rPr lang="ar-LB" sz="2400" dirty="0">
                <a:solidFill>
                  <a:schemeClr val="accent1">
                    <a:lumMod val="50000"/>
                  </a:schemeClr>
                </a:solidFill>
              </a:rPr>
            </a:br>
            <a:br>
              <a:rPr lang="ar-LB" sz="2400" dirty="0">
                <a:solidFill>
                  <a:schemeClr val="accent1">
                    <a:lumMod val="50000"/>
                  </a:schemeClr>
                </a:solidFill>
              </a:rPr>
            </a:br>
            <a:r>
              <a:rPr lang="ar-LB" sz="2400" dirty="0">
                <a:solidFill>
                  <a:schemeClr val="accent1">
                    <a:lumMod val="50000"/>
                  </a:schemeClr>
                </a:solidFill>
              </a:rPr>
              <a:t>هذا هو المعروف باسم "المشي في خط"، خطوة خطوة من خلال التأكد من أن جميع المعلومات المتعلقة بالمواد والممارسات والضوابط اتخذت بعين الاعتبار.</a:t>
            </a:r>
            <a:endParaRPr lang="ar-LB" sz="2400" b="1" dirty="0">
              <a:solidFill>
                <a:schemeClr val="accent1">
                  <a:lumMod val="50000"/>
                </a:schemeClr>
              </a:solidFill>
            </a:endParaRPr>
          </a:p>
          <a:p>
            <a:pPr marL="342900" indent="-342900" algn="r" rtl="1">
              <a:lnSpc>
                <a:spcPct val="80000"/>
              </a:lnSpc>
              <a:spcBef>
                <a:spcPct val="20000"/>
              </a:spcBef>
            </a:pPr>
            <a:endParaRPr lang="ar-LB" sz="2400" b="1" dirty="0">
              <a:solidFill>
                <a:schemeClr val="accent1">
                  <a:lumMod val="50000"/>
                </a:schemeClr>
              </a:solidFill>
            </a:endParaRPr>
          </a:p>
        </p:txBody>
      </p:sp>
      <p:sp>
        <p:nvSpPr>
          <p:cNvPr id="7" name="Rectangle 2"/>
          <p:cNvSpPr txBox="1">
            <a:spLocks noChangeArrowheads="1"/>
          </p:cNvSpPr>
          <p:nvPr/>
        </p:nvSpPr>
        <p:spPr bwMode="auto">
          <a:xfrm>
            <a:off x="4331594" y="228600"/>
            <a:ext cx="7391400" cy="838200"/>
          </a:xfrm>
          <a:prstGeom prst="rect">
            <a:avLst/>
          </a:prstGeom>
          <a:noFill/>
          <a:ln w="9525">
            <a:noFill/>
            <a:miter lim="800000"/>
            <a:headEnd/>
            <a:tailEnd/>
          </a:ln>
        </p:spPr>
        <p:txBody>
          <a:bodyPr anchor="ctr"/>
          <a:lstStyle/>
          <a:p>
            <a:pPr algn="r">
              <a:defRPr/>
            </a:pPr>
            <a:r>
              <a:rPr lang="ar-LB" sz="4000" b="1" kern="0" dirty="0">
                <a:solidFill>
                  <a:srgbClr val="C00000"/>
                </a:solidFill>
              </a:rPr>
              <a:t>الخطوات الأولية</a:t>
            </a:r>
            <a:endParaRPr lang="en-US" sz="4000" b="1" kern="0" dirty="0">
              <a:solidFill>
                <a:srgbClr val="C00000"/>
              </a:solidFill>
            </a:endParaRPr>
          </a:p>
        </p:txBody>
      </p:sp>
    </p:spTree>
    <p:extLst>
      <p:ext uri="{BB962C8B-B14F-4D97-AF65-F5344CB8AC3E}">
        <p14:creationId xmlns:p14="http://schemas.microsoft.com/office/powerpoint/2010/main" val="453361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73133" y="334850"/>
            <a:ext cx="7772400" cy="1143000"/>
          </a:xfrm>
        </p:spPr>
        <p:txBody>
          <a:bodyPr>
            <a:normAutofit/>
          </a:bodyPr>
          <a:lstStyle/>
          <a:p>
            <a:r>
              <a:rPr lang="ar-LB" sz="4000" b="1" kern="0" dirty="0">
                <a:solidFill>
                  <a:srgbClr val="C00000"/>
                </a:solidFill>
              </a:rPr>
              <a:t>القواعد السبع لنظام الهاسب</a:t>
            </a:r>
            <a:endParaRPr lang="en-US" sz="4000" b="1" kern="0" dirty="0">
              <a:solidFill>
                <a:srgbClr val="C00000"/>
              </a:solidFill>
            </a:endParaRPr>
          </a:p>
        </p:txBody>
      </p:sp>
      <p:sp>
        <p:nvSpPr>
          <p:cNvPr id="12291" name="Content Placeholder 2"/>
          <p:cNvSpPr>
            <a:spLocks noGrp="1"/>
          </p:cNvSpPr>
          <p:nvPr>
            <p:ph idx="1"/>
          </p:nvPr>
        </p:nvSpPr>
        <p:spPr>
          <a:xfrm>
            <a:off x="3973133" y="1880314"/>
            <a:ext cx="7656489" cy="4442139"/>
          </a:xfrm>
        </p:spPr>
        <p:txBody>
          <a:bodyPr>
            <a:normAutofit/>
          </a:bodyPr>
          <a:lstStyle/>
          <a:p>
            <a:pPr algn="r" rtl="1">
              <a:lnSpc>
                <a:spcPct val="90000"/>
              </a:lnSpc>
              <a:buClr>
                <a:srgbClr val="008000"/>
              </a:buClr>
              <a:buNone/>
            </a:pPr>
            <a:r>
              <a:rPr lang="ar-LB" dirty="0">
                <a:solidFill>
                  <a:schemeClr val="accent5">
                    <a:lumMod val="50000"/>
                  </a:schemeClr>
                </a:solidFill>
              </a:rPr>
              <a:t>القاعدة الأولى: إجراء تحليل للمخاطر </a:t>
            </a:r>
            <a:r>
              <a:rPr lang="en-US" dirty="0">
                <a:solidFill>
                  <a:schemeClr val="accent5">
                    <a:lumMod val="50000"/>
                  </a:schemeClr>
                </a:solidFill>
              </a:rPr>
              <a:t> </a:t>
            </a:r>
            <a:endParaRPr lang="ar-LB" dirty="0">
              <a:solidFill>
                <a:schemeClr val="accent5">
                  <a:lumMod val="50000"/>
                </a:schemeClr>
              </a:solidFill>
            </a:endParaRPr>
          </a:p>
          <a:p>
            <a:pPr algn="r" rtl="1">
              <a:lnSpc>
                <a:spcPct val="90000"/>
              </a:lnSpc>
              <a:buClr>
                <a:srgbClr val="008000"/>
              </a:buClr>
              <a:buNone/>
            </a:pPr>
            <a:r>
              <a:rPr lang="ar-LB" dirty="0">
                <a:solidFill>
                  <a:schemeClr val="accent5">
                    <a:lumMod val="50000"/>
                  </a:schemeClr>
                </a:solidFill>
              </a:rPr>
              <a:t>القاعدة الثانية: تحديد نقاط التحكم الحرجة </a:t>
            </a:r>
          </a:p>
          <a:p>
            <a:pPr algn="r" rtl="1">
              <a:lnSpc>
                <a:spcPct val="90000"/>
              </a:lnSpc>
              <a:buClr>
                <a:srgbClr val="008000"/>
              </a:buClr>
              <a:buNone/>
            </a:pPr>
            <a:r>
              <a:rPr lang="ar-LB" dirty="0">
                <a:solidFill>
                  <a:schemeClr val="accent5">
                    <a:lumMod val="50000"/>
                  </a:schemeClr>
                </a:solidFill>
              </a:rPr>
              <a:t>القاعدة الثالثة: تعيين الحدود الحرجة</a:t>
            </a:r>
          </a:p>
          <a:p>
            <a:pPr algn="r" rtl="1">
              <a:lnSpc>
                <a:spcPct val="90000"/>
              </a:lnSpc>
              <a:buClr>
                <a:srgbClr val="008000"/>
              </a:buClr>
              <a:buNone/>
            </a:pPr>
            <a:r>
              <a:rPr lang="ar-LB" dirty="0">
                <a:solidFill>
                  <a:schemeClr val="accent5">
                    <a:lumMod val="50000"/>
                  </a:schemeClr>
                </a:solidFill>
              </a:rPr>
              <a:t>القاعدة الرابعة: استحداث طرق للرصد </a:t>
            </a:r>
          </a:p>
          <a:p>
            <a:pPr algn="r" rtl="1">
              <a:lnSpc>
                <a:spcPct val="90000"/>
              </a:lnSpc>
              <a:buClr>
                <a:srgbClr val="008000"/>
              </a:buClr>
              <a:buNone/>
            </a:pPr>
            <a:r>
              <a:rPr lang="ar-LB" dirty="0">
                <a:solidFill>
                  <a:schemeClr val="accent5">
                    <a:lumMod val="50000"/>
                  </a:schemeClr>
                </a:solidFill>
              </a:rPr>
              <a:t>القاعدة الخامسة: استحداث إجراءات تصحيحية </a:t>
            </a:r>
          </a:p>
          <a:p>
            <a:pPr algn="r" rtl="1">
              <a:lnSpc>
                <a:spcPct val="90000"/>
              </a:lnSpc>
              <a:buClr>
                <a:srgbClr val="008000"/>
              </a:buClr>
              <a:buNone/>
            </a:pPr>
            <a:r>
              <a:rPr lang="ar-LB" dirty="0">
                <a:solidFill>
                  <a:schemeClr val="accent5">
                    <a:lumMod val="50000"/>
                  </a:schemeClr>
                </a:solidFill>
              </a:rPr>
              <a:t>القاعدة السادسة: استحداث نظام</a:t>
            </a:r>
            <a:r>
              <a:rPr lang="en-US" dirty="0">
                <a:solidFill>
                  <a:schemeClr val="accent5">
                    <a:lumMod val="50000"/>
                  </a:schemeClr>
                </a:solidFill>
              </a:rPr>
              <a:t> </a:t>
            </a:r>
            <a:r>
              <a:rPr lang="ar-LB" dirty="0">
                <a:solidFill>
                  <a:schemeClr val="accent5">
                    <a:lumMod val="50000"/>
                  </a:schemeClr>
                </a:solidFill>
              </a:rPr>
              <a:t>للتدقيق</a:t>
            </a:r>
          </a:p>
          <a:p>
            <a:pPr algn="r" rtl="1">
              <a:lnSpc>
                <a:spcPct val="90000"/>
              </a:lnSpc>
              <a:buClr>
                <a:srgbClr val="008000"/>
              </a:buClr>
              <a:buNone/>
            </a:pPr>
            <a:r>
              <a:rPr lang="ar-LB" dirty="0">
                <a:solidFill>
                  <a:schemeClr val="accent5">
                    <a:lumMod val="50000"/>
                  </a:schemeClr>
                </a:solidFill>
              </a:rPr>
              <a:t>القاعدة السابعة: استحداث نظام للتوثيق </a:t>
            </a:r>
            <a:br>
              <a:rPr lang="en-US" b="1" dirty="0">
                <a:solidFill>
                  <a:schemeClr val="accent5">
                    <a:lumMod val="50000"/>
                  </a:schemeClr>
                </a:solidFill>
              </a:rPr>
            </a:br>
            <a:endParaRPr lang="ar-LB" dirty="0">
              <a:solidFill>
                <a:schemeClr val="accent5">
                  <a:lumMod val="50000"/>
                </a:schemeClr>
              </a:solidFill>
            </a:endParaRPr>
          </a:p>
          <a:p>
            <a:pPr algn="r" rtl="1"/>
            <a:endParaRPr lang="en-US" dirty="0"/>
          </a:p>
        </p:txBody>
      </p:sp>
      <p:pic>
        <p:nvPicPr>
          <p:cNvPr id="13314" name="Picture 2" descr="http://mdiproduct.files.wordpress.com/2007/12/haccp_seven_principles.png"/>
          <p:cNvPicPr>
            <a:picLocks noChangeAspect="1" noChangeArrowheads="1"/>
          </p:cNvPicPr>
          <p:nvPr/>
        </p:nvPicPr>
        <p:blipFill>
          <a:blip r:embed="rId2" cstate="print"/>
          <a:srcRect/>
          <a:stretch>
            <a:fillRect/>
          </a:stretch>
        </p:blipFill>
        <p:spPr bwMode="auto">
          <a:xfrm>
            <a:off x="363020" y="1361767"/>
            <a:ext cx="4146030" cy="5161383"/>
          </a:xfrm>
          <a:prstGeom prst="rect">
            <a:avLst/>
          </a:prstGeom>
          <a:noFill/>
        </p:spPr>
      </p:pic>
    </p:spTree>
    <p:extLst>
      <p:ext uri="{BB962C8B-B14F-4D97-AF65-F5344CB8AC3E}">
        <p14:creationId xmlns:p14="http://schemas.microsoft.com/office/powerpoint/2010/main" val="116755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22690" y="304801"/>
            <a:ext cx="7772400" cy="1143000"/>
          </a:xfrm>
        </p:spPr>
        <p:txBody>
          <a:bodyPr>
            <a:normAutofit/>
          </a:bodyPr>
          <a:lstStyle/>
          <a:p>
            <a:r>
              <a:rPr lang="ar-LB" b="1" kern="0" dirty="0">
                <a:solidFill>
                  <a:srgbClr val="C00000"/>
                </a:solidFill>
              </a:rPr>
              <a:t>القواعد السبع لنظام الهاسب</a:t>
            </a:r>
            <a:endParaRPr lang="en-US" b="1" kern="0" dirty="0">
              <a:solidFill>
                <a:srgbClr val="C00000"/>
              </a:solidFill>
            </a:endParaRPr>
          </a:p>
        </p:txBody>
      </p:sp>
      <p:sp>
        <p:nvSpPr>
          <p:cNvPr id="3" name="Content Placeholder 2"/>
          <p:cNvSpPr>
            <a:spLocks noGrp="1"/>
          </p:cNvSpPr>
          <p:nvPr>
            <p:ph idx="1"/>
          </p:nvPr>
        </p:nvSpPr>
        <p:spPr>
          <a:xfrm>
            <a:off x="3294845" y="1276441"/>
            <a:ext cx="8229600" cy="5257800"/>
          </a:xfrm>
        </p:spPr>
        <p:txBody>
          <a:bodyPr>
            <a:noAutofit/>
          </a:bodyPr>
          <a:lstStyle/>
          <a:p>
            <a:pPr algn="r" rtl="1">
              <a:buNone/>
            </a:pPr>
            <a:r>
              <a:rPr lang="ar-LB" sz="2400" b="1" dirty="0">
                <a:solidFill>
                  <a:srgbClr val="C00000"/>
                </a:solidFill>
              </a:rPr>
              <a:t>القاعدة الأولى: إجراء تحليل للمخاطر </a:t>
            </a:r>
            <a:br>
              <a:rPr lang="en-US" sz="2400" b="1" dirty="0"/>
            </a:br>
            <a:r>
              <a:rPr lang="ar-LB" sz="2400" b="1" dirty="0">
                <a:solidFill>
                  <a:schemeClr val="accent5">
                    <a:lumMod val="50000"/>
                  </a:schemeClr>
                </a:solidFill>
              </a:rPr>
              <a:t>تهدف هذه القاعدة إلى تحديد المخاطر التي يحتمل أن تحدث بنسبة احتمالية معقولة إذا لم تتم السيطرة عليها، وهذا يستلزم تحديد الخطوات التصنيعية التي يمر بها الغذاء من البداية حتى النهاية. </a:t>
            </a:r>
            <a:br>
              <a:rPr lang="ar-LB" sz="2400" b="1" dirty="0">
                <a:solidFill>
                  <a:schemeClr val="accent5">
                    <a:lumMod val="50000"/>
                  </a:schemeClr>
                </a:solidFill>
              </a:rPr>
            </a:br>
            <a:br>
              <a:rPr lang="ar-LB" sz="2400" b="1" dirty="0"/>
            </a:br>
            <a:br>
              <a:rPr lang="ar-LB" sz="2400" b="1" dirty="0"/>
            </a:br>
            <a:br>
              <a:rPr lang="ar-LB" sz="2400" b="1" dirty="0"/>
            </a:br>
            <a:br>
              <a:rPr lang="ar-LB" sz="2400" b="1" dirty="0"/>
            </a:br>
            <a:endParaRPr lang="ar-LB" sz="2400" dirty="0"/>
          </a:p>
        </p:txBody>
      </p:sp>
      <p:sp>
        <p:nvSpPr>
          <p:cNvPr id="5" name="Text Box 1028"/>
          <p:cNvSpPr txBox="1">
            <a:spLocks noChangeArrowheads="1"/>
          </p:cNvSpPr>
          <p:nvPr/>
        </p:nvSpPr>
        <p:spPr bwMode="auto">
          <a:xfrm>
            <a:off x="1523999" y="3276601"/>
            <a:ext cx="9831355" cy="830997"/>
          </a:xfrm>
          <a:prstGeom prst="rect">
            <a:avLst/>
          </a:prstGeom>
          <a:noFill/>
          <a:ln w="9525">
            <a:noFill/>
            <a:miter lim="800000"/>
            <a:headEnd/>
            <a:tailEnd/>
          </a:ln>
        </p:spPr>
        <p:txBody>
          <a:bodyPr wrap="square">
            <a:spAutoFit/>
          </a:bodyPr>
          <a:lstStyle/>
          <a:p>
            <a:pPr algn="r" rtl="1">
              <a:spcBef>
                <a:spcPct val="50000"/>
              </a:spcBef>
            </a:pPr>
            <a:r>
              <a:rPr lang="ar-SA" sz="2400" dirty="0">
                <a:solidFill>
                  <a:schemeClr val="accent2">
                    <a:lumMod val="75000"/>
                  </a:schemeClr>
                </a:solidFill>
                <a:latin typeface="Arial" charset="0"/>
              </a:rPr>
              <a:t>مثال :عند إعداد منتج اللحم المطبوخ</a:t>
            </a:r>
            <a:r>
              <a:rPr lang="ar-SA" sz="2400" dirty="0">
                <a:solidFill>
                  <a:schemeClr val="accent2">
                    <a:lumMod val="75000"/>
                  </a:schemeClr>
                </a:solidFill>
                <a:latin typeface="Calibri" pitchFamily="34" charset="0"/>
                <a:cs typeface="Simplified Arabic" pitchFamily="2" charset="-78"/>
              </a:rPr>
              <a:t> </a:t>
            </a:r>
            <a:r>
              <a:rPr lang="ar-SA" sz="2400" dirty="0">
                <a:solidFill>
                  <a:schemeClr val="accent2">
                    <a:lumMod val="75000"/>
                  </a:schemeClr>
                </a:solidFill>
                <a:latin typeface="Arial" charset="0"/>
              </a:rPr>
              <a:t>تعتبر</a:t>
            </a:r>
            <a:r>
              <a:rPr lang="ar-LB" sz="2400" dirty="0">
                <a:solidFill>
                  <a:schemeClr val="accent2">
                    <a:lumMod val="75000"/>
                  </a:schemeClr>
                </a:solidFill>
                <a:latin typeface="Arial" charset="0"/>
              </a:rPr>
              <a:t> </a:t>
            </a:r>
            <a:r>
              <a:rPr lang="ar-SA" sz="2400" dirty="0">
                <a:solidFill>
                  <a:schemeClr val="accent2">
                    <a:lumMod val="75000"/>
                  </a:schemeClr>
                </a:solidFill>
                <a:latin typeface="Arial" charset="0"/>
              </a:rPr>
              <a:t>البكتريا المعوية خطرا محتملا</a:t>
            </a:r>
            <a:r>
              <a:rPr lang="ar-SA" sz="2400" dirty="0">
                <a:solidFill>
                  <a:schemeClr val="accent2">
                    <a:lumMod val="75000"/>
                  </a:schemeClr>
                </a:solidFill>
                <a:latin typeface="Calibri" pitchFamily="34" charset="0"/>
                <a:cs typeface="Simplified Arabic" pitchFamily="2" charset="-78"/>
              </a:rPr>
              <a:t>، بينما يعتبر</a:t>
            </a:r>
            <a:r>
              <a:rPr lang="ar-LB" sz="2400" dirty="0">
                <a:solidFill>
                  <a:schemeClr val="accent2">
                    <a:lumMod val="75000"/>
                  </a:schemeClr>
                </a:solidFill>
                <a:latin typeface="Calibri" pitchFamily="34" charset="0"/>
                <a:cs typeface="Simplified Arabic" pitchFamily="2" charset="-78"/>
              </a:rPr>
              <a:t> </a:t>
            </a:r>
            <a:r>
              <a:rPr lang="ar-SA" sz="2400" dirty="0">
                <a:solidFill>
                  <a:schemeClr val="accent2">
                    <a:lumMod val="75000"/>
                  </a:schemeClr>
                </a:solidFill>
                <a:latin typeface="Calibri" pitchFamily="34" charset="0"/>
                <a:cs typeface="Simplified Arabic" pitchFamily="2" charset="-78"/>
              </a:rPr>
              <a:t>الطبخ القياس الوقائى</a:t>
            </a:r>
            <a:r>
              <a:rPr lang="ar-SA" sz="2400" dirty="0">
                <a:solidFill>
                  <a:schemeClr val="accent2">
                    <a:lumMod val="75000"/>
                  </a:schemeClr>
                </a:solidFill>
                <a:latin typeface="Arial" charset="0"/>
              </a:rPr>
              <a:t> </a:t>
            </a:r>
            <a:r>
              <a:rPr lang="ar-SA" sz="2400" dirty="0">
                <a:solidFill>
                  <a:schemeClr val="accent2">
                    <a:lumMod val="75000"/>
                  </a:schemeClr>
                </a:solidFill>
                <a:latin typeface="Calibri" pitchFamily="34" charset="0"/>
                <a:cs typeface="Simplified Arabic" pitchFamily="2" charset="-78"/>
              </a:rPr>
              <a:t>المانع لهذا الخطر ويدرج كالآتى : </a:t>
            </a:r>
            <a:endParaRPr lang="en-US" sz="2400" dirty="0">
              <a:solidFill>
                <a:schemeClr val="accent2">
                  <a:lumMod val="75000"/>
                </a:schemeClr>
              </a:solidFill>
              <a:latin typeface="Calibri" pitchFamily="34" charset="0"/>
              <a:cs typeface="Simplified Arabic" pitchFamily="2" charset="-78"/>
            </a:endParaRPr>
          </a:p>
        </p:txBody>
      </p:sp>
      <p:grpSp>
        <p:nvGrpSpPr>
          <p:cNvPr id="6" name="Group 1079"/>
          <p:cNvGrpSpPr>
            <a:grpSpLocks/>
          </p:cNvGrpSpPr>
          <p:nvPr/>
        </p:nvGrpSpPr>
        <p:grpSpPr bwMode="auto">
          <a:xfrm>
            <a:off x="2744754" y="4187151"/>
            <a:ext cx="8610600" cy="1422400"/>
            <a:chOff x="-2" y="-2"/>
            <a:chExt cx="3671" cy="896"/>
          </a:xfrm>
        </p:grpSpPr>
        <p:grpSp>
          <p:nvGrpSpPr>
            <p:cNvPr id="7" name="Group 1077"/>
            <p:cNvGrpSpPr>
              <a:grpSpLocks/>
            </p:cNvGrpSpPr>
            <p:nvPr/>
          </p:nvGrpSpPr>
          <p:grpSpPr bwMode="auto">
            <a:xfrm>
              <a:off x="0" y="0"/>
              <a:ext cx="3667" cy="894"/>
              <a:chOff x="0" y="0"/>
              <a:chExt cx="3667" cy="894"/>
            </a:xfrm>
          </p:grpSpPr>
          <p:grpSp>
            <p:nvGrpSpPr>
              <p:cNvPr id="9" name="Group 1066"/>
              <p:cNvGrpSpPr>
                <a:grpSpLocks/>
              </p:cNvGrpSpPr>
              <p:nvPr/>
            </p:nvGrpSpPr>
            <p:grpSpPr bwMode="auto">
              <a:xfrm>
                <a:off x="0" y="0"/>
                <a:ext cx="1434" cy="519"/>
                <a:chOff x="0" y="0"/>
                <a:chExt cx="1434" cy="519"/>
              </a:xfrm>
            </p:grpSpPr>
            <p:sp>
              <p:nvSpPr>
                <p:cNvPr id="25" name="Rectangle 1059"/>
                <p:cNvSpPr>
                  <a:spLocks noChangeArrowheads="1"/>
                </p:cNvSpPr>
                <p:nvPr/>
              </p:nvSpPr>
              <p:spPr bwMode="auto">
                <a:xfrm>
                  <a:off x="43" y="0"/>
                  <a:ext cx="1348" cy="519"/>
                </a:xfrm>
                <a:prstGeom prst="rect">
                  <a:avLst/>
                </a:prstGeom>
                <a:noFill/>
                <a:ln w="9525">
                  <a:noFill/>
                  <a:miter lim="800000"/>
                  <a:headEnd/>
                  <a:tailEnd/>
                </a:ln>
              </p:spPr>
              <p:txBody>
                <a:bodyPr/>
                <a:lstStyle/>
                <a:p>
                  <a:pPr algn="r"/>
                  <a:r>
                    <a:rPr lang="ar-SA" sz="2000" dirty="0">
                      <a:latin typeface="Arial" charset="0"/>
                      <a:cs typeface="Simplified Arabic" pitchFamily="2" charset="-78"/>
                    </a:rPr>
                    <a:t>القياسات الوقائية</a:t>
                  </a:r>
                  <a:endParaRPr lang="ar-SA" sz="2000" dirty="0">
                    <a:latin typeface="Arial" charset="0"/>
                  </a:endParaRPr>
                </a:p>
                <a:p>
                  <a:pPr algn="r" eaLnBrk="0" hangingPunct="0"/>
                  <a:r>
                    <a:rPr lang="en-US" sz="2000" dirty="0">
                      <a:latin typeface="Arial" charset="0"/>
                      <a:cs typeface="Simplified Arabic" pitchFamily="2" charset="-78"/>
                    </a:rPr>
                    <a:t>Preventive Measures</a:t>
                  </a:r>
                  <a:endParaRPr lang="ar-LB" sz="2000" dirty="0">
                    <a:latin typeface="Arial" charset="0"/>
                  </a:endParaRPr>
                </a:p>
                <a:p>
                  <a:pPr algn="r" rtl="0" eaLnBrk="0" hangingPunct="0"/>
                  <a:endParaRPr lang="ar-LB" sz="2000" dirty="0">
                    <a:latin typeface="Arial" charset="0"/>
                  </a:endParaRPr>
                </a:p>
              </p:txBody>
            </p:sp>
            <p:sp>
              <p:nvSpPr>
                <p:cNvPr id="26" name="Rectangle 1065"/>
                <p:cNvSpPr>
                  <a:spLocks noChangeArrowheads="1"/>
                </p:cNvSpPr>
                <p:nvPr/>
              </p:nvSpPr>
              <p:spPr bwMode="auto">
                <a:xfrm>
                  <a:off x="0" y="0"/>
                  <a:ext cx="1434" cy="233"/>
                </a:xfrm>
                <a:prstGeom prst="rect">
                  <a:avLst/>
                </a:prstGeom>
                <a:noFill/>
                <a:ln w="7">
                  <a:solidFill>
                    <a:srgbClr val="A0A0A0"/>
                  </a:solidFill>
                  <a:miter lim="800000"/>
                  <a:headEnd/>
                  <a:tailEnd/>
                </a:ln>
              </p:spPr>
              <p:txBody>
                <a:bodyPr>
                  <a:spAutoFit/>
                </a:bodyPr>
                <a:lstStyle/>
                <a:p>
                  <a:pPr algn="r"/>
                  <a:endParaRPr lang="ar-LB"/>
                </a:p>
              </p:txBody>
            </p:sp>
          </p:grpSp>
          <p:grpSp>
            <p:nvGrpSpPr>
              <p:cNvPr id="10" name="Group 1068"/>
              <p:cNvGrpSpPr>
                <a:grpSpLocks/>
              </p:cNvGrpSpPr>
              <p:nvPr/>
            </p:nvGrpSpPr>
            <p:grpSpPr bwMode="auto">
              <a:xfrm>
                <a:off x="1434" y="0"/>
                <a:ext cx="1560" cy="519"/>
                <a:chOff x="1434" y="0"/>
                <a:chExt cx="1560" cy="519"/>
              </a:xfrm>
            </p:grpSpPr>
            <p:sp>
              <p:nvSpPr>
                <p:cNvPr id="23" name="Rectangle 1060"/>
                <p:cNvSpPr>
                  <a:spLocks noChangeArrowheads="1"/>
                </p:cNvSpPr>
                <p:nvPr/>
              </p:nvSpPr>
              <p:spPr bwMode="auto">
                <a:xfrm>
                  <a:off x="1477" y="0"/>
                  <a:ext cx="1474" cy="519"/>
                </a:xfrm>
                <a:prstGeom prst="rect">
                  <a:avLst/>
                </a:prstGeom>
                <a:noFill/>
                <a:ln w="9525">
                  <a:noFill/>
                  <a:miter lim="800000"/>
                  <a:headEnd/>
                  <a:tailEnd/>
                </a:ln>
              </p:spPr>
              <p:txBody>
                <a:bodyPr/>
                <a:lstStyle/>
                <a:p>
                  <a:pPr algn="r"/>
                  <a:r>
                    <a:rPr lang="ar-SA" sz="2000" dirty="0">
                      <a:latin typeface="Arial" charset="0"/>
                      <a:cs typeface="Simplified Arabic" pitchFamily="2" charset="-78"/>
                    </a:rPr>
                    <a:t>تحديد الضررأو الخطر</a:t>
                  </a:r>
                  <a:endParaRPr lang="ar-SA" sz="2000" dirty="0">
                    <a:latin typeface="Arial" charset="0"/>
                  </a:endParaRPr>
                </a:p>
                <a:p>
                  <a:pPr algn="r" eaLnBrk="0" hangingPunct="0"/>
                  <a:r>
                    <a:rPr lang="en-US" sz="2000" dirty="0">
                      <a:latin typeface="Arial" charset="0"/>
                      <a:cs typeface="Simplified Arabic" pitchFamily="2" charset="-78"/>
                    </a:rPr>
                    <a:t>Identified Hazard</a:t>
                  </a:r>
                  <a:endParaRPr lang="ar-LB" sz="2000" dirty="0">
                    <a:latin typeface="Arial" charset="0"/>
                  </a:endParaRPr>
                </a:p>
                <a:p>
                  <a:pPr algn="r" rtl="0" eaLnBrk="0" hangingPunct="0"/>
                  <a:endParaRPr lang="ar-LB" dirty="0">
                    <a:latin typeface="Arial" charset="0"/>
                  </a:endParaRPr>
                </a:p>
              </p:txBody>
            </p:sp>
            <p:sp>
              <p:nvSpPr>
                <p:cNvPr id="24" name="Rectangle 1067"/>
                <p:cNvSpPr>
                  <a:spLocks noChangeArrowheads="1"/>
                </p:cNvSpPr>
                <p:nvPr/>
              </p:nvSpPr>
              <p:spPr bwMode="auto">
                <a:xfrm>
                  <a:off x="1434" y="0"/>
                  <a:ext cx="1560" cy="233"/>
                </a:xfrm>
                <a:prstGeom prst="rect">
                  <a:avLst/>
                </a:prstGeom>
                <a:noFill/>
                <a:ln w="7">
                  <a:solidFill>
                    <a:srgbClr val="A0A0A0"/>
                  </a:solidFill>
                  <a:miter lim="800000"/>
                  <a:headEnd/>
                  <a:tailEnd/>
                </a:ln>
              </p:spPr>
              <p:txBody>
                <a:bodyPr>
                  <a:spAutoFit/>
                </a:bodyPr>
                <a:lstStyle/>
                <a:p>
                  <a:pPr algn="r"/>
                  <a:endParaRPr lang="ar-LB"/>
                </a:p>
              </p:txBody>
            </p:sp>
          </p:grpSp>
          <p:grpSp>
            <p:nvGrpSpPr>
              <p:cNvPr id="11" name="Group 1070"/>
              <p:cNvGrpSpPr>
                <a:grpSpLocks/>
              </p:cNvGrpSpPr>
              <p:nvPr/>
            </p:nvGrpSpPr>
            <p:grpSpPr bwMode="auto">
              <a:xfrm>
                <a:off x="2994" y="0"/>
                <a:ext cx="673" cy="519"/>
                <a:chOff x="2994" y="0"/>
                <a:chExt cx="673" cy="519"/>
              </a:xfrm>
            </p:grpSpPr>
            <p:sp>
              <p:nvSpPr>
                <p:cNvPr id="21" name="Rectangle 1061"/>
                <p:cNvSpPr>
                  <a:spLocks noChangeArrowheads="1"/>
                </p:cNvSpPr>
                <p:nvPr/>
              </p:nvSpPr>
              <p:spPr bwMode="auto">
                <a:xfrm>
                  <a:off x="3037" y="0"/>
                  <a:ext cx="587" cy="519"/>
                </a:xfrm>
                <a:prstGeom prst="rect">
                  <a:avLst/>
                </a:prstGeom>
                <a:noFill/>
                <a:ln w="9525">
                  <a:noFill/>
                  <a:miter lim="800000"/>
                  <a:headEnd/>
                  <a:tailEnd/>
                </a:ln>
              </p:spPr>
              <p:txBody>
                <a:bodyPr/>
                <a:lstStyle/>
                <a:p>
                  <a:pPr algn="r"/>
                  <a:r>
                    <a:rPr lang="ar-SA" sz="2000">
                      <a:latin typeface="Arial" charset="0"/>
                      <a:cs typeface="Simplified Arabic" pitchFamily="2" charset="-78"/>
                    </a:rPr>
                    <a:t>الخطوة</a:t>
                  </a:r>
                  <a:endParaRPr lang="ar-SA" sz="2000">
                    <a:latin typeface="Arial" charset="0"/>
                  </a:endParaRPr>
                </a:p>
                <a:p>
                  <a:pPr algn="r" eaLnBrk="0" hangingPunct="0"/>
                  <a:r>
                    <a:rPr lang="en-US" sz="2000">
                      <a:latin typeface="Arial" charset="0"/>
                      <a:cs typeface="Simplified Arabic" pitchFamily="2" charset="-78"/>
                    </a:rPr>
                    <a:t>Step</a:t>
                  </a:r>
                  <a:endParaRPr lang="ar-LB" sz="2000">
                    <a:latin typeface="Arial" charset="0"/>
                  </a:endParaRPr>
                </a:p>
                <a:p>
                  <a:pPr algn="r" rtl="0" eaLnBrk="0" hangingPunct="0"/>
                  <a:endParaRPr lang="ar-LB" sz="2000">
                    <a:latin typeface="Arial" charset="0"/>
                  </a:endParaRPr>
                </a:p>
              </p:txBody>
            </p:sp>
            <p:sp>
              <p:nvSpPr>
                <p:cNvPr id="22" name="Rectangle 1069"/>
                <p:cNvSpPr>
                  <a:spLocks noChangeArrowheads="1"/>
                </p:cNvSpPr>
                <p:nvPr/>
              </p:nvSpPr>
              <p:spPr bwMode="auto">
                <a:xfrm>
                  <a:off x="2994" y="0"/>
                  <a:ext cx="673" cy="233"/>
                </a:xfrm>
                <a:prstGeom prst="rect">
                  <a:avLst/>
                </a:prstGeom>
                <a:noFill/>
                <a:ln w="7">
                  <a:solidFill>
                    <a:srgbClr val="A0A0A0"/>
                  </a:solidFill>
                  <a:miter lim="800000"/>
                  <a:headEnd/>
                  <a:tailEnd/>
                </a:ln>
              </p:spPr>
              <p:txBody>
                <a:bodyPr>
                  <a:spAutoFit/>
                </a:bodyPr>
                <a:lstStyle/>
                <a:p>
                  <a:pPr algn="r"/>
                  <a:endParaRPr lang="ar-LB"/>
                </a:p>
              </p:txBody>
            </p:sp>
          </p:grpSp>
          <p:grpSp>
            <p:nvGrpSpPr>
              <p:cNvPr id="12" name="Group 1072"/>
              <p:cNvGrpSpPr>
                <a:grpSpLocks/>
              </p:cNvGrpSpPr>
              <p:nvPr/>
            </p:nvGrpSpPr>
            <p:grpSpPr bwMode="auto">
              <a:xfrm>
                <a:off x="0" y="519"/>
                <a:ext cx="1434" cy="375"/>
                <a:chOff x="0" y="519"/>
                <a:chExt cx="1434" cy="375"/>
              </a:xfrm>
            </p:grpSpPr>
            <p:sp>
              <p:nvSpPr>
                <p:cNvPr id="19" name="Rectangle 1062"/>
                <p:cNvSpPr>
                  <a:spLocks noChangeArrowheads="1"/>
                </p:cNvSpPr>
                <p:nvPr/>
              </p:nvSpPr>
              <p:spPr bwMode="auto">
                <a:xfrm>
                  <a:off x="43" y="519"/>
                  <a:ext cx="1348" cy="375"/>
                </a:xfrm>
                <a:prstGeom prst="rect">
                  <a:avLst/>
                </a:prstGeom>
                <a:noFill/>
                <a:ln w="9525">
                  <a:noFill/>
                  <a:miter lim="800000"/>
                  <a:headEnd/>
                  <a:tailEnd/>
                </a:ln>
              </p:spPr>
              <p:txBody>
                <a:bodyPr/>
                <a:lstStyle/>
                <a:p>
                  <a:pPr algn="r"/>
                  <a:r>
                    <a:rPr lang="ar-SA" sz="2000">
                      <a:latin typeface="Arial" charset="0"/>
                      <a:cs typeface="Simplified Arabic" pitchFamily="2" charset="-78"/>
                    </a:rPr>
                    <a:t>طبخ كافي لقتل البكتريا المعوية</a:t>
                  </a:r>
                </a:p>
                <a:p>
                  <a:pPr algn="r" rtl="0" eaLnBrk="0" hangingPunct="0"/>
                  <a:endParaRPr lang="ar-SA">
                    <a:latin typeface="Arial" charset="0"/>
                  </a:endParaRPr>
                </a:p>
              </p:txBody>
            </p:sp>
            <p:sp>
              <p:nvSpPr>
                <p:cNvPr id="20" name="Rectangle 1071"/>
                <p:cNvSpPr>
                  <a:spLocks noChangeArrowheads="1"/>
                </p:cNvSpPr>
                <p:nvPr/>
              </p:nvSpPr>
              <p:spPr bwMode="auto">
                <a:xfrm>
                  <a:off x="0" y="519"/>
                  <a:ext cx="1434" cy="233"/>
                </a:xfrm>
                <a:prstGeom prst="rect">
                  <a:avLst/>
                </a:prstGeom>
                <a:noFill/>
                <a:ln w="7">
                  <a:solidFill>
                    <a:srgbClr val="A0A0A0"/>
                  </a:solidFill>
                  <a:miter lim="800000"/>
                  <a:headEnd/>
                  <a:tailEnd/>
                </a:ln>
              </p:spPr>
              <p:txBody>
                <a:bodyPr>
                  <a:spAutoFit/>
                </a:bodyPr>
                <a:lstStyle/>
                <a:p>
                  <a:pPr algn="r"/>
                  <a:endParaRPr lang="ar-LB"/>
                </a:p>
              </p:txBody>
            </p:sp>
          </p:grpSp>
          <p:grpSp>
            <p:nvGrpSpPr>
              <p:cNvPr id="13" name="Group 1074"/>
              <p:cNvGrpSpPr>
                <a:grpSpLocks/>
              </p:cNvGrpSpPr>
              <p:nvPr/>
            </p:nvGrpSpPr>
            <p:grpSpPr bwMode="auto">
              <a:xfrm>
                <a:off x="1434" y="519"/>
                <a:ext cx="1560" cy="375"/>
                <a:chOff x="1434" y="519"/>
                <a:chExt cx="1560" cy="375"/>
              </a:xfrm>
            </p:grpSpPr>
            <p:sp>
              <p:nvSpPr>
                <p:cNvPr id="17" name="Rectangle 1063"/>
                <p:cNvSpPr>
                  <a:spLocks noChangeArrowheads="1"/>
                </p:cNvSpPr>
                <p:nvPr/>
              </p:nvSpPr>
              <p:spPr bwMode="auto">
                <a:xfrm>
                  <a:off x="1477" y="519"/>
                  <a:ext cx="1474" cy="375"/>
                </a:xfrm>
                <a:prstGeom prst="rect">
                  <a:avLst/>
                </a:prstGeom>
                <a:noFill/>
                <a:ln w="9525">
                  <a:noFill/>
                  <a:miter lim="800000"/>
                  <a:headEnd/>
                  <a:tailEnd/>
                </a:ln>
              </p:spPr>
              <p:txBody>
                <a:bodyPr/>
                <a:lstStyle/>
                <a:p>
                  <a:pPr algn="r"/>
                  <a:r>
                    <a:rPr lang="ar-SA" sz="2000">
                      <a:latin typeface="Arial" charset="0"/>
                      <a:cs typeface="Simplified Arabic" pitchFamily="2" charset="-78"/>
                    </a:rPr>
                    <a:t>البكتريا المعوية الممرضة</a:t>
                  </a:r>
                  <a:r>
                    <a:rPr lang="ar-SA" sz="1500">
                      <a:latin typeface="Arial" charset="0"/>
                      <a:cs typeface="Simplified Arabic" pitchFamily="2" charset="-78"/>
                    </a:rPr>
                    <a:t> </a:t>
                  </a:r>
                  <a:endParaRPr lang="ar-SA" sz="1100">
                    <a:latin typeface="Arial" charset="0"/>
                  </a:endParaRPr>
                </a:p>
                <a:p>
                  <a:pPr algn="r" rtl="0" eaLnBrk="0" hangingPunct="0"/>
                  <a:endParaRPr lang="ar-SA">
                    <a:latin typeface="Arial" charset="0"/>
                  </a:endParaRPr>
                </a:p>
              </p:txBody>
            </p:sp>
            <p:sp>
              <p:nvSpPr>
                <p:cNvPr id="18" name="Rectangle 1073"/>
                <p:cNvSpPr>
                  <a:spLocks noChangeArrowheads="1"/>
                </p:cNvSpPr>
                <p:nvPr/>
              </p:nvSpPr>
              <p:spPr bwMode="auto">
                <a:xfrm>
                  <a:off x="1434" y="519"/>
                  <a:ext cx="1560" cy="233"/>
                </a:xfrm>
                <a:prstGeom prst="rect">
                  <a:avLst/>
                </a:prstGeom>
                <a:noFill/>
                <a:ln w="7">
                  <a:solidFill>
                    <a:srgbClr val="A0A0A0"/>
                  </a:solidFill>
                  <a:miter lim="800000"/>
                  <a:headEnd/>
                  <a:tailEnd/>
                </a:ln>
              </p:spPr>
              <p:txBody>
                <a:bodyPr>
                  <a:spAutoFit/>
                </a:bodyPr>
                <a:lstStyle/>
                <a:p>
                  <a:pPr algn="r"/>
                  <a:endParaRPr lang="ar-LB"/>
                </a:p>
              </p:txBody>
            </p:sp>
          </p:grpSp>
          <p:grpSp>
            <p:nvGrpSpPr>
              <p:cNvPr id="14" name="Group 1076"/>
              <p:cNvGrpSpPr>
                <a:grpSpLocks/>
              </p:cNvGrpSpPr>
              <p:nvPr/>
            </p:nvGrpSpPr>
            <p:grpSpPr bwMode="auto">
              <a:xfrm>
                <a:off x="2994" y="519"/>
                <a:ext cx="673" cy="375"/>
                <a:chOff x="2994" y="519"/>
                <a:chExt cx="673" cy="375"/>
              </a:xfrm>
            </p:grpSpPr>
            <p:sp>
              <p:nvSpPr>
                <p:cNvPr id="15" name="Rectangle 1064"/>
                <p:cNvSpPr>
                  <a:spLocks noChangeArrowheads="1"/>
                </p:cNvSpPr>
                <p:nvPr/>
              </p:nvSpPr>
              <p:spPr bwMode="auto">
                <a:xfrm>
                  <a:off x="3037" y="519"/>
                  <a:ext cx="587" cy="375"/>
                </a:xfrm>
                <a:prstGeom prst="rect">
                  <a:avLst/>
                </a:prstGeom>
                <a:noFill/>
                <a:ln w="9525">
                  <a:noFill/>
                  <a:miter lim="800000"/>
                  <a:headEnd/>
                  <a:tailEnd/>
                </a:ln>
              </p:spPr>
              <p:txBody>
                <a:bodyPr/>
                <a:lstStyle/>
                <a:p>
                  <a:pPr algn="r"/>
                  <a:r>
                    <a:rPr lang="ar-SA" sz="2000">
                      <a:latin typeface="Arial" charset="0"/>
                      <a:cs typeface="Simplified Arabic" pitchFamily="2" charset="-78"/>
                    </a:rPr>
                    <a:t>الطبخ</a:t>
                  </a:r>
                </a:p>
                <a:p>
                  <a:pPr algn="r" rtl="0" eaLnBrk="0" hangingPunct="0"/>
                  <a:endParaRPr lang="ar-SA">
                    <a:latin typeface="Arial" charset="0"/>
                  </a:endParaRPr>
                </a:p>
              </p:txBody>
            </p:sp>
            <p:sp>
              <p:nvSpPr>
                <p:cNvPr id="16" name="Rectangle 1075"/>
                <p:cNvSpPr>
                  <a:spLocks noChangeArrowheads="1"/>
                </p:cNvSpPr>
                <p:nvPr/>
              </p:nvSpPr>
              <p:spPr bwMode="auto">
                <a:xfrm>
                  <a:off x="2994" y="519"/>
                  <a:ext cx="673" cy="233"/>
                </a:xfrm>
                <a:prstGeom prst="rect">
                  <a:avLst/>
                </a:prstGeom>
                <a:noFill/>
                <a:ln w="7">
                  <a:solidFill>
                    <a:srgbClr val="A0A0A0"/>
                  </a:solidFill>
                  <a:miter lim="800000"/>
                  <a:headEnd/>
                  <a:tailEnd/>
                </a:ln>
              </p:spPr>
              <p:txBody>
                <a:bodyPr>
                  <a:spAutoFit/>
                </a:bodyPr>
                <a:lstStyle/>
                <a:p>
                  <a:pPr algn="r"/>
                  <a:endParaRPr lang="ar-LB"/>
                </a:p>
              </p:txBody>
            </p:sp>
          </p:grpSp>
        </p:grpSp>
        <p:sp>
          <p:nvSpPr>
            <p:cNvPr id="8" name="Rectangle 1078"/>
            <p:cNvSpPr>
              <a:spLocks noChangeArrowheads="1"/>
            </p:cNvSpPr>
            <p:nvPr/>
          </p:nvSpPr>
          <p:spPr bwMode="auto">
            <a:xfrm>
              <a:off x="-2" y="-2"/>
              <a:ext cx="3671" cy="233"/>
            </a:xfrm>
            <a:prstGeom prst="rect">
              <a:avLst/>
            </a:prstGeom>
            <a:noFill/>
            <a:ln w="7937">
              <a:solidFill>
                <a:srgbClr val="A0A0A0"/>
              </a:solidFill>
              <a:miter lim="800000"/>
              <a:headEnd/>
              <a:tailEnd/>
            </a:ln>
          </p:spPr>
          <p:txBody>
            <a:bodyPr>
              <a:spAutoFit/>
            </a:bodyPr>
            <a:lstStyle/>
            <a:p>
              <a:pPr algn="r"/>
              <a:endParaRPr lang="ar-LB"/>
            </a:p>
          </p:txBody>
        </p:sp>
      </p:grpSp>
    </p:spTree>
    <p:extLst>
      <p:ext uri="{BB962C8B-B14F-4D97-AF65-F5344CB8AC3E}">
        <p14:creationId xmlns:p14="http://schemas.microsoft.com/office/powerpoint/2010/main" val="113348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68A3-C055-2C46-9387-0ABA8D78E1B5}"/>
              </a:ext>
            </a:extLst>
          </p:cNvPr>
          <p:cNvSpPr>
            <a:spLocks noGrp="1"/>
          </p:cNvSpPr>
          <p:nvPr>
            <p:ph type="ctrTitle"/>
          </p:nvPr>
        </p:nvSpPr>
        <p:spPr>
          <a:xfrm>
            <a:off x="4056743" y="1067760"/>
            <a:ext cx="4078514" cy="593838"/>
          </a:xfrm>
        </p:spPr>
        <p:txBody>
          <a:bodyPr>
            <a:normAutofit/>
          </a:bodyPr>
          <a:lstStyle/>
          <a:p>
            <a:r>
              <a:rPr lang="ar-LB" sz="3500" dirty="0">
                <a:solidFill>
                  <a:srgbClr val="C00000"/>
                </a:solidFill>
                <a:latin typeface="GE SS Two Medium" panose="020A0503020102020204" pitchFamily="18" charset="-78"/>
                <a:ea typeface="GE SS Two Medium" panose="020A0503020102020204" pitchFamily="18" charset="-78"/>
                <a:cs typeface="GE SS Two Medium" panose="020A0503020102020204" pitchFamily="18" charset="-78"/>
              </a:rPr>
              <a:t>لمحة عامة</a:t>
            </a:r>
            <a:endParaRPr lang="en-US" sz="3500" dirty="0">
              <a:solidFill>
                <a:srgbClr val="C00000"/>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3" name="Subtitle 2">
            <a:extLst>
              <a:ext uri="{FF2B5EF4-FFF2-40B4-BE49-F238E27FC236}">
                <a16:creationId xmlns:a16="http://schemas.microsoft.com/office/drawing/2014/main" id="{6BE00BD5-BD21-FD4E-996A-E0A84C166CDE}"/>
              </a:ext>
            </a:extLst>
          </p:cNvPr>
          <p:cNvSpPr>
            <a:spLocks noGrp="1"/>
          </p:cNvSpPr>
          <p:nvPr>
            <p:ph type="subTitle" idx="1"/>
          </p:nvPr>
        </p:nvSpPr>
        <p:spPr>
          <a:xfrm>
            <a:off x="742258" y="1766285"/>
            <a:ext cx="9505070" cy="3988684"/>
          </a:xfrm>
        </p:spPr>
        <p:txBody>
          <a:bodyPr>
            <a:noAutofit/>
          </a:bodyPr>
          <a:lstStyle/>
          <a:p>
            <a:pPr algn="r" rtl="1">
              <a:buClr>
                <a:srgbClr val="002060"/>
              </a:buClr>
            </a:pPr>
            <a:r>
              <a:rPr lang="ar-LB" sz="2800" dirty="0">
                <a:solidFill>
                  <a:schemeClr val="tx1">
                    <a:lumMod val="65000"/>
                    <a:lumOff val="35000"/>
                  </a:schemeClr>
                </a:solidFill>
                <a:latin typeface="Helvetica" pitchFamily="2" charset="0"/>
                <a:ea typeface="GE SS Two Medium" panose="020A0503020102020204" pitchFamily="18" charset="-78"/>
                <a:cs typeface="+mj-cs"/>
              </a:rPr>
              <a:t>يمتد برنامج دعم المجتمع المحلّي في لبنان </a:t>
            </a:r>
            <a:r>
              <a:rPr lang="en-US" sz="2800" dirty="0">
                <a:solidFill>
                  <a:schemeClr val="tx1">
                    <a:lumMod val="65000"/>
                    <a:lumOff val="35000"/>
                  </a:schemeClr>
                </a:solidFill>
                <a:latin typeface="Helvetica" pitchFamily="2" charset="0"/>
                <a:ea typeface="GE SS Two Medium" panose="020A0503020102020204" pitchFamily="18" charset="-78"/>
                <a:cs typeface="+mj-cs"/>
              </a:rPr>
              <a:t> </a:t>
            </a:r>
            <a:r>
              <a:rPr lang="en-US" sz="2000" dirty="0">
                <a:solidFill>
                  <a:schemeClr val="tx1">
                    <a:lumMod val="65000"/>
                    <a:lumOff val="35000"/>
                  </a:schemeClr>
                </a:solidFill>
                <a:latin typeface="Helvetica" pitchFamily="2" charset="0"/>
                <a:ea typeface="GE SS Two Medium" panose="020A0503020102020204" pitchFamily="18" charset="-78"/>
                <a:cs typeface="+mj-cs"/>
              </a:rPr>
              <a:t>(CSP) </a:t>
            </a:r>
            <a:r>
              <a:rPr lang="ar-LB" sz="2800" dirty="0">
                <a:solidFill>
                  <a:schemeClr val="tx1">
                    <a:lumMod val="65000"/>
                    <a:lumOff val="35000"/>
                  </a:schemeClr>
                </a:solidFill>
                <a:latin typeface="Helvetica" pitchFamily="2" charset="0"/>
                <a:ea typeface="GE SS Two Medium" panose="020A0503020102020204" pitchFamily="18" charset="-78"/>
                <a:cs typeface="+mj-cs"/>
              </a:rPr>
              <a:t>المموّل من الوكالة الأميركية للتنمية الدولّية </a:t>
            </a:r>
            <a:r>
              <a:rPr lang="en-US" sz="2800" dirty="0">
                <a:solidFill>
                  <a:schemeClr val="tx1">
                    <a:lumMod val="65000"/>
                    <a:lumOff val="35000"/>
                  </a:schemeClr>
                </a:solidFill>
                <a:latin typeface="Helvetica" pitchFamily="2" charset="0"/>
                <a:ea typeface="GE SS Two Medium" panose="020A0503020102020204" pitchFamily="18" charset="-78"/>
                <a:cs typeface="+mj-cs"/>
              </a:rPr>
              <a:t> </a:t>
            </a:r>
            <a:r>
              <a:rPr lang="en-US" sz="2000" dirty="0">
                <a:solidFill>
                  <a:schemeClr val="tx1">
                    <a:lumMod val="65000"/>
                    <a:lumOff val="35000"/>
                  </a:schemeClr>
                </a:solidFill>
                <a:latin typeface="Helvetica" pitchFamily="2" charset="0"/>
                <a:ea typeface="GE SS Two Medium" panose="020A0503020102020204" pitchFamily="18" charset="-78"/>
                <a:cs typeface="+mj-cs"/>
              </a:rPr>
              <a:t>(USAID)</a:t>
            </a:r>
            <a:r>
              <a:rPr lang="ar-LB" sz="2800" dirty="0">
                <a:solidFill>
                  <a:schemeClr val="tx1">
                    <a:lumMod val="65000"/>
                    <a:lumOff val="35000"/>
                  </a:schemeClr>
                </a:solidFill>
                <a:latin typeface="Helvetica" pitchFamily="2" charset="0"/>
                <a:ea typeface="GE SS Two Medium" panose="020A0503020102020204" pitchFamily="18" charset="-78"/>
                <a:cs typeface="+mj-cs"/>
              </a:rPr>
              <a:t>على </a:t>
            </a:r>
            <a:r>
              <a:rPr lang="ar-LB" sz="2800" b="1" dirty="0">
                <a:solidFill>
                  <a:schemeClr val="tx1">
                    <a:lumMod val="65000"/>
                    <a:lumOff val="35000"/>
                  </a:schemeClr>
                </a:solidFill>
                <a:latin typeface="Helvetica" pitchFamily="2" charset="0"/>
                <a:ea typeface="GE SS Two Medium" panose="020A0503020102020204" pitchFamily="18" charset="-78"/>
                <a:cs typeface="+mj-cs"/>
              </a:rPr>
              <a:t>مدى سبع سنوات </a:t>
            </a:r>
            <a:r>
              <a:rPr lang="ar-LB" sz="2800" dirty="0">
                <a:solidFill>
                  <a:schemeClr val="tx1">
                    <a:lumMod val="65000"/>
                    <a:lumOff val="35000"/>
                  </a:schemeClr>
                </a:solidFill>
                <a:latin typeface="Helvetica" pitchFamily="2" charset="0"/>
                <a:ea typeface="GE SS Two Medium" panose="020A0503020102020204" pitchFamily="18" charset="-78"/>
                <a:cs typeface="+mj-cs"/>
              </a:rPr>
              <a:t>بموازنة قيمتها </a:t>
            </a:r>
            <a:r>
              <a:rPr lang="en-US" sz="2800" b="1" dirty="0">
                <a:solidFill>
                  <a:schemeClr val="tx1">
                    <a:lumMod val="65000"/>
                    <a:lumOff val="35000"/>
                  </a:schemeClr>
                </a:solidFill>
                <a:latin typeface="Helvetica" pitchFamily="2" charset="0"/>
                <a:ea typeface="GE SS Two Medium" panose="020A0503020102020204" pitchFamily="18" charset="-78"/>
                <a:cs typeface="+mj-cs"/>
              </a:rPr>
              <a:t>100</a:t>
            </a:r>
            <a:r>
              <a:rPr lang="ar-LB" sz="2800" b="1" dirty="0">
                <a:solidFill>
                  <a:schemeClr val="tx1">
                    <a:lumMod val="65000"/>
                    <a:lumOff val="35000"/>
                  </a:schemeClr>
                </a:solidFill>
                <a:latin typeface="Helvetica" pitchFamily="2" charset="0"/>
                <a:ea typeface="GE SS Two Medium" panose="020A0503020102020204" pitchFamily="18" charset="-78"/>
                <a:cs typeface="+mj-cs"/>
              </a:rPr>
              <a:t> مليون دولار </a:t>
            </a:r>
            <a:r>
              <a:rPr lang="ar-LB" sz="2800" dirty="0">
                <a:solidFill>
                  <a:schemeClr val="tx1">
                    <a:lumMod val="65000"/>
                    <a:lumOff val="35000"/>
                  </a:schemeClr>
                </a:solidFill>
                <a:latin typeface="Helvetica" pitchFamily="2" charset="0"/>
                <a:ea typeface="GE SS Two Medium" panose="020A0503020102020204" pitchFamily="18" charset="-78"/>
                <a:cs typeface="+mj-cs"/>
              </a:rPr>
              <a:t>أميركي</a:t>
            </a:r>
          </a:p>
          <a:p>
            <a:pPr algn="r" rtl="1">
              <a:buClr>
                <a:srgbClr val="002060"/>
              </a:buClr>
            </a:pPr>
            <a:endParaRPr lang="ar-LB" sz="2800" dirty="0">
              <a:solidFill>
                <a:schemeClr val="tx1">
                  <a:lumMod val="65000"/>
                  <a:lumOff val="35000"/>
                </a:schemeClr>
              </a:solidFill>
              <a:latin typeface="Helvetica" pitchFamily="2" charset="0"/>
              <a:ea typeface="GE SS Two Medium" panose="020A0503020102020204" pitchFamily="18" charset="-78"/>
              <a:cs typeface="+mj-cs"/>
            </a:endParaRPr>
          </a:p>
          <a:p>
            <a:pPr algn="r" rtl="1">
              <a:buClr>
                <a:srgbClr val="002060"/>
              </a:buClr>
            </a:pPr>
            <a:r>
              <a:rPr lang="ar-LB" sz="2800" dirty="0">
                <a:solidFill>
                  <a:schemeClr val="tx1">
                    <a:lumMod val="65000"/>
                    <a:lumOff val="35000"/>
                  </a:schemeClr>
                </a:solidFill>
                <a:latin typeface="Helvetica" pitchFamily="2" charset="0"/>
                <a:ea typeface="GE SS Two Medium" panose="020A0503020102020204" pitchFamily="18" charset="-78"/>
                <a:cs typeface="+mj-cs"/>
              </a:rPr>
              <a:t>يقدم مجموعة واسعة من المبادرات لدعم المجتمعات المحلية الأكثر حرماناً وذلك </a:t>
            </a:r>
            <a:r>
              <a:rPr lang="ar-LB" sz="2800" b="1" dirty="0">
                <a:solidFill>
                  <a:schemeClr val="tx1">
                    <a:lumMod val="65000"/>
                    <a:lumOff val="35000"/>
                  </a:schemeClr>
                </a:solidFill>
                <a:latin typeface="Helvetica" pitchFamily="2" charset="0"/>
                <a:ea typeface="GE SS Two Medium" panose="020A0503020102020204" pitchFamily="18" charset="-78"/>
                <a:cs typeface="+mj-cs"/>
              </a:rPr>
              <a:t>لتحسين الخدمات الأساسية ولتعزيز الفرص الإقتصادية</a:t>
            </a:r>
          </a:p>
          <a:p>
            <a:pPr algn="r" rtl="1">
              <a:buClr>
                <a:srgbClr val="002060"/>
              </a:buClr>
            </a:pPr>
            <a:endParaRPr lang="ar-LB" sz="2800" dirty="0">
              <a:solidFill>
                <a:schemeClr val="tx1">
                  <a:lumMod val="65000"/>
                  <a:lumOff val="35000"/>
                </a:schemeClr>
              </a:solidFill>
              <a:latin typeface="Helvetica" pitchFamily="2" charset="0"/>
              <a:ea typeface="GE SS Two Medium" panose="020A0503020102020204" pitchFamily="18" charset="-78"/>
              <a:cs typeface="+mj-cs"/>
            </a:endParaRPr>
          </a:p>
          <a:p>
            <a:pPr algn="r" rtl="1">
              <a:buClr>
                <a:srgbClr val="002060"/>
              </a:buClr>
            </a:pPr>
            <a:r>
              <a:rPr lang="ar-LB" sz="2800" dirty="0">
                <a:solidFill>
                  <a:schemeClr val="tx1">
                    <a:lumMod val="65000"/>
                    <a:lumOff val="35000"/>
                  </a:schemeClr>
                </a:solidFill>
                <a:latin typeface="Helvetica" pitchFamily="2" charset="0"/>
                <a:ea typeface="GE SS Two Medium" panose="020A0503020102020204" pitchFamily="18" charset="-78"/>
                <a:cs typeface="+mj-cs"/>
              </a:rPr>
              <a:t>مناطق عمل البرنامج: </a:t>
            </a:r>
            <a:r>
              <a:rPr lang="ar-LB" sz="2800" b="1" dirty="0">
                <a:solidFill>
                  <a:schemeClr val="tx1">
                    <a:lumMod val="65000"/>
                    <a:lumOff val="35000"/>
                  </a:schemeClr>
                </a:solidFill>
                <a:latin typeface="Helvetica" pitchFamily="2" charset="0"/>
                <a:ea typeface="GE SS Two Medium" panose="020A0503020102020204" pitchFamily="18" charset="-78"/>
                <a:cs typeface="+mj-cs"/>
              </a:rPr>
              <a:t>الشمال والجنوب والبقاع </a:t>
            </a:r>
            <a:r>
              <a:rPr lang="ar-LB" sz="2800" dirty="0">
                <a:solidFill>
                  <a:schemeClr val="tx1">
                    <a:lumMod val="65000"/>
                    <a:lumOff val="35000"/>
                  </a:schemeClr>
                </a:solidFill>
                <a:latin typeface="Helvetica" pitchFamily="2" charset="0"/>
                <a:ea typeface="GE SS Two Medium" panose="020A0503020102020204" pitchFamily="18" charset="-78"/>
                <a:cs typeface="+mj-cs"/>
              </a:rPr>
              <a:t>مع احتمال التوسع الى مناطق أخرى وفقاً للحاجات والأولويات</a:t>
            </a:r>
            <a:endParaRPr lang="en-US" sz="2800" dirty="0">
              <a:solidFill>
                <a:schemeClr val="tx1">
                  <a:lumMod val="65000"/>
                  <a:lumOff val="35000"/>
                </a:schemeClr>
              </a:solidFill>
              <a:latin typeface="Helvetica" pitchFamily="2" charset="0"/>
              <a:ea typeface="GE SS Two Medium" panose="020A0503020102020204" pitchFamily="18" charset="-78"/>
              <a:cs typeface="+mj-cs"/>
            </a:endParaRPr>
          </a:p>
        </p:txBody>
      </p:sp>
      <p:grpSp>
        <p:nvGrpSpPr>
          <p:cNvPr id="7" name="Group 6">
            <a:extLst>
              <a:ext uri="{FF2B5EF4-FFF2-40B4-BE49-F238E27FC236}">
                <a16:creationId xmlns:a16="http://schemas.microsoft.com/office/drawing/2014/main" id="{C53C79BE-083C-47D6-86C6-72BFA4333229}"/>
              </a:ext>
            </a:extLst>
          </p:cNvPr>
          <p:cNvGrpSpPr/>
          <p:nvPr/>
        </p:nvGrpSpPr>
        <p:grpSpPr>
          <a:xfrm>
            <a:off x="10485792" y="1766285"/>
            <a:ext cx="933063" cy="934712"/>
            <a:chOff x="10138211" y="1766285"/>
            <a:chExt cx="745587" cy="762491"/>
          </a:xfrm>
        </p:grpSpPr>
        <p:sp>
          <p:nvSpPr>
            <p:cNvPr id="5" name="Oval 4">
              <a:extLst>
                <a:ext uri="{FF2B5EF4-FFF2-40B4-BE49-F238E27FC236}">
                  <a16:creationId xmlns:a16="http://schemas.microsoft.com/office/drawing/2014/main" id="{AD012309-B5C9-40C3-809C-1576C98547DA}"/>
                </a:ext>
              </a:extLst>
            </p:cNvPr>
            <p:cNvSpPr/>
            <p:nvPr/>
          </p:nvSpPr>
          <p:spPr>
            <a:xfrm>
              <a:off x="10138211" y="1766285"/>
              <a:ext cx="745587" cy="762491"/>
            </a:xfrm>
            <a:prstGeom prst="ellipse">
              <a:avLst/>
            </a:prstGeom>
            <a:solidFill>
              <a:srgbClr val="A7C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75">
              <a:extLst>
                <a:ext uri="{FF2B5EF4-FFF2-40B4-BE49-F238E27FC236}">
                  <a16:creationId xmlns:a16="http://schemas.microsoft.com/office/drawing/2014/main" id="{20B5639B-57D3-49FA-B3FD-89CBEF0ADF01}"/>
                </a:ext>
              </a:extLst>
            </p:cNvPr>
            <p:cNvSpPr>
              <a:spLocks/>
            </p:cNvSpPr>
            <p:nvPr/>
          </p:nvSpPr>
          <p:spPr bwMode="auto">
            <a:xfrm>
              <a:off x="10263877" y="1833205"/>
              <a:ext cx="546304" cy="626287"/>
            </a:xfrm>
            <a:custGeom>
              <a:avLst/>
              <a:gdLst>
                <a:gd name="T0" fmla="*/ 230 w 710"/>
                <a:gd name="T1" fmla="*/ 443 h 827"/>
                <a:gd name="T2" fmla="*/ 216 w 710"/>
                <a:gd name="T3" fmla="*/ 416 h 827"/>
                <a:gd name="T4" fmla="*/ 298 w 710"/>
                <a:gd name="T5" fmla="*/ 393 h 827"/>
                <a:gd name="T6" fmla="*/ 453 w 710"/>
                <a:gd name="T7" fmla="*/ 375 h 827"/>
                <a:gd name="T8" fmla="*/ 453 w 710"/>
                <a:gd name="T9" fmla="*/ 245 h 827"/>
                <a:gd name="T10" fmla="*/ 440 w 710"/>
                <a:gd name="T11" fmla="*/ 87 h 827"/>
                <a:gd name="T12" fmla="*/ 407 w 710"/>
                <a:gd name="T13" fmla="*/ 72 h 827"/>
                <a:gd name="T14" fmla="*/ 372 w 710"/>
                <a:gd name="T15" fmla="*/ 91 h 827"/>
                <a:gd name="T16" fmla="*/ 360 w 710"/>
                <a:gd name="T17" fmla="*/ 241 h 827"/>
                <a:gd name="T18" fmla="*/ 352 w 710"/>
                <a:gd name="T19" fmla="*/ 344 h 827"/>
                <a:gd name="T20" fmla="*/ 313 w 710"/>
                <a:gd name="T21" fmla="*/ 148 h 827"/>
                <a:gd name="T22" fmla="*/ 282 w 710"/>
                <a:gd name="T23" fmla="*/ 12 h 827"/>
                <a:gd name="T24" fmla="*/ 239 w 710"/>
                <a:gd name="T25" fmla="*/ 2 h 827"/>
                <a:gd name="T26" fmla="*/ 210 w 710"/>
                <a:gd name="T27" fmla="*/ 41 h 827"/>
                <a:gd name="T28" fmla="*/ 245 w 710"/>
                <a:gd name="T29" fmla="*/ 315 h 827"/>
                <a:gd name="T30" fmla="*/ 239 w 710"/>
                <a:gd name="T31" fmla="*/ 335 h 827"/>
                <a:gd name="T32" fmla="*/ 169 w 710"/>
                <a:gd name="T33" fmla="*/ 107 h 827"/>
                <a:gd name="T34" fmla="*/ 134 w 710"/>
                <a:gd name="T35" fmla="*/ 72 h 827"/>
                <a:gd name="T36" fmla="*/ 86 w 710"/>
                <a:gd name="T37" fmla="*/ 103 h 827"/>
                <a:gd name="T38" fmla="*/ 115 w 710"/>
                <a:gd name="T39" fmla="*/ 245 h 827"/>
                <a:gd name="T40" fmla="*/ 148 w 710"/>
                <a:gd name="T41" fmla="*/ 389 h 827"/>
                <a:gd name="T42" fmla="*/ 132 w 710"/>
                <a:gd name="T43" fmla="*/ 381 h 827"/>
                <a:gd name="T44" fmla="*/ 62 w 710"/>
                <a:gd name="T45" fmla="*/ 251 h 827"/>
                <a:gd name="T46" fmla="*/ 27 w 710"/>
                <a:gd name="T47" fmla="*/ 237 h 827"/>
                <a:gd name="T48" fmla="*/ 0 w 710"/>
                <a:gd name="T49" fmla="*/ 270 h 827"/>
                <a:gd name="T50" fmla="*/ 60 w 710"/>
                <a:gd name="T51" fmla="*/ 443 h 827"/>
                <a:gd name="T52" fmla="*/ 132 w 710"/>
                <a:gd name="T53" fmla="*/ 689 h 827"/>
                <a:gd name="T54" fmla="*/ 193 w 710"/>
                <a:gd name="T55" fmla="*/ 786 h 827"/>
                <a:gd name="T56" fmla="*/ 267 w 710"/>
                <a:gd name="T57" fmla="*/ 823 h 827"/>
                <a:gd name="T58" fmla="*/ 389 w 710"/>
                <a:gd name="T59" fmla="*/ 821 h 827"/>
                <a:gd name="T60" fmla="*/ 488 w 710"/>
                <a:gd name="T61" fmla="*/ 765 h 827"/>
                <a:gd name="T62" fmla="*/ 553 w 710"/>
                <a:gd name="T63" fmla="*/ 675 h 827"/>
                <a:gd name="T64" fmla="*/ 701 w 710"/>
                <a:gd name="T65" fmla="*/ 366 h 827"/>
                <a:gd name="T66" fmla="*/ 658 w 710"/>
                <a:gd name="T67" fmla="*/ 352 h 827"/>
                <a:gd name="T68" fmla="*/ 572 w 710"/>
                <a:gd name="T69" fmla="*/ 445 h 827"/>
                <a:gd name="T70" fmla="*/ 401 w 710"/>
                <a:gd name="T71" fmla="*/ 694 h 827"/>
                <a:gd name="T72" fmla="*/ 364 w 710"/>
                <a:gd name="T73" fmla="*/ 712 h 827"/>
                <a:gd name="T74" fmla="*/ 379 w 710"/>
                <a:gd name="T75" fmla="*/ 659 h 827"/>
                <a:gd name="T76" fmla="*/ 397 w 710"/>
                <a:gd name="T77" fmla="*/ 613 h 827"/>
                <a:gd name="T78" fmla="*/ 374 w 710"/>
                <a:gd name="T79" fmla="*/ 638 h 827"/>
                <a:gd name="T80" fmla="*/ 288 w 710"/>
                <a:gd name="T81" fmla="*/ 733 h 827"/>
                <a:gd name="T82" fmla="*/ 270 w 710"/>
                <a:gd name="T83" fmla="*/ 710 h 827"/>
                <a:gd name="T84" fmla="*/ 346 w 710"/>
                <a:gd name="T85" fmla="*/ 597 h 827"/>
                <a:gd name="T86" fmla="*/ 344 w 710"/>
                <a:gd name="T87" fmla="*/ 591 h 827"/>
                <a:gd name="T88" fmla="*/ 237 w 710"/>
                <a:gd name="T89" fmla="*/ 700 h 827"/>
                <a:gd name="T90" fmla="*/ 212 w 710"/>
                <a:gd name="T91" fmla="*/ 700 h 827"/>
                <a:gd name="T92" fmla="*/ 235 w 710"/>
                <a:gd name="T93" fmla="*/ 644 h 827"/>
                <a:gd name="T94" fmla="*/ 317 w 710"/>
                <a:gd name="T95" fmla="*/ 552 h 827"/>
                <a:gd name="T96" fmla="*/ 311 w 710"/>
                <a:gd name="T97" fmla="*/ 552 h 827"/>
                <a:gd name="T98" fmla="*/ 204 w 710"/>
                <a:gd name="T99" fmla="*/ 624 h 827"/>
                <a:gd name="T100" fmla="*/ 187 w 710"/>
                <a:gd name="T101" fmla="*/ 607 h 827"/>
                <a:gd name="T102" fmla="*/ 284 w 710"/>
                <a:gd name="T103" fmla="*/ 514 h 827"/>
                <a:gd name="T104" fmla="*/ 339 w 710"/>
                <a:gd name="T105" fmla="*/ 451 h 827"/>
                <a:gd name="T106" fmla="*/ 292 w 710"/>
                <a:gd name="T107" fmla="*/ 44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0" h="827">
                  <a:moveTo>
                    <a:pt x="280" y="443"/>
                  </a:moveTo>
                  <a:lnTo>
                    <a:pt x="280" y="443"/>
                  </a:lnTo>
                  <a:lnTo>
                    <a:pt x="257" y="443"/>
                  </a:lnTo>
                  <a:lnTo>
                    <a:pt x="235" y="443"/>
                  </a:lnTo>
                  <a:lnTo>
                    <a:pt x="235" y="443"/>
                  </a:lnTo>
                  <a:lnTo>
                    <a:pt x="230" y="443"/>
                  </a:lnTo>
                  <a:lnTo>
                    <a:pt x="226" y="442"/>
                  </a:lnTo>
                  <a:lnTo>
                    <a:pt x="220" y="434"/>
                  </a:lnTo>
                  <a:lnTo>
                    <a:pt x="216" y="426"/>
                  </a:lnTo>
                  <a:lnTo>
                    <a:pt x="216" y="420"/>
                  </a:lnTo>
                  <a:lnTo>
                    <a:pt x="216" y="416"/>
                  </a:lnTo>
                  <a:lnTo>
                    <a:pt x="216" y="416"/>
                  </a:lnTo>
                  <a:lnTo>
                    <a:pt x="218" y="410"/>
                  </a:lnTo>
                  <a:lnTo>
                    <a:pt x="222" y="408"/>
                  </a:lnTo>
                  <a:lnTo>
                    <a:pt x="226" y="405"/>
                  </a:lnTo>
                  <a:lnTo>
                    <a:pt x="230" y="403"/>
                  </a:lnTo>
                  <a:lnTo>
                    <a:pt x="230" y="403"/>
                  </a:lnTo>
                  <a:lnTo>
                    <a:pt x="298" y="393"/>
                  </a:lnTo>
                  <a:lnTo>
                    <a:pt x="298" y="393"/>
                  </a:lnTo>
                  <a:lnTo>
                    <a:pt x="383" y="383"/>
                  </a:lnTo>
                  <a:lnTo>
                    <a:pt x="383" y="383"/>
                  </a:lnTo>
                  <a:lnTo>
                    <a:pt x="448" y="377"/>
                  </a:lnTo>
                  <a:lnTo>
                    <a:pt x="448" y="377"/>
                  </a:lnTo>
                  <a:lnTo>
                    <a:pt x="453" y="375"/>
                  </a:lnTo>
                  <a:lnTo>
                    <a:pt x="455" y="375"/>
                  </a:lnTo>
                  <a:lnTo>
                    <a:pt x="457" y="371"/>
                  </a:lnTo>
                  <a:lnTo>
                    <a:pt x="457" y="366"/>
                  </a:lnTo>
                  <a:lnTo>
                    <a:pt x="457" y="366"/>
                  </a:lnTo>
                  <a:lnTo>
                    <a:pt x="453" y="245"/>
                  </a:lnTo>
                  <a:lnTo>
                    <a:pt x="453" y="245"/>
                  </a:lnTo>
                  <a:lnTo>
                    <a:pt x="449" y="150"/>
                  </a:lnTo>
                  <a:lnTo>
                    <a:pt x="449" y="150"/>
                  </a:lnTo>
                  <a:lnTo>
                    <a:pt x="448" y="111"/>
                  </a:lnTo>
                  <a:lnTo>
                    <a:pt x="448" y="111"/>
                  </a:lnTo>
                  <a:lnTo>
                    <a:pt x="446" y="99"/>
                  </a:lnTo>
                  <a:lnTo>
                    <a:pt x="440" y="87"/>
                  </a:lnTo>
                  <a:lnTo>
                    <a:pt x="434" y="82"/>
                  </a:lnTo>
                  <a:lnTo>
                    <a:pt x="428" y="78"/>
                  </a:lnTo>
                  <a:lnTo>
                    <a:pt x="422" y="74"/>
                  </a:lnTo>
                  <a:lnTo>
                    <a:pt x="414" y="72"/>
                  </a:lnTo>
                  <a:lnTo>
                    <a:pt x="414" y="72"/>
                  </a:lnTo>
                  <a:lnTo>
                    <a:pt x="407" y="72"/>
                  </a:lnTo>
                  <a:lnTo>
                    <a:pt x="399" y="72"/>
                  </a:lnTo>
                  <a:lnTo>
                    <a:pt x="393" y="74"/>
                  </a:lnTo>
                  <a:lnTo>
                    <a:pt x="387" y="78"/>
                  </a:lnTo>
                  <a:lnTo>
                    <a:pt x="381" y="82"/>
                  </a:lnTo>
                  <a:lnTo>
                    <a:pt x="376" y="85"/>
                  </a:lnTo>
                  <a:lnTo>
                    <a:pt x="372" y="91"/>
                  </a:lnTo>
                  <a:lnTo>
                    <a:pt x="368" y="99"/>
                  </a:lnTo>
                  <a:lnTo>
                    <a:pt x="368" y="99"/>
                  </a:lnTo>
                  <a:lnTo>
                    <a:pt x="364" y="111"/>
                  </a:lnTo>
                  <a:lnTo>
                    <a:pt x="364" y="122"/>
                  </a:lnTo>
                  <a:lnTo>
                    <a:pt x="364" y="122"/>
                  </a:lnTo>
                  <a:lnTo>
                    <a:pt x="360" y="241"/>
                  </a:lnTo>
                  <a:lnTo>
                    <a:pt x="360" y="241"/>
                  </a:lnTo>
                  <a:lnTo>
                    <a:pt x="358" y="338"/>
                  </a:lnTo>
                  <a:lnTo>
                    <a:pt x="358" y="338"/>
                  </a:lnTo>
                  <a:lnTo>
                    <a:pt x="356" y="342"/>
                  </a:lnTo>
                  <a:lnTo>
                    <a:pt x="352" y="344"/>
                  </a:lnTo>
                  <a:lnTo>
                    <a:pt x="352" y="344"/>
                  </a:lnTo>
                  <a:lnTo>
                    <a:pt x="348" y="342"/>
                  </a:lnTo>
                  <a:lnTo>
                    <a:pt x="346" y="340"/>
                  </a:lnTo>
                  <a:lnTo>
                    <a:pt x="346" y="340"/>
                  </a:lnTo>
                  <a:lnTo>
                    <a:pt x="341" y="307"/>
                  </a:lnTo>
                  <a:lnTo>
                    <a:pt x="341" y="307"/>
                  </a:lnTo>
                  <a:lnTo>
                    <a:pt x="313" y="148"/>
                  </a:lnTo>
                  <a:lnTo>
                    <a:pt x="313" y="148"/>
                  </a:lnTo>
                  <a:lnTo>
                    <a:pt x="296" y="35"/>
                  </a:lnTo>
                  <a:lnTo>
                    <a:pt x="296" y="35"/>
                  </a:lnTo>
                  <a:lnTo>
                    <a:pt x="292" y="25"/>
                  </a:lnTo>
                  <a:lnTo>
                    <a:pt x="288" y="17"/>
                  </a:lnTo>
                  <a:lnTo>
                    <a:pt x="282" y="12"/>
                  </a:lnTo>
                  <a:lnTo>
                    <a:pt x="274" y="6"/>
                  </a:lnTo>
                  <a:lnTo>
                    <a:pt x="267" y="2"/>
                  </a:lnTo>
                  <a:lnTo>
                    <a:pt x="259" y="0"/>
                  </a:lnTo>
                  <a:lnTo>
                    <a:pt x="249" y="0"/>
                  </a:lnTo>
                  <a:lnTo>
                    <a:pt x="239" y="2"/>
                  </a:lnTo>
                  <a:lnTo>
                    <a:pt x="239" y="2"/>
                  </a:lnTo>
                  <a:lnTo>
                    <a:pt x="228" y="10"/>
                  </a:lnTo>
                  <a:lnTo>
                    <a:pt x="222" y="13"/>
                  </a:lnTo>
                  <a:lnTo>
                    <a:pt x="218" y="19"/>
                  </a:lnTo>
                  <a:lnTo>
                    <a:pt x="214" y="25"/>
                  </a:lnTo>
                  <a:lnTo>
                    <a:pt x="212" y="33"/>
                  </a:lnTo>
                  <a:lnTo>
                    <a:pt x="210" y="41"/>
                  </a:lnTo>
                  <a:lnTo>
                    <a:pt x="210" y="50"/>
                  </a:lnTo>
                  <a:lnTo>
                    <a:pt x="210" y="50"/>
                  </a:lnTo>
                  <a:lnTo>
                    <a:pt x="232" y="210"/>
                  </a:lnTo>
                  <a:lnTo>
                    <a:pt x="232" y="210"/>
                  </a:lnTo>
                  <a:lnTo>
                    <a:pt x="245" y="315"/>
                  </a:lnTo>
                  <a:lnTo>
                    <a:pt x="245" y="315"/>
                  </a:lnTo>
                  <a:lnTo>
                    <a:pt x="247" y="329"/>
                  </a:lnTo>
                  <a:lnTo>
                    <a:pt x="247" y="329"/>
                  </a:lnTo>
                  <a:lnTo>
                    <a:pt x="247" y="333"/>
                  </a:lnTo>
                  <a:lnTo>
                    <a:pt x="243" y="335"/>
                  </a:lnTo>
                  <a:lnTo>
                    <a:pt x="243" y="335"/>
                  </a:lnTo>
                  <a:lnTo>
                    <a:pt x="239" y="335"/>
                  </a:lnTo>
                  <a:lnTo>
                    <a:pt x="237" y="333"/>
                  </a:lnTo>
                  <a:lnTo>
                    <a:pt x="235" y="331"/>
                  </a:lnTo>
                  <a:lnTo>
                    <a:pt x="235" y="331"/>
                  </a:lnTo>
                  <a:lnTo>
                    <a:pt x="230" y="309"/>
                  </a:lnTo>
                  <a:lnTo>
                    <a:pt x="230" y="309"/>
                  </a:lnTo>
                  <a:lnTo>
                    <a:pt x="169" y="107"/>
                  </a:lnTo>
                  <a:lnTo>
                    <a:pt x="169" y="107"/>
                  </a:lnTo>
                  <a:lnTo>
                    <a:pt x="163" y="93"/>
                  </a:lnTo>
                  <a:lnTo>
                    <a:pt x="156" y="84"/>
                  </a:lnTo>
                  <a:lnTo>
                    <a:pt x="156" y="84"/>
                  </a:lnTo>
                  <a:lnTo>
                    <a:pt x="146" y="76"/>
                  </a:lnTo>
                  <a:lnTo>
                    <a:pt x="134" y="72"/>
                  </a:lnTo>
                  <a:lnTo>
                    <a:pt x="121" y="72"/>
                  </a:lnTo>
                  <a:lnTo>
                    <a:pt x="109" y="74"/>
                  </a:lnTo>
                  <a:lnTo>
                    <a:pt x="109" y="74"/>
                  </a:lnTo>
                  <a:lnTo>
                    <a:pt x="99" y="82"/>
                  </a:lnTo>
                  <a:lnTo>
                    <a:pt x="89" y="91"/>
                  </a:lnTo>
                  <a:lnTo>
                    <a:pt x="86" y="103"/>
                  </a:lnTo>
                  <a:lnTo>
                    <a:pt x="84" y="115"/>
                  </a:lnTo>
                  <a:lnTo>
                    <a:pt x="84" y="115"/>
                  </a:lnTo>
                  <a:lnTo>
                    <a:pt x="86" y="128"/>
                  </a:lnTo>
                  <a:lnTo>
                    <a:pt x="89" y="144"/>
                  </a:lnTo>
                  <a:lnTo>
                    <a:pt x="89" y="144"/>
                  </a:lnTo>
                  <a:lnTo>
                    <a:pt x="115" y="245"/>
                  </a:lnTo>
                  <a:lnTo>
                    <a:pt x="140" y="346"/>
                  </a:lnTo>
                  <a:lnTo>
                    <a:pt x="140" y="346"/>
                  </a:lnTo>
                  <a:lnTo>
                    <a:pt x="148" y="383"/>
                  </a:lnTo>
                  <a:lnTo>
                    <a:pt x="148" y="383"/>
                  </a:lnTo>
                  <a:lnTo>
                    <a:pt x="148" y="387"/>
                  </a:lnTo>
                  <a:lnTo>
                    <a:pt x="148" y="389"/>
                  </a:lnTo>
                  <a:lnTo>
                    <a:pt x="148" y="389"/>
                  </a:lnTo>
                  <a:lnTo>
                    <a:pt x="142" y="393"/>
                  </a:lnTo>
                  <a:lnTo>
                    <a:pt x="140" y="391"/>
                  </a:lnTo>
                  <a:lnTo>
                    <a:pt x="138" y="389"/>
                  </a:lnTo>
                  <a:lnTo>
                    <a:pt x="138" y="389"/>
                  </a:lnTo>
                  <a:lnTo>
                    <a:pt x="132" y="381"/>
                  </a:lnTo>
                  <a:lnTo>
                    <a:pt x="126" y="373"/>
                  </a:lnTo>
                  <a:lnTo>
                    <a:pt x="126" y="373"/>
                  </a:lnTo>
                  <a:lnTo>
                    <a:pt x="101" y="321"/>
                  </a:lnTo>
                  <a:lnTo>
                    <a:pt x="74" y="270"/>
                  </a:lnTo>
                  <a:lnTo>
                    <a:pt x="74" y="270"/>
                  </a:lnTo>
                  <a:lnTo>
                    <a:pt x="62" y="251"/>
                  </a:lnTo>
                  <a:lnTo>
                    <a:pt x="62" y="251"/>
                  </a:lnTo>
                  <a:lnTo>
                    <a:pt x="54" y="243"/>
                  </a:lnTo>
                  <a:lnTo>
                    <a:pt x="47" y="237"/>
                  </a:lnTo>
                  <a:lnTo>
                    <a:pt x="37" y="235"/>
                  </a:lnTo>
                  <a:lnTo>
                    <a:pt x="27" y="237"/>
                  </a:lnTo>
                  <a:lnTo>
                    <a:pt x="27" y="237"/>
                  </a:lnTo>
                  <a:lnTo>
                    <a:pt x="17" y="241"/>
                  </a:lnTo>
                  <a:lnTo>
                    <a:pt x="10" y="247"/>
                  </a:lnTo>
                  <a:lnTo>
                    <a:pt x="4" y="253"/>
                  </a:lnTo>
                  <a:lnTo>
                    <a:pt x="0" y="263"/>
                  </a:lnTo>
                  <a:lnTo>
                    <a:pt x="0" y="263"/>
                  </a:lnTo>
                  <a:lnTo>
                    <a:pt x="0" y="270"/>
                  </a:lnTo>
                  <a:lnTo>
                    <a:pt x="2" y="278"/>
                  </a:lnTo>
                  <a:lnTo>
                    <a:pt x="2" y="278"/>
                  </a:lnTo>
                  <a:lnTo>
                    <a:pt x="23" y="340"/>
                  </a:lnTo>
                  <a:lnTo>
                    <a:pt x="45" y="403"/>
                  </a:lnTo>
                  <a:lnTo>
                    <a:pt x="45" y="403"/>
                  </a:lnTo>
                  <a:lnTo>
                    <a:pt x="60" y="443"/>
                  </a:lnTo>
                  <a:lnTo>
                    <a:pt x="74" y="486"/>
                  </a:lnTo>
                  <a:lnTo>
                    <a:pt x="97" y="574"/>
                  </a:lnTo>
                  <a:lnTo>
                    <a:pt x="97" y="574"/>
                  </a:lnTo>
                  <a:lnTo>
                    <a:pt x="115" y="630"/>
                  </a:lnTo>
                  <a:lnTo>
                    <a:pt x="132" y="689"/>
                  </a:lnTo>
                  <a:lnTo>
                    <a:pt x="132" y="689"/>
                  </a:lnTo>
                  <a:lnTo>
                    <a:pt x="144" y="720"/>
                  </a:lnTo>
                  <a:lnTo>
                    <a:pt x="160" y="749"/>
                  </a:lnTo>
                  <a:lnTo>
                    <a:pt x="160" y="749"/>
                  </a:lnTo>
                  <a:lnTo>
                    <a:pt x="169" y="763"/>
                  </a:lnTo>
                  <a:lnTo>
                    <a:pt x="181" y="776"/>
                  </a:lnTo>
                  <a:lnTo>
                    <a:pt x="193" y="786"/>
                  </a:lnTo>
                  <a:lnTo>
                    <a:pt x="206" y="796"/>
                  </a:lnTo>
                  <a:lnTo>
                    <a:pt x="220" y="805"/>
                  </a:lnTo>
                  <a:lnTo>
                    <a:pt x="233" y="813"/>
                  </a:lnTo>
                  <a:lnTo>
                    <a:pt x="251" y="819"/>
                  </a:lnTo>
                  <a:lnTo>
                    <a:pt x="267" y="823"/>
                  </a:lnTo>
                  <a:lnTo>
                    <a:pt x="267" y="823"/>
                  </a:lnTo>
                  <a:lnTo>
                    <a:pt x="288" y="825"/>
                  </a:lnTo>
                  <a:lnTo>
                    <a:pt x="307" y="827"/>
                  </a:lnTo>
                  <a:lnTo>
                    <a:pt x="350" y="827"/>
                  </a:lnTo>
                  <a:lnTo>
                    <a:pt x="350" y="827"/>
                  </a:lnTo>
                  <a:lnTo>
                    <a:pt x="370" y="825"/>
                  </a:lnTo>
                  <a:lnTo>
                    <a:pt x="389" y="821"/>
                  </a:lnTo>
                  <a:lnTo>
                    <a:pt x="407" y="815"/>
                  </a:lnTo>
                  <a:lnTo>
                    <a:pt x="426" y="809"/>
                  </a:lnTo>
                  <a:lnTo>
                    <a:pt x="426" y="809"/>
                  </a:lnTo>
                  <a:lnTo>
                    <a:pt x="449" y="796"/>
                  </a:lnTo>
                  <a:lnTo>
                    <a:pt x="469" y="782"/>
                  </a:lnTo>
                  <a:lnTo>
                    <a:pt x="488" y="765"/>
                  </a:lnTo>
                  <a:lnTo>
                    <a:pt x="504" y="745"/>
                  </a:lnTo>
                  <a:lnTo>
                    <a:pt x="504" y="745"/>
                  </a:lnTo>
                  <a:lnTo>
                    <a:pt x="518" y="730"/>
                  </a:lnTo>
                  <a:lnTo>
                    <a:pt x="529" y="710"/>
                  </a:lnTo>
                  <a:lnTo>
                    <a:pt x="553" y="675"/>
                  </a:lnTo>
                  <a:lnTo>
                    <a:pt x="553" y="675"/>
                  </a:lnTo>
                  <a:lnTo>
                    <a:pt x="704" y="416"/>
                  </a:lnTo>
                  <a:lnTo>
                    <a:pt x="704" y="416"/>
                  </a:lnTo>
                  <a:lnTo>
                    <a:pt x="710" y="403"/>
                  </a:lnTo>
                  <a:lnTo>
                    <a:pt x="710" y="389"/>
                  </a:lnTo>
                  <a:lnTo>
                    <a:pt x="708" y="377"/>
                  </a:lnTo>
                  <a:lnTo>
                    <a:pt x="701" y="366"/>
                  </a:lnTo>
                  <a:lnTo>
                    <a:pt x="701" y="366"/>
                  </a:lnTo>
                  <a:lnTo>
                    <a:pt x="693" y="358"/>
                  </a:lnTo>
                  <a:lnTo>
                    <a:pt x="685" y="354"/>
                  </a:lnTo>
                  <a:lnTo>
                    <a:pt x="675" y="352"/>
                  </a:lnTo>
                  <a:lnTo>
                    <a:pt x="666" y="350"/>
                  </a:lnTo>
                  <a:lnTo>
                    <a:pt x="658" y="352"/>
                  </a:lnTo>
                  <a:lnTo>
                    <a:pt x="648" y="354"/>
                  </a:lnTo>
                  <a:lnTo>
                    <a:pt x="640" y="360"/>
                  </a:lnTo>
                  <a:lnTo>
                    <a:pt x="632" y="366"/>
                  </a:lnTo>
                  <a:lnTo>
                    <a:pt x="632" y="366"/>
                  </a:lnTo>
                  <a:lnTo>
                    <a:pt x="601" y="407"/>
                  </a:lnTo>
                  <a:lnTo>
                    <a:pt x="572" y="445"/>
                  </a:lnTo>
                  <a:lnTo>
                    <a:pt x="572" y="445"/>
                  </a:lnTo>
                  <a:lnTo>
                    <a:pt x="527" y="506"/>
                  </a:lnTo>
                  <a:lnTo>
                    <a:pt x="485" y="568"/>
                  </a:lnTo>
                  <a:lnTo>
                    <a:pt x="442" y="630"/>
                  </a:lnTo>
                  <a:lnTo>
                    <a:pt x="401" y="694"/>
                  </a:lnTo>
                  <a:lnTo>
                    <a:pt x="401" y="694"/>
                  </a:lnTo>
                  <a:lnTo>
                    <a:pt x="387" y="712"/>
                  </a:lnTo>
                  <a:lnTo>
                    <a:pt x="387" y="712"/>
                  </a:lnTo>
                  <a:lnTo>
                    <a:pt x="381" y="716"/>
                  </a:lnTo>
                  <a:lnTo>
                    <a:pt x="376" y="718"/>
                  </a:lnTo>
                  <a:lnTo>
                    <a:pt x="370" y="716"/>
                  </a:lnTo>
                  <a:lnTo>
                    <a:pt x="364" y="712"/>
                  </a:lnTo>
                  <a:lnTo>
                    <a:pt x="364" y="712"/>
                  </a:lnTo>
                  <a:lnTo>
                    <a:pt x="360" y="706"/>
                  </a:lnTo>
                  <a:lnTo>
                    <a:pt x="362" y="698"/>
                  </a:lnTo>
                  <a:lnTo>
                    <a:pt x="362" y="698"/>
                  </a:lnTo>
                  <a:lnTo>
                    <a:pt x="379" y="659"/>
                  </a:lnTo>
                  <a:lnTo>
                    <a:pt x="379" y="659"/>
                  </a:lnTo>
                  <a:lnTo>
                    <a:pt x="397" y="621"/>
                  </a:lnTo>
                  <a:lnTo>
                    <a:pt x="397" y="621"/>
                  </a:lnTo>
                  <a:lnTo>
                    <a:pt x="399" y="617"/>
                  </a:lnTo>
                  <a:lnTo>
                    <a:pt x="399" y="617"/>
                  </a:lnTo>
                  <a:lnTo>
                    <a:pt x="399" y="615"/>
                  </a:lnTo>
                  <a:lnTo>
                    <a:pt x="397" y="613"/>
                  </a:lnTo>
                  <a:lnTo>
                    <a:pt x="397" y="613"/>
                  </a:lnTo>
                  <a:lnTo>
                    <a:pt x="395" y="613"/>
                  </a:lnTo>
                  <a:lnTo>
                    <a:pt x="393" y="613"/>
                  </a:lnTo>
                  <a:lnTo>
                    <a:pt x="393" y="613"/>
                  </a:lnTo>
                  <a:lnTo>
                    <a:pt x="374" y="638"/>
                  </a:lnTo>
                  <a:lnTo>
                    <a:pt x="374" y="638"/>
                  </a:lnTo>
                  <a:lnTo>
                    <a:pt x="315" y="712"/>
                  </a:lnTo>
                  <a:lnTo>
                    <a:pt x="315" y="712"/>
                  </a:lnTo>
                  <a:lnTo>
                    <a:pt x="302" y="728"/>
                  </a:lnTo>
                  <a:lnTo>
                    <a:pt x="302" y="728"/>
                  </a:lnTo>
                  <a:lnTo>
                    <a:pt x="296" y="731"/>
                  </a:lnTo>
                  <a:lnTo>
                    <a:pt x="288" y="733"/>
                  </a:lnTo>
                  <a:lnTo>
                    <a:pt x="282" y="731"/>
                  </a:lnTo>
                  <a:lnTo>
                    <a:pt x="276" y="730"/>
                  </a:lnTo>
                  <a:lnTo>
                    <a:pt x="276" y="730"/>
                  </a:lnTo>
                  <a:lnTo>
                    <a:pt x="272" y="724"/>
                  </a:lnTo>
                  <a:lnTo>
                    <a:pt x="270" y="718"/>
                  </a:lnTo>
                  <a:lnTo>
                    <a:pt x="270" y="710"/>
                  </a:lnTo>
                  <a:lnTo>
                    <a:pt x="274" y="702"/>
                  </a:lnTo>
                  <a:lnTo>
                    <a:pt x="274" y="702"/>
                  </a:lnTo>
                  <a:lnTo>
                    <a:pt x="304" y="659"/>
                  </a:lnTo>
                  <a:lnTo>
                    <a:pt x="333" y="617"/>
                  </a:lnTo>
                  <a:lnTo>
                    <a:pt x="333" y="617"/>
                  </a:lnTo>
                  <a:lnTo>
                    <a:pt x="346" y="597"/>
                  </a:lnTo>
                  <a:lnTo>
                    <a:pt x="346" y="597"/>
                  </a:lnTo>
                  <a:lnTo>
                    <a:pt x="346" y="595"/>
                  </a:lnTo>
                  <a:lnTo>
                    <a:pt x="346" y="591"/>
                  </a:lnTo>
                  <a:lnTo>
                    <a:pt x="346" y="591"/>
                  </a:lnTo>
                  <a:lnTo>
                    <a:pt x="344" y="591"/>
                  </a:lnTo>
                  <a:lnTo>
                    <a:pt x="344" y="591"/>
                  </a:lnTo>
                  <a:lnTo>
                    <a:pt x="342" y="593"/>
                  </a:lnTo>
                  <a:lnTo>
                    <a:pt x="342" y="593"/>
                  </a:lnTo>
                  <a:lnTo>
                    <a:pt x="307" y="628"/>
                  </a:lnTo>
                  <a:lnTo>
                    <a:pt x="274" y="663"/>
                  </a:lnTo>
                  <a:lnTo>
                    <a:pt x="274" y="663"/>
                  </a:lnTo>
                  <a:lnTo>
                    <a:pt x="237" y="700"/>
                  </a:lnTo>
                  <a:lnTo>
                    <a:pt x="237" y="700"/>
                  </a:lnTo>
                  <a:lnTo>
                    <a:pt x="232" y="704"/>
                  </a:lnTo>
                  <a:lnTo>
                    <a:pt x="224" y="706"/>
                  </a:lnTo>
                  <a:lnTo>
                    <a:pt x="218" y="704"/>
                  </a:lnTo>
                  <a:lnTo>
                    <a:pt x="212" y="700"/>
                  </a:lnTo>
                  <a:lnTo>
                    <a:pt x="212" y="700"/>
                  </a:lnTo>
                  <a:lnTo>
                    <a:pt x="206" y="694"/>
                  </a:lnTo>
                  <a:lnTo>
                    <a:pt x="204" y="689"/>
                  </a:lnTo>
                  <a:lnTo>
                    <a:pt x="206" y="681"/>
                  </a:lnTo>
                  <a:lnTo>
                    <a:pt x="210" y="675"/>
                  </a:lnTo>
                  <a:lnTo>
                    <a:pt x="210" y="675"/>
                  </a:lnTo>
                  <a:lnTo>
                    <a:pt x="235" y="644"/>
                  </a:lnTo>
                  <a:lnTo>
                    <a:pt x="263" y="615"/>
                  </a:lnTo>
                  <a:lnTo>
                    <a:pt x="263" y="615"/>
                  </a:lnTo>
                  <a:lnTo>
                    <a:pt x="315" y="556"/>
                  </a:lnTo>
                  <a:lnTo>
                    <a:pt x="315" y="556"/>
                  </a:lnTo>
                  <a:lnTo>
                    <a:pt x="317" y="554"/>
                  </a:lnTo>
                  <a:lnTo>
                    <a:pt x="317" y="552"/>
                  </a:lnTo>
                  <a:lnTo>
                    <a:pt x="317" y="550"/>
                  </a:lnTo>
                  <a:lnTo>
                    <a:pt x="317" y="550"/>
                  </a:lnTo>
                  <a:lnTo>
                    <a:pt x="315" y="550"/>
                  </a:lnTo>
                  <a:lnTo>
                    <a:pt x="313" y="550"/>
                  </a:lnTo>
                  <a:lnTo>
                    <a:pt x="311" y="552"/>
                  </a:lnTo>
                  <a:lnTo>
                    <a:pt x="311" y="552"/>
                  </a:lnTo>
                  <a:lnTo>
                    <a:pt x="269" y="584"/>
                  </a:lnTo>
                  <a:lnTo>
                    <a:pt x="226" y="615"/>
                  </a:lnTo>
                  <a:lnTo>
                    <a:pt x="226" y="615"/>
                  </a:lnTo>
                  <a:lnTo>
                    <a:pt x="216" y="622"/>
                  </a:lnTo>
                  <a:lnTo>
                    <a:pt x="212" y="624"/>
                  </a:lnTo>
                  <a:lnTo>
                    <a:pt x="204" y="624"/>
                  </a:lnTo>
                  <a:lnTo>
                    <a:pt x="204" y="624"/>
                  </a:lnTo>
                  <a:lnTo>
                    <a:pt x="198" y="624"/>
                  </a:lnTo>
                  <a:lnTo>
                    <a:pt x="193" y="621"/>
                  </a:lnTo>
                  <a:lnTo>
                    <a:pt x="193" y="621"/>
                  </a:lnTo>
                  <a:lnTo>
                    <a:pt x="189" y="615"/>
                  </a:lnTo>
                  <a:lnTo>
                    <a:pt x="187" y="607"/>
                  </a:lnTo>
                  <a:lnTo>
                    <a:pt x="189" y="599"/>
                  </a:lnTo>
                  <a:lnTo>
                    <a:pt x="195" y="593"/>
                  </a:lnTo>
                  <a:lnTo>
                    <a:pt x="195" y="593"/>
                  </a:lnTo>
                  <a:lnTo>
                    <a:pt x="233" y="556"/>
                  </a:lnTo>
                  <a:lnTo>
                    <a:pt x="233" y="556"/>
                  </a:lnTo>
                  <a:lnTo>
                    <a:pt x="284" y="514"/>
                  </a:lnTo>
                  <a:lnTo>
                    <a:pt x="335" y="471"/>
                  </a:lnTo>
                  <a:lnTo>
                    <a:pt x="335" y="471"/>
                  </a:lnTo>
                  <a:lnTo>
                    <a:pt x="339" y="465"/>
                  </a:lnTo>
                  <a:lnTo>
                    <a:pt x="339" y="465"/>
                  </a:lnTo>
                  <a:lnTo>
                    <a:pt x="341" y="459"/>
                  </a:lnTo>
                  <a:lnTo>
                    <a:pt x="339" y="451"/>
                  </a:lnTo>
                  <a:lnTo>
                    <a:pt x="335" y="447"/>
                  </a:lnTo>
                  <a:lnTo>
                    <a:pt x="327" y="443"/>
                  </a:lnTo>
                  <a:lnTo>
                    <a:pt x="327" y="443"/>
                  </a:lnTo>
                  <a:lnTo>
                    <a:pt x="309" y="443"/>
                  </a:lnTo>
                  <a:lnTo>
                    <a:pt x="292" y="443"/>
                  </a:lnTo>
                  <a:lnTo>
                    <a:pt x="292" y="443"/>
                  </a:lnTo>
                  <a:lnTo>
                    <a:pt x="280" y="443"/>
                  </a:lnTo>
                  <a:lnTo>
                    <a:pt x="280" y="443"/>
                  </a:lnTo>
                  <a:close/>
                </a:path>
              </a:pathLst>
            </a:custGeom>
            <a:solidFill>
              <a:srgbClr val="002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8" name="Graphic 7">
            <a:extLst>
              <a:ext uri="{FF2B5EF4-FFF2-40B4-BE49-F238E27FC236}">
                <a16:creationId xmlns:a16="http://schemas.microsoft.com/office/drawing/2014/main" id="{60A48BB0-62F0-4CEA-AA1A-509D6F679B8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9316" t="12960" r="22186" b="15158"/>
          <a:stretch/>
        </p:blipFill>
        <p:spPr>
          <a:xfrm>
            <a:off x="10474690" y="3204463"/>
            <a:ext cx="941193" cy="1156522"/>
          </a:xfrm>
          <a:prstGeom prst="rect">
            <a:avLst/>
          </a:prstGeom>
        </p:spPr>
      </p:pic>
      <p:grpSp>
        <p:nvGrpSpPr>
          <p:cNvPr id="11" name="Group 10">
            <a:extLst>
              <a:ext uri="{FF2B5EF4-FFF2-40B4-BE49-F238E27FC236}">
                <a16:creationId xmlns:a16="http://schemas.microsoft.com/office/drawing/2014/main" id="{4E53B66F-02AA-4CEC-BC24-F0571E1FD910}"/>
              </a:ext>
            </a:extLst>
          </p:cNvPr>
          <p:cNvGrpSpPr/>
          <p:nvPr/>
        </p:nvGrpSpPr>
        <p:grpSpPr>
          <a:xfrm>
            <a:off x="10516679" y="4792437"/>
            <a:ext cx="941193" cy="962532"/>
            <a:chOff x="10233559" y="4765104"/>
            <a:chExt cx="745587" cy="762491"/>
          </a:xfrm>
        </p:grpSpPr>
        <p:sp>
          <p:nvSpPr>
            <p:cNvPr id="9" name="Oval 8">
              <a:extLst>
                <a:ext uri="{FF2B5EF4-FFF2-40B4-BE49-F238E27FC236}">
                  <a16:creationId xmlns:a16="http://schemas.microsoft.com/office/drawing/2014/main" id="{7025206F-8F80-4F0C-A77F-E4D57CE2E1EA}"/>
                </a:ext>
              </a:extLst>
            </p:cNvPr>
            <p:cNvSpPr/>
            <p:nvPr/>
          </p:nvSpPr>
          <p:spPr>
            <a:xfrm>
              <a:off x="10233559" y="4765104"/>
              <a:ext cx="745587" cy="762491"/>
            </a:xfrm>
            <a:prstGeom prst="ellipse">
              <a:avLst/>
            </a:prstGeom>
            <a:solidFill>
              <a:srgbClr val="A7C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24">
              <a:extLst>
                <a:ext uri="{FF2B5EF4-FFF2-40B4-BE49-F238E27FC236}">
                  <a16:creationId xmlns:a16="http://schemas.microsoft.com/office/drawing/2014/main" id="{EBEB14A6-14C4-4804-BE34-B69EF995352E}"/>
                </a:ext>
              </a:extLst>
            </p:cNvPr>
            <p:cNvSpPr>
              <a:spLocks/>
            </p:cNvSpPr>
            <p:nvPr/>
          </p:nvSpPr>
          <p:spPr bwMode="auto">
            <a:xfrm>
              <a:off x="10286064" y="4821376"/>
              <a:ext cx="666260" cy="626287"/>
            </a:xfrm>
            <a:custGeom>
              <a:avLst/>
              <a:gdLst>
                <a:gd name="T0" fmla="*/ 164 w 603"/>
                <a:gd name="T1" fmla="*/ 313 h 576"/>
                <a:gd name="T2" fmla="*/ 27 w 603"/>
                <a:gd name="T3" fmla="*/ 257 h 576"/>
                <a:gd name="T4" fmla="*/ 20 w 603"/>
                <a:gd name="T5" fmla="*/ 249 h 576"/>
                <a:gd name="T6" fmla="*/ 18 w 603"/>
                <a:gd name="T7" fmla="*/ 235 h 576"/>
                <a:gd name="T8" fmla="*/ 20 w 603"/>
                <a:gd name="T9" fmla="*/ 230 h 576"/>
                <a:gd name="T10" fmla="*/ 29 w 603"/>
                <a:gd name="T11" fmla="*/ 222 h 576"/>
                <a:gd name="T12" fmla="*/ 177 w 603"/>
                <a:gd name="T13" fmla="*/ 216 h 576"/>
                <a:gd name="T14" fmla="*/ 78 w 603"/>
                <a:gd name="T15" fmla="*/ 74 h 576"/>
                <a:gd name="T16" fmla="*/ 74 w 603"/>
                <a:gd name="T17" fmla="*/ 62 h 576"/>
                <a:gd name="T18" fmla="*/ 80 w 603"/>
                <a:gd name="T19" fmla="*/ 51 h 576"/>
                <a:gd name="T20" fmla="*/ 86 w 603"/>
                <a:gd name="T21" fmla="*/ 47 h 576"/>
                <a:gd name="T22" fmla="*/ 97 w 603"/>
                <a:gd name="T23" fmla="*/ 45 h 576"/>
                <a:gd name="T24" fmla="*/ 251 w 603"/>
                <a:gd name="T25" fmla="*/ 144 h 576"/>
                <a:gd name="T26" fmla="*/ 247 w 603"/>
                <a:gd name="T27" fmla="*/ 64 h 576"/>
                <a:gd name="T28" fmla="*/ 251 w 603"/>
                <a:gd name="T29" fmla="*/ 52 h 576"/>
                <a:gd name="T30" fmla="*/ 261 w 603"/>
                <a:gd name="T31" fmla="*/ 45 h 576"/>
                <a:gd name="T32" fmla="*/ 269 w 603"/>
                <a:gd name="T33" fmla="*/ 45 h 576"/>
                <a:gd name="T34" fmla="*/ 280 w 603"/>
                <a:gd name="T35" fmla="*/ 51 h 576"/>
                <a:gd name="T36" fmla="*/ 314 w 603"/>
                <a:gd name="T37" fmla="*/ 126 h 576"/>
                <a:gd name="T38" fmla="*/ 382 w 603"/>
                <a:gd name="T39" fmla="*/ 10 h 576"/>
                <a:gd name="T40" fmla="*/ 391 w 603"/>
                <a:gd name="T41" fmla="*/ 2 h 576"/>
                <a:gd name="T42" fmla="*/ 405 w 603"/>
                <a:gd name="T43" fmla="*/ 2 h 576"/>
                <a:gd name="T44" fmla="*/ 411 w 603"/>
                <a:gd name="T45" fmla="*/ 6 h 576"/>
                <a:gd name="T46" fmla="*/ 417 w 603"/>
                <a:gd name="T47" fmla="*/ 16 h 576"/>
                <a:gd name="T48" fmla="*/ 397 w 603"/>
                <a:gd name="T49" fmla="*/ 156 h 576"/>
                <a:gd name="T50" fmla="*/ 450 w 603"/>
                <a:gd name="T51" fmla="*/ 126 h 576"/>
                <a:gd name="T52" fmla="*/ 461 w 603"/>
                <a:gd name="T53" fmla="*/ 124 h 576"/>
                <a:gd name="T54" fmla="*/ 473 w 603"/>
                <a:gd name="T55" fmla="*/ 130 h 576"/>
                <a:gd name="T56" fmla="*/ 477 w 603"/>
                <a:gd name="T57" fmla="*/ 136 h 576"/>
                <a:gd name="T58" fmla="*/ 477 w 603"/>
                <a:gd name="T59" fmla="*/ 148 h 576"/>
                <a:gd name="T60" fmla="*/ 438 w 603"/>
                <a:gd name="T61" fmla="*/ 202 h 576"/>
                <a:gd name="T62" fmla="*/ 584 w 603"/>
                <a:gd name="T63" fmla="*/ 193 h 576"/>
                <a:gd name="T64" fmla="*/ 596 w 603"/>
                <a:gd name="T65" fmla="*/ 196 h 576"/>
                <a:gd name="T66" fmla="*/ 603 w 603"/>
                <a:gd name="T67" fmla="*/ 206 h 576"/>
                <a:gd name="T68" fmla="*/ 603 w 603"/>
                <a:gd name="T69" fmla="*/ 214 h 576"/>
                <a:gd name="T70" fmla="*/ 598 w 603"/>
                <a:gd name="T71" fmla="*/ 224 h 576"/>
                <a:gd name="T72" fmla="*/ 450 w 603"/>
                <a:gd name="T73" fmla="*/ 292 h 576"/>
                <a:gd name="T74" fmla="*/ 502 w 603"/>
                <a:gd name="T75" fmla="*/ 329 h 576"/>
                <a:gd name="T76" fmla="*/ 510 w 603"/>
                <a:gd name="T77" fmla="*/ 339 h 576"/>
                <a:gd name="T78" fmla="*/ 508 w 603"/>
                <a:gd name="T79" fmla="*/ 352 h 576"/>
                <a:gd name="T80" fmla="*/ 504 w 603"/>
                <a:gd name="T81" fmla="*/ 356 h 576"/>
                <a:gd name="T82" fmla="*/ 494 w 603"/>
                <a:gd name="T83" fmla="*/ 362 h 576"/>
                <a:gd name="T84" fmla="*/ 432 w 603"/>
                <a:gd name="T85" fmla="*/ 350 h 576"/>
                <a:gd name="T86" fmla="*/ 522 w 603"/>
                <a:gd name="T87" fmla="*/ 504 h 576"/>
                <a:gd name="T88" fmla="*/ 526 w 603"/>
                <a:gd name="T89" fmla="*/ 518 h 576"/>
                <a:gd name="T90" fmla="*/ 518 w 603"/>
                <a:gd name="T91" fmla="*/ 529 h 576"/>
                <a:gd name="T92" fmla="*/ 514 w 603"/>
                <a:gd name="T93" fmla="*/ 531 h 576"/>
                <a:gd name="T94" fmla="*/ 500 w 603"/>
                <a:gd name="T95" fmla="*/ 533 h 576"/>
                <a:gd name="T96" fmla="*/ 354 w 603"/>
                <a:gd name="T97" fmla="*/ 416 h 576"/>
                <a:gd name="T98" fmla="*/ 352 w 603"/>
                <a:gd name="T99" fmla="*/ 523 h 576"/>
                <a:gd name="T100" fmla="*/ 349 w 603"/>
                <a:gd name="T101" fmla="*/ 535 h 576"/>
                <a:gd name="T102" fmla="*/ 339 w 603"/>
                <a:gd name="T103" fmla="*/ 541 h 576"/>
                <a:gd name="T104" fmla="*/ 327 w 603"/>
                <a:gd name="T105" fmla="*/ 539 h 576"/>
                <a:gd name="T106" fmla="*/ 317 w 603"/>
                <a:gd name="T107" fmla="*/ 531 h 576"/>
                <a:gd name="T108" fmla="*/ 29 w 603"/>
                <a:gd name="T109" fmla="*/ 572 h 576"/>
                <a:gd name="T110" fmla="*/ 24 w 603"/>
                <a:gd name="T111" fmla="*/ 574 h 576"/>
                <a:gd name="T112" fmla="*/ 10 w 603"/>
                <a:gd name="T113" fmla="*/ 574 h 576"/>
                <a:gd name="T114" fmla="*/ 4 w 603"/>
                <a:gd name="T115" fmla="*/ 570 h 576"/>
                <a:gd name="T116" fmla="*/ 0 w 603"/>
                <a:gd name="T117" fmla="*/ 558 h 576"/>
                <a:gd name="T118" fmla="*/ 2 w 603"/>
                <a:gd name="T119" fmla="*/ 54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3" h="576">
                  <a:moveTo>
                    <a:pt x="2" y="547"/>
                  </a:moveTo>
                  <a:lnTo>
                    <a:pt x="164" y="313"/>
                  </a:lnTo>
                  <a:lnTo>
                    <a:pt x="27" y="257"/>
                  </a:lnTo>
                  <a:lnTo>
                    <a:pt x="27" y="257"/>
                  </a:lnTo>
                  <a:lnTo>
                    <a:pt x="24" y="253"/>
                  </a:lnTo>
                  <a:lnTo>
                    <a:pt x="20" y="249"/>
                  </a:lnTo>
                  <a:lnTo>
                    <a:pt x="18" y="241"/>
                  </a:lnTo>
                  <a:lnTo>
                    <a:pt x="18" y="235"/>
                  </a:lnTo>
                  <a:lnTo>
                    <a:pt x="18" y="235"/>
                  </a:lnTo>
                  <a:lnTo>
                    <a:pt x="20" y="230"/>
                  </a:lnTo>
                  <a:lnTo>
                    <a:pt x="24" y="226"/>
                  </a:lnTo>
                  <a:lnTo>
                    <a:pt x="29" y="222"/>
                  </a:lnTo>
                  <a:lnTo>
                    <a:pt x="35" y="220"/>
                  </a:lnTo>
                  <a:lnTo>
                    <a:pt x="177" y="216"/>
                  </a:lnTo>
                  <a:lnTo>
                    <a:pt x="78" y="74"/>
                  </a:lnTo>
                  <a:lnTo>
                    <a:pt x="78" y="74"/>
                  </a:lnTo>
                  <a:lnTo>
                    <a:pt x="76" y="68"/>
                  </a:lnTo>
                  <a:lnTo>
                    <a:pt x="74" y="62"/>
                  </a:lnTo>
                  <a:lnTo>
                    <a:pt x="76" y="56"/>
                  </a:lnTo>
                  <a:lnTo>
                    <a:pt x="80" y="51"/>
                  </a:lnTo>
                  <a:lnTo>
                    <a:pt x="80" y="51"/>
                  </a:lnTo>
                  <a:lnTo>
                    <a:pt x="86" y="47"/>
                  </a:lnTo>
                  <a:lnTo>
                    <a:pt x="92" y="45"/>
                  </a:lnTo>
                  <a:lnTo>
                    <a:pt x="97" y="45"/>
                  </a:lnTo>
                  <a:lnTo>
                    <a:pt x="103" y="49"/>
                  </a:lnTo>
                  <a:lnTo>
                    <a:pt x="251" y="144"/>
                  </a:lnTo>
                  <a:lnTo>
                    <a:pt x="247" y="64"/>
                  </a:lnTo>
                  <a:lnTo>
                    <a:pt x="247" y="64"/>
                  </a:lnTo>
                  <a:lnTo>
                    <a:pt x="247" y="58"/>
                  </a:lnTo>
                  <a:lnTo>
                    <a:pt x="251" y="52"/>
                  </a:lnTo>
                  <a:lnTo>
                    <a:pt x="255" y="47"/>
                  </a:lnTo>
                  <a:lnTo>
                    <a:pt x="261" y="45"/>
                  </a:lnTo>
                  <a:lnTo>
                    <a:pt x="261" y="45"/>
                  </a:lnTo>
                  <a:lnTo>
                    <a:pt x="269" y="45"/>
                  </a:lnTo>
                  <a:lnTo>
                    <a:pt x="275" y="47"/>
                  </a:lnTo>
                  <a:lnTo>
                    <a:pt x="280" y="51"/>
                  </a:lnTo>
                  <a:lnTo>
                    <a:pt x="284" y="56"/>
                  </a:lnTo>
                  <a:lnTo>
                    <a:pt x="314" y="126"/>
                  </a:lnTo>
                  <a:lnTo>
                    <a:pt x="382" y="10"/>
                  </a:lnTo>
                  <a:lnTo>
                    <a:pt x="382" y="10"/>
                  </a:lnTo>
                  <a:lnTo>
                    <a:pt x="387" y="6"/>
                  </a:lnTo>
                  <a:lnTo>
                    <a:pt x="391" y="2"/>
                  </a:lnTo>
                  <a:lnTo>
                    <a:pt x="399" y="0"/>
                  </a:lnTo>
                  <a:lnTo>
                    <a:pt x="405" y="2"/>
                  </a:lnTo>
                  <a:lnTo>
                    <a:pt x="405" y="2"/>
                  </a:lnTo>
                  <a:lnTo>
                    <a:pt x="411" y="6"/>
                  </a:lnTo>
                  <a:lnTo>
                    <a:pt x="415" y="10"/>
                  </a:lnTo>
                  <a:lnTo>
                    <a:pt x="417" y="16"/>
                  </a:lnTo>
                  <a:lnTo>
                    <a:pt x="417" y="21"/>
                  </a:lnTo>
                  <a:lnTo>
                    <a:pt x="397" y="156"/>
                  </a:lnTo>
                  <a:lnTo>
                    <a:pt x="450" y="126"/>
                  </a:lnTo>
                  <a:lnTo>
                    <a:pt x="450" y="126"/>
                  </a:lnTo>
                  <a:lnTo>
                    <a:pt x="456" y="124"/>
                  </a:lnTo>
                  <a:lnTo>
                    <a:pt x="461" y="124"/>
                  </a:lnTo>
                  <a:lnTo>
                    <a:pt x="467" y="126"/>
                  </a:lnTo>
                  <a:lnTo>
                    <a:pt x="473" y="130"/>
                  </a:lnTo>
                  <a:lnTo>
                    <a:pt x="473" y="130"/>
                  </a:lnTo>
                  <a:lnTo>
                    <a:pt x="477" y="136"/>
                  </a:lnTo>
                  <a:lnTo>
                    <a:pt x="477" y="142"/>
                  </a:lnTo>
                  <a:lnTo>
                    <a:pt x="477" y="148"/>
                  </a:lnTo>
                  <a:lnTo>
                    <a:pt x="473" y="154"/>
                  </a:lnTo>
                  <a:lnTo>
                    <a:pt x="438" y="202"/>
                  </a:lnTo>
                  <a:lnTo>
                    <a:pt x="584" y="193"/>
                  </a:lnTo>
                  <a:lnTo>
                    <a:pt x="584" y="193"/>
                  </a:lnTo>
                  <a:lnTo>
                    <a:pt x="590" y="193"/>
                  </a:lnTo>
                  <a:lnTo>
                    <a:pt x="596" y="196"/>
                  </a:lnTo>
                  <a:lnTo>
                    <a:pt x="600" y="200"/>
                  </a:lnTo>
                  <a:lnTo>
                    <a:pt x="603" y="206"/>
                  </a:lnTo>
                  <a:lnTo>
                    <a:pt x="603" y="206"/>
                  </a:lnTo>
                  <a:lnTo>
                    <a:pt x="603" y="214"/>
                  </a:lnTo>
                  <a:lnTo>
                    <a:pt x="602" y="220"/>
                  </a:lnTo>
                  <a:lnTo>
                    <a:pt x="598" y="224"/>
                  </a:lnTo>
                  <a:lnTo>
                    <a:pt x="592" y="228"/>
                  </a:lnTo>
                  <a:lnTo>
                    <a:pt x="450" y="292"/>
                  </a:lnTo>
                  <a:lnTo>
                    <a:pt x="502" y="329"/>
                  </a:lnTo>
                  <a:lnTo>
                    <a:pt x="502" y="329"/>
                  </a:lnTo>
                  <a:lnTo>
                    <a:pt x="506" y="333"/>
                  </a:lnTo>
                  <a:lnTo>
                    <a:pt x="510" y="339"/>
                  </a:lnTo>
                  <a:lnTo>
                    <a:pt x="510" y="344"/>
                  </a:lnTo>
                  <a:lnTo>
                    <a:pt x="508" y="352"/>
                  </a:lnTo>
                  <a:lnTo>
                    <a:pt x="508" y="352"/>
                  </a:lnTo>
                  <a:lnTo>
                    <a:pt x="504" y="356"/>
                  </a:lnTo>
                  <a:lnTo>
                    <a:pt x="500" y="360"/>
                  </a:lnTo>
                  <a:lnTo>
                    <a:pt x="494" y="362"/>
                  </a:lnTo>
                  <a:lnTo>
                    <a:pt x="487" y="362"/>
                  </a:lnTo>
                  <a:lnTo>
                    <a:pt x="432" y="350"/>
                  </a:lnTo>
                  <a:lnTo>
                    <a:pt x="522" y="504"/>
                  </a:lnTo>
                  <a:lnTo>
                    <a:pt x="522" y="504"/>
                  </a:lnTo>
                  <a:lnTo>
                    <a:pt x="526" y="512"/>
                  </a:lnTo>
                  <a:lnTo>
                    <a:pt x="526" y="518"/>
                  </a:lnTo>
                  <a:lnTo>
                    <a:pt x="524" y="523"/>
                  </a:lnTo>
                  <a:lnTo>
                    <a:pt x="518" y="529"/>
                  </a:lnTo>
                  <a:lnTo>
                    <a:pt x="518" y="529"/>
                  </a:lnTo>
                  <a:lnTo>
                    <a:pt x="514" y="531"/>
                  </a:lnTo>
                  <a:lnTo>
                    <a:pt x="506" y="533"/>
                  </a:lnTo>
                  <a:lnTo>
                    <a:pt x="500" y="533"/>
                  </a:lnTo>
                  <a:lnTo>
                    <a:pt x="494" y="529"/>
                  </a:lnTo>
                  <a:lnTo>
                    <a:pt x="354" y="416"/>
                  </a:lnTo>
                  <a:lnTo>
                    <a:pt x="352" y="523"/>
                  </a:lnTo>
                  <a:lnTo>
                    <a:pt x="352" y="523"/>
                  </a:lnTo>
                  <a:lnTo>
                    <a:pt x="352" y="529"/>
                  </a:lnTo>
                  <a:lnTo>
                    <a:pt x="349" y="535"/>
                  </a:lnTo>
                  <a:lnTo>
                    <a:pt x="345" y="539"/>
                  </a:lnTo>
                  <a:lnTo>
                    <a:pt x="339" y="541"/>
                  </a:lnTo>
                  <a:lnTo>
                    <a:pt x="333" y="541"/>
                  </a:lnTo>
                  <a:lnTo>
                    <a:pt x="327" y="539"/>
                  </a:lnTo>
                  <a:lnTo>
                    <a:pt x="321" y="535"/>
                  </a:lnTo>
                  <a:lnTo>
                    <a:pt x="317" y="531"/>
                  </a:lnTo>
                  <a:lnTo>
                    <a:pt x="259" y="407"/>
                  </a:lnTo>
                  <a:lnTo>
                    <a:pt x="29" y="572"/>
                  </a:lnTo>
                  <a:lnTo>
                    <a:pt x="29" y="572"/>
                  </a:lnTo>
                  <a:lnTo>
                    <a:pt x="24" y="574"/>
                  </a:lnTo>
                  <a:lnTo>
                    <a:pt x="16" y="576"/>
                  </a:lnTo>
                  <a:lnTo>
                    <a:pt x="10" y="574"/>
                  </a:lnTo>
                  <a:lnTo>
                    <a:pt x="4" y="570"/>
                  </a:lnTo>
                  <a:lnTo>
                    <a:pt x="4" y="570"/>
                  </a:lnTo>
                  <a:lnTo>
                    <a:pt x="0" y="564"/>
                  </a:lnTo>
                  <a:lnTo>
                    <a:pt x="0" y="558"/>
                  </a:lnTo>
                  <a:lnTo>
                    <a:pt x="0" y="553"/>
                  </a:lnTo>
                  <a:lnTo>
                    <a:pt x="2" y="547"/>
                  </a:lnTo>
                  <a:lnTo>
                    <a:pt x="2" y="547"/>
                  </a:lnTo>
                  <a:close/>
                </a:path>
              </a:pathLst>
            </a:custGeom>
            <a:solidFill>
              <a:srgbClr val="002F6C"/>
            </a:solidFill>
            <a:ln w="6350">
              <a:solidFill>
                <a:srgbClr val="FAF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7140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804" y="1447801"/>
            <a:ext cx="11023286" cy="3581399"/>
          </a:xfrm>
        </p:spPr>
        <p:txBody>
          <a:bodyPr>
            <a:normAutofit/>
          </a:bodyPr>
          <a:lstStyle/>
          <a:p>
            <a:pPr algn="r" rtl="1">
              <a:buNone/>
            </a:pPr>
            <a:r>
              <a:rPr lang="ar-LB" b="1" dirty="0">
                <a:solidFill>
                  <a:srgbClr val="C00000"/>
                </a:solidFill>
              </a:rPr>
              <a:t>القاعدة الثانية: تحديد نقاط التحكم الحرجة </a:t>
            </a:r>
          </a:p>
          <a:p>
            <a:pPr algn="r" rtl="1">
              <a:buNone/>
            </a:pPr>
            <a:r>
              <a:rPr lang="en-US" sz="2400" b="1" dirty="0">
                <a:solidFill>
                  <a:srgbClr val="FFC000"/>
                </a:solidFill>
              </a:rPr>
              <a:t>Critical Control Point CCP</a:t>
            </a:r>
            <a:r>
              <a:rPr lang="ar-LB" sz="2400" b="1" dirty="0">
                <a:solidFill>
                  <a:srgbClr val="FFC000"/>
                </a:solidFill>
              </a:rPr>
              <a:t>: نقطة تحكم حرجة</a:t>
            </a:r>
            <a:endParaRPr lang="ar-LB" sz="2400" dirty="0">
              <a:solidFill>
                <a:srgbClr val="FFC000"/>
              </a:solidFill>
            </a:endParaRPr>
          </a:p>
          <a:p>
            <a:pPr algn="r" rtl="1">
              <a:buNone/>
            </a:pPr>
            <a:r>
              <a:rPr lang="ar-LB" sz="2400" b="1" dirty="0">
                <a:solidFill>
                  <a:schemeClr val="accent5">
                    <a:lumMod val="50000"/>
                  </a:schemeClr>
                </a:solidFill>
              </a:rPr>
              <a:t>- هى خطوة من خطوات الصناعة يمكن عندها التحكم فى مصدر الخطر وتعتبر أساسية لمنع أو استبعاد مصدر الخطر على سلامة الغذاء أو تقليله إلى مستوى مقبول.</a:t>
            </a:r>
          </a:p>
          <a:p>
            <a:pPr algn="r" rtl="1">
              <a:buNone/>
            </a:pPr>
            <a:r>
              <a:rPr lang="ar-LB" b="1" dirty="0">
                <a:solidFill>
                  <a:schemeClr val="accent5">
                    <a:lumMod val="50000"/>
                  </a:schemeClr>
                </a:solidFill>
              </a:rPr>
              <a:t>- هذه القاعدة تستلزم تحديد الخطوات التصنيعية التي يمكن عندها السيطرة على المخاطر التي تم تحديدها في القاعدة الأولى بمنعها أو بالتخلص منها نهائيا أو بالتقليل منها إلى مستوى مقبول </a:t>
            </a:r>
          </a:p>
          <a:p>
            <a:pPr algn="r" rtl="1">
              <a:buNone/>
            </a:pPr>
            <a:r>
              <a:rPr lang="ar-LB" dirty="0">
                <a:solidFill>
                  <a:schemeClr val="accent2">
                    <a:lumMod val="75000"/>
                  </a:schemeClr>
                </a:solidFill>
              </a:rPr>
              <a:t>مثلا: التفريز لدرجات الحرارة التي تقلل من نمو الميكروبات؛ الطبخ لدرجات حرارة محددة من أجل تدمير مسببات الأمراض الجرثومية.</a:t>
            </a:r>
            <a:endParaRPr lang="ar-LB" dirty="0"/>
          </a:p>
        </p:txBody>
      </p:sp>
      <p:sp>
        <p:nvSpPr>
          <p:cNvPr id="5" name="Text Box 7"/>
          <p:cNvSpPr txBox="1">
            <a:spLocks noChangeArrowheads="1"/>
          </p:cNvSpPr>
          <p:nvPr/>
        </p:nvSpPr>
        <p:spPr bwMode="auto">
          <a:xfrm>
            <a:off x="1063690" y="4629090"/>
            <a:ext cx="10378751" cy="400110"/>
          </a:xfrm>
          <a:prstGeom prst="rect">
            <a:avLst/>
          </a:prstGeom>
          <a:noFill/>
          <a:ln w="9525">
            <a:noFill/>
            <a:miter lim="800000"/>
            <a:headEnd/>
            <a:tailEnd/>
          </a:ln>
        </p:spPr>
        <p:txBody>
          <a:bodyPr wrap="square">
            <a:spAutoFit/>
          </a:bodyPr>
          <a:lstStyle/>
          <a:p>
            <a:pPr algn="r" rtl="1">
              <a:spcBef>
                <a:spcPct val="50000"/>
              </a:spcBef>
            </a:pPr>
            <a:r>
              <a:rPr lang="ar-LB" sz="2000" dirty="0">
                <a:solidFill>
                  <a:schemeClr val="accent5">
                    <a:lumMod val="50000"/>
                  </a:schemeClr>
                </a:solidFill>
                <a:latin typeface="Calibri" pitchFamily="34" charset="0"/>
                <a:cs typeface="Simplified Arabic" pitchFamily="2" charset="-78"/>
              </a:rPr>
              <a:t>- </a:t>
            </a:r>
            <a:r>
              <a:rPr lang="ar-SA" sz="2000" dirty="0">
                <a:solidFill>
                  <a:schemeClr val="accent5">
                    <a:lumMod val="50000"/>
                  </a:schemeClr>
                </a:solidFill>
                <a:latin typeface="Calibri" pitchFamily="34" charset="0"/>
                <a:cs typeface="Simplified Arabic" pitchFamily="2" charset="-78"/>
              </a:rPr>
              <a:t>ويمكن توضيح كيفية تحديد نقاط المراقبة الحرجة باستخدام الرسم التخطيطى الشجرى (شجرة القرار</a:t>
            </a:r>
            <a:r>
              <a:rPr lang="ar-SA" sz="2000" dirty="0">
                <a:solidFill>
                  <a:schemeClr val="accent5">
                    <a:lumMod val="50000"/>
                  </a:schemeClr>
                </a:solidFill>
                <a:latin typeface="Calibri" pitchFamily="34" charset="0"/>
              </a:rPr>
              <a:t>) </a:t>
            </a:r>
            <a:r>
              <a:rPr lang="ar-SA" sz="2000" dirty="0">
                <a:solidFill>
                  <a:schemeClr val="accent5">
                    <a:lumMod val="50000"/>
                  </a:schemeClr>
                </a:solidFill>
                <a:latin typeface="Arial" charset="0"/>
              </a:rPr>
              <a:t> </a:t>
            </a:r>
            <a:r>
              <a:rPr lang="en-US" sz="2000" dirty="0">
                <a:solidFill>
                  <a:schemeClr val="accent5">
                    <a:lumMod val="50000"/>
                  </a:schemeClr>
                </a:solidFill>
                <a:latin typeface="Arial" charset="0"/>
              </a:rPr>
              <a:t>(Decision Tree</a:t>
            </a:r>
            <a:r>
              <a:rPr lang="en-US" sz="2000" dirty="0">
                <a:solidFill>
                  <a:schemeClr val="accent5">
                    <a:lumMod val="50000"/>
                  </a:schemeClr>
                </a:solidFill>
                <a:latin typeface="Calibri" pitchFamily="34" charset="0"/>
                <a:cs typeface="Simplified Arabic" pitchFamily="2" charset="-78"/>
              </a:rPr>
              <a:t>) </a:t>
            </a:r>
          </a:p>
        </p:txBody>
      </p:sp>
      <p:sp>
        <p:nvSpPr>
          <p:cNvPr id="6" name="Text Box 3"/>
          <p:cNvSpPr txBox="1">
            <a:spLocks noChangeArrowheads="1"/>
          </p:cNvSpPr>
          <p:nvPr/>
        </p:nvSpPr>
        <p:spPr bwMode="auto">
          <a:xfrm>
            <a:off x="0" y="5159514"/>
            <a:ext cx="11442441" cy="707886"/>
          </a:xfrm>
          <a:prstGeom prst="rect">
            <a:avLst/>
          </a:prstGeom>
          <a:noFill/>
          <a:ln w="9525">
            <a:noFill/>
            <a:miter lim="800000"/>
            <a:headEnd/>
            <a:tailEnd/>
          </a:ln>
        </p:spPr>
        <p:txBody>
          <a:bodyPr wrap="square">
            <a:spAutoFit/>
          </a:bodyPr>
          <a:lstStyle/>
          <a:p>
            <a:pPr algn="r" rtl="1">
              <a:spcBef>
                <a:spcPct val="50000"/>
              </a:spcBef>
            </a:pPr>
            <a:r>
              <a:rPr lang="ar-LB" sz="2000" dirty="0">
                <a:solidFill>
                  <a:schemeClr val="accent5">
                    <a:lumMod val="50000"/>
                  </a:schemeClr>
                </a:solidFill>
                <a:latin typeface="Arial" charset="0"/>
              </a:rPr>
              <a:t>- </a:t>
            </a:r>
            <a:r>
              <a:rPr lang="ar-EG" sz="2000" dirty="0">
                <a:solidFill>
                  <a:schemeClr val="accent5">
                    <a:lumMod val="50000"/>
                  </a:schemeClr>
                </a:solidFill>
                <a:latin typeface="Arial" charset="0"/>
              </a:rPr>
              <a:t>ه</a:t>
            </a:r>
            <a:r>
              <a:rPr lang="ar-LB" sz="2000" dirty="0">
                <a:solidFill>
                  <a:schemeClr val="accent5">
                    <a:lumMod val="50000"/>
                  </a:schemeClr>
                </a:solidFill>
                <a:latin typeface="Arial" charset="0"/>
              </a:rPr>
              <a:t>ي</a:t>
            </a:r>
            <a:r>
              <a:rPr lang="ar-EG" sz="2000" dirty="0">
                <a:solidFill>
                  <a:schemeClr val="accent5">
                    <a:lumMod val="50000"/>
                  </a:schemeClr>
                </a:solidFill>
                <a:latin typeface="Arial" charset="0"/>
              </a:rPr>
              <a:t> عبارة عن مجموعة من الاسئلة يتم تحديدها عند كل خطوة من خطوات الإنتاج والإجابات عليها تحدد ما إذا كانت هذه الخطوة تعتبر نقطة حرجة أم لا.</a:t>
            </a:r>
            <a:endParaRPr lang="en-US" sz="2000" dirty="0">
              <a:solidFill>
                <a:schemeClr val="accent5">
                  <a:lumMod val="50000"/>
                </a:schemeClr>
              </a:solidFill>
              <a:latin typeface="Arial" charset="0"/>
            </a:endParaRPr>
          </a:p>
        </p:txBody>
      </p:sp>
      <p:sp>
        <p:nvSpPr>
          <p:cNvPr id="7" name="Title 1"/>
          <p:cNvSpPr txBox="1">
            <a:spLocks/>
          </p:cNvSpPr>
          <p:nvPr/>
        </p:nvSpPr>
        <p:spPr>
          <a:xfrm>
            <a:off x="3922690" y="304801"/>
            <a:ext cx="7772400" cy="1143000"/>
          </a:xfrm>
          <a:prstGeom prst="rect">
            <a:avLst/>
          </a:prstGeom>
        </p:spPr>
        <p:txBody>
          <a:bodyPr>
            <a:norm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ar-LB" b="1" kern="0" dirty="0">
                <a:solidFill>
                  <a:srgbClr val="C00000"/>
                </a:solidFill>
              </a:rPr>
              <a:t>القواعد السبع لنظام الهاسب</a:t>
            </a:r>
            <a:endParaRPr lang="en-US" b="1" kern="0" dirty="0">
              <a:solidFill>
                <a:srgbClr val="C00000"/>
              </a:solidFill>
            </a:endParaRPr>
          </a:p>
        </p:txBody>
      </p:sp>
    </p:spTree>
    <p:extLst>
      <p:ext uri="{BB962C8B-B14F-4D97-AF65-F5344CB8AC3E}">
        <p14:creationId xmlns:p14="http://schemas.microsoft.com/office/powerpoint/2010/main" val="41377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15962"/>
          </a:xfrm>
        </p:spPr>
        <p:txBody>
          <a:bodyPr>
            <a:normAutofit/>
          </a:bodyPr>
          <a:lstStyle/>
          <a:p>
            <a:r>
              <a:rPr lang="ar-LB" sz="4000" b="1" kern="0" dirty="0">
                <a:solidFill>
                  <a:schemeClr val="tx2"/>
                </a:solidFill>
              </a:rPr>
              <a:t>شجرة القرار</a:t>
            </a:r>
          </a:p>
        </p:txBody>
      </p:sp>
      <p:sp>
        <p:nvSpPr>
          <p:cNvPr id="4" name="Line 4"/>
          <p:cNvSpPr>
            <a:spLocks noChangeShapeType="1"/>
          </p:cNvSpPr>
          <p:nvPr/>
        </p:nvSpPr>
        <p:spPr bwMode="auto">
          <a:xfrm>
            <a:off x="9120188" y="2030414"/>
            <a:ext cx="0" cy="744537"/>
          </a:xfrm>
          <a:prstGeom prst="line">
            <a:avLst/>
          </a:prstGeom>
          <a:noFill/>
          <a:ln w="38100">
            <a:solidFill>
              <a:srgbClr val="99CCFF"/>
            </a:solidFill>
            <a:round/>
            <a:headEnd/>
            <a:tailEnd type="stealth" w="lg" len="lg"/>
          </a:ln>
        </p:spPr>
        <p:txBody>
          <a:bodyPr wrap="none" anchor="ctr"/>
          <a:lstStyle/>
          <a:p>
            <a:endParaRPr lang="ar-LB"/>
          </a:p>
        </p:txBody>
      </p:sp>
      <p:sp>
        <p:nvSpPr>
          <p:cNvPr id="5" name="Line 5"/>
          <p:cNvSpPr>
            <a:spLocks noChangeShapeType="1"/>
          </p:cNvSpPr>
          <p:nvPr/>
        </p:nvSpPr>
        <p:spPr bwMode="auto">
          <a:xfrm>
            <a:off x="9220200" y="4283075"/>
            <a:ext cx="0" cy="457200"/>
          </a:xfrm>
          <a:prstGeom prst="line">
            <a:avLst/>
          </a:prstGeom>
          <a:noFill/>
          <a:ln w="38100">
            <a:solidFill>
              <a:srgbClr val="99CCFF"/>
            </a:solidFill>
            <a:round/>
            <a:headEnd/>
            <a:tailEnd type="stealth" w="lg" len="lg"/>
          </a:ln>
        </p:spPr>
        <p:txBody>
          <a:bodyPr wrap="none" anchor="ctr"/>
          <a:lstStyle/>
          <a:p>
            <a:endParaRPr lang="ar-LB"/>
          </a:p>
        </p:txBody>
      </p:sp>
      <p:sp>
        <p:nvSpPr>
          <p:cNvPr id="6" name="Line 6"/>
          <p:cNvSpPr>
            <a:spLocks noChangeShapeType="1"/>
          </p:cNvSpPr>
          <p:nvPr/>
        </p:nvSpPr>
        <p:spPr bwMode="auto">
          <a:xfrm>
            <a:off x="9191625" y="5426075"/>
            <a:ext cx="0" cy="457200"/>
          </a:xfrm>
          <a:prstGeom prst="line">
            <a:avLst/>
          </a:prstGeom>
          <a:noFill/>
          <a:ln w="38100">
            <a:solidFill>
              <a:schemeClr val="accent5">
                <a:lumMod val="60000"/>
                <a:lumOff val="40000"/>
              </a:schemeClr>
            </a:solidFill>
            <a:round/>
            <a:headEnd/>
            <a:tailEnd type="stealth" w="lg" len="lg"/>
          </a:ln>
        </p:spPr>
        <p:txBody>
          <a:bodyPr wrap="none" anchor="ctr"/>
          <a:lstStyle/>
          <a:p>
            <a:endParaRPr lang="ar-LB"/>
          </a:p>
        </p:txBody>
      </p:sp>
      <p:sp>
        <p:nvSpPr>
          <p:cNvPr id="7" name="Line 7"/>
          <p:cNvSpPr>
            <a:spLocks noChangeShapeType="1"/>
          </p:cNvSpPr>
          <p:nvPr/>
        </p:nvSpPr>
        <p:spPr bwMode="auto">
          <a:xfrm>
            <a:off x="3962400" y="3825875"/>
            <a:ext cx="0" cy="1371600"/>
          </a:xfrm>
          <a:prstGeom prst="line">
            <a:avLst/>
          </a:prstGeom>
          <a:noFill/>
          <a:ln w="38100">
            <a:solidFill>
              <a:srgbClr val="99CCFF"/>
            </a:solidFill>
            <a:round/>
            <a:headEnd/>
            <a:tailEnd type="stealth" w="lg" len="lg"/>
          </a:ln>
        </p:spPr>
        <p:txBody>
          <a:bodyPr wrap="none" anchor="ctr"/>
          <a:lstStyle/>
          <a:p>
            <a:endParaRPr lang="ar-LB"/>
          </a:p>
        </p:txBody>
      </p:sp>
      <p:sp>
        <p:nvSpPr>
          <p:cNvPr id="8" name="Line 8"/>
          <p:cNvSpPr>
            <a:spLocks noChangeShapeType="1"/>
          </p:cNvSpPr>
          <p:nvPr/>
        </p:nvSpPr>
        <p:spPr bwMode="auto">
          <a:xfrm flipV="1">
            <a:off x="6096000" y="3902075"/>
            <a:ext cx="0" cy="533400"/>
          </a:xfrm>
          <a:prstGeom prst="line">
            <a:avLst/>
          </a:prstGeom>
          <a:noFill/>
          <a:ln w="38100">
            <a:solidFill>
              <a:srgbClr val="99CCFF"/>
            </a:solidFill>
            <a:round/>
            <a:headEnd/>
            <a:tailEnd type="stealth" w="lg" len="lg"/>
          </a:ln>
        </p:spPr>
        <p:txBody>
          <a:bodyPr wrap="none" anchor="ctr"/>
          <a:lstStyle/>
          <a:p>
            <a:endParaRPr lang="ar-LB"/>
          </a:p>
        </p:txBody>
      </p:sp>
      <p:sp>
        <p:nvSpPr>
          <p:cNvPr id="9" name="Line 9"/>
          <p:cNvSpPr>
            <a:spLocks noChangeShapeType="1"/>
          </p:cNvSpPr>
          <p:nvPr/>
        </p:nvSpPr>
        <p:spPr bwMode="auto">
          <a:xfrm flipV="1">
            <a:off x="6019800" y="1997075"/>
            <a:ext cx="0" cy="609600"/>
          </a:xfrm>
          <a:prstGeom prst="line">
            <a:avLst/>
          </a:prstGeom>
          <a:noFill/>
          <a:ln w="38100">
            <a:solidFill>
              <a:srgbClr val="99CCFF"/>
            </a:solidFill>
            <a:round/>
            <a:headEnd/>
            <a:tailEnd type="stealth" w="lg" len="lg"/>
          </a:ln>
        </p:spPr>
        <p:txBody>
          <a:bodyPr wrap="none" anchor="ctr"/>
          <a:lstStyle/>
          <a:p>
            <a:endParaRPr lang="ar-LB"/>
          </a:p>
        </p:txBody>
      </p:sp>
      <p:sp>
        <p:nvSpPr>
          <p:cNvPr id="10" name="Line 11"/>
          <p:cNvSpPr>
            <a:spLocks noChangeShapeType="1"/>
          </p:cNvSpPr>
          <p:nvPr/>
        </p:nvSpPr>
        <p:spPr bwMode="auto">
          <a:xfrm>
            <a:off x="3935413" y="1670050"/>
            <a:ext cx="0" cy="1143000"/>
          </a:xfrm>
          <a:prstGeom prst="line">
            <a:avLst/>
          </a:prstGeom>
          <a:noFill/>
          <a:ln w="38100">
            <a:solidFill>
              <a:srgbClr val="99CCFF"/>
            </a:solidFill>
            <a:round/>
            <a:headEnd/>
            <a:tailEnd type="stealth" w="lg" len="lg"/>
          </a:ln>
        </p:spPr>
        <p:txBody>
          <a:bodyPr wrap="none" anchor="ctr"/>
          <a:lstStyle/>
          <a:p>
            <a:endParaRPr lang="ar-LB"/>
          </a:p>
        </p:txBody>
      </p:sp>
      <p:sp>
        <p:nvSpPr>
          <p:cNvPr id="11" name="Line 13"/>
          <p:cNvSpPr>
            <a:spLocks noChangeShapeType="1"/>
          </p:cNvSpPr>
          <p:nvPr/>
        </p:nvSpPr>
        <p:spPr bwMode="auto">
          <a:xfrm flipH="1">
            <a:off x="7608888" y="3397251"/>
            <a:ext cx="0" cy="1223963"/>
          </a:xfrm>
          <a:prstGeom prst="line">
            <a:avLst/>
          </a:prstGeom>
          <a:noFill/>
          <a:ln w="38100">
            <a:solidFill>
              <a:srgbClr val="99CCFF"/>
            </a:solidFill>
            <a:round/>
            <a:headEnd/>
            <a:tailEnd/>
          </a:ln>
        </p:spPr>
        <p:txBody>
          <a:bodyPr wrap="none" anchor="ctr"/>
          <a:lstStyle/>
          <a:p>
            <a:endParaRPr lang="ar-LB"/>
          </a:p>
        </p:txBody>
      </p:sp>
      <p:sp>
        <p:nvSpPr>
          <p:cNvPr id="12" name="Text Box 15"/>
          <p:cNvSpPr txBox="1">
            <a:spLocks noChangeArrowheads="1"/>
          </p:cNvSpPr>
          <p:nvPr/>
        </p:nvSpPr>
        <p:spPr bwMode="auto">
          <a:xfrm>
            <a:off x="4295776" y="1196976"/>
            <a:ext cx="3108325" cy="1015663"/>
          </a:xfrm>
          <a:prstGeom prst="rect">
            <a:avLst/>
          </a:prstGeom>
          <a:noFill/>
          <a:ln w="9525">
            <a:noFill/>
            <a:miter lim="800000"/>
            <a:headEnd/>
            <a:tailEnd/>
          </a:ln>
          <a:effectLst/>
        </p:spPr>
        <p:txBody>
          <a:bodyPr>
            <a:spAutoFit/>
          </a:bodyPr>
          <a:lstStyle/>
          <a:p>
            <a:pPr algn="ctr" rtl="0" eaLnBrk="0" hangingPunct="0">
              <a:defRPr/>
            </a:pPr>
            <a:r>
              <a:rPr lang="ar-EG" altLang="ar-SA" dirty="0">
                <a:solidFill>
                  <a:srgbClr val="000000"/>
                </a:solidFill>
                <a:effectLst>
                  <a:outerShdw blurRad="38100" dist="38100" dir="2700000" algn="tl">
                    <a:srgbClr val="FFFFFF"/>
                  </a:outerShdw>
                </a:effectLst>
                <a:latin typeface="Arial" pitchFamily="34" charset="0"/>
                <a:cs typeface="Arial" pitchFamily="34" charset="0"/>
              </a:rPr>
              <a:t>هل تتواجد الاجراءات الوقائية للخطر المحدد ؟</a:t>
            </a:r>
          </a:p>
          <a:p>
            <a:pPr algn="ctr" rtl="0" eaLnBrk="0" hangingPunct="0">
              <a:defRPr/>
            </a:pPr>
            <a:r>
              <a:rPr lang="en-US" altLang="ar-SA" sz="2400" dirty="0">
                <a:effectLst>
                  <a:outerShdw blurRad="38100" dist="38100" dir="2700000" algn="tl">
                    <a:srgbClr val="000000"/>
                  </a:outerShdw>
                </a:effectLst>
                <a:latin typeface="Arial" pitchFamily="34" charset="0"/>
                <a:cs typeface="Arial" pitchFamily="34" charset="0"/>
              </a:rPr>
              <a:t> </a:t>
            </a:r>
            <a:endParaRPr lang="en-US" altLang="ar-SA" sz="2000" dirty="0">
              <a:effectLst>
                <a:outerShdw blurRad="38100" dist="38100" dir="2700000" algn="tl">
                  <a:srgbClr val="000000"/>
                </a:outerShdw>
              </a:effectLst>
              <a:latin typeface="Arial" pitchFamily="34" charset="0"/>
              <a:cs typeface="Arial" pitchFamily="34" charset="0"/>
            </a:endParaRPr>
          </a:p>
        </p:txBody>
      </p:sp>
      <p:sp>
        <p:nvSpPr>
          <p:cNvPr id="13" name="Text Box 16"/>
          <p:cNvSpPr txBox="1">
            <a:spLocks noChangeArrowheads="1"/>
          </p:cNvSpPr>
          <p:nvPr/>
        </p:nvSpPr>
        <p:spPr bwMode="auto">
          <a:xfrm>
            <a:off x="8932863" y="1403350"/>
            <a:ext cx="309700" cy="369332"/>
          </a:xfrm>
          <a:prstGeom prst="rect">
            <a:avLst/>
          </a:prstGeom>
          <a:noFill/>
          <a:ln w="9525">
            <a:noFill/>
            <a:miter lim="800000"/>
            <a:headEnd/>
            <a:tailEnd/>
          </a:ln>
          <a:effectLst/>
        </p:spPr>
        <p:txBody>
          <a:bodyPr wrap="none">
            <a:spAutoFit/>
          </a:bodyPr>
          <a:lstStyle/>
          <a:p>
            <a:pPr algn="l" rtl="0" eaLnBrk="0" hangingPunct="0">
              <a:defRPr/>
            </a:pPr>
            <a:r>
              <a:rPr lang="ar-EG" altLang="ar-SA">
                <a:solidFill>
                  <a:srgbClr val="008000"/>
                </a:solidFill>
                <a:effectLst>
                  <a:outerShdw blurRad="38100" dist="38100" dir="2700000" algn="tl">
                    <a:srgbClr val="000000"/>
                  </a:outerShdw>
                </a:effectLst>
                <a:latin typeface="Arial" pitchFamily="34" charset="0"/>
                <a:cs typeface="Arial" pitchFamily="34" charset="0"/>
              </a:rPr>
              <a:t>لا</a:t>
            </a:r>
            <a:endParaRPr lang="en-US" altLang="ar-SA" sz="2400">
              <a:solidFill>
                <a:srgbClr val="008000"/>
              </a:solidFill>
              <a:effectLst>
                <a:outerShdw blurRad="38100" dist="38100" dir="2700000" algn="tl">
                  <a:srgbClr val="000000"/>
                </a:outerShdw>
              </a:effectLst>
              <a:latin typeface="Arial" pitchFamily="34" charset="0"/>
              <a:cs typeface="Arial" pitchFamily="34" charset="0"/>
            </a:endParaRPr>
          </a:p>
        </p:txBody>
      </p:sp>
      <p:sp>
        <p:nvSpPr>
          <p:cNvPr id="14" name="Text Box 17"/>
          <p:cNvSpPr txBox="1">
            <a:spLocks noChangeArrowheads="1"/>
          </p:cNvSpPr>
          <p:nvPr/>
        </p:nvSpPr>
        <p:spPr bwMode="auto">
          <a:xfrm>
            <a:off x="9004300" y="4891088"/>
            <a:ext cx="309700" cy="369332"/>
          </a:xfrm>
          <a:prstGeom prst="rect">
            <a:avLst/>
          </a:prstGeom>
          <a:noFill/>
          <a:ln w="9525">
            <a:noFill/>
            <a:miter lim="800000"/>
            <a:headEnd/>
            <a:tailEnd/>
          </a:ln>
          <a:effectLst/>
        </p:spPr>
        <p:txBody>
          <a:bodyPr wrap="none">
            <a:spAutoFit/>
          </a:bodyPr>
          <a:lstStyle/>
          <a:p>
            <a:pPr algn="l" rtl="0" eaLnBrk="0" hangingPunct="0">
              <a:defRPr/>
            </a:pPr>
            <a:r>
              <a:rPr lang="ar-EG" altLang="ar-SA">
                <a:solidFill>
                  <a:srgbClr val="008000"/>
                </a:solidFill>
                <a:effectLst>
                  <a:outerShdw blurRad="38100" dist="38100" dir="2700000" algn="tl">
                    <a:srgbClr val="000000"/>
                  </a:outerShdw>
                </a:effectLst>
                <a:latin typeface="Arial" pitchFamily="34" charset="0"/>
                <a:cs typeface="Arial" pitchFamily="34" charset="0"/>
              </a:rPr>
              <a:t>لا</a:t>
            </a:r>
            <a:endParaRPr lang="en-US" altLang="ar-SA" sz="2400">
              <a:solidFill>
                <a:srgbClr val="008000"/>
              </a:solidFill>
              <a:effectLst>
                <a:outerShdw blurRad="38100" dist="38100" dir="2700000" algn="tl">
                  <a:srgbClr val="000000"/>
                </a:outerShdw>
              </a:effectLst>
              <a:latin typeface="Arial" pitchFamily="34" charset="0"/>
              <a:cs typeface="Arial" pitchFamily="34" charset="0"/>
            </a:endParaRPr>
          </a:p>
        </p:txBody>
      </p:sp>
      <p:sp>
        <p:nvSpPr>
          <p:cNvPr id="15" name="Text Box 18"/>
          <p:cNvSpPr txBox="1">
            <a:spLocks noChangeArrowheads="1"/>
          </p:cNvSpPr>
          <p:nvPr/>
        </p:nvSpPr>
        <p:spPr bwMode="auto">
          <a:xfrm>
            <a:off x="3738563" y="3062288"/>
            <a:ext cx="410690" cy="369332"/>
          </a:xfrm>
          <a:prstGeom prst="rect">
            <a:avLst/>
          </a:prstGeom>
          <a:noFill/>
          <a:ln w="9525">
            <a:noFill/>
            <a:miter lim="800000"/>
            <a:headEnd/>
            <a:tailEnd/>
          </a:ln>
          <a:effectLst/>
        </p:spPr>
        <p:txBody>
          <a:bodyPr wrap="none">
            <a:spAutoFit/>
          </a:bodyPr>
          <a:lstStyle/>
          <a:p>
            <a:pPr algn="l" rtl="0" eaLnBrk="0" hangingPunct="0">
              <a:defRPr/>
            </a:pPr>
            <a:r>
              <a:rPr lang="ar-EG" altLang="ar-SA">
                <a:solidFill>
                  <a:srgbClr val="CC0000"/>
                </a:solidFill>
                <a:effectLst>
                  <a:outerShdw blurRad="38100" dist="38100" dir="2700000" algn="tl">
                    <a:srgbClr val="000000"/>
                  </a:outerShdw>
                </a:effectLst>
                <a:latin typeface="Arial" pitchFamily="34" charset="0"/>
                <a:cs typeface="Arial" pitchFamily="34" charset="0"/>
              </a:rPr>
              <a:t>نعم</a:t>
            </a:r>
            <a:endParaRPr lang="en-US" altLang="ar-SA" sz="2400">
              <a:solidFill>
                <a:srgbClr val="CC0000"/>
              </a:solidFill>
              <a:effectLst>
                <a:outerShdw blurRad="38100" dist="38100" dir="2700000" algn="tl">
                  <a:srgbClr val="000000"/>
                </a:outerShdw>
              </a:effectLst>
              <a:latin typeface="Arial" pitchFamily="34" charset="0"/>
              <a:cs typeface="Arial" pitchFamily="34" charset="0"/>
            </a:endParaRPr>
          </a:p>
        </p:txBody>
      </p:sp>
      <p:sp>
        <p:nvSpPr>
          <p:cNvPr id="16" name="Text Box 19"/>
          <p:cNvSpPr txBox="1">
            <a:spLocks noChangeArrowheads="1"/>
          </p:cNvSpPr>
          <p:nvPr/>
        </p:nvSpPr>
        <p:spPr bwMode="auto">
          <a:xfrm>
            <a:off x="5715000" y="4510088"/>
            <a:ext cx="410690" cy="369332"/>
          </a:xfrm>
          <a:prstGeom prst="rect">
            <a:avLst/>
          </a:prstGeom>
          <a:noFill/>
          <a:ln w="9525">
            <a:noFill/>
            <a:miter lim="800000"/>
            <a:headEnd/>
            <a:tailEnd/>
          </a:ln>
          <a:effectLst/>
        </p:spPr>
        <p:txBody>
          <a:bodyPr wrap="none">
            <a:spAutoFit/>
          </a:bodyPr>
          <a:lstStyle/>
          <a:p>
            <a:pPr algn="l" rtl="0" eaLnBrk="0" hangingPunct="0">
              <a:defRPr/>
            </a:pPr>
            <a:r>
              <a:rPr lang="ar-EG" altLang="ar-SA">
                <a:solidFill>
                  <a:srgbClr val="CC0000"/>
                </a:solidFill>
                <a:effectLst>
                  <a:outerShdw blurRad="38100" dist="38100" dir="2700000" algn="tl">
                    <a:srgbClr val="000000"/>
                  </a:outerShdw>
                </a:effectLst>
                <a:latin typeface="Arial" pitchFamily="34" charset="0"/>
                <a:cs typeface="Arial" pitchFamily="34" charset="0"/>
              </a:rPr>
              <a:t>نعم</a:t>
            </a:r>
            <a:endParaRPr lang="en-US" altLang="ar-SA" sz="2400">
              <a:solidFill>
                <a:srgbClr val="CC0000"/>
              </a:solidFill>
              <a:effectLst>
                <a:outerShdw blurRad="38100" dist="38100" dir="2700000" algn="tl">
                  <a:srgbClr val="000000"/>
                </a:outerShdw>
              </a:effectLst>
              <a:latin typeface="Arial" pitchFamily="34" charset="0"/>
              <a:cs typeface="Arial" pitchFamily="34" charset="0"/>
            </a:endParaRPr>
          </a:p>
        </p:txBody>
      </p:sp>
      <p:sp>
        <p:nvSpPr>
          <p:cNvPr id="17" name="Text Box 20"/>
          <p:cNvSpPr txBox="1">
            <a:spLocks noChangeArrowheads="1"/>
          </p:cNvSpPr>
          <p:nvPr/>
        </p:nvSpPr>
        <p:spPr bwMode="auto">
          <a:xfrm>
            <a:off x="5087938" y="2835276"/>
            <a:ext cx="1828800" cy="830997"/>
          </a:xfrm>
          <a:prstGeom prst="rect">
            <a:avLst/>
          </a:prstGeom>
          <a:noFill/>
          <a:ln w="9525">
            <a:noFill/>
            <a:miter lim="800000"/>
            <a:headEnd/>
            <a:tailEnd/>
          </a:ln>
          <a:effectLst/>
        </p:spPr>
        <p:txBody>
          <a:bodyPr>
            <a:spAutoFit/>
          </a:bodyPr>
          <a:lstStyle/>
          <a:p>
            <a:pPr algn="ctr" rtl="0" eaLnBrk="0" hangingPunct="0">
              <a:defRPr/>
            </a:pPr>
            <a:r>
              <a:rPr lang="ar-EG" altLang="ar-SA" sz="2400">
                <a:solidFill>
                  <a:srgbClr val="000000"/>
                </a:solidFill>
                <a:effectLst>
                  <a:outerShdw blurRad="38100" dist="38100" dir="2700000" algn="tl">
                    <a:srgbClr val="FFFFFF"/>
                  </a:outerShdw>
                </a:effectLst>
                <a:latin typeface="Arial" pitchFamily="34" charset="0"/>
                <a:cs typeface="Arial" pitchFamily="34" charset="0"/>
              </a:rPr>
              <a:t>تعديل الخطوة أو العملية أو المنتج</a:t>
            </a:r>
            <a:endParaRPr lang="en-US" altLang="ar-SA" sz="240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18" name="Text Box 21"/>
          <p:cNvSpPr txBox="1">
            <a:spLocks noChangeArrowheads="1"/>
          </p:cNvSpPr>
          <p:nvPr/>
        </p:nvSpPr>
        <p:spPr bwMode="auto">
          <a:xfrm>
            <a:off x="8077200" y="2967039"/>
            <a:ext cx="2209800" cy="1006475"/>
          </a:xfrm>
          <a:prstGeom prst="rect">
            <a:avLst/>
          </a:prstGeom>
          <a:noFill/>
          <a:ln w="9525">
            <a:noFill/>
            <a:miter lim="800000"/>
            <a:headEnd/>
            <a:tailEnd/>
          </a:ln>
          <a:effectLst/>
        </p:spPr>
        <p:txBody>
          <a:bodyPr>
            <a:spAutoFit/>
          </a:bodyPr>
          <a:lstStyle/>
          <a:p>
            <a:pPr algn="ctr" rtl="0" eaLnBrk="0" hangingPunct="0">
              <a:defRPr/>
            </a:pPr>
            <a:r>
              <a:rPr lang="ar-EG" altLang="ar-SA" sz="2000">
                <a:solidFill>
                  <a:srgbClr val="000000"/>
                </a:solidFill>
                <a:effectLst>
                  <a:outerShdw blurRad="38100" dist="38100" dir="2700000" algn="tl">
                    <a:srgbClr val="FFFFFF"/>
                  </a:outerShdw>
                </a:effectLst>
                <a:latin typeface="Arial" pitchFamily="34" charset="0"/>
                <a:cs typeface="Arial" pitchFamily="34" charset="0"/>
              </a:rPr>
              <a:t>هل التحكم عند تلك الخطوة ضروري لتحقيق السلامة</a:t>
            </a:r>
            <a:endParaRPr lang="en-US" altLang="ar-SA" sz="200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19" name="Text Box 22"/>
          <p:cNvSpPr txBox="1">
            <a:spLocks noChangeArrowheads="1"/>
          </p:cNvSpPr>
          <p:nvPr/>
        </p:nvSpPr>
        <p:spPr bwMode="auto">
          <a:xfrm>
            <a:off x="7608888" y="5950508"/>
            <a:ext cx="2670175" cy="473075"/>
          </a:xfrm>
          <a:prstGeom prst="rect">
            <a:avLst/>
          </a:prstGeom>
          <a:noFill/>
          <a:ln w="9525">
            <a:noFill/>
            <a:miter lim="800000"/>
            <a:headEnd/>
            <a:tailEnd/>
          </a:ln>
          <a:effectLst/>
        </p:spPr>
        <p:txBody>
          <a:bodyPr>
            <a:spAutoFit/>
          </a:bodyPr>
          <a:lstStyle/>
          <a:p>
            <a:pPr rtl="0" eaLnBrk="0" hangingPunct="0">
              <a:defRPr/>
            </a:pPr>
            <a:r>
              <a:rPr lang="ar-EG" altLang="ar-SA" sz="2500" dirty="0">
                <a:solidFill>
                  <a:srgbClr val="008000"/>
                </a:solidFill>
                <a:effectLst>
                  <a:outerShdw blurRad="38100" dist="38100" dir="2700000" algn="tl">
                    <a:srgbClr val="000000"/>
                  </a:outerShdw>
                </a:effectLst>
                <a:latin typeface="Arial" pitchFamily="34" charset="0"/>
                <a:cs typeface="Arial" pitchFamily="34" charset="0"/>
              </a:rPr>
              <a:t>ليست نقطة تحكم حرجة</a:t>
            </a:r>
            <a:endParaRPr lang="en-US" altLang="ar-SA" sz="2500" dirty="0">
              <a:solidFill>
                <a:srgbClr val="008000"/>
              </a:solidFill>
              <a:effectLst>
                <a:outerShdw blurRad="38100" dist="38100" dir="2700000" algn="tl">
                  <a:srgbClr val="000000"/>
                </a:outerShdw>
              </a:effectLst>
              <a:latin typeface="Arial" pitchFamily="34" charset="0"/>
              <a:cs typeface="Arial" pitchFamily="34" charset="0"/>
            </a:endParaRPr>
          </a:p>
        </p:txBody>
      </p:sp>
      <p:sp>
        <p:nvSpPr>
          <p:cNvPr id="20" name="Text Box 23"/>
          <p:cNvSpPr txBox="1">
            <a:spLocks noChangeArrowheads="1"/>
          </p:cNvSpPr>
          <p:nvPr/>
        </p:nvSpPr>
        <p:spPr bwMode="auto">
          <a:xfrm>
            <a:off x="2601914" y="5311776"/>
            <a:ext cx="2630487" cy="473075"/>
          </a:xfrm>
          <a:prstGeom prst="rect">
            <a:avLst/>
          </a:prstGeom>
          <a:noFill/>
          <a:ln w="9525">
            <a:noFill/>
            <a:miter lim="800000"/>
            <a:headEnd/>
            <a:tailEnd/>
          </a:ln>
          <a:effectLst/>
        </p:spPr>
        <p:txBody>
          <a:bodyPr>
            <a:spAutoFit/>
          </a:bodyPr>
          <a:lstStyle/>
          <a:p>
            <a:pPr algn="ctr" rtl="0" eaLnBrk="0" hangingPunct="0">
              <a:defRPr/>
            </a:pPr>
            <a:r>
              <a:rPr lang="ar-EG" altLang="ar-SA" sz="2500">
                <a:solidFill>
                  <a:srgbClr val="CC0000"/>
                </a:solidFill>
                <a:effectLst>
                  <a:outerShdw blurRad="38100" dist="38100" dir="2700000" algn="tl">
                    <a:srgbClr val="000000"/>
                  </a:outerShdw>
                </a:effectLst>
                <a:latin typeface="Arial" pitchFamily="34" charset="0"/>
                <a:cs typeface="Arial" pitchFamily="34" charset="0"/>
              </a:rPr>
              <a:t>الانتقال للسؤال الثاني</a:t>
            </a:r>
            <a:r>
              <a:rPr lang="en-US" altLang="ar-SA" sz="2400">
                <a:solidFill>
                  <a:srgbClr val="CC0000"/>
                </a:solidFill>
                <a:effectLst>
                  <a:outerShdw blurRad="38100" dist="38100" dir="2700000" algn="tl">
                    <a:srgbClr val="000000"/>
                  </a:outerShdw>
                </a:effectLst>
                <a:latin typeface="Arial" pitchFamily="34" charset="0"/>
                <a:cs typeface="Arial" pitchFamily="34" charset="0"/>
              </a:rPr>
              <a:t> </a:t>
            </a:r>
            <a:endParaRPr lang="en-US" altLang="ar-SA" sz="2000">
              <a:solidFill>
                <a:srgbClr val="CC0000"/>
              </a:solidFill>
              <a:effectLst>
                <a:outerShdw blurRad="38100" dist="38100" dir="2700000" algn="tl">
                  <a:srgbClr val="000000"/>
                </a:outerShdw>
              </a:effectLst>
              <a:latin typeface="Arial" pitchFamily="34" charset="0"/>
              <a:cs typeface="Arial" pitchFamily="34" charset="0"/>
            </a:endParaRPr>
          </a:p>
        </p:txBody>
      </p:sp>
      <p:sp>
        <p:nvSpPr>
          <p:cNvPr id="21" name="Line 24"/>
          <p:cNvSpPr>
            <a:spLocks noChangeShapeType="1"/>
          </p:cNvSpPr>
          <p:nvPr/>
        </p:nvSpPr>
        <p:spPr bwMode="auto">
          <a:xfrm>
            <a:off x="7319964" y="1700213"/>
            <a:ext cx="1584325" cy="0"/>
          </a:xfrm>
          <a:prstGeom prst="line">
            <a:avLst/>
          </a:prstGeom>
          <a:noFill/>
          <a:ln w="38100">
            <a:solidFill>
              <a:srgbClr val="99CCFF"/>
            </a:solidFill>
            <a:round/>
            <a:headEnd/>
            <a:tailEnd type="stealth" w="lg" len="lg"/>
          </a:ln>
        </p:spPr>
        <p:txBody>
          <a:bodyPr wrap="none" anchor="ctr"/>
          <a:lstStyle/>
          <a:p>
            <a:endParaRPr lang="ar-LB"/>
          </a:p>
        </p:txBody>
      </p:sp>
      <p:sp>
        <p:nvSpPr>
          <p:cNvPr id="22" name="Rectangle 25"/>
          <p:cNvSpPr>
            <a:spLocks noChangeArrowheads="1"/>
          </p:cNvSpPr>
          <p:nvPr/>
        </p:nvSpPr>
        <p:spPr bwMode="auto">
          <a:xfrm>
            <a:off x="7543800" y="620713"/>
            <a:ext cx="3124200" cy="369332"/>
          </a:xfrm>
          <a:prstGeom prst="rect">
            <a:avLst/>
          </a:prstGeom>
          <a:noFill/>
          <a:ln w="9525">
            <a:noFill/>
            <a:miter lim="800000"/>
            <a:headEnd/>
            <a:tailEnd/>
          </a:ln>
          <a:effectLst/>
        </p:spPr>
        <p:txBody>
          <a:bodyPr wrap="square">
            <a:spAutoFit/>
          </a:bodyPr>
          <a:lstStyle/>
          <a:p>
            <a:pPr algn="r" rtl="1">
              <a:spcBef>
                <a:spcPct val="20000"/>
              </a:spcBef>
              <a:defRPr/>
            </a:pPr>
            <a:r>
              <a:rPr lang="ar-EG" dirty="0">
                <a:solidFill>
                  <a:srgbClr val="CC0000"/>
                </a:solidFill>
                <a:effectLst>
                  <a:outerShdw blurRad="38100" dist="38100" dir="2700000" algn="tl">
                    <a:srgbClr val="000000"/>
                  </a:outerShdw>
                </a:effectLst>
                <a:latin typeface="Arial" pitchFamily="34" charset="0"/>
                <a:cs typeface="Arabic Transparent" pitchFamily="2" charset="-78"/>
              </a:rPr>
              <a:t>تحديد نقاط التحكم الحرجة </a:t>
            </a:r>
            <a:r>
              <a:rPr lang="en-US" dirty="0">
                <a:solidFill>
                  <a:srgbClr val="CC0000"/>
                </a:solidFill>
                <a:effectLst>
                  <a:outerShdw blurRad="38100" dist="38100" dir="2700000" algn="tl">
                    <a:srgbClr val="000000"/>
                  </a:outerShdw>
                </a:effectLst>
                <a:latin typeface="Arial" pitchFamily="34" charset="0"/>
                <a:cs typeface="Arabic Transparent" pitchFamily="2" charset="-78"/>
              </a:rPr>
              <a:t>(CCPs)</a:t>
            </a:r>
          </a:p>
        </p:txBody>
      </p:sp>
      <p:grpSp>
        <p:nvGrpSpPr>
          <p:cNvPr id="23" name="Group 26"/>
          <p:cNvGrpSpPr>
            <a:grpSpLocks/>
          </p:cNvGrpSpPr>
          <p:nvPr/>
        </p:nvGrpSpPr>
        <p:grpSpPr bwMode="auto">
          <a:xfrm>
            <a:off x="2279650" y="2246313"/>
            <a:ext cx="1079500" cy="1758950"/>
            <a:chOff x="476" y="1415"/>
            <a:chExt cx="680" cy="1108"/>
          </a:xfrm>
        </p:grpSpPr>
        <p:sp>
          <p:nvSpPr>
            <p:cNvPr id="24" name="Text Box 27"/>
            <p:cNvSpPr txBox="1">
              <a:spLocks noChangeArrowheads="1"/>
            </p:cNvSpPr>
            <p:nvPr/>
          </p:nvSpPr>
          <p:spPr bwMode="auto">
            <a:xfrm>
              <a:off x="592" y="1889"/>
              <a:ext cx="383" cy="634"/>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spAutoFit/>
            </a:bodyPr>
            <a:lstStyle/>
            <a:p>
              <a:pPr algn="l" rtl="0" eaLnBrk="0" hangingPunct="0">
                <a:defRPr/>
              </a:pPr>
              <a:r>
                <a:rPr lang="en-US" altLang="en-US" sz="6000">
                  <a:solidFill>
                    <a:srgbClr val="0000CC"/>
                  </a:solidFill>
                  <a:effectLst>
                    <a:outerShdw blurRad="38100" dist="38100" dir="2700000" algn="tl">
                      <a:srgbClr val="000000"/>
                    </a:outerShdw>
                  </a:effectLst>
                  <a:latin typeface="Arial" pitchFamily="34" charset="0"/>
                  <a:cs typeface="Arial" pitchFamily="34" charset="0"/>
                </a:rPr>
                <a:t>1</a:t>
              </a:r>
              <a:endParaRPr lang="en-US" altLang="ar-SA" sz="4800" baseline="30000">
                <a:solidFill>
                  <a:srgbClr val="0000CC"/>
                </a:solidFill>
                <a:effectLst>
                  <a:outerShdw blurRad="38100" dist="38100" dir="2700000" algn="tl">
                    <a:srgbClr val="000000"/>
                  </a:outerShdw>
                </a:effectLst>
                <a:latin typeface="Arial" pitchFamily="34" charset="0"/>
                <a:cs typeface="Arial" pitchFamily="34" charset="0"/>
              </a:endParaRPr>
            </a:p>
          </p:txBody>
        </p:sp>
        <p:sp>
          <p:nvSpPr>
            <p:cNvPr id="25" name="Rectangle 28"/>
            <p:cNvSpPr>
              <a:spLocks noChangeArrowheads="1"/>
            </p:cNvSpPr>
            <p:nvPr/>
          </p:nvSpPr>
          <p:spPr bwMode="auto">
            <a:xfrm>
              <a:off x="476" y="1415"/>
              <a:ext cx="680" cy="523"/>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a:spAutoFit/>
            </a:bodyPr>
            <a:lstStyle/>
            <a:p>
              <a:pPr algn="ctr">
                <a:spcBef>
                  <a:spcPct val="20000"/>
                </a:spcBef>
                <a:defRPr/>
              </a:pPr>
              <a:r>
                <a:rPr lang="ar-EG" sz="2400" u="sng">
                  <a:solidFill>
                    <a:schemeClr val="tx2"/>
                  </a:solidFill>
                  <a:latin typeface="Arial" pitchFamily="34" charset="0"/>
                  <a:cs typeface="Arial" pitchFamily="34" charset="0"/>
                </a:rPr>
                <a:t>السؤال الأول</a:t>
              </a:r>
              <a:endParaRPr lang="en-US" sz="2400" u="sng">
                <a:solidFill>
                  <a:schemeClr val="tx2"/>
                </a:solidFill>
                <a:latin typeface="Arial" pitchFamily="34" charset="0"/>
                <a:cs typeface="Arial" pitchFamily="34" charset="0"/>
              </a:endParaRPr>
            </a:p>
          </p:txBody>
        </p:sp>
      </p:grpSp>
      <p:pic>
        <p:nvPicPr>
          <p:cNvPr id="26" name="Picture 29" descr="Big bulb - Click image to download.">
            <a:hlinkClick r:id="rId2"/>
          </p:cNvPr>
          <p:cNvPicPr>
            <a:picLocks noChangeAspect="1" noChangeArrowheads="1" noCrop="1"/>
          </p:cNvPicPr>
          <p:nvPr/>
        </p:nvPicPr>
        <p:blipFill>
          <a:blip r:embed="rId3" cstate="print"/>
          <a:srcRect/>
          <a:stretch>
            <a:fillRect/>
          </a:stretch>
        </p:blipFill>
        <p:spPr bwMode="auto">
          <a:xfrm>
            <a:off x="2424113" y="1125538"/>
            <a:ext cx="723900" cy="895350"/>
          </a:xfrm>
          <a:prstGeom prst="rect">
            <a:avLst/>
          </a:prstGeom>
          <a:noFill/>
          <a:ln w="9525">
            <a:noFill/>
            <a:miter lim="800000"/>
            <a:headEnd/>
            <a:tailEnd/>
          </a:ln>
        </p:spPr>
      </p:pic>
    </p:spTree>
    <p:extLst>
      <p:ext uri="{BB962C8B-B14F-4D97-AF65-F5344CB8AC3E}">
        <p14:creationId xmlns:p14="http://schemas.microsoft.com/office/powerpoint/2010/main" val="2710205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837" y="1600201"/>
            <a:ext cx="11066105" cy="2590799"/>
          </a:xfrm>
        </p:spPr>
        <p:txBody>
          <a:bodyPr>
            <a:normAutofit lnSpcReduction="10000"/>
          </a:bodyPr>
          <a:lstStyle/>
          <a:p>
            <a:pPr algn="r" rtl="1">
              <a:buNone/>
            </a:pPr>
            <a:r>
              <a:rPr lang="ar-LB" b="1" dirty="0">
                <a:solidFill>
                  <a:srgbClr val="C00000"/>
                </a:solidFill>
              </a:rPr>
              <a:t>القاعدة الثالثة: وضع الحدود الحرجة </a:t>
            </a:r>
          </a:p>
          <a:p>
            <a:pPr algn="r" rtl="1">
              <a:buNone/>
            </a:pPr>
            <a:r>
              <a:rPr lang="en-US" sz="2300" b="1" dirty="0">
                <a:solidFill>
                  <a:srgbClr val="FFC000"/>
                </a:solidFill>
                <a:cs typeface="+mj-cs"/>
              </a:rPr>
              <a:t>Critical Limit</a:t>
            </a:r>
            <a:r>
              <a:rPr lang="ar-LB" sz="2300" b="1" dirty="0">
                <a:solidFill>
                  <a:srgbClr val="FFC000"/>
                </a:solidFill>
                <a:cs typeface="+mj-cs"/>
              </a:rPr>
              <a:t>: الحد الحرج</a:t>
            </a:r>
          </a:p>
          <a:p>
            <a:pPr algn="r" rtl="1">
              <a:buNone/>
            </a:pPr>
            <a:r>
              <a:rPr lang="ar-LB" sz="2600" b="1" dirty="0">
                <a:solidFill>
                  <a:schemeClr val="accent5">
                    <a:lumMod val="50000"/>
                  </a:schemeClr>
                </a:solidFill>
              </a:rPr>
              <a:t>هو الحد الفاصل بين المقبول وغير المقبول ويستخدم هذا الحد الحرج لمعرفة هل نقطة التحكم الحرجة  ما زالت تحت المراقبة فإذا حدث حيود عن هذا الحد يعتبر الغذاء غير آمن أو يحتمل أن يكون غير آمن.</a:t>
            </a:r>
            <a:r>
              <a:rPr lang="ar-LB" b="1" dirty="0">
                <a:solidFill>
                  <a:schemeClr val="accent5">
                    <a:lumMod val="50000"/>
                  </a:schemeClr>
                </a:solidFill>
              </a:rPr>
              <a:t> </a:t>
            </a:r>
            <a:br>
              <a:rPr lang="en-US" b="1" dirty="0">
                <a:solidFill>
                  <a:schemeClr val="accent5">
                    <a:lumMod val="50000"/>
                  </a:schemeClr>
                </a:solidFill>
              </a:rPr>
            </a:br>
            <a:r>
              <a:rPr lang="ar-LB" b="1" dirty="0">
                <a:solidFill>
                  <a:schemeClr val="accent5">
                    <a:lumMod val="50000"/>
                  </a:schemeClr>
                </a:solidFill>
              </a:rPr>
              <a:t>بعد تحديد النقاط الحرجة، من الأهمية التأكد من أن هذه النقاط تحت السيطرة، وهذا يتم بتحديد منطقة الأمان</a:t>
            </a:r>
            <a:r>
              <a:rPr lang="en-US" b="1" dirty="0">
                <a:solidFill>
                  <a:schemeClr val="accent5">
                    <a:lumMod val="50000"/>
                  </a:schemeClr>
                </a:solidFill>
              </a:rPr>
              <a:t>، </a:t>
            </a:r>
            <a:r>
              <a:rPr lang="ar-LB" b="1" dirty="0">
                <a:solidFill>
                  <a:schemeClr val="accent5">
                    <a:lumMod val="50000"/>
                  </a:schemeClr>
                </a:solidFill>
              </a:rPr>
              <a:t>ويستعان بالمواصفات التي تضعها الجهات التشريعية ونتائج الأبحاث لوضع هذه الحدود.</a:t>
            </a:r>
          </a:p>
          <a:p>
            <a:pPr algn="r" rtl="1">
              <a:buNone/>
            </a:pPr>
            <a:endParaRPr lang="ar-LB" b="1" dirty="0">
              <a:solidFill>
                <a:srgbClr val="C00000"/>
              </a:solidFill>
            </a:endParaRPr>
          </a:p>
        </p:txBody>
      </p:sp>
      <p:sp>
        <p:nvSpPr>
          <p:cNvPr id="5" name="Text Box 2"/>
          <p:cNvSpPr txBox="1">
            <a:spLocks noChangeArrowheads="1"/>
          </p:cNvSpPr>
          <p:nvPr/>
        </p:nvSpPr>
        <p:spPr bwMode="auto">
          <a:xfrm>
            <a:off x="559837" y="4191000"/>
            <a:ext cx="10942069" cy="1754326"/>
          </a:xfrm>
          <a:prstGeom prst="rect">
            <a:avLst/>
          </a:prstGeom>
          <a:noFill/>
          <a:ln w="9525">
            <a:noFill/>
            <a:miter lim="800000"/>
            <a:headEnd/>
            <a:tailEnd/>
          </a:ln>
          <a:effectLst/>
        </p:spPr>
        <p:txBody>
          <a:bodyPr wrap="square">
            <a:spAutoFit/>
          </a:bodyPr>
          <a:lstStyle/>
          <a:p>
            <a:pPr algn="r">
              <a:spcBef>
                <a:spcPct val="50000"/>
              </a:spcBef>
            </a:pPr>
            <a:r>
              <a:rPr lang="ar-SA" sz="2400" u="sng" dirty="0">
                <a:solidFill>
                  <a:schemeClr val="accent5">
                    <a:lumMod val="50000"/>
                  </a:schemeClr>
                </a:solidFill>
                <a:effectLst>
                  <a:outerShdw blurRad="38100" dist="38100" dir="2700000" algn="tl">
                    <a:srgbClr val="000000"/>
                  </a:outerShdw>
                </a:effectLst>
                <a:latin typeface="Arial" charset="0"/>
                <a:cs typeface="Simplified Arabic" pitchFamily="2" charset="-78"/>
              </a:rPr>
              <a:t>أمثلة القياسات الوقائية التي توضع لها حدود حرجة:</a:t>
            </a:r>
            <a:endParaRPr lang="ar-SA" sz="2400" u="sng" dirty="0">
              <a:solidFill>
                <a:schemeClr val="accent5">
                  <a:lumMod val="50000"/>
                </a:schemeClr>
              </a:solidFill>
              <a:effectLst>
                <a:outerShdw blurRad="38100" dist="38100" dir="2700000" algn="tl">
                  <a:srgbClr val="000000"/>
                </a:outerShdw>
              </a:effectLst>
              <a:latin typeface="Arial" charset="0"/>
            </a:endParaRPr>
          </a:p>
          <a:p>
            <a:pPr algn="r">
              <a:spcBef>
                <a:spcPct val="50000"/>
              </a:spcBef>
            </a:pPr>
            <a:r>
              <a:rPr lang="ar-SA" sz="2400" dirty="0">
                <a:solidFill>
                  <a:schemeClr val="accent5">
                    <a:lumMod val="50000"/>
                  </a:schemeClr>
                </a:solidFill>
                <a:latin typeface="Calibri" pitchFamily="34" charset="0"/>
                <a:cs typeface="Simplified Arabic" pitchFamily="2" charset="-78"/>
              </a:rPr>
              <a:t>درجة الحرارة، الزمن اللازم للمعاملة الحرارية، الأبعاد الطبيعية للمنتج مثل السمك، مستوى الرطوبة، النشاط المائي، تركيز أيون الايدروجين، الحموضة، تركيز الأملاح، الكلورين، اللزوجة، المواد الحافظة، وكذلك العوامل الحسية مثل القوام والشكل الظاهري</a:t>
            </a:r>
            <a:r>
              <a:rPr lang="ar-LB" sz="2400" dirty="0">
                <a:solidFill>
                  <a:schemeClr val="accent5">
                    <a:lumMod val="50000"/>
                  </a:schemeClr>
                </a:solidFill>
                <a:latin typeface="Calibri" pitchFamily="34" charset="0"/>
                <a:cs typeface="Simplified Arabic" pitchFamily="2" charset="-78"/>
              </a:rPr>
              <a:t>...</a:t>
            </a:r>
            <a:r>
              <a:rPr lang="ar-SA" sz="2400" dirty="0">
                <a:solidFill>
                  <a:schemeClr val="accent5">
                    <a:lumMod val="50000"/>
                  </a:schemeClr>
                </a:solidFill>
                <a:latin typeface="Arial" charset="0"/>
              </a:rPr>
              <a:t> </a:t>
            </a:r>
            <a:endParaRPr lang="en-US" sz="2400" dirty="0">
              <a:solidFill>
                <a:schemeClr val="accent5">
                  <a:lumMod val="50000"/>
                </a:schemeClr>
              </a:solidFill>
              <a:latin typeface="Arial" charset="0"/>
            </a:endParaRPr>
          </a:p>
        </p:txBody>
      </p:sp>
      <p:sp>
        <p:nvSpPr>
          <p:cNvPr id="6" name="Title 1"/>
          <p:cNvSpPr txBox="1">
            <a:spLocks/>
          </p:cNvSpPr>
          <p:nvPr/>
        </p:nvSpPr>
        <p:spPr>
          <a:xfrm>
            <a:off x="3729506" y="457201"/>
            <a:ext cx="7772400" cy="1143000"/>
          </a:xfrm>
          <a:prstGeom prst="rect">
            <a:avLst/>
          </a:prstGeom>
        </p:spPr>
        <p:txBody>
          <a:bodyPr>
            <a:norm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ar-LB" b="1" kern="0" dirty="0">
                <a:solidFill>
                  <a:srgbClr val="C00000"/>
                </a:solidFill>
              </a:rPr>
              <a:t>القواعد السبع لنظام الهاسب</a:t>
            </a:r>
            <a:endParaRPr lang="en-US" b="1" kern="0" dirty="0">
              <a:solidFill>
                <a:srgbClr val="C00000"/>
              </a:solidFill>
            </a:endParaRPr>
          </a:p>
        </p:txBody>
      </p:sp>
    </p:spTree>
    <p:extLst>
      <p:ext uri="{BB962C8B-B14F-4D97-AF65-F5344CB8AC3E}">
        <p14:creationId xmlns:p14="http://schemas.microsoft.com/office/powerpoint/2010/main" val="310053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4"/>
          <p:cNvGraphicFramePr>
            <a:graphicFrameLocks noGrp="1"/>
          </p:cNvGraphicFramePr>
          <p:nvPr/>
        </p:nvGraphicFramePr>
        <p:xfrm>
          <a:off x="1752600" y="905828"/>
          <a:ext cx="8610600" cy="5992368"/>
        </p:xfrm>
        <a:graphic>
          <a:graphicData uri="http://schemas.openxmlformats.org/drawingml/2006/table">
            <a:tbl>
              <a:tblPr rtl="1"/>
              <a:tblGrid>
                <a:gridCol w="1824037">
                  <a:extLst>
                    <a:ext uri="{9D8B030D-6E8A-4147-A177-3AD203B41FA5}">
                      <a16:colId xmlns:a16="http://schemas.microsoft.com/office/drawing/2014/main" val="20000"/>
                    </a:ext>
                  </a:extLst>
                </a:gridCol>
                <a:gridCol w="1241425">
                  <a:extLst>
                    <a:ext uri="{9D8B030D-6E8A-4147-A177-3AD203B41FA5}">
                      <a16:colId xmlns:a16="http://schemas.microsoft.com/office/drawing/2014/main" val="20001"/>
                    </a:ext>
                  </a:extLst>
                </a:gridCol>
                <a:gridCol w="5545138">
                  <a:extLst>
                    <a:ext uri="{9D8B030D-6E8A-4147-A177-3AD203B41FA5}">
                      <a16:colId xmlns:a16="http://schemas.microsoft.com/office/drawing/2014/main" val="20002"/>
                    </a:ext>
                  </a:extLst>
                </a:gridCol>
              </a:tblGrid>
              <a:tr h="12577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خطوة التصنيع</a:t>
                      </a: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  نقطة           مراقبة حرجة</a:t>
                      </a: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               الحدود الحرجة</a:t>
                      </a: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62071">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    الطبخ</a:t>
                      </a: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  نعم</a:t>
                      </a: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درجة الحرارة الداخلية لقطعة اللحم       </a:t>
                      </a:r>
                      <a:r>
                        <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C</a:t>
                      </a:r>
                      <a:r>
                        <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70ْ</a:t>
                      </a:r>
                    </a:p>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درجة حرارة الفرن           ............…</a:t>
                      </a:r>
                      <a:r>
                        <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C</a:t>
                      </a:r>
                      <a:r>
                        <a:rPr kumimoji="0" lang="ar-LB"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a:t>
                      </a:r>
                      <a:endPar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الزمن(معدل التسخين والتبريد)...............ق</a:t>
                      </a:r>
                    </a:p>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سرعة السير               ............(دورة / ق)</a:t>
                      </a:r>
                    </a:p>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سمك قطعة اللحم         .................بوصة</a:t>
                      </a:r>
                    </a:p>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مكونات اللحم (نسبة الدهن) ............( </a:t>
                      </a:r>
                      <a:r>
                        <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  (%</a:t>
                      </a:r>
                      <a:endPar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الرطوبة النسبية للفرن ...............….</a:t>
                      </a:r>
                      <a:r>
                        <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rPr>
                        <a:t>(%)</a:t>
                      </a:r>
                    </a:p>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51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Rectangle 4"/>
          <p:cNvSpPr/>
          <p:nvPr/>
        </p:nvSpPr>
        <p:spPr>
          <a:xfrm>
            <a:off x="7391401" y="304800"/>
            <a:ext cx="2885725" cy="369332"/>
          </a:xfrm>
          <a:prstGeom prst="rect">
            <a:avLst/>
          </a:prstGeom>
        </p:spPr>
        <p:txBody>
          <a:bodyPr wrap="none">
            <a:spAutoFit/>
          </a:bodyPr>
          <a:lstStyle/>
          <a:p>
            <a:pPr algn="r">
              <a:buNone/>
            </a:pPr>
            <a:r>
              <a:rPr lang="ar-LB" b="1" dirty="0">
                <a:solidFill>
                  <a:srgbClr val="C00000"/>
                </a:solidFill>
              </a:rPr>
              <a:t>القاعدة الثالثة: وضع الحدود الحرجة</a:t>
            </a:r>
          </a:p>
        </p:txBody>
      </p:sp>
    </p:spTree>
    <p:extLst>
      <p:ext uri="{BB962C8B-B14F-4D97-AF65-F5344CB8AC3E}">
        <p14:creationId xmlns:p14="http://schemas.microsoft.com/office/powerpoint/2010/main" val="83675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3392" y="2033768"/>
            <a:ext cx="10515600" cy="3508714"/>
          </a:xfrm>
        </p:spPr>
        <p:txBody>
          <a:bodyPr>
            <a:normAutofit/>
          </a:bodyPr>
          <a:lstStyle/>
          <a:p>
            <a:pPr algn="r" rtl="1">
              <a:buNone/>
            </a:pPr>
            <a:r>
              <a:rPr lang="ar-LB" b="1" dirty="0">
                <a:solidFill>
                  <a:srgbClr val="C00000"/>
                </a:solidFill>
              </a:rPr>
              <a:t>القاعدة الرابعة: استحداث طرق للرصد </a:t>
            </a:r>
            <a:br>
              <a:rPr lang="en-US" b="1" dirty="0"/>
            </a:br>
            <a:r>
              <a:rPr lang="ar-LB" b="1" dirty="0">
                <a:solidFill>
                  <a:schemeClr val="accent5">
                    <a:lumMod val="50000"/>
                  </a:schemeClr>
                </a:solidFill>
              </a:rPr>
              <a:t>بعد تحديد نقاط التحكم الحرجة ووضع ما يعرف بالحدود الحرجة، يجب أن يتم تتبع هذه النقاط للتأكد من أنها هذه النقاط تحت السيطرة وضمن حدود الأمان</a:t>
            </a:r>
          </a:p>
          <a:p>
            <a:pPr algn="r" rtl="1">
              <a:buNone/>
            </a:pPr>
            <a:r>
              <a:rPr lang="ar-LB" dirty="0">
                <a:solidFill>
                  <a:schemeClr val="accent5">
                    <a:lumMod val="50000"/>
                  </a:schemeClr>
                </a:solidFill>
                <a:latin typeface="Arial" charset="0"/>
              </a:rPr>
              <a:t>- </a:t>
            </a:r>
            <a:r>
              <a:rPr lang="ar-SA" dirty="0">
                <a:solidFill>
                  <a:schemeClr val="accent5">
                    <a:lumMod val="50000"/>
                  </a:schemeClr>
                </a:solidFill>
                <a:latin typeface="Calibri" pitchFamily="34" charset="0"/>
                <a:cs typeface="Simplified Arabic" pitchFamily="2" charset="-78"/>
              </a:rPr>
              <a:t>وضع متطلبات المراقبة لنقاط التحكم الحرجة</a:t>
            </a:r>
            <a:endParaRPr lang="ar-LB" dirty="0">
              <a:solidFill>
                <a:schemeClr val="accent5">
                  <a:lumMod val="50000"/>
                </a:schemeClr>
              </a:solidFill>
              <a:latin typeface="Calibri" pitchFamily="34" charset="0"/>
              <a:cs typeface="Simplified Arabic" pitchFamily="2" charset="-78"/>
            </a:endParaRPr>
          </a:p>
          <a:p>
            <a:pPr algn="r" rtl="1">
              <a:spcBef>
                <a:spcPct val="50000"/>
              </a:spcBef>
              <a:buNone/>
            </a:pPr>
            <a:r>
              <a:rPr lang="ar-LB" dirty="0">
                <a:solidFill>
                  <a:schemeClr val="accent5">
                    <a:lumMod val="50000"/>
                  </a:schemeClr>
                </a:solidFill>
                <a:latin typeface="Arial" charset="0"/>
              </a:rPr>
              <a:t>- </a:t>
            </a:r>
            <a:r>
              <a:rPr lang="ar-EG" dirty="0">
                <a:solidFill>
                  <a:schemeClr val="accent5">
                    <a:lumMod val="50000"/>
                  </a:schemeClr>
                </a:solidFill>
                <a:latin typeface="Arial" charset="0"/>
              </a:rPr>
              <a:t>تعتبر المتابعة الدقيقة لقياسات وحدود نقاط التحكم الحرجة من أهم عناصر الهاسب.</a:t>
            </a:r>
          </a:p>
          <a:p>
            <a:pPr algn="r" rtl="1">
              <a:spcBef>
                <a:spcPct val="50000"/>
              </a:spcBef>
              <a:buNone/>
            </a:pPr>
            <a:r>
              <a:rPr lang="ar-LB" dirty="0">
                <a:solidFill>
                  <a:schemeClr val="accent5">
                    <a:lumMod val="50000"/>
                  </a:schemeClr>
                </a:solidFill>
                <a:latin typeface="Arial" charset="0"/>
              </a:rPr>
              <a:t>- </a:t>
            </a:r>
            <a:r>
              <a:rPr lang="ar-EG" dirty="0">
                <a:solidFill>
                  <a:schemeClr val="accent5">
                    <a:lumMod val="50000"/>
                  </a:schemeClr>
                </a:solidFill>
                <a:latin typeface="Arial" charset="0"/>
              </a:rPr>
              <a:t>وهى عبارة عن مجموعة من الملاحظات والقياسات التى تتم بصورة دورية أو مستمرة على نقاط التحكم الحرجة بهدف وضعها تحت السيطرة وأخذ القرار السريع حيال أى إنحراف عن هذه الحدود.</a:t>
            </a:r>
          </a:p>
          <a:p>
            <a:pPr algn="r" rtl="1">
              <a:buNone/>
            </a:pPr>
            <a:endParaRPr lang="ar-LB" dirty="0"/>
          </a:p>
          <a:p>
            <a:pPr algn="r" rtl="1">
              <a:buNone/>
            </a:pPr>
            <a:endParaRPr lang="ar-LB" dirty="0"/>
          </a:p>
        </p:txBody>
      </p:sp>
      <p:sp>
        <p:nvSpPr>
          <p:cNvPr id="5" name="Title 1"/>
          <p:cNvSpPr txBox="1">
            <a:spLocks/>
          </p:cNvSpPr>
          <p:nvPr/>
        </p:nvSpPr>
        <p:spPr>
          <a:xfrm>
            <a:off x="4167389" y="356317"/>
            <a:ext cx="7772400" cy="1143000"/>
          </a:xfrm>
          <a:prstGeom prst="rect">
            <a:avLst/>
          </a:prstGeom>
        </p:spPr>
        <p:txBody>
          <a:bodyPr>
            <a:norm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ar-LB" b="1" kern="0" dirty="0">
                <a:solidFill>
                  <a:srgbClr val="C00000"/>
                </a:solidFill>
              </a:rPr>
              <a:t>القواعد السبع لنظام الهاسب</a:t>
            </a:r>
            <a:endParaRPr lang="en-US" b="1" kern="0" dirty="0">
              <a:solidFill>
                <a:srgbClr val="C00000"/>
              </a:solidFill>
            </a:endParaRPr>
          </a:p>
        </p:txBody>
      </p:sp>
    </p:spTree>
    <p:extLst>
      <p:ext uri="{BB962C8B-B14F-4D97-AF65-F5344CB8AC3E}">
        <p14:creationId xmlns:p14="http://schemas.microsoft.com/office/powerpoint/2010/main" val="3116236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423634" y="360712"/>
            <a:ext cx="8229600" cy="636587"/>
          </a:xfrm>
        </p:spPr>
        <p:txBody>
          <a:bodyPr>
            <a:normAutofit/>
          </a:bodyPr>
          <a:lstStyle/>
          <a:p>
            <a:pPr eaLnBrk="1" hangingPunct="1">
              <a:defRPr/>
            </a:pPr>
            <a:r>
              <a:rPr lang="ar-SA" b="1" dirty="0">
                <a:solidFill>
                  <a:srgbClr val="C00000"/>
                </a:solidFill>
              </a:rPr>
              <a:t>طرق المراقبة</a:t>
            </a:r>
            <a:endParaRPr lang="en-US" b="1" dirty="0">
              <a:solidFill>
                <a:srgbClr val="C00000"/>
              </a:solidFill>
            </a:endParaRPr>
          </a:p>
        </p:txBody>
      </p:sp>
      <p:sp>
        <p:nvSpPr>
          <p:cNvPr id="5" name="Text Box 3"/>
          <p:cNvSpPr txBox="1">
            <a:spLocks noChangeArrowheads="1"/>
          </p:cNvSpPr>
          <p:nvPr/>
        </p:nvSpPr>
        <p:spPr bwMode="auto">
          <a:xfrm>
            <a:off x="-1" y="1057938"/>
            <a:ext cx="11793893" cy="1384995"/>
          </a:xfrm>
          <a:prstGeom prst="rect">
            <a:avLst/>
          </a:prstGeom>
          <a:noFill/>
          <a:ln w="9525">
            <a:noFill/>
            <a:miter lim="800000"/>
            <a:headEnd/>
            <a:tailEnd/>
          </a:ln>
        </p:spPr>
        <p:txBody>
          <a:bodyPr wrap="square">
            <a:spAutoFit/>
          </a:bodyPr>
          <a:lstStyle/>
          <a:p>
            <a:pPr algn="r">
              <a:spcBef>
                <a:spcPct val="50000"/>
              </a:spcBef>
            </a:pPr>
            <a:r>
              <a:rPr lang="ar-SA" sz="2400" dirty="0">
                <a:solidFill>
                  <a:schemeClr val="accent5">
                    <a:lumMod val="50000"/>
                  </a:schemeClr>
                </a:solidFill>
                <a:latin typeface="Arial" charset="0"/>
              </a:rPr>
              <a:t>أولا: </a:t>
            </a:r>
            <a:r>
              <a:rPr lang="ar-SA" sz="2400" u="sng" dirty="0">
                <a:solidFill>
                  <a:schemeClr val="accent5">
                    <a:lumMod val="50000"/>
                  </a:schemeClr>
                </a:solidFill>
                <a:latin typeface="Arial" charset="0"/>
              </a:rPr>
              <a:t>الطرق المستمرة</a:t>
            </a:r>
            <a:r>
              <a:rPr lang="ar-SA" sz="2400" dirty="0">
                <a:solidFill>
                  <a:schemeClr val="accent5">
                    <a:lumMod val="50000"/>
                  </a:schemeClr>
                </a:solidFill>
                <a:latin typeface="Arial" charset="0"/>
              </a:rPr>
              <a:t>:</a:t>
            </a:r>
          </a:p>
          <a:p>
            <a:pPr algn="r">
              <a:spcBef>
                <a:spcPct val="50000"/>
              </a:spcBef>
            </a:pPr>
            <a:r>
              <a:rPr lang="ar-SA" sz="2400" dirty="0">
                <a:solidFill>
                  <a:schemeClr val="accent5">
                    <a:lumMod val="50000"/>
                  </a:schemeClr>
                </a:solidFill>
                <a:latin typeface="Arial" charset="0"/>
              </a:rPr>
              <a:t>وتعتبر أفضل طرق المراقبة حيث أنها تكتشف الإنحراف أو الخطأ فور حدوثه وذلك مثل مراقبة درجات الحرارة بالشرائط الورقية أو بالوسائل الالكترونية</a:t>
            </a:r>
            <a:r>
              <a:rPr lang="ar-LB" sz="2400" dirty="0">
                <a:solidFill>
                  <a:schemeClr val="accent5">
                    <a:lumMod val="50000"/>
                  </a:schemeClr>
                </a:solidFill>
                <a:latin typeface="Arial" charset="0"/>
              </a:rPr>
              <a:t>.</a:t>
            </a:r>
            <a:r>
              <a:rPr lang="ar-SA" sz="2400" dirty="0">
                <a:solidFill>
                  <a:schemeClr val="accent5">
                    <a:lumMod val="50000"/>
                  </a:schemeClr>
                </a:solidFill>
                <a:latin typeface="Arial" charset="0"/>
              </a:rPr>
              <a:t> </a:t>
            </a:r>
            <a:endParaRPr lang="en-US" sz="2400" dirty="0">
              <a:solidFill>
                <a:schemeClr val="accent5">
                  <a:lumMod val="50000"/>
                </a:schemeClr>
              </a:solidFill>
              <a:latin typeface="Arial" charset="0"/>
            </a:endParaRPr>
          </a:p>
        </p:txBody>
      </p:sp>
      <p:sp>
        <p:nvSpPr>
          <p:cNvPr id="6" name="Text Box 4"/>
          <p:cNvSpPr txBox="1">
            <a:spLocks noChangeArrowheads="1"/>
          </p:cNvSpPr>
          <p:nvPr/>
        </p:nvSpPr>
        <p:spPr bwMode="auto">
          <a:xfrm>
            <a:off x="0" y="2712355"/>
            <a:ext cx="11793894" cy="1384995"/>
          </a:xfrm>
          <a:prstGeom prst="rect">
            <a:avLst/>
          </a:prstGeom>
          <a:noFill/>
          <a:ln w="9525">
            <a:noFill/>
            <a:miter lim="800000"/>
            <a:headEnd/>
            <a:tailEnd/>
          </a:ln>
        </p:spPr>
        <p:txBody>
          <a:bodyPr wrap="square">
            <a:spAutoFit/>
          </a:bodyPr>
          <a:lstStyle/>
          <a:p>
            <a:pPr algn="r">
              <a:spcBef>
                <a:spcPct val="50000"/>
              </a:spcBef>
            </a:pPr>
            <a:r>
              <a:rPr lang="ar-SA" sz="2400" dirty="0">
                <a:solidFill>
                  <a:schemeClr val="accent5">
                    <a:lumMod val="50000"/>
                  </a:schemeClr>
                </a:solidFill>
                <a:latin typeface="Arial" charset="0"/>
              </a:rPr>
              <a:t>ثانيا: </a:t>
            </a:r>
            <a:r>
              <a:rPr lang="ar-SA" sz="2400" u="sng" dirty="0">
                <a:solidFill>
                  <a:schemeClr val="accent5">
                    <a:lumMod val="50000"/>
                  </a:schemeClr>
                </a:solidFill>
                <a:latin typeface="Arial" charset="0"/>
              </a:rPr>
              <a:t>الطرق المتقطعة (على فترات دورية)</a:t>
            </a:r>
            <a:r>
              <a:rPr lang="ar-SA" sz="2400" dirty="0">
                <a:solidFill>
                  <a:schemeClr val="accent5">
                    <a:lumMod val="50000"/>
                  </a:schemeClr>
                </a:solidFill>
                <a:latin typeface="Arial" charset="0"/>
              </a:rPr>
              <a:t>:</a:t>
            </a:r>
          </a:p>
          <a:p>
            <a:pPr algn="r">
              <a:spcBef>
                <a:spcPct val="50000"/>
              </a:spcBef>
            </a:pPr>
            <a:r>
              <a:rPr lang="ar-SA" sz="2400" dirty="0">
                <a:solidFill>
                  <a:schemeClr val="accent5">
                    <a:lumMod val="50000"/>
                  </a:schemeClr>
                </a:solidFill>
                <a:latin typeface="Arial" charset="0"/>
              </a:rPr>
              <a:t>إذا لم تتيسر التقنية المناسبة للقياسات المستمرة</a:t>
            </a:r>
            <a:r>
              <a:rPr lang="ar-LB" sz="2400" dirty="0">
                <a:solidFill>
                  <a:schemeClr val="accent5">
                    <a:lumMod val="50000"/>
                  </a:schemeClr>
                </a:solidFill>
                <a:latin typeface="Arial" charset="0"/>
              </a:rPr>
              <a:t>،</a:t>
            </a:r>
            <a:r>
              <a:rPr lang="ar-SA" sz="2400" dirty="0">
                <a:solidFill>
                  <a:schemeClr val="accent5">
                    <a:lumMod val="50000"/>
                  </a:schemeClr>
                </a:solidFill>
                <a:latin typeface="Arial" charset="0"/>
              </a:rPr>
              <a:t> فيمكن القياس على فترات دورية وذلك مثل قياسات ال</a:t>
            </a:r>
            <a:r>
              <a:rPr lang="ar-LB" sz="2400" dirty="0">
                <a:solidFill>
                  <a:schemeClr val="accent5">
                    <a:lumMod val="50000"/>
                  </a:schemeClr>
                </a:solidFill>
                <a:latin typeface="Arial" charset="0"/>
              </a:rPr>
              <a:t>حموضة</a:t>
            </a:r>
            <a:r>
              <a:rPr lang="ar-SA" sz="2400" dirty="0">
                <a:solidFill>
                  <a:schemeClr val="accent5">
                    <a:lumMod val="50000"/>
                  </a:schemeClr>
                </a:solidFill>
                <a:latin typeface="Arial" charset="0"/>
              </a:rPr>
              <a:t> وتركيز الاملاح ونسبة المواد الصلبة الكلية.</a:t>
            </a:r>
            <a:endParaRPr lang="en-US" sz="2400" dirty="0">
              <a:solidFill>
                <a:schemeClr val="accent5">
                  <a:lumMod val="50000"/>
                </a:schemeClr>
              </a:solidFill>
              <a:latin typeface="Arial" charset="0"/>
            </a:endParaRPr>
          </a:p>
        </p:txBody>
      </p:sp>
      <p:sp>
        <p:nvSpPr>
          <p:cNvPr id="7" name="Text Box 2"/>
          <p:cNvSpPr txBox="1">
            <a:spLocks noChangeArrowheads="1"/>
          </p:cNvSpPr>
          <p:nvPr/>
        </p:nvSpPr>
        <p:spPr bwMode="auto">
          <a:xfrm>
            <a:off x="0" y="4191000"/>
            <a:ext cx="11793894" cy="1754326"/>
          </a:xfrm>
          <a:prstGeom prst="rect">
            <a:avLst/>
          </a:prstGeom>
          <a:noFill/>
          <a:ln w="9525">
            <a:noFill/>
            <a:miter lim="800000"/>
            <a:headEnd/>
            <a:tailEnd/>
          </a:ln>
        </p:spPr>
        <p:txBody>
          <a:bodyPr wrap="square">
            <a:spAutoFit/>
          </a:bodyPr>
          <a:lstStyle/>
          <a:p>
            <a:pPr algn="r">
              <a:spcBef>
                <a:spcPct val="50000"/>
              </a:spcBef>
            </a:pPr>
            <a:r>
              <a:rPr lang="ar-SA" sz="2400" dirty="0">
                <a:solidFill>
                  <a:schemeClr val="accent5">
                    <a:lumMod val="50000"/>
                  </a:schemeClr>
                </a:solidFill>
                <a:latin typeface="Arial" charset="0"/>
              </a:rPr>
              <a:t>ثالثا: </a:t>
            </a:r>
            <a:r>
              <a:rPr lang="ar-SA" sz="2400" u="sng" dirty="0">
                <a:solidFill>
                  <a:schemeClr val="accent5">
                    <a:lumMod val="50000"/>
                  </a:schemeClr>
                </a:solidFill>
                <a:latin typeface="Arial" charset="0"/>
              </a:rPr>
              <a:t>الطرق العشوائية</a:t>
            </a:r>
            <a:r>
              <a:rPr lang="ar-SA" sz="2400" dirty="0">
                <a:solidFill>
                  <a:schemeClr val="accent5">
                    <a:lumMod val="50000"/>
                  </a:schemeClr>
                </a:solidFill>
                <a:latin typeface="Arial" charset="0"/>
              </a:rPr>
              <a:t>:</a:t>
            </a:r>
          </a:p>
          <a:p>
            <a:pPr algn="r">
              <a:spcBef>
                <a:spcPct val="50000"/>
              </a:spcBef>
            </a:pPr>
            <a:r>
              <a:rPr lang="ar-SA" sz="2400" dirty="0">
                <a:solidFill>
                  <a:schemeClr val="accent5">
                    <a:lumMod val="50000"/>
                  </a:schemeClr>
                </a:solidFill>
                <a:latin typeface="Calibri" pitchFamily="34" charset="0"/>
                <a:cs typeface="Simplified Arabic" pitchFamily="2" charset="-78"/>
              </a:rPr>
              <a:t>الفحص العشوائي قد يكون مفيد في مراقبة نقاط تحكم حرجة معينة، فقد تستخدم هذه الطريقة فى فحص المكونات قبل التصنيع، تقييم مستلزمات الإنتاج، مكونات البيئة، تلوث الهواء الساخن، الاشتراطات الصحية للقفازات والملابس والأماكن المستخدمة في التصنيع. والفحص العشوائى قد يشمل الاختبارات الكيميائية والطبيعية وأي اختبارات ميكروبيولوجية ملائمة.</a:t>
            </a:r>
            <a:endParaRPr lang="en-US" sz="2400" dirty="0">
              <a:solidFill>
                <a:schemeClr val="accent5">
                  <a:lumMod val="50000"/>
                </a:schemeClr>
              </a:solidFill>
              <a:latin typeface="Calibri" pitchFamily="34" charset="0"/>
              <a:cs typeface="Simplified Arabic" pitchFamily="2" charset="-78"/>
            </a:endParaRPr>
          </a:p>
        </p:txBody>
      </p:sp>
    </p:spTree>
    <p:extLst>
      <p:ext uri="{BB962C8B-B14F-4D97-AF65-F5344CB8AC3E}">
        <p14:creationId xmlns:p14="http://schemas.microsoft.com/office/powerpoint/2010/main" val="263326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76400" y="990600"/>
            <a:ext cx="8915400" cy="609600"/>
          </a:xfrm>
        </p:spPr>
        <p:txBody>
          <a:bodyPr/>
          <a:lstStyle/>
          <a:p>
            <a:pPr algn="r"/>
            <a:r>
              <a:rPr lang="ar-LB" sz="3200" b="1" dirty="0">
                <a:solidFill>
                  <a:srgbClr val="C00000"/>
                </a:solidFill>
              </a:rPr>
              <a:t>القاعدة الرابعة: استحداث طرق للرصد</a:t>
            </a:r>
            <a:endParaRPr lang="en-US" sz="3200" dirty="0"/>
          </a:p>
        </p:txBody>
      </p:sp>
      <p:pic>
        <p:nvPicPr>
          <p:cNvPr id="20483" name="Picture 5"/>
          <p:cNvPicPr>
            <a:picLocks noChangeAspect="1" noChangeArrowheads="1"/>
          </p:cNvPicPr>
          <p:nvPr/>
        </p:nvPicPr>
        <p:blipFill>
          <a:blip r:embed="rId2" cstate="print"/>
          <a:srcRect/>
          <a:stretch>
            <a:fillRect/>
          </a:stretch>
        </p:blipFill>
        <p:spPr bwMode="auto">
          <a:xfrm>
            <a:off x="2286001" y="1676401"/>
            <a:ext cx="7496175" cy="5059363"/>
          </a:xfrm>
          <a:prstGeom prst="rect">
            <a:avLst/>
          </a:prstGeom>
          <a:noFill/>
          <a:ln w="9525">
            <a:noFill/>
            <a:miter lim="800000"/>
            <a:headEnd/>
            <a:tailEnd/>
          </a:ln>
        </p:spPr>
      </p:pic>
      <p:sp>
        <p:nvSpPr>
          <p:cNvPr id="5" name="Title 1"/>
          <p:cNvSpPr txBox="1">
            <a:spLocks/>
          </p:cNvSpPr>
          <p:nvPr/>
        </p:nvSpPr>
        <p:spPr>
          <a:xfrm>
            <a:off x="4167389" y="356317"/>
            <a:ext cx="7772400" cy="1143000"/>
          </a:xfrm>
          <a:prstGeom prst="rect">
            <a:avLst/>
          </a:prstGeom>
        </p:spPr>
        <p:txBody>
          <a:bodyPr>
            <a:norm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ar-LB" b="1" kern="0" dirty="0">
                <a:solidFill>
                  <a:srgbClr val="C00000"/>
                </a:solidFill>
              </a:rPr>
              <a:t>القواعد السبع لنظام الهاسب</a:t>
            </a:r>
            <a:endParaRPr lang="en-US" b="1" kern="0" dirty="0">
              <a:solidFill>
                <a:srgbClr val="C00000"/>
              </a:solidFill>
            </a:endParaRPr>
          </a:p>
        </p:txBody>
      </p:sp>
    </p:spTree>
    <p:extLst>
      <p:ext uri="{BB962C8B-B14F-4D97-AF65-F5344CB8AC3E}">
        <p14:creationId xmlns:p14="http://schemas.microsoft.com/office/powerpoint/2010/main" val="36230961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11859208" cy="6172200"/>
          </a:xfrm>
        </p:spPr>
        <p:txBody>
          <a:bodyPr>
            <a:noAutofit/>
          </a:bodyPr>
          <a:lstStyle/>
          <a:p>
            <a:pPr algn="r" rtl="1">
              <a:buNone/>
            </a:pPr>
            <a:r>
              <a:rPr lang="ar-LB" sz="2700" b="1" dirty="0">
                <a:solidFill>
                  <a:srgbClr val="C00000"/>
                </a:solidFill>
              </a:rPr>
              <a:t>القاعدة الخامسة: استحداث إجراءات تصحيحية </a:t>
            </a:r>
          </a:p>
          <a:p>
            <a:pPr algn="r" rtl="1">
              <a:buNone/>
            </a:pPr>
            <a:r>
              <a:rPr lang="en-US" sz="2000" b="1" dirty="0">
                <a:solidFill>
                  <a:srgbClr val="FFC000"/>
                </a:solidFill>
              </a:rPr>
              <a:t>Corrective Action</a:t>
            </a:r>
            <a:r>
              <a:rPr lang="ar-LB" sz="2000" b="1" dirty="0">
                <a:solidFill>
                  <a:srgbClr val="FFC000"/>
                </a:solidFill>
              </a:rPr>
              <a:t>: الفعل التصحيحى</a:t>
            </a:r>
            <a:endParaRPr lang="ar-LB" sz="2000" dirty="0">
              <a:solidFill>
                <a:srgbClr val="FFC000"/>
              </a:solidFill>
            </a:endParaRPr>
          </a:p>
          <a:p>
            <a:pPr algn="r" rtl="1">
              <a:buNone/>
            </a:pPr>
            <a:r>
              <a:rPr lang="ar-LB" sz="1800" b="1" dirty="0">
                <a:solidFill>
                  <a:schemeClr val="accent5">
                    <a:lumMod val="50000"/>
                  </a:schemeClr>
                </a:solidFill>
              </a:rPr>
              <a:t>هو فعل لاستبعاد سبب عدم المطابقة الذى تم اكتشافه أو أى وضع غير مرغوب آخر</a:t>
            </a:r>
            <a:endParaRPr lang="ar-LB" sz="1800" dirty="0">
              <a:solidFill>
                <a:schemeClr val="accent5">
                  <a:lumMod val="50000"/>
                </a:schemeClr>
              </a:solidFill>
            </a:endParaRPr>
          </a:p>
          <a:p>
            <a:pPr algn="r" rtl="1">
              <a:buNone/>
            </a:pPr>
            <a:r>
              <a:rPr lang="ar-LB" sz="2700" b="1" dirty="0">
                <a:solidFill>
                  <a:schemeClr val="accent5">
                    <a:lumMod val="50000"/>
                  </a:schemeClr>
                </a:solidFill>
              </a:rPr>
              <a:t>هو ما يتم فعله عند خروج إحدى النقاط الحرجة عن "نطـاق الأمان"وهذه القاعـدة تستلـزم وضع خطة مسبقة لمواجهة فقدان السيطرة على إحدى الخطوات التصنيعية الحرجة، للحد من الأضرار التي قد تلحق بالمستهلك.</a:t>
            </a:r>
            <a:br>
              <a:rPr lang="ar-LB" sz="2000" b="1" dirty="0"/>
            </a:br>
            <a:br>
              <a:rPr lang="ar-LB" sz="2000" b="1" dirty="0"/>
            </a:br>
            <a:r>
              <a:rPr lang="ar-LB" sz="2700" b="1" dirty="0">
                <a:solidFill>
                  <a:srgbClr val="C00000"/>
                </a:solidFill>
              </a:rPr>
              <a:t>القاعدة السادسة: استحداث نظام للتدقيق=</a:t>
            </a:r>
            <a:r>
              <a:rPr lang="ar-SA" dirty="0"/>
              <a:t> </a:t>
            </a:r>
            <a:r>
              <a:rPr lang="ar-SA" dirty="0">
                <a:solidFill>
                  <a:schemeClr val="accent5">
                    <a:lumMod val="50000"/>
                  </a:schemeClr>
                </a:solidFill>
              </a:rPr>
              <a:t>حفظ سجلات ووثائق الهاسب</a:t>
            </a:r>
            <a:r>
              <a:rPr lang="ar-LB" sz="2700" b="1" dirty="0">
                <a:solidFill>
                  <a:schemeClr val="accent5">
                    <a:lumMod val="50000"/>
                  </a:schemeClr>
                </a:solidFill>
              </a:rPr>
              <a:t> </a:t>
            </a:r>
            <a:br>
              <a:rPr lang="en-US" sz="2000" b="1" dirty="0">
                <a:solidFill>
                  <a:schemeClr val="accent5">
                    <a:lumMod val="50000"/>
                  </a:schemeClr>
                </a:solidFill>
              </a:rPr>
            </a:br>
            <a:r>
              <a:rPr lang="ar-LB" sz="2700" b="1" dirty="0">
                <a:solidFill>
                  <a:schemeClr val="accent5">
                    <a:lumMod val="50000"/>
                  </a:schemeClr>
                </a:solidFill>
              </a:rPr>
              <a:t>تهدف هذه القاعدة إلى ضمان صلاحية النظام ولعمل التحوير اللازم وإدخال بعض التحسينات إذا لزم الأمر، وهذا يستلزم القيام بما يلي:</a:t>
            </a:r>
            <a:r>
              <a:rPr lang="ar-LB" sz="2000" b="1" dirty="0">
                <a:solidFill>
                  <a:schemeClr val="accent5">
                    <a:lumMod val="50000"/>
                  </a:schemeClr>
                </a:solidFill>
              </a:rPr>
              <a:t> </a:t>
            </a:r>
            <a:br>
              <a:rPr lang="ar-LB" sz="2000" b="1" dirty="0">
                <a:solidFill>
                  <a:schemeClr val="accent5">
                    <a:lumMod val="50000"/>
                  </a:schemeClr>
                </a:solidFill>
              </a:rPr>
            </a:br>
            <a:r>
              <a:rPr lang="ar-LB" sz="2000" b="1" dirty="0">
                <a:solidFill>
                  <a:schemeClr val="accent5">
                    <a:lumMod val="50000"/>
                  </a:schemeClr>
                </a:solidFill>
              </a:rPr>
              <a:t>- معايرة المعدات وأجهزة القياس؛ كالمجس الحراري ومقياس درجة الحموضة</a:t>
            </a:r>
            <a:r>
              <a:rPr lang="en-US" sz="2000" b="1" dirty="0">
                <a:solidFill>
                  <a:schemeClr val="accent5">
                    <a:lumMod val="50000"/>
                  </a:schemeClr>
                </a:solidFill>
              </a:rPr>
              <a:t> </a:t>
            </a:r>
            <a:br>
              <a:rPr lang="en-US" sz="2000" b="1" dirty="0">
                <a:solidFill>
                  <a:schemeClr val="accent5">
                    <a:lumMod val="50000"/>
                  </a:schemeClr>
                </a:solidFill>
              </a:rPr>
            </a:br>
            <a:r>
              <a:rPr lang="ar-LB" sz="2000" b="1" dirty="0">
                <a:solidFill>
                  <a:schemeClr val="accent5">
                    <a:lumMod val="50000"/>
                  </a:schemeClr>
                </a:solidFill>
              </a:rPr>
              <a:t>- مراجعة السجلات والقرارات المتخذة</a:t>
            </a:r>
            <a:br>
              <a:rPr lang="ar-LB" sz="2000" b="1" dirty="0">
                <a:solidFill>
                  <a:schemeClr val="accent5">
                    <a:lumMod val="50000"/>
                  </a:schemeClr>
                </a:solidFill>
              </a:rPr>
            </a:br>
            <a:r>
              <a:rPr lang="ar-LB" sz="2000" b="1" dirty="0">
                <a:solidFill>
                  <a:schemeClr val="accent5">
                    <a:lumMod val="50000"/>
                  </a:schemeClr>
                </a:solidFill>
              </a:rPr>
              <a:t>- يمكن أن يتم التدقيق من قبل المؤسسة نفسها أو بواسطة جهة أخرى كالجهات الرقابية الرسمية، أو من القطاع الخاص.</a:t>
            </a:r>
          </a:p>
          <a:p>
            <a:pPr algn="r" rtl="1">
              <a:buNone/>
            </a:pPr>
            <a:br>
              <a:rPr lang="ar-LB" sz="2000" b="1" dirty="0"/>
            </a:br>
            <a:endParaRPr lang="ar-LB" sz="2000" dirty="0"/>
          </a:p>
        </p:txBody>
      </p:sp>
      <p:sp>
        <p:nvSpPr>
          <p:cNvPr id="5" name="Title 1"/>
          <p:cNvSpPr txBox="1">
            <a:spLocks/>
          </p:cNvSpPr>
          <p:nvPr/>
        </p:nvSpPr>
        <p:spPr>
          <a:xfrm>
            <a:off x="4167389" y="356317"/>
            <a:ext cx="7772400" cy="1143000"/>
          </a:xfrm>
          <a:prstGeom prst="rect">
            <a:avLst/>
          </a:prstGeom>
        </p:spPr>
        <p:txBody>
          <a:bodyPr>
            <a:norm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ar-LB" b="1" kern="0" dirty="0">
                <a:solidFill>
                  <a:srgbClr val="C00000"/>
                </a:solidFill>
              </a:rPr>
              <a:t>القواعد السبع لنظام الهاسب</a:t>
            </a:r>
            <a:endParaRPr lang="en-US" b="1" kern="0" dirty="0">
              <a:solidFill>
                <a:srgbClr val="C00000"/>
              </a:solidFill>
            </a:endParaRPr>
          </a:p>
        </p:txBody>
      </p:sp>
    </p:spTree>
    <p:extLst>
      <p:ext uri="{BB962C8B-B14F-4D97-AF65-F5344CB8AC3E}">
        <p14:creationId xmlns:p14="http://schemas.microsoft.com/office/powerpoint/2010/main" val="400099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1"/>
            <a:ext cx="11536330" cy="1856519"/>
          </a:xfrm>
        </p:spPr>
        <p:txBody>
          <a:bodyPr>
            <a:normAutofit/>
          </a:bodyPr>
          <a:lstStyle/>
          <a:p>
            <a:pPr algn="r">
              <a:buNone/>
            </a:pPr>
            <a:r>
              <a:rPr lang="ar-LB" b="1" dirty="0">
                <a:solidFill>
                  <a:srgbClr val="C00000"/>
                </a:solidFill>
              </a:rPr>
              <a:t>القاعدة السابعة: استحداث نظام للتوثيق يستلزم التدقيق = التحقق</a:t>
            </a:r>
          </a:p>
          <a:p>
            <a:pPr algn="r" rtl="1">
              <a:buNone/>
            </a:pPr>
            <a:r>
              <a:rPr lang="ar-LB" b="1" dirty="0">
                <a:solidFill>
                  <a:schemeClr val="accent5">
                    <a:lumMod val="50000"/>
                  </a:schemeClr>
                </a:solidFill>
              </a:rPr>
              <a:t>يستلزم التدقيق الرجوع إلى السجلات لتقييم النظام وعليه فإن نظام الهاسب يتطلب توثيقا بشكل مكتوب أو بأي طريقة أخرى يمكن الرجوع إليها ويجب أن تكون السجلات بسيطة وسهلة لحث العمالة على القيام به.</a:t>
            </a:r>
            <a:endParaRPr lang="ar-LB" dirty="0">
              <a:solidFill>
                <a:schemeClr val="accent5">
                  <a:lumMod val="50000"/>
                </a:schemeClr>
              </a:solidFill>
            </a:endParaRPr>
          </a:p>
        </p:txBody>
      </p:sp>
      <p:sp>
        <p:nvSpPr>
          <p:cNvPr id="6" name="Rectangle 2"/>
          <p:cNvSpPr txBox="1">
            <a:spLocks noChangeArrowheads="1"/>
          </p:cNvSpPr>
          <p:nvPr/>
        </p:nvSpPr>
        <p:spPr>
          <a:xfrm>
            <a:off x="1780584" y="2844281"/>
            <a:ext cx="9755746" cy="636587"/>
          </a:xfrm>
          <a:prstGeom prst="rect">
            <a:avLst/>
          </a:prstGeom>
        </p:spPr>
        <p:txBody>
          <a:bodyPr vert="horz" lIns="91440" tIns="45720" rIns="91440" bIns="45720" rtlCol="0" anchor="ctr">
            <a:normAutofit/>
          </a:bodyPr>
          <a:lstStyle/>
          <a:p>
            <a:pPr algn="r">
              <a:spcBef>
                <a:spcPct val="0"/>
              </a:spcBef>
              <a:defRPr/>
            </a:pPr>
            <a:r>
              <a:rPr lang="ar-SA" sz="3200" dirty="0">
                <a:solidFill>
                  <a:schemeClr val="accent5">
                    <a:lumMod val="50000"/>
                  </a:schemeClr>
                </a:solidFill>
                <a:latin typeface="+mj-lt"/>
                <a:ea typeface="+mj-ea"/>
                <a:cs typeface="+mj-cs"/>
              </a:rPr>
              <a:t>يتم التحقق من خلال:	</a:t>
            </a:r>
            <a:endParaRPr lang="en-US" sz="3200" dirty="0">
              <a:solidFill>
                <a:schemeClr val="accent5">
                  <a:lumMod val="50000"/>
                </a:schemeClr>
              </a:solidFill>
              <a:latin typeface="+mj-lt"/>
              <a:ea typeface="+mj-ea"/>
              <a:cs typeface="+mj-cs"/>
            </a:endParaRPr>
          </a:p>
        </p:txBody>
      </p:sp>
      <p:sp>
        <p:nvSpPr>
          <p:cNvPr id="7" name="Rectangle 3"/>
          <p:cNvSpPr txBox="1">
            <a:spLocks noChangeArrowheads="1"/>
          </p:cNvSpPr>
          <p:nvPr/>
        </p:nvSpPr>
        <p:spPr>
          <a:xfrm>
            <a:off x="1780584" y="3707360"/>
            <a:ext cx="9755746" cy="3692525"/>
          </a:xfrm>
          <a:prstGeom prst="rect">
            <a:avLst/>
          </a:prstGeom>
        </p:spPr>
        <p:txBody>
          <a:bodyPr vert="horz" lIns="91440" tIns="45720" rIns="91440" bIns="45720" rtlCol="0">
            <a:normAutofit/>
          </a:bodyPr>
          <a:lstStyle/>
          <a:p>
            <a:pPr marL="609600" indent="-609600" algn="r">
              <a:spcBef>
                <a:spcPct val="20000"/>
              </a:spcBef>
              <a:defRPr/>
            </a:pPr>
            <a:r>
              <a:rPr lang="ar-LB" sz="2400" dirty="0">
                <a:solidFill>
                  <a:schemeClr val="accent5">
                    <a:lumMod val="50000"/>
                  </a:schemeClr>
                </a:solidFill>
              </a:rPr>
              <a:t>- ا</a:t>
            </a:r>
            <a:r>
              <a:rPr lang="ar-SA" sz="2400" dirty="0">
                <a:solidFill>
                  <a:schemeClr val="accent5">
                    <a:lumMod val="50000"/>
                  </a:schemeClr>
                </a:solidFill>
              </a:rPr>
              <a:t>لتأكد من صلاحية خطة الهاسب</a:t>
            </a:r>
          </a:p>
          <a:p>
            <a:pPr marL="609600" indent="-609600" algn="r">
              <a:spcBef>
                <a:spcPct val="20000"/>
              </a:spcBef>
              <a:defRPr/>
            </a:pPr>
            <a:r>
              <a:rPr lang="ar-LB" sz="2400" dirty="0">
                <a:solidFill>
                  <a:schemeClr val="accent5">
                    <a:lumMod val="50000"/>
                  </a:schemeClr>
                </a:solidFill>
              </a:rPr>
              <a:t>- </a:t>
            </a:r>
            <a:r>
              <a:rPr lang="ar-SA" sz="2400" dirty="0">
                <a:solidFill>
                  <a:schemeClr val="accent5">
                    <a:lumMod val="50000"/>
                  </a:schemeClr>
                </a:solidFill>
              </a:rPr>
              <a:t>مراقبة نظام الهاسب</a:t>
            </a:r>
          </a:p>
          <a:p>
            <a:pPr marL="609600" indent="-609600" algn="r">
              <a:spcBef>
                <a:spcPct val="20000"/>
              </a:spcBef>
              <a:defRPr/>
            </a:pPr>
            <a:r>
              <a:rPr lang="ar-LB" sz="2400" dirty="0">
                <a:solidFill>
                  <a:schemeClr val="accent5">
                    <a:lumMod val="50000"/>
                  </a:schemeClr>
                </a:solidFill>
              </a:rPr>
              <a:t>- </a:t>
            </a:r>
            <a:r>
              <a:rPr lang="ar-SA" sz="2400" dirty="0">
                <a:solidFill>
                  <a:schemeClr val="accent5">
                    <a:lumMod val="50000"/>
                  </a:schemeClr>
                </a:solidFill>
              </a:rPr>
              <a:t>معايرة الأجهزة والأدوات</a:t>
            </a:r>
          </a:p>
          <a:p>
            <a:pPr marL="609600" indent="-609600" algn="r">
              <a:spcBef>
                <a:spcPct val="20000"/>
              </a:spcBef>
              <a:defRPr/>
            </a:pPr>
            <a:r>
              <a:rPr lang="ar-LB" sz="2400" dirty="0">
                <a:solidFill>
                  <a:schemeClr val="accent5">
                    <a:lumMod val="50000"/>
                  </a:schemeClr>
                </a:solidFill>
              </a:rPr>
              <a:t>- </a:t>
            </a:r>
            <a:r>
              <a:rPr lang="ar-SA" sz="2400" dirty="0">
                <a:solidFill>
                  <a:schemeClr val="accent5">
                    <a:lumMod val="50000"/>
                  </a:schemeClr>
                </a:solidFill>
              </a:rPr>
              <a:t>أخذ العينات وإختبارها بالطرق المثلى</a:t>
            </a:r>
          </a:p>
          <a:p>
            <a:pPr marL="609600" indent="-609600" algn="r">
              <a:spcBef>
                <a:spcPct val="20000"/>
              </a:spcBef>
              <a:defRPr/>
            </a:pPr>
            <a:endParaRPr lang="en-US" sz="2400" dirty="0">
              <a:solidFill>
                <a:schemeClr val="accent5">
                  <a:lumMod val="50000"/>
                </a:schemeClr>
              </a:solidFill>
            </a:endParaRPr>
          </a:p>
        </p:txBody>
      </p:sp>
      <p:sp>
        <p:nvSpPr>
          <p:cNvPr id="8" name="Title 1"/>
          <p:cNvSpPr txBox="1">
            <a:spLocks/>
          </p:cNvSpPr>
          <p:nvPr/>
        </p:nvSpPr>
        <p:spPr>
          <a:xfrm>
            <a:off x="4193146" y="291923"/>
            <a:ext cx="7772400" cy="1143000"/>
          </a:xfrm>
          <a:prstGeom prst="rect">
            <a:avLst/>
          </a:prstGeom>
        </p:spPr>
        <p:txBody>
          <a:bodyPr>
            <a:norm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ar-LB" b="1" kern="0" dirty="0">
                <a:solidFill>
                  <a:srgbClr val="C00000"/>
                </a:solidFill>
              </a:rPr>
              <a:t>القواعد السبع لنظام الهاسب</a:t>
            </a:r>
            <a:endParaRPr lang="en-US" b="1" kern="0" dirty="0">
              <a:solidFill>
                <a:srgbClr val="C00000"/>
              </a:solidFill>
            </a:endParaRPr>
          </a:p>
        </p:txBody>
      </p:sp>
    </p:spTree>
    <p:extLst>
      <p:ext uri="{BB962C8B-B14F-4D97-AF65-F5344CB8AC3E}">
        <p14:creationId xmlns:p14="http://schemas.microsoft.com/office/powerpoint/2010/main" val="155457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524000" y="1905000"/>
            <a:ext cx="9301655" cy="4572000"/>
          </a:xfrm>
          <a:prstGeom prst="rect">
            <a:avLst/>
          </a:prstGeom>
          <a:noFill/>
          <a:ln w="9525">
            <a:noFill/>
            <a:miter lim="800000"/>
            <a:headEnd/>
            <a:tailEnd/>
          </a:ln>
        </p:spPr>
      </p:pic>
      <p:sp>
        <p:nvSpPr>
          <p:cNvPr id="5" name="Rectangle 4"/>
          <p:cNvSpPr/>
          <p:nvPr/>
        </p:nvSpPr>
        <p:spPr>
          <a:xfrm>
            <a:off x="2390104" y="931572"/>
            <a:ext cx="8077200" cy="523220"/>
          </a:xfrm>
          <a:prstGeom prst="rect">
            <a:avLst/>
          </a:prstGeom>
        </p:spPr>
        <p:txBody>
          <a:bodyPr wrap="square">
            <a:spAutoFit/>
          </a:bodyPr>
          <a:lstStyle/>
          <a:p>
            <a:pPr algn="r">
              <a:buNone/>
            </a:pPr>
            <a:r>
              <a:rPr lang="ar-LB" sz="2800" b="1" dirty="0">
                <a:solidFill>
                  <a:srgbClr val="C00000"/>
                </a:solidFill>
              </a:rPr>
              <a:t>القاعدة السابعة: استحداث نظام للتوثيق يستلزم التدقيق = التحقق</a:t>
            </a:r>
          </a:p>
        </p:txBody>
      </p:sp>
    </p:spTree>
    <p:extLst>
      <p:ext uri="{BB962C8B-B14F-4D97-AF65-F5344CB8AC3E}">
        <p14:creationId xmlns:p14="http://schemas.microsoft.com/office/powerpoint/2010/main" val="428553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68A3-C055-2C46-9387-0ABA8D78E1B5}"/>
              </a:ext>
            </a:extLst>
          </p:cNvPr>
          <p:cNvSpPr>
            <a:spLocks noGrp="1"/>
          </p:cNvSpPr>
          <p:nvPr>
            <p:ph type="ctrTitle"/>
          </p:nvPr>
        </p:nvSpPr>
        <p:spPr>
          <a:xfrm>
            <a:off x="3208635" y="1280172"/>
            <a:ext cx="5971677" cy="539853"/>
          </a:xfrm>
        </p:spPr>
        <p:txBody>
          <a:bodyPr>
            <a:normAutofit fontScale="90000"/>
          </a:bodyPr>
          <a:lstStyle/>
          <a:p>
            <a:r>
              <a:rPr lang="ar-LB" sz="3500" dirty="0">
                <a:solidFill>
                  <a:srgbClr val="C00000"/>
                </a:solidFill>
                <a:latin typeface="GE SS Two Medium" panose="020A0503020102020204" pitchFamily="18" charset="-78"/>
                <a:ea typeface="GE SS Two Medium" panose="020A0503020102020204" pitchFamily="18" charset="-78"/>
                <a:cs typeface="GE SS Two Medium" panose="020A0503020102020204" pitchFamily="18" charset="-78"/>
              </a:rPr>
              <a:t>المبادرات والفئات المستهدفة</a:t>
            </a:r>
            <a:endParaRPr lang="en-US" sz="3500" dirty="0">
              <a:solidFill>
                <a:srgbClr val="C00000"/>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3" name="Subtitle 2">
            <a:extLst>
              <a:ext uri="{FF2B5EF4-FFF2-40B4-BE49-F238E27FC236}">
                <a16:creationId xmlns:a16="http://schemas.microsoft.com/office/drawing/2014/main" id="{6BE00BD5-BD21-FD4E-996A-E0A84C166CDE}"/>
              </a:ext>
            </a:extLst>
          </p:cNvPr>
          <p:cNvSpPr>
            <a:spLocks noGrp="1"/>
          </p:cNvSpPr>
          <p:nvPr>
            <p:ph type="subTitle" idx="1"/>
          </p:nvPr>
        </p:nvSpPr>
        <p:spPr>
          <a:xfrm>
            <a:off x="633046" y="1936701"/>
            <a:ext cx="9491004" cy="1650561"/>
          </a:xfrm>
        </p:spPr>
        <p:txBody>
          <a:bodyPr>
            <a:noAutofit/>
          </a:bodyPr>
          <a:lstStyle/>
          <a:p>
            <a:pPr algn="r" rtl="1">
              <a:buClr>
                <a:srgbClr val="002060"/>
              </a:buClr>
            </a:pPr>
            <a:r>
              <a:rPr lang="ar-LB" sz="2200" dirty="0">
                <a:solidFill>
                  <a:schemeClr val="tx1">
                    <a:lumMod val="65000"/>
                    <a:lumOff val="35000"/>
                  </a:schemeClr>
                </a:solidFill>
                <a:latin typeface="Helvetica" pitchFamily="2" charset="0"/>
                <a:ea typeface="GE SS Two Medium" panose="020A0503020102020204" pitchFamily="18" charset="-78"/>
                <a:cs typeface="+mj-cs"/>
              </a:rPr>
              <a:t>يتعاون برنامج دعم المجتمع المحلي مع البلديات ومؤسسات المياه ومنظمات المجتمع المدني والمؤسسات التعليمية والتدريبية والقطاع الخاص من خلال مزيج من المبادرات القصيرة والمتوسطة الأمد التي تحسّن الفرص الاقتصادية وتعالج الفجوات  في تأمين الخدمات العامة</a:t>
            </a:r>
            <a:endParaRPr lang="en-US" sz="2200" dirty="0">
              <a:solidFill>
                <a:schemeClr val="tx1">
                  <a:lumMod val="65000"/>
                  <a:lumOff val="35000"/>
                </a:schemeClr>
              </a:solidFill>
              <a:latin typeface="Helvetica" pitchFamily="2" charset="0"/>
              <a:ea typeface="GE SS Two Medium" panose="020A0503020102020204" pitchFamily="18" charset="-78"/>
              <a:cs typeface="+mj-cs"/>
            </a:endParaRPr>
          </a:p>
          <a:p>
            <a:pPr algn="r" rtl="1">
              <a:buClr>
                <a:srgbClr val="002060"/>
              </a:buClr>
            </a:pPr>
            <a:endParaRPr lang="en-US" sz="2800" dirty="0">
              <a:solidFill>
                <a:schemeClr val="tx1">
                  <a:lumMod val="65000"/>
                  <a:lumOff val="35000"/>
                </a:schemeClr>
              </a:solidFill>
              <a:latin typeface="Helvetica" pitchFamily="2" charset="0"/>
              <a:ea typeface="GE SS Two Medium" panose="020A0503020102020204" pitchFamily="18" charset="-78"/>
              <a:cs typeface="+mj-cs"/>
            </a:endParaRPr>
          </a:p>
        </p:txBody>
      </p:sp>
      <p:grpSp>
        <p:nvGrpSpPr>
          <p:cNvPr id="4" name="Group 3">
            <a:extLst>
              <a:ext uri="{FF2B5EF4-FFF2-40B4-BE49-F238E27FC236}">
                <a16:creationId xmlns:a16="http://schemas.microsoft.com/office/drawing/2014/main" id="{28D47C1E-FF7D-4050-ADF3-924462547F87}"/>
              </a:ext>
            </a:extLst>
          </p:cNvPr>
          <p:cNvGrpSpPr/>
          <p:nvPr/>
        </p:nvGrpSpPr>
        <p:grpSpPr>
          <a:xfrm>
            <a:off x="10124049" y="1820025"/>
            <a:ext cx="1617785" cy="1044633"/>
            <a:chOff x="0" y="1802151"/>
            <a:chExt cx="2263453" cy="1461553"/>
          </a:xfrm>
        </p:grpSpPr>
        <p:sp>
          <p:nvSpPr>
            <p:cNvPr id="5" name="Oval 4">
              <a:extLst>
                <a:ext uri="{FF2B5EF4-FFF2-40B4-BE49-F238E27FC236}">
                  <a16:creationId xmlns:a16="http://schemas.microsoft.com/office/drawing/2014/main" id="{3BF95423-9453-49FA-8F5A-282EFC32C184}"/>
                </a:ext>
              </a:extLst>
            </p:cNvPr>
            <p:cNvSpPr/>
            <p:nvPr/>
          </p:nvSpPr>
          <p:spPr>
            <a:xfrm>
              <a:off x="0" y="1802151"/>
              <a:ext cx="1504307" cy="1461553"/>
            </a:xfrm>
            <a:prstGeom prst="ellipse">
              <a:avLst/>
            </a:prstGeom>
            <a:solidFill>
              <a:srgbClr val="A7C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A26E496B-7F82-414C-A86F-44452C814804}"/>
                </a:ext>
              </a:extLst>
            </p:cNvPr>
            <p:cNvPicPr>
              <a:picLocks noChangeAspect="1"/>
            </p:cNvPicPr>
            <p:nvPr/>
          </p:nvPicPr>
          <p:blipFill rotWithShape="1">
            <a:blip r:embed="rId3"/>
            <a:srcRect t="9844" b="12697"/>
            <a:stretch/>
          </p:blipFill>
          <p:spPr>
            <a:xfrm>
              <a:off x="352020" y="2023610"/>
              <a:ext cx="1911433" cy="1127698"/>
            </a:xfrm>
            <a:prstGeom prst="rect">
              <a:avLst/>
            </a:prstGeom>
          </p:spPr>
        </p:pic>
      </p:grpSp>
      <p:sp>
        <p:nvSpPr>
          <p:cNvPr id="8" name="TextBox 7">
            <a:extLst>
              <a:ext uri="{FF2B5EF4-FFF2-40B4-BE49-F238E27FC236}">
                <a16:creationId xmlns:a16="http://schemas.microsoft.com/office/drawing/2014/main" id="{81BDDF64-B551-473A-96A4-6867901F007F}"/>
              </a:ext>
            </a:extLst>
          </p:cNvPr>
          <p:cNvSpPr txBox="1"/>
          <p:nvPr/>
        </p:nvSpPr>
        <p:spPr>
          <a:xfrm>
            <a:off x="450166" y="3251202"/>
            <a:ext cx="10935285" cy="461665"/>
          </a:xfrm>
          <a:prstGeom prst="rect">
            <a:avLst/>
          </a:prstGeom>
          <a:noFill/>
        </p:spPr>
        <p:txBody>
          <a:bodyPr wrap="square">
            <a:spAutoFit/>
          </a:bodyPr>
          <a:lstStyle/>
          <a:p>
            <a:pPr marL="457200" indent="-457200" algn="r" rtl="1">
              <a:buClr>
                <a:srgbClr val="002060"/>
              </a:buClr>
              <a:buFont typeface="Arial" panose="020B0604020202020204" pitchFamily="34" charset="0"/>
              <a:buChar char="•"/>
            </a:pPr>
            <a:r>
              <a:rPr lang="ar-LB" sz="2400" dirty="0">
                <a:solidFill>
                  <a:schemeClr val="accent1">
                    <a:lumMod val="50000"/>
                  </a:schemeClr>
                </a:solidFill>
                <a:latin typeface="Helvetica" pitchFamily="2" charset="0"/>
                <a:ea typeface="GE SS Two Medium" panose="020A0503020102020204" pitchFamily="18" charset="-78"/>
                <a:cs typeface="+mj-cs"/>
              </a:rPr>
              <a:t>مبادرات عاجلة قصيرة الأمد </a:t>
            </a:r>
            <a:r>
              <a:rPr lang="ar-LB" sz="2000" dirty="0">
                <a:solidFill>
                  <a:schemeClr val="tx1">
                    <a:lumMod val="65000"/>
                    <a:lumOff val="35000"/>
                  </a:schemeClr>
                </a:solidFill>
                <a:latin typeface="Helvetica" pitchFamily="2" charset="0"/>
                <a:ea typeface="GE SS Two Medium" panose="020A0503020102020204" pitchFamily="18" charset="-78"/>
                <a:cs typeface="+mj-cs"/>
              </a:rPr>
              <a:t>: صيانة - إعادة تأهيل بنى تحتية - شراء تجهيزات (خزانات مياه ومولدات ومحولات كهربائية </a:t>
            </a:r>
          </a:p>
        </p:txBody>
      </p:sp>
      <p:sp>
        <p:nvSpPr>
          <p:cNvPr id="10" name="TextBox 9">
            <a:extLst>
              <a:ext uri="{FF2B5EF4-FFF2-40B4-BE49-F238E27FC236}">
                <a16:creationId xmlns:a16="http://schemas.microsoft.com/office/drawing/2014/main" id="{F0577F7D-4E8F-4688-8778-FA4C14424907}"/>
              </a:ext>
            </a:extLst>
          </p:cNvPr>
          <p:cNvSpPr txBox="1"/>
          <p:nvPr/>
        </p:nvSpPr>
        <p:spPr>
          <a:xfrm>
            <a:off x="844062" y="3882015"/>
            <a:ext cx="10541389" cy="769441"/>
          </a:xfrm>
          <a:prstGeom prst="rect">
            <a:avLst/>
          </a:prstGeom>
          <a:noFill/>
        </p:spPr>
        <p:txBody>
          <a:bodyPr wrap="square">
            <a:spAutoFit/>
          </a:bodyPr>
          <a:lstStyle/>
          <a:p>
            <a:pPr marL="457200" indent="-457200" algn="r" rtl="1">
              <a:buClr>
                <a:srgbClr val="002060"/>
              </a:buClr>
              <a:buFont typeface="Arial" panose="020B0604020202020204" pitchFamily="34" charset="0"/>
              <a:buChar char="•"/>
            </a:pPr>
            <a:r>
              <a:rPr lang="ar-LB" sz="2400" dirty="0">
                <a:solidFill>
                  <a:schemeClr val="accent1">
                    <a:lumMod val="50000"/>
                  </a:schemeClr>
                </a:solidFill>
                <a:latin typeface="Helvetica" pitchFamily="2" charset="0"/>
                <a:ea typeface="GE SS Two Medium" panose="020A0503020102020204" pitchFamily="18" charset="-78"/>
                <a:cs typeface="+mj-cs"/>
              </a:rPr>
              <a:t>مبادرات متوسطة وطويلة الأمد لتحقيق تنمية محلية مستدامة </a:t>
            </a:r>
            <a:r>
              <a:rPr lang="ar-LB" sz="2000" dirty="0">
                <a:latin typeface="Helvetica" pitchFamily="2" charset="0"/>
                <a:ea typeface="GE SS Two Medium" panose="020A0503020102020204" pitchFamily="18" charset="-78"/>
                <a:cs typeface="+mj-cs"/>
              </a:rPr>
              <a:t>: </a:t>
            </a:r>
            <a:r>
              <a:rPr lang="ar-LB" sz="2000" dirty="0">
                <a:solidFill>
                  <a:schemeClr val="tx1">
                    <a:lumMod val="65000"/>
                    <a:lumOff val="35000"/>
                  </a:schemeClr>
                </a:solidFill>
                <a:latin typeface="Helvetica" pitchFamily="2" charset="0"/>
                <a:ea typeface="GE SS Two Medium" panose="020A0503020102020204" pitchFamily="18" charset="-78"/>
                <a:cs typeface="+mj-cs"/>
              </a:rPr>
              <a:t>مشاريع لإدارة النفايات الصلبة – تقديم معدات زراعية – مشاريع إستخدام الطاقة البديلة و تحسين و دعم الظروف المعيشية و تطوير القوى العاملة</a:t>
            </a:r>
            <a:endParaRPr lang="en-US" sz="2000" dirty="0">
              <a:solidFill>
                <a:schemeClr val="tx1">
                  <a:lumMod val="65000"/>
                  <a:lumOff val="35000"/>
                </a:schemeClr>
              </a:solidFill>
              <a:latin typeface="Helvetica" pitchFamily="2" charset="0"/>
              <a:ea typeface="GE SS Two Medium" panose="020A0503020102020204" pitchFamily="18" charset="-78"/>
              <a:cs typeface="+mj-cs"/>
            </a:endParaRPr>
          </a:p>
        </p:txBody>
      </p:sp>
      <p:sp>
        <p:nvSpPr>
          <p:cNvPr id="12" name="TextBox 11">
            <a:extLst>
              <a:ext uri="{FF2B5EF4-FFF2-40B4-BE49-F238E27FC236}">
                <a16:creationId xmlns:a16="http://schemas.microsoft.com/office/drawing/2014/main" id="{7E042D0D-2261-4324-9258-7B9B1DBE7EA5}"/>
              </a:ext>
            </a:extLst>
          </p:cNvPr>
          <p:cNvSpPr txBox="1"/>
          <p:nvPr/>
        </p:nvSpPr>
        <p:spPr>
          <a:xfrm>
            <a:off x="740219" y="4932618"/>
            <a:ext cx="10355178" cy="769441"/>
          </a:xfrm>
          <a:prstGeom prst="rect">
            <a:avLst/>
          </a:prstGeom>
          <a:noFill/>
        </p:spPr>
        <p:txBody>
          <a:bodyPr wrap="square">
            <a:spAutoFit/>
          </a:bodyPr>
          <a:lstStyle/>
          <a:p>
            <a:pPr algn="r" rtl="1">
              <a:buClr>
                <a:srgbClr val="002060"/>
              </a:buClr>
            </a:pPr>
            <a:r>
              <a:rPr lang="ar-LB" sz="2200" dirty="0">
                <a:solidFill>
                  <a:schemeClr val="tx1">
                    <a:lumMod val="65000"/>
                    <a:lumOff val="35000"/>
                  </a:schemeClr>
                </a:solidFill>
                <a:latin typeface="Helvetica" pitchFamily="2" charset="0"/>
                <a:ea typeface="GE SS Two Medium" panose="020A0503020102020204" pitchFamily="18" charset="-78"/>
                <a:cs typeface="+mj-cs"/>
              </a:rPr>
              <a:t> كما يقوم برنامج</a:t>
            </a:r>
            <a:r>
              <a:rPr lang="en-US" sz="2200" dirty="0">
                <a:solidFill>
                  <a:schemeClr val="tx1">
                    <a:lumMod val="65000"/>
                    <a:lumOff val="35000"/>
                  </a:schemeClr>
                </a:solidFill>
                <a:latin typeface="Helvetica" pitchFamily="2" charset="0"/>
                <a:ea typeface="GE SS Two Medium" panose="020A0503020102020204" pitchFamily="18" charset="-78"/>
                <a:cs typeface="+mj-cs"/>
              </a:rPr>
              <a:t> (CSP) </a:t>
            </a:r>
            <a:r>
              <a:rPr lang="ar-LB" sz="2200" dirty="0">
                <a:solidFill>
                  <a:schemeClr val="tx1">
                    <a:lumMod val="65000"/>
                    <a:lumOff val="35000"/>
                  </a:schemeClr>
                </a:solidFill>
                <a:latin typeface="Helvetica" pitchFamily="2" charset="0"/>
                <a:ea typeface="GE SS Two Medium" panose="020A0503020102020204" pitchFamily="18" charset="-78"/>
                <a:cs typeface="+mj-cs"/>
              </a:rPr>
              <a:t>بتقديم خبرات تقنية هادفة و متخصصة بالإضافة إلى التدريب وبناء القدرات استكمالاً لدعم تأهيل البنى التحتية و التجهيزات المقدّمة من البرنامج وذلك لتعزيز استدامة هذا الدعم بين المجتمعات المستفيدة</a:t>
            </a:r>
          </a:p>
        </p:txBody>
      </p:sp>
    </p:spTree>
    <p:extLst>
      <p:ext uri="{BB962C8B-B14F-4D97-AF65-F5344CB8AC3E}">
        <p14:creationId xmlns:p14="http://schemas.microsoft.com/office/powerpoint/2010/main" val="609129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181" y="321972"/>
            <a:ext cx="8229600" cy="1143000"/>
          </a:xfrm>
        </p:spPr>
        <p:txBody>
          <a:bodyPr>
            <a:normAutofit/>
          </a:bodyPr>
          <a:lstStyle/>
          <a:p>
            <a:r>
              <a:rPr lang="ar-LB" sz="4800" b="1" dirty="0">
                <a:solidFill>
                  <a:srgbClr val="C00000"/>
                </a:solidFill>
              </a:rPr>
              <a:t>ملخص</a:t>
            </a:r>
          </a:p>
        </p:txBody>
      </p:sp>
      <p:sp>
        <p:nvSpPr>
          <p:cNvPr id="4" name="Rectangle 3"/>
          <p:cNvSpPr/>
          <p:nvPr/>
        </p:nvSpPr>
        <p:spPr>
          <a:xfrm>
            <a:off x="3498980" y="1308317"/>
            <a:ext cx="7943898" cy="3416320"/>
          </a:xfrm>
          <a:prstGeom prst="rect">
            <a:avLst/>
          </a:prstGeom>
        </p:spPr>
        <p:txBody>
          <a:bodyPr wrap="square">
            <a:spAutoFit/>
          </a:bodyPr>
          <a:lstStyle/>
          <a:p>
            <a:pPr algn="r" rtl="1">
              <a:spcBef>
                <a:spcPct val="0"/>
              </a:spcBef>
            </a:pPr>
            <a:r>
              <a:rPr lang="ar-AE" sz="3600" b="1" u="sng" dirty="0">
                <a:solidFill>
                  <a:srgbClr val="003366"/>
                </a:solidFill>
                <a:latin typeface="Arial" pitchFamily="34" charset="0"/>
                <a:cs typeface="Arial" pitchFamily="34" charset="0"/>
              </a:rPr>
              <a:t>نظام الهاسب هو</a:t>
            </a:r>
            <a:r>
              <a:rPr lang="ar-LB" sz="3600" b="1" dirty="0">
                <a:solidFill>
                  <a:srgbClr val="003366"/>
                </a:solidFill>
                <a:latin typeface="Arial" pitchFamily="34" charset="0"/>
                <a:cs typeface="Arial" pitchFamily="34" charset="0"/>
              </a:rPr>
              <a:t>:</a:t>
            </a:r>
            <a:r>
              <a:rPr lang="ar-AE" sz="3600" b="1" dirty="0">
                <a:solidFill>
                  <a:srgbClr val="003366"/>
                </a:solidFill>
                <a:latin typeface="Arial" pitchFamily="34" charset="0"/>
                <a:cs typeface="Arial" pitchFamily="34" charset="0"/>
              </a:rPr>
              <a:t> </a:t>
            </a:r>
          </a:p>
          <a:p>
            <a:pPr algn="r" rtl="1">
              <a:spcBef>
                <a:spcPct val="0"/>
              </a:spcBef>
            </a:pPr>
            <a:endParaRPr lang="ar-AE" sz="3600" b="1" dirty="0">
              <a:solidFill>
                <a:srgbClr val="003366"/>
              </a:solidFill>
              <a:latin typeface="Arial" pitchFamily="34" charset="0"/>
              <a:cs typeface="Arial" pitchFamily="34" charset="0"/>
            </a:endParaRPr>
          </a:p>
          <a:p>
            <a:pPr algn="r" rtl="1">
              <a:lnSpc>
                <a:spcPct val="100000"/>
              </a:lnSpc>
              <a:spcBef>
                <a:spcPct val="0"/>
              </a:spcBef>
            </a:pPr>
            <a:r>
              <a:rPr lang="ar-AE" sz="3600" b="1" dirty="0">
                <a:solidFill>
                  <a:srgbClr val="003366"/>
                </a:solidFill>
                <a:latin typeface="Arial" pitchFamily="34" charset="0"/>
                <a:cs typeface="Arial" pitchFamily="34" charset="0"/>
              </a:rPr>
              <a:t> </a:t>
            </a:r>
            <a:r>
              <a:rPr lang="ar-LB" sz="3600" b="1" dirty="0">
                <a:solidFill>
                  <a:schemeClr val="accent5">
                    <a:lumMod val="50000"/>
                  </a:schemeClr>
                </a:solidFill>
                <a:latin typeface="Arial" pitchFamily="34" charset="0"/>
                <a:cs typeface="Arial" pitchFamily="34" charset="0"/>
              </a:rPr>
              <a:t>- </a:t>
            </a:r>
            <a:r>
              <a:rPr lang="ar-AE" sz="3600" b="1" dirty="0">
                <a:solidFill>
                  <a:schemeClr val="accent5">
                    <a:lumMod val="50000"/>
                  </a:schemeClr>
                </a:solidFill>
                <a:latin typeface="Arial" pitchFamily="34" charset="0"/>
                <a:cs typeface="Arial" pitchFamily="34" charset="0"/>
              </a:rPr>
              <a:t>نظام سلامة أغذية وقائي</a:t>
            </a:r>
          </a:p>
          <a:p>
            <a:pPr algn="r" rtl="1">
              <a:lnSpc>
                <a:spcPct val="100000"/>
              </a:lnSpc>
              <a:spcBef>
                <a:spcPct val="0"/>
              </a:spcBef>
            </a:pPr>
            <a:r>
              <a:rPr lang="ar-AE" sz="3600" b="1" dirty="0">
                <a:solidFill>
                  <a:schemeClr val="accent5">
                    <a:lumMod val="50000"/>
                  </a:schemeClr>
                </a:solidFill>
                <a:latin typeface="Arial" pitchFamily="34" charset="0"/>
                <a:cs typeface="Arial" pitchFamily="34" charset="0"/>
              </a:rPr>
              <a:t> </a:t>
            </a:r>
            <a:r>
              <a:rPr lang="ar-LB" sz="3600" b="1" dirty="0">
                <a:solidFill>
                  <a:schemeClr val="accent5">
                    <a:lumMod val="50000"/>
                  </a:schemeClr>
                </a:solidFill>
                <a:latin typeface="Arial" pitchFamily="34" charset="0"/>
                <a:cs typeface="Arial" pitchFamily="34" charset="0"/>
              </a:rPr>
              <a:t>- </a:t>
            </a:r>
            <a:r>
              <a:rPr lang="ar-AE" sz="3600" b="1" dirty="0">
                <a:solidFill>
                  <a:schemeClr val="accent5">
                    <a:lumMod val="50000"/>
                  </a:schemeClr>
                </a:solidFill>
                <a:latin typeface="Arial" pitchFamily="34" charset="0"/>
                <a:cs typeface="Arial" pitchFamily="34" charset="0"/>
              </a:rPr>
              <a:t>ذو قاعدة علمية </a:t>
            </a:r>
          </a:p>
          <a:p>
            <a:pPr algn="r" rtl="1">
              <a:lnSpc>
                <a:spcPct val="100000"/>
              </a:lnSpc>
              <a:spcBef>
                <a:spcPct val="0"/>
              </a:spcBef>
            </a:pPr>
            <a:r>
              <a:rPr lang="ar-AE" sz="3600" b="1" dirty="0">
                <a:solidFill>
                  <a:schemeClr val="accent5">
                    <a:lumMod val="50000"/>
                  </a:schemeClr>
                </a:solidFill>
                <a:latin typeface="Arial" pitchFamily="34" charset="0"/>
                <a:cs typeface="Arial" pitchFamily="34" charset="0"/>
              </a:rPr>
              <a:t> </a:t>
            </a:r>
            <a:r>
              <a:rPr lang="ar-LB" sz="3600" b="1" dirty="0">
                <a:solidFill>
                  <a:schemeClr val="accent5">
                    <a:lumMod val="50000"/>
                  </a:schemeClr>
                </a:solidFill>
                <a:latin typeface="Arial" pitchFamily="34" charset="0"/>
                <a:cs typeface="Arial" pitchFamily="34" charset="0"/>
              </a:rPr>
              <a:t>- </a:t>
            </a:r>
            <a:r>
              <a:rPr lang="ar-AE" sz="3600" b="1" dirty="0">
                <a:solidFill>
                  <a:schemeClr val="accent5">
                    <a:lumMod val="50000"/>
                  </a:schemeClr>
                </a:solidFill>
                <a:latin typeface="Arial" pitchFamily="34" charset="0"/>
                <a:cs typeface="Arial" pitchFamily="34" charset="0"/>
              </a:rPr>
              <a:t>ويعتبر أكثر الأنظمة فعالية</a:t>
            </a:r>
            <a:r>
              <a:rPr lang="ar-LB" sz="3600" b="1" dirty="0">
                <a:solidFill>
                  <a:schemeClr val="accent5">
                    <a:lumMod val="50000"/>
                  </a:schemeClr>
                </a:solidFill>
                <a:latin typeface="Arial" pitchFamily="34" charset="0"/>
                <a:cs typeface="Arial" pitchFamily="34" charset="0"/>
              </a:rPr>
              <a:t> </a:t>
            </a:r>
            <a:r>
              <a:rPr lang="ar-AE" sz="3600" b="1" dirty="0">
                <a:solidFill>
                  <a:schemeClr val="accent5">
                    <a:lumMod val="50000"/>
                  </a:schemeClr>
                </a:solidFill>
                <a:latin typeface="Arial" pitchFamily="34" charset="0"/>
                <a:cs typeface="Arial" pitchFamily="34" charset="0"/>
              </a:rPr>
              <a:t>في التحكم في المخاطر التي</a:t>
            </a:r>
            <a:r>
              <a:rPr lang="ar-LB" sz="3600" b="1" dirty="0">
                <a:solidFill>
                  <a:schemeClr val="accent5">
                    <a:lumMod val="50000"/>
                  </a:schemeClr>
                </a:solidFill>
                <a:latin typeface="Arial" pitchFamily="34" charset="0"/>
                <a:cs typeface="Arial" pitchFamily="34" charset="0"/>
              </a:rPr>
              <a:t> </a:t>
            </a:r>
            <a:r>
              <a:rPr lang="ar-AE" sz="3600" b="1" dirty="0">
                <a:solidFill>
                  <a:schemeClr val="accent5">
                    <a:lumMod val="50000"/>
                  </a:schemeClr>
                </a:solidFill>
                <a:latin typeface="Arial" pitchFamily="34" charset="0"/>
                <a:cs typeface="Arial" pitchFamily="34" charset="0"/>
              </a:rPr>
              <a:t>تهدد سلامة الغذاء</a:t>
            </a:r>
            <a:r>
              <a:rPr lang="ar-LB" sz="3600" b="1" dirty="0">
                <a:solidFill>
                  <a:schemeClr val="accent5">
                    <a:lumMod val="50000"/>
                  </a:schemeClr>
                </a:solidFill>
                <a:latin typeface="Arial" pitchFamily="34" charset="0"/>
                <a:cs typeface="Arial" pitchFamily="34" charset="0"/>
              </a:rPr>
              <a:t>.</a:t>
            </a:r>
            <a:endParaRPr lang="ar-AE" sz="3600" b="1" dirty="0">
              <a:solidFill>
                <a:schemeClr val="accent5">
                  <a:lumMod val="5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51689" y="1971936"/>
            <a:ext cx="4066754" cy="1228725"/>
          </a:xfrm>
          <a:prstGeom prst="rect">
            <a:avLst/>
          </a:prstGeom>
          <a:noFill/>
          <a:ln w="9525">
            <a:noFill/>
            <a:miter lim="800000"/>
            <a:headEnd/>
            <a:tailEnd/>
          </a:ln>
          <a:effectLst/>
        </p:spPr>
      </p:pic>
    </p:spTree>
    <p:extLst>
      <p:ext uri="{BB962C8B-B14F-4D97-AF65-F5344CB8AC3E}">
        <p14:creationId xmlns:p14="http://schemas.microsoft.com/office/powerpoint/2010/main" val="2245872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765658" y="2126245"/>
            <a:ext cx="10515600" cy="3508714"/>
          </a:xfrm>
          <a:prstGeom prst="rect">
            <a:avLst/>
          </a:prstGeom>
          <a:ln>
            <a:solidFill>
              <a:schemeClr val="accent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LB" sz="8000" b="1" cap="all" dirty="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latin typeface="+mj-lt"/>
                <a:ea typeface="+mj-ea"/>
                <a:cs typeface="+mj-cs"/>
              </a:rPr>
              <a:t>أسئلة...</a:t>
            </a:r>
            <a:endParaRPr kumimoji="0" lang="en-US" sz="8000" b="1" i="0" u="none" strike="noStrike" kern="1200" cap="all" spc="0" normalizeH="0" baseline="0" noProof="0" dirty="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uLnTx/>
              <a:uFillTx/>
              <a:latin typeface="+mj-lt"/>
              <a:ea typeface="+mj-ea"/>
              <a:cs typeface="+mj-cs"/>
            </a:endParaRPr>
          </a:p>
        </p:txBody>
      </p:sp>
      <p:pic>
        <p:nvPicPr>
          <p:cNvPr id="5" name="Picture 3"/>
          <p:cNvPicPr>
            <a:picLocks noChangeAspect="1" noChangeArrowheads="1"/>
          </p:cNvPicPr>
          <p:nvPr/>
        </p:nvPicPr>
        <p:blipFill>
          <a:blip r:embed="rId2" cstate="print"/>
          <a:srcRect/>
          <a:stretch>
            <a:fillRect/>
          </a:stretch>
        </p:blipFill>
        <p:spPr bwMode="auto">
          <a:xfrm>
            <a:off x="9572157" y="3181344"/>
            <a:ext cx="1990725" cy="2733533"/>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910742" y="1753849"/>
            <a:ext cx="2438400" cy="1828800"/>
          </a:xfrm>
          <a:prstGeom prst="rect">
            <a:avLst/>
          </a:prstGeom>
          <a:noFill/>
          <a:ln w="9525">
            <a:noFill/>
            <a:miter lim="800000"/>
            <a:headEnd/>
            <a:tailEnd/>
          </a:ln>
          <a:effectLst/>
        </p:spPr>
      </p:pic>
    </p:spTree>
    <p:extLst>
      <p:ext uri="{BB962C8B-B14F-4D97-AF65-F5344CB8AC3E}">
        <p14:creationId xmlns:p14="http://schemas.microsoft.com/office/powerpoint/2010/main" val="4022438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A19A3E-9860-4B62-AAEA-333C8DB5F126}"/>
              </a:ext>
            </a:extLst>
          </p:cNvPr>
          <p:cNvSpPr/>
          <p:nvPr/>
        </p:nvSpPr>
        <p:spPr>
          <a:xfrm>
            <a:off x="2843548" y="2528256"/>
            <a:ext cx="7432403" cy="1801487"/>
          </a:xfrm>
          <a:prstGeom prst="rect">
            <a:avLst/>
          </a:prstGeom>
          <a:solidFill>
            <a:srgbClr val="012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A22B2E4-6940-4F78-977A-73E0DF0F6FF7}"/>
              </a:ext>
            </a:extLst>
          </p:cNvPr>
          <p:cNvSpPr txBox="1"/>
          <p:nvPr/>
        </p:nvSpPr>
        <p:spPr>
          <a:xfrm>
            <a:off x="7369063" y="6324514"/>
            <a:ext cx="2750706" cy="369332"/>
          </a:xfrm>
          <a:prstGeom prst="rect">
            <a:avLst/>
          </a:prstGeom>
          <a:noFill/>
        </p:spPr>
        <p:txBody>
          <a:bodyPr wrap="square">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CSP LEBANON.ORG</a:t>
            </a:r>
            <a:r>
              <a:rPr lang="en-US" dirty="0">
                <a:solidFill>
                  <a:schemeClr val="bg1"/>
                </a:solidFill>
              </a:rPr>
              <a:t>   </a:t>
            </a:r>
            <a:r>
              <a:rPr lang="en-US" sz="1800" dirty="0">
                <a:solidFill>
                  <a:schemeClr val="bg1"/>
                </a:solidFill>
              </a:rPr>
              <a:t>|</a:t>
            </a:r>
            <a:endParaRPr lang="en-US" dirty="0">
              <a:solidFill>
                <a:schemeClr val="bg1"/>
              </a:solidFill>
            </a:endParaRPr>
          </a:p>
        </p:txBody>
      </p:sp>
      <p:sp>
        <p:nvSpPr>
          <p:cNvPr id="6" name="TextBox 5">
            <a:extLst>
              <a:ext uri="{FF2B5EF4-FFF2-40B4-BE49-F238E27FC236}">
                <a16:creationId xmlns:a16="http://schemas.microsoft.com/office/drawing/2014/main" id="{4379BDD1-9991-4643-9429-062FBEF6400A}"/>
              </a:ext>
            </a:extLst>
          </p:cNvPr>
          <p:cNvSpPr txBox="1"/>
          <p:nvPr/>
        </p:nvSpPr>
        <p:spPr>
          <a:xfrm>
            <a:off x="9463516" y="6306928"/>
            <a:ext cx="2071992" cy="369332"/>
          </a:xfrm>
          <a:prstGeom prst="rect">
            <a:avLst/>
          </a:prstGeom>
          <a:noFill/>
        </p:spPr>
        <p:txBody>
          <a:bodyPr wrap="square">
            <a:spAutoFit/>
          </a:bodyPr>
          <a:lstStyle/>
          <a:p>
            <a:r>
              <a:rPr lang="en-US" sz="1800" dirty="0">
                <a:solidFill>
                  <a:schemeClr val="bg1"/>
                </a:solidFill>
              </a:rPr>
              <a:t>@CSPLEBANON</a:t>
            </a:r>
            <a:endParaRPr lang="en-US" dirty="0">
              <a:solidFill>
                <a:schemeClr val="bg1"/>
              </a:solidFill>
            </a:endParaRPr>
          </a:p>
        </p:txBody>
      </p:sp>
      <p:sp>
        <p:nvSpPr>
          <p:cNvPr id="7" name="TextBox 6">
            <a:extLst>
              <a:ext uri="{FF2B5EF4-FFF2-40B4-BE49-F238E27FC236}">
                <a16:creationId xmlns:a16="http://schemas.microsoft.com/office/drawing/2014/main" id="{0EC17B96-3087-4AA2-8E7A-0DDA46E04CA3}"/>
              </a:ext>
            </a:extLst>
          </p:cNvPr>
          <p:cNvSpPr txBox="1"/>
          <p:nvPr/>
        </p:nvSpPr>
        <p:spPr>
          <a:xfrm>
            <a:off x="5033954" y="6341887"/>
            <a:ext cx="2474567" cy="369332"/>
          </a:xfrm>
          <a:prstGeom prst="rect">
            <a:avLst/>
          </a:prstGeom>
          <a:noFill/>
        </p:spPr>
        <p:txBody>
          <a:bodyPr wrap="square">
            <a:spAutoFit/>
          </a:bodyPr>
          <a:lstStyle/>
          <a:p>
            <a:r>
              <a:rPr lang="en-US" sz="1800" dirty="0">
                <a:solidFill>
                  <a:schemeClr val="bg1"/>
                </a:solidFill>
              </a:rPr>
              <a:t>INFO@CSPLEBANON   |</a:t>
            </a:r>
            <a:endParaRPr lang="en-US" dirty="0">
              <a:solidFill>
                <a:schemeClr val="bg1"/>
              </a:solidFill>
            </a:endParaRPr>
          </a:p>
        </p:txBody>
      </p:sp>
      <p:pic>
        <p:nvPicPr>
          <p:cNvPr id="9" name="Picture 8" descr="A blue and white logo&#10;&#10;Description automatically generated with low confidence">
            <a:extLst>
              <a:ext uri="{FF2B5EF4-FFF2-40B4-BE49-F238E27FC236}">
                <a16:creationId xmlns:a16="http://schemas.microsoft.com/office/drawing/2014/main" id="{6AB87AB0-DE77-4526-B0B8-71043F129DC6}"/>
              </a:ext>
            </a:extLst>
          </p:cNvPr>
          <p:cNvPicPr>
            <a:picLocks noChangeAspect="1"/>
          </p:cNvPicPr>
          <p:nvPr/>
        </p:nvPicPr>
        <p:blipFill>
          <a:blip r:embed="rId4"/>
          <a:stretch>
            <a:fillRect/>
          </a:stretch>
        </p:blipFill>
        <p:spPr>
          <a:xfrm>
            <a:off x="5207759" y="2464072"/>
            <a:ext cx="2300762" cy="1194970"/>
          </a:xfrm>
          <a:prstGeom prst="rect">
            <a:avLst/>
          </a:prstGeom>
        </p:spPr>
      </p:pic>
      <p:pic>
        <p:nvPicPr>
          <p:cNvPr id="11" name="Picture 10" descr="Icon&#10;&#10;Description automatically generated with low confidence">
            <a:extLst>
              <a:ext uri="{FF2B5EF4-FFF2-40B4-BE49-F238E27FC236}">
                <a16:creationId xmlns:a16="http://schemas.microsoft.com/office/drawing/2014/main" id="{CFEC9AA3-34B6-4773-8146-54EE4484022E}"/>
              </a:ext>
            </a:extLst>
          </p:cNvPr>
          <p:cNvPicPr>
            <a:picLocks noChangeAspect="1"/>
          </p:cNvPicPr>
          <p:nvPr/>
        </p:nvPicPr>
        <p:blipFill>
          <a:blip r:embed="rId5"/>
          <a:stretch>
            <a:fillRect/>
          </a:stretch>
        </p:blipFill>
        <p:spPr>
          <a:xfrm>
            <a:off x="3543543" y="3676415"/>
            <a:ext cx="5200873" cy="670701"/>
          </a:xfrm>
          <a:prstGeom prst="rect">
            <a:avLst/>
          </a:prstGeom>
        </p:spPr>
      </p:pic>
      <p:sp>
        <p:nvSpPr>
          <p:cNvPr id="13" name="TextBox 12">
            <a:extLst>
              <a:ext uri="{FF2B5EF4-FFF2-40B4-BE49-F238E27FC236}">
                <a16:creationId xmlns:a16="http://schemas.microsoft.com/office/drawing/2014/main" id="{7F898B55-7C0C-44A5-B900-30E2D9C36BBF}"/>
              </a:ext>
            </a:extLst>
          </p:cNvPr>
          <p:cNvSpPr txBox="1"/>
          <p:nvPr/>
        </p:nvSpPr>
        <p:spPr>
          <a:xfrm>
            <a:off x="3339554" y="3621857"/>
            <a:ext cx="407977" cy="707886"/>
          </a:xfrm>
          <a:prstGeom prst="rect">
            <a:avLst/>
          </a:prstGeom>
          <a:noFill/>
        </p:spPr>
        <p:txBody>
          <a:bodyPr wrap="square">
            <a:spAutoFit/>
          </a:bodyPr>
          <a:lstStyle/>
          <a:p>
            <a:r>
              <a:rPr lang="en-US" sz="4000"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3127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68A3-C055-2C46-9387-0ABA8D78E1B5}"/>
              </a:ext>
            </a:extLst>
          </p:cNvPr>
          <p:cNvSpPr>
            <a:spLocks noGrp="1"/>
          </p:cNvSpPr>
          <p:nvPr>
            <p:ph type="ctrTitle"/>
          </p:nvPr>
        </p:nvSpPr>
        <p:spPr>
          <a:xfrm>
            <a:off x="7190284" y="3041274"/>
            <a:ext cx="5971677" cy="539853"/>
          </a:xfrm>
        </p:spPr>
        <p:txBody>
          <a:bodyPr>
            <a:normAutofit fontScale="90000"/>
          </a:bodyPr>
          <a:lstStyle/>
          <a:p>
            <a:r>
              <a:rPr lang="ar-LB" sz="3500" dirty="0">
                <a:solidFill>
                  <a:srgbClr val="C00000"/>
                </a:solidFill>
                <a:latin typeface="GE SS Two Medium" panose="020A0503020102020204" pitchFamily="18" charset="-78"/>
                <a:ea typeface="GE SS Two Medium" panose="020A0503020102020204" pitchFamily="18" charset="-78"/>
                <a:cs typeface="GE SS Two Medium" panose="020A0503020102020204" pitchFamily="18" charset="-78"/>
              </a:rPr>
              <a:t>مكونات البرنامج</a:t>
            </a:r>
            <a:endParaRPr lang="en-US" sz="3500" dirty="0">
              <a:solidFill>
                <a:srgbClr val="C00000"/>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4" name="Graphic 3">
            <a:extLst>
              <a:ext uri="{FF2B5EF4-FFF2-40B4-BE49-F238E27FC236}">
                <a16:creationId xmlns:a16="http://schemas.microsoft.com/office/drawing/2014/main" id="{EFD8C419-37F5-49E7-B89A-A14C005E3F2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9316" t="12960" r="22186" b="15158"/>
          <a:stretch/>
        </p:blipFill>
        <p:spPr>
          <a:xfrm>
            <a:off x="7024628" y="1240094"/>
            <a:ext cx="814553" cy="1000909"/>
          </a:xfrm>
          <a:prstGeom prst="rect">
            <a:avLst/>
          </a:prstGeom>
        </p:spPr>
      </p:pic>
      <p:pic>
        <p:nvPicPr>
          <p:cNvPr id="5" name="Graphic 4">
            <a:extLst>
              <a:ext uri="{FF2B5EF4-FFF2-40B4-BE49-F238E27FC236}">
                <a16:creationId xmlns:a16="http://schemas.microsoft.com/office/drawing/2014/main" id="{1C828D8A-8C03-4F0D-A319-9D4C7C09EA5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2468" t="14816" r="10673" b="17587"/>
          <a:stretch/>
        </p:blipFill>
        <p:spPr>
          <a:xfrm>
            <a:off x="6879058" y="2360532"/>
            <a:ext cx="1143045" cy="1000910"/>
          </a:xfrm>
          <a:prstGeom prst="rect">
            <a:avLst/>
          </a:prstGeom>
        </p:spPr>
      </p:pic>
      <p:pic>
        <p:nvPicPr>
          <p:cNvPr id="6" name="Graphic 5">
            <a:extLst>
              <a:ext uri="{FF2B5EF4-FFF2-40B4-BE49-F238E27FC236}">
                <a16:creationId xmlns:a16="http://schemas.microsoft.com/office/drawing/2014/main" id="{6F3B2B46-D18E-4E7E-A6F6-952A19E578DD}"/>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0410" t="15936" r="17618" b="15401"/>
          <a:stretch/>
        </p:blipFill>
        <p:spPr>
          <a:xfrm>
            <a:off x="7029379" y="4705004"/>
            <a:ext cx="907367" cy="1000910"/>
          </a:xfrm>
          <a:prstGeom prst="rect">
            <a:avLst/>
          </a:prstGeom>
        </p:spPr>
      </p:pic>
      <p:pic>
        <p:nvPicPr>
          <p:cNvPr id="7" name="Graphic 6">
            <a:extLst>
              <a:ext uri="{FF2B5EF4-FFF2-40B4-BE49-F238E27FC236}">
                <a16:creationId xmlns:a16="http://schemas.microsoft.com/office/drawing/2014/main" id="{0D78995F-C15D-4521-8C60-4DD1C9D9E969}"/>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16709" t="14221" r="17649" b="14758"/>
          <a:stretch/>
        </p:blipFill>
        <p:spPr>
          <a:xfrm>
            <a:off x="6955305" y="3581127"/>
            <a:ext cx="990550" cy="1066979"/>
          </a:xfrm>
          <a:prstGeom prst="rect">
            <a:avLst/>
          </a:prstGeom>
        </p:spPr>
      </p:pic>
      <p:sp>
        <p:nvSpPr>
          <p:cNvPr id="9" name="TextBox 8">
            <a:extLst>
              <a:ext uri="{FF2B5EF4-FFF2-40B4-BE49-F238E27FC236}">
                <a16:creationId xmlns:a16="http://schemas.microsoft.com/office/drawing/2014/main" id="{05E847BD-BD84-45D1-8073-3BAEFDD3FD5E}"/>
              </a:ext>
            </a:extLst>
          </p:cNvPr>
          <p:cNvSpPr txBox="1"/>
          <p:nvPr/>
        </p:nvSpPr>
        <p:spPr>
          <a:xfrm>
            <a:off x="-2017486" y="1537254"/>
            <a:ext cx="8650514" cy="523220"/>
          </a:xfrm>
          <a:prstGeom prst="rect">
            <a:avLst/>
          </a:prstGeom>
          <a:noFill/>
        </p:spPr>
        <p:txBody>
          <a:bodyPr wrap="square">
            <a:spAutoFit/>
          </a:bodyPr>
          <a:lstStyle/>
          <a:p>
            <a:pPr algn="r" rtl="1">
              <a:buClr>
                <a:srgbClr val="002060"/>
              </a:buClr>
            </a:pPr>
            <a:r>
              <a:rPr lang="ar-LB" sz="2800" dirty="0">
                <a:solidFill>
                  <a:schemeClr val="tx1">
                    <a:lumMod val="65000"/>
                    <a:lumOff val="35000"/>
                  </a:schemeClr>
                </a:solidFill>
                <a:latin typeface="Helvetica" pitchFamily="2" charset="0"/>
                <a:ea typeface="GE SS Two Medium" panose="020A0503020102020204" pitchFamily="18" charset="-78"/>
                <a:cs typeface="+mj-cs"/>
              </a:rPr>
              <a:t>مشاريع دعم المجتمع المحلّي</a:t>
            </a:r>
          </a:p>
        </p:txBody>
      </p:sp>
      <p:sp>
        <p:nvSpPr>
          <p:cNvPr id="11" name="TextBox 10">
            <a:extLst>
              <a:ext uri="{FF2B5EF4-FFF2-40B4-BE49-F238E27FC236}">
                <a16:creationId xmlns:a16="http://schemas.microsoft.com/office/drawing/2014/main" id="{15479867-1F4C-4AD6-9CD1-D782726D413C}"/>
              </a:ext>
            </a:extLst>
          </p:cNvPr>
          <p:cNvSpPr txBox="1"/>
          <p:nvPr/>
        </p:nvSpPr>
        <p:spPr>
          <a:xfrm>
            <a:off x="-2017486" y="2645401"/>
            <a:ext cx="8650514" cy="523220"/>
          </a:xfrm>
          <a:prstGeom prst="rect">
            <a:avLst/>
          </a:prstGeom>
          <a:noFill/>
        </p:spPr>
        <p:txBody>
          <a:bodyPr wrap="square">
            <a:spAutoFit/>
          </a:bodyPr>
          <a:lstStyle/>
          <a:p>
            <a:pPr algn="r" rtl="1">
              <a:buClr>
                <a:srgbClr val="002060"/>
              </a:buClr>
            </a:pPr>
            <a:r>
              <a:rPr lang="ar-LB" sz="2800" dirty="0">
                <a:solidFill>
                  <a:schemeClr val="tx1">
                    <a:lumMod val="65000"/>
                    <a:lumOff val="35000"/>
                  </a:schemeClr>
                </a:solidFill>
                <a:latin typeface="Helvetica" pitchFamily="2" charset="0"/>
                <a:ea typeface="GE SS Two Medium" panose="020A0503020102020204" pitchFamily="18" charset="-78"/>
                <a:cs typeface="+mj-cs"/>
              </a:rPr>
              <a:t>تنمية القدرات والدعم التقني</a:t>
            </a:r>
          </a:p>
        </p:txBody>
      </p:sp>
      <p:sp>
        <p:nvSpPr>
          <p:cNvPr id="13" name="TextBox 12">
            <a:extLst>
              <a:ext uri="{FF2B5EF4-FFF2-40B4-BE49-F238E27FC236}">
                <a16:creationId xmlns:a16="http://schemas.microsoft.com/office/drawing/2014/main" id="{020E5322-D447-4CAE-B347-FDE9D7E15C1A}"/>
              </a:ext>
            </a:extLst>
          </p:cNvPr>
          <p:cNvSpPr txBox="1"/>
          <p:nvPr/>
        </p:nvSpPr>
        <p:spPr>
          <a:xfrm>
            <a:off x="-2017486" y="3813753"/>
            <a:ext cx="8650514" cy="523220"/>
          </a:xfrm>
          <a:prstGeom prst="rect">
            <a:avLst/>
          </a:prstGeom>
          <a:noFill/>
        </p:spPr>
        <p:txBody>
          <a:bodyPr wrap="square">
            <a:spAutoFit/>
          </a:bodyPr>
          <a:lstStyle/>
          <a:p>
            <a:pPr algn="r" rtl="1">
              <a:buClr>
                <a:srgbClr val="002060"/>
              </a:buClr>
            </a:pPr>
            <a:r>
              <a:rPr lang="ar-LB" sz="2800" dirty="0">
                <a:solidFill>
                  <a:schemeClr val="tx1">
                    <a:lumMod val="65000"/>
                    <a:lumOff val="35000"/>
                  </a:schemeClr>
                </a:solidFill>
                <a:latin typeface="Helvetica" pitchFamily="2" charset="0"/>
                <a:ea typeface="GE SS Two Medium" panose="020A0503020102020204" pitchFamily="18" charset="-78"/>
                <a:cs typeface="+mj-cs"/>
              </a:rPr>
              <a:t>تنمية القوى العاملة</a:t>
            </a:r>
          </a:p>
        </p:txBody>
      </p:sp>
      <p:sp>
        <p:nvSpPr>
          <p:cNvPr id="15" name="TextBox 14">
            <a:extLst>
              <a:ext uri="{FF2B5EF4-FFF2-40B4-BE49-F238E27FC236}">
                <a16:creationId xmlns:a16="http://schemas.microsoft.com/office/drawing/2014/main" id="{B01FD927-0093-4051-975F-0290A27CB5AA}"/>
              </a:ext>
            </a:extLst>
          </p:cNvPr>
          <p:cNvSpPr txBox="1"/>
          <p:nvPr/>
        </p:nvSpPr>
        <p:spPr>
          <a:xfrm>
            <a:off x="-2017486" y="4943849"/>
            <a:ext cx="8650514" cy="523220"/>
          </a:xfrm>
          <a:prstGeom prst="rect">
            <a:avLst/>
          </a:prstGeom>
          <a:noFill/>
        </p:spPr>
        <p:txBody>
          <a:bodyPr wrap="square">
            <a:spAutoFit/>
          </a:bodyPr>
          <a:lstStyle/>
          <a:p>
            <a:pPr algn="r" rtl="1">
              <a:buClr>
                <a:srgbClr val="002060"/>
              </a:buClr>
            </a:pPr>
            <a:r>
              <a:rPr lang="ar-LB" sz="2800" dirty="0">
                <a:solidFill>
                  <a:schemeClr val="tx1">
                    <a:lumMod val="65000"/>
                    <a:lumOff val="35000"/>
                  </a:schemeClr>
                </a:solidFill>
                <a:latin typeface="Helvetica" pitchFamily="2" charset="0"/>
                <a:ea typeface="GE SS Two Medium" panose="020A0503020102020204" pitchFamily="18" charset="-78"/>
                <a:cs typeface="+mj-cs"/>
              </a:rPr>
              <a:t>إدراة مياه الصرف الصحّي </a:t>
            </a:r>
          </a:p>
        </p:txBody>
      </p:sp>
    </p:spTree>
    <p:extLst>
      <p:ext uri="{BB962C8B-B14F-4D97-AF65-F5344CB8AC3E}">
        <p14:creationId xmlns:p14="http://schemas.microsoft.com/office/powerpoint/2010/main" val="207220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68A3-C055-2C46-9387-0ABA8D78E1B5}"/>
              </a:ext>
            </a:extLst>
          </p:cNvPr>
          <p:cNvSpPr>
            <a:spLocks noGrp="1"/>
          </p:cNvSpPr>
          <p:nvPr>
            <p:ph type="ctrTitle"/>
          </p:nvPr>
        </p:nvSpPr>
        <p:spPr>
          <a:xfrm>
            <a:off x="3686629" y="1010246"/>
            <a:ext cx="5971677" cy="539853"/>
          </a:xfrm>
        </p:spPr>
        <p:txBody>
          <a:bodyPr>
            <a:normAutofit fontScale="90000"/>
          </a:bodyPr>
          <a:lstStyle/>
          <a:p>
            <a:r>
              <a:rPr lang="ar-LB" sz="3500" dirty="0">
                <a:solidFill>
                  <a:srgbClr val="C00000"/>
                </a:solidFill>
                <a:latin typeface="GE SS Two Medium" panose="020A0503020102020204" pitchFamily="18" charset="-78"/>
                <a:ea typeface="GE SS Two Medium" panose="020A0503020102020204" pitchFamily="18" charset="-78"/>
                <a:cs typeface="GE SS Two Medium" panose="020A0503020102020204" pitchFamily="18" charset="-78"/>
              </a:rPr>
              <a:t>النتائج المتوقعة</a:t>
            </a:r>
            <a:endParaRPr lang="en-US" sz="3500" dirty="0">
              <a:solidFill>
                <a:srgbClr val="C00000"/>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4" name="Graphic 3">
            <a:extLst>
              <a:ext uri="{FF2B5EF4-FFF2-40B4-BE49-F238E27FC236}">
                <a16:creationId xmlns:a16="http://schemas.microsoft.com/office/drawing/2014/main" id="{7A20F7D9-D30B-47A7-93AA-C8FE9D4B417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9316" t="12960" r="22186" b="15158"/>
          <a:stretch/>
        </p:blipFill>
        <p:spPr>
          <a:xfrm>
            <a:off x="10440241" y="1550099"/>
            <a:ext cx="787790" cy="968023"/>
          </a:xfrm>
          <a:prstGeom prst="rect">
            <a:avLst/>
          </a:prstGeom>
        </p:spPr>
      </p:pic>
      <p:pic>
        <p:nvPicPr>
          <p:cNvPr id="5" name="Graphic 4">
            <a:extLst>
              <a:ext uri="{FF2B5EF4-FFF2-40B4-BE49-F238E27FC236}">
                <a16:creationId xmlns:a16="http://schemas.microsoft.com/office/drawing/2014/main" id="{2B3E9D85-75A8-42F3-9811-2E4041432C0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2468" t="14816" r="10673" b="17587"/>
          <a:stretch/>
        </p:blipFill>
        <p:spPr>
          <a:xfrm>
            <a:off x="10315310" y="2655990"/>
            <a:ext cx="1072156" cy="938836"/>
          </a:xfrm>
          <a:prstGeom prst="rect">
            <a:avLst/>
          </a:prstGeom>
        </p:spPr>
      </p:pic>
      <p:pic>
        <p:nvPicPr>
          <p:cNvPr id="6" name="Graphic 5">
            <a:extLst>
              <a:ext uri="{FF2B5EF4-FFF2-40B4-BE49-F238E27FC236}">
                <a16:creationId xmlns:a16="http://schemas.microsoft.com/office/drawing/2014/main" id="{C6F2869F-2F98-4AE6-ABD8-F8B8743E253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0410" t="15936" r="17618" b="15401"/>
          <a:stretch/>
        </p:blipFill>
        <p:spPr>
          <a:xfrm>
            <a:off x="10440241" y="4799573"/>
            <a:ext cx="851094" cy="938836"/>
          </a:xfrm>
          <a:prstGeom prst="rect">
            <a:avLst/>
          </a:prstGeom>
        </p:spPr>
      </p:pic>
      <p:pic>
        <p:nvPicPr>
          <p:cNvPr id="7" name="Graphic 6">
            <a:extLst>
              <a:ext uri="{FF2B5EF4-FFF2-40B4-BE49-F238E27FC236}">
                <a16:creationId xmlns:a16="http://schemas.microsoft.com/office/drawing/2014/main" id="{6B663483-137E-4290-821A-B724A143F7E4}"/>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16709" t="14221" r="17649" b="14758"/>
          <a:stretch/>
        </p:blipFill>
        <p:spPr>
          <a:xfrm>
            <a:off x="10376936" y="3732594"/>
            <a:ext cx="914399" cy="984952"/>
          </a:xfrm>
          <a:prstGeom prst="rect">
            <a:avLst/>
          </a:prstGeom>
        </p:spPr>
      </p:pic>
      <p:sp>
        <p:nvSpPr>
          <p:cNvPr id="9" name="TextBox 8">
            <a:extLst>
              <a:ext uri="{FF2B5EF4-FFF2-40B4-BE49-F238E27FC236}">
                <a16:creationId xmlns:a16="http://schemas.microsoft.com/office/drawing/2014/main" id="{726C37A0-0386-45F9-A78D-E132F12A8AB4}"/>
              </a:ext>
            </a:extLst>
          </p:cNvPr>
          <p:cNvSpPr txBox="1"/>
          <p:nvPr/>
        </p:nvSpPr>
        <p:spPr>
          <a:xfrm>
            <a:off x="285939" y="1894559"/>
            <a:ext cx="10029371" cy="461665"/>
          </a:xfrm>
          <a:prstGeom prst="rect">
            <a:avLst/>
          </a:prstGeom>
          <a:noFill/>
        </p:spPr>
        <p:txBody>
          <a:bodyPr wrap="square">
            <a:spAutoFit/>
          </a:bodyPr>
          <a:lstStyle/>
          <a:p>
            <a:pPr algn="r" rtl="1">
              <a:buClr>
                <a:srgbClr val="002060"/>
              </a:buClr>
            </a:pPr>
            <a:r>
              <a:rPr lang="en-US" sz="2400" b="1" dirty="0">
                <a:solidFill>
                  <a:srgbClr val="C00000"/>
                </a:solidFill>
                <a:latin typeface="Helvetica" pitchFamily="2" charset="0"/>
                <a:ea typeface="GE SS Two Medium" panose="020A0503020102020204" pitchFamily="18" charset="-78"/>
                <a:cs typeface="+mj-cs"/>
              </a:rPr>
              <a:t>105</a:t>
            </a:r>
            <a:r>
              <a:rPr lang="ar-LB" sz="2400" dirty="0">
                <a:latin typeface="Helvetica" pitchFamily="2" charset="0"/>
                <a:ea typeface="GE SS Two Medium" panose="020A0503020102020204" pitchFamily="18" charset="-78"/>
                <a:cs typeface="+mj-cs"/>
              </a:rPr>
              <a:t> </a:t>
            </a:r>
            <a:r>
              <a:rPr lang="ar-LB" sz="2400" dirty="0">
                <a:solidFill>
                  <a:schemeClr val="tx1">
                    <a:lumMod val="65000"/>
                    <a:lumOff val="35000"/>
                  </a:schemeClr>
                </a:solidFill>
                <a:latin typeface="Helvetica" pitchFamily="2" charset="0"/>
                <a:ea typeface="GE SS Two Medium" panose="020A0503020102020204" pitchFamily="18" charset="-78"/>
                <a:cs typeface="+mj-cs"/>
              </a:rPr>
              <a:t>تدخل مجتمعي بالشراكة مع أصحاب المصلحة المحليين لإفادة ما يزيد عن </a:t>
            </a:r>
            <a:r>
              <a:rPr lang="en-US" sz="2400" b="1" dirty="0">
                <a:solidFill>
                  <a:srgbClr val="C00000"/>
                </a:solidFill>
                <a:latin typeface="Helvetica" pitchFamily="2" charset="0"/>
                <a:ea typeface="GE SS Two Medium" panose="020A0503020102020204" pitchFamily="18" charset="-78"/>
                <a:cs typeface="+mj-cs"/>
              </a:rPr>
              <a:t>809,100</a:t>
            </a:r>
            <a:r>
              <a:rPr lang="ar-LB" sz="2400" dirty="0">
                <a:solidFill>
                  <a:schemeClr val="tx1">
                    <a:lumMod val="65000"/>
                    <a:lumOff val="35000"/>
                  </a:schemeClr>
                </a:solidFill>
                <a:latin typeface="Helvetica" pitchFamily="2" charset="0"/>
                <a:ea typeface="GE SS Two Medium" panose="020A0503020102020204" pitchFamily="18" charset="-78"/>
                <a:cs typeface="+mj-cs"/>
              </a:rPr>
              <a:t> شخص</a:t>
            </a:r>
          </a:p>
        </p:txBody>
      </p:sp>
      <p:sp>
        <p:nvSpPr>
          <p:cNvPr id="11" name="TextBox 10">
            <a:extLst>
              <a:ext uri="{FF2B5EF4-FFF2-40B4-BE49-F238E27FC236}">
                <a16:creationId xmlns:a16="http://schemas.microsoft.com/office/drawing/2014/main" id="{B404F06D-4BEE-47D7-A14C-84FD271F7166}"/>
              </a:ext>
            </a:extLst>
          </p:cNvPr>
          <p:cNvSpPr txBox="1"/>
          <p:nvPr/>
        </p:nvSpPr>
        <p:spPr>
          <a:xfrm>
            <a:off x="606031" y="2780771"/>
            <a:ext cx="9709279" cy="830997"/>
          </a:xfrm>
          <a:prstGeom prst="rect">
            <a:avLst/>
          </a:prstGeom>
          <a:noFill/>
        </p:spPr>
        <p:txBody>
          <a:bodyPr wrap="square">
            <a:spAutoFit/>
          </a:bodyPr>
          <a:lstStyle/>
          <a:p>
            <a:pPr algn="r" rtl="1">
              <a:buClr>
                <a:srgbClr val="002060"/>
              </a:buClr>
            </a:pPr>
            <a:r>
              <a:rPr lang="ar-LB" sz="2400" dirty="0">
                <a:solidFill>
                  <a:schemeClr val="tx1">
                    <a:lumMod val="65000"/>
                    <a:lumOff val="35000"/>
                  </a:schemeClr>
                </a:solidFill>
                <a:latin typeface="Helvetica" pitchFamily="2" charset="0"/>
                <a:ea typeface="GE SS Two Medium" panose="020A0503020102020204" pitchFamily="18" charset="-78"/>
                <a:cs typeface="+mj-cs"/>
              </a:rPr>
              <a:t>المجتمعات مستفيدة أكثر قدرة للحفاظ على المساعدات المقدمة وجمع مصادر الإيرادات المحلية لتلبية </a:t>
            </a:r>
            <a:r>
              <a:rPr lang="ar-LB" sz="2400" b="1" dirty="0">
                <a:solidFill>
                  <a:srgbClr val="C00000"/>
                </a:solidFill>
                <a:latin typeface="Helvetica" pitchFamily="2" charset="0"/>
                <a:ea typeface="GE SS Two Medium" panose="020A0503020102020204" pitchFamily="18" charset="-78"/>
                <a:cs typeface="+mj-cs"/>
              </a:rPr>
              <a:t>احتياجات المجتمع ذات الأولوية</a:t>
            </a:r>
          </a:p>
        </p:txBody>
      </p:sp>
      <p:sp>
        <p:nvSpPr>
          <p:cNvPr id="13" name="TextBox 12">
            <a:extLst>
              <a:ext uri="{FF2B5EF4-FFF2-40B4-BE49-F238E27FC236}">
                <a16:creationId xmlns:a16="http://schemas.microsoft.com/office/drawing/2014/main" id="{C5C39160-FA55-4C65-93F1-AE246D582417}"/>
              </a:ext>
            </a:extLst>
          </p:cNvPr>
          <p:cNvSpPr txBox="1"/>
          <p:nvPr/>
        </p:nvSpPr>
        <p:spPr>
          <a:xfrm>
            <a:off x="2325196" y="4019373"/>
            <a:ext cx="7990114" cy="461665"/>
          </a:xfrm>
          <a:prstGeom prst="rect">
            <a:avLst/>
          </a:prstGeom>
          <a:noFill/>
        </p:spPr>
        <p:txBody>
          <a:bodyPr wrap="square">
            <a:spAutoFit/>
          </a:bodyPr>
          <a:lstStyle/>
          <a:p>
            <a:pPr algn="r" rtl="1">
              <a:buClr>
                <a:srgbClr val="002060"/>
              </a:buClr>
            </a:pPr>
            <a:r>
              <a:rPr lang="ar-LB" sz="2400" b="1" dirty="0">
                <a:solidFill>
                  <a:srgbClr val="C00000"/>
                </a:solidFill>
                <a:latin typeface="Helvetica" pitchFamily="2" charset="0"/>
                <a:ea typeface="GE SS Two Medium" panose="020A0503020102020204" pitchFamily="18" charset="-78"/>
                <a:cs typeface="+mj-cs"/>
              </a:rPr>
              <a:t>500</a:t>
            </a:r>
            <a:r>
              <a:rPr lang="ar-LB" sz="2400" dirty="0">
                <a:solidFill>
                  <a:schemeClr val="tx1">
                    <a:lumMod val="65000"/>
                    <a:lumOff val="35000"/>
                  </a:schemeClr>
                </a:solidFill>
                <a:latin typeface="Helvetica" pitchFamily="2" charset="0"/>
                <a:ea typeface="GE SS Two Medium" panose="020A0503020102020204" pitchFamily="18" charset="-78"/>
                <a:cs typeface="+mj-cs"/>
              </a:rPr>
              <a:t> وظيفة موازية  لدوام عمل  كامل </a:t>
            </a:r>
          </a:p>
        </p:txBody>
      </p:sp>
      <p:sp>
        <p:nvSpPr>
          <p:cNvPr id="15" name="TextBox 14">
            <a:extLst>
              <a:ext uri="{FF2B5EF4-FFF2-40B4-BE49-F238E27FC236}">
                <a16:creationId xmlns:a16="http://schemas.microsoft.com/office/drawing/2014/main" id="{B22E5823-2201-4971-99A3-6903875B299D}"/>
              </a:ext>
            </a:extLst>
          </p:cNvPr>
          <p:cNvSpPr txBox="1"/>
          <p:nvPr/>
        </p:nvSpPr>
        <p:spPr>
          <a:xfrm>
            <a:off x="2386822" y="5038158"/>
            <a:ext cx="7990114" cy="461665"/>
          </a:xfrm>
          <a:prstGeom prst="rect">
            <a:avLst/>
          </a:prstGeom>
          <a:noFill/>
        </p:spPr>
        <p:txBody>
          <a:bodyPr wrap="square">
            <a:spAutoFit/>
          </a:bodyPr>
          <a:lstStyle/>
          <a:p>
            <a:pPr algn="r" rtl="1">
              <a:buClr>
                <a:srgbClr val="002060"/>
              </a:buClr>
            </a:pPr>
            <a:r>
              <a:rPr lang="ar-LB" sz="2400" dirty="0">
                <a:solidFill>
                  <a:schemeClr val="tx1">
                    <a:lumMod val="65000"/>
                    <a:lumOff val="35000"/>
                  </a:schemeClr>
                </a:solidFill>
                <a:latin typeface="Helvetica" pitchFamily="2" charset="0"/>
                <a:ea typeface="GE SS Two Medium" panose="020A0503020102020204" pitchFamily="18" charset="-78"/>
                <a:cs typeface="+mj-cs"/>
              </a:rPr>
              <a:t>معالجة </a:t>
            </a:r>
            <a:r>
              <a:rPr lang="ar-LB" sz="2400" b="1" dirty="0">
                <a:solidFill>
                  <a:srgbClr val="C00000"/>
                </a:solidFill>
                <a:latin typeface="Helvetica" pitchFamily="2" charset="0"/>
                <a:ea typeface="GE SS Two Medium" panose="020A0503020102020204" pitchFamily="18" charset="-78"/>
                <a:cs typeface="+mj-cs"/>
              </a:rPr>
              <a:t>12000م3</a:t>
            </a:r>
            <a:r>
              <a:rPr lang="ar-LB" sz="2400" dirty="0">
                <a:solidFill>
                  <a:schemeClr val="tx1">
                    <a:lumMod val="65000"/>
                    <a:lumOff val="35000"/>
                  </a:schemeClr>
                </a:solidFill>
                <a:latin typeface="Helvetica" pitchFamily="2" charset="0"/>
                <a:ea typeface="GE SS Two Medium" panose="020A0503020102020204" pitchFamily="18" charset="-78"/>
                <a:cs typeface="+mj-cs"/>
              </a:rPr>
              <a:t> من مياه الصرف الصحي يوميا" قبل تصريفها في البيئة </a:t>
            </a:r>
          </a:p>
        </p:txBody>
      </p:sp>
    </p:spTree>
    <p:extLst>
      <p:ext uri="{BB962C8B-B14F-4D97-AF65-F5344CB8AC3E}">
        <p14:creationId xmlns:p14="http://schemas.microsoft.com/office/powerpoint/2010/main" val="230970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owchart: Document 39">
            <a:extLst>
              <a:ext uri="{FF2B5EF4-FFF2-40B4-BE49-F238E27FC236}">
                <a16:creationId xmlns:a16="http://schemas.microsoft.com/office/drawing/2014/main" id="{9BBE31D5-80E7-48FE-ADB3-A0A1AE62AFE1}"/>
              </a:ext>
            </a:extLst>
          </p:cNvPr>
          <p:cNvSpPr/>
          <p:nvPr/>
        </p:nvSpPr>
        <p:spPr>
          <a:xfrm rot="5400000" flipH="1" flipV="1">
            <a:off x="1759465" y="-1751405"/>
            <a:ext cx="6936151" cy="10438959"/>
          </a:xfrm>
          <a:prstGeom prst="flowChartDocumen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Document 20">
            <a:extLst>
              <a:ext uri="{FF2B5EF4-FFF2-40B4-BE49-F238E27FC236}">
                <a16:creationId xmlns:a16="http://schemas.microsoft.com/office/drawing/2014/main" id="{A459771E-2071-4E3A-B0A9-A2683525ED2F}"/>
              </a:ext>
            </a:extLst>
          </p:cNvPr>
          <p:cNvSpPr/>
          <p:nvPr/>
        </p:nvSpPr>
        <p:spPr>
          <a:xfrm rot="5400000" flipH="1">
            <a:off x="5628641" y="411817"/>
            <a:ext cx="6991695" cy="6056978"/>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Logo, company name&#10;&#10;Description automatically generated">
            <a:extLst>
              <a:ext uri="{FF2B5EF4-FFF2-40B4-BE49-F238E27FC236}">
                <a16:creationId xmlns:a16="http://schemas.microsoft.com/office/drawing/2014/main" id="{16932305-ECCE-72F0-21AA-4FF52CA69AD2}"/>
              </a:ext>
            </a:extLst>
          </p:cNvPr>
          <p:cNvPicPr>
            <a:picLocks noChangeAspect="1"/>
          </p:cNvPicPr>
          <p:nvPr/>
        </p:nvPicPr>
        <p:blipFill>
          <a:blip r:embed="rId2"/>
          <a:stretch>
            <a:fillRect/>
          </a:stretch>
        </p:blipFill>
        <p:spPr>
          <a:xfrm>
            <a:off x="169080" y="147864"/>
            <a:ext cx="3336980" cy="1276395"/>
          </a:xfrm>
          <a:prstGeom prst="rect">
            <a:avLst/>
          </a:prstGeom>
        </p:spPr>
      </p:pic>
      <p:sp>
        <p:nvSpPr>
          <p:cNvPr id="29" name="Content Placeholder 3">
            <a:extLst>
              <a:ext uri="{FF2B5EF4-FFF2-40B4-BE49-F238E27FC236}">
                <a16:creationId xmlns:a16="http://schemas.microsoft.com/office/drawing/2014/main" id="{3D53749A-6A98-F501-5455-282C9F9ABCE5}"/>
              </a:ext>
            </a:extLst>
          </p:cNvPr>
          <p:cNvSpPr txBox="1">
            <a:spLocks/>
          </p:cNvSpPr>
          <p:nvPr/>
        </p:nvSpPr>
        <p:spPr>
          <a:xfrm>
            <a:off x="1102945" y="2641669"/>
            <a:ext cx="6641146" cy="58961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u="sng" dirty="0">
                <a:solidFill>
                  <a:schemeClr val="bg1"/>
                </a:solidFill>
                <a:cs typeface="Arial" panose="020B0604020202020204" pitchFamily="34" charset="0"/>
              </a:rPr>
              <a:t>C</a:t>
            </a:r>
            <a:r>
              <a:rPr lang="en-US" sz="3600" b="1" dirty="0">
                <a:solidFill>
                  <a:schemeClr val="bg1"/>
                </a:solidFill>
                <a:cs typeface="Arial" panose="020B0604020202020204" pitchFamily="34" charset="0"/>
              </a:rPr>
              <a:t>OMMUNITY</a:t>
            </a:r>
            <a:r>
              <a:rPr lang="en-US" sz="4800" b="1" dirty="0">
                <a:solidFill>
                  <a:schemeClr val="bg1"/>
                </a:solidFill>
                <a:cs typeface="Arial" panose="020B0604020202020204" pitchFamily="34" charset="0"/>
              </a:rPr>
              <a:t> </a:t>
            </a:r>
          </a:p>
          <a:p>
            <a:pPr marL="0" indent="0">
              <a:buFont typeface="Arial" panose="020B0604020202020204" pitchFamily="34" charset="0"/>
              <a:buNone/>
            </a:pPr>
            <a:r>
              <a:rPr lang="en-US" sz="4800" b="1" u="sng" dirty="0">
                <a:solidFill>
                  <a:schemeClr val="bg1"/>
                </a:solidFill>
                <a:cs typeface="Arial" panose="020B0604020202020204" pitchFamily="34" charset="0"/>
              </a:rPr>
              <a:t>A</a:t>
            </a:r>
            <a:r>
              <a:rPr lang="en-US" sz="3600" b="1" dirty="0">
                <a:solidFill>
                  <a:schemeClr val="bg1"/>
                </a:solidFill>
                <a:cs typeface="Arial" panose="020B0604020202020204" pitchFamily="34" charset="0"/>
              </a:rPr>
              <a:t>CCOUNTABILITY</a:t>
            </a:r>
            <a:r>
              <a:rPr lang="en-US" sz="4800" b="1" dirty="0">
                <a:solidFill>
                  <a:schemeClr val="bg1"/>
                </a:solidFill>
                <a:cs typeface="Arial" panose="020B0604020202020204" pitchFamily="34" charset="0"/>
              </a:rPr>
              <a:t> </a:t>
            </a:r>
          </a:p>
          <a:p>
            <a:pPr marL="0" indent="0">
              <a:buFont typeface="Arial" panose="020B0604020202020204" pitchFamily="34" charset="0"/>
              <a:buNone/>
            </a:pPr>
            <a:r>
              <a:rPr lang="en-US" sz="4800" b="1" u="sng" dirty="0">
                <a:solidFill>
                  <a:schemeClr val="bg1"/>
                </a:solidFill>
                <a:cs typeface="Arial" panose="020B0604020202020204" pitchFamily="34" charset="0"/>
              </a:rPr>
              <a:t>R</a:t>
            </a:r>
            <a:r>
              <a:rPr lang="en-US" sz="3600" b="1" u="sng" dirty="0">
                <a:solidFill>
                  <a:schemeClr val="bg1"/>
                </a:solidFill>
                <a:cs typeface="Arial" panose="020B0604020202020204" pitchFamily="34" charset="0"/>
              </a:rPr>
              <a:t>E</a:t>
            </a:r>
            <a:r>
              <a:rPr lang="en-US" sz="3600" b="1" dirty="0">
                <a:solidFill>
                  <a:schemeClr val="bg1"/>
                </a:solidFill>
                <a:cs typeface="Arial" panose="020B0604020202020204" pitchFamily="34" charset="0"/>
              </a:rPr>
              <a:t>PORTING</a:t>
            </a:r>
          </a:p>
          <a:p>
            <a:pPr marL="0" indent="0">
              <a:buFont typeface="Arial" panose="020B0604020202020204" pitchFamily="34" charset="0"/>
              <a:buNone/>
            </a:pPr>
            <a:r>
              <a:rPr lang="en-US" sz="4800" b="1" u="sng" dirty="0">
                <a:solidFill>
                  <a:schemeClr val="bg1"/>
                </a:solidFill>
                <a:cs typeface="Arial" panose="020B0604020202020204" pitchFamily="34" charset="0"/>
              </a:rPr>
              <a:t>S</a:t>
            </a:r>
            <a:r>
              <a:rPr lang="en-US" sz="3600" b="1" dirty="0">
                <a:solidFill>
                  <a:schemeClr val="bg1"/>
                </a:solidFill>
                <a:cs typeface="Arial" panose="020B0604020202020204" pitchFamily="34" charset="0"/>
              </a:rPr>
              <a:t>YSTEM</a:t>
            </a:r>
            <a:endParaRPr lang="en-US" sz="4800" b="1" dirty="0">
              <a:solidFill>
                <a:schemeClr val="bg1"/>
              </a:solidFill>
              <a:cs typeface="Arial" panose="020B0604020202020204" pitchFamily="34" charset="0"/>
            </a:endParaRPr>
          </a:p>
          <a:p>
            <a:pPr marL="0" indent="0">
              <a:buFont typeface="Arial" panose="020B0604020202020204" pitchFamily="34" charset="0"/>
              <a:buNone/>
            </a:pPr>
            <a:endParaRPr lang="en-US" dirty="0"/>
          </a:p>
        </p:txBody>
      </p:sp>
      <p:pic>
        <p:nvPicPr>
          <p:cNvPr id="37" name="Picture 36">
            <a:extLst>
              <a:ext uri="{FF2B5EF4-FFF2-40B4-BE49-F238E27FC236}">
                <a16:creationId xmlns:a16="http://schemas.microsoft.com/office/drawing/2014/main" id="{4731AD7D-0DEA-F902-6A2C-7F6E2DCDA87E}"/>
              </a:ext>
            </a:extLst>
          </p:cNvPr>
          <p:cNvPicPr>
            <a:picLocks noChangeAspect="1"/>
          </p:cNvPicPr>
          <p:nvPr/>
        </p:nvPicPr>
        <p:blipFill>
          <a:blip r:embed="rId3"/>
          <a:stretch>
            <a:fillRect/>
          </a:stretch>
        </p:blipFill>
        <p:spPr>
          <a:xfrm>
            <a:off x="7029533" y="137160"/>
            <a:ext cx="4652774" cy="3291840"/>
          </a:xfrm>
          <a:prstGeom prst="rect">
            <a:avLst/>
          </a:prstGeom>
        </p:spPr>
      </p:pic>
      <p:pic>
        <p:nvPicPr>
          <p:cNvPr id="42" name="Picture 41">
            <a:extLst>
              <a:ext uri="{FF2B5EF4-FFF2-40B4-BE49-F238E27FC236}">
                <a16:creationId xmlns:a16="http://schemas.microsoft.com/office/drawing/2014/main" id="{3436F54B-A8FC-4805-B1E1-8BFFD47AE02E}"/>
              </a:ext>
            </a:extLst>
          </p:cNvPr>
          <p:cNvPicPr>
            <a:picLocks noChangeAspect="1"/>
          </p:cNvPicPr>
          <p:nvPr/>
        </p:nvPicPr>
        <p:blipFill>
          <a:blip r:embed="rId4"/>
          <a:stretch>
            <a:fillRect/>
          </a:stretch>
        </p:blipFill>
        <p:spPr>
          <a:xfrm>
            <a:off x="7029533" y="3310275"/>
            <a:ext cx="4701159" cy="3322079"/>
          </a:xfrm>
          <a:prstGeom prst="rect">
            <a:avLst/>
          </a:prstGeom>
        </p:spPr>
      </p:pic>
      <p:sp>
        <p:nvSpPr>
          <p:cNvPr id="45" name="TextBox 44">
            <a:extLst>
              <a:ext uri="{FF2B5EF4-FFF2-40B4-BE49-F238E27FC236}">
                <a16:creationId xmlns:a16="http://schemas.microsoft.com/office/drawing/2014/main" id="{7495568B-E0CE-9031-3882-D14C85910BDE}"/>
              </a:ext>
            </a:extLst>
          </p:cNvPr>
          <p:cNvSpPr txBox="1"/>
          <p:nvPr/>
        </p:nvSpPr>
        <p:spPr>
          <a:xfrm>
            <a:off x="553377" y="1732144"/>
            <a:ext cx="6092190" cy="584775"/>
          </a:xfrm>
          <a:prstGeom prst="rect">
            <a:avLst/>
          </a:prstGeom>
          <a:noFill/>
        </p:spPr>
        <p:txBody>
          <a:bodyPr wrap="square">
            <a:spAutoFit/>
          </a:bodyPr>
          <a:lstStyle/>
          <a:p>
            <a:pPr marL="0" indent="0">
              <a:buFont typeface="Arial" panose="020B0604020202020204" pitchFamily="34" charset="0"/>
              <a:buNone/>
            </a:pPr>
            <a:r>
              <a:rPr lang="en-US" sz="3200" b="1" dirty="0">
                <a:solidFill>
                  <a:schemeClr val="bg1"/>
                </a:solidFill>
                <a:cs typeface="Arial" panose="020B0604020202020204" pitchFamily="34" charset="0"/>
              </a:rPr>
              <a:t>The Community Support Program’s</a:t>
            </a:r>
          </a:p>
        </p:txBody>
      </p:sp>
    </p:spTree>
    <p:extLst>
      <p:ext uri="{BB962C8B-B14F-4D97-AF65-F5344CB8AC3E}">
        <p14:creationId xmlns:p14="http://schemas.microsoft.com/office/powerpoint/2010/main" val="223942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A30E9E-C8AA-F36C-1FAB-357EDBE2DFB9}"/>
              </a:ext>
            </a:extLst>
          </p:cNvPr>
          <p:cNvSpPr/>
          <p:nvPr/>
        </p:nvSpPr>
        <p:spPr>
          <a:xfrm>
            <a:off x="0" y="5941207"/>
            <a:ext cx="12192000" cy="883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1158DAD-D90C-586C-9CA8-B05FF26865C7}"/>
              </a:ext>
            </a:extLst>
          </p:cNvPr>
          <p:cNvPicPr>
            <a:picLocks noChangeAspect="1"/>
          </p:cNvPicPr>
          <p:nvPr/>
        </p:nvPicPr>
        <p:blipFill>
          <a:blip r:embed="rId3"/>
          <a:stretch>
            <a:fillRect/>
          </a:stretch>
        </p:blipFill>
        <p:spPr>
          <a:xfrm>
            <a:off x="2997715" y="3661618"/>
            <a:ext cx="9499584" cy="2903220"/>
          </a:xfrm>
          <a:prstGeom prst="rect">
            <a:avLst/>
          </a:prstGeom>
        </p:spPr>
      </p:pic>
      <p:pic>
        <p:nvPicPr>
          <p:cNvPr id="11" name="Picture 10">
            <a:extLst>
              <a:ext uri="{FF2B5EF4-FFF2-40B4-BE49-F238E27FC236}">
                <a16:creationId xmlns:a16="http://schemas.microsoft.com/office/drawing/2014/main" id="{F26B0362-252C-E30C-609B-9CC47B9E5652}"/>
              </a:ext>
            </a:extLst>
          </p:cNvPr>
          <p:cNvPicPr>
            <a:picLocks noChangeAspect="1"/>
          </p:cNvPicPr>
          <p:nvPr/>
        </p:nvPicPr>
        <p:blipFill>
          <a:blip r:embed="rId4"/>
          <a:stretch>
            <a:fillRect/>
          </a:stretch>
        </p:blipFill>
        <p:spPr>
          <a:xfrm>
            <a:off x="2883413" y="464408"/>
            <a:ext cx="9499585" cy="2942529"/>
          </a:xfrm>
          <a:prstGeom prst="rect">
            <a:avLst/>
          </a:prstGeom>
        </p:spPr>
      </p:pic>
      <p:sp>
        <p:nvSpPr>
          <p:cNvPr id="14" name="Flowchart: Document 13">
            <a:extLst>
              <a:ext uri="{FF2B5EF4-FFF2-40B4-BE49-F238E27FC236}">
                <a16:creationId xmlns:a16="http://schemas.microsoft.com/office/drawing/2014/main" id="{934BA786-CB7A-BF3B-1B78-8911BDC89660}"/>
              </a:ext>
            </a:extLst>
          </p:cNvPr>
          <p:cNvSpPr/>
          <p:nvPr/>
        </p:nvSpPr>
        <p:spPr>
          <a:xfrm rot="5400000" flipV="1">
            <a:off x="-1893303" y="1558553"/>
            <a:ext cx="6858000" cy="3740894"/>
          </a:xfrm>
          <a:prstGeom prst="flowChartDocument">
            <a:avLst/>
          </a:prstGeom>
          <a:solidFill>
            <a:srgbClr val="01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9CF57C-3B40-46ED-FC39-799350CD2521}"/>
              </a:ext>
            </a:extLst>
          </p:cNvPr>
          <p:cNvSpPr txBox="1"/>
          <p:nvPr/>
        </p:nvSpPr>
        <p:spPr>
          <a:xfrm>
            <a:off x="179872" y="2912870"/>
            <a:ext cx="2497800" cy="954107"/>
          </a:xfrm>
          <a:prstGeom prst="rect">
            <a:avLst/>
          </a:prstGeom>
          <a:noFill/>
        </p:spPr>
        <p:txBody>
          <a:bodyPr wrap="none" rtlCol="0">
            <a:spAutoFit/>
          </a:bodyPr>
          <a:lstStyle/>
          <a:p>
            <a:r>
              <a:rPr lang="en-US" sz="2800" b="1" dirty="0">
                <a:solidFill>
                  <a:schemeClr val="bg1"/>
                </a:solidFill>
                <a:latin typeface="Gill Sans MT" panose="020B0502020104020203" pitchFamily="34" charset="0"/>
              </a:rPr>
              <a:t>CSP CARES</a:t>
            </a:r>
          </a:p>
          <a:p>
            <a:r>
              <a:rPr lang="en-US" sz="2800" b="1" dirty="0">
                <a:solidFill>
                  <a:schemeClr val="bg1"/>
                </a:solidFill>
                <a:latin typeface="Gill Sans MT" panose="020B0502020104020203" pitchFamily="34" charset="0"/>
              </a:rPr>
              <a:t>DISCLAIMER</a:t>
            </a:r>
          </a:p>
        </p:txBody>
      </p:sp>
      <p:pic>
        <p:nvPicPr>
          <p:cNvPr id="16" name="Picture 15" descr="Logo, company name&#10;&#10;Description automatically generated">
            <a:extLst>
              <a:ext uri="{FF2B5EF4-FFF2-40B4-BE49-F238E27FC236}">
                <a16:creationId xmlns:a16="http://schemas.microsoft.com/office/drawing/2014/main" id="{A9C86780-44CB-75C6-E552-D910F47BF646}"/>
              </a:ext>
            </a:extLst>
          </p:cNvPr>
          <p:cNvPicPr>
            <a:picLocks noChangeAspect="1"/>
          </p:cNvPicPr>
          <p:nvPr/>
        </p:nvPicPr>
        <p:blipFill>
          <a:blip r:embed="rId5"/>
          <a:stretch>
            <a:fillRect/>
          </a:stretch>
        </p:blipFill>
        <p:spPr>
          <a:xfrm>
            <a:off x="-239718" y="335955"/>
            <a:ext cx="3336980" cy="1276395"/>
          </a:xfrm>
          <a:prstGeom prst="rect">
            <a:avLst/>
          </a:prstGeom>
        </p:spPr>
      </p:pic>
    </p:spTree>
    <p:extLst>
      <p:ext uri="{BB962C8B-B14F-4D97-AF65-F5344CB8AC3E}">
        <p14:creationId xmlns:p14="http://schemas.microsoft.com/office/powerpoint/2010/main" val="84462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208FF-500C-4E2C-B6CD-7D57FC521181}"/>
              </a:ext>
            </a:extLst>
          </p:cNvPr>
          <p:cNvSpPr txBox="1"/>
          <p:nvPr/>
        </p:nvSpPr>
        <p:spPr>
          <a:xfrm>
            <a:off x="945540" y="1042216"/>
            <a:ext cx="10748867" cy="584775"/>
          </a:xfrm>
          <a:prstGeom prst="rect">
            <a:avLst/>
          </a:prstGeom>
          <a:noFill/>
        </p:spPr>
        <p:txBody>
          <a:bodyPr wrap="square">
            <a:spAutoFit/>
          </a:bodyPr>
          <a:lstStyle/>
          <a:p>
            <a:pPr marL="0" marR="0" lvl="0" indent="0" algn="r" defTabSz="914400" rtl="0" eaLnBrk="1" fontAlgn="ctr" latinLnBrk="0" hangingPunct="1">
              <a:lnSpc>
                <a:spcPct val="100000"/>
              </a:lnSpc>
              <a:spcBef>
                <a:spcPts val="0"/>
              </a:spcBef>
              <a:spcAft>
                <a:spcPts val="800"/>
              </a:spcAft>
              <a:buClr>
                <a:srgbClr val="002060"/>
              </a:buClr>
              <a:buSzTx/>
              <a:buFontTx/>
              <a:buNone/>
              <a:tabLst/>
              <a:defRPr/>
            </a:pPr>
            <a:r>
              <a:rPr lang="ar-LB" sz="3200" b="1" dirty="0">
                <a:solidFill>
                  <a:srgbClr val="C00000"/>
                </a:solidFill>
                <a:latin typeface="Gill Sans MT" panose="020B0502020104020203" pitchFamily="34" charset="0"/>
              </a:rPr>
              <a:t>ما هي آلية تقديم الشكاوى</a:t>
            </a:r>
            <a:endParaRPr lang="en-US" sz="3200" b="1" dirty="0">
              <a:solidFill>
                <a:srgbClr val="C00000"/>
              </a:solidFill>
              <a:latin typeface="Gill Sans MT" panose="020B0502020104020203" pitchFamily="34" charset="0"/>
            </a:endParaRPr>
          </a:p>
        </p:txBody>
      </p:sp>
      <p:sp>
        <p:nvSpPr>
          <p:cNvPr id="5" name="TextBox 4">
            <a:extLst>
              <a:ext uri="{FF2B5EF4-FFF2-40B4-BE49-F238E27FC236}">
                <a16:creationId xmlns:a16="http://schemas.microsoft.com/office/drawing/2014/main" id="{14588811-4AB4-4E7A-800E-4B9663DF2797}"/>
              </a:ext>
            </a:extLst>
          </p:cNvPr>
          <p:cNvSpPr txBox="1"/>
          <p:nvPr/>
        </p:nvSpPr>
        <p:spPr>
          <a:xfrm>
            <a:off x="1289158" y="4774440"/>
            <a:ext cx="8827774" cy="1877437"/>
          </a:xfrm>
          <a:prstGeom prst="rect">
            <a:avLst/>
          </a:prstGeom>
          <a:noFill/>
        </p:spPr>
        <p:txBody>
          <a:bodyPr wrap="square">
            <a:spAutoFit/>
          </a:bodyPr>
          <a:lstStyle/>
          <a:p>
            <a:pPr algn="r" rtl="1"/>
            <a:r>
              <a:rPr lang="ar-LB" sz="3000" dirty="0">
                <a:solidFill>
                  <a:prstClr val="white">
                    <a:lumMod val="50000"/>
                  </a:prstClr>
                </a:solidFill>
                <a:latin typeface="Calibri" panose="020F0502020204030204"/>
                <a:cs typeface="Calibri"/>
              </a:rPr>
              <a:t>آلية للتّواصل و الرّد </a:t>
            </a:r>
            <a:r>
              <a:rPr lang="ar-LB" sz="3000" dirty="0">
                <a:solidFill>
                  <a:prstClr val="white">
                    <a:lumMod val="50000"/>
                  </a:prstClr>
                </a:solidFill>
                <a:cs typeface="Calibri"/>
              </a:rPr>
              <a:t>حصراً </a:t>
            </a:r>
            <a:r>
              <a:rPr lang="ar-LB" sz="3000" dirty="0">
                <a:solidFill>
                  <a:prstClr val="white">
                    <a:lumMod val="50000"/>
                  </a:prstClr>
                </a:solidFill>
                <a:latin typeface="Calibri" panose="020F0502020204030204"/>
                <a:cs typeface="Calibri"/>
              </a:rPr>
              <a:t>على الشكاوى المتعلّقة بالأنشطة والمشاريع التي يتم تنفيذها من قبل ال</a:t>
            </a:r>
            <a:r>
              <a:rPr lang="ar-SA" sz="3000" dirty="0">
                <a:solidFill>
                  <a:prstClr val="white">
                    <a:lumMod val="50000"/>
                  </a:prstClr>
                </a:solidFill>
                <a:latin typeface="Calibri" panose="020F0502020204030204"/>
                <a:cs typeface="Calibri"/>
              </a:rPr>
              <a:t>برنامج </a:t>
            </a:r>
            <a:r>
              <a:rPr lang="ar-LB" sz="3000" dirty="0">
                <a:solidFill>
                  <a:prstClr val="white">
                    <a:lumMod val="50000"/>
                  </a:prstClr>
                </a:solidFill>
                <a:latin typeface="Calibri" panose="020F0502020204030204"/>
                <a:cs typeface="Calibri"/>
              </a:rPr>
              <a:t>أو من أحد شركائه، ولا يجدي استخدامه لطلب معلومات أو تقديم شكوى تتعلّق بأية مواضيع أخرى</a:t>
            </a:r>
            <a:endParaRPr lang="en-US" sz="3000" dirty="0">
              <a:solidFill>
                <a:prstClr val="white">
                  <a:lumMod val="50000"/>
                </a:prstClr>
              </a:solidFill>
              <a:latin typeface="Calibri" panose="020F0502020204030204"/>
              <a:cs typeface="Calibri"/>
            </a:endParaRPr>
          </a:p>
          <a:p>
            <a:pPr marL="0" marR="0" lvl="0" indent="0" algn="r" defTabSz="914400" rtl="0" eaLnBrk="1" fontAlgn="auto" latinLnBrk="0" hangingPunct="1">
              <a:lnSpc>
                <a:spcPct val="100000"/>
              </a:lnSpc>
              <a:spcBef>
                <a:spcPts val="0"/>
              </a:spcBef>
              <a:spcAft>
                <a:spcPts val="0"/>
              </a:spcAft>
              <a:buClr>
                <a:srgbClr val="002060"/>
              </a:buClr>
              <a:buSzTx/>
              <a:buFontTx/>
              <a:buNone/>
              <a:tabLst/>
              <a:defRPr/>
            </a:pPr>
            <a:endParaRPr lang="en-US" sz="2600" dirty="0">
              <a:solidFill>
                <a:srgbClr val="E7E6E6">
                  <a:lumMod val="25000"/>
                </a:srgbClr>
              </a:solidFill>
              <a:latin typeface="Calibri" panose="020F0502020204030204"/>
            </a:endParaRPr>
          </a:p>
        </p:txBody>
      </p:sp>
      <p:pic>
        <p:nvPicPr>
          <p:cNvPr id="7" name="Picture 6" descr="Logo&#10;&#10;Description automatically generated">
            <a:extLst>
              <a:ext uri="{FF2B5EF4-FFF2-40B4-BE49-F238E27FC236}">
                <a16:creationId xmlns:a16="http://schemas.microsoft.com/office/drawing/2014/main" id="{80DF054D-AC3B-3E9F-9A7A-EB667D616640}"/>
              </a:ext>
            </a:extLst>
          </p:cNvPr>
          <p:cNvPicPr>
            <a:picLocks noChangeAspect="1"/>
          </p:cNvPicPr>
          <p:nvPr/>
        </p:nvPicPr>
        <p:blipFill>
          <a:blip r:embed="rId3"/>
          <a:stretch>
            <a:fillRect/>
          </a:stretch>
        </p:blipFill>
        <p:spPr>
          <a:xfrm>
            <a:off x="-22860" y="12660"/>
            <a:ext cx="3360420" cy="1307203"/>
          </a:xfrm>
          <a:prstGeom prst="rect">
            <a:avLst/>
          </a:prstGeom>
        </p:spPr>
      </p:pic>
      <p:pic>
        <p:nvPicPr>
          <p:cNvPr id="1028" name="Picture 4" descr="Locked File Folder Confidential Icon Vector Stock Vector (Royalty Free)  271331348 | Shutterstock">
            <a:extLst>
              <a:ext uri="{FF2B5EF4-FFF2-40B4-BE49-F238E27FC236}">
                <a16:creationId xmlns:a16="http://schemas.microsoft.com/office/drawing/2014/main" id="{C6E33450-9CF1-56FE-39E1-65B4CADD7D3F}"/>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6502" b="20069"/>
          <a:stretch/>
        </p:blipFill>
        <p:spPr bwMode="auto">
          <a:xfrm>
            <a:off x="10378724" y="2269957"/>
            <a:ext cx="1125241" cy="7686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DA53786-D106-8CDC-6326-EC345FD01FC6}"/>
              </a:ext>
            </a:extLst>
          </p:cNvPr>
          <p:cNvSpPr txBox="1"/>
          <p:nvPr/>
        </p:nvSpPr>
        <p:spPr>
          <a:xfrm>
            <a:off x="945540" y="2152880"/>
            <a:ext cx="9171391" cy="1015663"/>
          </a:xfrm>
          <a:prstGeom prst="rect">
            <a:avLst/>
          </a:prstGeom>
          <a:noFill/>
        </p:spPr>
        <p:txBody>
          <a:bodyPr wrap="square">
            <a:spAutoFit/>
          </a:bodyPr>
          <a:lstStyle/>
          <a:p>
            <a:pPr algn="r"/>
            <a:r>
              <a:rPr lang="ar-LB" sz="3000" dirty="0">
                <a:solidFill>
                  <a:prstClr val="white">
                    <a:lumMod val="50000"/>
                  </a:prstClr>
                </a:solidFill>
                <a:latin typeface="Calibri" panose="020F0502020204030204"/>
                <a:cs typeface="Calibri"/>
              </a:rPr>
              <a:t>آلية لتقديم الشكاوى المتعلّقة بالأنشطة المنفّذة من قبل برنامج دعم المجتمع المحلي وشركاه</a:t>
            </a:r>
          </a:p>
        </p:txBody>
      </p:sp>
      <p:sp>
        <p:nvSpPr>
          <p:cNvPr id="12" name="TextBox 11">
            <a:extLst>
              <a:ext uri="{FF2B5EF4-FFF2-40B4-BE49-F238E27FC236}">
                <a16:creationId xmlns:a16="http://schemas.microsoft.com/office/drawing/2014/main" id="{D649DB12-08CC-5F63-F0C0-BBF596B482FB}"/>
              </a:ext>
            </a:extLst>
          </p:cNvPr>
          <p:cNvSpPr txBox="1"/>
          <p:nvPr/>
        </p:nvSpPr>
        <p:spPr>
          <a:xfrm>
            <a:off x="-171102" y="3763803"/>
            <a:ext cx="10307593" cy="553998"/>
          </a:xfrm>
          <a:prstGeom prst="rect">
            <a:avLst/>
          </a:prstGeom>
          <a:noFill/>
        </p:spPr>
        <p:txBody>
          <a:bodyPr wrap="square">
            <a:spAutoFit/>
          </a:bodyPr>
          <a:lstStyle/>
          <a:p>
            <a:pPr algn="r" rtl="1"/>
            <a:r>
              <a:rPr lang="ar-LB" sz="3000" dirty="0">
                <a:solidFill>
                  <a:prstClr val="white">
                    <a:lumMod val="50000"/>
                  </a:prstClr>
                </a:solidFill>
                <a:latin typeface="Calibri" panose="020F0502020204030204"/>
                <a:cs typeface="Calibri"/>
              </a:rPr>
              <a:t>آلية </a:t>
            </a:r>
            <a:r>
              <a:rPr lang="ar-LB" sz="3000" dirty="0">
                <a:solidFill>
                  <a:prstClr val="white">
                    <a:lumMod val="50000"/>
                  </a:prstClr>
                </a:solidFill>
                <a:cs typeface="Calibri"/>
              </a:rPr>
              <a:t>آمنة، سرية، وشفافة</a:t>
            </a:r>
            <a:endParaRPr lang="en-US" sz="3000" dirty="0">
              <a:solidFill>
                <a:prstClr val="white">
                  <a:lumMod val="50000"/>
                </a:prstClr>
              </a:solidFill>
              <a:latin typeface="Calibri" panose="020F0502020204030204"/>
              <a:cs typeface="Calibri"/>
            </a:endParaRPr>
          </a:p>
        </p:txBody>
      </p:sp>
      <p:pic>
        <p:nvPicPr>
          <p:cNvPr id="1030" name="Picture 6" descr="Protection - Free security icons">
            <a:extLst>
              <a:ext uri="{FF2B5EF4-FFF2-40B4-BE49-F238E27FC236}">
                <a16:creationId xmlns:a16="http://schemas.microsoft.com/office/drawing/2014/main" id="{7B5C68B9-9AE2-B90C-AD1C-17946D9EAD4E}"/>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87572" y="3739740"/>
            <a:ext cx="792194" cy="7921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plaint Icon - Download complaint Icon 2048408 | Noun Project">
            <a:extLst>
              <a:ext uri="{FF2B5EF4-FFF2-40B4-BE49-F238E27FC236}">
                <a16:creationId xmlns:a16="http://schemas.microsoft.com/office/drawing/2014/main" id="{307209F3-2C21-26B9-2191-2B763AF22E86}"/>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60672" y="5096224"/>
            <a:ext cx="1167005" cy="116700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9CFE3ED5-41F9-CA7F-0403-0217A2B01D95}"/>
              </a:ext>
            </a:extLst>
          </p:cNvPr>
          <p:cNvCxnSpPr>
            <a:cxnSpLocks/>
          </p:cNvCxnSpPr>
          <p:nvPr/>
        </p:nvCxnSpPr>
        <p:spPr>
          <a:xfrm>
            <a:off x="10341113" y="2161469"/>
            <a:ext cx="0" cy="3889213"/>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a:extLst>
              <a:ext uri="{FF2B5EF4-FFF2-40B4-BE49-F238E27FC236}">
                <a16:creationId xmlns:a16="http://schemas.microsoft.com/office/drawing/2014/main" id="{25123B81-9DFC-07B7-B143-CEF0E8672C99}"/>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089635" y="822336"/>
            <a:ext cx="852697" cy="85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47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E64383D-67C0-457C-B4C1-2FF8B1949875}"/>
              </a:ext>
            </a:extLst>
          </p:cNvPr>
          <p:cNvSpPr/>
          <p:nvPr/>
        </p:nvSpPr>
        <p:spPr>
          <a:xfrm>
            <a:off x="0" y="5974635"/>
            <a:ext cx="12192000" cy="883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892F629-5BA2-A671-2350-FCEDAD3B61A3}"/>
              </a:ext>
            </a:extLst>
          </p:cNvPr>
          <p:cNvSpPr/>
          <p:nvPr/>
        </p:nvSpPr>
        <p:spPr>
          <a:xfrm>
            <a:off x="7498405" y="-18830"/>
            <a:ext cx="4693595" cy="6876830"/>
          </a:xfrm>
          <a:prstGeom prst="rect">
            <a:avLst/>
          </a:prstGeom>
          <a:solidFill>
            <a:srgbClr val="022E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FBA9472-F0EB-4876-A17A-6666871539E8}"/>
              </a:ext>
            </a:extLst>
          </p:cNvPr>
          <p:cNvSpPr txBox="1"/>
          <p:nvPr/>
        </p:nvSpPr>
        <p:spPr>
          <a:xfrm>
            <a:off x="-2718308" y="1596548"/>
            <a:ext cx="9861107" cy="584775"/>
          </a:xfrm>
          <a:prstGeom prst="rect">
            <a:avLst/>
          </a:prstGeom>
          <a:noFill/>
        </p:spPr>
        <p:txBody>
          <a:bodyPr wrap="square">
            <a:spAutoFit/>
          </a:bodyPr>
          <a:lstStyle/>
          <a:p>
            <a:pPr algn="r" fontAlgn="ctr">
              <a:spcAft>
                <a:spcPts val="800"/>
              </a:spcAft>
              <a:buClr>
                <a:srgbClr val="002060"/>
              </a:buClr>
              <a:defRPr/>
            </a:pPr>
            <a:r>
              <a:rPr lang="ar-LB" sz="3200" b="1" dirty="0">
                <a:solidFill>
                  <a:srgbClr val="C00000"/>
                </a:solidFill>
                <a:latin typeface="Gill Sans MT" panose="020B0502020104020203" pitchFamily="34" charset="0"/>
              </a:rPr>
              <a:t>من يمكنهم استخدام آليّة تقديم الشكاوى؟</a:t>
            </a:r>
          </a:p>
        </p:txBody>
      </p:sp>
      <p:sp>
        <p:nvSpPr>
          <p:cNvPr id="12" name="TextBox 11">
            <a:extLst>
              <a:ext uri="{FF2B5EF4-FFF2-40B4-BE49-F238E27FC236}">
                <a16:creationId xmlns:a16="http://schemas.microsoft.com/office/drawing/2014/main" id="{18212607-5936-4379-0D0C-63AE574E5AE3}"/>
              </a:ext>
            </a:extLst>
          </p:cNvPr>
          <p:cNvSpPr txBox="1"/>
          <p:nvPr/>
        </p:nvSpPr>
        <p:spPr>
          <a:xfrm>
            <a:off x="151251" y="2312643"/>
            <a:ext cx="7703095" cy="1723549"/>
          </a:xfrm>
          <a:prstGeom prst="rect">
            <a:avLst/>
          </a:prstGeom>
          <a:noFill/>
        </p:spPr>
        <p:txBody>
          <a:bodyPr wrap="square">
            <a:spAutoFit/>
          </a:bodyPr>
          <a:lstStyle/>
          <a:p>
            <a:pPr lvl="1" algn="r" rtl="1">
              <a:buClr>
                <a:srgbClr val="C00000"/>
              </a:buClr>
              <a:defRPr/>
            </a:pPr>
            <a:r>
              <a:rPr lang="ar-LB" sz="2800" b="1" dirty="0">
                <a:solidFill>
                  <a:prstClr val="white">
                    <a:lumMod val="50000"/>
                  </a:prstClr>
                </a:solidFill>
                <a:latin typeface="Calibri" panose="020F0502020204030204"/>
                <a:cs typeface="Calibri"/>
              </a:rPr>
              <a:t>المستفيدون وأعضاء المجتمع المحلي:</a:t>
            </a:r>
          </a:p>
          <a:p>
            <a:pPr lvl="1" algn="r" rtl="1">
              <a:buClr>
                <a:srgbClr val="C00000"/>
              </a:buClr>
              <a:defRPr/>
            </a:pPr>
            <a:r>
              <a:rPr lang="ar-LB" sz="2600" dirty="0">
                <a:solidFill>
                  <a:prstClr val="white">
                    <a:lumMod val="50000"/>
                  </a:prstClr>
                </a:solidFill>
                <a:latin typeface="Calibri" panose="020F0502020204030204"/>
                <a:cs typeface="Calibri"/>
              </a:rPr>
              <a:t>أعضاء ورؤساء البلديات، الجمعيات المحلية، </a:t>
            </a:r>
          </a:p>
          <a:p>
            <a:pPr lvl="1" algn="r" rtl="1">
              <a:buClr>
                <a:srgbClr val="C00000"/>
              </a:buClr>
              <a:defRPr/>
            </a:pPr>
            <a:r>
              <a:rPr lang="ar-LB" sz="2600" dirty="0">
                <a:solidFill>
                  <a:prstClr val="white">
                    <a:lumMod val="50000"/>
                  </a:prstClr>
                </a:solidFill>
                <a:latin typeface="Calibri" panose="020F0502020204030204"/>
                <a:cs typeface="Calibri"/>
              </a:rPr>
              <a:t>التعاونيات، متدربين، تلامذة، المعاهد المهنية والتقنية، </a:t>
            </a:r>
            <a:endParaRPr lang="en-US" sz="2600" dirty="0">
              <a:solidFill>
                <a:prstClr val="white">
                  <a:lumMod val="50000"/>
                </a:prstClr>
              </a:solidFill>
              <a:latin typeface="Calibri" panose="020F0502020204030204"/>
              <a:cs typeface="Calibri"/>
            </a:endParaRPr>
          </a:p>
          <a:p>
            <a:pPr lvl="1" algn="r" rtl="1">
              <a:buClr>
                <a:srgbClr val="C00000"/>
              </a:buClr>
              <a:defRPr/>
            </a:pPr>
            <a:r>
              <a:rPr lang="ar-LB" sz="2600" dirty="0">
                <a:solidFill>
                  <a:prstClr val="white">
                    <a:lumMod val="50000"/>
                  </a:prstClr>
                </a:solidFill>
                <a:latin typeface="Calibri" panose="020F0502020204030204"/>
                <a:cs typeface="Calibri"/>
              </a:rPr>
              <a:t>مؤسسات المياه...</a:t>
            </a:r>
          </a:p>
        </p:txBody>
      </p:sp>
      <p:pic>
        <p:nvPicPr>
          <p:cNvPr id="14" name="Picture 26" descr="Philosophy Clipart Shook - Transparent Shake Hand Symbol , Transparent  Cartoon - Jing.fm">
            <a:extLst>
              <a:ext uri="{FF2B5EF4-FFF2-40B4-BE49-F238E27FC236}">
                <a16:creationId xmlns:a16="http://schemas.microsoft.com/office/drawing/2014/main" id="{000EFF94-3AE0-482C-288E-B4D97A81CE1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1986" y="4408823"/>
            <a:ext cx="998776" cy="599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con&#10;&#10;Description automatically generated">
            <a:extLst>
              <a:ext uri="{FF2B5EF4-FFF2-40B4-BE49-F238E27FC236}">
                <a16:creationId xmlns:a16="http://schemas.microsoft.com/office/drawing/2014/main" id="{871ADDCC-A366-73DD-3B36-73DB73F26014}"/>
              </a:ext>
            </a:extLst>
          </p:cNvPr>
          <p:cNvPicPr>
            <a:picLocks noChangeAspect="1"/>
          </p:cNvPicPr>
          <p:nvPr/>
        </p:nvPicPr>
        <p:blipFill rotWithShape="1">
          <a:blip r:embed="rId4">
            <a:duotone>
              <a:schemeClr val="accent1">
                <a:shade val="45000"/>
                <a:satMod val="135000"/>
              </a:schemeClr>
              <a:prstClr val="white"/>
            </a:duotone>
          </a:blip>
          <a:srcRect r="18815" b="309"/>
          <a:stretch/>
        </p:blipFill>
        <p:spPr>
          <a:xfrm>
            <a:off x="163172" y="2683932"/>
            <a:ext cx="1027779" cy="1010054"/>
          </a:xfrm>
          <a:prstGeom prst="rect">
            <a:avLst/>
          </a:prstGeom>
        </p:spPr>
      </p:pic>
      <p:pic>
        <p:nvPicPr>
          <p:cNvPr id="2050" name="Picture 2" descr="Work icon stock photos, royalty-free images, vectors, video | Work icon,  Work briefcase, Flat icon">
            <a:extLst>
              <a:ext uri="{FF2B5EF4-FFF2-40B4-BE49-F238E27FC236}">
                <a16:creationId xmlns:a16="http://schemas.microsoft.com/office/drawing/2014/main" id="{F97B340B-4873-A3FB-21E5-13F4B1F83B11}"/>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8658" y="5630475"/>
            <a:ext cx="998776" cy="9987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28CB04D-595B-0461-65B8-07EA147AED5F}"/>
              </a:ext>
            </a:extLst>
          </p:cNvPr>
          <p:cNvSpPr txBox="1"/>
          <p:nvPr/>
        </p:nvSpPr>
        <p:spPr>
          <a:xfrm>
            <a:off x="1022748" y="5906584"/>
            <a:ext cx="6775862" cy="523220"/>
          </a:xfrm>
          <a:prstGeom prst="rect">
            <a:avLst/>
          </a:prstGeom>
          <a:noFill/>
        </p:spPr>
        <p:txBody>
          <a:bodyPr wrap="square">
            <a:spAutoFit/>
          </a:bodyPr>
          <a:lstStyle/>
          <a:p>
            <a:pPr marL="457200" lvl="3" algn="r" rtl="1">
              <a:buClr>
                <a:srgbClr val="C00000"/>
              </a:buClr>
              <a:defRPr/>
            </a:pPr>
            <a:r>
              <a:rPr lang="ar-LB" sz="2800" b="1">
                <a:solidFill>
                  <a:prstClr val="white">
                    <a:lumMod val="50000"/>
                  </a:prstClr>
                </a:solidFill>
                <a:latin typeface="Calibri" panose="020F0502020204030204"/>
                <a:cs typeface="Calibri"/>
              </a:rPr>
              <a:t>فريق عمل برنامج </a:t>
            </a:r>
            <a:r>
              <a:rPr lang="ar-LB" sz="2800" b="1" dirty="0">
                <a:solidFill>
                  <a:prstClr val="white">
                    <a:lumMod val="50000"/>
                  </a:prstClr>
                </a:solidFill>
                <a:latin typeface="Calibri" panose="020F0502020204030204"/>
                <a:cs typeface="Calibri"/>
              </a:rPr>
              <a:t>دعم المجتمع المحلي </a:t>
            </a:r>
            <a:endParaRPr lang="en-US" sz="2800" b="1" dirty="0">
              <a:solidFill>
                <a:prstClr val="white">
                  <a:lumMod val="50000"/>
                </a:prstClr>
              </a:solidFill>
              <a:latin typeface="Calibri" panose="020F0502020204030204"/>
              <a:cs typeface="Calibri"/>
            </a:endParaRPr>
          </a:p>
        </p:txBody>
      </p:sp>
      <p:sp>
        <p:nvSpPr>
          <p:cNvPr id="19" name="TextBox 18">
            <a:extLst>
              <a:ext uri="{FF2B5EF4-FFF2-40B4-BE49-F238E27FC236}">
                <a16:creationId xmlns:a16="http://schemas.microsoft.com/office/drawing/2014/main" id="{B3FFE370-D0C5-AD04-04ED-89E7F8E60CCC}"/>
              </a:ext>
            </a:extLst>
          </p:cNvPr>
          <p:cNvSpPr txBox="1"/>
          <p:nvPr/>
        </p:nvSpPr>
        <p:spPr>
          <a:xfrm>
            <a:off x="1387824" y="4188703"/>
            <a:ext cx="6277198" cy="1323439"/>
          </a:xfrm>
          <a:prstGeom prst="rect">
            <a:avLst/>
          </a:prstGeom>
          <a:noFill/>
        </p:spPr>
        <p:txBody>
          <a:bodyPr wrap="square">
            <a:spAutoFit/>
          </a:bodyPr>
          <a:lstStyle/>
          <a:p>
            <a:pPr marL="457200" lvl="3" algn="r" rtl="1">
              <a:buClr>
                <a:srgbClr val="C00000"/>
              </a:buClr>
              <a:defRPr/>
            </a:pPr>
            <a:r>
              <a:rPr lang="ar-LB" sz="2800" b="1" dirty="0">
                <a:solidFill>
                  <a:prstClr val="white">
                    <a:lumMod val="50000"/>
                  </a:prstClr>
                </a:solidFill>
                <a:latin typeface="Calibri" panose="020F0502020204030204"/>
                <a:cs typeface="Calibri"/>
              </a:rPr>
              <a:t>الشركاء:</a:t>
            </a:r>
          </a:p>
          <a:p>
            <a:pPr marL="457200" lvl="3" algn="r" rtl="1">
              <a:buClr>
                <a:srgbClr val="C00000"/>
              </a:buClr>
              <a:defRPr/>
            </a:pPr>
            <a:r>
              <a:rPr lang="ar-LB" sz="2600" dirty="0">
                <a:solidFill>
                  <a:prstClr val="white">
                    <a:lumMod val="50000"/>
                  </a:prstClr>
                </a:solidFill>
                <a:latin typeface="Calibri" panose="020F0502020204030204"/>
                <a:cs typeface="Calibri"/>
              </a:rPr>
              <a:t>مقدمو الخدمات، المستشارون، الجمعيات غير الحكومية، الشركات الخاصة...</a:t>
            </a:r>
            <a:endParaRPr kumimoji="0" lang="en-US" sz="2600" b="0" i="0" u="none" strike="noStrike" kern="1200" cap="none" spc="0" normalizeH="0" baseline="0" noProof="0" dirty="0">
              <a:ln>
                <a:noFill/>
              </a:ln>
              <a:solidFill>
                <a:prstClr val="white">
                  <a:lumMod val="50000"/>
                </a:prstClr>
              </a:solidFill>
              <a:effectLst/>
              <a:uLnTx/>
              <a:uFillTx/>
              <a:latin typeface="Calibri" panose="020F0502020204030204"/>
              <a:ea typeface="+mn-ea"/>
              <a:cs typeface="Calibri"/>
            </a:endParaRPr>
          </a:p>
        </p:txBody>
      </p:sp>
      <p:pic>
        <p:nvPicPr>
          <p:cNvPr id="2052" name="Picture 4" descr="Outlined Phone Icon png hd Transparent Background Image - LifePng">
            <a:extLst>
              <a:ext uri="{FF2B5EF4-FFF2-40B4-BE49-F238E27FC236}">
                <a16:creationId xmlns:a16="http://schemas.microsoft.com/office/drawing/2014/main" id="{02007D72-BBC7-F868-54D6-CC43E08E81F0}"/>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rot="2722286">
            <a:off x="8017603" y="2256041"/>
            <a:ext cx="898827" cy="9150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il, email icon - Free download on Iconfinder">
            <a:extLst>
              <a:ext uri="{FF2B5EF4-FFF2-40B4-BE49-F238E27FC236}">
                <a16:creationId xmlns:a16="http://schemas.microsoft.com/office/drawing/2014/main" id="{6DC93A78-9020-76AB-8A15-C8D2B4A83BBE}"/>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8059147" y="4112445"/>
            <a:ext cx="844810" cy="8448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erson Icon Free Vector #189422 - Free Icons Library">
            <a:extLst>
              <a:ext uri="{FF2B5EF4-FFF2-40B4-BE49-F238E27FC236}">
                <a16:creationId xmlns:a16="http://schemas.microsoft.com/office/drawing/2014/main" id="{1397CB0C-8C4D-92FD-D318-B12F2F50D9A3}"/>
              </a:ext>
            </a:extLst>
          </p:cNvPr>
          <p:cNvPicPr>
            <a:picLocks noChangeAspect="1" noChangeArrowheads="1"/>
          </p:cNvPicPr>
          <p:nvPr/>
        </p:nvPicPr>
        <p:blipFill rotWithShape="1">
          <a:blip r:embed="rId8">
            <a:lum bright="70000" contrast="-70000"/>
            <a:extLst>
              <a:ext uri="{28A0092B-C50C-407E-A947-70E740481C1C}">
                <a14:useLocalDpi xmlns:a14="http://schemas.microsoft.com/office/drawing/2010/main" val="0"/>
              </a:ext>
            </a:extLst>
          </a:blip>
          <a:srcRect l="36718" t="34870" r="33248" b="34765"/>
          <a:stretch/>
        </p:blipFill>
        <p:spPr bwMode="auto">
          <a:xfrm>
            <a:off x="8006527" y="5449974"/>
            <a:ext cx="1188331" cy="1129322"/>
          </a:xfrm>
          <a:prstGeom prst="rect">
            <a:avLst/>
          </a:prstGeom>
          <a:noFill/>
          <a:extLst>
            <a:ext uri="{909E8E84-426E-40DD-AFC4-6F175D3DCCD1}">
              <a14:hiddenFill xmlns:a14="http://schemas.microsoft.com/office/drawing/2010/main">
                <a:solidFill>
                  <a:srgbClr val="FFFFFF"/>
                </a:solidFill>
              </a14:hiddenFill>
            </a:ext>
          </a:extLst>
        </p:spPr>
      </p:pic>
      <p:sp>
        <p:nvSpPr>
          <p:cNvPr id="37" name="Arrow: Pentagon 36">
            <a:extLst>
              <a:ext uri="{FF2B5EF4-FFF2-40B4-BE49-F238E27FC236}">
                <a16:creationId xmlns:a16="http://schemas.microsoft.com/office/drawing/2014/main" id="{067E62DC-D495-F626-2B19-9E8841DC73E3}"/>
              </a:ext>
            </a:extLst>
          </p:cNvPr>
          <p:cNvSpPr/>
          <p:nvPr/>
        </p:nvSpPr>
        <p:spPr>
          <a:xfrm rot="5400000">
            <a:off x="8907310" y="-1458971"/>
            <a:ext cx="1894279" cy="4712089"/>
          </a:xfrm>
          <a:prstGeom prst="homePlat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TextBox 6">
            <a:extLst>
              <a:ext uri="{FF2B5EF4-FFF2-40B4-BE49-F238E27FC236}">
                <a16:creationId xmlns:a16="http://schemas.microsoft.com/office/drawing/2014/main" id="{06CCF1BE-E55B-4C8D-8015-14527927DDCA}"/>
              </a:ext>
            </a:extLst>
          </p:cNvPr>
          <p:cNvSpPr txBox="1"/>
          <p:nvPr/>
        </p:nvSpPr>
        <p:spPr>
          <a:xfrm>
            <a:off x="7329848" y="153552"/>
            <a:ext cx="5049201" cy="1538883"/>
          </a:xfrm>
          <a:prstGeom prst="rect">
            <a:avLst/>
          </a:prstGeom>
          <a:noFill/>
        </p:spPr>
        <p:txBody>
          <a:bodyPr wrap="square">
            <a:spAutoFit/>
          </a:bodyPr>
          <a:lstStyle/>
          <a:p>
            <a:pPr algn="ctr">
              <a:spcBef>
                <a:spcPts val="300"/>
              </a:spcBef>
              <a:spcAft>
                <a:spcPts val="300"/>
              </a:spcAft>
              <a:buClr>
                <a:srgbClr val="C00000"/>
              </a:buClr>
              <a:defRPr/>
            </a:pPr>
            <a:r>
              <a:rPr lang="ar-LB" sz="2800" b="1" dirty="0">
                <a:solidFill>
                  <a:schemeClr val="accent1">
                    <a:lumMod val="50000"/>
                  </a:schemeClr>
                </a:solidFill>
                <a:latin typeface="Gill Sans MT" panose="020B0502020104020203" pitchFamily="34" charset="0"/>
              </a:rPr>
              <a:t>كيف يتم</a:t>
            </a:r>
          </a:p>
          <a:p>
            <a:pPr algn="ctr">
              <a:spcBef>
                <a:spcPts val="300"/>
              </a:spcBef>
              <a:spcAft>
                <a:spcPts val="300"/>
              </a:spcAft>
              <a:buClr>
                <a:srgbClr val="C00000"/>
              </a:buClr>
              <a:defRPr/>
            </a:pPr>
            <a:r>
              <a:rPr lang="ar-LB" sz="2800" b="1" dirty="0">
                <a:solidFill>
                  <a:schemeClr val="accent1">
                    <a:lumMod val="50000"/>
                  </a:schemeClr>
                </a:solidFill>
                <a:latin typeface="Gill Sans MT" panose="020B0502020104020203" pitchFamily="34" charset="0"/>
              </a:rPr>
              <a:t>تقديم الشكوى؟</a:t>
            </a:r>
          </a:p>
          <a:p>
            <a:pPr marL="0" marR="0" lvl="0" indent="0" algn="ctr" defTabSz="914400" rtl="0" eaLnBrk="1" fontAlgn="auto" latinLnBrk="0" hangingPunct="1">
              <a:lnSpc>
                <a:spcPct val="100000"/>
              </a:lnSpc>
              <a:spcBef>
                <a:spcPts val="300"/>
              </a:spcBef>
              <a:spcAft>
                <a:spcPts val="300"/>
              </a:spcAft>
              <a:buClr>
                <a:srgbClr val="C00000"/>
              </a:buClr>
              <a:buSzTx/>
              <a:buFontTx/>
              <a:buNone/>
              <a:tabLst/>
              <a:defRPr/>
            </a:pPr>
            <a:r>
              <a:rPr lang="en-US" sz="2800" b="1" dirty="0">
                <a:solidFill>
                  <a:schemeClr val="accent1">
                    <a:lumMod val="50000"/>
                  </a:schemeClr>
                </a:solidFill>
                <a:latin typeface="Gill Sans MT" panose="020B0502020104020203" pitchFamily="34" charset="0"/>
              </a:rPr>
              <a:t> </a:t>
            </a:r>
          </a:p>
        </p:txBody>
      </p:sp>
      <p:sp>
        <p:nvSpPr>
          <p:cNvPr id="25" name="TextBox 24">
            <a:extLst>
              <a:ext uri="{FF2B5EF4-FFF2-40B4-BE49-F238E27FC236}">
                <a16:creationId xmlns:a16="http://schemas.microsoft.com/office/drawing/2014/main" id="{9AFE0D3A-5DBD-08F6-6EB9-F90FFD4F35AA}"/>
              </a:ext>
            </a:extLst>
          </p:cNvPr>
          <p:cNvSpPr txBox="1"/>
          <p:nvPr/>
        </p:nvSpPr>
        <p:spPr>
          <a:xfrm>
            <a:off x="9257917" y="2040404"/>
            <a:ext cx="2765714" cy="1240019"/>
          </a:xfrm>
          <a:prstGeom prst="rect">
            <a:avLst/>
          </a:prstGeom>
          <a:noFill/>
        </p:spPr>
        <p:txBody>
          <a:bodyPr wrap="square">
            <a:spAutoFit/>
          </a:bodyPr>
          <a:lstStyle/>
          <a:p>
            <a:pPr>
              <a:lnSpc>
                <a:spcPct val="105000"/>
              </a:lnSpc>
              <a:defRPr/>
            </a:pPr>
            <a:r>
              <a:rPr lang="ar-LB" sz="2400" dirty="0">
                <a:solidFill>
                  <a:schemeClr val="bg1"/>
                </a:solidFill>
                <a:latin typeface="Calibri" panose="020F0502020204030204"/>
                <a:cs typeface="Calibri"/>
              </a:rPr>
              <a:t>عبر الخط الساخن</a:t>
            </a:r>
          </a:p>
          <a:p>
            <a:pPr>
              <a:lnSpc>
                <a:spcPct val="105000"/>
              </a:lnSpc>
              <a:defRPr/>
            </a:pPr>
            <a:r>
              <a:rPr lang="ar-LB" sz="2400" dirty="0">
                <a:solidFill>
                  <a:schemeClr val="bg1"/>
                </a:solidFill>
                <a:latin typeface="Calibri" panose="020F0502020204030204"/>
                <a:cs typeface="Calibri"/>
              </a:rPr>
              <a:t> 81.747300</a:t>
            </a:r>
          </a:p>
          <a:p>
            <a:pPr>
              <a:lnSpc>
                <a:spcPct val="105000"/>
              </a:lnSpc>
              <a:defRPr/>
            </a:pPr>
            <a:r>
              <a:rPr lang="ar-LB" sz="2400" dirty="0">
                <a:solidFill>
                  <a:schemeClr val="bg1"/>
                </a:solidFill>
                <a:latin typeface="Calibri" panose="020F0502020204030204"/>
                <a:cs typeface="Calibri"/>
              </a:rPr>
              <a:t>هاتف/تطبيق واتساب</a:t>
            </a:r>
            <a:endParaRPr lang="en-US" sz="2400" dirty="0">
              <a:solidFill>
                <a:schemeClr val="bg1"/>
              </a:solidFill>
              <a:latin typeface="Calibri" panose="020F0502020204030204"/>
              <a:cs typeface="Calibri"/>
            </a:endParaRPr>
          </a:p>
        </p:txBody>
      </p:sp>
      <p:sp>
        <p:nvSpPr>
          <p:cNvPr id="29" name="TextBox 28">
            <a:extLst>
              <a:ext uri="{FF2B5EF4-FFF2-40B4-BE49-F238E27FC236}">
                <a16:creationId xmlns:a16="http://schemas.microsoft.com/office/drawing/2014/main" id="{084B7055-8BB2-83C0-5053-EFB3FD83105B}"/>
              </a:ext>
            </a:extLst>
          </p:cNvPr>
          <p:cNvSpPr txBox="1"/>
          <p:nvPr/>
        </p:nvSpPr>
        <p:spPr>
          <a:xfrm>
            <a:off x="9203359" y="3374485"/>
            <a:ext cx="3459297" cy="1006109"/>
          </a:xfrm>
          <a:prstGeom prst="rect">
            <a:avLst/>
          </a:prstGeom>
          <a:noFill/>
        </p:spPr>
        <p:txBody>
          <a:bodyPr wrap="square">
            <a:spAutoFit/>
          </a:bodyPr>
          <a:lstStyle/>
          <a:p>
            <a:pPr marR="0" lvl="0" defTabSz="914400" rtl="0" eaLnBrk="1" fontAlgn="auto" latinLnBrk="0" hangingPunct="1">
              <a:lnSpc>
                <a:spcPct val="105000"/>
              </a:lnSpc>
              <a:spcBef>
                <a:spcPts val="600"/>
              </a:spcBef>
              <a:spcAft>
                <a:spcPts val="600"/>
              </a:spcAft>
              <a:buClrTx/>
              <a:buSzTx/>
              <a:tabLst/>
              <a:defRPr/>
            </a:pPr>
            <a:endParaRPr lang="ar-LB" sz="2400" dirty="0">
              <a:solidFill>
                <a:schemeClr val="bg1"/>
              </a:solidFill>
              <a:latin typeface="Calibri" panose="020F0502020204030204"/>
              <a:cs typeface="Calibri"/>
            </a:endParaRPr>
          </a:p>
          <a:p>
            <a:pPr marR="0" lvl="0" defTabSz="914400" rtl="0" eaLnBrk="1" fontAlgn="auto" latinLnBrk="0" hangingPunct="1">
              <a:lnSpc>
                <a:spcPct val="105000"/>
              </a:lnSpc>
              <a:spcBef>
                <a:spcPts val="600"/>
              </a:spcBef>
              <a:spcAft>
                <a:spcPts val="600"/>
              </a:spcAft>
              <a:buClrTx/>
              <a:buSzTx/>
              <a:tabLst/>
              <a:defRPr/>
            </a:pPr>
            <a:r>
              <a:rPr lang="ar-LB" sz="2400" dirty="0">
                <a:solidFill>
                  <a:schemeClr val="bg1"/>
                </a:solidFill>
                <a:latin typeface="Calibri" panose="020F0502020204030204"/>
                <a:cs typeface="Calibri"/>
              </a:rPr>
              <a:t>               عبر البريد الالكتروني</a:t>
            </a: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Calibri"/>
            </a:endParaRPr>
          </a:p>
        </p:txBody>
      </p:sp>
      <p:sp>
        <p:nvSpPr>
          <p:cNvPr id="32" name="TextBox 31">
            <a:extLst>
              <a:ext uri="{FF2B5EF4-FFF2-40B4-BE49-F238E27FC236}">
                <a16:creationId xmlns:a16="http://schemas.microsoft.com/office/drawing/2014/main" id="{AC3D8FEF-26ED-65BE-19B0-36A3ED158325}"/>
              </a:ext>
            </a:extLst>
          </p:cNvPr>
          <p:cNvSpPr txBox="1"/>
          <p:nvPr/>
        </p:nvSpPr>
        <p:spPr>
          <a:xfrm>
            <a:off x="9605865" y="5576031"/>
            <a:ext cx="1368523" cy="464215"/>
          </a:xfrm>
          <a:prstGeom prst="rect">
            <a:avLst/>
          </a:prstGeom>
          <a:noFill/>
        </p:spPr>
        <p:txBody>
          <a:bodyPr wrap="square">
            <a:spAutoFit/>
          </a:bodyPr>
          <a:lstStyle/>
          <a:p>
            <a:pPr algn="r"/>
            <a:r>
              <a:rPr kumimoji="0" lang="ar-LB" sz="2400" b="0" i="0" u="none" strike="noStrike" kern="1200" cap="none" spc="0" normalizeH="0" baseline="0" noProof="0" dirty="0">
                <a:ln>
                  <a:noFill/>
                </a:ln>
                <a:solidFill>
                  <a:schemeClr val="bg1"/>
                </a:solidFill>
                <a:effectLst/>
                <a:uLnTx/>
                <a:uFillTx/>
                <a:latin typeface="Calibri" panose="020F0502020204030204"/>
                <a:ea typeface="+mn-ea"/>
                <a:cs typeface="Calibri"/>
              </a:rPr>
              <a:t>وجهاً لوجه</a:t>
            </a:r>
            <a:endParaRPr lang="en-US" sz="2400" dirty="0"/>
          </a:p>
        </p:txBody>
      </p:sp>
      <p:sp>
        <p:nvSpPr>
          <p:cNvPr id="34" name="TextBox 33">
            <a:extLst>
              <a:ext uri="{FF2B5EF4-FFF2-40B4-BE49-F238E27FC236}">
                <a16:creationId xmlns:a16="http://schemas.microsoft.com/office/drawing/2014/main" id="{CF56A6D4-3392-00E6-01CB-9ECB82B5852A}"/>
              </a:ext>
            </a:extLst>
          </p:cNvPr>
          <p:cNvSpPr txBox="1"/>
          <p:nvPr/>
        </p:nvSpPr>
        <p:spPr>
          <a:xfrm>
            <a:off x="9262522" y="6003902"/>
            <a:ext cx="2512291" cy="411844"/>
          </a:xfrm>
          <a:prstGeom prst="rect">
            <a:avLst/>
          </a:prstGeom>
          <a:noFill/>
        </p:spPr>
        <p:txBody>
          <a:bodyPr wrap="square">
            <a:spAutoFit/>
          </a:bodyPr>
          <a:lstStyle/>
          <a:p>
            <a:pPr marR="0" lvl="0" defTabSz="914400" rtl="0" eaLnBrk="1" fontAlgn="auto" latinLnBrk="0" hangingPunct="1">
              <a:buClrTx/>
              <a:buSzTx/>
              <a:tabLst/>
              <a:defRPr/>
            </a:pPr>
            <a:r>
              <a:rPr kumimoji="0" lang="ar-LB" sz="2000"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Arial" panose="020B0604020202020204" pitchFamily="34" charset="0"/>
              </a:rPr>
              <a:t>يتم إحالتها إلى الخط الساخن</a:t>
            </a:r>
            <a:endParaRPr kumimoji="0" lang="en-US" sz="2000"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Arial" panose="020B0604020202020204" pitchFamily="34" charset="0"/>
            </a:endParaRPr>
          </a:p>
        </p:txBody>
      </p:sp>
      <p:sp>
        <p:nvSpPr>
          <p:cNvPr id="22" name="TextBox 21">
            <a:extLst>
              <a:ext uri="{FF2B5EF4-FFF2-40B4-BE49-F238E27FC236}">
                <a16:creationId xmlns:a16="http://schemas.microsoft.com/office/drawing/2014/main" id="{690AAD5C-5B38-671B-D9EF-B43EE25D32B5}"/>
              </a:ext>
            </a:extLst>
          </p:cNvPr>
          <p:cNvSpPr txBox="1"/>
          <p:nvPr/>
        </p:nvSpPr>
        <p:spPr>
          <a:xfrm>
            <a:off x="9280262" y="4324661"/>
            <a:ext cx="3860124" cy="402418"/>
          </a:xfrm>
          <a:prstGeom prst="rect">
            <a:avLst/>
          </a:prstGeom>
          <a:noFill/>
        </p:spPr>
        <p:txBody>
          <a:bodyPr wrap="square">
            <a:spAutoFit/>
          </a:bodyPr>
          <a:lstStyle/>
          <a:p>
            <a:pPr marR="0" lvl="0" defTabSz="914400" rtl="0" eaLnBrk="1" fontAlgn="auto" latinLnBrk="0" hangingPunct="1">
              <a:lnSpc>
                <a:spcPct val="105000"/>
              </a:lnSpc>
              <a:spcBef>
                <a:spcPts val="600"/>
              </a:spcBef>
              <a:spcAft>
                <a:spcPts val="600"/>
              </a:spcAft>
              <a:buClrTx/>
              <a:buSzTx/>
              <a:tabLst/>
              <a:defRPr/>
            </a:pPr>
            <a:r>
              <a:rPr kumimoji="0" lang="en-US" sz="2000" i="0" u="sng"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Arial" panose="020B0604020202020204" pitchFamily="34" charset="0"/>
              </a:rPr>
              <a:t>LBN-CSP-Hotline</a:t>
            </a:r>
          </a:p>
        </p:txBody>
      </p:sp>
      <p:sp>
        <p:nvSpPr>
          <p:cNvPr id="23" name="TextBox 22">
            <a:extLst>
              <a:ext uri="{FF2B5EF4-FFF2-40B4-BE49-F238E27FC236}">
                <a16:creationId xmlns:a16="http://schemas.microsoft.com/office/drawing/2014/main" id="{562F0377-D459-1779-9E1A-9B75C18C4697}"/>
              </a:ext>
            </a:extLst>
          </p:cNvPr>
          <p:cNvSpPr txBox="1"/>
          <p:nvPr/>
        </p:nvSpPr>
        <p:spPr>
          <a:xfrm>
            <a:off x="9341989" y="4659278"/>
            <a:ext cx="2347727" cy="369332"/>
          </a:xfrm>
          <a:prstGeom prst="rect">
            <a:avLst/>
          </a:prstGeom>
          <a:noFill/>
        </p:spPr>
        <p:txBody>
          <a:bodyPr wrap="square">
            <a:spAutoFit/>
          </a:bodyPr>
          <a:lstStyle/>
          <a:p>
            <a:r>
              <a:rPr kumimoji="0" lang="en-US" sz="1800" i="0" u="sng"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Arial" panose="020B0604020202020204" pitchFamily="34" charset="0"/>
              </a:rPr>
              <a:t>@lebanoncsp.org</a:t>
            </a:r>
            <a:endParaRPr lang="en-US" u="sng" dirty="0"/>
          </a:p>
        </p:txBody>
      </p:sp>
    </p:spTree>
    <p:extLst>
      <p:ext uri="{BB962C8B-B14F-4D97-AF65-F5344CB8AC3E}">
        <p14:creationId xmlns:p14="http://schemas.microsoft.com/office/powerpoint/2010/main" val="21370417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TotalTime>
  <Words>2221</Words>
  <Application>Microsoft Office PowerPoint</Application>
  <PresentationFormat>Widescreen</PresentationFormat>
  <Paragraphs>209</Paragraphs>
  <Slides>32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GE SS Two Medium</vt:lpstr>
      <vt:lpstr>Gill Sans MT</vt:lpstr>
      <vt:lpstr>Helvetica</vt:lpstr>
      <vt:lpstr>Times New Roman</vt:lpstr>
      <vt:lpstr>Wingdings</vt:lpstr>
      <vt:lpstr>Custom Design</vt:lpstr>
      <vt:lpstr>PowerPoint Presentation</vt:lpstr>
      <vt:lpstr>لمحة عامة</vt:lpstr>
      <vt:lpstr>المبادرات والفئات المستهدفة</vt:lpstr>
      <vt:lpstr>مكونات البرنامج</vt:lpstr>
      <vt:lpstr>النتائج المتوقعة</vt:lpstr>
      <vt:lpstr>PowerPoint Presentation</vt:lpstr>
      <vt:lpstr>PowerPoint Presentation</vt:lpstr>
      <vt:lpstr>PowerPoint Presentation</vt:lpstr>
      <vt:lpstr>PowerPoint Presentation</vt:lpstr>
      <vt:lpstr>نظام تحليل المخاطر وتحديد النقاط الحرجة (الهاسب) HACCP</vt:lpstr>
      <vt:lpstr>PowerPoint Presentation</vt:lpstr>
      <vt:lpstr>PowerPoint Presentation</vt:lpstr>
      <vt:lpstr>PowerPoint Presentation</vt:lpstr>
      <vt:lpstr>What are the principles of HACCP 7 main principles</vt:lpstr>
      <vt:lpstr>وضع خطة الهاسب</vt:lpstr>
      <vt:lpstr>PowerPoint Presentation</vt:lpstr>
      <vt:lpstr>PowerPoint Presentation</vt:lpstr>
      <vt:lpstr>القواعد السبع لنظام الهاسب</vt:lpstr>
      <vt:lpstr>القواعد السبع لنظام الهاسب</vt:lpstr>
      <vt:lpstr>PowerPoint Presentation</vt:lpstr>
      <vt:lpstr>شجرة القرار</vt:lpstr>
      <vt:lpstr>PowerPoint Presentation</vt:lpstr>
      <vt:lpstr>PowerPoint Presentation</vt:lpstr>
      <vt:lpstr>PowerPoint Presentation</vt:lpstr>
      <vt:lpstr>طرق المراقبة</vt:lpstr>
      <vt:lpstr>القاعدة الرابعة: استحداث طرق للرصد</vt:lpstr>
      <vt:lpstr>PowerPoint Presentation</vt:lpstr>
      <vt:lpstr>PowerPoint Presentation</vt:lpstr>
      <vt:lpstr>PowerPoint Presentation</vt:lpstr>
      <vt:lpstr>ملخص</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 Hraiby</dc:creator>
  <cp:lastModifiedBy>Mayssoun Korban</cp:lastModifiedBy>
  <cp:revision>10</cp:revision>
  <dcterms:created xsi:type="dcterms:W3CDTF">2021-03-02T09:14:15Z</dcterms:created>
  <dcterms:modified xsi:type="dcterms:W3CDTF">2022-08-08T13:11:58Z</dcterms:modified>
</cp:coreProperties>
</file>